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3" r:id="rId3"/>
    <p:sldId id="286" r:id="rId4"/>
    <p:sldId id="265" r:id="rId5"/>
    <p:sldId id="264" r:id="rId6"/>
    <p:sldId id="260" r:id="rId7"/>
    <p:sldId id="278" r:id="rId8"/>
    <p:sldId id="279" r:id="rId9"/>
    <p:sldId id="280" r:id="rId10"/>
    <p:sldId id="266" r:id="rId11"/>
    <p:sldId id="267" r:id="rId12"/>
    <p:sldId id="268" r:id="rId13"/>
    <p:sldId id="276" r:id="rId14"/>
    <p:sldId id="277" r:id="rId15"/>
    <p:sldId id="261" r:id="rId16"/>
    <p:sldId id="258" r:id="rId17"/>
    <p:sldId id="259" r:id="rId18"/>
    <p:sldId id="262" r:id="rId19"/>
    <p:sldId id="263" r:id="rId20"/>
    <p:sldId id="284" r:id="rId21"/>
    <p:sldId id="285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aliyun.com/docker-ce/linux/centos/docker-ce.rep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FA96B5-741A-4BA7-9224-7C82948EFEDD}"/>
              </a:ext>
            </a:extLst>
          </p:cNvPr>
          <p:cNvSpPr/>
          <p:nvPr/>
        </p:nvSpPr>
        <p:spPr>
          <a:xfrm>
            <a:off x="442577" y="590465"/>
            <a:ext cx="83509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Source Code Pro"/>
              </a:rPr>
              <a:t>阿里云安装</a:t>
            </a:r>
            <a:r>
              <a:rPr lang="en-US" altLang="zh-CN">
                <a:solidFill>
                  <a:srgbClr val="4F4F4F"/>
                </a:solidFill>
                <a:latin typeface="Source Code Pro"/>
              </a:rPr>
              <a:t>docker</a:t>
            </a:r>
          </a:p>
          <a:p>
            <a:r>
              <a:rPr lang="en-US" altLang="zh-CN">
                <a:solidFill>
                  <a:srgbClr val="4F4F4F"/>
                </a:solidFill>
                <a:latin typeface="Source Code Pro"/>
              </a:rPr>
              <a:t>sudo</a:t>
            </a:r>
            <a:r>
              <a:rPr lang="en-US" altLang="zh-CN">
                <a:solidFill>
                  <a:srgbClr val="000000"/>
                </a:solidFill>
                <a:latin typeface="Source Code Pro"/>
              </a:rPr>
              <a:t> yum install -y yum-utils device-mapper-persistent-data lvm2</a:t>
            </a:r>
          </a:p>
          <a:p>
            <a:r>
              <a:rPr lang="en-US" altLang="zh-CN"/>
              <a:t>sudo yum-config-manager --add-repo </a:t>
            </a:r>
            <a:r>
              <a:rPr lang="en-US" altLang="zh-CN">
                <a:hlinkClick r:id="rId3"/>
              </a:rPr>
              <a:t>http://mirrors.aliyun.com/docker-ce/linux/centos/docker-ce.repo</a:t>
            </a:r>
            <a:endParaRPr lang="en-US" altLang="zh-CN"/>
          </a:p>
          <a:p>
            <a:r>
              <a:rPr lang="en-US" altLang="zh-CN"/>
              <a:t>yum install –y docker-ce</a:t>
            </a:r>
          </a:p>
          <a:p>
            <a:r>
              <a:rPr lang="en-US" altLang="zh-CN"/>
              <a:t>Docker</a:t>
            </a:r>
            <a:r>
              <a:rPr lang="zh-CN" altLang="en-US"/>
              <a:t>版本</a:t>
            </a:r>
            <a:endParaRPr lang="en-US" altLang="zh-CN"/>
          </a:p>
          <a:p>
            <a:r>
              <a:rPr lang="en-US" altLang="zh-CN"/>
              <a:t>docker-ce-18.06.1.ce-3.el7.x86_64</a:t>
            </a:r>
          </a:p>
          <a:p>
            <a:endParaRPr lang="en-US" altLang="zh-CN"/>
          </a:p>
          <a:p>
            <a:r>
              <a:rPr lang="en-US" altLang="zh-CN"/>
              <a:t>Kubelet</a:t>
            </a:r>
            <a:r>
              <a:rPr lang="zh-CN" altLang="en-US"/>
              <a:t>启动需要禁用内存</a:t>
            </a:r>
            <a:r>
              <a:rPr lang="en-US" altLang="zh-CN"/>
              <a:t>swap</a:t>
            </a:r>
            <a:r>
              <a:rPr lang="zh-CN" altLang="en-US"/>
              <a:t>分区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kubelet-1.12.2-0.x86_64</a:t>
            </a:r>
          </a:p>
          <a:p>
            <a:r>
              <a:rPr lang="en-US" altLang="zh-CN"/>
              <a:t>kubectl-1.12.2-0.x86_64</a:t>
            </a:r>
          </a:p>
          <a:p>
            <a:r>
              <a:rPr lang="en-US" altLang="zh-CN"/>
              <a:t>kubeadm-1.12.2-0.x86_64</a:t>
            </a:r>
          </a:p>
          <a:p>
            <a:r>
              <a:rPr lang="en-US" altLang="zh-CN"/>
              <a:t>kubernetes-cni-0.6.0-0.x86_64</a:t>
            </a:r>
          </a:p>
          <a:p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k8s</a:t>
            </a:r>
          </a:p>
          <a:p>
            <a:r>
              <a:rPr lang="en-US" altLang="zh-CN"/>
              <a:t>kubeadm init --kubernetes-version=1.12.2 --pod-network-cidr=10.244.0.0/16 --apiserver-advertise-address=192.168.207.128</a:t>
            </a:r>
          </a:p>
          <a:p>
            <a:r>
              <a:rPr lang="zh-CN" altLang="en-US"/>
              <a:t>获取镜像失败的话，修改</a:t>
            </a:r>
            <a:r>
              <a:rPr lang="en-US" altLang="zh-CN"/>
              <a:t>/etc/docker/daemon.json</a:t>
            </a:r>
            <a:r>
              <a:rPr lang="zh-CN" altLang="en-US"/>
              <a:t>文件，没有就创建，增加</a:t>
            </a:r>
            <a:r>
              <a:rPr lang="en-US" altLang="zh-CN"/>
              <a:t>docker</a:t>
            </a:r>
            <a:r>
              <a:rPr lang="zh-CN" altLang="en-US"/>
              <a:t>获取镜像的源</a:t>
            </a:r>
            <a:endParaRPr lang="en-US" altLang="zh-CN"/>
          </a:p>
          <a:p>
            <a:r>
              <a:rPr lang="en-US" altLang="zh-CN"/>
              <a:t>{ </a:t>
            </a:r>
          </a:p>
          <a:p>
            <a:r>
              <a:rPr lang="en-US" altLang="zh-CN"/>
              <a:t>    "registry-mirrors": ["http://hub-mirror.c.163.com"] 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95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k8s-Label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</a:t>
            </a:r>
            <a:r>
              <a:rPr lang="zh-CN" altLang="en-US"/>
              <a:t>是一个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键值对。用来来描述集群内的各种资源。</a:t>
            </a:r>
            <a:endParaRPr lang="en-US" altLang="zh-CN"/>
          </a:p>
          <a:p>
            <a:r>
              <a:rPr lang="zh-CN" altLang="en-US"/>
              <a:t>一个资源可以定义任意数量的</a:t>
            </a:r>
            <a:r>
              <a:rPr lang="en-US" altLang="zh-CN"/>
              <a:t>Label</a:t>
            </a:r>
            <a:r>
              <a:rPr lang="zh-CN" altLang="en-US"/>
              <a:t>，通过</a:t>
            </a:r>
            <a:r>
              <a:rPr lang="en-US" altLang="zh-CN"/>
              <a:t>Label</a:t>
            </a:r>
            <a:r>
              <a:rPr lang="zh-CN" altLang="en-US"/>
              <a:t>对资源的分配、调度、配置等进行管理。资源的</a:t>
            </a:r>
            <a:r>
              <a:rPr lang="en-US" altLang="zh-CN"/>
              <a:t>Label</a:t>
            </a:r>
            <a:r>
              <a:rPr lang="zh-CN" altLang="en-US"/>
              <a:t>可以在资源定义的时候就指定，可以在资源创建后动态的增删。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Label</a:t>
            </a:r>
            <a:r>
              <a:rPr lang="zh-CN" altLang="en-US"/>
              <a:t>的好处就是可以通过</a:t>
            </a:r>
            <a:r>
              <a:rPr lang="en-US" altLang="zh-CN"/>
              <a:t>Label Selector</a:t>
            </a:r>
            <a:r>
              <a:rPr lang="zh-CN" altLang="en-US"/>
              <a:t>以</a:t>
            </a:r>
            <a:r>
              <a:rPr lang="en-US" altLang="zh-CN"/>
              <a:t>Label</a:t>
            </a:r>
            <a:r>
              <a:rPr lang="zh-CN" altLang="en-US"/>
              <a:t>为条件搜索对象。搜索语句类似于</a:t>
            </a:r>
            <a:r>
              <a:rPr lang="en-US" altLang="zh-CN"/>
              <a:t>SQL</a:t>
            </a:r>
            <a:r>
              <a:rPr lang="zh-CN" altLang="en-US"/>
              <a:t>语句。</a:t>
            </a:r>
            <a:endParaRPr lang="en-US" altLang="zh-CN"/>
          </a:p>
          <a:p>
            <a:r>
              <a:rPr lang="en-US" altLang="zh-CN"/>
              <a:t>select * from pod where pod’s name = ‘</a:t>
            </a:r>
            <a:r>
              <a:rPr lang="en-US" altLang="zh-CN" err="1"/>
              <a:t>redis</a:t>
            </a:r>
            <a:r>
              <a:rPr lang="en-US" altLang="zh-CN"/>
              <a:t>’</a:t>
            </a:r>
          </a:p>
          <a:p>
            <a:r>
              <a:rPr lang="zh-CN" altLang="en-US"/>
              <a:t>或者采用集合的写法</a:t>
            </a:r>
            <a:endParaRPr lang="en-US" altLang="zh-CN"/>
          </a:p>
          <a:p>
            <a:r>
              <a:rPr lang="en-US" altLang="zh-CN"/>
              <a:t>select * from pod where pod’s name in (</a:t>
            </a:r>
            <a:r>
              <a:rPr lang="en-US" altLang="zh-CN" err="1"/>
              <a:t>redis</a:t>
            </a:r>
            <a:r>
              <a:rPr lang="en-US" altLang="zh-CN"/>
              <a:t>, </a:t>
            </a:r>
            <a:r>
              <a:rPr lang="en-US" altLang="zh-CN" err="1"/>
              <a:t>mongodb</a:t>
            </a:r>
            <a:r>
              <a:rPr lang="en-US" altLang="zh-CN"/>
              <a:t>, </a:t>
            </a:r>
            <a:r>
              <a:rPr lang="en-US" altLang="zh-CN" err="1"/>
              <a:t>sqlite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的</a:t>
            </a:r>
            <a:r>
              <a:rPr lang="en-US" altLang="zh-CN" err="1"/>
              <a:t>kube</a:t>
            </a:r>
            <a:r>
              <a:rPr lang="en-US" altLang="zh-CN"/>
              <a:t>-controller</a:t>
            </a:r>
            <a:r>
              <a:rPr lang="zh-CN" altLang="en-US"/>
              <a:t>和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 err="1"/>
              <a:t>kube</a:t>
            </a:r>
            <a:r>
              <a:rPr lang="en-US" altLang="zh-CN"/>
              <a:t>-proxy</a:t>
            </a:r>
            <a:r>
              <a:rPr lang="zh-CN" altLang="en-US"/>
              <a:t>都会使用</a:t>
            </a:r>
            <a:r>
              <a:rPr lang="en-US" altLang="zh-CN"/>
              <a:t>Label Selector</a:t>
            </a:r>
            <a:r>
              <a:rPr lang="zh-CN" altLang="en-US"/>
              <a:t>来查找所需要的</a:t>
            </a:r>
            <a:r>
              <a:rPr lang="en-US" altLang="zh-CN"/>
              <a:t>Pod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Label</a:t>
            </a:r>
            <a:r>
              <a:rPr lang="zh-CN" altLang="en-US"/>
              <a:t>是</a:t>
            </a:r>
            <a:r>
              <a:rPr lang="en-US" altLang="zh-CN"/>
              <a:t>k8s</a:t>
            </a:r>
            <a:r>
              <a:rPr lang="zh-CN" altLang="en-US"/>
              <a:t>集群能够实现精细化管理的基础。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k8s</a:t>
            </a:r>
            <a:r>
              <a:rPr lang="zh-CN" altLang="en-US"/>
              <a:t>的集群里，每个</a:t>
            </a:r>
            <a:r>
              <a:rPr lang="en-US" altLang="zh-CN"/>
              <a:t>Pod</a:t>
            </a:r>
            <a:r>
              <a:rPr lang="zh-CN" altLang="en-US"/>
              <a:t>会被分配一个单独的</a:t>
            </a:r>
            <a:r>
              <a:rPr lang="en-US" altLang="zh-CN"/>
              <a:t>IP</a:t>
            </a:r>
            <a:r>
              <a:rPr lang="zh-CN" altLang="en-US"/>
              <a:t>地址，且每个</a:t>
            </a:r>
            <a:r>
              <a:rPr lang="en-US" altLang="zh-CN"/>
              <a:t>Pod</a:t>
            </a:r>
            <a:r>
              <a:rPr lang="zh-CN" altLang="en-US"/>
              <a:t>都提供了独立的</a:t>
            </a:r>
            <a:r>
              <a:rPr lang="en-US" altLang="zh-CN"/>
              <a:t>Endpoint(Pod IP + Container Port)</a:t>
            </a:r>
            <a:r>
              <a:rPr lang="zh-CN" altLang="en-US"/>
              <a:t>以被客户端访问。但是</a:t>
            </a:r>
            <a:r>
              <a:rPr lang="en-US" altLang="zh-CN"/>
              <a:t>Pod</a:t>
            </a:r>
            <a:r>
              <a:rPr lang="zh-CN" altLang="en-US"/>
              <a:t>是会被销毁和重新创建的，新建的</a:t>
            </a:r>
            <a:r>
              <a:rPr lang="en-US" altLang="zh-CN"/>
              <a:t>Pod</a:t>
            </a:r>
            <a:r>
              <a:rPr lang="zh-CN" altLang="en-US"/>
              <a:t>拥有的</a:t>
            </a:r>
            <a:r>
              <a:rPr lang="en-US" altLang="zh-CN"/>
              <a:t>IP</a:t>
            </a:r>
            <a:r>
              <a:rPr lang="zh-CN" altLang="en-US"/>
              <a:t>地址与旧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可能不同。这样的设定对于前端应用来访问</a:t>
            </a:r>
            <a:r>
              <a:rPr lang="en-US" altLang="zh-CN"/>
              <a:t>Pod</a:t>
            </a:r>
            <a:r>
              <a:rPr lang="zh-CN" altLang="en-US"/>
              <a:t>里面的容器是非常不友好的。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为每个</a:t>
            </a:r>
            <a:r>
              <a:rPr lang="en-US" altLang="zh-CN"/>
              <a:t>Service</a:t>
            </a:r>
            <a:r>
              <a:rPr lang="zh-CN" altLang="en-US"/>
              <a:t>分配了全局唯一的虚拟</a:t>
            </a:r>
            <a:r>
              <a:rPr lang="en-US" altLang="zh-CN"/>
              <a:t>IP(Cluster IP)</a:t>
            </a:r>
            <a:r>
              <a:rPr lang="zh-CN" altLang="en-US"/>
              <a:t>。</a:t>
            </a:r>
            <a:r>
              <a:rPr lang="en-US" altLang="zh-CN"/>
              <a:t>Service</a:t>
            </a:r>
            <a:r>
              <a:rPr lang="zh-CN" altLang="en-US"/>
              <a:t>整个生命周期之内</a:t>
            </a:r>
            <a:r>
              <a:rPr lang="en-US" altLang="zh-CN"/>
              <a:t>Cluster IP</a:t>
            </a:r>
            <a:r>
              <a:rPr lang="zh-CN" altLang="en-US"/>
              <a:t>不会变。</a:t>
            </a:r>
            <a:r>
              <a:rPr lang="en-US" altLang="zh-CN"/>
              <a:t>k8s</a:t>
            </a:r>
            <a:r>
              <a:rPr lang="zh-CN" altLang="en-US"/>
              <a:t>通过</a:t>
            </a:r>
            <a:r>
              <a:rPr lang="en-US" altLang="zh-CN"/>
              <a:t>Service</a:t>
            </a:r>
            <a:r>
              <a:rPr lang="zh-CN" altLang="en-US"/>
              <a:t>把</a:t>
            </a:r>
            <a:r>
              <a:rPr lang="en-US" altLang="zh-CN"/>
              <a:t>Node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、</a:t>
            </a:r>
            <a:r>
              <a:rPr lang="en-US" altLang="zh-CN"/>
              <a:t>Container</a:t>
            </a:r>
            <a:r>
              <a:rPr lang="zh-CN" altLang="en-US"/>
              <a:t>在网络层面的变化给屏蔽了。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k8s</a:t>
            </a:r>
            <a:r>
              <a:rPr lang="zh-CN" altLang="en-US"/>
              <a:t>的集群里有若干个</a:t>
            </a:r>
            <a:r>
              <a:rPr lang="en-US" altLang="zh-CN"/>
              <a:t>Pod</a:t>
            </a:r>
            <a:r>
              <a:rPr lang="zh-CN" altLang="en-US"/>
              <a:t>都部署了</a:t>
            </a:r>
            <a:r>
              <a:rPr lang="en-US" altLang="zh-CN"/>
              <a:t>HTTP</a:t>
            </a:r>
            <a:r>
              <a:rPr lang="zh-CN" altLang="en-US"/>
              <a:t>代理服务器，这时候就可以创建一个</a:t>
            </a:r>
            <a:r>
              <a:rPr lang="en-US" altLang="zh-CN"/>
              <a:t>Service</a:t>
            </a:r>
            <a:r>
              <a:rPr lang="zh-CN" altLang="en-US"/>
              <a:t>，通过</a:t>
            </a:r>
            <a:r>
              <a:rPr lang="en-US" altLang="zh-CN" err="1"/>
              <a:t>Label:”HTTP</a:t>
            </a:r>
            <a:r>
              <a:rPr lang="en-US" altLang="zh-CN"/>
              <a:t> Proxy”</a:t>
            </a:r>
            <a:r>
              <a:rPr lang="zh-CN" altLang="en-US"/>
              <a:t>与所有部署了</a:t>
            </a:r>
            <a:r>
              <a:rPr lang="en-US" altLang="zh-CN"/>
              <a:t>HTTP</a:t>
            </a:r>
            <a:r>
              <a:rPr lang="zh-CN" altLang="en-US"/>
              <a:t>代理服务器的</a:t>
            </a:r>
            <a:r>
              <a:rPr lang="en-US" altLang="zh-CN"/>
              <a:t>Pod</a:t>
            </a:r>
            <a:r>
              <a:rPr lang="zh-CN" altLang="en-US"/>
              <a:t>关联起来。然后定义</a:t>
            </a:r>
            <a:r>
              <a:rPr lang="en-US" altLang="zh-CN"/>
              <a:t>Service</a:t>
            </a:r>
            <a:r>
              <a:rPr lang="zh-CN" altLang="en-US"/>
              <a:t>服务端口为</a:t>
            </a:r>
            <a:r>
              <a:rPr lang="en-US" altLang="zh-CN"/>
              <a:t>80</a:t>
            </a:r>
            <a:r>
              <a:rPr lang="zh-CN" altLang="en-US"/>
              <a:t>。这样</a:t>
            </a:r>
            <a:r>
              <a:rPr lang="en-US" altLang="zh-CN"/>
              <a:t>k8s</a:t>
            </a:r>
            <a:r>
              <a:rPr lang="zh-CN" altLang="en-US"/>
              <a:t>集群内部其他</a:t>
            </a:r>
            <a:r>
              <a:rPr lang="en-US" altLang="zh-CN"/>
              <a:t>Pod</a:t>
            </a:r>
            <a:r>
              <a:rPr lang="zh-CN" altLang="en-US"/>
              <a:t>通过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Cluster IP+80</a:t>
            </a:r>
            <a:r>
              <a:rPr lang="zh-CN" altLang="en-US"/>
              <a:t>端口就可以访问</a:t>
            </a:r>
            <a:r>
              <a:rPr lang="en-US" altLang="zh-CN"/>
              <a:t>k8s</a:t>
            </a:r>
            <a:r>
              <a:rPr lang="zh-CN" altLang="en-US"/>
              <a:t>内的所有</a:t>
            </a:r>
            <a:r>
              <a:rPr lang="en-US" altLang="zh-CN"/>
              <a:t>HTTP</a:t>
            </a:r>
            <a:r>
              <a:rPr lang="zh-CN" altLang="en-US"/>
              <a:t>代理服务器，而不需要关心部署这些</a:t>
            </a:r>
            <a:r>
              <a:rPr lang="en-US" altLang="zh-CN"/>
              <a:t>HTTP</a:t>
            </a:r>
            <a:r>
              <a:rPr lang="zh-CN" altLang="en-US"/>
              <a:t>代理服务器的</a:t>
            </a:r>
            <a:r>
              <a:rPr lang="en-US" altLang="zh-CN"/>
              <a:t>Pod</a:t>
            </a:r>
            <a:r>
              <a:rPr lang="zh-CN" altLang="en-US"/>
              <a:t>是否发生了</a:t>
            </a:r>
            <a:r>
              <a:rPr lang="en-US" altLang="zh-CN"/>
              <a:t>IP</a:t>
            </a:r>
            <a:r>
              <a:rPr lang="zh-CN" altLang="en-US"/>
              <a:t>变化。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如果某个</a:t>
            </a:r>
            <a:r>
              <a:rPr lang="en-US" altLang="zh-CN"/>
              <a:t>Service</a:t>
            </a:r>
            <a:r>
              <a:rPr lang="zh-CN" altLang="en-US"/>
              <a:t>需要用到多端口，只需要给不同端口设定</a:t>
            </a:r>
            <a:r>
              <a:rPr lang="en-US" altLang="zh-CN"/>
              <a:t>”name”</a:t>
            </a:r>
            <a:r>
              <a:rPr lang="zh-CN" altLang="en-US"/>
              <a:t>属性即可。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的三种</a:t>
            </a:r>
            <a:r>
              <a:rPr lang="en-US" altLang="zh-CN"/>
              <a:t>IP</a:t>
            </a:r>
            <a:r>
              <a:rPr lang="zh-CN" altLang="en-US"/>
              <a:t>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Node IP</a:t>
            </a:r>
            <a:r>
              <a:rPr lang="zh-CN" altLang="en-US"/>
              <a:t>：每个节点物理网卡的</a:t>
            </a:r>
            <a:r>
              <a:rPr lang="en-US" altLang="zh-CN"/>
              <a:t>IP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 IP</a:t>
            </a:r>
            <a:r>
              <a:rPr lang="zh-CN" altLang="en-US"/>
              <a:t>：</a:t>
            </a:r>
            <a:r>
              <a:rPr lang="en-US" altLang="zh-CN"/>
              <a:t>docker engine</a:t>
            </a:r>
            <a:r>
              <a:rPr lang="zh-CN" altLang="en-US"/>
              <a:t>根据</a:t>
            </a:r>
            <a:r>
              <a:rPr lang="en-US" altLang="zh-CN"/>
              <a:t>docker0</a:t>
            </a:r>
            <a:r>
              <a:rPr lang="zh-CN" altLang="en-US"/>
              <a:t>网桥</a:t>
            </a:r>
            <a:r>
              <a:rPr lang="en-US" altLang="zh-CN"/>
              <a:t>IP</a:t>
            </a:r>
            <a:r>
              <a:rPr lang="zh-CN" altLang="en-US"/>
              <a:t>段分配的</a:t>
            </a:r>
            <a:r>
              <a:rPr lang="en-US" altLang="zh-CN"/>
              <a:t>IP</a:t>
            </a:r>
            <a:r>
              <a:rPr lang="zh-CN" altLang="en-US"/>
              <a:t>，是一个虚拟的二层网络。</a:t>
            </a:r>
            <a:r>
              <a:rPr lang="en-US" altLang="zh-CN"/>
              <a:t>k8s</a:t>
            </a:r>
            <a:r>
              <a:rPr lang="zh-CN" altLang="en-US"/>
              <a:t>中</a:t>
            </a:r>
            <a:r>
              <a:rPr lang="en-US" altLang="zh-CN"/>
              <a:t>Pod</a:t>
            </a:r>
            <a:r>
              <a:rPr lang="zh-CN" altLang="en-US"/>
              <a:t>里的容器访问另一个</a:t>
            </a:r>
            <a:r>
              <a:rPr lang="en-US" altLang="zh-CN"/>
              <a:t>Pod</a:t>
            </a:r>
            <a:r>
              <a:rPr lang="zh-CN" altLang="en-US"/>
              <a:t>里的容器，就是通过</a:t>
            </a:r>
            <a:r>
              <a:rPr lang="en-US" altLang="zh-CN"/>
              <a:t>Pod IP</a:t>
            </a:r>
            <a:r>
              <a:rPr lang="zh-CN" altLang="en-US"/>
              <a:t>访问的。实际的网络数据是通过</a:t>
            </a:r>
            <a:r>
              <a:rPr lang="en-US" altLang="zh-CN"/>
              <a:t>Node IP</a:t>
            </a:r>
            <a:r>
              <a:rPr lang="zh-CN" altLang="en-US"/>
              <a:t>所在网卡发送的。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Cluster IP</a:t>
            </a:r>
            <a:r>
              <a:rPr lang="zh-CN" altLang="en-US"/>
              <a:t>：一个虚拟的</a:t>
            </a:r>
            <a:r>
              <a:rPr lang="en-US" altLang="zh-CN"/>
              <a:t>IP</a:t>
            </a:r>
            <a:r>
              <a:rPr lang="zh-CN" altLang="en-US"/>
              <a:t>，仅仅用来标识</a:t>
            </a:r>
            <a:r>
              <a:rPr lang="en-US" altLang="zh-CN"/>
              <a:t>Service</a:t>
            </a:r>
            <a:r>
              <a:rPr lang="zh-CN" altLang="en-US"/>
              <a:t>，由</a:t>
            </a:r>
            <a:r>
              <a:rPr lang="en-US" altLang="zh-CN"/>
              <a:t>k8s</a:t>
            </a:r>
            <a:r>
              <a:rPr lang="zh-CN" altLang="en-US"/>
              <a:t>进行分配和管理。</a:t>
            </a:r>
            <a:r>
              <a:rPr lang="en-US" altLang="zh-CN"/>
              <a:t>Cluster IP</a:t>
            </a:r>
            <a:r>
              <a:rPr lang="zh-CN" altLang="en-US"/>
              <a:t>本身没有什么网络意义，比如这个</a:t>
            </a:r>
            <a:r>
              <a:rPr lang="en-US" altLang="zh-CN"/>
              <a:t>IP</a:t>
            </a:r>
            <a:r>
              <a:rPr lang="zh-CN" altLang="en-US"/>
              <a:t>是无法被</a:t>
            </a:r>
            <a:r>
              <a:rPr lang="en-US" altLang="zh-CN"/>
              <a:t>ping</a:t>
            </a:r>
            <a:r>
              <a:rPr lang="zh-CN" altLang="en-US"/>
              <a:t>的。必须结合</a:t>
            </a:r>
            <a:r>
              <a:rPr lang="en-US" altLang="zh-CN"/>
              <a:t>Service port</a:t>
            </a:r>
            <a:r>
              <a:rPr lang="zh-CN" altLang="en-US"/>
              <a:t>组成一个通信端口，而且一般只服务于</a:t>
            </a:r>
            <a:r>
              <a:rPr lang="en-US" altLang="zh-CN"/>
              <a:t>k8s</a:t>
            </a:r>
            <a:r>
              <a:rPr lang="zh-CN" altLang="en-US"/>
              <a:t>内部，对于</a:t>
            </a:r>
            <a:r>
              <a:rPr lang="en-US" altLang="zh-CN"/>
              <a:t>k8s</a:t>
            </a:r>
            <a:r>
              <a:rPr lang="zh-CN" altLang="en-US"/>
              <a:t>集群之外的设备需要访问这个端口，需要做特殊配置。</a:t>
            </a:r>
          </a:p>
          <a:p>
            <a:endParaRPr lang="zh-CN" altLang="en-US"/>
          </a:p>
          <a:p>
            <a:r>
              <a:rPr lang="zh-CN" altLang="en-US"/>
              <a:t>如果外部应用需要访问</a:t>
            </a:r>
            <a:r>
              <a:rPr lang="en-US" altLang="zh-CN"/>
              <a:t>Service</a:t>
            </a:r>
            <a:r>
              <a:rPr lang="zh-CN" altLang="en-US"/>
              <a:t>，可以在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Label</a:t>
            </a:r>
            <a:r>
              <a:rPr lang="zh-CN" altLang="en-US"/>
              <a:t>里设置</a:t>
            </a:r>
            <a:r>
              <a:rPr lang="en-US" altLang="zh-CN"/>
              <a:t>type:NodePort</a:t>
            </a:r>
            <a:r>
              <a:rPr lang="zh-CN" altLang="en-US"/>
              <a:t>。用户可以指定对外服务的</a:t>
            </a:r>
            <a:r>
              <a:rPr lang="en-US" altLang="zh-CN"/>
              <a:t>nodePort</a:t>
            </a:r>
            <a:r>
              <a:rPr lang="zh-CN" altLang="en-US"/>
              <a:t>端口，也可以由</a:t>
            </a:r>
            <a:r>
              <a:rPr lang="en-US" altLang="zh-CN"/>
              <a:t>k8s</a:t>
            </a:r>
            <a:r>
              <a:rPr lang="zh-CN" altLang="en-US"/>
              <a:t>自动分配。</a:t>
            </a:r>
          </a:p>
          <a:p>
            <a:r>
              <a:rPr lang="zh-CN" altLang="en-US"/>
              <a:t>这个设置的基本原理就是</a:t>
            </a:r>
            <a:r>
              <a:rPr lang="en-US" altLang="zh-CN"/>
              <a:t>k8s</a:t>
            </a:r>
            <a:r>
              <a:rPr lang="zh-CN" altLang="en-US"/>
              <a:t>在</a:t>
            </a:r>
            <a:r>
              <a:rPr lang="en-US" altLang="zh-CN"/>
              <a:t>Service</a:t>
            </a:r>
            <a:r>
              <a:rPr lang="zh-CN" altLang="en-US"/>
              <a:t>所对应的</a:t>
            </a:r>
            <a:r>
              <a:rPr lang="en-US" altLang="zh-CN"/>
              <a:t>Node</a:t>
            </a:r>
            <a:r>
              <a:rPr lang="zh-CN" altLang="en-US"/>
              <a:t>节点上开启一个监听端口。外部应用通过</a:t>
            </a:r>
            <a:r>
              <a:rPr lang="en-US" altLang="zh-CN"/>
              <a:t>Node IP+nodePort</a:t>
            </a:r>
            <a:r>
              <a:rPr lang="zh-CN" altLang="en-US"/>
              <a:t>就可以访问</a:t>
            </a:r>
            <a:r>
              <a:rPr lang="en-US" altLang="zh-CN"/>
              <a:t>Service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Volume&amp;Persistent Volume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的</a:t>
            </a:r>
            <a:r>
              <a:rPr lang="en-US" altLang="zh-CN"/>
              <a:t>Volume</a:t>
            </a:r>
            <a:r>
              <a:rPr lang="zh-CN" altLang="en-US"/>
              <a:t>是</a:t>
            </a:r>
            <a:r>
              <a:rPr lang="en-US" altLang="zh-CN"/>
              <a:t>Pod</a:t>
            </a:r>
            <a:r>
              <a:rPr lang="zh-CN" altLang="en-US"/>
              <a:t>的存储空间，可以被</a:t>
            </a:r>
            <a:r>
              <a:rPr lang="en-US" altLang="zh-CN"/>
              <a:t>Pod</a:t>
            </a:r>
            <a:r>
              <a:rPr lang="zh-CN" altLang="en-US"/>
              <a:t>中的容器共享。</a:t>
            </a:r>
          </a:p>
          <a:p>
            <a:r>
              <a:rPr lang="en-US" altLang="zh-CN"/>
              <a:t>Volume</a:t>
            </a:r>
            <a:r>
              <a:rPr lang="zh-CN" altLang="en-US"/>
              <a:t>的生命周期和</a:t>
            </a:r>
            <a:r>
              <a:rPr lang="en-US" altLang="zh-CN"/>
              <a:t>Pod</a:t>
            </a:r>
            <a:r>
              <a:rPr lang="zh-CN" altLang="en-US"/>
              <a:t>相同，不受</a:t>
            </a:r>
            <a:r>
              <a:rPr lang="en-US" altLang="zh-CN"/>
              <a:t>Pod</a:t>
            </a:r>
            <a:r>
              <a:rPr lang="zh-CN" altLang="en-US"/>
              <a:t>中容器启动、停止、删除的影响。</a:t>
            </a:r>
          </a:p>
          <a:p>
            <a:endParaRPr lang="zh-CN" altLang="en-US"/>
          </a:p>
          <a:p>
            <a:r>
              <a:rPr lang="en-US" altLang="zh-CN"/>
              <a:t>PV</a:t>
            </a:r>
            <a:r>
              <a:rPr lang="zh-CN" altLang="en-US"/>
              <a:t>和普通</a:t>
            </a:r>
            <a:r>
              <a:rPr lang="en-US" altLang="zh-CN"/>
              <a:t>Volume</a:t>
            </a:r>
            <a:r>
              <a:rPr lang="zh-CN" altLang="en-US"/>
              <a:t>的区别在于：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不属于任何</a:t>
            </a:r>
            <a:r>
              <a:rPr lang="en-US" altLang="zh-CN"/>
              <a:t>Node</a:t>
            </a:r>
            <a:r>
              <a:rPr lang="zh-CN" altLang="en-US"/>
              <a:t>，但是可以在每个</a:t>
            </a:r>
            <a:r>
              <a:rPr lang="en-US" altLang="zh-CN"/>
              <a:t>Node</a:t>
            </a:r>
            <a:r>
              <a:rPr lang="zh-CN" altLang="en-US"/>
              <a:t>上访问。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不是定义在</a:t>
            </a:r>
            <a:r>
              <a:rPr lang="en-US" altLang="zh-CN"/>
              <a:t>Pod</a:t>
            </a:r>
            <a:r>
              <a:rPr lang="zh-CN" altLang="en-US"/>
              <a:t>上，而是独立于</a:t>
            </a:r>
            <a:r>
              <a:rPr lang="en-US" altLang="zh-CN"/>
              <a:t>Pod</a:t>
            </a:r>
            <a:r>
              <a:rPr lang="zh-CN" altLang="en-US"/>
              <a:t>的存在。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支持的存储类型没有</a:t>
            </a:r>
            <a:r>
              <a:rPr lang="en-US" altLang="zh-CN"/>
              <a:t>Volume</a:t>
            </a:r>
            <a:r>
              <a:rPr lang="zh-CN" altLang="en-US"/>
              <a:t>多。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k8s-Namespace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命名空间是用来实现多租户的资源隔离。</a:t>
            </a:r>
            <a:endParaRPr lang="en-US" altLang="zh-CN"/>
          </a:p>
          <a:p>
            <a:r>
              <a:rPr lang="zh-CN" altLang="en-US"/>
              <a:t>除了资源隔离以外，还可以通过</a:t>
            </a:r>
            <a:r>
              <a:rPr lang="en-US" altLang="zh-CN"/>
              <a:t>Namespace</a:t>
            </a:r>
            <a:r>
              <a:rPr lang="zh-CN" altLang="en-US"/>
              <a:t>来设定每个租户能够占用的资源量，比如</a:t>
            </a:r>
            <a:r>
              <a:rPr lang="en-US" altLang="zh-CN"/>
              <a:t>CPU</a:t>
            </a:r>
            <a:r>
              <a:rPr lang="zh-CN" altLang="en-US"/>
              <a:t>、内存等的使用量。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namespaces </a:t>
            </a:r>
            <a:r>
              <a:rPr lang="zh-CN" altLang="en-US"/>
              <a:t>查看</a:t>
            </a:r>
            <a:r>
              <a:rPr lang="en-US" altLang="zh-CN"/>
              <a:t>k8s</a:t>
            </a:r>
            <a:r>
              <a:rPr lang="zh-CN" altLang="en-US"/>
              <a:t>集群的</a:t>
            </a:r>
            <a:r>
              <a:rPr lang="en-US" altLang="zh-CN"/>
              <a:t>namespace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pods –namespace==AAA </a:t>
            </a:r>
            <a:r>
              <a:rPr lang="zh-CN" altLang="en-US"/>
              <a:t>查看某一个</a:t>
            </a:r>
            <a:r>
              <a:rPr lang="en-US" altLang="zh-CN"/>
              <a:t>namespace</a:t>
            </a:r>
            <a:r>
              <a:rPr lang="zh-CN" altLang="en-US"/>
              <a:t>内的</a:t>
            </a:r>
            <a:r>
              <a:rPr lang="en-US" altLang="zh-CN"/>
              <a:t>pods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232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、提供了用户管理集群的</a:t>
            </a:r>
            <a:r>
              <a:rPr lang="en-US" altLang="zh-CN"/>
              <a:t>API</a:t>
            </a:r>
            <a:r>
              <a:rPr lang="zh-CN" altLang="en-US"/>
              <a:t>接口，包括认证、校验、状态变更等。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、提供了模块间数据交互的接口。只有</a:t>
            </a:r>
            <a:r>
              <a:rPr lang="en-US" altLang="zh-CN"/>
              <a:t>API server</a:t>
            </a:r>
            <a:r>
              <a:rPr lang="zh-CN" altLang="en-US"/>
              <a:t>才能直接操作</a:t>
            </a:r>
            <a:r>
              <a:rPr lang="en-US" altLang="zh-CN" err="1"/>
              <a:t>etcd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通过</a:t>
            </a:r>
            <a:r>
              <a:rPr lang="en-US" altLang="zh-CN" err="1"/>
              <a:t>kube-apiserver</a:t>
            </a:r>
            <a:r>
              <a:rPr lang="zh-CN" altLang="en-US"/>
              <a:t>这个进程提供</a:t>
            </a:r>
            <a:r>
              <a:rPr lang="en-US" altLang="zh-CN"/>
              <a:t>API</a:t>
            </a:r>
            <a:r>
              <a:rPr lang="zh-CN" altLang="en-US"/>
              <a:t>服务，有两个服务端口。</a:t>
            </a:r>
            <a:endParaRPr lang="en-US" altLang="zh-CN"/>
          </a:p>
          <a:p>
            <a:r>
              <a:rPr lang="zh-CN" altLang="en-US"/>
              <a:t>本地端口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8080</a:t>
            </a:r>
            <a:r>
              <a:rPr lang="zh-CN" altLang="en-US"/>
              <a:t>，通过启动参数</a:t>
            </a:r>
            <a:r>
              <a:rPr lang="en-US" altLang="zh-CN"/>
              <a:t>—insecure-port</a:t>
            </a:r>
            <a:r>
              <a:rPr lang="zh-CN" altLang="en-US"/>
              <a:t>来修改默认端口。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IP</a:t>
            </a:r>
            <a:r>
              <a:rPr lang="zh-CN" altLang="en-US"/>
              <a:t>地址为</a:t>
            </a:r>
            <a:r>
              <a:rPr lang="en-US" altLang="zh-CN"/>
              <a:t>localhost</a:t>
            </a:r>
            <a:r>
              <a:rPr lang="zh-CN" altLang="en-US"/>
              <a:t>，通过启动参数</a:t>
            </a:r>
            <a:r>
              <a:rPr lang="en-US" altLang="zh-CN"/>
              <a:t>—insecure-bind-address</a:t>
            </a:r>
            <a:r>
              <a:rPr lang="zh-CN" altLang="en-US"/>
              <a:t>来修改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用于接收</a:t>
            </a:r>
            <a:r>
              <a:rPr lang="en-US" altLang="zh-CN"/>
              <a:t>HTTP</a:t>
            </a:r>
            <a:r>
              <a:rPr lang="zh-CN" altLang="en-US"/>
              <a:t>请求，不需要认证或授权通过该端口访问</a:t>
            </a:r>
            <a:r>
              <a:rPr lang="en-US" altLang="zh-CN"/>
              <a:t>API server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安全端口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6443</a:t>
            </a:r>
            <a:r>
              <a:rPr lang="zh-CN" altLang="en-US"/>
              <a:t>，通过启动参数</a:t>
            </a:r>
            <a:r>
              <a:rPr lang="en-US" altLang="zh-CN"/>
              <a:t>—secure-port</a:t>
            </a:r>
            <a:r>
              <a:rPr lang="zh-CN" altLang="en-US"/>
              <a:t>来修改默认端口。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IP</a:t>
            </a:r>
            <a:r>
              <a:rPr lang="zh-CN" altLang="en-US"/>
              <a:t>地址为？？，通过启动参数</a:t>
            </a:r>
            <a:r>
              <a:rPr lang="en-US" altLang="zh-CN"/>
              <a:t>—bind-address</a:t>
            </a:r>
            <a:r>
              <a:rPr lang="zh-CN" altLang="en-US"/>
              <a:t>来修改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用于接收</a:t>
            </a:r>
            <a:r>
              <a:rPr lang="en-US" altLang="zh-CN"/>
              <a:t>HTTPS</a:t>
            </a:r>
            <a:r>
              <a:rPr lang="zh-CN" altLang="en-US"/>
              <a:t>请求，基于</a:t>
            </a:r>
            <a:r>
              <a:rPr lang="en-US" altLang="zh-CN" err="1"/>
              <a:t>tocken</a:t>
            </a:r>
            <a:r>
              <a:rPr lang="zh-CN" altLang="en-US"/>
              <a:t>文件或者证书及</a:t>
            </a:r>
            <a:r>
              <a:rPr lang="en-US" altLang="zh-CN"/>
              <a:t>HTTP Base</a:t>
            </a:r>
            <a:r>
              <a:rPr lang="zh-CN" altLang="en-US"/>
              <a:t>的认证。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默认不启动访问控制策略。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Replication controller</a:t>
            </a:r>
          </a:p>
          <a:p>
            <a:r>
              <a:rPr lang="en-US" altLang="zh-CN"/>
              <a:t>Node controller</a:t>
            </a:r>
          </a:p>
          <a:p>
            <a:r>
              <a:rPr lang="en-US" altLang="zh-CN" err="1"/>
              <a:t>ResourceQuota</a:t>
            </a:r>
            <a:r>
              <a:rPr lang="en-US" altLang="zh-CN"/>
              <a:t> controller</a:t>
            </a:r>
          </a:p>
          <a:p>
            <a:r>
              <a:rPr lang="en-US" altLang="zh-CN"/>
              <a:t>Namespace controller</a:t>
            </a:r>
          </a:p>
          <a:p>
            <a:r>
              <a:rPr lang="en-US" altLang="zh-CN" err="1"/>
              <a:t>ServiceAccout</a:t>
            </a:r>
            <a:r>
              <a:rPr lang="en-US" altLang="zh-CN"/>
              <a:t> controller</a:t>
            </a:r>
          </a:p>
          <a:p>
            <a:r>
              <a:rPr lang="en-US" altLang="zh-CN"/>
              <a:t>Token controller</a:t>
            </a:r>
          </a:p>
          <a:p>
            <a:r>
              <a:rPr lang="en-US" altLang="zh-CN"/>
              <a:t>Service controller</a:t>
            </a:r>
          </a:p>
          <a:p>
            <a:r>
              <a:rPr lang="en-US" altLang="zh-CN"/>
              <a:t>Endpoint controller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875" y="773881"/>
            <a:ext cx="11528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副本控制器</a:t>
            </a:r>
            <a:r>
              <a:rPr lang="en-US" altLang="zh-CN"/>
              <a:t>RC</a:t>
            </a:r>
          </a:p>
          <a:p>
            <a:r>
              <a:rPr lang="zh-CN" altLang="en-US"/>
              <a:t>应用场景：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、重新调度：确保</a:t>
            </a:r>
            <a:r>
              <a:rPr lang="en-US" altLang="zh-CN"/>
              <a:t>Node</a:t>
            </a:r>
            <a:r>
              <a:rPr lang="zh-CN" altLang="en-US"/>
              <a:t>中有且仅有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Pod</a:t>
            </a:r>
            <a:r>
              <a:rPr lang="zh-CN" altLang="en-US"/>
              <a:t>实例。</a:t>
            </a:r>
            <a:r>
              <a:rPr lang="en-US" altLang="zh-CN"/>
              <a:t>N</a:t>
            </a:r>
            <a:r>
              <a:rPr lang="zh-CN" altLang="en-US"/>
              <a:t>是设定的副本数量。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、弹性伸缩：通过</a:t>
            </a:r>
            <a:r>
              <a:rPr lang="en-US" altLang="zh-CN" err="1"/>
              <a:t>spec.replicas</a:t>
            </a:r>
            <a:r>
              <a:rPr lang="zh-CN" altLang="en-US"/>
              <a:t>属性值来实现系统扩容或缩容。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、滚动更新：通过改变</a:t>
            </a:r>
            <a:r>
              <a:rPr lang="en-US" altLang="zh-CN"/>
              <a:t>Pod</a:t>
            </a:r>
            <a:r>
              <a:rPr lang="zh-CN" altLang="en-US"/>
              <a:t>模板来实现系统的滚动升级。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的定义中几个重要的内容：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、预期的</a:t>
            </a:r>
            <a:r>
              <a:rPr lang="en-US" altLang="zh-CN"/>
              <a:t>Pod</a:t>
            </a:r>
            <a:r>
              <a:rPr lang="zh-CN" altLang="en-US"/>
              <a:t>数量。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、用于查找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Label Selector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、当</a:t>
            </a:r>
            <a:r>
              <a:rPr lang="en-US" altLang="zh-CN"/>
              <a:t>Pod</a:t>
            </a:r>
            <a:r>
              <a:rPr lang="zh-CN" altLang="en-US"/>
              <a:t>数量小于预期数量时，用于创建</a:t>
            </a:r>
            <a:r>
              <a:rPr lang="en-US" altLang="zh-CN"/>
              <a:t>Pod</a:t>
            </a:r>
            <a:r>
              <a:rPr lang="zh-CN" altLang="en-US"/>
              <a:t>的模板。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k8s 1.2</a:t>
            </a:r>
            <a:r>
              <a:rPr lang="zh-CN" altLang="en-US"/>
              <a:t>版本之后</a:t>
            </a:r>
            <a:r>
              <a:rPr lang="en-US" altLang="zh-CN"/>
              <a:t>RC</a:t>
            </a:r>
            <a:r>
              <a:rPr lang="zh-CN" altLang="en-US"/>
              <a:t>升级为</a:t>
            </a:r>
            <a:r>
              <a:rPr lang="en-US" altLang="zh-CN"/>
              <a:t>Replica Set</a:t>
            </a:r>
            <a:r>
              <a:rPr lang="zh-CN" altLang="en-US"/>
              <a:t>，</a:t>
            </a:r>
            <a:r>
              <a:rPr lang="en-US" altLang="zh-CN"/>
              <a:t>RS</a:t>
            </a:r>
            <a:r>
              <a:rPr lang="zh-CN" altLang="en-US"/>
              <a:t>就支持了</a:t>
            </a:r>
            <a:r>
              <a:rPr lang="en-US" altLang="zh-CN" err="1"/>
              <a:t>Lable</a:t>
            </a:r>
            <a:r>
              <a:rPr lang="zh-CN" altLang="en-US"/>
              <a:t>章节里说的使用集合的形式查找</a:t>
            </a:r>
            <a:r>
              <a:rPr lang="en-US" altLang="zh-CN"/>
              <a:t>Pod</a:t>
            </a:r>
            <a:r>
              <a:rPr lang="zh-CN" altLang="en-US"/>
              <a:t>的功能。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需要注意的是：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实例和</a:t>
            </a:r>
            <a:r>
              <a:rPr lang="en-US" altLang="zh-CN"/>
              <a:t>Pod</a:t>
            </a:r>
            <a:r>
              <a:rPr lang="zh-CN" altLang="en-US"/>
              <a:t>模板无关。</a:t>
            </a:r>
            <a:r>
              <a:rPr lang="en-US" altLang="zh-CN"/>
              <a:t>Pod</a:t>
            </a:r>
            <a:r>
              <a:rPr lang="zh-CN" altLang="en-US"/>
              <a:t>实例一旦被创建就和模板没有关系，模板如果发生变化不会影响到已经创建的</a:t>
            </a:r>
            <a:r>
              <a:rPr lang="en-US" altLang="zh-CN"/>
              <a:t>Pod</a:t>
            </a:r>
            <a:r>
              <a:rPr lang="zh-CN" altLang="en-US"/>
              <a:t>实例。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、只有</a:t>
            </a:r>
            <a:r>
              <a:rPr lang="en-US" altLang="zh-CN"/>
              <a:t>Pod</a:t>
            </a:r>
            <a:r>
              <a:rPr lang="zh-CN" altLang="en-US"/>
              <a:t>重启策略是</a:t>
            </a:r>
            <a:r>
              <a:rPr lang="en-US" altLang="zh-CN"/>
              <a:t>always</a:t>
            </a:r>
            <a:r>
              <a:rPr lang="zh-CN" altLang="en-US"/>
              <a:t>，副本控制器才会管理该</a:t>
            </a:r>
            <a:r>
              <a:rPr lang="en-US" altLang="zh-CN"/>
              <a:t>Pod</a:t>
            </a:r>
            <a:r>
              <a:rPr lang="zh-CN" altLang="en-US"/>
              <a:t>的操作（创建、销毁、重启）。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可以通过修改</a:t>
            </a:r>
            <a:r>
              <a:rPr lang="en-US" altLang="zh-CN"/>
              <a:t>Label</a:t>
            </a:r>
            <a:r>
              <a:rPr lang="zh-CN" altLang="en-US"/>
              <a:t>来脱离副本控制器的管理，便于</a:t>
            </a:r>
            <a:r>
              <a:rPr lang="en-US" altLang="zh-CN"/>
              <a:t>Pod</a:t>
            </a:r>
            <a:r>
              <a:rPr lang="zh-CN" altLang="en-US"/>
              <a:t>的迁移和调试等。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、删除</a:t>
            </a:r>
            <a:r>
              <a:rPr lang="en-US" altLang="zh-CN"/>
              <a:t>RC</a:t>
            </a:r>
            <a:r>
              <a:rPr lang="zh-CN" altLang="en-US"/>
              <a:t>并不会删除</a:t>
            </a:r>
            <a:r>
              <a:rPr lang="en-US" altLang="zh-CN"/>
              <a:t>RC</a:t>
            </a:r>
            <a:r>
              <a:rPr lang="zh-CN" altLang="en-US"/>
              <a:t>所创建的</a:t>
            </a:r>
            <a:r>
              <a:rPr lang="en-US" altLang="zh-CN"/>
              <a:t>Pod</a:t>
            </a:r>
            <a:r>
              <a:rPr lang="zh-CN" altLang="en-US"/>
              <a:t>，如果需要删除</a:t>
            </a:r>
            <a:r>
              <a:rPr lang="en-US" altLang="zh-CN"/>
              <a:t>RC</a:t>
            </a:r>
            <a:r>
              <a:rPr lang="zh-CN" altLang="en-US"/>
              <a:t>的</a:t>
            </a:r>
            <a:r>
              <a:rPr lang="en-US" altLang="zh-CN"/>
              <a:t>Pod</a:t>
            </a:r>
            <a:r>
              <a:rPr lang="zh-CN" altLang="en-US"/>
              <a:t>，需要将预期</a:t>
            </a:r>
            <a:r>
              <a:rPr lang="en-US" altLang="zh-CN"/>
              <a:t>Pod</a:t>
            </a:r>
            <a:r>
              <a:rPr lang="zh-CN" altLang="en-US"/>
              <a:t>数量设置为</a:t>
            </a:r>
            <a:r>
              <a:rPr lang="en-US" altLang="zh-CN"/>
              <a:t>0</a:t>
            </a:r>
            <a:r>
              <a:rPr lang="zh-CN" altLang="en-US"/>
              <a:t>，然后更新</a:t>
            </a:r>
            <a:r>
              <a:rPr lang="en-US" altLang="zh-CN"/>
              <a:t>RC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 controller</a:t>
            </a:r>
            <a:r>
              <a:rPr lang="zh-CN" altLang="en-US"/>
              <a:t>通过</a:t>
            </a:r>
            <a:r>
              <a:rPr lang="en-US" altLang="zh-CN"/>
              <a:t>API server</a:t>
            </a:r>
            <a:r>
              <a:rPr lang="zh-CN" altLang="en-US"/>
              <a:t>从</a:t>
            </a:r>
            <a:r>
              <a:rPr lang="en-US" altLang="zh-CN" err="1"/>
              <a:t>etcd</a:t>
            </a:r>
            <a:r>
              <a:rPr lang="zh-CN" altLang="en-US"/>
              <a:t>中获取</a:t>
            </a:r>
            <a:r>
              <a:rPr lang="en-US" altLang="zh-CN"/>
              <a:t>Node</a:t>
            </a:r>
            <a:r>
              <a:rPr lang="zh-CN" altLang="en-US"/>
              <a:t>的相关信息，管理和监控集群中各个</a:t>
            </a:r>
            <a:r>
              <a:rPr lang="en-US" altLang="zh-CN"/>
              <a:t>Node</a:t>
            </a:r>
            <a:r>
              <a:rPr lang="zh-CN" altLang="en-US"/>
              <a:t>节点。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44" y="1124040"/>
            <a:ext cx="6857143" cy="52095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资源配额管理，保证资源对象在任何情况下都不会超量占用系统资源。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、容器级别：控制占用的</a:t>
            </a:r>
            <a:r>
              <a:rPr lang="en-US" altLang="zh-CN"/>
              <a:t>CPU</a:t>
            </a:r>
            <a:r>
              <a:rPr lang="zh-CN" altLang="en-US"/>
              <a:t>和内存。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级别：控制</a:t>
            </a:r>
            <a:r>
              <a:rPr lang="en-US" altLang="zh-CN"/>
              <a:t>Pod</a:t>
            </a:r>
            <a:r>
              <a:rPr lang="zh-CN" altLang="en-US"/>
              <a:t>内所有容器占用的系统资源。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Namespace</a:t>
            </a:r>
            <a:r>
              <a:rPr lang="zh-CN" altLang="en-US"/>
              <a:t>级别：</a:t>
            </a:r>
            <a:r>
              <a:rPr lang="en-US" altLang="zh-CN"/>
              <a:t>Pod</a:t>
            </a:r>
            <a:r>
              <a:rPr lang="zh-CN" altLang="en-US"/>
              <a:t>数量、</a:t>
            </a:r>
            <a:r>
              <a:rPr lang="en-US" altLang="zh-CN"/>
              <a:t>Replication controller</a:t>
            </a:r>
            <a:r>
              <a:rPr lang="zh-CN" altLang="en-US"/>
              <a:t>数量、</a:t>
            </a:r>
            <a:r>
              <a:rPr lang="en-US" altLang="zh-CN"/>
              <a:t>Service</a:t>
            </a:r>
            <a:r>
              <a:rPr lang="zh-CN" altLang="en-US"/>
              <a:t>数量、</a:t>
            </a:r>
            <a:r>
              <a:rPr lang="en-US" altLang="zh-CN" err="1"/>
              <a:t>ResouceQuota</a:t>
            </a:r>
            <a:r>
              <a:rPr lang="zh-CN" altLang="en-US"/>
              <a:t>数量、</a:t>
            </a:r>
            <a:r>
              <a:rPr lang="en-US" altLang="zh-CN"/>
              <a:t>Secret</a:t>
            </a:r>
            <a:r>
              <a:rPr lang="zh-CN" altLang="en-US"/>
              <a:t>数量、</a:t>
            </a:r>
            <a:r>
              <a:rPr lang="en-US" altLang="zh-CN"/>
              <a:t>Persistent Volume</a:t>
            </a:r>
            <a:r>
              <a:rPr lang="zh-CN" altLang="en-US"/>
              <a:t>数量。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配额管理是通过</a:t>
            </a:r>
            <a:r>
              <a:rPr lang="en-US" altLang="zh-CN"/>
              <a:t>Admission Control</a:t>
            </a:r>
            <a:r>
              <a:rPr lang="zh-CN" altLang="en-US"/>
              <a:t>（准入控制）来控制的。</a:t>
            </a:r>
            <a:endParaRPr lang="en-US" altLang="zh-CN"/>
          </a:p>
          <a:p>
            <a:r>
              <a:rPr lang="en-US" altLang="zh-CN"/>
              <a:t>Admission Control</a:t>
            </a:r>
            <a:r>
              <a:rPr lang="zh-CN" altLang="en-US"/>
              <a:t>提供两种配额约束方式：</a:t>
            </a:r>
            <a:r>
              <a:rPr lang="en-US" altLang="zh-CN" err="1"/>
              <a:t>LimitRanger</a:t>
            </a:r>
            <a:r>
              <a:rPr lang="zh-CN" altLang="en-US"/>
              <a:t>和</a:t>
            </a:r>
            <a:r>
              <a:rPr lang="en-US" altLang="zh-CN" err="1"/>
              <a:t>ResourceQuota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LimitRanger</a:t>
            </a:r>
            <a:r>
              <a:rPr lang="zh-CN" altLang="en-US"/>
              <a:t>作用于</a:t>
            </a:r>
            <a:r>
              <a:rPr lang="en-US" altLang="zh-CN"/>
              <a:t>Pod</a:t>
            </a:r>
            <a:r>
              <a:rPr lang="zh-CN" altLang="en-US"/>
              <a:t>和容器。</a:t>
            </a:r>
            <a:endParaRPr lang="en-US" altLang="zh-CN"/>
          </a:p>
          <a:p>
            <a:r>
              <a:rPr lang="en-US" altLang="zh-CN" err="1"/>
              <a:t>ResourceQuota</a:t>
            </a:r>
            <a:r>
              <a:rPr lang="zh-CN" altLang="en-US"/>
              <a:t>作用于</a:t>
            </a:r>
            <a:r>
              <a:rPr lang="en-US" altLang="zh-CN"/>
              <a:t>Namespace</a:t>
            </a:r>
            <a:r>
              <a:rPr lang="zh-CN" altLang="en-US"/>
              <a:t>上，限定一个</a:t>
            </a:r>
            <a:r>
              <a:rPr lang="en-US" altLang="zh-CN"/>
              <a:t>Namespace</a:t>
            </a:r>
            <a:r>
              <a:rPr lang="zh-CN" altLang="en-US"/>
              <a:t>里的各类资源的使用总额。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0E0C8E-468B-4DBB-899F-D0CC3BF6D5AD}"/>
              </a:ext>
            </a:extLst>
          </p:cNvPr>
          <p:cNvSpPr/>
          <p:nvPr/>
        </p:nvSpPr>
        <p:spPr>
          <a:xfrm>
            <a:off x="488876" y="7738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禁用防火墙</a:t>
            </a:r>
            <a:endParaRPr lang="en-US" altLang="zh-CN"/>
          </a:p>
          <a:p>
            <a:r>
              <a:rPr lang="zh-CN" altLang="en-US"/>
              <a:t>systemctl stop firewalld</a:t>
            </a:r>
          </a:p>
          <a:p>
            <a:r>
              <a:rPr lang="zh-CN" altLang="en-US"/>
              <a:t>systemctl disable firewalld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</a:p>
          <a:p>
            <a:r>
              <a:rPr lang="en-US" altLang="zh-CN"/>
              <a:t>yum install –y docker-ce</a:t>
            </a:r>
          </a:p>
          <a:p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C638F3-886B-4C7B-BC55-DF2E150F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6" y="2490477"/>
            <a:ext cx="12192000" cy="9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用户通过</a:t>
            </a:r>
            <a:r>
              <a:rPr lang="en-US" altLang="zh-CN"/>
              <a:t>API Server</a:t>
            </a:r>
            <a:r>
              <a:rPr lang="zh-CN" altLang="en-US"/>
              <a:t>可以创建新的</a:t>
            </a:r>
            <a:r>
              <a:rPr lang="en-US" altLang="zh-CN"/>
              <a:t>Namespace</a:t>
            </a:r>
            <a:r>
              <a:rPr lang="zh-CN" altLang="en-US"/>
              <a:t>并保存在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r>
              <a:rPr lang="en-US" altLang="zh-CN"/>
              <a:t>Namespace Controller</a:t>
            </a:r>
            <a:r>
              <a:rPr lang="zh-CN" altLang="en-US"/>
              <a:t>定时读取这些</a:t>
            </a:r>
            <a:r>
              <a:rPr lang="en-US" altLang="zh-CN"/>
              <a:t>Namespace</a:t>
            </a:r>
            <a:r>
              <a:rPr lang="zh-CN" altLang="en-US"/>
              <a:t>信息，如果发现</a:t>
            </a:r>
            <a:r>
              <a:rPr lang="en-US" altLang="zh-CN"/>
              <a:t>Namespace</a:t>
            </a:r>
            <a:r>
              <a:rPr lang="zh-CN" altLang="en-US"/>
              <a:t>设置了</a:t>
            </a:r>
            <a:r>
              <a:rPr lang="en-US" altLang="zh-CN"/>
              <a:t>DeletionTimestamp(</a:t>
            </a:r>
            <a:r>
              <a:rPr lang="zh-CN" altLang="en-US"/>
              <a:t>删除时间</a:t>
            </a:r>
            <a:r>
              <a:rPr lang="en-US" altLang="zh-CN"/>
              <a:t>)</a:t>
            </a:r>
            <a:r>
              <a:rPr lang="zh-CN" altLang="en-US"/>
              <a:t>，那么这个</a:t>
            </a:r>
            <a:r>
              <a:rPr lang="en-US" altLang="zh-CN"/>
              <a:t>Namespace</a:t>
            </a:r>
            <a:r>
              <a:rPr lang="zh-CN" altLang="en-US"/>
              <a:t>状态会被设置为</a:t>
            </a:r>
            <a:r>
              <a:rPr lang="en-US" altLang="zh-CN"/>
              <a:t>Terminating</a:t>
            </a:r>
            <a:r>
              <a:rPr lang="zh-CN" altLang="en-US"/>
              <a:t>，并更新到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Terminating</a:t>
            </a:r>
            <a:r>
              <a:rPr lang="zh-CN" altLang="en-US"/>
              <a:t>的</a:t>
            </a:r>
            <a:r>
              <a:rPr lang="en-US" altLang="zh-CN"/>
              <a:t>Namespace</a:t>
            </a:r>
            <a:r>
              <a:rPr lang="zh-CN" altLang="en-US"/>
              <a:t>，</a:t>
            </a:r>
            <a:r>
              <a:rPr lang="en-US" altLang="zh-CN"/>
              <a:t>Namespace Controller</a:t>
            </a:r>
            <a:r>
              <a:rPr lang="zh-CN" altLang="en-US"/>
              <a:t>会删除该</a:t>
            </a:r>
            <a:r>
              <a:rPr lang="en-US" altLang="zh-CN"/>
              <a:t>Namespace</a:t>
            </a:r>
            <a:r>
              <a:rPr lang="zh-CN" altLang="en-US"/>
              <a:t>下的</a:t>
            </a:r>
            <a:r>
              <a:rPr lang="en-US" altLang="zh-CN"/>
              <a:t>ServiceAccout</a:t>
            </a:r>
            <a:r>
              <a:rPr lang="zh-CN" altLang="en-US"/>
              <a:t>、</a:t>
            </a:r>
            <a:r>
              <a:rPr lang="en-US" altLang="zh-CN"/>
              <a:t>RC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等资源。同时</a:t>
            </a:r>
            <a:r>
              <a:rPr lang="en-US" altLang="zh-CN"/>
              <a:t>Admission Controller</a:t>
            </a:r>
            <a:r>
              <a:rPr lang="zh-CN" altLang="en-US"/>
              <a:t>会阻止为这类的</a:t>
            </a:r>
            <a:r>
              <a:rPr lang="en-US" altLang="zh-CN"/>
              <a:t>Namespace</a:t>
            </a:r>
            <a:r>
              <a:rPr lang="zh-CN" altLang="en-US"/>
              <a:t>创建新的资源。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6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Endpoint</a:t>
            </a:r>
            <a:r>
              <a:rPr lang="zh-CN" altLang="en-US"/>
              <a:t>表示了一个</a:t>
            </a:r>
            <a:r>
              <a:rPr lang="en-US" altLang="zh-CN"/>
              <a:t>Service</a:t>
            </a:r>
            <a:r>
              <a:rPr lang="zh-CN" altLang="en-US"/>
              <a:t>对应的所有</a:t>
            </a:r>
            <a:r>
              <a:rPr lang="en-US" altLang="zh-CN"/>
              <a:t>Pod</a:t>
            </a:r>
            <a:r>
              <a:rPr lang="zh-CN" altLang="en-US"/>
              <a:t>副本的访问地址。</a:t>
            </a:r>
            <a:r>
              <a:rPr lang="en-US" altLang="zh-CN"/>
              <a:t>Endpoint Controller</a:t>
            </a:r>
            <a:r>
              <a:rPr lang="zh-CN" altLang="en-US"/>
              <a:t>就是生成和维护所有</a:t>
            </a:r>
            <a:r>
              <a:rPr lang="en-US" altLang="zh-CN"/>
              <a:t>Endpoint</a:t>
            </a:r>
            <a:r>
              <a:rPr lang="zh-CN" altLang="en-US"/>
              <a:t>对象的控制器。</a:t>
            </a:r>
            <a:endParaRPr lang="en-US" altLang="zh-CN"/>
          </a:p>
          <a:p>
            <a:r>
              <a:rPr lang="en-US" altLang="zh-CN"/>
              <a:t>Endpoint</a:t>
            </a:r>
            <a:r>
              <a:rPr lang="zh-CN" altLang="en-US"/>
              <a:t>是用于</a:t>
            </a:r>
            <a:r>
              <a:rPr lang="en-US" altLang="zh-CN"/>
              <a:t>Node</a:t>
            </a:r>
            <a:r>
              <a:rPr lang="zh-CN" altLang="en-US"/>
              <a:t>节点上的</a:t>
            </a:r>
            <a:r>
              <a:rPr lang="en-US" altLang="zh-CN"/>
              <a:t>kube-proxy</a:t>
            </a:r>
            <a:r>
              <a:rPr lang="zh-CN" altLang="en-US"/>
              <a:t>进程。</a:t>
            </a:r>
            <a:r>
              <a:rPr lang="en-US" altLang="zh-CN"/>
              <a:t>kube-proxy</a:t>
            </a:r>
            <a:r>
              <a:rPr lang="zh-CN" altLang="en-US"/>
              <a:t>需要获取每个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Endpoints</a:t>
            </a:r>
            <a:r>
              <a:rPr lang="zh-CN" altLang="en-US"/>
              <a:t>，来实现</a:t>
            </a:r>
            <a:r>
              <a:rPr lang="en-US" altLang="zh-CN"/>
              <a:t>Service</a:t>
            </a:r>
            <a:r>
              <a:rPr lang="zh-CN" altLang="en-US"/>
              <a:t>的负载均衡。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84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作用是将待调度的</a:t>
            </a:r>
            <a:r>
              <a:rPr lang="en-US" altLang="zh-CN"/>
              <a:t>Pod</a:t>
            </a:r>
            <a:r>
              <a:rPr lang="zh-CN" altLang="en-US"/>
              <a:t>根据特定的调度算法和策略绑定到某个具体的</a:t>
            </a:r>
            <a:r>
              <a:rPr lang="en-US" altLang="zh-CN"/>
              <a:t>Node</a:t>
            </a:r>
            <a:r>
              <a:rPr lang="zh-CN" altLang="en-US"/>
              <a:t>上。并将信息写入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然后通过</a:t>
            </a:r>
            <a:r>
              <a:rPr lang="en-US" altLang="zh-CN"/>
              <a:t>API Server</a:t>
            </a:r>
            <a:r>
              <a:rPr lang="zh-CN" altLang="en-US"/>
              <a:t>将调度信息通知给</a:t>
            </a:r>
            <a:r>
              <a:rPr lang="en-US" altLang="zh-CN"/>
              <a:t>kubelete</a:t>
            </a:r>
            <a:r>
              <a:rPr lang="zh-CN" altLang="en-US"/>
              <a:t>，由</a:t>
            </a:r>
            <a:r>
              <a:rPr lang="en-US" altLang="zh-CN"/>
              <a:t>kubelete</a:t>
            </a:r>
            <a:r>
              <a:rPr lang="zh-CN" altLang="en-US"/>
              <a:t>完成</a:t>
            </a:r>
            <a:r>
              <a:rPr lang="en-US" altLang="zh-CN"/>
              <a:t>Pod</a:t>
            </a:r>
            <a:r>
              <a:rPr lang="zh-CN" altLang="en-US"/>
              <a:t>的部署。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DF54F-4975-46D2-A3DD-622AC91E835F}"/>
              </a:ext>
            </a:extLst>
          </p:cNvPr>
          <p:cNvSpPr/>
          <p:nvPr/>
        </p:nvSpPr>
        <p:spPr>
          <a:xfrm>
            <a:off x="2118892" y="1903591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55288E-F7BD-4449-9A0D-3FF7DD82B934}"/>
              </a:ext>
            </a:extLst>
          </p:cNvPr>
          <p:cNvSpPr/>
          <p:nvPr/>
        </p:nvSpPr>
        <p:spPr>
          <a:xfrm>
            <a:off x="1337014" y="1895235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20DB5-B1F1-4095-96CC-BCDC1F7F4EB7}"/>
              </a:ext>
            </a:extLst>
          </p:cNvPr>
          <p:cNvSpPr/>
          <p:nvPr/>
        </p:nvSpPr>
        <p:spPr>
          <a:xfrm>
            <a:off x="3689273" y="1903591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ABA89-33FC-4A90-8F5A-6002903BDD3C}"/>
              </a:ext>
            </a:extLst>
          </p:cNvPr>
          <p:cNvSpPr/>
          <p:nvPr/>
        </p:nvSpPr>
        <p:spPr>
          <a:xfrm>
            <a:off x="2907395" y="1895235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E0BEA0-9F34-4354-97BC-FC10F7146B0B}"/>
              </a:ext>
            </a:extLst>
          </p:cNvPr>
          <p:cNvSpPr txBox="1"/>
          <p:nvPr/>
        </p:nvSpPr>
        <p:spPr>
          <a:xfrm>
            <a:off x="92764" y="1810827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待调度</a:t>
            </a:r>
            <a:r>
              <a:rPr lang="en-US" altLang="zh-CN"/>
              <a:t>Pod</a:t>
            </a:r>
            <a:r>
              <a:rPr lang="zh-CN" altLang="en-US"/>
              <a:t>队列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33EA70-B936-4C41-8AEE-C0D3477E9D5B}"/>
              </a:ext>
            </a:extLst>
          </p:cNvPr>
          <p:cNvSpPr/>
          <p:nvPr/>
        </p:nvSpPr>
        <p:spPr>
          <a:xfrm>
            <a:off x="2118892" y="2890750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F7873F-E6A7-418B-BA30-2992DBFD0AA3}"/>
              </a:ext>
            </a:extLst>
          </p:cNvPr>
          <p:cNvSpPr/>
          <p:nvPr/>
        </p:nvSpPr>
        <p:spPr>
          <a:xfrm>
            <a:off x="1337014" y="2895646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9634EB-4BC9-47AC-8719-4CBBD4B6CA49}"/>
              </a:ext>
            </a:extLst>
          </p:cNvPr>
          <p:cNvSpPr/>
          <p:nvPr/>
        </p:nvSpPr>
        <p:spPr>
          <a:xfrm>
            <a:off x="3689273" y="2890750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76C54B-B446-470B-A40C-3B5423AB8117}"/>
              </a:ext>
            </a:extLst>
          </p:cNvPr>
          <p:cNvSpPr/>
          <p:nvPr/>
        </p:nvSpPr>
        <p:spPr>
          <a:xfrm>
            <a:off x="2907395" y="2895646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C6649-4F85-4FB4-96B1-30BF448B49C3}"/>
              </a:ext>
            </a:extLst>
          </p:cNvPr>
          <p:cNvSpPr txBox="1"/>
          <p:nvPr/>
        </p:nvSpPr>
        <p:spPr>
          <a:xfrm>
            <a:off x="92764" y="2868818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节点列表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B639C-0638-4989-B9B4-2E96428CC420}"/>
              </a:ext>
            </a:extLst>
          </p:cNvPr>
          <p:cNvSpPr/>
          <p:nvPr/>
        </p:nvSpPr>
        <p:spPr>
          <a:xfrm>
            <a:off x="5406866" y="1869574"/>
            <a:ext cx="1844048" cy="143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调度算法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373928-9904-41A5-BCAD-7D3B1188EC10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4471151" y="2128878"/>
            <a:ext cx="935715" cy="4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781BDE-D88C-407F-95CD-28AEE28008D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4471151" y="2588441"/>
            <a:ext cx="935715" cy="5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DEDF239-896D-43B9-9C1C-76923B066EE4}"/>
              </a:ext>
            </a:extLst>
          </p:cNvPr>
          <p:cNvSpPr/>
          <p:nvPr/>
        </p:nvSpPr>
        <p:spPr>
          <a:xfrm>
            <a:off x="8761863" y="1810827"/>
            <a:ext cx="1844048" cy="534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etcd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B4FA98-C1D9-4A98-9F9E-9A6D46F100CA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7250914" y="2078318"/>
            <a:ext cx="1510949" cy="51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C1B7D49-849C-408C-918A-46010432D030}"/>
              </a:ext>
            </a:extLst>
          </p:cNvPr>
          <p:cNvSpPr txBox="1"/>
          <p:nvPr/>
        </p:nvSpPr>
        <p:spPr>
          <a:xfrm>
            <a:off x="7547212" y="1717717"/>
            <a:ext cx="95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和</a:t>
            </a:r>
            <a:r>
              <a:rPr lang="en-US" altLang="zh-CN"/>
              <a:t>Node</a:t>
            </a:r>
            <a:r>
              <a:rPr lang="zh-CN" altLang="en-US"/>
              <a:t>的绑定信息</a:t>
            </a:r>
            <a:endParaRPr lang="en-US" altLang="zh-CN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878A91-0F64-4B31-B20C-5938CBB75791}"/>
              </a:ext>
            </a:extLst>
          </p:cNvPr>
          <p:cNvSpPr/>
          <p:nvPr/>
        </p:nvSpPr>
        <p:spPr>
          <a:xfrm>
            <a:off x="8761863" y="2554553"/>
            <a:ext cx="1844048" cy="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API Server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ACCEF46-5794-4DD8-AF25-568E3F6905BA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9683887" y="2345809"/>
            <a:ext cx="0" cy="2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569EC90-2183-4336-8F84-AF88E223197F}"/>
              </a:ext>
            </a:extLst>
          </p:cNvPr>
          <p:cNvSpPr/>
          <p:nvPr/>
        </p:nvSpPr>
        <p:spPr>
          <a:xfrm>
            <a:off x="7477496" y="4360364"/>
            <a:ext cx="3171595" cy="20335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5F7C6-F909-458A-930B-CF8BB4899FDC}"/>
              </a:ext>
            </a:extLst>
          </p:cNvPr>
          <p:cNvSpPr/>
          <p:nvPr/>
        </p:nvSpPr>
        <p:spPr>
          <a:xfrm>
            <a:off x="7765581" y="4542520"/>
            <a:ext cx="1419367" cy="52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kubelete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0D5AE7-7D6D-4D2F-B338-BDDDF90823DF}"/>
              </a:ext>
            </a:extLst>
          </p:cNvPr>
          <p:cNvSpPr txBox="1"/>
          <p:nvPr/>
        </p:nvSpPr>
        <p:spPr>
          <a:xfrm>
            <a:off x="8677424" y="6461824"/>
            <a:ext cx="11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节点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F5EE7CF-AFC0-4136-B1C8-4EE3AD4E29CA}"/>
              </a:ext>
            </a:extLst>
          </p:cNvPr>
          <p:cNvSpPr/>
          <p:nvPr/>
        </p:nvSpPr>
        <p:spPr>
          <a:xfrm>
            <a:off x="8677424" y="5413243"/>
            <a:ext cx="1735822" cy="8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Pod</a:t>
            </a:r>
            <a:r>
              <a:rPr lang="zh-CN" altLang="en-US"/>
              <a:t>组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D8C364-A545-4E5B-AA29-8AF7736CF171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8475265" y="3307307"/>
            <a:ext cx="1208622" cy="12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B9D18F-0BF4-4A2E-BC7E-DDD3E7B05F8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8475265" y="5070116"/>
            <a:ext cx="1070070" cy="3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03E55B2-182C-4771-83BD-7D307373FB57}"/>
              </a:ext>
            </a:extLst>
          </p:cNvPr>
          <p:cNvSpPr/>
          <p:nvPr/>
        </p:nvSpPr>
        <p:spPr>
          <a:xfrm>
            <a:off x="92764" y="1419370"/>
            <a:ext cx="10951211" cy="23882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88AC5B4-1A7B-47E6-BDC4-DEED5EC1648B}"/>
              </a:ext>
            </a:extLst>
          </p:cNvPr>
          <p:cNvSpPr txBox="1"/>
          <p:nvPr/>
        </p:nvSpPr>
        <p:spPr>
          <a:xfrm>
            <a:off x="4842505" y="3882254"/>
            <a:ext cx="13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  <a:r>
              <a:rPr lang="zh-CN" altLang="en-US"/>
              <a:t>节点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3DEF3C-C263-4EE4-93D1-95CDB3C6667F}"/>
              </a:ext>
            </a:extLst>
          </p:cNvPr>
          <p:cNvSpPr txBox="1"/>
          <p:nvPr/>
        </p:nvSpPr>
        <p:spPr>
          <a:xfrm>
            <a:off x="482978" y="4394292"/>
            <a:ext cx="676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调度流程主要分为两个步骤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：预选，即筛选出满足符合要求的候选</a:t>
            </a:r>
            <a:r>
              <a:rPr lang="en-US" altLang="zh-CN"/>
              <a:t>Node</a:t>
            </a:r>
            <a:r>
              <a:rPr lang="zh-CN" altLang="en-US"/>
              <a:t>节点列表。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：优选，根据算法在候选</a:t>
            </a:r>
            <a:r>
              <a:rPr lang="en-US" altLang="zh-CN"/>
              <a:t>Node</a:t>
            </a:r>
            <a:r>
              <a:rPr lang="zh-CN" altLang="en-US"/>
              <a:t>中计算每个</a:t>
            </a:r>
            <a:r>
              <a:rPr lang="en-US" altLang="zh-CN"/>
              <a:t>Node</a:t>
            </a:r>
            <a:r>
              <a:rPr lang="zh-CN" altLang="en-US"/>
              <a:t>节点的积分，积分高者即被选中。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8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Scheduler</a:t>
            </a:r>
            <a:r>
              <a:rPr lang="zh-CN" altLang="en-US"/>
              <a:t>默认加载的预选策略包括：</a:t>
            </a:r>
            <a:r>
              <a:rPr lang="en-US" altLang="zh-CN"/>
              <a:t>PodFitsPorts</a:t>
            </a:r>
            <a:r>
              <a:rPr lang="zh-CN" altLang="en-US"/>
              <a:t>、</a:t>
            </a:r>
            <a:r>
              <a:rPr lang="en-US" altLang="zh-CN"/>
              <a:t>PodFitsResources</a:t>
            </a:r>
            <a:r>
              <a:rPr lang="zh-CN" altLang="en-US"/>
              <a:t>、</a:t>
            </a:r>
            <a:r>
              <a:rPr lang="en-US" altLang="zh-CN"/>
              <a:t>NoDiskConflict</a:t>
            </a:r>
            <a:r>
              <a:rPr lang="zh-CN" altLang="en-US"/>
              <a:t>、</a:t>
            </a:r>
            <a:r>
              <a:rPr lang="en-US" altLang="zh-CN"/>
              <a:t>PodSelectorMatches</a:t>
            </a:r>
            <a:r>
              <a:rPr lang="zh-CN" altLang="en-US"/>
              <a:t>和</a:t>
            </a:r>
            <a:r>
              <a:rPr lang="en-US" altLang="zh-CN"/>
              <a:t>PodFitsHost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PodFitsResources </a:t>
            </a:r>
            <a:r>
              <a:rPr lang="zh-CN" altLang="en-US">
                <a:sym typeface="Wingdings" panose="05000000000000000000" pitchFamily="2" charset="2"/>
              </a:rPr>
              <a:t>：判断备选节点的资源是否满足待调度</a:t>
            </a:r>
            <a:r>
              <a:rPr lang="en-US" altLang="zh-CN">
                <a:sym typeface="Wingdings" panose="05000000000000000000" pitchFamily="2" charset="2"/>
              </a:rPr>
              <a:t>Pod</a:t>
            </a:r>
            <a:r>
              <a:rPr lang="zh-CN" altLang="en-US">
                <a:sym typeface="Wingdings" panose="05000000000000000000" pitchFamily="2" charset="2"/>
              </a:rPr>
              <a:t>需求。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/>
              <a:t>1)</a:t>
            </a:r>
            <a:r>
              <a:rPr lang="zh-CN" altLang="en-US"/>
              <a:t>计算待调度</a:t>
            </a:r>
            <a:r>
              <a:rPr lang="en-US" altLang="zh-CN"/>
              <a:t>Pod</a:t>
            </a:r>
            <a:r>
              <a:rPr lang="zh-CN" altLang="en-US"/>
              <a:t>和节点中已存在</a:t>
            </a:r>
            <a:r>
              <a:rPr lang="en-US" altLang="zh-CN"/>
              <a:t>Pod</a:t>
            </a:r>
            <a:r>
              <a:rPr lang="zh-CN" altLang="en-US"/>
              <a:t>的所有容器的资源总和。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获取备选节点的状态信息和资源信息。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如果待调度</a:t>
            </a:r>
            <a:r>
              <a:rPr lang="en-US" altLang="zh-CN"/>
              <a:t>Pod</a:t>
            </a:r>
            <a:r>
              <a:rPr lang="zh-CN" altLang="en-US"/>
              <a:t>和节点中已存在</a:t>
            </a:r>
            <a:r>
              <a:rPr lang="en-US" altLang="zh-CN"/>
              <a:t>Pod</a:t>
            </a:r>
            <a:r>
              <a:rPr lang="zh-CN" altLang="en-US"/>
              <a:t>的需求资源总和，超出了备选</a:t>
            </a:r>
            <a:r>
              <a:rPr lang="en-US" altLang="zh-CN"/>
              <a:t>Node</a:t>
            </a:r>
            <a:r>
              <a:rPr lang="zh-CN" altLang="en-US"/>
              <a:t>拥有的资源总和，则备选</a:t>
            </a:r>
            <a:r>
              <a:rPr lang="en-US" altLang="zh-CN"/>
              <a:t>Node</a:t>
            </a:r>
            <a:r>
              <a:rPr lang="zh-CN" altLang="en-US"/>
              <a:t>不满足条件。否则备选</a:t>
            </a:r>
            <a:r>
              <a:rPr lang="en-US" altLang="zh-CN"/>
              <a:t>Node</a:t>
            </a:r>
            <a:r>
              <a:rPr lang="zh-CN" altLang="en-US"/>
              <a:t>满足条件。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PodFitPorts</a:t>
            </a:r>
            <a:r>
              <a:rPr lang="zh-CN" altLang="en-US"/>
              <a:t>：判断待调度</a:t>
            </a:r>
            <a:r>
              <a:rPr lang="en-US" altLang="zh-CN"/>
              <a:t>Pod</a:t>
            </a:r>
            <a:r>
              <a:rPr lang="zh-CN" altLang="en-US"/>
              <a:t>所用的端口是否在备选节点中已被占用。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NoDiskConfilct</a:t>
            </a:r>
            <a:r>
              <a:rPr lang="zh-CN" altLang="en-US"/>
              <a:t>：判断待调度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GCEPersistentDisk</a:t>
            </a:r>
            <a:r>
              <a:rPr lang="zh-CN" altLang="en-US"/>
              <a:t>或</a:t>
            </a:r>
            <a:r>
              <a:rPr lang="en-US" altLang="zh-CN"/>
              <a:t>AWSElasticBlockStore</a:t>
            </a:r>
            <a:r>
              <a:rPr lang="zh-CN" altLang="en-US"/>
              <a:t>和备选的节点中已存在的</a:t>
            </a:r>
            <a:r>
              <a:rPr lang="en-US" altLang="zh-CN"/>
              <a:t>Pod</a:t>
            </a:r>
            <a:r>
              <a:rPr lang="zh-CN" altLang="en-US"/>
              <a:t>是否存在冲突。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读取待调度</a:t>
            </a:r>
            <a:r>
              <a:rPr lang="en-US" altLang="zh-CN"/>
              <a:t>Pod</a:t>
            </a:r>
            <a:r>
              <a:rPr lang="zh-CN" altLang="en-US"/>
              <a:t>的所有</a:t>
            </a:r>
            <a:r>
              <a:rPr lang="en-US" altLang="zh-CN"/>
              <a:t>Volume</a:t>
            </a:r>
            <a:r>
              <a:rPr lang="zh-CN" altLang="en-US"/>
              <a:t>信息，如果该</a:t>
            </a:r>
            <a:r>
              <a:rPr lang="en-US" altLang="zh-CN"/>
              <a:t>Volume</a:t>
            </a:r>
            <a:r>
              <a:rPr lang="zh-CN" altLang="en-US"/>
              <a:t>是</a:t>
            </a:r>
            <a:r>
              <a:rPr lang="en-US" altLang="zh-CN"/>
              <a:t>GCEPersistentDisk</a:t>
            </a:r>
            <a:r>
              <a:rPr lang="zh-CN" altLang="en-US"/>
              <a:t>，则检查备选</a:t>
            </a:r>
            <a:r>
              <a:rPr lang="en-US" altLang="zh-CN"/>
              <a:t>Node</a:t>
            </a:r>
            <a:r>
              <a:rPr lang="zh-CN" altLang="en-US"/>
              <a:t>上所有</a:t>
            </a:r>
            <a:r>
              <a:rPr lang="en-US" altLang="zh-CN"/>
              <a:t>Pod</a:t>
            </a:r>
            <a:r>
              <a:rPr lang="zh-CN" altLang="en-US"/>
              <a:t>的每个</a:t>
            </a:r>
            <a:r>
              <a:rPr lang="en-US" altLang="zh-CN"/>
              <a:t>Volume</a:t>
            </a:r>
            <a:r>
              <a:rPr lang="zh-CN" altLang="en-US"/>
              <a:t>进行比较，发现相同则表示有冲突，该</a:t>
            </a:r>
            <a:r>
              <a:rPr lang="en-US" altLang="zh-CN"/>
              <a:t>Node</a:t>
            </a:r>
            <a:r>
              <a:rPr lang="zh-CN" altLang="en-US"/>
              <a:t>不满足要求。</a:t>
            </a:r>
            <a:r>
              <a:rPr lang="en-US" altLang="zh-CN"/>
              <a:t>AWSElasticBlockStore</a:t>
            </a:r>
            <a:r>
              <a:rPr lang="zh-CN" altLang="en-US"/>
              <a:t>也是一样的。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如果备选</a:t>
            </a:r>
            <a:r>
              <a:rPr lang="en-US" altLang="zh-CN"/>
              <a:t>Node</a:t>
            </a:r>
            <a:r>
              <a:rPr lang="zh-CN" altLang="en-US"/>
              <a:t>上某个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Volume</a:t>
            </a:r>
            <a:r>
              <a:rPr lang="zh-CN" altLang="en-US"/>
              <a:t>不满足要求，则该</a:t>
            </a:r>
            <a:r>
              <a:rPr lang="en-US" altLang="zh-CN"/>
              <a:t>Node</a:t>
            </a:r>
            <a:r>
              <a:rPr lang="zh-CN" altLang="en-US"/>
              <a:t>不能作为备选节点。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PodSelectorMatches</a:t>
            </a:r>
            <a:r>
              <a:rPr lang="zh-CN" altLang="en-US"/>
              <a:t>：判断备选</a:t>
            </a:r>
            <a:r>
              <a:rPr lang="en-US" altLang="zh-CN"/>
              <a:t>Node</a:t>
            </a:r>
            <a:r>
              <a:rPr lang="zh-CN" altLang="en-US"/>
              <a:t>是否包含待调度</a:t>
            </a:r>
            <a:r>
              <a:rPr lang="en-US" altLang="zh-CN"/>
              <a:t>Pod</a:t>
            </a:r>
            <a:r>
              <a:rPr lang="zh-CN" altLang="en-US"/>
              <a:t>指定的标签</a:t>
            </a:r>
            <a:r>
              <a:rPr lang="en-US" altLang="zh-CN"/>
              <a:t>Label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PodFitsHost</a:t>
            </a:r>
            <a:r>
              <a:rPr lang="zh-CN" altLang="en-US"/>
              <a:t>：判断带调度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spec.NodeName</a:t>
            </a:r>
            <a:r>
              <a:rPr lang="zh-CN" altLang="en-US"/>
              <a:t>指定的名称和备选</a:t>
            </a:r>
            <a:r>
              <a:rPr lang="en-US" altLang="zh-CN"/>
              <a:t>Node</a:t>
            </a:r>
            <a:r>
              <a:rPr lang="zh-CN" altLang="en-US"/>
              <a:t>是否一致。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4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Node</a:t>
            </a:r>
            <a:r>
              <a:rPr lang="zh-CN" altLang="en-US"/>
              <a:t>管理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管理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、容器健康检查</a:t>
            </a:r>
            <a:endParaRPr lang="en-US" altLang="zh-CN"/>
          </a:p>
          <a:p>
            <a:r>
              <a:rPr lang="zh-CN" altLang="en-US"/>
              <a:t>之前</a:t>
            </a:r>
            <a:r>
              <a:rPr lang="en-US" altLang="zh-CN"/>
              <a:t>Pod</a:t>
            </a:r>
            <a:r>
              <a:rPr lang="zh-CN" altLang="en-US"/>
              <a:t>有介绍</a:t>
            </a:r>
            <a:r>
              <a:rPr lang="en-US" altLang="zh-CN"/>
              <a:t>LivenessProbe</a:t>
            </a:r>
            <a:r>
              <a:rPr lang="zh-CN" altLang="en-US"/>
              <a:t>，包含三种探测方式：</a:t>
            </a:r>
            <a:endParaRPr lang="en-US" altLang="zh-CN"/>
          </a:p>
          <a:p>
            <a:r>
              <a:rPr lang="en-US" altLang="zh-CN"/>
              <a:t>1)ExecAction</a:t>
            </a:r>
            <a:r>
              <a:rPr lang="zh-CN" altLang="en-US"/>
              <a:t>：在容器内部执行一个命令，命令退出状态码是</a:t>
            </a:r>
            <a:r>
              <a:rPr lang="en-US" altLang="zh-CN"/>
              <a:t>0</a:t>
            </a:r>
            <a:r>
              <a:rPr lang="zh-CN" altLang="en-US"/>
              <a:t>，表示容器健康。</a:t>
            </a:r>
            <a:endParaRPr lang="en-US" altLang="zh-CN"/>
          </a:p>
          <a:p>
            <a:r>
              <a:rPr lang="en-US" altLang="zh-CN"/>
              <a:t>2)TCPSocketAction</a:t>
            </a:r>
            <a:r>
              <a:rPr lang="zh-CN" altLang="en-US"/>
              <a:t>：访问容器</a:t>
            </a:r>
            <a:r>
              <a:rPr lang="en-US" altLang="zh-CN"/>
              <a:t>TCP socket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3)HTTPGetAction</a:t>
            </a:r>
            <a:r>
              <a:rPr lang="zh-CN" altLang="en-US"/>
              <a:t>：发送</a:t>
            </a:r>
            <a:r>
              <a:rPr lang="en-US" altLang="zh-CN"/>
              <a:t>HTTP GET</a:t>
            </a:r>
            <a:r>
              <a:rPr lang="zh-CN" altLang="en-US"/>
              <a:t>请求。响应状态码大于等于</a:t>
            </a:r>
            <a:r>
              <a:rPr lang="en-US" altLang="zh-CN"/>
              <a:t>200</a:t>
            </a:r>
            <a:r>
              <a:rPr lang="zh-CN" altLang="en-US"/>
              <a:t>且小于</a:t>
            </a:r>
            <a:r>
              <a:rPr lang="en-US" altLang="zh-CN"/>
              <a:t>400</a:t>
            </a:r>
            <a:r>
              <a:rPr lang="zh-CN" altLang="en-US"/>
              <a:t>都算健康。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cAdvisor</a:t>
            </a:r>
            <a:r>
              <a:rPr lang="zh-CN" altLang="en-US"/>
              <a:t>资源监控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02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Node</a:t>
            </a:r>
            <a:r>
              <a:rPr lang="zh-CN" altLang="en-US"/>
              <a:t>都会有一个</a:t>
            </a:r>
            <a:r>
              <a:rPr lang="en-US" altLang="zh-CN"/>
              <a:t>kube-proxy</a:t>
            </a:r>
            <a:r>
              <a:rPr lang="zh-CN" altLang="en-US"/>
              <a:t>进程，作为</a:t>
            </a:r>
            <a:r>
              <a:rPr lang="en-US" altLang="zh-CN"/>
              <a:t>Node</a:t>
            </a:r>
            <a:r>
              <a:rPr lang="zh-CN" altLang="en-US"/>
              <a:t>的透明代理</a:t>
            </a:r>
            <a:r>
              <a:rPr lang="en-US" altLang="zh-CN"/>
              <a:t>+</a:t>
            </a:r>
            <a:r>
              <a:rPr lang="zh-CN" altLang="en-US"/>
              <a:t>负载均衡。将每个</a:t>
            </a:r>
            <a:r>
              <a:rPr lang="en-US" altLang="zh-CN"/>
              <a:t>Service</a:t>
            </a:r>
            <a:r>
              <a:rPr lang="zh-CN" altLang="en-US"/>
              <a:t>的请求转发到后端的</a:t>
            </a:r>
            <a:r>
              <a:rPr lang="en-US" altLang="zh-CN"/>
              <a:t>Pod</a:t>
            </a:r>
            <a:r>
              <a:rPr lang="zh-CN" altLang="en-US"/>
              <a:t>上。默认采用轮询转发策略。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对外提供服务是通过一个虚拟的</a:t>
            </a:r>
            <a:r>
              <a:rPr lang="en-US" altLang="zh-CN"/>
              <a:t>Cluster IP</a:t>
            </a:r>
            <a:r>
              <a:rPr lang="zh-CN" altLang="en-US"/>
              <a:t>和</a:t>
            </a:r>
            <a:r>
              <a:rPr lang="en-US" altLang="zh-CN"/>
              <a:t>NodePort</a:t>
            </a:r>
            <a:r>
              <a:rPr lang="zh-CN" altLang="en-US"/>
              <a:t>来完成的。</a:t>
            </a:r>
            <a:r>
              <a:rPr lang="en-US" altLang="zh-CN"/>
              <a:t>kube-proxy</a:t>
            </a:r>
            <a:r>
              <a:rPr lang="zh-CN" altLang="en-US"/>
              <a:t>在创建的时候时候会自动生成</a:t>
            </a:r>
            <a:r>
              <a:rPr lang="en-US" altLang="zh-CN"/>
              <a:t>Iptable</a:t>
            </a:r>
            <a:r>
              <a:rPr lang="zh-CN" altLang="en-US"/>
              <a:t>的规则，把</a:t>
            </a:r>
            <a:r>
              <a:rPr lang="en-US" altLang="zh-CN"/>
              <a:t>Service</a:t>
            </a:r>
            <a:r>
              <a:rPr lang="zh-CN" altLang="en-US"/>
              <a:t>上</a:t>
            </a:r>
            <a:r>
              <a:rPr lang="en-US" altLang="zh-CN"/>
              <a:t>Cluster</a:t>
            </a:r>
            <a:r>
              <a:rPr lang="zh-CN" altLang="en-US"/>
              <a:t> 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NodePort</a:t>
            </a:r>
            <a:r>
              <a:rPr lang="zh-CN" altLang="en-US"/>
              <a:t>所接收到的流量重定向到</a:t>
            </a:r>
            <a:r>
              <a:rPr lang="en-US" altLang="zh-CN"/>
              <a:t>kube-proxy</a:t>
            </a:r>
            <a:r>
              <a:rPr lang="zh-CN" altLang="en-US"/>
              <a:t>进程上对应的服务端口。</a:t>
            </a:r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集群内部</a:t>
            </a:r>
            <a:r>
              <a:rPr lang="en-US" altLang="zh-CN"/>
              <a:t>Node</a:t>
            </a:r>
            <a:r>
              <a:rPr lang="zh-CN" altLang="en-US"/>
              <a:t>之间互相通信也是通过</a:t>
            </a:r>
            <a:r>
              <a:rPr lang="en-US" altLang="zh-CN"/>
              <a:t>kube-proxy</a:t>
            </a:r>
            <a:r>
              <a:rPr lang="zh-CN" altLang="en-US"/>
              <a:t>来完成的。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kube-proy</a:t>
            </a:r>
            <a:r>
              <a:rPr lang="zh-CN" altLang="en-US"/>
              <a:t>对</a:t>
            </a:r>
            <a:r>
              <a:rPr lang="en-US" altLang="zh-CN"/>
              <a:t>service</a:t>
            </a:r>
            <a:r>
              <a:rPr lang="zh-CN" altLang="en-US"/>
              <a:t>处理的具体的处理流程。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5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707BD5-A245-42F3-AF7A-129EC4F9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09" y="0"/>
            <a:ext cx="872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k8s-Master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  <a:r>
              <a:rPr lang="zh-CN" altLang="en-US"/>
              <a:t>节点是</a:t>
            </a:r>
            <a:r>
              <a:rPr lang="en-US" altLang="zh-CN"/>
              <a:t>k8s</a:t>
            </a:r>
            <a:r>
              <a:rPr lang="zh-CN" altLang="en-US"/>
              <a:t>集群的管理和控制中心。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上运行的关键进程：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API Server</a:t>
            </a:r>
            <a:r>
              <a:rPr lang="zh-CN" altLang="en-US"/>
              <a:t>：是外部操作集群的唯一入口，也是集群内部模块间数据交互的通道。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Controller Manager</a:t>
            </a:r>
            <a:r>
              <a:rPr lang="zh-CN" altLang="en-US"/>
              <a:t>：</a:t>
            </a:r>
            <a:r>
              <a:rPr lang="en-US" altLang="zh-CN"/>
              <a:t>k8s</a:t>
            </a:r>
            <a:r>
              <a:rPr lang="zh-CN" altLang="en-US"/>
              <a:t>集群的控制中心。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Scheduler</a:t>
            </a:r>
            <a:r>
              <a:rPr lang="zh-CN" altLang="en-US"/>
              <a:t>：负责集群内资源调度。</a:t>
            </a:r>
            <a:endParaRPr lang="en-US" altLang="zh-CN"/>
          </a:p>
          <a:p>
            <a:r>
              <a:rPr lang="en-US" altLang="zh-CN" err="1"/>
              <a:t>Etcd</a:t>
            </a:r>
            <a:r>
              <a:rPr lang="zh-CN" altLang="en-US"/>
              <a:t>：保存集群内各类信息，包括集群负载、</a:t>
            </a:r>
            <a:r>
              <a:rPr lang="en-US" altLang="zh-CN"/>
              <a:t>Node</a:t>
            </a:r>
            <a:r>
              <a:rPr lang="zh-CN" altLang="en-US"/>
              <a:t>信息、</a:t>
            </a:r>
            <a:r>
              <a:rPr lang="en-US" altLang="zh-CN"/>
              <a:t>Pod</a:t>
            </a:r>
            <a:r>
              <a:rPr lang="zh-CN" altLang="en-US"/>
              <a:t>信息等等。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集群中</a:t>
            </a:r>
            <a:r>
              <a:rPr lang="en-US" altLang="zh-CN"/>
              <a:t>Master</a:t>
            </a:r>
            <a:r>
              <a:rPr lang="zh-CN" altLang="en-US"/>
              <a:t>以外的节点被称作</a:t>
            </a:r>
            <a:r>
              <a:rPr lang="en-US" altLang="zh-CN"/>
              <a:t>Node</a:t>
            </a:r>
            <a:r>
              <a:rPr lang="zh-CN" altLang="en-US"/>
              <a:t>节点。</a:t>
            </a:r>
            <a:r>
              <a:rPr lang="en-US" altLang="zh-CN"/>
              <a:t>Node</a:t>
            </a:r>
            <a:r>
              <a:rPr lang="zh-CN" altLang="en-US"/>
              <a:t>节点可以是物理机也可以是虚拟机。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上运行的关键进程：</a:t>
            </a:r>
            <a:endParaRPr lang="en-US" altLang="zh-CN"/>
          </a:p>
          <a:p>
            <a:r>
              <a:rPr lang="en-US" altLang="zh-CN" err="1"/>
              <a:t>kubelete</a:t>
            </a:r>
            <a:r>
              <a:rPr lang="zh-CN" altLang="en-US"/>
              <a:t>：负责容器的创建、启停任务。</a:t>
            </a:r>
            <a:endParaRPr lang="en-US" altLang="zh-CN"/>
          </a:p>
          <a:p>
            <a:r>
              <a:rPr lang="en-US" altLang="zh-CN" err="1"/>
              <a:t>kube</a:t>
            </a:r>
            <a:r>
              <a:rPr lang="en-US" altLang="zh-CN"/>
              <a:t>-proxy</a:t>
            </a:r>
            <a:r>
              <a:rPr lang="zh-CN" altLang="en-US"/>
              <a:t>：负责</a:t>
            </a:r>
            <a:r>
              <a:rPr lang="en-US" altLang="zh-CN"/>
              <a:t>service</a:t>
            </a:r>
            <a:r>
              <a:rPr lang="zh-CN" altLang="en-US"/>
              <a:t>的通信与负载均衡机制。</a:t>
            </a:r>
            <a:endParaRPr lang="en-US" altLang="zh-CN"/>
          </a:p>
          <a:p>
            <a:r>
              <a:rPr lang="en-US" altLang="zh-CN" err="1"/>
              <a:t>docker</a:t>
            </a:r>
            <a:r>
              <a:rPr lang="zh-CN" altLang="en-US"/>
              <a:t>：负责容器的创建和管理。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会定时向</a:t>
            </a:r>
            <a:r>
              <a:rPr lang="en-US" altLang="zh-CN"/>
              <a:t>Master</a:t>
            </a:r>
            <a:r>
              <a:rPr lang="zh-CN" altLang="en-US"/>
              <a:t>节点上报自身情况，包括版本，</a:t>
            </a:r>
            <a:r>
              <a:rPr lang="en-US" altLang="zh-CN"/>
              <a:t>CPU</a:t>
            </a:r>
            <a:r>
              <a:rPr lang="zh-CN" altLang="en-US"/>
              <a:t>、内存、</a:t>
            </a:r>
            <a:r>
              <a:rPr lang="en-US" altLang="zh-CN"/>
              <a:t>Node</a:t>
            </a:r>
            <a:r>
              <a:rPr lang="zh-CN" altLang="en-US"/>
              <a:t>内的</a:t>
            </a:r>
            <a:r>
              <a:rPr lang="en-US" altLang="zh-CN"/>
              <a:t>Pod</a:t>
            </a:r>
            <a:r>
              <a:rPr lang="zh-CN" altLang="en-US"/>
              <a:t>等信息。</a:t>
            </a:r>
            <a:endParaRPr lang="en-US" altLang="zh-CN"/>
          </a:p>
          <a:p>
            <a:r>
              <a:rPr lang="zh-CN" altLang="en-US"/>
              <a:t>如果某个</a:t>
            </a:r>
            <a:r>
              <a:rPr lang="en-US" altLang="zh-CN"/>
              <a:t>Node</a:t>
            </a:r>
            <a:r>
              <a:rPr lang="zh-CN" altLang="en-US"/>
              <a:t>超过一定时间没有向</a:t>
            </a:r>
            <a:r>
              <a:rPr lang="en-US" altLang="zh-CN"/>
              <a:t>Master</a:t>
            </a:r>
            <a:r>
              <a:rPr lang="zh-CN" altLang="en-US"/>
              <a:t>节点上报自身情况，</a:t>
            </a:r>
            <a:r>
              <a:rPr lang="en-US" altLang="zh-CN"/>
              <a:t>Master</a:t>
            </a:r>
            <a:r>
              <a:rPr lang="zh-CN" altLang="en-US"/>
              <a:t>会判定其故障，并开始迁移该</a:t>
            </a:r>
            <a:r>
              <a:rPr lang="en-US" altLang="zh-CN"/>
              <a:t>Node</a:t>
            </a:r>
            <a:r>
              <a:rPr lang="zh-CN" altLang="en-US"/>
              <a:t>上运行的服务。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nodes –</a:t>
            </a:r>
            <a:r>
              <a:rPr lang="zh-CN" altLang="en-US"/>
              <a:t>获取</a:t>
            </a:r>
            <a:r>
              <a:rPr lang="en-US" altLang="zh-CN"/>
              <a:t>k8s</a:t>
            </a:r>
            <a:r>
              <a:rPr lang="zh-CN" altLang="en-US"/>
              <a:t>集群的</a:t>
            </a:r>
            <a:r>
              <a:rPr lang="en-US" altLang="zh-CN"/>
              <a:t>Node</a:t>
            </a:r>
            <a:r>
              <a:rPr lang="zh-CN" altLang="en-US"/>
              <a:t>信息。</a:t>
            </a:r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describe node [node-name] –</a:t>
            </a:r>
            <a:r>
              <a:rPr lang="zh-CN" altLang="en-US"/>
              <a:t>查看</a:t>
            </a:r>
            <a:r>
              <a:rPr lang="en-US" altLang="zh-CN"/>
              <a:t>node</a:t>
            </a:r>
            <a:r>
              <a:rPr lang="zh-CN" altLang="en-US"/>
              <a:t>的相信信息。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是</a:t>
            </a:r>
            <a:r>
              <a:rPr lang="en-US" altLang="zh-CN"/>
              <a:t>k8s</a:t>
            </a:r>
            <a:r>
              <a:rPr lang="zh-CN" altLang="en-US"/>
              <a:t>的基本操作单元，里面包含一个或者多个容器。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Pause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Pause</a:t>
            </a:r>
            <a:r>
              <a:rPr lang="zh-CN" altLang="en-US"/>
              <a:t>是每个</a:t>
            </a:r>
            <a:r>
              <a:rPr lang="en-US" altLang="zh-CN"/>
              <a:t>Pod</a:t>
            </a:r>
            <a:r>
              <a:rPr lang="zh-CN" altLang="en-US"/>
              <a:t>都有根容器。</a:t>
            </a:r>
            <a:r>
              <a:rPr lang="en-US" altLang="zh-CN"/>
              <a:t>Pause</a:t>
            </a:r>
            <a:r>
              <a:rPr lang="zh-CN" altLang="en-US"/>
              <a:t>的作用在于代表整个容器组的状态。</a:t>
            </a:r>
            <a:endParaRPr lang="en-US" altLang="zh-CN"/>
          </a:p>
          <a:p>
            <a:r>
              <a:rPr lang="zh-CN" altLang="en-US"/>
              <a:t>同时容器组其他的容器共享</a:t>
            </a:r>
            <a:r>
              <a:rPr lang="en-US" altLang="zh-CN"/>
              <a:t>Pause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Volume</a:t>
            </a:r>
            <a:r>
              <a:rPr lang="zh-CN" altLang="en-US"/>
              <a:t>存储空间。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分普通</a:t>
            </a:r>
            <a:r>
              <a:rPr lang="en-US" altLang="zh-CN"/>
              <a:t>Pod</a:t>
            </a:r>
            <a:r>
              <a:rPr lang="zh-CN" altLang="en-US"/>
              <a:t>和静态</a:t>
            </a:r>
            <a:r>
              <a:rPr lang="en-US" altLang="zh-CN"/>
              <a:t>Pod</a:t>
            </a:r>
            <a:r>
              <a:rPr lang="zh-CN" altLang="en-US"/>
              <a:t>两种类型。</a:t>
            </a:r>
            <a:endParaRPr lang="en-US" altLang="zh-CN"/>
          </a:p>
          <a:p>
            <a:r>
              <a:rPr lang="zh-CN" altLang="en-US"/>
              <a:t>普通</a:t>
            </a:r>
            <a:r>
              <a:rPr lang="en-US" altLang="zh-CN"/>
              <a:t>Pod</a:t>
            </a:r>
            <a:r>
              <a:rPr lang="zh-CN" altLang="en-US"/>
              <a:t>的信息会存放在</a:t>
            </a:r>
            <a:r>
              <a:rPr lang="en-US" altLang="zh-CN" err="1"/>
              <a:t>etcd</a:t>
            </a:r>
            <a:r>
              <a:rPr lang="zh-CN" altLang="en-US"/>
              <a:t>中，但静态</a:t>
            </a:r>
            <a:r>
              <a:rPr lang="en-US" altLang="zh-CN"/>
              <a:t>Pod</a:t>
            </a:r>
            <a:r>
              <a:rPr lang="zh-CN" altLang="en-US"/>
              <a:t>信息不会存入</a:t>
            </a:r>
            <a:r>
              <a:rPr lang="en-US" altLang="zh-CN" err="1"/>
              <a:t>etcd</a:t>
            </a:r>
            <a:r>
              <a:rPr lang="zh-CN" altLang="en-US"/>
              <a:t>，而是存放在某个具体</a:t>
            </a:r>
            <a:r>
              <a:rPr lang="en-US" altLang="zh-CN"/>
              <a:t>Node</a:t>
            </a:r>
            <a:r>
              <a:rPr lang="zh-CN" altLang="en-US"/>
              <a:t>的文件中。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普通</a:t>
            </a:r>
            <a:r>
              <a:rPr lang="en-US" altLang="zh-CN"/>
              <a:t>Pod</a:t>
            </a:r>
            <a:r>
              <a:rPr lang="zh-CN" altLang="en-US"/>
              <a:t>一旦被创建，就会放入</a:t>
            </a:r>
            <a:r>
              <a:rPr lang="en-US" altLang="zh-CN" err="1"/>
              <a:t>etcd</a:t>
            </a:r>
            <a:r>
              <a:rPr lang="zh-CN" altLang="en-US"/>
              <a:t>中存储，然后被</a:t>
            </a:r>
            <a:r>
              <a:rPr lang="en-US" altLang="zh-CN"/>
              <a:t>k8smaster</a:t>
            </a:r>
            <a:r>
              <a:rPr lang="zh-CN" altLang="en-US"/>
              <a:t>调度到某个</a:t>
            </a:r>
            <a:r>
              <a:rPr lang="en-US" altLang="zh-CN"/>
              <a:t>Node</a:t>
            </a:r>
            <a:r>
              <a:rPr lang="zh-CN" altLang="en-US"/>
              <a:t>上绑定。该</a:t>
            </a:r>
            <a:r>
              <a:rPr lang="en-US" altLang="zh-CN"/>
              <a:t>Pod</a:t>
            </a:r>
            <a:r>
              <a:rPr lang="zh-CN" altLang="en-US"/>
              <a:t>会被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 err="1"/>
              <a:t>kubelet</a:t>
            </a:r>
            <a:r>
              <a:rPr lang="zh-CN" altLang="en-US"/>
              <a:t>进程启动，包括</a:t>
            </a:r>
            <a:r>
              <a:rPr lang="en-US" altLang="zh-CN"/>
              <a:t>Pod</a:t>
            </a:r>
            <a:r>
              <a:rPr lang="zh-CN" altLang="en-US"/>
              <a:t>内的容器。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k8s</a:t>
            </a:r>
            <a:r>
              <a:rPr lang="zh-CN" altLang="en-US"/>
              <a:t>检测到</a:t>
            </a:r>
            <a:r>
              <a:rPr lang="en-US" altLang="zh-CN"/>
              <a:t>Pod</a:t>
            </a:r>
            <a:r>
              <a:rPr lang="zh-CN" altLang="en-US"/>
              <a:t>中有某个容器停止了，会自动重启这个</a:t>
            </a:r>
            <a:r>
              <a:rPr lang="en-US" altLang="zh-CN"/>
              <a:t>Pod</a:t>
            </a:r>
            <a:r>
              <a:rPr lang="zh-CN" altLang="en-US"/>
              <a:t>里的所有容器。如果</a:t>
            </a:r>
            <a:r>
              <a:rPr lang="en-US" altLang="zh-CN"/>
              <a:t>Pod</a:t>
            </a:r>
            <a:r>
              <a:rPr lang="zh-CN" altLang="en-US"/>
              <a:t>所在的</a:t>
            </a:r>
            <a:r>
              <a:rPr lang="en-US" altLang="zh-CN"/>
              <a:t>Node</a:t>
            </a:r>
            <a:r>
              <a:rPr lang="zh-CN" altLang="en-US"/>
              <a:t>宕机，</a:t>
            </a:r>
            <a:r>
              <a:rPr lang="en-US" altLang="zh-CN"/>
              <a:t>Pod</a:t>
            </a:r>
            <a:r>
              <a:rPr lang="zh-CN" altLang="en-US"/>
              <a:t>会被自动调度到其他</a:t>
            </a:r>
            <a:r>
              <a:rPr lang="en-US" altLang="zh-CN"/>
              <a:t>Node</a:t>
            </a:r>
            <a:r>
              <a:rPr lang="zh-CN" altLang="en-US"/>
              <a:t>上。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Docker</a:t>
            </a:r>
            <a:r>
              <a:rPr lang="zh-CN" altLang="en-US"/>
              <a:t>创建一个容器，如果需要容器一直存在则需要容器在后台运行。而</a:t>
            </a:r>
            <a:r>
              <a:rPr lang="en-US" altLang="zh-CN"/>
              <a:t>k8s</a:t>
            </a:r>
            <a:r>
              <a:rPr lang="zh-CN" altLang="en-US"/>
              <a:t>对于长期存在的容器，则要求主程序必须要在前台执行。</a:t>
            </a:r>
            <a:endParaRPr lang="en-US" altLang="zh-CN"/>
          </a:p>
          <a:p>
            <a:r>
              <a:rPr lang="zh-CN" altLang="en-US"/>
              <a:t>如果某个容器的脚本是在后台执行的，</a:t>
            </a:r>
            <a:r>
              <a:rPr lang="en-US" altLang="zh-CN" err="1"/>
              <a:t>kubelet</a:t>
            </a:r>
            <a:r>
              <a:rPr lang="zh-CN" altLang="en-US"/>
              <a:t>创建包含这个容器的</a:t>
            </a:r>
            <a:r>
              <a:rPr lang="en-US" altLang="zh-CN"/>
              <a:t>Pod</a:t>
            </a:r>
            <a:r>
              <a:rPr lang="zh-CN" altLang="en-US"/>
              <a:t>之后，会认为</a:t>
            </a:r>
            <a:r>
              <a:rPr lang="en-US" altLang="zh-CN"/>
              <a:t>Pod</a:t>
            </a:r>
            <a:r>
              <a:rPr lang="zh-CN" altLang="en-US"/>
              <a:t>执行结束，则销毁该</a:t>
            </a:r>
            <a:r>
              <a:rPr lang="en-US" altLang="zh-CN"/>
              <a:t>Pod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检测到</a:t>
            </a:r>
            <a:r>
              <a:rPr lang="en-US" altLang="zh-CN"/>
              <a:t>Pod</a:t>
            </a:r>
            <a:r>
              <a:rPr lang="zh-CN" altLang="en-US"/>
              <a:t>销毁，又会根据预设值的</a:t>
            </a:r>
            <a:r>
              <a:rPr lang="en-US" altLang="zh-CN"/>
              <a:t>Pod</a:t>
            </a:r>
            <a:r>
              <a:rPr lang="zh-CN" altLang="en-US"/>
              <a:t>副本数量和</a:t>
            </a:r>
            <a:r>
              <a:rPr lang="en-US" altLang="zh-CN"/>
              <a:t>Pod</a:t>
            </a:r>
            <a:r>
              <a:rPr lang="zh-CN" altLang="en-US"/>
              <a:t>模板重新创建新的</a:t>
            </a:r>
            <a:r>
              <a:rPr lang="en-US" altLang="zh-CN"/>
              <a:t>Pod</a:t>
            </a:r>
            <a:r>
              <a:rPr lang="zh-CN" altLang="en-US"/>
              <a:t>。这样整个系统就陷入了创建销毁的循环。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生命周期包含以下几个状态：</a:t>
            </a:r>
            <a:endParaRPr lang="en-US" altLang="zh-CN"/>
          </a:p>
          <a:p>
            <a:r>
              <a:rPr lang="en-US" altLang="zh-CN"/>
              <a:t>Pending</a:t>
            </a:r>
            <a:r>
              <a:rPr lang="zh-CN" altLang="en-US"/>
              <a:t>：</a:t>
            </a:r>
            <a:r>
              <a:rPr lang="en-US" altLang="zh-CN"/>
              <a:t>API Server</a:t>
            </a:r>
            <a:r>
              <a:rPr lang="zh-CN" altLang="en-US"/>
              <a:t>已经创建该</a:t>
            </a:r>
            <a:r>
              <a:rPr lang="en-US" altLang="zh-CN"/>
              <a:t>Pod</a:t>
            </a:r>
            <a:r>
              <a:rPr lang="zh-CN" altLang="en-US"/>
              <a:t>，但</a:t>
            </a:r>
            <a:r>
              <a:rPr lang="en-US" altLang="zh-CN"/>
              <a:t>Pod</a:t>
            </a:r>
            <a:r>
              <a:rPr lang="zh-CN" altLang="en-US"/>
              <a:t>内还有一个或者多个容器的镜像没有获取到，包括正在下载镜像的过程。</a:t>
            </a:r>
            <a:endParaRPr lang="en-US" altLang="zh-CN"/>
          </a:p>
          <a:p>
            <a:r>
              <a:rPr lang="en-US" altLang="zh-CN"/>
              <a:t>Running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内所有容器已创建，至少有一个容器处于运行、启动中或者重启中。</a:t>
            </a:r>
            <a:endParaRPr lang="en-US" altLang="zh-CN"/>
          </a:p>
          <a:p>
            <a:r>
              <a:rPr lang="en-US" altLang="zh-CN"/>
              <a:t>Succeeded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所有容器都成功执行并退出，且不会再重启。</a:t>
            </a:r>
            <a:endParaRPr lang="en-US" altLang="zh-CN"/>
          </a:p>
          <a:p>
            <a:r>
              <a:rPr lang="en-US" altLang="zh-CN"/>
              <a:t>Failed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内所有容器已退出，且有一个容器退出为失败状态。</a:t>
            </a:r>
            <a:endParaRPr lang="en-US" altLang="zh-CN"/>
          </a:p>
          <a:p>
            <a:r>
              <a:rPr lang="en-US" altLang="zh-CN" err="1"/>
              <a:t>Unknow</a:t>
            </a:r>
            <a:r>
              <a:rPr lang="zh-CN" altLang="en-US"/>
              <a:t>：无法获取该</a:t>
            </a:r>
            <a:r>
              <a:rPr lang="en-US" altLang="zh-CN"/>
              <a:t>Pod</a:t>
            </a:r>
            <a:r>
              <a:rPr lang="zh-CN" altLang="en-US"/>
              <a:t>的状态。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重启策略：</a:t>
            </a:r>
            <a:endParaRPr lang="en-US" altLang="zh-CN"/>
          </a:p>
          <a:p>
            <a:r>
              <a:rPr lang="en-US" altLang="zh-CN"/>
              <a:t>Always</a:t>
            </a:r>
            <a:r>
              <a:rPr lang="zh-CN" altLang="en-US"/>
              <a:t>：当容器失效时，</a:t>
            </a:r>
            <a:r>
              <a:rPr lang="en-US" altLang="zh-CN" err="1"/>
              <a:t>kubelet</a:t>
            </a:r>
            <a:r>
              <a:rPr lang="zh-CN" altLang="en-US"/>
              <a:t>自动重启该容器。</a:t>
            </a:r>
            <a:endParaRPr lang="en-US" altLang="zh-CN"/>
          </a:p>
          <a:p>
            <a:r>
              <a:rPr lang="en-US" altLang="zh-CN" err="1"/>
              <a:t>OnFailure</a:t>
            </a:r>
            <a:r>
              <a:rPr lang="zh-CN" altLang="en-US"/>
              <a:t>：当容器终止运行且退出码不为</a:t>
            </a:r>
            <a:r>
              <a:rPr lang="en-US" altLang="zh-CN"/>
              <a:t>0</a:t>
            </a:r>
            <a:r>
              <a:rPr lang="zh-CN" altLang="en-US"/>
              <a:t>是，</a:t>
            </a:r>
            <a:r>
              <a:rPr lang="en-US" altLang="zh-CN" err="1"/>
              <a:t>kubelet</a:t>
            </a:r>
            <a:r>
              <a:rPr lang="zh-CN" altLang="en-US"/>
              <a:t>自动重启该容器。</a:t>
            </a:r>
            <a:endParaRPr lang="en-US" altLang="zh-CN"/>
          </a:p>
          <a:p>
            <a:r>
              <a:rPr lang="en-US" altLang="zh-CN"/>
              <a:t>Never</a:t>
            </a:r>
            <a:r>
              <a:rPr lang="zh-CN" altLang="en-US"/>
              <a:t>：不论容器什么状态，</a:t>
            </a:r>
            <a:r>
              <a:rPr lang="en-US" altLang="zh-CN" err="1"/>
              <a:t>kubelet</a:t>
            </a:r>
            <a:r>
              <a:rPr lang="zh-CN" altLang="en-US"/>
              <a:t>都不会重启该容器。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36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探测方式：</a:t>
            </a:r>
            <a:endParaRPr lang="en-US" altLang="zh-CN"/>
          </a:p>
          <a:p>
            <a:r>
              <a:rPr lang="en-US" altLang="zh-CN" err="1"/>
              <a:t>LivenessProbe</a:t>
            </a:r>
            <a:r>
              <a:rPr lang="zh-CN" altLang="en-US"/>
              <a:t>：判断</a:t>
            </a:r>
            <a:r>
              <a:rPr lang="en-US" altLang="zh-CN"/>
              <a:t>Pod</a:t>
            </a:r>
            <a:r>
              <a:rPr lang="zh-CN" altLang="en-US"/>
              <a:t>中的容器是否存活。如果容器异常，则</a:t>
            </a:r>
            <a:r>
              <a:rPr lang="en-US" altLang="zh-CN" err="1"/>
              <a:t>kubelet</a:t>
            </a:r>
            <a:r>
              <a:rPr lang="zh-CN" altLang="en-US"/>
              <a:t>将删除该容器，再根据重启策略判断容器是否需要重启。如果容器不支持</a:t>
            </a:r>
            <a:r>
              <a:rPr lang="en-US" altLang="zh-CN" err="1"/>
              <a:t>LivenessProbe</a:t>
            </a:r>
            <a:r>
              <a:rPr lang="zh-CN" altLang="en-US"/>
              <a:t>，则探测结果永远为</a:t>
            </a:r>
            <a:r>
              <a:rPr lang="en-US" altLang="zh-CN"/>
              <a:t>success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ReadinessProbe</a:t>
            </a:r>
            <a:r>
              <a:rPr lang="zh-CN" altLang="en-US"/>
              <a:t>：判断</a:t>
            </a:r>
            <a:r>
              <a:rPr lang="en-US" altLang="zh-CN"/>
              <a:t>Pod</a:t>
            </a:r>
            <a:r>
              <a:rPr lang="zh-CN" altLang="en-US"/>
              <a:t>中的容器是否启动完成，可以接受请求。如果探测失败，则</a:t>
            </a:r>
            <a:r>
              <a:rPr lang="en-US" altLang="zh-CN"/>
              <a:t>Endpoint Controller</a:t>
            </a:r>
            <a:r>
              <a:rPr lang="zh-CN" altLang="en-US"/>
              <a:t>将从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Endpoint</a:t>
            </a:r>
            <a:r>
              <a:rPr lang="zh-CN" altLang="en-US"/>
              <a:t>中删除包含该容器所在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Endpoint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调度</a:t>
            </a:r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、</a:t>
            </a:r>
            <a:r>
              <a:rPr lang="en-US" altLang="zh-CN"/>
              <a:t>Deployment</a:t>
            </a:r>
            <a:r>
              <a:rPr lang="zh-CN" altLang="en-US"/>
              <a:t>全自动调度：后面的章节会介绍</a:t>
            </a:r>
            <a:r>
              <a:rPr lang="en-US" altLang="zh-CN"/>
              <a:t>RC</a:t>
            </a:r>
            <a:r>
              <a:rPr lang="zh-CN" altLang="en-US"/>
              <a:t>的功能，简单来说</a:t>
            </a:r>
            <a:r>
              <a:rPr lang="en-US" altLang="zh-CN"/>
              <a:t>RC</a:t>
            </a:r>
            <a:r>
              <a:rPr lang="zh-CN" altLang="en-US"/>
              <a:t>的作用就是自动部署一个容器应用的多个副本，并且监控副本数量始终等于用户预设的数量。在调度策略上</a:t>
            </a:r>
            <a:r>
              <a:rPr lang="en-US" altLang="zh-CN" err="1"/>
              <a:t>kube</a:t>
            </a:r>
            <a:r>
              <a:rPr lang="en-US" altLang="zh-CN"/>
              <a:t>-scheduler</a:t>
            </a:r>
            <a:r>
              <a:rPr lang="zh-CN" altLang="en-US"/>
              <a:t>会自动调度，</a:t>
            </a:r>
            <a:r>
              <a:rPr lang="en-US" altLang="zh-CN"/>
              <a:t>Pod</a:t>
            </a:r>
            <a:r>
              <a:rPr lang="zh-CN" altLang="en-US"/>
              <a:t>也可以使用</a:t>
            </a:r>
            <a:r>
              <a:rPr lang="en-US" altLang="zh-CN" err="1"/>
              <a:t>NodeSelector</a:t>
            </a:r>
            <a:r>
              <a:rPr lang="zh-CN" altLang="en-US"/>
              <a:t>或</a:t>
            </a:r>
            <a:r>
              <a:rPr lang="en-US" altLang="zh-CN" err="1"/>
              <a:t>NodeAffinity</a:t>
            </a:r>
            <a:r>
              <a:rPr lang="zh-CN" altLang="en-US"/>
              <a:t>指定满足条件的</a:t>
            </a:r>
            <a:r>
              <a:rPr lang="en-US" altLang="zh-CN"/>
              <a:t>Node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NodeSelector</a:t>
            </a:r>
            <a:r>
              <a:rPr lang="zh-CN" altLang="en-US"/>
              <a:t>就是利用</a:t>
            </a:r>
            <a:r>
              <a:rPr lang="en-US" altLang="zh-CN"/>
              <a:t>Label(</a:t>
            </a:r>
            <a:r>
              <a:rPr lang="zh-CN" altLang="en-US"/>
              <a:t>后续会介绍</a:t>
            </a:r>
            <a:r>
              <a:rPr lang="en-US" altLang="zh-CN"/>
              <a:t>)</a:t>
            </a:r>
            <a:r>
              <a:rPr lang="zh-CN" altLang="en-US"/>
              <a:t>把</a:t>
            </a:r>
            <a:r>
              <a:rPr lang="en-US" altLang="zh-CN"/>
              <a:t>Pod</a:t>
            </a:r>
            <a:r>
              <a:rPr lang="zh-CN" altLang="en-US"/>
              <a:t>和需要调度的</a:t>
            </a:r>
            <a:r>
              <a:rPr lang="en-US" altLang="zh-CN"/>
              <a:t>Node</a:t>
            </a:r>
            <a:r>
              <a:rPr lang="zh-CN" altLang="en-US"/>
              <a:t>关联起来。</a:t>
            </a:r>
            <a:r>
              <a:rPr lang="en-US" altLang="zh-CN"/>
              <a:t>k8s</a:t>
            </a:r>
            <a:r>
              <a:rPr lang="zh-CN" altLang="en-US"/>
              <a:t>可以给</a:t>
            </a:r>
            <a:r>
              <a:rPr lang="en-US" altLang="zh-CN"/>
              <a:t>Node</a:t>
            </a:r>
            <a:r>
              <a:rPr lang="zh-CN" altLang="en-US"/>
              <a:t>打上若干个</a:t>
            </a:r>
            <a:r>
              <a:rPr lang="en-US" altLang="zh-CN"/>
              <a:t>Label</a:t>
            </a:r>
            <a:r>
              <a:rPr lang="zh-CN" altLang="en-US"/>
              <a:t>，比如指定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/>
              <a:t>Label</a:t>
            </a:r>
            <a:r>
              <a:rPr lang="zh-CN" altLang="en-US"/>
              <a:t>为</a:t>
            </a:r>
            <a:r>
              <a:rPr lang="en-US" altLang="zh-CN"/>
              <a:t>zone=North</a:t>
            </a:r>
            <a:r>
              <a:rPr lang="zh-CN" altLang="en-US"/>
              <a:t>。同时可以在</a:t>
            </a:r>
            <a:r>
              <a:rPr lang="en-US" altLang="zh-CN"/>
              <a:t>Pod</a:t>
            </a:r>
            <a:r>
              <a:rPr lang="zh-CN" altLang="en-US"/>
              <a:t>的定义中加上</a:t>
            </a:r>
            <a:r>
              <a:rPr lang="en-US" altLang="zh-CN" err="1"/>
              <a:t>nodeSelector</a:t>
            </a:r>
            <a:r>
              <a:rPr lang="zh-CN" altLang="en-US"/>
              <a:t>的定义项指定</a:t>
            </a:r>
            <a:r>
              <a:rPr lang="en-US" altLang="zh-CN"/>
              <a:t>zone</a:t>
            </a:r>
            <a:r>
              <a:rPr lang="zh-CN" altLang="en-US"/>
              <a:t>：</a:t>
            </a:r>
            <a:r>
              <a:rPr lang="en-US" altLang="zh-CN"/>
              <a:t>North</a:t>
            </a:r>
            <a:r>
              <a:rPr lang="zh-CN" altLang="en-US"/>
              <a:t>。这样该</a:t>
            </a:r>
            <a:r>
              <a:rPr lang="en-US" altLang="zh-CN"/>
              <a:t>Pod</a:t>
            </a:r>
            <a:r>
              <a:rPr lang="zh-CN" altLang="en-US"/>
              <a:t>就会被调度到拥有</a:t>
            </a:r>
            <a:r>
              <a:rPr lang="en-US" altLang="zh-CN"/>
              <a:t>zone=North</a:t>
            </a:r>
            <a:r>
              <a:rPr lang="zh-CN" altLang="en-US"/>
              <a:t>标签的</a:t>
            </a:r>
            <a:r>
              <a:rPr lang="en-US" altLang="zh-CN"/>
              <a:t>Node</a:t>
            </a:r>
            <a:r>
              <a:rPr lang="zh-CN" altLang="en-US"/>
              <a:t>上。</a:t>
            </a:r>
            <a:endParaRPr lang="en-US" altLang="zh-CN"/>
          </a:p>
          <a:p>
            <a:r>
              <a:rPr lang="en-US" altLang="zh-CN" err="1"/>
              <a:t>NodeAffinity</a:t>
            </a:r>
            <a:r>
              <a:rPr lang="zh-CN" altLang="en-US"/>
              <a:t>是将来替换</a:t>
            </a:r>
            <a:r>
              <a:rPr lang="en-US" altLang="zh-CN" err="1"/>
              <a:t>NodeSelector</a:t>
            </a:r>
            <a:r>
              <a:rPr lang="zh-CN" altLang="en-US"/>
              <a:t>的调度策略。增加了</a:t>
            </a:r>
            <a:r>
              <a:rPr lang="en-US" altLang="zh-CN"/>
              <a:t>In</a:t>
            </a:r>
            <a:r>
              <a:rPr lang="zh-CN" altLang="en-US"/>
              <a:t>、</a:t>
            </a:r>
            <a:r>
              <a:rPr lang="en-US" altLang="zh-CN" err="1"/>
              <a:t>NotIn</a:t>
            </a:r>
            <a:r>
              <a:rPr lang="zh-CN" altLang="en-US"/>
              <a:t>、</a:t>
            </a:r>
            <a:r>
              <a:rPr lang="en-US" altLang="zh-CN"/>
              <a:t>Exists</a:t>
            </a:r>
            <a:r>
              <a:rPr lang="zh-CN" altLang="en-US"/>
              <a:t>、</a:t>
            </a:r>
            <a:r>
              <a:rPr lang="en-US" altLang="zh-CN" err="1"/>
              <a:t>DoesNotExist</a:t>
            </a:r>
            <a:r>
              <a:rPr lang="zh-CN" altLang="en-US"/>
              <a:t>、</a:t>
            </a:r>
            <a:r>
              <a:rPr lang="en-US" altLang="zh-CN"/>
              <a:t>Gt</a:t>
            </a:r>
            <a:r>
              <a:rPr lang="zh-CN" altLang="en-US"/>
              <a:t>、</a:t>
            </a:r>
            <a:r>
              <a:rPr lang="en-US" altLang="zh-CN"/>
              <a:t>Lt</a:t>
            </a:r>
            <a:r>
              <a:rPr lang="zh-CN" altLang="en-US"/>
              <a:t>等操作，对于</a:t>
            </a:r>
            <a:r>
              <a:rPr lang="en-US" altLang="zh-CN"/>
              <a:t>Node</a:t>
            </a:r>
            <a:r>
              <a:rPr lang="zh-CN" altLang="en-US"/>
              <a:t>的选择更加灵活。同时还增加了亲和性调度策略：</a:t>
            </a:r>
            <a:endParaRPr lang="en-US" altLang="zh-CN"/>
          </a:p>
          <a:p>
            <a:r>
              <a:rPr lang="en-US" altLang="zh-CN" err="1"/>
              <a:t>RequiredDuringschedulingRequiredDuringExcution</a:t>
            </a:r>
            <a:r>
              <a:rPr lang="zh-CN" altLang="en-US"/>
              <a:t>：在</a:t>
            </a:r>
            <a:r>
              <a:rPr lang="en-US" altLang="zh-CN"/>
              <a:t>Node</a:t>
            </a:r>
            <a:r>
              <a:rPr lang="zh-CN" altLang="en-US"/>
              <a:t>不满足条件时，系统将把之前调度到这个</a:t>
            </a:r>
            <a:r>
              <a:rPr lang="en-US" altLang="zh-CN"/>
              <a:t>Node</a:t>
            </a:r>
            <a:r>
              <a:rPr lang="zh-CN" altLang="en-US"/>
              <a:t>上的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  <a:p>
            <a:r>
              <a:rPr lang="en-US" altLang="zh-CN" err="1"/>
              <a:t>RequiredDuringSchedulingIngoredDuringExecution</a:t>
            </a:r>
            <a:r>
              <a:rPr lang="zh-CN" altLang="en-US"/>
              <a:t>：在</a:t>
            </a:r>
            <a:r>
              <a:rPr lang="en-US" altLang="zh-CN"/>
              <a:t>Node</a:t>
            </a:r>
            <a:r>
              <a:rPr lang="zh-CN" altLang="en-US"/>
              <a:t>不满足条件时，系统不一定把之前调度的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  <a:p>
            <a:r>
              <a:rPr lang="en-US" altLang="zh-CN" err="1"/>
              <a:t>PreferredDuringSchedulingIgnoredDuringExecution</a:t>
            </a:r>
            <a:r>
              <a:rPr lang="zh-CN" altLang="en-US"/>
              <a:t>：指定在满足条件的</a:t>
            </a:r>
            <a:r>
              <a:rPr lang="en-US" altLang="zh-CN"/>
              <a:t>Node</a:t>
            </a:r>
            <a:r>
              <a:rPr lang="zh-CN" altLang="en-US"/>
              <a:t>，哪些</a:t>
            </a:r>
            <a:r>
              <a:rPr lang="en-US" altLang="zh-CN"/>
              <a:t>Node</a:t>
            </a:r>
            <a:r>
              <a:rPr lang="zh-CN" altLang="en-US"/>
              <a:t>优先调度。在</a:t>
            </a:r>
            <a:r>
              <a:rPr lang="en-US" altLang="zh-CN"/>
              <a:t>Node</a:t>
            </a:r>
            <a:r>
              <a:rPr lang="zh-CN" altLang="en-US"/>
              <a:t>不满足条件时，系统不一定把之前调度的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30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调度</a:t>
            </a:r>
            <a:endParaRPr lang="en-US" altLang="zh-CN"/>
          </a:p>
          <a:p>
            <a:r>
              <a:rPr lang="en-US" altLang="zh-CN"/>
              <a:t>DaemonSet</a:t>
            </a:r>
            <a:r>
              <a:rPr lang="zh-CN" altLang="en-US"/>
              <a:t>特定场景调度：用于管理在集群中每个</a:t>
            </a:r>
            <a:r>
              <a:rPr lang="en-US" altLang="zh-CN"/>
              <a:t>Node</a:t>
            </a:r>
            <a:r>
              <a:rPr lang="zh-CN" altLang="en-US"/>
              <a:t>上仅运行一份</a:t>
            </a:r>
            <a:r>
              <a:rPr lang="en-US" altLang="zh-CN"/>
              <a:t>Pod</a:t>
            </a:r>
            <a:r>
              <a:rPr lang="zh-CN" altLang="en-US"/>
              <a:t>的副本实例。</a:t>
            </a:r>
            <a:r>
              <a:rPr lang="en-US" altLang="zh-CN"/>
              <a:t>DaemonSet</a:t>
            </a:r>
            <a:r>
              <a:rPr lang="zh-CN" altLang="en-US"/>
              <a:t>在调度算法上和</a:t>
            </a:r>
            <a:r>
              <a:rPr lang="en-US" altLang="zh-CN"/>
              <a:t>RC</a:t>
            </a:r>
            <a:r>
              <a:rPr lang="zh-CN" altLang="en-US"/>
              <a:t>一样，也支持自动调度、</a:t>
            </a:r>
            <a:r>
              <a:rPr lang="en-US" altLang="zh-CN"/>
              <a:t>NodeSelector</a:t>
            </a:r>
            <a:r>
              <a:rPr lang="zh-CN" altLang="en-US"/>
              <a:t>、</a:t>
            </a:r>
            <a:r>
              <a:rPr lang="en-US" altLang="zh-CN"/>
              <a:t>NodeAffinity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Job</a:t>
            </a:r>
            <a:r>
              <a:rPr lang="zh-CN" altLang="en-US"/>
              <a:t>批处理调度：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扩容和缩容</a:t>
            </a:r>
            <a:endParaRPr lang="en-US" altLang="zh-CN"/>
          </a:p>
          <a:p>
            <a:r>
              <a:rPr lang="en-US" altLang="zh-CN"/>
              <a:t>kubectl scale rc [Pod Name] –replicas=N</a:t>
            </a:r>
            <a:r>
              <a:rPr lang="zh-CN" altLang="en-US"/>
              <a:t>，通过这个命令可以设定一个</a:t>
            </a:r>
            <a:r>
              <a:rPr lang="en-US" altLang="zh-CN"/>
              <a:t>Pod</a:t>
            </a:r>
            <a:r>
              <a:rPr lang="zh-CN" altLang="en-US"/>
              <a:t>的副本数量，然后</a:t>
            </a:r>
            <a:r>
              <a:rPr lang="en-US" altLang="zh-CN"/>
              <a:t>RC</a:t>
            </a:r>
            <a:r>
              <a:rPr lang="zh-CN" altLang="en-US"/>
              <a:t>根据副本数量来判定是要扩容还是缩容。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3311</Words>
  <Application>Microsoft Office PowerPoint</Application>
  <PresentationFormat>宽屏</PresentationFormat>
  <Paragraphs>251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Source Code Pro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357</cp:revision>
  <dcterms:created xsi:type="dcterms:W3CDTF">2018-10-30T06:54:00Z</dcterms:created>
  <dcterms:modified xsi:type="dcterms:W3CDTF">2018-11-19T10:24:31Z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