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91" r:id="rId2"/>
    <p:sldId id="292" r:id="rId3"/>
    <p:sldId id="282" r:id="rId4"/>
    <p:sldId id="293" r:id="rId5"/>
    <p:sldId id="286" r:id="rId6"/>
    <p:sldId id="265" r:id="rId7"/>
    <p:sldId id="264" r:id="rId8"/>
    <p:sldId id="260" r:id="rId9"/>
    <p:sldId id="278" r:id="rId10"/>
    <p:sldId id="279" r:id="rId11"/>
    <p:sldId id="280" r:id="rId12"/>
    <p:sldId id="266" r:id="rId13"/>
    <p:sldId id="267" r:id="rId14"/>
    <p:sldId id="268" r:id="rId15"/>
    <p:sldId id="276" r:id="rId16"/>
    <p:sldId id="277" r:id="rId17"/>
    <p:sldId id="261" r:id="rId18"/>
    <p:sldId id="258" r:id="rId19"/>
    <p:sldId id="259" r:id="rId20"/>
    <p:sldId id="262" r:id="rId21"/>
    <p:sldId id="263" r:id="rId22"/>
    <p:sldId id="284" r:id="rId23"/>
    <p:sldId id="285" r:id="rId24"/>
    <p:sldId id="287" r:id="rId25"/>
    <p:sldId id="288" r:id="rId26"/>
    <p:sldId id="289" r:id="rId27"/>
    <p:sldId id="290" r:id="rId2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B14EC-F5B3-48B6-86BF-6755A31641A9}" type="datetimeFigureOut">
              <a:rPr lang="zh-CN" altLang="en-US" smtClean="0"/>
              <a:t>2018/11/28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E55FF-2867-422F-ABF1-B4888670F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B14EC-F5B3-48B6-86BF-6755A31641A9}" type="datetimeFigureOut">
              <a:rPr lang="zh-CN" altLang="en-US" smtClean="0"/>
              <a:t>2018/11/28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E55FF-2867-422F-ABF1-B4888670F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B14EC-F5B3-48B6-86BF-6755A31641A9}" type="datetimeFigureOut">
              <a:rPr lang="zh-CN" altLang="en-US" smtClean="0"/>
              <a:t>2018/11/28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E55FF-2867-422F-ABF1-B4888670F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椭圆 7"/>
          <p:cNvSpPr/>
          <p:nvPr userDrawn="1"/>
        </p:nvSpPr>
        <p:spPr>
          <a:xfrm>
            <a:off x="2855496" y="4748463"/>
            <a:ext cx="866271" cy="86627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椭圆 8"/>
          <p:cNvSpPr/>
          <p:nvPr userDrawn="1"/>
        </p:nvSpPr>
        <p:spPr>
          <a:xfrm>
            <a:off x="4363457" y="1106906"/>
            <a:ext cx="1556079" cy="170046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椭圆 9"/>
          <p:cNvSpPr/>
          <p:nvPr userDrawn="1"/>
        </p:nvSpPr>
        <p:spPr>
          <a:xfrm>
            <a:off x="3705725" y="0"/>
            <a:ext cx="978270" cy="11871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7195031" y="5005137"/>
            <a:ext cx="1339367" cy="162530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椭圆 11"/>
          <p:cNvSpPr/>
          <p:nvPr userDrawn="1"/>
        </p:nvSpPr>
        <p:spPr>
          <a:xfrm>
            <a:off x="7439747" y="4138863"/>
            <a:ext cx="1203008" cy="145983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椭圆 12"/>
          <p:cNvSpPr/>
          <p:nvPr userDrawn="1"/>
        </p:nvSpPr>
        <p:spPr>
          <a:xfrm rot="1713558">
            <a:off x="8341554" y="4442591"/>
            <a:ext cx="712508" cy="109263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椭圆 13"/>
          <p:cNvSpPr/>
          <p:nvPr userDrawn="1"/>
        </p:nvSpPr>
        <p:spPr>
          <a:xfrm rot="1713558">
            <a:off x="8111548" y="5103394"/>
            <a:ext cx="712508" cy="57932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椭圆 15"/>
          <p:cNvSpPr/>
          <p:nvPr userDrawn="1"/>
        </p:nvSpPr>
        <p:spPr>
          <a:xfrm>
            <a:off x="3705725" y="2395000"/>
            <a:ext cx="1203008" cy="243768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椭圆 16"/>
          <p:cNvSpPr/>
          <p:nvPr userDrawn="1"/>
        </p:nvSpPr>
        <p:spPr>
          <a:xfrm rot="1940869">
            <a:off x="3725667" y="3434175"/>
            <a:ext cx="1203008" cy="183779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057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B14EC-F5B3-48B6-86BF-6755A31641A9}" type="datetimeFigureOut">
              <a:rPr lang="zh-CN" altLang="en-US" smtClean="0"/>
              <a:t>2018/11/28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E55FF-2867-422F-ABF1-B4888670F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B14EC-F5B3-48B6-86BF-6755A31641A9}" type="datetimeFigureOut">
              <a:rPr lang="zh-CN" altLang="en-US" smtClean="0"/>
              <a:t>2018/11/28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E55FF-2867-422F-ABF1-B4888670F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B14EC-F5B3-48B6-86BF-6755A31641A9}" type="datetimeFigureOut">
              <a:rPr lang="zh-CN" altLang="en-US" smtClean="0"/>
              <a:t>2018/11/28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E55FF-2867-422F-ABF1-B4888670F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B14EC-F5B3-48B6-86BF-6755A31641A9}" type="datetimeFigureOut">
              <a:rPr lang="zh-CN" altLang="en-US" smtClean="0"/>
              <a:t>2018/11/28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E55FF-2867-422F-ABF1-B4888670F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B14EC-F5B3-48B6-86BF-6755A31641A9}" type="datetimeFigureOut">
              <a:rPr lang="zh-CN" altLang="en-US" smtClean="0"/>
              <a:t>2018/11/28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E55FF-2867-422F-ABF1-B4888670F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B14EC-F5B3-48B6-86BF-6755A31641A9}" type="datetimeFigureOut">
              <a:rPr lang="zh-CN" altLang="en-US" smtClean="0"/>
              <a:t>2018/11/28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E55FF-2867-422F-ABF1-B4888670F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B14EC-F5B3-48B6-86BF-6755A31641A9}" type="datetimeFigureOut">
              <a:rPr lang="zh-CN" altLang="en-US" smtClean="0"/>
              <a:t>2018/11/28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E55FF-2867-422F-ABF1-B4888670F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B14EC-F5B3-48B6-86BF-6755A31641A9}" type="datetimeFigureOut">
              <a:rPr lang="zh-CN" altLang="en-US" smtClean="0"/>
              <a:t>2018/11/28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E55FF-2867-422F-ABF1-B4888670F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B14EC-F5B3-48B6-86BF-6755A31641A9}" type="datetimeFigureOut">
              <a:rPr lang="zh-CN" altLang="en-US" smtClean="0"/>
              <a:t>2018/11/28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BE55FF-2867-422F-ABF1-B4888670F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yq.aliyun.com/articles/656601?spm=a2c4e.11155472.0.0.6f867942h0bcQ7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mirrors.aliyun.com/docker-ce/linux/centos/docker-ce.repo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847" y="219709"/>
            <a:ext cx="2247482" cy="573963"/>
          </a:xfrm>
          <a:prstGeom prst="rect">
            <a:avLst/>
          </a:prstGeom>
        </p:spPr>
      </p:pic>
      <p:sp>
        <p:nvSpPr>
          <p:cNvPr id="5" name="文本占位符 1"/>
          <p:cNvSpPr txBox="1"/>
          <p:nvPr/>
        </p:nvSpPr>
        <p:spPr>
          <a:xfrm>
            <a:off x="2395329" y="2236450"/>
            <a:ext cx="7225707" cy="934397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/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marL="0" indent="0" algn="ctr">
              <a:buNone/>
            </a:pPr>
            <a:r>
              <a:rPr lang="en-US" altLang="zh-CN" sz="54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kubernetes</a:t>
            </a:r>
            <a:r>
              <a:rPr lang="zh-CN" altLang="en-US" sz="54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学习笔记</a:t>
            </a:r>
            <a:endParaRPr lang="zh-CN" altLang="en-US" sz="5400" b="1" kern="1200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占位符 4"/>
          <p:cNvSpPr txBox="1"/>
          <p:nvPr/>
        </p:nvSpPr>
        <p:spPr>
          <a:xfrm>
            <a:off x="4927600" y="3170847"/>
            <a:ext cx="2516154" cy="488935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/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altLang="en-US" sz="2000" kern="1200" spc="225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网宿科技      </a:t>
            </a:r>
            <a:r>
              <a:rPr lang="zh-CN" altLang="en-US" sz="2000" spc="225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徐铤</a:t>
            </a:r>
            <a:endParaRPr lang="zh-CN" altLang="en-US" sz="2000" kern="1200" spc="225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2227" y="6333564"/>
            <a:ext cx="1684961" cy="430306"/>
          </a:xfrm>
          <a:prstGeom prst="rect">
            <a:avLst/>
          </a:prstGeom>
        </p:spPr>
      </p:pic>
      <p:sp>
        <p:nvSpPr>
          <p:cNvPr id="4" name="文本占位符 1"/>
          <p:cNvSpPr txBox="1"/>
          <p:nvPr/>
        </p:nvSpPr>
        <p:spPr>
          <a:xfrm>
            <a:off x="488875" y="158339"/>
            <a:ext cx="4221670" cy="615542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/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US" altLang="zh-CN" sz="28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k8s-Pod</a:t>
            </a:r>
            <a:endParaRPr lang="zh-CN" altLang="en-US" sz="2800" b="1" kern="12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438912"/>
            <a:ext cx="347241" cy="15155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96278" y="438912"/>
            <a:ext cx="92598" cy="151553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999999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88874" y="773881"/>
            <a:ext cx="1152831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Pod</a:t>
            </a:r>
            <a:r>
              <a:rPr lang="zh-CN" altLang="en-US"/>
              <a:t>探测方式：</a:t>
            </a:r>
            <a:endParaRPr lang="en-US" altLang="zh-CN"/>
          </a:p>
          <a:p>
            <a:r>
              <a:rPr lang="en-US" altLang="zh-CN" err="1"/>
              <a:t>LivenessProbe</a:t>
            </a:r>
            <a:r>
              <a:rPr lang="zh-CN" altLang="en-US"/>
              <a:t>：判断</a:t>
            </a:r>
            <a:r>
              <a:rPr lang="en-US" altLang="zh-CN"/>
              <a:t>Pod</a:t>
            </a:r>
            <a:r>
              <a:rPr lang="zh-CN" altLang="en-US"/>
              <a:t>中的容器是否存活。如果容器异常，则</a:t>
            </a:r>
            <a:r>
              <a:rPr lang="en-US" altLang="zh-CN" err="1"/>
              <a:t>kubelet</a:t>
            </a:r>
            <a:r>
              <a:rPr lang="zh-CN" altLang="en-US"/>
              <a:t>将删除该容器，再根据重启策略判断容器是否需要重启。如果容器不支持</a:t>
            </a:r>
            <a:r>
              <a:rPr lang="en-US" altLang="zh-CN" err="1"/>
              <a:t>LivenessProbe</a:t>
            </a:r>
            <a:r>
              <a:rPr lang="zh-CN" altLang="en-US"/>
              <a:t>，则探测结果永远为</a:t>
            </a:r>
            <a:r>
              <a:rPr lang="en-US" altLang="zh-CN"/>
              <a:t>success</a:t>
            </a:r>
            <a:r>
              <a:rPr lang="zh-CN" altLang="en-US"/>
              <a:t>。</a:t>
            </a:r>
            <a:endParaRPr lang="en-US" altLang="zh-CN"/>
          </a:p>
          <a:p>
            <a:r>
              <a:rPr lang="en-US" altLang="zh-CN" err="1"/>
              <a:t>ReadinessProbe</a:t>
            </a:r>
            <a:r>
              <a:rPr lang="zh-CN" altLang="en-US"/>
              <a:t>：判断</a:t>
            </a:r>
            <a:r>
              <a:rPr lang="en-US" altLang="zh-CN"/>
              <a:t>Pod</a:t>
            </a:r>
            <a:r>
              <a:rPr lang="zh-CN" altLang="en-US"/>
              <a:t>中的容器是否启动完成，可以接受请求。如果探测失败，则</a:t>
            </a:r>
            <a:r>
              <a:rPr lang="en-US" altLang="zh-CN"/>
              <a:t>Endpoint Controller</a:t>
            </a:r>
            <a:r>
              <a:rPr lang="zh-CN" altLang="en-US"/>
              <a:t>将从</a:t>
            </a:r>
            <a:r>
              <a:rPr lang="en-US" altLang="zh-CN"/>
              <a:t>Service</a:t>
            </a:r>
            <a:r>
              <a:rPr lang="zh-CN" altLang="en-US"/>
              <a:t>的</a:t>
            </a:r>
            <a:r>
              <a:rPr lang="en-US" altLang="zh-CN"/>
              <a:t>Endpoint</a:t>
            </a:r>
            <a:r>
              <a:rPr lang="zh-CN" altLang="en-US"/>
              <a:t>中删除包含该容器所在</a:t>
            </a:r>
            <a:r>
              <a:rPr lang="en-US" altLang="zh-CN"/>
              <a:t>Pod</a:t>
            </a:r>
            <a:r>
              <a:rPr lang="zh-CN" altLang="en-US"/>
              <a:t>的</a:t>
            </a:r>
            <a:r>
              <a:rPr lang="en-US" altLang="zh-CN"/>
              <a:t>Endpoint</a:t>
            </a:r>
            <a:r>
              <a:rPr lang="zh-CN" altLang="en-US"/>
              <a:t>。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Pod</a:t>
            </a:r>
            <a:r>
              <a:rPr lang="zh-CN" altLang="en-US"/>
              <a:t>调度</a:t>
            </a:r>
            <a:endParaRPr lang="en-US" altLang="zh-CN"/>
          </a:p>
          <a:p>
            <a:r>
              <a:rPr lang="en-US" altLang="zh-CN"/>
              <a:t>RC</a:t>
            </a:r>
            <a:r>
              <a:rPr lang="zh-CN" altLang="en-US"/>
              <a:t>、</a:t>
            </a:r>
            <a:r>
              <a:rPr lang="en-US" altLang="zh-CN"/>
              <a:t>Deployment</a:t>
            </a:r>
            <a:r>
              <a:rPr lang="zh-CN" altLang="en-US"/>
              <a:t>全自动调度：后面的章节会介绍</a:t>
            </a:r>
            <a:r>
              <a:rPr lang="en-US" altLang="zh-CN"/>
              <a:t>RC</a:t>
            </a:r>
            <a:r>
              <a:rPr lang="zh-CN" altLang="en-US"/>
              <a:t>的功能，简单来说</a:t>
            </a:r>
            <a:r>
              <a:rPr lang="en-US" altLang="zh-CN"/>
              <a:t>RC</a:t>
            </a:r>
            <a:r>
              <a:rPr lang="zh-CN" altLang="en-US"/>
              <a:t>的作用就是自动部署一个容器应用的多个副本，并且监控副本数量始终等于用户预设的数量。在调度策略上</a:t>
            </a:r>
            <a:r>
              <a:rPr lang="en-US" altLang="zh-CN" err="1"/>
              <a:t>kube</a:t>
            </a:r>
            <a:r>
              <a:rPr lang="en-US" altLang="zh-CN"/>
              <a:t>-scheduler</a:t>
            </a:r>
            <a:r>
              <a:rPr lang="zh-CN" altLang="en-US"/>
              <a:t>会自动调度，</a:t>
            </a:r>
            <a:r>
              <a:rPr lang="en-US" altLang="zh-CN"/>
              <a:t>Pod</a:t>
            </a:r>
            <a:r>
              <a:rPr lang="zh-CN" altLang="en-US"/>
              <a:t>也可以使用</a:t>
            </a:r>
            <a:r>
              <a:rPr lang="en-US" altLang="zh-CN" err="1"/>
              <a:t>NodeSelector</a:t>
            </a:r>
            <a:r>
              <a:rPr lang="zh-CN" altLang="en-US"/>
              <a:t>或</a:t>
            </a:r>
            <a:r>
              <a:rPr lang="en-US" altLang="zh-CN" err="1"/>
              <a:t>NodeAffinity</a:t>
            </a:r>
            <a:r>
              <a:rPr lang="zh-CN" altLang="en-US"/>
              <a:t>指定满足条件的</a:t>
            </a:r>
            <a:r>
              <a:rPr lang="en-US" altLang="zh-CN"/>
              <a:t>Node</a:t>
            </a:r>
            <a:r>
              <a:rPr lang="zh-CN" altLang="en-US"/>
              <a:t>。</a:t>
            </a:r>
            <a:endParaRPr lang="en-US" altLang="zh-CN"/>
          </a:p>
          <a:p>
            <a:r>
              <a:rPr lang="en-US" altLang="zh-CN" err="1"/>
              <a:t>NodeSelector</a:t>
            </a:r>
            <a:r>
              <a:rPr lang="zh-CN" altLang="en-US"/>
              <a:t>就是利用</a:t>
            </a:r>
            <a:r>
              <a:rPr lang="en-US" altLang="zh-CN"/>
              <a:t>Label(</a:t>
            </a:r>
            <a:r>
              <a:rPr lang="zh-CN" altLang="en-US"/>
              <a:t>后续会介绍</a:t>
            </a:r>
            <a:r>
              <a:rPr lang="en-US" altLang="zh-CN"/>
              <a:t>)</a:t>
            </a:r>
            <a:r>
              <a:rPr lang="zh-CN" altLang="en-US"/>
              <a:t>把</a:t>
            </a:r>
            <a:r>
              <a:rPr lang="en-US" altLang="zh-CN"/>
              <a:t>Pod</a:t>
            </a:r>
            <a:r>
              <a:rPr lang="zh-CN" altLang="en-US"/>
              <a:t>和需要调度的</a:t>
            </a:r>
            <a:r>
              <a:rPr lang="en-US" altLang="zh-CN"/>
              <a:t>Node</a:t>
            </a:r>
            <a:r>
              <a:rPr lang="zh-CN" altLang="en-US"/>
              <a:t>关联起来。</a:t>
            </a:r>
            <a:r>
              <a:rPr lang="en-US" altLang="zh-CN"/>
              <a:t>k8s</a:t>
            </a:r>
            <a:r>
              <a:rPr lang="zh-CN" altLang="en-US"/>
              <a:t>可以给</a:t>
            </a:r>
            <a:r>
              <a:rPr lang="en-US" altLang="zh-CN"/>
              <a:t>Node</a:t>
            </a:r>
            <a:r>
              <a:rPr lang="zh-CN" altLang="en-US"/>
              <a:t>打上若干个</a:t>
            </a:r>
            <a:r>
              <a:rPr lang="en-US" altLang="zh-CN"/>
              <a:t>Label</a:t>
            </a:r>
            <a:r>
              <a:rPr lang="zh-CN" altLang="en-US"/>
              <a:t>，比如指定</a:t>
            </a:r>
            <a:r>
              <a:rPr lang="en-US" altLang="zh-CN"/>
              <a:t>Node</a:t>
            </a:r>
            <a:r>
              <a:rPr lang="zh-CN" altLang="en-US"/>
              <a:t>的</a:t>
            </a:r>
            <a:r>
              <a:rPr lang="en-US" altLang="zh-CN"/>
              <a:t>Label</a:t>
            </a:r>
            <a:r>
              <a:rPr lang="zh-CN" altLang="en-US"/>
              <a:t>为</a:t>
            </a:r>
            <a:r>
              <a:rPr lang="en-US" altLang="zh-CN"/>
              <a:t>zone=North</a:t>
            </a:r>
            <a:r>
              <a:rPr lang="zh-CN" altLang="en-US"/>
              <a:t>。同时可以在</a:t>
            </a:r>
            <a:r>
              <a:rPr lang="en-US" altLang="zh-CN"/>
              <a:t>Pod</a:t>
            </a:r>
            <a:r>
              <a:rPr lang="zh-CN" altLang="en-US"/>
              <a:t>的定义中加上</a:t>
            </a:r>
            <a:r>
              <a:rPr lang="en-US" altLang="zh-CN" err="1"/>
              <a:t>nodeSelector</a:t>
            </a:r>
            <a:r>
              <a:rPr lang="zh-CN" altLang="en-US"/>
              <a:t>的定义项指定</a:t>
            </a:r>
            <a:r>
              <a:rPr lang="en-US" altLang="zh-CN"/>
              <a:t>zone</a:t>
            </a:r>
            <a:r>
              <a:rPr lang="zh-CN" altLang="en-US"/>
              <a:t>：</a:t>
            </a:r>
            <a:r>
              <a:rPr lang="en-US" altLang="zh-CN"/>
              <a:t>North</a:t>
            </a:r>
            <a:r>
              <a:rPr lang="zh-CN" altLang="en-US"/>
              <a:t>。这样该</a:t>
            </a:r>
            <a:r>
              <a:rPr lang="en-US" altLang="zh-CN"/>
              <a:t>Pod</a:t>
            </a:r>
            <a:r>
              <a:rPr lang="zh-CN" altLang="en-US"/>
              <a:t>就会被调度到拥有</a:t>
            </a:r>
            <a:r>
              <a:rPr lang="en-US" altLang="zh-CN"/>
              <a:t>zone=North</a:t>
            </a:r>
            <a:r>
              <a:rPr lang="zh-CN" altLang="en-US"/>
              <a:t>标签的</a:t>
            </a:r>
            <a:r>
              <a:rPr lang="en-US" altLang="zh-CN"/>
              <a:t>Node</a:t>
            </a:r>
            <a:r>
              <a:rPr lang="zh-CN" altLang="en-US"/>
              <a:t>上。</a:t>
            </a:r>
            <a:endParaRPr lang="en-US" altLang="zh-CN"/>
          </a:p>
          <a:p>
            <a:r>
              <a:rPr lang="en-US" altLang="zh-CN" err="1"/>
              <a:t>NodeAffinity</a:t>
            </a:r>
            <a:r>
              <a:rPr lang="zh-CN" altLang="en-US"/>
              <a:t>是将来替换</a:t>
            </a:r>
            <a:r>
              <a:rPr lang="en-US" altLang="zh-CN" err="1"/>
              <a:t>NodeSelector</a:t>
            </a:r>
            <a:r>
              <a:rPr lang="zh-CN" altLang="en-US"/>
              <a:t>的调度策略。增加了</a:t>
            </a:r>
            <a:r>
              <a:rPr lang="en-US" altLang="zh-CN"/>
              <a:t>In</a:t>
            </a:r>
            <a:r>
              <a:rPr lang="zh-CN" altLang="en-US"/>
              <a:t>、</a:t>
            </a:r>
            <a:r>
              <a:rPr lang="en-US" altLang="zh-CN" err="1"/>
              <a:t>NotIn</a:t>
            </a:r>
            <a:r>
              <a:rPr lang="zh-CN" altLang="en-US"/>
              <a:t>、</a:t>
            </a:r>
            <a:r>
              <a:rPr lang="en-US" altLang="zh-CN"/>
              <a:t>Exists</a:t>
            </a:r>
            <a:r>
              <a:rPr lang="zh-CN" altLang="en-US"/>
              <a:t>、</a:t>
            </a:r>
            <a:r>
              <a:rPr lang="en-US" altLang="zh-CN" err="1"/>
              <a:t>DoesNotExist</a:t>
            </a:r>
            <a:r>
              <a:rPr lang="zh-CN" altLang="en-US"/>
              <a:t>、</a:t>
            </a:r>
            <a:r>
              <a:rPr lang="en-US" altLang="zh-CN"/>
              <a:t>Gt</a:t>
            </a:r>
            <a:r>
              <a:rPr lang="zh-CN" altLang="en-US"/>
              <a:t>、</a:t>
            </a:r>
            <a:r>
              <a:rPr lang="en-US" altLang="zh-CN"/>
              <a:t>Lt</a:t>
            </a:r>
            <a:r>
              <a:rPr lang="zh-CN" altLang="en-US"/>
              <a:t>等操作，对于</a:t>
            </a:r>
            <a:r>
              <a:rPr lang="en-US" altLang="zh-CN"/>
              <a:t>Node</a:t>
            </a:r>
            <a:r>
              <a:rPr lang="zh-CN" altLang="en-US"/>
              <a:t>的选择更加灵活。同时还增加了亲和性调度策略：</a:t>
            </a:r>
            <a:endParaRPr lang="en-US" altLang="zh-CN"/>
          </a:p>
          <a:p>
            <a:r>
              <a:rPr lang="en-US" altLang="zh-CN" err="1"/>
              <a:t>RequiredDuringschedulingRequiredDuringExcution</a:t>
            </a:r>
            <a:r>
              <a:rPr lang="zh-CN" altLang="en-US"/>
              <a:t>：在</a:t>
            </a:r>
            <a:r>
              <a:rPr lang="en-US" altLang="zh-CN"/>
              <a:t>Node</a:t>
            </a:r>
            <a:r>
              <a:rPr lang="zh-CN" altLang="en-US"/>
              <a:t>不满足条件时，系统将把之前调度到这个</a:t>
            </a:r>
            <a:r>
              <a:rPr lang="en-US" altLang="zh-CN"/>
              <a:t>Node</a:t>
            </a:r>
            <a:r>
              <a:rPr lang="zh-CN" altLang="en-US"/>
              <a:t>上的</a:t>
            </a:r>
            <a:r>
              <a:rPr lang="en-US" altLang="zh-CN"/>
              <a:t>Pod</a:t>
            </a:r>
            <a:r>
              <a:rPr lang="zh-CN" altLang="en-US"/>
              <a:t>移除。</a:t>
            </a:r>
            <a:endParaRPr lang="en-US" altLang="zh-CN"/>
          </a:p>
          <a:p>
            <a:r>
              <a:rPr lang="en-US" altLang="zh-CN" err="1"/>
              <a:t>RequiredDuringSchedulingIngoredDuringExecution</a:t>
            </a:r>
            <a:r>
              <a:rPr lang="zh-CN" altLang="en-US"/>
              <a:t>：在</a:t>
            </a:r>
            <a:r>
              <a:rPr lang="en-US" altLang="zh-CN"/>
              <a:t>Node</a:t>
            </a:r>
            <a:r>
              <a:rPr lang="zh-CN" altLang="en-US"/>
              <a:t>不满足条件时，系统不一定把之前调度的</a:t>
            </a:r>
            <a:r>
              <a:rPr lang="en-US" altLang="zh-CN"/>
              <a:t>Pod</a:t>
            </a:r>
            <a:r>
              <a:rPr lang="zh-CN" altLang="en-US"/>
              <a:t>移除。</a:t>
            </a:r>
            <a:endParaRPr lang="en-US" altLang="zh-CN"/>
          </a:p>
          <a:p>
            <a:r>
              <a:rPr lang="en-US" altLang="zh-CN" err="1"/>
              <a:t>PreferredDuringSchedulingIgnoredDuringExecution</a:t>
            </a:r>
            <a:r>
              <a:rPr lang="zh-CN" altLang="en-US"/>
              <a:t>：指定在满足条件的</a:t>
            </a:r>
            <a:r>
              <a:rPr lang="en-US" altLang="zh-CN"/>
              <a:t>Node</a:t>
            </a:r>
            <a:r>
              <a:rPr lang="zh-CN" altLang="en-US"/>
              <a:t>，哪些</a:t>
            </a:r>
            <a:r>
              <a:rPr lang="en-US" altLang="zh-CN"/>
              <a:t>Node</a:t>
            </a:r>
            <a:r>
              <a:rPr lang="zh-CN" altLang="en-US"/>
              <a:t>优先调度。在</a:t>
            </a:r>
            <a:r>
              <a:rPr lang="en-US" altLang="zh-CN"/>
              <a:t>Node</a:t>
            </a:r>
            <a:r>
              <a:rPr lang="zh-CN" altLang="en-US"/>
              <a:t>不满足条件时，系统不一定把之前调度的</a:t>
            </a:r>
            <a:r>
              <a:rPr lang="en-US" altLang="zh-CN"/>
              <a:t>Pod</a:t>
            </a:r>
            <a:r>
              <a:rPr lang="zh-CN" altLang="en-US"/>
              <a:t>移除。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303072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2227" y="6333564"/>
            <a:ext cx="1684961" cy="430306"/>
          </a:xfrm>
          <a:prstGeom prst="rect">
            <a:avLst/>
          </a:prstGeom>
        </p:spPr>
      </p:pic>
      <p:sp>
        <p:nvSpPr>
          <p:cNvPr id="4" name="文本占位符 1"/>
          <p:cNvSpPr txBox="1"/>
          <p:nvPr/>
        </p:nvSpPr>
        <p:spPr>
          <a:xfrm>
            <a:off x="488875" y="158339"/>
            <a:ext cx="4221670" cy="615542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/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US" altLang="zh-CN" sz="28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k8s-Pod</a:t>
            </a:r>
            <a:endParaRPr lang="zh-CN" altLang="en-US" sz="2800" b="1" kern="12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438912"/>
            <a:ext cx="347241" cy="15155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96278" y="438912"/>
            <a:ext cx="92598" cy="151553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999999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88874" y="773881"/>
            <a:ext cx="1152831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Pod</a:t>
            </a:r>
            <a:r>
              <a:rPr lang="zh-CN" altLang="en-US"/>
              <a:t>调度</a:t>
            </a:r>
            <a:endParaRPr lang="en-US" altLang="zh-CN"/>
          </a:p>
          <a:p>
            <a:r>
              <a:rPr lang="en-US" altLang="zh-CN"/>
              <a:t>DaemonSet</a:t>
            </a:r>
            <a:r>
              <a:rPr lang="zh-CN" altLang="en-US"/>
              <a:t>特定场景调度：用于管理在集群中每个</a:t>
            </a:r>
            <a:r>
              <a:rPr lang="en-US" altLang="zh-CN"/>
              <a:t>Node</a:t>
            </a:r>
            <a:r>
              <a:rPr lang="zh-CN" altLang="en-US"/>
              <a:t>上仅运行一份</a:t>
            </a:r>
            <a:r>
              <a:rPr lang="en-US" altLang="zh-CN"/>
              <a:t>Pod</a:t>
            </a:r>
            <a:r>
              <a:rPr lang="zh-CN" altLang="en-US"/>
              <a:t>的副本实例。</a:t>
            </a:r>
            <a:r>
              <a:rPr lang="en-US" altLang="zh-CN"/>
              <a:t>DaemonSet</a:t>
            </a:r>
            <a:r>
              <a:rPr lang="zh-CN" altLang="en-US"/>
              <a:t>在调度算法上和</a:t>
            </a:r>
            <a:r>
              <a:rPr lang="en-US" altLang="zh-CN"/>
              <a:t>RC</a:t>
            </a:r>
            <a:r>
              <a:rPr lang="zh-CN" altLang="en-US"/>
              <a:t>一样，也支持自动调度、</a:t>
            </a:r>
            <a:r>
              <a:rPr lang="en-US" altLang="zh-CN"/>
              <a:t>NodeSelector</a:t>
            </a:r>
            <a:r>
              <a:rPr lang="zh-CN" altLang="en-US"/>
              <a:t>、</a:t>
            </a:r>
            <a:r>
              <a:rPr lang="en-US" altLang="zh-CN"/>
              <a:t>NodeAffinity</a:t>
            </a:r>
            <a:r>
              <a:rPr lang="zh-CN" altLang="en-US"/>
              <a:t>。</a:t>
            </a:r>
            <a:endParaRPr lang="en-US" altLang="zh-CN"/>
          </a:p>
          <a:p>
            <a:r>
              <a:rPr lang="en-US" altLang="zh-CN"/>
              <a:t>Job</a:t>
            </a:r>
            <a:r>
              <a:rPr lang="zh-CN" altLang="en-US"/>
              <a:t>批处理调度：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Pod</a:t>
            </a:r>
            <a:r>
              <a:rPr lang="zh-CN" altLang="en-US"/>
              <a:t>扩容和缩容</a:t>
            </a:r>
            <a:endParaRPr lang="en-US" altLang="zh-CN"/>
          </a:p>
          <a:p>
            <a:r>
              <a:rPr lang="en-US" altLang="zh-CN"/>
              <a:t>kubectl scale rc [Pod Name] –replicas=N</a:t>
            </a:r>
            <a:r>
              <a:rPr lang="zh-CN" altLang="en-US"/>
              <a:t>，通过这个命令可以设定一个</a:t>
            </a:r>
            <a:r>
              <a:rPr lang="en-US" altLang="zh-CN"/>
              <a:t>Pod</a:t>
            </a:r>
            <a:r>
              <a:rPr lang="zh-CN" altLang="en-US"/>
              <a:t>的副本数量，然后</a:t>
            </a:r>
            <a:r>
              <a:rPr lang="en-US" altLang="zh-CN"/>
              <a:t>RC</a:t>
            </a:r>
            <a:r>
              <a:rPr lang="zh-CN" altLang="en-US"/>
              <a:t>根据副本数量来判定是要扩容还是缩容。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185097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2227" y="6333564"/>
            <a:ext cx="1684961" cy="430306"/>
          </a:xfrm>
          <a:prstGeom prst="rect">
            <a:avLst/>
          </a:prstGeom>
        </p:spPr>
      </p:pic>
      <p:sp>
        <p:nvSpPr>
          <p:cNvPr id="4" name="文本占位符 1"/>
          <p:cNvSpPr txBox="1"/>
          <p:nvPr/>
        </p:nvSpPr>
        <p:spPr>
          <a:xfrm>
            <a:off x="488875" y="158339"/>
            <a:ext cx="4221670" cy="615542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/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US" altLang="zh-CN" sz="28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k8s-Label</a:t>
            </a:r>
            <a:endParaRPr lang="zh-CN" altLang="en-US" sz="2800" b="1" kern="12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438912"/>
            <a:ext cx="347241" cy="15155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96278" y="438912"/>
            <a:ext cx="92598" cy="151553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999999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88874" y="773881"/>
            <a:ext cx="1152831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Label</a:t>
            </a:r>
            <a:r>
              <a:rPr lang="zh-CN" altLang="en-US"/>
              <a:t>是一个</a:t>
            </a:r>
            <a:r>
              <a:rPr lang="en-US" altLang="zh-CN"/>
              <a:t>key</a:t>
            </a:r>
            <a:r>
              <a:rPr lang="zh-CN" altLang="en-US"/>
              <a:t>、</a:t>
            </a:r>
            <a:r>
              <a:rPr lang="en-US" altLang="zh-CN"/>
              <a:t>value</a:t>
            </a:r>
            <a:r>
              <a:rPr lang="zh-CN" altLang="en-US"/>
              <a:t>键值对。用来来描述集群内的各种资源。</a:t>
            </a:r>
            <a:endParaRPr lang="en-US" altLang="zh-CN"/>
          </a:p>
          <a:p>
            <a:r>
              <a:rPr lang="zh-CN" altLang="en-US"/>
              <a:t>一个资源可以定义任意数量的</a:t>
            </a:r>
            <a:r>
              <a:rPr lang="en-US" altLang="zh-CN"/>
              <a:t>Label</a:t>
            </a:r>
            <a:r>
              <a:rPr lang="zh-CN" altLang="en-US"/>
              <a:t>，通过</a:t>
            </a:r>
            <a:r>
              <a:rPr lang="en-US" altLang="zh-CN"/>
              <a:t>Label</a:t>
            </a:r>
            <a:r>
              <a:rPr lang="zh-CN" altLang="en-US"/>
              <a:t>对资源的分配、调度、配置等进行管理。资源的</a:t>
            </a:r>
            <a:r>
              <a:rPr lang="en-US" altLang="zh-CN"/>
              <a:t>Label</a:t>
            </a:r>
            <a:r>
              <a:rPr lang="zh-CN" altLang="en-US"/>
              <a:t>可以在资源定义的时候就指定，可以在资源创建后动态的增删。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用</a:t>
            </a:r>
            <a:r>
              <a:rPr lang="en-US" altLang="zh-CN"/>
              <a:t>Label</a:t>
            </a:r>
            <a:r>
              <a:rPr lang="zh-CN" altLang="en-US"/>
              <a:t>的好处就是可以通过</a:t>
            </a:r>
            <a:r>
              <a:rPr lang="en-US" altLang="zh-CN"/>
              <a:t>Label Selector</a:t>
            </a:r>
            <a:r>
              <a:rPr lang="zh-CN" altLang="en-US"/>
              <a:t>以</a:t>
            </a:r>
            <a:r>
              <a:rPr lang="en-US" altLang="zh-CN"/>
              <a:t>Label</a:t>
            </a:r>
            <a:r>
              <a:rPr lang="zh-CN" altLang="en-US"/>
              <a:t>为条件搜索对象。搜索语句类似于</a:t>
            </a:r>
            <a:r>
              <a:rPr lang="en-US" altLang="zh-CN"/>
              <a:t>SQL</a:t>
            </a:r>
            <a:r>
              <a:rPr lang="zh-CN" altLang="en-US"/>
              <a:t>语句。</a:t>
            </a:r>
            <a:endParaRPr lang="en-US" altLang="zh-CN"/>
          </a:p>
          <a:p>
            <a:r>
              <a:rPr lang="en-US" altLang="zh-CN"/>
              <a:t>select * from pod where pod’s name = ‘</a:t>
            </a:r>
            <a:r>
              <a:rPr lang="en-US" altLang="zh-CN" err="1"/>
              <a:t>redis</a:t>
            </a:r>
            <a:r>
              <a:rPr lang="en-US" altLang="zh-CN"/>
              <a:t>’</a:t>
            </a:r>
          </a:p>
          <a:p>
            <a:r>
              <a:rPr lang="zh-CN" altLang="en-US"/>
              <a:t>或者采用集合的写法</a:t>
            </a:r>
            <a:endParaRPr lang="en-US" altLang="zh-CN"/>
          </a:p>
          <a:p>
            <a:r>
              <a:rPr lang="en-US" altLang="zh-CN"/>
              <a:t>select * from pod where pod’s name in (</a:t>
            </a:r>
            <a:r>
              <a:rPr lang="en-US" altLang="zh-CN" err="1"/>
              <a:t>redis</a:t>
            </a:r>
            <a:r>
              <a:rPr lang="en-US" altLang="zh-CN"/>
              <a:t>, </a:t>
            </a:r>
            <a:r>
              <a:rPr lang="en-US" altLang="zh-CN" err="1"/>
              <a:t>mongodb</a:t>
            </a:r>
            <a:r>
              <a:rPr lang="en-US" altLang="zh-CN"/>
              <a:t>, </a:t>
            </a:r>
            <a:r>
              <a:rPr lang="en-US" altLang="zh-CN" err="1"/>
              <a:t>sqlite</a:t>
            </a:r>
            <a:r>
              <a:rPr lang="en-US" altLang="zh-CN"/>
              <a:t>)</a:t>
            </a:r>
          </a:p>
          <a:p>
            <a:endParaRPr lang="en-US" altLang="zh-CN"/>
          </a:p>
          <a:p>
            <a:r>
              <a:rPr lang="en-US" altLang="zh-CN"/>
              <a:t>Master</a:t>
            </a:r>
            <a:r>
              <a:rPr lang="zh-CN" altLang="en-US"/>
              <a:t>的</a:t>
            </a:r>
            <a:r>
              <a:rPr lang="en-US" altLang="zh-CN" err="1"/>
              <a:t>kube</a:t>
            </a:r>
            <a:r>
              <a:rPr lang="en-US" altLang="zh-CN"/>
              <a:t>-controller</a:t>
            </a:r>
            <a:r>
              <a:rPr lang="zh-CN" altLang="en-US"/>
              <a:t>和</a:t>
            </a:r>
            <a:r>
              <a:rPr lang="en-US" altLang="zh-CN"/>
              <a:t>Node</a:t>
            </a:r>
            <a:r>
              <a:rPr lang="zh-CN" altLang="en-US"/>
              <a:t>的</a:t>
            </a:r>
            <a:r>
              <a:rPr lang="en-US" altLang="zh-CN" err="1"/>
              <a:t>kube</a:t>
            </a:r>
            <a:r>
              <a:rPr lang="en-US" altLang="zh-CN"/>
              <a:t>-proxy</a:t>
            </a:r>
            <a:r>
              <a:rPr lang="zh-CN" altLang="en-US"/>
              <a:t>都会使用</a:t>
            </a:r>
            <a:r>
              <a:rPr lang="en-US" altLang="zh-CN"/>
              <a:t>Label Selector</a:t>
            </a:r>
            <a:r>
              <a:rPr lang="zh-CN" altLang="en-US"/>
              <a:t>来查找所需要的</a:t>
            </a:r>
            <a:r>
              <a:rPr lang="en-US" altLang="zh-CN"/>
              <a:t>Pod</a:t>
            </a:r>
            <a:r>
              <a:rPr lang="zh-CN" altLang="en-US"/>
              <a:t>。</a:t>
            </a:r>
            <a:endParaRPr lang="en-US" altLang="zh-CN"/>
          </a:p>
          <a:p>
            <a:r>
              <a:rPr lang="en-US" altLang="zh-CN"/>
              <a:t>Label</a:t>
            </a:r>
            <a:r>
              <a:rPr lang="zh-CN" altLang="en-US"/>
              <a:t>是</a:t>
            </a:r>
            <a:r>
              <a:rPr lang="en-US" altLang="zh-CN"/>
              <a:t>k8s</a:t>
            </a:r>
            <a:r>
              <a:rPr lang="zh-CN" altLang="en-US"/>
              <a:t>集群能够实现精细化管理的基础。</a:t>
            </a:r>
            <a:endParaRPr lang="en-US" altLang="zh-C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2227" y="6333564"/>
            <a:ext cx="1684961" cy="430306"/>
          </a:xfrm>
          <a:prstGeom prst="rect">
            <a:avLst/>
          </a:prstGeom>
        </p:spPr>
      </p:pic>
      <p:sp>
        <p:nvSpPr>
          <p:cNvPr id="4" name="文本占位符 1"/>
          <p:cNvSpPr txBox="1"/>
          <p:nvPr/>
        </p:nvSpPr>
        <p:spPr>
          <a:xfrm>
            <a:off x="488875" y="158339"/>
            <a:ext cx="4221670" cy="615542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/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US" altLang="zh-CN" sz="28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k8s-Service</a:t>
            </a:r>
            <a:endParaRPr lang="zh-CN" altLang="en-US" sz="2800" b="1" kern="12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438912"/>
            <a:ext cx="347241" cy="15155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96278" y="438912"/>
            <a:ext cx="92598" cy="151553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999999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88874" y="773881"/>
            <a:ext cx="11528314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在</a:t>
            </a:r>
            <a:r>
              <a:rPr lang="en-US" altLang="zh-CN"/>
              <a:t>k8s</a:t>
            </a:r>
            <a:r>
              <a:rPr lang="zh-CN" altLang="en-US"/>
              <a:t>的集群里，每个</a:t>
            </a:r>
            <a:r>
              <a:rPr lang="en-US" altLang="zh-CN"/>
              <a:t>Pod</a:t>
            </a:r>
            <a:r>
              <a:rPr lang="zh-CN" altLang="en-US"/>
              <a:t>会被分配一个单独的</a:t>
            </a:r>
            <a:r>
              <a:rPr lang="en-US" altLang="zh-CN"/>
              <a:t>IP</a:t>
            </a:r>
            <a:r>
              <a:rPr lang="zh-CN" altLang="en-US"/>
              <a:t>地址，且每个</a:t>
            </a:r>
            <a:r>
              <a:rPr lang="en-US" altLang="zh-CN"/>
              <a:t>Pod</a:t>
            </a:r>
            <a:r>
              <a:rPr lang="zh-CN" altLang="en-US"/>
              <a:t>都提供了独立的</a:t>
            </a:r>
            <a:r>
              <a:rPr lang="en-US" altLang="zh-CN"/>
              <a:t>Endpoint(Pod IP + Container Port)</a:t>
            </a:r>
            <a:r>
              <a:rPr lang="zh-CN" altLang="en-US"/>
              <a:t>以被客户端访问。但是</a:t>
            </a:r>
            <a:r>
              <a:rPr lang="en-US" altLang="zh-CN"/>
              <a:t>Pod</a:t>
            </a:r>
            <a:r>
              <a:rPr lang="zh-CN" altLang="en-US"/>
              <a:t>是会被销毁和重新创建的，新建的</a:t>
            </a:r>
            <a:r>
              <a:rPr lang="en-US" altLang="zh-CN"/>
              <a:t>Pod</a:t>
            </a:r>
            <a:r>
              <a:rPr lang="zh-CN" altLang="en-US"/>
              <a:t>拥有的</a:t>
            </a:r>
            <a:r>
              <a:rPr lang="en-US" altLang="zh-CN"/>
              <a:t>IP</a:t>
            </a:r>
            <a:r>
              <a:rPr lang="zh-CN" altLang="en-US"/>
              <a:t>地址与旧</a:t>
            </a:r>
            <a:r>
              <a:rPr lang="en-US" altLang="zh-CN"/>
              <a:t>Pod</a:t>
            </a:r>
            <a:r>
              <a:rPr lang="zh-CN" altLang="en-US"/>
              <a:t>的</a:t>
            </a:r>
            <a:r>
              <a:rPr lang="en-US" altLang="zh-CN"/>
              <a:t>IP</a:t>
            </a:r>
            <a:r>
              <a:rPr lang="zh-CN" altLang="en-US"/>
              <a:t>可能不同。这样的设定对于前端应用来访问</a:t>
            </a:r>
            <a:r>
              <a:rPr lang="en-US" altLang="zh-CN"/>
              <a:t>Pod</a:t>
            </a:r>
            <a:r>
              <a:rPr lang="zh-CN" altLang="en-US"/>
              <a:t>里面的容器是非常不友好的。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k8s</a:t>
            </a:r>
            <a:r>
              <a:rPr lang="zh-CN" altLang="en-US"/>
              <a:t>为每个</a:t>
            </a:r>
            <a:r>
              <a:rPr lang="en-US" altLang="zh-CN"/>
              <a:t>Service</a:t>
            </a:r>
            <a:r>
              <a:rPr lang="zh-CN" altLang="en-US"/>
              <a:t>分配了全局唯一的虚拟</a:t>
            </a:r>
            <a:r>
              <a:rPr lang="en-US" altLang="zh-CN"/>
              <a:t>IP(Cluster IP)</a:t>
            </a:r>
            <a:r>
              <a:rPr lang="zh-CN" altLang="en-US"/>
              <a:t>。</a:t>
            </a:r>
            <a:r>
              <a:rPr lang="en-US" altLang="zh-CN"/>
              <a:t>Service</a:t>
            </a:r>
            <a:r>
              <a:rPr lang="zh-CN" altLang="en-US"/>
              <a:t>整个生命周期之内</a:t>
            </a:r>
            <a:r>
              <a:rPr lang="en-US" altLang="zh-CN"/>
              <a:t>Cluster IP</a:t>
            </a:r>
            <a:r>
              <a:rPr lang="zh-CN" altLang="en-US"/>
              <a:t>不会变。</a:t>
            </a:r>
            <a:r>
              <a:rPr lang="en-US" altLang="zh-CN"/>
              <a:t>k8s</a:t>
            </a:r>
            <a:r>
              <a:rPr lang="zh-CN" altLang="en-US"/>
              <a:t>通过</a:t>
            </a:r>
            <a:r>
              <a:rPr lang="en-US" altLang="zh-CN"/>
              <a:t>Service</a:t>
            </a:r>
            <a:r>
              <a:rPr lang="zh-CN" altLang="en-US"/>
              <a:t>把</a:t>
            </a:r>
            <a:r>
              <a:rPr lang="en-US" altLang="zh-CN"/>
              <a:t>Node</a:t>
            </a:r>
            <a:r>
              <a:rPr lang="zh-CN" altLang="en-US"/>
              <a:t>、</a:t>
            </a:r>
            <a:r>
              <a:rPr lang="en-US" altLang="zh-CN"/>
              <a:t>Pod</a:t>
            </a:r>
            <a:r>
              <a:rPr lang="zh-CN" altLang="en-US"/>
              <a:t>、</a:t>
            </a:r>
            <a:r>
              <a:rPr lang="en-US" altLang="zh-CN"/>
              <a:t>Container</a:t>
            </a:r>
            <a:r>
              <a:rPr lang="zh-CN" altLang="en-US"/>
              <a:t>在网络层面的变化给屏蔽了。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比如</a:t>
            </a:r>
            <a:r>
              <a:rPr lang="en-US" altLang="zh-CN"/>
              <a:t>k8s</a:t>
            </a:r>
            <a:r>
              <a:rPr lang="zh-CN" altLang="en-US"/>
              <a:t>的集群里有若干个</a:t>
            </a:r>
            <a:r>
              <a:rPr lang="en-US" altLang="zh-CN"/>
              <a:t>Pod</a:t>
            </a:r>
            <a:r>
              <a:rPr lang="zh-CN" altLang="en-US"/>
              <a:t>都部署了</a:t>
            </a:r>
            <a:r>
              <a:rPr lang="en-US" altLang="zh-CN"/>
              <a:t>HTTP</a:t>
            </a:r>
            <a:r>
              <a:rPr lang="zh-CN" altLang="en-US"/>
              <a:t>代理服务器，这时候就可以创建一个</a:t>
            </a:r>
            <a:r>
              <a:rPr lang="en-US" altLang="zh-CN"/>
              <a:t>Service</a:t>
            </a:r>
            <a:r>
              <a:rPr lang="zh-CN" altLang="en-US"/>
              <a:t>，通过</a:t>
            </a:r>
            <a:r>
              <a:rPr lang="en-US" altLang="zh-CN" err="1"/>
              <a:t>Label:”HTTP</a:t>
            </a:r>
            <a:r>
              <a:rPr lang="en-US" altLang="zh-CN"/>
              <a:t> Proxy”</a:t>
            </a:r>
            <a:r>
              <a:rPr lang="zh-CN" altLang="en-US"/>
              <a:t>与所有部署了</a:t>
            </a:r>
            <a:r>
              <a:rPr lang="en-US" altLang="zh-CN"/>
              <a:t>HTTP</a:t>
            </a:r>
            <a:r>
              <a:rPr lang="zh-CN" altLang="en-US"/>
              <a:t>代理服务器的</a:t>
            </a:r>
            <a:r>
              <a:rPr lang="en-US" altLang="zh-CN"/>
              <a:t>Pod</a:t>
            </a:r>
            <a:r>
              <a:rPr lang="zh-CN" altLang="en-US"/>
              <a:t>关联起来。然后定义</a:t>
            </a:r>
            <a:r>
              <a:rPr lang="en-US" altLang="zh-CN"/>
              <a:t>Service</a:t>
            </a:r>
            <a:r>
              <a:rPr lang="zh-CN" altLang="en-US"/>
              <a:t>服务端口为</a:t>
            </a:r>
            <a:r>
              <a:rPr lang="en-US" altLang="zh-CN"/>
              <a:t>80</a:t>
            </a:r>
            <a:r>
              <a:rPr lang="zh-CN" altLang="en-US"/>
              <a:t>。这样</a:t>
            </a:r>
            <a:r>
              <a:rPr lang="en-US" altLang="zh-CN"/>
              <a:t>k8s</a:t>
            </a:r>
            <a:r>
              <a:rPr lang="zh-CN" altLang="en-US"/>
              <a:t>集群内部其他</a:t>
            </a:r>
            <a:r>
              <a:rPr lang="en-US" altLang="zh-CN"/>
              <a:t>Pod</a:t>
            </a:r>
            <a:r>
              <a:rPr lang="zh-CN" altLang="en-US"/>
              <a:t>通过</a:t>
            </a:r>
            <a:r>
              <a:rPr lang="en-US" altLang="zh-CN"/>
              <a:t>Service</a:t>
            </a:r>
            <a:r>
              <a:rPr lang="zh-CN" altLang="en-US"/>
              <a:t>的</a:t>
            </a:r>
            <a:r>
              <a:rPr lang="en-US" altLang="zh-CN"/>
              <a:t>Cluster IP+80</a:t>
            </a:r>
            <a:r>
              <a:rPr lang="zh-CN" altLang="en-US"/>
              <a:t>端口就可以访问</a:t>
            </a:r>
            <a:r>
              <a:rPr lang="en-US" altLang="zh-CN"/>
              <a:t>k8s</a:t>
            </a:r>
            <a:r>
              <a:rPr lang="zh-CN" altLang="en-US"/>
              <a:t>内的所有</a:t>
            </a:r>
            <a:r>
              <a:rPr lang="en-US" altLang="zh-CN"/>
              <a:t>HTTP</a:t>
            </a:r>
            <a:r>
              <a:rPr lang="zh-CN" altLang="en-US"/>
              <a:t>代理服务器，而不需要关心部署这些</a:t>
            </a:r>
            <a:r>
              <a:rPr lang="en-US" altLang="zh-CN"/>
              <a:t>HTTP</a:t>
            </a:r>
            <a:r>
              <a:rPr lang="zh-CN" altLang="en-US"/>
              <a:t>代理服务器的</a:t>
            </a:r>
            <a:r>
              <a:rPr lang="en-US" altLang="zh-CN"/>
              <a:t>Pod</a:t>
            </a:r>
            <a:r>
              <a:rPr lang="zh-CN" altLang="en-US"/>
              <a:t>是否发生了</a:t>
            </a:r>
            <a:r>
              <a:rPr lang="en-US" altLang="zh-CN"/>
              <a:t>IP</a:t>
            </a:r>
            <a:r>
              <a:rPr lang="zh-CN" altLang="en-US"/>
              <a:t>变化。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如果某个</a:t>
            </a:r>
            <a:r>
              <a:rPr lang="en-US" altLang="zh-CN"/>
              <a:t>Service</a:t>
            </a:r>
            <a:r>
              <a:rPr lang="zh-CN" altLang="en-US"/>
              <a:t>需要用到多端口，只需要给不同端口设定</a:t>
            </a:r>
            <a:r>
              <a:rPr lang="en-US" altLang="zh-CN"/>
              <a:t>”name”</a:t>
            </a:r>
            <a:r>
              <a:rPr lang="zh-CN" altLang="en-US"/>
              <a:t>属性即可。</a:t>
            </a:r>
            <a:endParaRPr lang="en-US" altLang="zh-C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2227" y="6333564"/>
            <a:ext cx="1684961" cy="430306"/>
          </a:xfrm>
          <a:prstGeom prst="rect">
            <a:avLst/>
          </a:prstGeom>
        </p:spPr>
      </p:pic>
      <p:sp>
        <p:nvSpPr>
          <p:cNvPr id="4" name="文本占位符 1"/>
          <p:cNvSpPr txBox="1"/>
          <p:nvPr/>
        </p:nvSpPr>
        <p:spPr>
          <a:xfrm>
            <a:off x="488875" y="158339"/>
            <a:ext cx="4221670" cy="615542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/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US" altLang="zh-CN" sz="28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k8s-</a:t>
            </a:r>
            <a:r>
              <a:rPr lang="zh-CN" altLang="en-US" sz="28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外部访问</a:t>
            </a:r>
            <a:r>
              <a:rPr lang="en-US" altLang="zh-CN" sz="28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Service</a:t>
            </a:r>
            <a:endParaRPr lang="zh-CN" altLang="en-US" sz="2800" b="1" kern="12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438912"/>
            <a:ext cx="347241" cy="15155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96278" y="438912"/>
            <a:ext cx="92598" cy="151553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999999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88874" y="773881"/>
            <a:ext cx="11528314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k8s</a:t>
            </a:r>
            <a:r>
              <a:rPr lang="zh-CN" altLang="en-US"/>
              <a:t>的三种</a:t>
            </a:r>
            <a:r>
              <a:rPr lang="en-US" altLang="zh-CN"/>
              <a:t>IP</a:t>
            </a:r>
            <a:r>
              <a:rPr lang="zh-CN" altLang="en-US"/>
              <a:t>：</a:t>
            </a:r>
          </a:p>
          <a:p>
            <a:r>
              <a:rPr lang="en-US" altLang="zh-CN"/>
              <a:t>1</a:t>
            </a:r>
            <a:r>
              <a:rPr lang="zh-CN" altLang="en-US"/>
              <a:t>、</a:t>
            </a:r>
            <a:r>
              <a:rPr lang="en-US" altLang="zh-CN"/>
              <a:t>Node IP</a:t>
            </a:r>
            <a:r>
              <a:rPr lang="zh-CN" altLang="en-US"/>
              <a:t>：每个节点物理网卡的</a:t>
            </a:r>
            <a:r>
              <a:rPr lang="en-US" altLang="zh-CN"/>
              <a:t>IP</a:t>
            </a:r>
            <a:r>
              <a:rPr lang="zh-CN" altLang="en-US"/>
              <a:t>。</a:t>
            </a:r>
            <a:endParaRPr lang="en-US" altLang="zh-CN"/>
          </a:p>
          <a:p>
            <a:r>
              <a:rPr lang="en-US" altLang="zh-CN"/>
              <a:t>2</a:t>
            </a:r>
            <a:r>
              <a:rPr lang="zh-CN" altLang="en-US"/>
              <a:t>、</a:t>
            </a:r>
            <a:r>
              <a:rPr lang="en-US" altLang="zh-CN"/>
              <a:t>Pod IP</a:t>
            </a:r>
            <a:r>
              <a:rPr lang="zh-CN" altLang="en-US"/>
              <a:t>：</a:t>
            </a:r>
            <a:r>
              <a:rPr lang="en-US" altLang="zh-CN"/>
              <a:t>docker engine</a:t>
            </a:r>
            <a:r>
              <a:rPr lang="zh-CN" altLang="en-US"/>
              <a:t>根据</a:t>
            </a:r>
            <a:r>
              <a:rPr lang="en-US" altLang="zh-CN"/>
              <a:t>docker0</a:t>
            </a:r>
            <a:r>
              <a:rPr lang="zh-CN" altLang="en-US"/>
              <a:t>网桥</a:t>
            </a:r>
            <a:r>
              <a:rPr lang="en-US" altLang="zh-CN"/>
              <a:t>IP</a:t>
            </a:r>
            <a:r>
              <a:rPr lang="zh-CN" altLang="en-US"/>
              <a:t>段分配的</a:t>
            </a:r>
            <a:r>
              <a:rPr lang="en-US" altLang="zh-CN"/>
              <a:t>IP</a:t>
            </a:r>
            <a:r>
              <a:rPr lang="zh-CN" altLang="en-US"/>
              <a:t>，是一个虚拟的二层网络。</a:t>
            </a:r>
            <a:r>
              <a:rPr lang="en-US" altLang="zh-CN"/>
              <a:t>k8s</a:t>
            </a:r>
            <a:r>
              <a:rPr lang="zh-CN" altLang="en-US"/>
              <a:t>中</a:t>
            </a:r>
            <a:r>
              <a:rPr lang="en-US" altLang="zh-CN"/>
              <a:t>Pod</a:t>
            </a:r>
            <a:r>
              <a:rPr lang="zh-CN" altLang="en-US"/>
              <a:t>里的容器访问另一个</a:t>
            </a:r>
            <a:r>
              <a:rPr lang="en-US" altLang="zh-CN"/>
              <a:t>Pod</a:t>
            </a:r>
            <a:r>
              <a:rPr lang="zh-CN" altLang="en-US"/>
              <a:t>里的容器，就是通过</a:t>
            </a:r>
            <a:r>
              <a:rPr lang="en-US" altLang="zh-CN"/>
              <a:t>Pod IP</a:t>
            </a:r>
            <a:r>
              <a:rPr lang="zh-CN" altLang="en-US"/>
              <a:t>访问的。实际的网络数据是通过</a:t>
            </a:r>
            <a:r>
              <a:rPr lang="en-US" altLang="zh-CN"/>
              <a:t>Node IP</a:t>
            </a:r>
            <a:r>
              <a:rPr lang="zh-CN" altLang="en-US"/>
              <a:t>所在网卡发送的。</a:t>
            </a:r>
          </a:p>
          <a:p>
            <a:r>
              <a:rPr lang="en-US" altLang="zh-CN"/>
              <a:t>3</a:t>
            </a:r>
            <a:r>
              <a:rPr lang="zh-CN" altLang="en-US"/>
              <a:t>、</a:t>
            </a:r>
            <a:r>
              <a:rPr lang="en-US" altLang="zh-CN"/>
              <a:t>Cluster IP</a:t>
            </a:r>
            <a:r>
              <a:rPr lang="zh-CN" altLang="en-US"/>
              <a:t>：一个虚拟的</a:t>
            </a:r>
            <a:r>
              <a:rPr lang="en-US" altLang="zh-CN"/>
              <a:t>IP</a:t>
            </a:r>
            <a:r>
              <a:rPr lang="zh-CN" altLang="en-US"/>
              <a:t>，仅仅用来标识</a:t>
            </a:r>
            <a:r>
              <a:rPr lang="en-US" altLang="zh-CN"/>
              <a:t>Service</a:t>
            </a:r>
            <a:r>
              <a:rPr lang="zh-CN" altLang="en-US"/>
              <a:t>，由</a:t>
            </a:r>
            <a:r>
              <a:rPr lang="en-US" altLang="zh-CN"/>
              <a:t>k8s</a:t>
            </a:r>
            <a:r>
              <a:rPr lang="zh-CN" altLang="en-US"/>
              <a:t>进行分配和管理。</a:t>
            </a:r>
            <a:r>
              <a:rPr lang="en-US" altLang="zh-CN"/>
              <a:t>Cluster IP</a:t>
            </a:r>
            <a:r>
              <a:rPr lang="zh-CN" altLang="en-US"/>
              <a:t>本身没有什么网络意义，比如这个</a:t>
            </a:r>
            <a:r>
              <a:rPr lang="en-US" altLang="zh-CN"/>
              <a:t>IP</a:t>
            </a:r>
            <a:r>
              <a:rPr lang="zh-CN" altLang="en-US"/>
              <a:t>是无法被</a:t>
            </a:r>
            <a:r>
              <a:rPr lang="en-US" altLang="zh-CN"/>
              <a:t>ping</a:t>
            </a:r>
            <a:r>
              <a:rPr lang="zh-CN" altLang="en-US"/>
              <a:t>的。必须结合</a:t>
            </a:r>
            <a:r>
              <a:rPr lang="en-US" altLang="zh-CN"/>
              <a:t>Service port</a:t>
            </a:r>
            <a:r>
              <a:rPr lang="zh-CN" altLang="en-US"/>
              <a:t>组成一个通信端口，而且一般只服务于</a:t>
            </a:r>
            <a:r>
              <a:rPr lang="en-US" altLang="zh-CN"/>
              <a:t>k8s</a:t>
            </a:r>
            <a:r>
              <a:rPr lang="zh-CN" altLang="en-US"/>
              <a:t>内部，对于</a:t>
            </a:r>
            <a:r>
              <a:rPr lang="en-US" altLang="zh-CN"/>
              <a:t>k8s</a:t>
            </a:r>
            <a:r>
              <a:rPr lang="zh-CN" altLang="en-US"/>
              <a:t>集群之外的设备需要访问这个端口，需要做特殊配置。</a:t>
            </a:r>
          </a:p>
          <a:p>
            <a:endParaRPr lang="zh-CN" altLang="en-US"/>
          </a:p>
          <a:p>
            <a:r>
              <a:rPr lang="zh-CN" altLang="en-US"/>
              <a:t>如果外部应用需要访问</a:t>
            </a:r>
            <a:r>
              <a:rPr lang="en-US" altLang="zh-CN"/>
              <a:t>Service</a:t>
            </a:r>
            <a:r>
              <a:rPr lang="zh-CN" altLang="en-US"/>
              <a:t>，可以在</a:t>
            </a:r>
            <a:r>
              <a:rPr lang="en-US" altLang="zh-CN"/>
              <a:t>Service</a:t>
            </a:r>
            <a:r>
              <a:rPr lang="zh-CN" altLang="en-US"/>
              <a:t>的</a:t>
            </a:r>
            <a:r>
              <a:rPr lang="en-US" altLang="zh-CN"/>
              <a:t>Label</a:t>
            </a:r>
            <a:r>
              <a:rPr lang="zh-CN" altLang="en-US"/>
              <a:t>里设置</a:t>
            </a:r>
            <a:r>
              <a:rPr lang="en-US" altLang="zh-CN"/>
              <a:t>type:NodePort</a:t>
            </a:r>
            <a:r>
              <a:rPr lang="zh-CN" altLang="en-US"/>
              <a:t>。用户可以指定对外服务的</a:t>
            </a:r>
            <a:r>
              <a:rPr lang="en-US" altLang="zh-CN"/>
              <a:t>nodePort</a:t>
            </a:r>
            <a:r>
              <a:rPr lang="zh-CN" altLang="en-US"/>
              <a:t>端口，也可以由</a:t>
            </a:r>
            <a:r>
              <a:rPr lang="en-US" altLang="zh-CN"/>
              <a:t>k8s</a:t>
            </a:r>
            <a:r>
              <a:rPr lang="zh-CN" altLang="en-US"/>
              <a:t>自动分配。</a:t>
            </a:r>
          </a:p>
          <a:p>
            <a:r>
              <a:rPr lang="zh-CN" altLang="en-US"/>
              <a:t>这个设置的基本原理就是</a:t>
            </a:r>
            <a:r>
              <a:rPr lang="en-US" altLang="zh-CN"/>
              <a:t>k8s</a:t>
            </a:r>
            <a:r>
              <a:rPr lang="zh-CN" altLang="en-US"/>
              <a:t>在</a:t>
            </a:r>
            <a:r>
              <a:rPr lang="en-US" altLang="zh-CN"/>
              <a:t>Service</a:t>
            </a:r>
            <a:r>
              <a:rPr lang="zh-CN" altLang="en-US"/>
              <a:t>所对应的</a:t>
            </a:r>
            <a:r>
              <a:rPr lang="en-US" altLang="zh-CN"/>
              <a:t>Node</a:t>
            </a:r>
            <a:r>
              <a:rPr lang="zh-CN" altLang="en-US"/>
              <a:t>节点上开启一个监听端口。外部应用通过</a:t>
            </a:r>
            <a:r>
              <a:rPr lang="en-US" altLang="zh-CN"/>
              <a:t>Node IP+nodePort</a:t>
            </a:r>
            <a:r>
              <a:rPr lang="zh-CN" altLang="en-US"/>
              <a:t>就可以访问</a:t>
            </a:r>
            <a:r>
              <a:rPr lang="en-US" altLang="zh-CN"/>
              <a:t>Service</a:t>
            </a:r>
            <a:r>
              <a:rPr lang="zh-CN" altLang="en-US"/>
              <a:t>。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2227" y="6333564"/>
            <a:ext cx="1684961" cy="430306"/>
          </a:xfrm>
          <a:prstGeom prst="rect">
            <a:avLst/>
          </a:prstGeom>
        </p:spPr>
      </p:pic>
      <p:sp>
        <p:nvSpPr>
          <p:cNvPr id="4" name="文本占位符 1"/>
          <p:cNvSpPr txBox="1"/>
          <p:nvPr/>
        </p:nvSpPr>
        <p:spPr>
          <a:xfrm>
            <a:off x="488950" y="158115"/>
            <a:ext cx="6327775" cy="615315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/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US" altLang="zh-CN" sz="28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k8s-</a:t>
            </a:r>
            <a:r>
              <a:rPr lang="en-US" sz="28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Volume&amp;Persistent Volume</a:t>
            </a:r>
            <a:endParaRPr lang="en-US" sz="2800" b="1" kern="12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438912"/>
            <a:ext cx="347241" cy="15155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96278" y="438912"/>
            <a:ext cx="92598" cy="151553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999999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88874" y="773881"/>
            <a:ext cx="11528314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k8s</a:t>
            </a:r>
            <a:r>
              <a:rPr lang="zh-CN" altLang="en-US"/>
              <a:t>的</a:t>
            </a:r>
            <a:r>
              <a:rPr lang="en-US" altLang="zh-CN"/>
              <a:t>Volume</a:t>
            </a:r>
            <a:r>
              <a:rPr lang="zh-CN" altLang="en-US"/>
              <a:t>是</a:t>
            </a:r>
            <a:r>
              <a:rPr lang="en-US" altLang="zh-CN"/>
              <a:t>Pod</a:t>
            </a:r>
            <a:r>
              <a:rPr lang="zh-CN" altLang="en-US"/>
              <a:t>的存储空间，可以被</a:t>
            </a:r>
            <a:r>
              <a:rPr lang="en-US" altLang="zh-CN"/>
              <a:t>Pod</a:t>
            </a:r>
            <a:r>
              <a:rPr lang="zh-CN" altLang="en-US"/>
              <a:t>中的容器共享。</a:t>
            </a:r>
          </a:p>
          <a:p>
            <a:r>
              <a:rPr lang="en-US" altLang="zh-CN"/>
              <a:t>Volume</a:t>
            </a:r>
            <a:r>
              <a:rPr lang="zh-CN" altLang="en-US"/>
              <a:t>的生命周期和</a:t>
            </a:r>
            <a:r>
              <a:rPr lang="en-US" altLang="zh-CN"/>
              <a:t>Pod</a:t>
            </a:r>
            <a:r>
              <a:rPr lang="zh-CN" altLang="en-US"/>
              <a:t>相同，不受</a:t>
            </a:r>
            <a:r>
              <a:rPr lang="en-US" altLang="zh-CN"/>
              <a:t>Pod</a:t>
            </a:r>
            <a:r>
              <a:rPr lang="zh-CN" altLang="en-US"/>
              <a:t>中容器启动、停止、删除的影响。</a:t>
            </a:r>
          </a:p>
          <a:p>
            <a:endParaRPr lang="zh-CN" altLang="en-US"/>
          </a:p>
          <a:p>
            <a:r>
              <a:rPr lang="en-US" altLang="zh-CN"/>
              <a:t>PV</a:t>
            </a:r>
            <a:r>
              <a:rPr lang="zh-CN" altLang="en-US"/>
              <a:t>和普通</a:t>
            </a:r>
            <a:r>
              <a:rPr lang="en-US" altLang="zh-CN"/>
              <a:t>Volume</a:t>
            </a:r>
            <a:r>
              <a:rPr lang="zh-CN" altLang="en-US"/>
              <a:t>的区别在于：</a:t>
            </a:r>
          </a:p>
          <a:p>
            <a:r>
              <a:rPr lang="en-US" altLang="zh-CN"/>
              <a:t>1</a:t>
            </a:r>
            <a:r>
              <a:rPr lang="zh-CN" altLang="en-US"/>
              <a:t>、</a:t>
            </a:r>
            <a:r>
              <a:rPr lang="en-US" altLang="zh-CN"/>
              <a:t>PV</a:t>
            </a:r>
            <a:r>
              <a:rPr lang="zh-CN" altLang="en-US"/>
              <a:t>不属于任何</a:t>
            </a:r>
            <a:r>
              <a:rPr lang="en-US" altLang="zh-CN"/>
              <a:t>Node</a:t>
            </a:r>
            <a:r>
              <a:rPr lang="zh-CN" altLang="en-US"/>
              <a:t>，但是可以在每个</a:t>
            </a:r>
            <a:r>
              <a:rPr lang="en-US" altLang="zh-CN"/>
              <a:t>Node</a:t>
            </a:r>
            <a:r>
              <a:rPr lang="zh-CN" altLang="en-US"/>
              <a:t>上访问。</a:t>
            </a:r>
          </a:p>
          <a:p>
            <a:r>
              <a:rPr lang="en-US" altLang="zh-CN"/>
              <a:t>2</a:t>
            </a:r>
            <a:r>
              <a:rPr lang="zh-CN" altLang="en-US"/>
              <a:t>、</a:t>
            </a:r>
            <a:r>
              <a:rPr lang="en-US" altLang="zh-CN"/>
              <a:t>PV</a:t>
            </a:r>
            <a:r>
              <a:rPr lang="zh-CN" altLang="en-US"/>
              <a:t>不是定义在</a:t>
            </a:r>
            <a:r>
              <a:rPr lang="en-US" altLang="zh-CN"/>
              <a:t>Pod</a:t>
            </a:r>
            <a:r>
              <a:rPr lang="zh-CN" altLang="en-US"/>
              <a:t>上，而是独立于</a:t>
            </a:r>
            <a:r>
              <a:rPr lang="en-US" altLang="zh-CN"/>
              <a:t>Pod</a:t>
            </a:r>
            <a:r>
              <a:rPr lang="zh-CN" altLang="en-US"/>
              <a:t>的存在。</a:t>
            </a:r>
          </a:p>
          <a:p>
            <a:r>
              <a:rPr lang="en-US" altLang="zh-CN"/>
              <a:t>3</a:t>
            </a:r>
            <a:r>
              <a:rPr lang="zh-CN" altLang="en-US"/>
              <a:t>、</a:t>
            </a:r>
            <a:r>
              <a:rPr lang="en-US" altLang="zh-CN"/>
              <a:t>PV</a:t>
            </a:r>
            <a:r>
              <a:rPr lang="zh-CN" altLang="en-US"/>
              <a:t>支持的存储类型没有</a:t>
            </a:r>
            <a:r>
              <a:rPr lang="en-US" altLang="zh-CN"/>
              <a:t>Volume</a:t>
            </a:r>
            <a:r>
              <a:rPr lang="zh-CN" altLang="en-US"/>
              <a:t>多。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2227" y="6333564"/>
            <a:ext cx="1684961" cy="430306"/>
          </a:xfrm>
          <a:prstGeom prst="rect">
            <a:avLst/>
          </a:prstGeom>
        </p:spPr>
      </p:pic>
      <p:sp>
        <p:nvSpPr>
          <p:cNvPr id="4" name="文本占位符 1"/>
          <p:cNvSpPr txBox="1"/>
          <p:nvPr/>
        </p:nvSpPr>
        <p:spPr>
          <a:xfrm>
            <a:off x="488950" y="158115"/>
            <a:ext cx="6327775" cy="615315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/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US" altLang="zh-CN" sz="28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k8s-Namespace</a:t>
            </a:r>
            <a:endParaRPr lang="en-US" sz="2800" b="1" kern="12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438912"/>
            <a:ext cx="347241" cy="15155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96278" y="438912"/>
            <a:ext cx="92598" cy="151553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999999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88874" y="773881"/>
            <a:ext cx="1152831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命名空间是用来实现多租户的资源隔离。</a:t>
            </a:r>
            <a:endParaRPr lang="en-US" altLang="zh-CN"/>
          </a:p>
          <a:p>
            <a:r>
              <a:rPr lang="zh-CN" altLang="en-US"/>
              <a:t>除了资源隔离以外，还可以通过</a:t>
            </a:r>
            <a:r>
              <a:rPr lang="en-US" altLang="zh-CN"/>
              <a:t>Namespace</a:t>
            </a:r>
            <a:r>
              <a:rPr lang="zh-CN" altLang="en-US"/>
              <a:t>来设定每个租户能够占用的资源量，比如</a:t>
            </a:r>
            <a:r>
              <a:rPr lang="en-US" altLang="zh-CN"/>
              <a:t>CPU</a:t>
            </a:r>
            <a:r>
              <a:rPr lang="zh-CN" altLang="en-US"/>
              <a:t>、内存等的使用量。</a:t>
            </a:r>
            <a:endParaRPr lang="en-US" altLang="zh-CN"/>
          </a:p>
          <a:p>
            <a:endParaRPr lang="en-US" altLang="zh-CN"/>
          </a:p>
          <a:p>
            <a:r>
              <a:rPr lang="en-US" altLang="zh-CN" err="1"/>
              <a:t>kubectl</a:t>
            </a:r>
            <a:r>
              <a:rPr lang="en-US" altLang="zh-CN"/>
              <a:t> get namespaces </a:t>
            </a:r>
            <a:r>
              <a:rPr lang="zh-CN" altLang="en-US"/>
              <a:t>查看</a:t>
            </a:r>
            <a:r>
              <a:rPr lang="en-US" altLang="zh-CN"/>
              <a:t>k8s</a:t>
            </a:r>
            <a:r>
              <a:rPr lang="zh-CN" altLang="en-US"/>
              <a:t>集群的</a:t>
            </a:r>
            <a:r>
              <a:rPr lang="en-US" altLang="zh-CN"/>
              <a:t>namespace</a:t>
            </a:r>
            <a:r>
              <a:rPr lang="zh-CN" altLang="en-US"/>
              <a:t>。</a:t>
            </a:r>
            <a:endParaRPr lang="en-US" altLang="zh-CN"/>
          </a:p>
          <a:p>
            <a:r>
              <a:rPr lang="en-US" altLang="zh-CN" err="1"/>
              <a:t>kubectl</a:t>
            </a:r>
            <a:r>
              <a:rPr lang="en-US" altLang="zh-CN"/>
              <a:t> get pods –namespace==AAA </a:t>
            </a:r>
            <a:r>
              <a:rPr lang="zh-CN" altLang="en-US"/>
              <a:t>查看某一个</a:t>
            </a:r>
            <a:r>
              <a:rPr lang="en-US" altLang="zh-CN"/>
              <a:t>namespace</a:t>
            </a:r>
            <a:r>
              <a:rPr lang="zh-CN" altLang="en-US"/>
              <a:t>内的</a:t>
            </a:r>
            <a:r>
              <a:rPr lang="en-US" altLang="zh-CN"/>
              <a:t>pods</a:t>
            </a:r>
            <a:r>
              <a:rPr lang="zh-CN" altLang="en-US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9423246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2227" y="6333564"/>
            <a:ext cx="1684961" cy="430306"/>
          </a:xfrm>
          <a:prstGeom prst="rect">
            <a:avLst/>
          </a:prstGeom>
        </p:spPr>
      </p:pic>
      <p:sp>
        <p:nvSpPr>
          <p:cNvPr id="4" name="文本占位符 1"/>
          <p:cNvSpPr txBox="1"/>
          <p:nvPr/>
        </p:nvSpPr>
        <p:spPr>
          <a:xfrm>
            <a:off x="488875" y="158339"/>
            <a:ext cx="3695197" cy="615542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/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US" altLang="zh-CN" sz="28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 Server</a:t>
            </a:r>
            <a:endParaRPr lang="zh-CN" altLang="en-US" sz="2800" b="1" kern="12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438912"/>
            <a:ext cx="347241" cy="15155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96278" y="438912"/>
            <a:ext cx="92598" cy="151553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999999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37309" y="928255"/>
            <a:ext cx="1120832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1</a:t>
            </a:r>
            <a:r>
              <a:rPr lang="zh-CN" altLang="en-US"/>
              <a:t>、提供了用户管理集群的</a:t>
            </a:r>
            <a:r>
              <a:rPr lang="en-US" altLang="zh-CN"/>
              <a:t>API</a:t>
            </a:r>
            <a:r>
              <a:rPr lang="zh-CN" altLang="en-US"/>
              <a:t>接口，包括认证、校验、状态变更等。</a:t>
            </a:r>
            <a:endParaRPr lang="en-US" altLang="zh-CN"/>
          </a:p>
          <a:p>
            <a:r>
              <a:rPr lang="en-US" altLang="zh-CN"/>
              <a:t>2</a:t>
            </a:r>
            <a:r>
              <a:rPr lang="zh-CN" altLang="en-US"/>
              <a:t>、提供了模块间数据交互的接口。只有</a:t>
            </a:r>
            <a:r>
              <a:rPr lang="en-US" altLang="zh-CN"/>
              <a:t>API server</a:t>
            </a:r>
            <a:r>
              <a:rPr lang="zh-CN" altLang="en-US"/>
              <a:t>才能直接操作</a:t>
            </a:r>
            <a:r>
              <a:rPr lang="en-US" altLang="zh-CN" err="1"/>
              <a:t>etcd</a:t>
            </a:r>
            <a:r>
              <a:rPr lang="zh-CN" altLang="en-US"/>
              <a:t>。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k8s</a:t>
            </a:r>
            <a:r>
              <a:rPr lang="zh-CN" altLang="en-US"/>
              <a:t>通过</a:t>
            </a:r>
            <a:r>
              <a:rPr lang="en-US" altLang="zh-CN" err="1"/>
              <a:t>kube-apiserver</a:t>
            </a:r>
            <a:r>
              <a:rPr lang="zh-CN" altLang="en-US"/>
              <a:t>这个进程提供</a:t>
            </a:r>
            <a:r>
              <a:rPr lang="en-US" altLang="zh-CN"/>
              <a:t>API</a:t>
            </a:r>
            <a:r>
              <a:rPr lang="zh-CN" altLang="en-US"/>
              <a:t>服务，有两个服务端口。</a:t>
            </a:r>
            <a:endParaRPr lang="en-US" altLang="zh-CN"/>
          </a:p>
          <a:p>
            <a:r>
              <a:rPr lang="zh-CN" altLang="en-US"/>
              <a:t>本地端口</a:t>
            </a:r>
            <a:endParaRPr lang="en-US" altLang="zh-CN"/>
          </a:p>
          <a:p>
            <a:r>
              <a:rPr lang="en-US" altLang="zh-CN"/>
              <a:t>-</a:t>
            </a:r>
            <a:r>
              <a:rPr lang="zh-CN" altLang="en-US"/>
              <a:t>默认</a:t>
            </a:r>
            <a:r>
              <a:rPr lang="en-US" altLang="zh-CN"/>
              <a:t>8080</a:t>
            </a:r>
            <a:r>
              <a:rPr lang="zh-CN" altLang="en-US"/>
              <a:t>，通过启动参数</a:t>
            </a:r>
            <a:r>
              <a:rPr lang="en-US" altLang="zh-CN"/>
              <a:t>—insecure-port</a:t>
            </a:r>
            <a:r>
              <a:rPr lang="zh-CN" altLang="en-US"/>
              <a:t>来修改默认端口。</a:t>
            </a:r>
            <a:endParaRPr lang="en-US" altLang="zh-CN"/>
          </a:p>
          <a:p>
            <a:r>
              <a:rPr lang="en-US" altLang="zh-CN"/>
              <a:t>-</a:t>
            </a:r>
            <a:r>
              <a:rPr lang="zh-CN" altLang="en-US"/>
              <a:t>默认</a:t>
            </a:r>
            <a:r>
              <a:rPr lang="en-US" altLang="zh-CN"/>
              <a:t>IP</a:t>
            </a:r>
            <a:r>
              <a:rPr lang="zh-CN" altLang="en-US"/>
              <a:t>地址为</a:t>
            </a:r>
            <a:r>
              <a:rPr lang="en-US" altLang="zh-CN"/>
              <a:t>localhost</a:t>
            </a:r>
            <a:r>
              <a:rPr lang="zh-CN" altLang="en-US"/>
              <a:t>，通过启动参数</a:t>
            </a:r>
            <a:r>
              <a:rPr lang="en-US" altLang="zh-CN"/>
              <a:t>—insecure-bind-address</a:t>
            </a:r>
            <a:r>
              <a:rPr lang="zh-CN" altLang="en-US"/>
              <a:t>来修改</a:t>
            </a:r>
            <a:r>
              <a:rPr lang="en-US" altLang="zh-CN"/>
              <a:t>IP</a:t>
            </a:r>
            <a:r>
              <a:rPr lang="zh-CN" altLang="en-US"/>
              <a:t>地址。</a:t>
            </a:r>
            <a:endParaRPr lang="en-US" altLang="zh-CN"/>
          </a:p>
          <a:p>
            <a:r>
              <a:rPr lang="en-US" altLang="zh-CN"/>
              <a:t>-</a:t>
            </a:r>
            <a:r>
              <a:rPr lang="zh-CN" altLang="en-US"/>
              <a:t>用于接收</a:t>
            </a:r>
            <a:r>
              <a:rPr lang="en-US" altLang="zh-CN"/>
              <a:t>HTTP</a:t>
            </a:r>
            <a:r>
              <a:rPr lang="zh-CN" altLang="en-US"/>
              <a:t>请求，不需要认证或授权通过该端口访问</a:t>
            </a:r>
            <a:r>
              <a:rPr lang="en-US" altLang="zh-CN"/>
              <a:t>API server</a:t>
            </a:r>
            <a:r>
              <a:rPr lang="zh-CN" altLang="en-US"/>
              <a:t>。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安全端口</a:t>
            </a:r>
            <a:endParaRPr lang="en-US" altLang="zh-CN"/>
          </a:p>
          <a:p>
            <a:r>
              <a:rPr lang="en-US" altLang="zh-CN"/>
              <a:t>-</a:t>
            </a:r>
            <a:r>
              <a:rPr lang="zh-CN" altLang="en-US"/>
              <a:t>默认</a:t>
            </a:r>
            <a:r>
              <a:rPr lang="en-US" altLang="zh-CN"/>
              <a:t>6443</a:t>
            </a:r>
            <a:r>
              <a:rPr lang="zh-CN" altLang="en-US"/>
              <a:t>，通过启动参数</a:t>
            </a:r>
            <a:r>
              <a:rPr lang="en-US" altLang="zh-CN"/>
              <a:t>—secure-port</a:t>
            </a:r>
            <a:r>
              <a:rPr lang="zh-CN" altLang="en-US"/>
              <a:t>来修改默认端口。</a:t>
            </a:r>
            <a:endParaRPr lang="en-US" altLang="zh-CN"/>
          </a:p>
          <a:p>
            <a:r>
              <a:rPr lang="en-US" altLang="zh-CN"/>
              <a:t>-</a:t>
            </a:r>
            <a:r>
              <a:rPr lang="zh-CN" altLang="en-US"/>
              <a:t>默认</a:t>
            </a:r>
            <a:r>
              <a:rPr lang="en-US" altLang="zh-CN"/>
              <a:t>IP</a:t>
            </a:r>
            <a:r>
              <a:rPr lang="zh-CN" altLang="en-US"/>
              <a:t>地址为？？，通过启动参数</a:t>
            </a:r>
            <a:r>
              <a:rPr lang="en-US" altLang="zh-CN"/>
              <a:t>—bind-address</a:t>
            </a:r>
            <a:r>
              <a:rPr lang="zh-CN" altLang="en-US"/>
              <a:t>来修改</a:t>
            </a:r>
            <a:r>
              <a:rPr lang="en-US" altLang="zh-CN"/>
              <a:t>IP</a:t>
            </a:r>
            <a:r>
              <a:rPr lang="zh-CN" altLang="en-US"/>
              <a:t>地址。</a:t>
            </a:r>
            <a:endParaRPr lang="en-US" altLang="zh-CN"/>
          </a:p>
          <a:p>
            <a:r>
              <a:rPr lang="en-US" altLang="zh-CN"/>
              <a:t>-</a:t>
            </a:r>
            <a:r>
              <a:rPr lang="zh-CN" altLang="en-US"/>
              <a:t>用于接收</a:t>
            </a:r>
            <a:r>
              <a:rPr lang="en-US" altLang="zh-CN"/>
              <a:t>HTTPS</a:t>
            </a:r>
            <a:r>
              <a:rPr lang="zh-CN" altLang="en-US"/>
              <a:t>请求，基于</a:t>
            </a:r>
            <a:r>
              <a:rPr lang="en-US" altLang="zh-CN" err="1"/>
              <a:t>tocken</a:t>
            </a:r>
            <a:r>
              <a:rPr lang="zh-CN" altLang="en-US"/>
              <a:t>文件或者证书及</a:t>
            </a:r>
            <a:r>
              <a:rPr lang="en-US" altLang="zh-CN"/>
              <a:t>HTTP Base</a:t>
            </a:r>
            <a:r>
              <a:rPr lang="zh-CN" altLang="en-US"/>
              <a:t>的认证。</a:t>
            </a:r>
            <a:endParaRPr lang="en-US" altLang="zh-CN"/>
          </a:p>
          <a:p>
            <a:r>
              <a:rPr lang="en-US" altLang="zh-CN"/>
              <a:t>-</a:t>
            </a:r>
            <a:r>
              <a:rPr lang="zh-CN" altLang="en-US"/>
              <a:t>默认不启动访问控制策略。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2227" y="6333564"/>
            <a:ext cx="1684961" cy="430306"/>
          </a:xfrm>
          <a:prstGeom prst="rect">
            <a:avLst/>
          </a:prstGeom>
        </p:spPr>
      </p:pic>
      <p:sp>
        <p:nvSpPr>
          <p:cNvPr id="4" name="文本占位符 1"/>
          <p:cNvSpPr txBox="1"/>
          <p:nvPr/>
        </p:nvSpPr>
        <p:spPr>
          <a:xfrm>
            <a:off x="488875" y="158339"/>
            <a:ext cx="3695197" cy="615542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/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US" altLang="zh-CN" sz="28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Controller Manager</a:t>
            </a:r>
            <a:endParaRPr lang="zh-CN" altLang="en-US" sz="2800" b="1" kern="12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438912"/>
            <a:ext cx="347241" cy="15155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96278" y="438912"/>
            <a:ext cx="92598" cy="151553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999999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88875" y="773881"/>
            <a:ext cx="582879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Controller Manager</a:t>
            </a:r>
            <a:r>
              <a:rPr lang="zh-CN" altLang="en-US"/>
              <a:t>管理了下面这些</a:t>
            </a:r>
            <a:r>
              <a:rPr lang="en-US" altLang="zh-CN"/>
              <a:t>controller</a:t>
            </a:r>
            <a:r>
              <a:rPr lang="zh-CN" altLang="en-US"/>
              <a:t>：</a:t>
            </a:r>
            <a:endParaRPr lang="en-US" altLang="zh-CN"/>
          </a:p>
          <a:p>
            <a:r>
              <a:rPr lang="en-US" altLang="zh-CN"/>
              <a:t>Replication controller</a:t>
            </a:r>
          </a:p>
          <a:p>
            <a:r>
              <a:rPr lang="en-US" altLang="zh-CN"/>
              <a:t>Node controller</a:t>
            </a:r>
          </a:p>
          <a:p>
            <a:r>
              <a:rPr lang="en-US" altLang="zh-CN" err="1"/>
              <a:t>ResourceQuota</a:t>
            </a:r>
            <a:r>
              <a:rPr lang="en-US" altLang="zh-CN"/>
              <a:t> controller</a:t>
            </a:r>
          </a:p>
          <a:p>
            <a:r>
              <a:rPr lang="en-US" altLang="zh-CN"/>
              <a:t>Namespace controller</a:t>
            </a:r>
          </a:p>
          <a:p>
            <a:r>
              <a:rPr lang="en-US" altLang="zh-CN" err="1"/>
              <a:t>ServiceAccout</a:t>
            </a:r>
            <a:r>
              <a:rPr lang="en-US" altLang="zh-CN"/>
              <a:t> controller</a:t>
            </a:r>
          </a:p>
          <a:p>
            <a:r>
              <a:rPr lang="en-US" altLang="zh-CN"/>
              <a:t>Token controller</a:t>
            </a:r>
          </a:p>
          <a:p>
            <a:r>
              <a:rPr lang="en-US" altLang="zh-CN"/>
              <a:t>Service controller</a:t>
            </a:r>
          </a:p>
          <a:p>
            <a:r>
              <a:rPr lang="en-US" altLang="zh-CN"/>
              <a:t>Endpoint controller</a:t>
            </a:r>
          </a:p>
          <a:p>
            <a:r>
              <a:rPr lang="zh-CN" altLang="en-US"/>
              <a:t>后面具体介绍每个</a:t>
            </a:r>
            <a:r>
              <a:rPr lang="en-US" altLang="zh-CN"/>
              <a:t>controlle</a:t>
            </a:r>
            <a:r>
              <a:rPr lang="zh-CN" altLang="en-US"/>
              <a:t>的相关功能。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2227" y="6333564"/>
            <a:ext cx="1684961" cy="430306"/>
          </a:xfrm>
          <a:prstGeom prst="rect">
            <a:avLst/>
          </a:prstGeom>
        </p:spPr>
      </p:pic>
      <p:sp>
        <p:nvSpPr>
          <p:cNvPr id="4" name="文本占位符 1"/>
          <p:cNvSpPr txBox="1"/>
          <p:nvPr/>
        </p:nvSpPr>
        <p:spPr>
          <a:xfrm>
            <a:off x="488875" y="158339"/>
            <a:ext cx="4124689" cy="615542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/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US" altLang="zh-CN" sz="28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Replication Controller</a:t>
            </a:r>
            <a:endParaRPr lang="zh-CN" altLang="en-US" sz="2800" b="1" kern="12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438912"/>
            <a:ext cx="347241" cy="15155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96278" y="438912"/>
            <a:ext cx="92598" cy="151553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999999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88875" y="773881"/>
            <a:ext cx="11528313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副本控制器</a:t>
            </a:r>
            <a:r>
              <a:rPr lang="en-US" altLang="zh-CN"/>
              <a:t>RC</a:t>
            </a:r>
          </a:p>
          <a:p>
            <a:r>
              <a:rPr lang="zh-CN" altLang="en-US"/>
              <a:t>应用场景：</a:t>
            </a:r>
            <a:endParaRPr lang="en-US" altLang="zh-CN"/>
          </a:p>
          <a:p>
            <a:r>
              <a:rPr lang="en-US" altLang="zh-CN"/>
              <a:t>1</a:t>
            </a:r>
            <a:r>
              <a:rPr lang="zh-CN" altLang="en-US"/>
              <a:t>、重新调度：确保</a:t>
            </a:r>
            <a:r>
              <a:rPr lang="en-US" altLang="zh-CN"/>
              <a:t>Node</a:t>
            </a:r>
            <a:r>
              <a:rPr lang="zh-CN" altLang="en-US"/>
              <a:t>中有且仅有</a:t>
            </a:r>
            <a:r>
              <a:rPr lang="en-US" altLang="zh-CN"/>
              <a:t>N</a:t>
            </a:r>
            <a:r>
              <a:rPr lang="zh-CN" altLang="en-US"/>
              <a:t>个</a:t>
            </a:r>
            <a:r>
              <a:rPr lang="en-US" altLang="zh-CN"/>
              <a:t>Pod</a:t>
            </a:r>
            <a:r>
              <a:rPr lang="zh-CN" altLang="en-US"/>
              <a:t>实例。</a:t>
            </a:r>
            <a:r>
              <a:rPr lang="en-US" altLang="zh-CN"/>
              <a:t>N</a:t>
            </a:r>
            <a:r>
              <a:rPr lang="zh-CN" altLang="en-US"/>
              <a:t>是设定的副本数量。</a:t>
            </a:r>
            <a:endParaRPr lang="en-US" altLang="zh-CN"/>
          </a:p>
          <a:p>
            <a:r>
              <a:rPr lang="en-US" altLang="zh-CN"/>
              <a:t>2</a:t>
            </a:r>
            <a:r>
              <a:rPr lang="zh-CN" altLang="en-US"/>
              <a:t>、弹性伸缩：通过</a:t>
            </a:r>
            <a:r>
              <a:rPr lang="en-US" altLang="zh-CN" err="1"/>
              <a:t>spec.replicas</a:t>
            </a:r>
            <a:r>
              <a:rPr lang="zh-CN" altLang="en-US"/>
              <a:t>属性值来实现系统扩容或缩容。</a:t>
            </a:r>
            <a:endParaRPr lang="en-US" altLang="zh-CN"/>
          </a:p>
          <a:p>
            <a:r>
              <a:rPr lang="en-US" altLang="zh-CN"/>
              <a:t>3</a:t>
            </a:r>
            <a:r>
              <a:rPr lang="zh-CN" altLang="en-US"/>
              <a:t>、滚动更新：通过改变</a:t>
            </a:r>
            <a:r>
              <a:rPr lang="en-US" altLang="zh-CN"/>
              <a:t>Pod</a:t>
            </a:r>
            <a:r>
              <a:rPr lang="zh-CN" altLang="en-US"/>
              <a:t>模板来实现系统的滚动升级。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RC</a:t>
            </a:r>
            <a:r>
              <a:rPr lang="zh-CN" altLang="en-US"/>
              <a:t>的定义中几个重要的内容：</a:t>
            </a:r>
            <a:endParaRPr lang="en-US" altLang="zh-CN"/>
          </a:p>
          <a:p>
            <a:r>
              <a:rPr lang="en-US" altLang="zh-CN"/>
              <a:t>1</a:t>
            </a:r>
            <a:r>
              <a:rPr lang="zh-CN" altLang="en-US"/>
              <a:t>、预期的</a:t>
            </a:r>
            <a:r>
              <a:rPr lang="en-US" altLang="zh-CN"/>
              <a:t>Pod</a:t>
            </a:r>
            <a:r>
              <a:rPr lang="zh-CN" altLang="en-US"/>
              <a:t>数量。</a:t>
            </a:r>
            <a:endParaRPr lang="en-US" altLang="zh-CN"/>
          </a:p>
          <a:p>
            <a:r>
              <a:rPr lang="en-US" altLang="zh-CN"/>
              <a:t>2</a:t>
            </a:r>
            <a:r>
              <a:rPr lang="zh-CN" altLang="en-US"/>
              <a:t>、用于查找</a:t>
            </a:r>
            <a:r>
              <a:rPr lang="en-US" altLang="zh-CN"/>
              <a:t>Pod</a:t>
            </a:r>
            <a:r>
              <a:rPr lang="zh-CN" altLang="en-US"/>
              <a:t>的</a:t>
            </a:r>
            <a:r>
              <a:rPr lang="en-US" altLang="zh-CN"/>
              <a:t>Label Selector</a:t>
            </a:r>
            <a:r>
              <a:rPr lang="zh-CN" altLang="en-US"/>
              <a:t>。</a:t>
            </a:r>
            <a:endParaRPr lang="en-US" altLang="zh-CN"/>
          </a:p>
          <a:p>
            <a:r>
              <a:rPr lang="en-US" altLang="zh-CN"/>
              <a:t>3</a:t>
            </a:r>
            <a:r>
              <a:rPr lang="zh-CN" altLang="en-US"/>
              <a:t>、当</a:t>
            </a:r>
            <a:r>
              <a:rPr lang="en-US" altLang="zh-CN"/>
              <a:t>Pod</a:t>
            </a:r>
            <a:r>
              <a:rPr lang="zh-CN" altLang="en-US"/>
              <a:t>数量小于预期数量时，用于创建</a:t>
            </a:r>
            <a:r>
              <a:rPr lang="en-US" altLang="zh-CN"/>
              <a:t>Pod</a:t>
            </a:r>
            <a:r>
              <a:rPr lang="zh-CN" altLang="en-US"/>
              <a:t>的模板。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在</a:t>
            </a:r>
            <a:r>
              <a:rPr lang="en-US" altLang="zh-CN"/>
              <a:t>k8s 1.2</a:t>
            </a:r>
            <a:r>
              <a:rPr lang="zh-CN" altLang="en-US"/>
              <a:t>版本之后</a:t>
            </a:r>
            <a:r>
              <a:rPr lang="en-US" altLang="zh-CN"/>
              <a:t>RC</a:t>
            </a:r>
            <a:r>
              <a:rPr lang="zh-CN" altLang="en-US"/>
              <a:t>升级为</a:t>
            </a:r>
            <a:r>
              <a:rPr lang="en-US" altLang="zh-CN"/>
              <a:t>Replica Set</a:t>
            </a:r>
            <a:r>
              <a:rPr lang="zh-CN" altLang="en-US"/>
              <a:t>，</a:t>
            </a:r>
            <a:r>
              <a:rPr lang="en-US" altLang="zh-CN"/>
              <a:t>RS</a:t>
            </a:r>
            <a:r>
              <a:rPr lang="zh-CN" altLang="en-US"/>
              <a:t>就支持了</a:t>
            </a:r>
            <a:r>
              <a:rPr lang="en-US" altLang="zh-CN" err="1"/>
              <a:t>Lable</a:t>
            </a:r>
            <a:r>
              <a:rPr lang="zh-CN" altLang="en-US"/>
              <a:t>章节里说的使用集合的形式查找</a:t>
            </a:r>
            <a:r>
              <a:rPr lang="en-US" altLang="zh-CN"/>
              <a:t>Pod</a:t>
            </a:r>
            <a:r>
              <a:rPr lang="zh-CN" altLang="en-US"/>
              <a:t>的功能。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需要注意的是：</a:t>
            </a:r>
            <a:endParaRPr lang="en-US" altLang="zh-CN"/>
          </a:p>
          <a:p>
            <a:r>
              <a:rPr lang="en-US" altLang="zh-CN"/>
              <a:t>1</a:t>
            </a:r>
            <a:r>
              <a:rPr lang="zh-CN" altLang="en-US"/>
              <a:t>、</a:t>
            </a:r>
            <a:r>
              <a:rPr lang="en-US" altLang="zh-CN"/>
              <a:t>Pod</a:t>
            </a:r>
            <a:r>
              <a:rPr lang="zh-CN" altLang="en-US"/>
              <a:t>实例和</a:t>
            </a:r>
            <a:r>
              <a:rPr lang="en-US" altLang="zh-CN"/>
              <a:t>Pod</a:t>
            </a:r>
            <a:r>
              <a:rPr lang="zh-CN" altLang="en-US"/>
              <a:t>模板无关。</a:t>
            </a:r>
            <a:r>
              <a:rPr lang="en-US" altLang="zh-CN"/>
              <a:t>Pod</a:t>
            </a:r>
            <a:r>
              <a:rPr lang="zh-CN" altLang="en-US"/>
              <a:t>实例一旦被创建就和模板没有关系，模板如果发生变化不会影响到已经创建的</a:t>
            </a:r>
            <a:r>
              <a:rPr lang="en-US" altLang="zh-CN"/>
              <a:t>Pod</a:t>
            </a:r>
            <a:r>
              <a:rPr lang="zh-CN" altLang="en-US"/>
              <a:t>实例。</a:t>
            </a:r>
            <a:endParaRPr lang="en-US" altLang="zh-CN"/>
          </a:p>
          <a:p>
            <a:r>
              <a:rPr lang="en-US" altLang="zh-CN"/>
              <a:t>2</a:t>
            </a:r>
            <a:r>
              <a:rPr lang="zh-CN" altLang="en-US"/>
              <a:t>、只有</a:t>
            </a:r>
            <a:r>
              <a:rPr lang="en-US" altLang="zh-CN"/>
              <a:t>Pod</a:t>
            </a:r>
            <a:r>
              <a:rPr lang="zh-CN" altLang="en-US"/>
              <a:t>重启策略是</a:t>
            </a:r>
            <a:r>
              <a:rPr lang="en-US" altLang="zh-CN"/>
              <a:t>always</a:t>
            </a:r>
            <a:r>
              <a:rPr lang="zh-CN" altLang="en-US"/>
              <a:t>，副本控制器才会管理该</a:t>
            </a:r>
            <a:r>
              <a:rPr lang="en-US" altLang="zh-CN"/>
              <a:t>Pod</a:t>
            </a:r>
            <a:r>
              <a:rPr lang="zh-CN" altLang="en-US"/>
              <a:t>的操作（创建、销毁、重启）。</a:t>
            </a:r>
            <a:endParaRPr lang="en-US" altLang="zh-CN"/>
          </a:p>
          <a:p>
            <a:r>
              <a:rPr lang="en-US" altLang="zh-CN"/>
              <a:t>3</a:t>
            </a:r>
            <a:r>
              <a:rPr lang="zh-CN" altLang="en-US"/>
              <a:t>、</a:t>
            </a:r>
            <a:r>
              <a:rPr lang="en-US" altLang="zh-CN"/>
              <a:t>Pod</a:t>
            </a:r>
            <a:r>
              <a:rPr lang="zh-CN" altLang="en-US"/>
              <a:t>可以通过修改</a:t>
            </a:r>
            <a:r>
              <a:rPr lang="en-US" altLang="zh-CN"/>
              <a:t>Label</a:t>
            </a:r>
            <a:r>
              <a:rPr lang="zh-CN" altLang="en-US"/>
              <a:t>来脱离副本控制器的管理，便于</a:t>
            </a:r>
            <a:r>
              <a:rPr lang="en-US" altLang="zh-CN"/>
              <a:t>Pod</a:t>
            </a:r>
            <a:r>
              <a:rPr lang="zh-CN" altLang="en-US"/>
              <a:t>的迁移和调试等。</a:t>
            </a:r>
            <a:endParaRPr lang="en-US" altLang="zh-CN"/>
          </a:p>
          <a:p>
            <a:r>
              <a:rPr lang="en-US" altLang="zh-CN"/>
              <a:t>4</a:t>
            </a:r>
            <a:r>
              <a:rPr lang="zh-CN" altLang="en-US"/>
              <a:t>、删除</a:t>
            </a:r>
            <a:r>
              <a:rPr lang="en-US" altLang="zh-CN"/>
              <a:t>RC</a:t>
            </a:r>
            <a:r>
              <a:rPr lang="zh-CN" altLang="en-US"/>
              <a:t>并不会删除</a:t>
            </a:r>
            <a:r>
              <a:rPr lang="en-US" altLang="zh-CN"/>
              <a:t>RC</a:t>
            </a:r>
            <a:r>
              <a:rPr lang="zh-CN" altLang="en-US"/>
              <a:t>所创建的</a:t>
            </a:r>
            <a:r>
              <a:rPr lang="en-US" altLang="zh-CN"/>
              <a:t>Pod</a:t>
            </a:r>
            <a:r>
              <a:rPr lang="zh-CN" altLang="en-US"/>
              <a:t>，如果需要删除</a:t>
            </a:r>
            <a:r>
              <a:rPr lang="en-US" altLang="zh-CN"/>
              <a:t>RC</a:t>
            </a:r>
            <a:r>
              <a:rPr lang="zh-CN" altLang="en-US"/>
              <a:t>的</a:t>
            </a:r>
            <a:r>
              <a:rPr lang="en-US" altLang="zh-CN"/>
              <a:t>Pod</a:t>
            </a:r>
            <a:r>
              <a:rPr lang="zh-CN" altLang="en-US"/>
              <a:t>，需要将预期</a:t>
            </a:r>
            <a:r>
              <a:rPr lang="en-US" altLang="zh-CN"/>
              <a:t>Pod</a:t>
            </a:r>
            <a:r>
              <a:rPr lang="zh-CN" altLang="en-US"/>
              <a:t>数量设置为</a:t>
            </a:r>
            <a:r>
              <a:rPr lang="en-US" altLang="zh-CN"/>
              <a:t>0</a:t>
            </a:r>
            <a:r>
              <a:rPr lang="zh-CN" altLang="en-US"/>
              <a:t>，然后更新</a:t>
            </a:r>
            <a:r>
              <a:rPr lang="en-US" altLang="zh-CN"/>
              <a:t>RC</a:t>
            </a:r>
            <a:r>
              <a:rPr lang="zh-CN" altLang="en-US"/>
              <a:t>。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文本占位符 1"/>
          <p:cNvSpPr txBox="1"/>
          <p:nvPr/>
        </p:nvSpPr>
        <p:spPr>
          <a:xfrm>
            <a:off x="2879157" y="3964141"/>
            <a:ext cx="741213" cy="1347404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/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zh-CN" altLang="en-US" sz="40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</a:t>
            </a:r>
            <a:endParaRPr lang="en-US" altLang="zh-CN" sz="4000" b="1" kern="12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sz="40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录</a:t>
            </a:r>
            <a:r>
              <a:rPr lang="zh-CN" altLang="en-US" sz="40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  <p:sp>
        <p:nvSpPr>
          <p:cNvPr id="195" name="矩形 194"/>
          <p:cNvSpPr/>
          <p:nvPr/>
        </p:nvSpPr>
        <p:spPr>
          <a:xfrm>
            <a:off x="4525365" y="1551414"/>
            <a:ext cx="674557" cy="47677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0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endParaRPr kumimoji="1" lang="zh-CN" altLang="en-US" sz="30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97" name="文本占位符 4"/>
          <p:cNvSpPr txBox="1"/>
          <p:nvPr/>
        </p:nvSpPr>
        <p:spPr>
          <a:xfrm>
            <a:off x="5199922" y="1391060"/>
            <a:ext cx="3608518" cy="637126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/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zh-CN" sz="3000" b="1" kern="1200" spc="225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kubernetes</a:t>
            </a:r>
            <a:r>
              <a:rPr lang="zh-CN" altLang="en-US" sz="3000" b="1" kern="1200" spc="225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安装</a:t>
            </a:r>
            <a:endParaRPr lang="zh-CN" altLang="en-US" sz="3000" b="1" kern="1200" spc="225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8" name="矩形 197"/>
          <p:cNvSpPr/>
          <p:nvPr/>
        </p:nvSpPr>
        <p:spPr>
          <a:xfrm>
            <a:off x="4525365" y="2645867"/>
            <a:ext cx="674557" cy="47677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0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</a:t>
            </a:r>
            <a:endParaRPr kumimoji="1" lang="zh-CN" altLang="en-US" sz="30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99" name="文本占位符 4"/>
          <p:cNvSpPr txBox="1"/>
          <p:nvPr/>
        </p:nvSpPr>
        <p:spPr>
          <a:xfrm>
            <a:off x="5199922" y="2485513"/>
            <a:ext cx="2062417" cy="637126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/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endParaRPr lang="zh-CN" altLang="en-US" sz="3000" b="1" kern="1200" spc="225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0" name="矩形 199"/>
          <p:cNvSpPr/>
          <p:nvPr/>
        </p:nvSpPr>
        <p:spPr>
          <a:xfrm>
            <a:off x="4525365" y="3740320"/>
            <a:ext cx="674557" cy="47677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0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</a:t>
            </a:r>
            <a:endParaRPr kumimoji="1" lang="zh-CN" altLang="en-US" sz="30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01" name="文本占位符 4"/>
          <p:cNvSpPr txBox="1"/>
          <p:nvPr/>
        </p:nvSpPr>
        <p:spPr>
          <a:xfrm>
            <a:off x="5199922" y="3579966"/>
            <a:ext cx="3608518" cy="637126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/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zh-CN" sz="3000" b="1" spc="225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kubernetes</a:t>
            </a:r>
            <a:r>
              <a:rPr lang="zh-CN" altLang="en-US" sz="3000" b="1" spc="225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组件</a:t>
            </a:r>
            <a:endParaRPr lang="zh-CN" altLang="en-US" sz="3000" b="1" kern="1200" spc="225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 1"/>
          <p:cNvGrpSpPr/>
          <p:nvPr/>
        </p:nvGrpSpPr>
        <p:grpSpPr>
          <a:xfrm>
            <a:off x="221056" y="381035"/>
            <a:ext cx="3386659" cy="4796608"/>
            <a:chOff x="438901" y="1108822"/>
            <a:chExt cx="3386659" cy="4796608"/>
          </a:xfrm>
        </p:grpSpPr>
        <p:grpSp>
          <p:nvGrpSpPr>
            <p:cNvPr id="260" name="组 259"/>
            <p:cNvGrpSpPr/>
            <p:nvPr/>
          </p:nvGrpSpPr>
          <p:grpSpPr>
            <a:xfrm>
              <a:off x="438901" y="2545773"/>
              <a:ext cx="3160697" cy="3359657"/>
              <a:chOff x="438901" y="2545773"/>
              <a:chExt cx="3160697" cy="3359657"/>
            </a:xfrm>
            <a:solidFill>
              <a:srgbClr val="0070C0">
                <a:alpha val="40000"/>
              </a:srgbClr>
            </a:solidFill>
          </p:grpSpPr>
          <p:grpSp>
            <p:nvGrpSpPr>
              <p:cNvPr id="204" name="Group 3"/>
              <p:cNvGrpSpPr/>
              <p:nvPr/>
            </p:nvGrpSpPr>
            <p:grpSpPr>
              <a:xfrm>
                <a:off x="737357" y="2726976"/>
                <a:ext cx="2746743" cy="2138908"/>
                <a:chOff x="4814101" y="1314952"/>
                <a:chExt cx="3614505" cy="2814638"/>
              </a:xfrm>
              <a:grpFill/>
            </p:grpSpPr>
            <p:sp>
              <p:nvSpPr>
                <p:cNvPr id="205" name="Freeform 182"/>
                <p:cNvSpPr/>
                <p:nvPr/>
              </p:nvSpPr>
              <p:spPr bwMode="auto">
                <a:xfrm>
                  <a:off x="7011500" y="1314952"/>
                  <a:ext cx="246623" cy="199648"/>
                </a:xfrm>
                <a:custGeom>
                  <a:avLst/>
                  <a:gdLst>
                    <a:gd name="T0" fmla="*/ 77 w 77"/>
                    <a:gd name="T1" fmla="*/ 7 h 62"/>
                    <a:gd name="T2" fmla="*/ 68 w 77"/>
                    <a:gd name="T3" fmla="*/ 10 h 62"/>
                    <a:gd name="T4" fmla="*/ 75 w 77"/>
                    <a:gd name="T5" fmla="*/ 1 h 62"/>
                    <a:gd name="T6" fmla="*/ 65 w 77"/>
                    <a:gd name="T7" fmla="*/ 5 h 62"/>
                    <a:gd name="T8" fmla="*/ 53 w 77"/>
                    <a:gd name="T9" fmla="*/ 0 h 62"/>
                    <a:gd name="T10" fmla="*/ 38 w 77"/>
                    <a:gd name="T11" fmla="*/ 15 h 62"/>
                    <a:gd name="T12" fmla="*/ 38 w 77"/>
                    <a:gd name="T13" fmla="*/ 19 h 62"/>
                    <a:gd name="T14" fmla="*/ 6 w 77"/>
                    <a:gd name="T15" fmla="*/ 3 h 62"/>
                    <a:gd name="T16" fmla="*/ 3 w 77"/>
                    <a:gd name="T17" fmla="*/ 10 h 62"/>
                    <a:gd name="T18" fmla="*/ 10 w 77"/>
                    <a:gd name="T19" fmla="*/ 24 h 62"/>
                    <a:gd name="T20" fmla="*/ 3 w 77"/>
                    <a:gd name="T21" fmla="*/ 22 h 62"/>
                    <a:gd name="T22" fmla="*/ 3 w 77"/>
                    <a:gd name="T23" fmla="*/ 22 h 62"/>
                    <a:gd name="T24" fmla="*/ 16 w 77"/>
                    <a:gd name="T25" fmla="*/ 37 h 62"/>
                    <a:gd name="T26" fmla="*/ 12 w 77"/>
                    <a:gd name="T27" fmla="*/ 38 h 62"/>
                    <a:gd name="T28" fmla="*/ 9 w 77"/>
                    <a:gd name="T29" fmla="*/ 38 h 62"/>
                    <a:gd name="T30" fmla="*/ 24 w 77"/>
                    <a:gd name="T31" fmla="*/ 48 h 62"/>
                    <a:gd name="T32" fmla="*/ 4 w 77"/>
                    <a:gd name="T33" fmla="*/ 55 h 62"/>
                    <a:gd name="T34" fmla="*/ 0 w 77"/>
                    <a:gd name="T35" fmla="*/ 55 h 62"/>
                    <a:gd name="T36" fmla="*/ 24 w 77"/>
                    <a:gd name="T37" fmla="*/ 62 h 62"/>
                    <a:gd name="T38" fmla="*/ 69 w 77"/>
                    <a:gd name="T39" fmla="*/ 17 h 62"/>
                    <a:gd name="T40" fmla="*/ 69 w 77"/>
                    <a:gd name="T41" fmla="*/ 15 h 62"/>
                    <a:gd name="T42" fmla="*/ 77 w 77"/>
                    <a:gd name="T43" fmla="*/ 7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77" h="62">
                      <a:moveTo>
                        <a:pt x="77" y="7"/>
                      </a:moveTo>
                      <a:cubicBezTo>
                        <a:pt x="74" y="8"/>
                        <a:pt x="71" y="9"/>
                        <a:pt x="68" y="10"/>
                      </a:cubicBezTo>
                      <a:cubicBezTo>
                        <a:pt x="71" y="8"/>
                        <a:pt x="74" y="4"/>
                        <a:pt x="75" y="1"/>
                      </a:cubicBezTo>
                      <a:cubicBezTo>
                        <a:pt x="72" y="3"/>
                        <a:pt x="68" y="4"/>
                        <a:pt x="65" y="5"/>
                      </a:cubicBezTo>
                      <a:cubicBezTo>
                        <a:pt x="62" y="2"/>
                        <a:pt x="58" y="0"/>
                        <a:pt x="53" y="0"/>
                      </a:cubicBezTo>
                      <a:cubicBezTo>
                        <a:pt x="45" y="0"/>
                        <a:pt x="38" y="7"/>
                        <a:pt x="38" y="15"/>
                      </a:cubicBezTo>
                      <a:cubicBezTo>
                        <a:pt x="38" y="17"/>
                        <a:pt x="38" y="18"/>
                        <a:pt x="38" y="19"/>
                      </a:cubicBezTo>
                      <a:cubicBezTo>
                        <a:pt x="25" y="18"/>
                        <a:pt x="13" y="12"/>
                        <a:pt x="6" y="3"/>
                      </a:cubicBezTo>
                      <a:cubicBezTo>
                        <a:pt x="4" y="5"/>
                        <a:pt x="3" y="8"/>
                        <a:pt x="3" y="10"/>
                      </a:cubicBezTo>
                      <a:cubicBezTo>
                        <a:pt x="3" y="16"/>
                        <a:pt x="6" y="21"/>
                        <a:pt x="10" y="24"/>
                      </a:cubicBezTo>
                      <a:cubicBezTo>
                        <a:pt x="8" y="24"/>
                        <a:pt x="5" y="23"/>
                        <a:pt x="3" y="22"/>
                      </a:cubicBezTo>
                      <a:cubicBezTo>
                        <a:pt x="3" y="22"/>
                        <a:pt x="3" y="22"/>
                        <a:pt x="3" y="22"/>
                      </a:cubicBezTo>
                      <a:cubicBezTo>
                        <a:pt x="3" y="29"/>
                        <a:pt x="9" y="36"/>
                        <a:pt x="16" y="37"/>
                      </a:cubicBezTo>
                      <a:cubicBezTo>
                        <a:pt x="15" y="38"/>
                        <a:pt x="13" y="38"/>
                        <a:pt x="12" y="38"/>
                      </a:cubicBezTo>
                      <a:cubicBezTo>
                        <a:pt x="11" y="38"/>
                        <a:pt x="10" y="38"/>
                        <a:pt x="9" y="38"/>
                      </a:cubicBezTo>
                      <a:cubicBezTo>
                        <a:pt x="11" y="44"/>
                        <a:pt x="17" y="48"/>
                        <a:pt x="24" y="48"/>
                      </a:cubicBezTo>
                      <a:cubicBezTo>
                        <a:pt x="18" y="53"/>
                        <a:pt x="11" y="55"/>
                        <a:pt x="4" y="55"/>
                      </a:cubicBezTo>
                      <a:cubicBezTo>
                        <a:pt x="3" y="55"/>
                        <a:pt x="1" y="55"/>
                        <a:pt x="0" y="55"/>
                      </a:cubicBezTo>
                      <a:cubicBezTo>
                        <a:pt x="7" y="59"/>
                        <a:pt x="15" y="62"/>
                        <a:pt x="24" y="62"/>
                      </a:cubicBezTo>
                      <a:cubicBezTo>
                        <a:pt x="53" y="62"/>
                        <a:pt x="69" y="38"/>
                        <a:pt x="69" y="17"/>
                      </a:cubicBezTo>
                      <a:cubicBezTo>
                        <a:pt x="69" y="17"/>
                        <a:pt x="69" y="16"/>
                        <a:pt x="69" y="15"/>
                      </a:cubicBezTo>
                      <a:cubicBezTo>
                        <a:pt x="72" y="13"/>
                        <a:pt x="75" y="10"/>
                        <a:pt x="77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/>
                <a:lstStyle/>
                <a:p>
                  <a:endParaRPr lang="id-ID" sz="1350">
                    <a:cs typeface="+mn-ea"/>
                    <a:sym typeface="+mn-lt"/>
                  </a:endParaRPr>
                </a:p>
              </p:txBody>
            </p:sp>
            <p:sp>
              <p:nvSpPr>
                <p:cNvPr id="206" name="Freeform 184"/>
                <p:cNvSpPr>
                  <a:spLocks noEditPoints="1"/>
                </p:cNvSpPr>
                <p:nvPr/>
              </p:nvSpPr>
              <p:spPr bwMode="auto">
                <a:xfrm>
                  <a:off x="7246379" y="2080266"/>
                  <a:ext cx="246623" cy="246623"/>
                </a:xfrm>
                <a:custGeom>
                  <a:avLst/>
                  <a:gdLst>
                    <a:gd name="T0" fmla="*/ 38 w 77"/>
                    <a:gd name="T1" fmla="*/ 0 h 77"/>
                    <a:gd name="T2" fmla="*/ 0 w 77"/>
                    <a:gd name="T3" fmla="*/ 39 h 77"/>
                    <a:gd name="T4" fmla="*/ 38 w 77"/>
                    <a:gd name="T5" fmla="*/ 77 h 77"/>
                    <a:gd name="T6" fmla="*/ 77 w 77"/>
                    <a:gd name="T7" fmla="*/ 39 h 77"/>
                    <a:gd name="T8" fmla="*/ 38 w 77"/>
                    <a:gd name="T9" fmla="*/ 0 h 77"/>
                    <a:gd name="T10" fmla="*/ 24 w 77"/>
                    <a:gd name="T11" fmla="*/ 39 h 77"/>
                    <a:gd name="T12" fmla="*/ 38 w 77"/>
                    <a:gd name="T13" fmla="*/ 24 h 77"/>
                    <a:gd name="T14" fmla="*/ 53 w 77"/>
                    <a:gd name="T15" fmla="*/ 39 h 77"/>
                    <a:gd name="T16" fmla="*/ 38 w 77"/>
                    <a:gd name="T17" fmla="*/ 53 h 77"/>
                    <a:gd name="T18" fmla="*/ 24 w 77"/>
                    <a:gd name="T19" fmla="*/ 39 h 77"/>
                    <a:gd name="T20" fmla="*/ 70 w 77"/>
                    <a:gd name="T21" fmla="*/ 52 h 77"/>
                    <a:gd name="T22" fmla="*/ 70 w 77"/>
                    <a:gd name="T23" fmla="*/ 52 h 77"/>
                    <a:gd name="T24" fmla="*/ 56 w 77"/>
                    <a:gd name="T25" fmla="*/ 46 h 77"/>
                    <a:gd name="T26" fmla="*/ 58 w 77"/>
                    <a:gd name="T27" fmla="*/ 39 h 77"/>
                    <a:gd name="T28" fmla="*/ 56 w 77"/>
                    <a:gd name="T29" fmla="*/ 31 h 77"/>
                    <a:gd name="T30" fmla="*/ 66 w 77"/>
                    <a:gd name="T31" fmla="*/ 27 h 77"/>
                    <a:gd name="T32" fmla="*/ 70 w 77"/>
                    <a:gd name="T33" fmla="*/ 26 h 77"/>
                    <a:gd name="T34" fmla="*/ 72 w 77"/>
                    <a:gd name="T35" fmla="*/ 39 h 77"/>
                    <a:gd name="T36" fmla="*/ 70 w 77"/>
                    <a:gd name="T37" fmla="*/ 52 h 77"/>
                    <a:gd name="T38" fmla="*/ 51 w 77"/>
                    <a:gd name="T39" fmla="*/ 7 h 77"/>
                    <a:gd name="T40" fmla="*/ 51 w 77"/>
                    <a:gd name="T41" fmla="*/ 7 h 77"/>
                    <a:gd name="T42" fmla="*/ 51 w 77"/>
                    <a:gd name="T43" fmla="*/ 7 h 77"/>
                    <a:gd name="T44" fmla="*/ 46 w 77"/>
                    <a:gd name="T45" fmla="*/ 21 h 77"/>
                    <a:gd name="T46" fmla="*/ 38 w 77"/>
                    <a:gd name="T47" fmla="*/ 19 h 77"/>
                    <a:gd name="T48" fmla="*/ 31 w 77"/>
                    <a:gd name="T49" fmla="*/ 21 h 77"/>
                    <a:gd name="T50" fmla="*/ 28 w 77"/>
                    <a:gd name="T51" fmla="*/ 14 h 77"/>
                    <a:gd name="T52" fmla="*/ 25 w 77"/>
                    <a:gd name="T53" fmla="*/ 7 h 77"/>
                    <a:gd name="T54" fmla="*/ 38 w 77"/>
                    <a:gd name="T55" fmla="*/ 5 h 77"/>
                    <a:gd name="T56" fmla="*/ 51 w 77"/>
                    <a:gd name="T57" fmla="*/ 7 h 77"/>
                    <a:gd name="T58" fmla="*/ 7 w 77"/>
                    <a:gd name="T59" fmla="*/ 26 h 77"/>
                    <a:gd name="T60" fmla="*/ 14 w 77"/>
                    <a:gd name="T61" fmla="*/ 29 h 77"/>
                    <a:gd name="T62" fmla="*/ 20 w 77"/>
                    <a:gd name="T63" fmla="*/ 31 h 77"/>
                    <a:gd name="T64" fmla="*/ 19 w 77"/>
                    <a:gd name="T65" fmla="*/ 39 h 77"/>
                    <a:gd name="T66" fmla="*/ 20 w 77"/>
                    <a:gd name="T67" fmla="*/ 46 h 77"/>
                    <a:gd name="T68" fmla="*/ 7 w 77"/>
                    <a:gd name="T69" fmla="*/ 52 h 77"/>
                    <a:gd name="T70" fmla="*/ 4 w 77"/>
                    <a:gd name="T71" fmla="*/ 39 h 77"/>
                    <a:gd name="T72" fmla="*/ 7 w 77"/>
                    <a:gd name="T73" fmla="*/ 26 h 77"/>
                    <a:gd name="T74" fmla="*/ 25 w 77"/>
                    <a:gd name="T75" fmla="*/ 70 h 77"/>
                    <a:gd name="T76" fmla="*/ 27 w 77"/>
                    <a:gd name="T77" fmla="*/ 66 h 77"/>
                    <a:gd name="T78" fmla="*/ 31 w 77"/>
                    <a:gd name="T79" fmla="*/ 57 h 77"/>
                    <a:gd name="T80" fmla="*/ 38 w 77"/>
                    <a:gd name="T81" fmla="*/ 58 h 77"/>
                    <a:gd name="T82" fmla="*/ 46 w 77"/>
                    <a:gd name="T83" fmla="*/ 57 h 77"/>
                    <a:gd name="T84" fmla="*/ 51 w 77"/>
                    <a:gd name="T85" fmla="*/ 70 h 77"/>
                    <a:gd name="T86" fmla="*/ 51 w 77"/>
                    <a:gd name="T87" fmla="*/ 70 h 77"/>
                    <a:gd name="T88" fmla="*/ 51 w 77"/>
                    <a:gd name="T89" fmla="*/ 70 h 77"/>
                    <a:gd name="T90" fmla="*/ 38 w 77"/>
                    <a:gd name="T91" fmla="*/ 73 h 77"/>
                    <a:gd name="T92" fmla="*/ 25 w 77"/>
                    <a:gd name="T93" fmla="*/ 70 h 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77" h="77">
                      <a:moveTo>
                        <a:pt x="38" y="0"/>
                      </a:moveTo>
                      <a:cubicBezTo>
                        <a:pt x="17" y="0"/>
                        <a:pt x="0" y="17"/>
                        <a:pt x="0" y="39"/>
                      </a:cubicBezTo>
                      <a:cubicBezTo>
                        <a:pt x="0" y="60"/>
                        <a:pt x="17" y="77"/>
                        <a:pt x="38" y="77"/>
                      </a:cubicBezTo>
                      <a:cubicBezTo>
                        <a:pt x="60" y="77"/>
                        <a:pt x="77" y="60"/>
                        <a:pt x="77" y="39"/>
                      </a:cubicBezTo>
                      <a:cubicBezTo>
                        <a:pt x="77" y="17"/>
                        <a:pt x="60" y="0"/>
                        <a:pt x="38" y="0"/>
                      </a:cubicBezTo>
                      <a:close/>
                      <a:moveTo>
                        <a:pt x="24" y="39"/>
                      </a:moveTo>
                      <a:cubicBezTo>
                        <a:pt x="24" y="31"/>
                        <a:pt x="30" y="24"/>
                        <a:pt x="38" y="24"/>
                      </a:cubicBezTo>
                      <a:cubicBezTo>
                        <a:pt x="46" y="24"/>
                        <a:pt x="53" y="31"/>
                        <a:pt x="53" y="39"/>
                      </a:cubicBezTo>
                      <a:cubicBezTo>
                        <a:pt x="53" y="47"/>
                        <a:pt x="46" y="53"/>
                        <a:pt x="38" y="53"/>
                      </a:cubicBezTo>
                      <a:cubicBezTo>
                        <a:pt x="30" y="53"/>
                        <a:pt x="24" y="47"/>
                        <a:pt x="24" y="39"/>
                      </a:cubicBezTo>
                      <a:close/>
                      <a:moveTo>
                        <a:pt x="70" y="52"/>
                      </a:moveTo>
                      <a:cubicBezTo>
                        <a:pt x="70" y="52"/>
                        <a:pt x="70" y="52"/>
                        <a:pt x="70" y="52"/>
                      </a:cubicBezTo>
                      <a:cubicBezTo>
                        <a:pt x="56" y="46"/>
                        <a:pt x="56" y="46"/>
                        <a:pt x="56" y="46"/>
                      </a:cubicBezTo>
                      <a:cubicBezTo>
                        <a:pt x="57" y="44"/>
                        <a:pt x="58" y="41"/>
                        <a:pt x="58" y="39"/>
                      </a:cubicBezTo>
                      <a:cubicBezTo>
                        <a:pt x="58" y="36"/>
                        <a:pt x="57" y="34"/>
                        <a:pt x="56" y="31"/>
                      </a:cubicBezTo>
                      <a:cubicBezTo>
                        <a:pt x="66" y="27"/>
                        <a:pt x="66" y="27"/>
                        <a:pt x="66" y="27"/>
                      </a:cubicBezTo>
                      <a:cubicBezTo>
                        <a:pt x="70" y="26"/>
                        <a:pt x="70" y="26"/>
                        <a:pt x="70" y="26"/>
                      </a:cubicBezTo>
                      <a:cubicBezTo>
                        <a:pt x="71" y="30"/>
                        <a:pt x="72" y="34"/>
                        <a:pt x="72" y="39"/>
                      </a:cubicBezTo>
                      <a:cubicBezTo>
                        <a:pt x="72" y="43"/>
                        <a:pt x="71" y="48"/>
                        <a:pt x="70" y="52"/>
                      </a:cubicBezTo>
                      <a:close/>
                      <a:moveTo>
                        <a:pt x="51" y="7"/>
                      </a:moveTo>
                      <a:cubicBezTo>
                        <a:pt x="51" y="7"/>
                        <a:pt x="51" y="7"/>
                        <a:pt x="51" y="7"/>
                      </a:cubicBezTo>
                      <a:cubicBezTo>
                        <a:pt x="51" y="7"/>
                        <a:pt x="51" y="7"/>
                        <a:pt x="51" y="7"/>
                      </a:cubicBezTo>
                      <a:cubicBezTo>
                        <a:pt x="46" y="21"/>
                        <a:pt x="46" y="21"/>
                        <a:pt x="46" y="21"/>
                      </a:cubicBezTo>
                      <a:cubicBezTo>
                        <a:pt x="43" y="20"/>
                        <a:pt x="41" y="19"/>
                        <a:pt x="38" y="19"/>
                      </a:cubicBezTo>
                      <a:cubicBezTo>
                        <a:pt x="36" y="19"/>
                        <a:pt x="33" y="20"/>
                        <a:pt x="31" y="21"/>
                      </a:cubicBezTo>
                      <a:cubicBezTo>
                        <a:pt x="28" y="14"/>
                        <a:pt x="28" y="14"/>
                        <a:pt x="28" y="14"/>
                      </a:cubicBezTo>
                      <a:cubicBezTo>
                        <a:pt x="25" y="7"/>
                        <a:pt x="25" y="7"/>
                        <a:pt x="25" y="7"/>
                      </a:cubicBezTo>
                      <a:cubicBezTo>
                        <a:pt x="29" y="6"/>
                        <a:pt x="34" y="5"/>
                        <a:pt x="38" y="5"/>
                      </a:cubicBezTo>
                      <a:cubicBezTo>
                        <a:pt x="43" y="5"/>
                        <a:pt x="47" y="6"/>
                        <a:pt x="51" y="7"/>
                      </a:cubicBezTo>
                      <a:close/>
                      <a:moveTo>
                        <a:pt x="7" y="26"/>
                      </a:moveTo>
                      <a:cubicBezTo>
                        <a:pt x="14" y="29"/>
                        <a:pt x="14" y="29"/>
                        <a:pt x="14" y="29"/>
                      </a:cubicBezTo>
                      <a:cubicBezTo>
                        <a:pt x="20" y="31"/>
                        <a:pt x="20" y="31"/>
                        <a:pt x="20" y="31"/>
                      </a:cubicBezTo>
                      <a:cubicBezTo>
                        <a:pt x="19" y="34"/>
                        <a:pt x="19" y="36"/>
                        <a:pt x="19" y="39"/>
                      </a:cubicBezTo>
                      <a:cubicBezTo>
                        <a:pt x="19" y="41"/>
                        <a:pt x="19" y="44"/>
                        <a:pt x="20" y="46"/>
                      </a:cubicBezTo>
                      <a:cubicBezTo>
                        <a:pt x="7" y="52"/>
                        <a:pt x="7" y="52"/>
                        <a:pt x="7" y="52"/>
                      </a:cubicBezTo>
                      <a:cubicBezTo>
                        <a:pt x="5" y="48"/>
                        <a:pt x="4" y="43"/>
                        <a:pt x="4" y="39"/>
                      </a:cubicBezTo>
                      <a:cubicBezTo>
                        <a:pt x="4" y="34"/>
                        <a:pt x="5" y="30"/>
                        <a:pt x="7" y="26"/>
                      </a:cubicBezTo>
                      <a:close/>
                      <a:moveTo>
                        <a:pt x="25" y="70"/>
                      </a:moveTo>
                      <a:cubicBezTo>
                        <a:pt x="27" y="66"/>
                        <a:pt x="27" y="66"/>
                        <a:pt x="27" y="66"/>
                      </a:cubicBezTo>
                      <a:cubicBezTo>
                        <a:pt x="31" y="57"/>
                        <a:pt x="31" y="57"/>
                        <a:pt x="31" y="57"/>
                      </a:cubicBezTo>
                      <a:cubicBezTo>
                        <a:pt x="33" y="58"/>
                        <a:pt x="36" y="58"/>
                        <a:pt x="38" y="58"/>
                      </a:cubicBezTo>
                      <a:cubicBezTo>
                        <a:pt x="41" y="58"/>
                        <a:pt x="43" y="58"/>
                        <a:pt x="46" y="57"/>
                      </a:cubicBezTo>
                      <a:cubicBezTo>
                        <a:pt x="51" y="70"/>
                        <a:pt x="51" y="70"/>
                        <a:pt x="51" y="70"/>
                      </a:cubicBezTo>
                      <a:cubicBezTo>
                        <a:pt x="51" y="70"/>
                        <a:pt x="51" y="70"/>
                        <a:pt x="51" y="70"/>
                      </a:cubicBezTo>
                      <a:cubicBezTo>
                        <a:pt x="51" y="70"/>
                        <a:pt x="51" y="70"/>
                        <a:pt x="51" y="70"/>
                      </a:cubicBezTo>
                      <a:cubicBezTo>
                        <a:pt x="47" y="72"/>
                        <a:pt x="43" y="73"/>
                        <a:pt x="38" y="73"/>
                      </a:cubicBezTo>
                      <a:cubicBezTo>
                        <a:pt x="34" y="73"/>
                        <a:pt x="29" y="72"/>
                        <a:pt x="25" y="7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/>
                <a:lstStyle/>
                <a:p>
                  <a:endParaRPr lang="id-ID" sz="1350">
                    <a:cs typeface="+mn-ea"/>
                    <a:sym typeface="+mn-lt"/>
                  </a:endParaRPr>
                </a:p>
              </p:txBody>
            </p:sp>
            <p:sp>
              <p:nvSpPr>
                <p:cNvPr id="207" name="Freeform 187"/>
                <p:cNvSpPr>
                  <a:spLocks noEditPoints="1"/>
                </p:cNvSpPr>
                <p:nvPr/>
              </p:nvSpPr>
              <p:spPr bwMode="auto">
                <a:xfrm>
                  <a:off x="6616120" y="2281872"/>
                  <a:ext cx="211391" cy="172245"/>
                </a:xfrm>
                <a:custGeom>
                  <a:avLst/>
                  <a:gdLst>
                    <a:gd name="T0" fmla="*/ 66 w 66"/>
                    <a:gd name="T1" fmla="*/ 29 h 54"/>
                    <a:gd name="T2" fmla="*/ 58 w 66"/>
                    <a:gd name="T3" fmla="*/ 13 h 54"/>
                    <a:gd name="T4" fmla="*/ 46 w 66"/>
                    <a:gd name="T5" fmla="*/ 13 h 54"/>
                    <a:gd name="T6" fmla="*/ 46 w 66"/>
                    <a:gd name="T7" fmla="*/ 4 h 54"/>
                    <a:gd name="T8" fmla="*/ 42 w 66"/>
                    <a:gd name="T9" fmla="*/ 0 h 54"/>
                    <a:gd name="T10" fmla="*/ 4 w 66"/>
                    <a:gd name="T11" fmla="*/ 0 h 54"/>
                    <a:gd name="T12" fmla="*/ 0 w 66"/>
                    <a:gd name="T13" fmla="*/ 4 h 54"/>
                    <a:gd name="T14" fmla="*/ 0 w 66"/>
                    <a:gd name="T15" fmla="*/ 37 h 54"/>
                    <a:gd name="T16" fmla="*/ 4 w 66"/>
                    <a:gd name="T17" fmla="*/ 41 h 54"/>
                    <a:gd name="T18" fmla="*/ 10 w 66"/>
                    <a:gd name="T19" fmla="*/ 41 h 54"/>
                    <a:gd name="T20" fmla="*/ 9 w 66"/>
                    <a:gd name="T21" fmla="*/ 46 h 54"/>
                    <a:gd name="T22" fmla="*/ 17 w 66"/>
                    <a:gd name="T23" fmla="*/ 54 h 54"/>
                    <a:gd name="T24" fmla="*/ 25 w 66"/>
                    <a:gd name="T25" fmla="*/ 46 h 54"/>
                    <a:gd name="T26" fmla="*/ 24 w 66"/>
                    <a:gd name="T27" fmla="*/ 41 h 54"/>
                    <a:gd name="T28" fmla="*/ 47 w 66"/>
                    <a:gd name="T29" fmla="*/ 41 h 54"/>
                    <a:gd name="T30" fmla="*/ 46 w 66"/>
                    <a:gd name="T31" fmla="*/ 46 h 54"/>
                    <a:gd name="T32" fmla="*/ 54 w 66"/>
                    <a:gd name="T33" fmla="*/ 54 h 54"/>
                    <a:gd name="T34" fmla="*/ 62 w 66"/>
                    <a:gd name="T35" fmla="*/ 46 h 54"/>
                    <a:gd name="T36" fmla="*/ 61 w 66"/>
                    <a:gd name="T37" fmla="*/ 41 h 54"/>
                    <a:gd name="T38" fmla="*/ 66 w 66"/>
                    <a:gd name="T39" fmla="*/ 41 h 54"/>
                    <a:gd name="T40" fmla="*/ 66 w 66"/>
                    <a:gd name="T41" fmla="*/ 29 h 54"/>
                    <a:gd name="T42" fmla="*/ 46 w 66"/>
                    <a:gd name="T43" fmla="*/ 29 h 54"/>
                    <a:gd name="T44" fmla="*/ 46 w 66"/>
                    <a:gd name="T45" fmla="*/ 19 h 54"/>
                    <a:gd name="T46" fmla="*/ 54 w 66"/>
                    <a:gd name="T47" fmla="*/ 19 h 54"/>
                    <a:gd name="T48" fmla="*/ 59 w 66"/>
                    <a:gd name="T49" fmla="*/ 29 h 54"/>
                    <a:gd name="T50" fmla="*/ 46 w 66"/>
                    <a:gd name="T51" fmla="*/ 29 h 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66" h="54">
                      <a:moveTo>
                        <a:pt x="66" y="29"/>
                      </a:moveTo>
                      <a:cubicBezTo>
                        <a:pt x="58" y="13"/>
                        <a:pt x="58" y="13"/>
                        <a:pt x="58" y="13"/>
                      </a:cubicBezTo>
                      <a:cubicBezTo>
                        <a:pt x="46" y="13"/>
                        <a:pt x="46" y="13"/>
                        <a:pt x="46" y="13"/>
                      </a:cubicBezTo>
                      <a:cubicBezTo>
                        <a:pt x="46" y="4"/>
                        <a:pt x="46" y="4"/>
                        <a:pt x="46" y="4"/>
                      </a:cubicBezTo>
                      <a:cubicBezTo>
                        <a:pt x="46" y="2"/>
                        <a:pt x="44" y="0"/>
                        <a:pt x="42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2" y="0"/>
                        <a:pt x="0" y="2"/>
                        <a:pt x="0" y="4"/>
                      </a:cubicBezTo>
                      <a:cubicBezTo>
                        <a:pt x="0" y="37"/>
                        <a:pt x="0" y="37"/>
                        <a:pt x="0" y="37"/>
                      </a:cubicBezTo>
                      <a:cubicBezTo>
                        <a:pt x="4" y="41"/>
                        <a:pt x="4" y="41"/>
                        <a:pt x="4" y="41"/>
                      </a:cubicBezTo>
                      <a:cubicBezTo>
                        <a:pt x="10" y="41"/>
                        <a:pt x="10" y="41"/>
                        <a:pt x="10" y="41"/>
                      </a:cubicBezTo>
                      <a:cubicBezTo>
                        <a:pt x="9" y="43"/>
                        <a:pt x="9" y="44"/>
                        <a:pt x="9" y="46"/>
                      </a:cubicBezTo>
                      <a:cubicBezTo>
                        <a:pt x="9" y="50"/>
                        <a:pt x="12" y="54"/>
                        <a:pt x="17" y="54"/>
                      </a:cubicBezTo>
                      <a:cubicBezTo>
                        <a:pt x="21" y="54"/>
                        <a:pt x="25" y="50"/>
                        <a:pt x="25" y="46"/>
                      </a:cubicBezTo>
                      <a:cubicBezTo>
                        <a:pt x="25" y="44"/>
                        <a:pt x="25" y="43"/>
                        <a:pt x="24" y="41"/>
                      </a:cubicBezTo>
                      <a:cubicBezTo>
                        <a:pt x="47" y="41"/>
                        <a:pt x="47" y="41"/>
                        <a:pt x="47" y="41"/>
                      </a:cubicBezTo>
                      <a:cubicBezTo>
                        <a:pt x="46" y="43"/>
                        <a:pt x="46" y="44"/>
                        <a:pt x="46" y="46"/>
                      </a:cubicBezTo>
                      <a:cubicBezTo>
                        <a:pt x="46" y="50"/>
                        <a:pt x="49" y="54"/>
                        <a:pt x="54" y="54"/>
                      </a:cubicBezTo>
                      <a:cubicBezTo>
                        <a:pt x="59" y="54"/>
                        <a:pt x="62" y="50"/>
                        <a:pt x="62" y="46"/>
                      </a:cubicBezTo>
                      <a:cubicBezTo>
                        <a:pt x="62" y="44"/>
                        <a:pt x="62" y="43"/>
                        <a:pt x="61" y="41"/>
                      </a:cubicBezTo>
                      <a:cubicBezTo>
                        <a:pt x="66" y="41"/>
                        <a:pt x="66" y="41"/>
                        <a:pt x="66" y="41"/>
                      </a:cubicBezTo>
                      <a:lnTo>
                        <a:pt x="66" y="29"/>
                      </a:lnTo>
                      <a:close/>
                      <a:moveTo>
                        <a:pt x="46" y="29"/>
                      </a:moveTo>
                      <a:cubicBezTo>
                        <a:pt x="46" y="19"/>
                        <a:pt x="46" y="19"/>
                        <a:pt x="46" y="19"/>
                      </a:cubicBezTo>
                      <a:cubicBezTo>
                        <a:pt x="54" y="19"/>
                        <a:pt x="54" y="19"/>
                        <a:pt x="54" y="19"/>
                      </a:cubicBezTo>
                      <a:cubicBezTo>
                        <a:pt x="59" y="29"/>
                        <a:pt x="59" y="29"/>
                        <a:pt x="59" y="29"/>
                      </a:cubicBezTo>
                      <a:lnTo>
                        <a:pt x="46" y="2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/>
                <a:lstStyle/>
                <a:p>
                  <a:endParaRPr lang="id-ID" sz="1350">
                    <a:cs typeface="+mn-ea"/>
                    <a:sym typeface="+mn-lt"/>
                  </a:endParaRPr>
                </a:p>
              </p:txBody>
            </p:sp>
            <p:sp>
              <p:nvSpPr>
                <p:cNvPr id="208" name="Freeform 197"/>
                <p:cNvSpPr>
                  <a:spLocks noEditPoints="1"/>
                </p:cNvSpPr>
                <p:nvPr/>
              </p:nvSpPr>
              <p:spPr bwMode="auto">
                <a:xfrm>
                  <a:off x="6242269" y="1630081"/>
                  <a:ext cx="211391" cy="183989"/>
                </a:xfrm>
                <a:custGeom>
                  <a:avLst/>
                  <a:gdLst>
                    <a:gd name="T0" fmla="*/ 66 w 66"/>
                    <a:gd name="T1" fmla="*/ 19 h 58"/>
                    <a:gd name="T2" fmla="*/ 47 w 66"/>
                    <a:gd name="T3" fmla="*/ 0 h 58"/>
                    <a:gd name="T4" fmla="*/ 33 w 66"/>
                    <a:gd name="T5" fmla="*/ 6 h 58"/>
                    <a:gd name="T6" fmla="*/ 19 w 66"/>
                    <a:gd name="T7" fmla="*/ 0 h 58"/>
                    <a:gd name="T8" fmla="*/ 0 w 66"/>
                    <a:gd name="T9" fmla="*/ 19 h 58"/>
                    <a:gd name="T10" fmla="*/ 6 w 66"/>
                    <a:gd name="T11" fmla="*/ 33 h 58"/>
                    <a:gd name="T12" fmla="*/ 6 w 66"/>
                    <a:gd name="T13" fmla="*/ 33 h 58"/>
                    <a:gd name="T14" fmla="*/ 26 w 66"/>
                    <a:gd name="T15" fmla="*/ 54 h 58"/>
                    <a:gd name="T16" fmla="*/ 33 w 66"/>
                    <a:gd name="T17" fmla="*/ 58 h 58"/>
                    <a:gd name="T18" fmla="*/ 39 w 66"/>
                    <a:gd name="T19" fmla="*/ 54 h 58"/>
                    <a:gd name="T20" fmla="*/ 59 w 66"/>
                    <a:gd name="T21" fmla="*/ 33 h 58"/>
                    <a:gd name="T22" fmla="*/ 59 w 66"/>
                    <a:gd name="T23" fmla="*/ 33 h 58"/>
                    <a:gd name="T24" fmla="*/ 66 w 66"/>
                    <a:gd name="T25" fmla="*/ 19 h 58"/>
                    <a:gd name="T26" fmla="*/ 54 w 66"/>
                    <a:gd name="T27" fmla="*/ 27 h 58"/>
                    <a:gd name="T28" fmla="*/ 33 w 66"/>
                    <a:gd name="T29" fmla="*/ 48 h 58"/>
                    <a:gd name="T30" fmla="*/ 33 w 66"/>
                    <a:gd name="T31" fmla="*/ 48 h 58"/>
                    <a:gd name="T32" fmla="*/ 32 w 66"/>
                    <a:gd name="T33" fmla="*/ 48 h 58"/>
                    <a:gd name="T34" fmla="*/ 11 w 66"/>
                    <a:gd name="T35" fmla="*/ 27 h 58"/>
                    <a:gd name="T36" fmla="*/ 8 w 66"/>
                    <a:gd name="T37" fmla="*/ 19 h 58"/>
                    <a:gd name="T38" fmla="*/ 19 w 66"/>
                    <a:gd name="T39" fmla="*/ 8 h 58"/>
                    <a:gd name="T40" fmla="*/ 27 w 66"/>
                    <a:gd name="T41" fmla="*/ 12 h 58"/>
                    <a:gd name="T42" fmla="*/ 33 w 66"/>
                    <a:gd name="T43" fmla="*/ 19 h 58"/>
                    <a:gd name="T44" fmla="*/ 39 w 66"/>
                    <a:gd name="T45" fmla="*/ 12 h 58"/>
                    <a:gd name="T46" fmla="*/ 47 w 66"/>
                    <a:gd name="T47" fmla="*/ 8 h 58"/>
                    <a:gd name="T48" fmla="*/ 57 w 66"/>
                    <a:gd name="T49" fmla="*/ 19 h 58"/>
                    <a:gd name="T50" fmla="*/ 54 w 66"/>
                    <a:gd name="T51" fmla="*/ 27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66" h="58">
                      <a:moveTo>
                        <a:pt x="66" y="19"/>
                      </a:moveTo>
                      <a:cubicBezTo>
                        <a:pt x="66" y="9"/>
                        <a:pt x="57" y="0"/>
                        <a:pt x="47" y="0"/>
                      </a:cubicBezTo>
                      <a:cubicBezTo>
                        <a:pt x="41" y="0"/>
                        <a:pt x="36" y="3"/>
                        <a:pt x="33" y="6"/>
                      </a:cubicBezTo>
                      <a:cubicBezTo>
                        <a:pt x="29" y="3"/>
                        <a:pt x="24" y="0"/>
                        <a:pt x="19" y="0"/>
                      </a:cubicBezTo>
                      <a:cubicBezTo>
                        <a:pt x="8" y="0"/>
                        <a:pt x="0" y="9"/>
                        <a:pt x="0" y="19"/>
                      </a:cubicBezTo>
                      <a:cubicBezTo>
                        <a:pt x="0" y="25"/>
                        <a:pt x="2" y="30"/>
                        <a:pt x="6" y="33"/>
                      </a:cubicBezTo>
                      <a:cubicBezTo>
                        <a:pt x="6" y="33"/>
                        <a:pt x="6" y="33"/>
                        <a:pt x="6" y="33"/>
                      </a:cubicBezTo>
                      <a:cubicBezTo>
                        <a:pt x="26" y="54"/>
                        <a:pt x="26" y="54"/>
                        <a:pt x="26" y="54"/>
                      </a:cubicBezTo>
                      <a:cubicBezTo>
                        <a:pt x="28" y="56"/>
                        <a:pt x="31" y="58"/>
                        <a:pt x="33" y="58"/>
                      </a:cubicBezTo>
                      <a:cubicBezTo>
                        <a:pt x="35" y="58"/>
                        <a:pt x="37" y="56"/>
                        <a:pt x="39" y="54"/>
                      </a:cubicBezTo>
                      <a:cubicBezTo>
                        <a:pt x="59" y="33"/>
                        <a:pt x="59" y="33"/>
                        <a:pt x="59" y="33"/>
                      </a:cubicBezTo>
                      <a:cubicBezTo>
                        <a:pt x="59" y="33"/>
                        <a:pt x="59" y="33"/>
                        <a:pt x="59" y="33"/>
                      </a:cubicBezTo>
                      <a:cubicBezTo>
                        <a:pt x="63" y="30"/>
                        <a:pt x="66" y="25"/>
                        <a:pt x="66" y="19"/>
                      </a:cubicBezTo>
                      <a:close/>
                      <a:moveTo>
                        <a:pt x="54" y="27"/>
                      </a:moveTo>
                      <a:cubicBezTo>
                        <a:pt x="33" y="48"/>
                        <a:pt x="33" y="48"/>
                        <a:pt x="33" y="48"/>
                      </a:cubicBezTo>
                      <a:cubicBezTo>
                        <a:pt x="33" y="48"/>
                        <a:pt x="33" y="48"/>
                        <a:pt x="33" y="48"/>
                      </a:cubicBezTo>
                      <a:cubicBezTo>
                        <a:pt x="32" y="48"/>
                        <a:pt x="32" y="48"/>
                        <a:pt x="32" y="48"/>
                      </a:cubicBezTo>
                      <a:cubicBezTo>
                        <a:pt x="11" y="27"/>
                        <a:pt x="11" y="27"/>
                        <a:pt x="11" y="27"/>
                      </a:cubicBezTo>
                      <a:cubicBezTo>
                        <a:pt x="9" y="25"/>
                        <a:pt x="8" y="22"/>
                        <a:pt x="8" y="19"/>
                      </a:cubicBezTo>
                      <a:cubicBezTo>
                        <a:pt x="8" y="13"/>
                        <a:pt x="13" y="8"/>
                        <a:pt x="19" y="8"/>
                      </a:cubicBezTo>
                      <a:cubicBezTo>
                        <a:pt x="22" y="8"/>
                        <a:pt x="24" y="10"/>
                        <a:pt x="27" y="12"/>
                      </a:cubicBezTo>
                      <a:cubicBezTo>
                        <a:pt x="33" y="19"/>
                        <a:pt x="33" y="19"/>
                        <a:pt x="33" y="19"/>
                      </a:cubicBezTo>
                      <a:cubicBezTo>
                        <a:pt x="39" y="12"/>
                        <a:pt x="39" y="12"/>
                        <a:pt x="39" y="12"/>
                      </a:cubicBezTo>
                      <a:cubicBezTo>
                        <a:pt x="41" y="10"/>
                        <a:pt x="44" y="8"/>
                        <a:pt x="47" y="8"/>
                      </a:cubicBezTo>
                      <a:cubicBezTo>
                        <a:pt x="53" y="8"/>
                        <a:pt x="57" y="13"/>
                        <a:pt x="57" y="19"/>
                      </a:cubicBezTo>
                      <a:cubicBezTo>
                        <a:pt x="57" y="22"/>
                        <a:pt x="56" y="25"/>
                        <a:pt x="54" y="2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/>
                <a:lstStyle/>
                <a:p>
                  <a:endParaRPr lang="id-ID" sz="1350">
                    <a:cs typeface="+mn-ea"/>
                    <a:sym typeface="+mn-lt"/>
                  </a:endParaRPr>
                </a:p>
              </p:txBody>
            </p:sp>
            <p:sp>
              <p:nvSpPr>
                <p:cNvPr id="209" name="Freeform 201"/>
                <p:cNvSpPr/>
                <p:nvPr/>
              </p:nvSpPr>
              <p:spPr bwMode="auto">
                <a:xfrm>
                  <a:off x="5806087" y="1515560"/>
                  <a:ext cx="197691" cy="191818"/>
                </a:xfrm>
                <a:custGeom>
                  <a:avLst/>
                  <a:gdLst>
                    <a:gd name="T0" fmla="*/ 39 w 62"/>
                    <a:gd name="T1" fmla="*/ 42 h 60"/>
                    <a:gd name="T2" fmla="*/ 37 w 62"/>
                    <a:gd name="T3" fmla="*/ 38 h 60"/>
                    <a:gd name="T4" fmla="*/ 43 w 62"/>
                    <a:gd name="T5" fmla="*/ 27 h 60"/>
                    <a:gd name="T6" fmla="*/ 44 w 62"/>
                    <a:gd name="T7" fmla="*/ 19 h 60"/>
                    <a:gd name="T8" fmla="*/ 31 w 62"/>
                    <a:gd name="T9" fmla="*/ 0 h 60"/>
                    <a:gd name="T10" fmla="*/ 18 w 62"/>
                    <a:gd name="T11" fmla="*/ 19 h 60"/>
                    <a:gd name="T12" fmla="*/ 20 w 62"/>
                    <a:gd name="T13" fmla="*/ 27 h 60"/>
                    <a:gd name="T14" fmla="*/ 25 w 62"/>
                    <a:gd name="T15" fmla="*/ 38 h 60"/>
                    <a:gd name="T16" fmla="*/ 23 w 62"/>
                    <a:gd name="T17" fmla="*/ 42 h 60"/>
                    <a:gd name="T18" fmla="*/ 0 w 62"/>
                    <a:gd name="T19" fmla="*/ 60 h 60"/>
                    <a:gd name="T20" fmla="*/ 31 w 62"/>
                    <a:gd name="T21" fmla="*/ 60 h 60"/>
                    <a:gd name="T22" fmla="*/ 62 w 62"/>
                    <a:gd name="T23" fmla="*/ 60 h 60"/>
                    <a:gd name="T24" fmla="*/ 39 w 62"/>
                    <a:gd name="T25" fmla="*/ 42 h 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62" h="60">
                      <a:moveTo>
                        <a:pt x="39" y="42"/>
                      </a:moveTo>
                      <a:cubicBezTo>
                        <a:pt x="37" y="42"/>
                        <a:pt x="37" y="38"/>
                        <a:pt x="37" y="38"/>
                      </a:cubicBezTo>
                      <a:cubicBezTo>
                        <a:pt x="37" y="38"/>
                        <a:pt x="42" y="33"/>
                        <a:pt x="43" y="27"/>
                      </a:cubicBezTo>
                      <a:cubicBezTo>
                        <a:pt x="45" y="27"/>
                        <a:pt x="47" y="21"/>
                        <a:pt x="44" y="19"/>
                      </a:cubicBezTo>
                      <a:cubicBezTo>
                        <a:pt x="44" y="16"/>
                        <a:pt x="48" y="0"/>
                        <a:pt x="31" y="0"/>
                      </a:cubicBezTo>
                      <a:cubicBezTo>
                        <a:pt x="15" y="0"/>
                        <a:pt x="18" y="16"/>
                        <a:pt x="18" y="19"/>
                      </a:cubicBezTo>
                      <a:cubicBezTo>
                        <a:pt x="15" y="21"/>
                        <a:pt x="17" y="27"/>
                        <a:pt x="20" y="27"/>
                      </a:cubicBezTo>
                      <a:cubicBezTo>
                        <a:pt x="21" y="33"/>
                        <a:pt x="25" y="38"/>
                        <a:pt x="25" y="38"/>
                      </a:cubicBezTo>
                      <a:cubicBezTo>
                        <a:pt x="25" y="38"/>
                        <a:pt x="25" y="42"/>
                        <a:pt x="23" y="42"/>
                      </a:cubicBezTo>
                      <a:cubicBezTo>
                        <a:pt x="19" y="43"/>
                        <a:pt x="0" y="51"/>
                        <a:pt x="0" y="60"/>
                      </a:cubicBezTo>
                      <a:cubicBezTo>
                        <a:pt x="31" y="60"/>
                        <a:pt x="31" y="60"/>
                        <a:pt x="31" y="60"/>
                      </a:cubicBezTo>
                      <a:cubicBezTo>
                        <a:pt x="62" y="60"/>
                        <a:pt x="62" y="60"/>
                        <a:pt x="62" y="60"/>
                      </a:cubicBezTo>
                      <a:cubicBezTo>
                        <a:pt x="62" y="51"/>
                        <a:pt x="44" y="43"/>
                        <a:pt x="39" y="4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/>
                <a:lstStyle/>
                <a:p>
                  <a:endParaRPr lang="id-ID" sz="1350">
                    <a:cs typeface="+mn-ea"/>
                    <a:sym typeface="+mn-lt"/>
                  </a:endParaRPr>
                </a:p>
              </p:txBody>
            </p:sp>
            <p:sp>
              <p:nvSpPr>
                <p:cNvPr id="210" name="Freeform 224"/>
                <p:cNvSpPr>
                  <a:spLocks noEditPoints="1"/>
                </p:cNvSpPr>
                <p:nvPr/>
              </p:nvSpPr>
              <p:spPr bwMode="auto">
                <a:xfrm>
                  <a:off x="6771087" y="1745564"/>
                  <a:ext cx="150715" cy="150714"/>
                </a:xfrm>
                <a:custGeom>
                  <a:avLst/>
                  <a:gdLst>
                    <a:gd name="T0" fmla="*/ 3 w 47"/>
                    <a:gd name="T1" fmla="*/ 0 h 47"/>
                    <a:gd name="T2" fmla="*/ 21 w 47"/>
                    <a:gd name="T3" fmla="*/ 0 h 47"/>
                    <a:gd name="T4" fmla="*/ 21 w 47"/>
                    <a:gd name="T5" fmla="*/ 3 h 47"/>
                    <a:gd name="T6" fmla="*/ 3 w 47"/>
                    <a:gd name="T7" fmla="*/ 3 h 47"/>
                    <a:gd name="T8" fmla="*/ 3 w 47"/>
                    <a:gd name="T9" fmla="*/ 0 h 47"/>
                    <a:gd name="T10" fmla="*/ 26 w 47"/>
                    <a:gd name="T11" fmla="*/ 0 h 47"/>
                    <a:gd name="T12" fmla="*/ 44 w 47"/>
                    <a:gd name="T13" fmla="*/ 0 h 47"/>
                    <a:gd name="T14" fmla="*/ 44 w 47"/>
                    <a:gd name="T15" fmla="*/ 3 h 47"/>
                    <a:gd name="T16" fmla="*/ 26 w 47"/>
                    <a:gd name="T17" fmla="*/ 3 h 47"/>
                    <a:gd name="T18" fmla="*/ 26 w 47"/>
                    <a:gd name="T19" fmla="*/ 0 h 47"/>
                    <a:gd name="T20" fmla="*/ 43 w 47"/>
                    <a:gd name="T21" fmla="*/ 15 h 47"/>
                    <a:gd name="T22" fmla="*/ 41 w 47"/>
                    <a:gd name="T23" fmla="*/ 15 h 47"/>
                    <a:gd name="T24" fmla="*/ 41 w 47"/>
                    <a:gd name="T25" fmla="*/ 3 h 47"/>
                    <a:gd name="T26" fmla="*/ 29 w 47"/>
                    <a:gd name="T27" fmla="*/ 3 h 47"/>
                    <a:gd name="T28" fmla="*/ 29 w 47"/>
                    <a:gd name="T29" fmla="*/ 15 h 47"/>
                    <a:gd name="T30" fmla="*/ 18 w 47"/>
                    <a:gd name="T31" fmla="*/ 15 h 47"/>
                    <a:gd name="T32" fmla="*/ 18 w 47"/>
                    <a:gd name="T33" fmla="*/ 3 h 47"/>
                    <a:gd name="T34" fmla="*/ 6 w 47"/>
                    <a:gd name="T35" fmla="*/ 3 h 47"/>
                    <a:gd name="T36" fmla="*/ 6 w 47"/>
                    <a:gd name="T37" fmla="*/ 15 h 47"/>
                    <a:gd name="T38" fmla="*/ 4 w 47"/>
                    <a:gd name="T39" fmla="*/ 15 h 47"/>
                    <a:gd name="T40" fmla="*/ 0 w 47"/>
                    <a:gd name="T41" fmla="*/ 18 h 47"/>
                    <a:gd name="T42" fmla="*/ 0 w 47"/>
                    <a:gd name="T43" fmla="*/ 44 h 47"/>
                    <a:gd name="T44" fmla="*/ 4 w 47"/>
                    <a:gd name="T45" fmla="*/ 47 h 47"/>
                    <a:gd name="T46" fmla="*/ 17 w 47"/>
                    <a:gd name="T47" fmla="*/ 47 h 47"/>
                    <a:gd name="T48" fmla="*/ 21 w 47"/>
                    <a:gd name="T49" fmla="*/ 44 h 47"/>
                    <a:gd name="T50" fmla="*/ 21 w 47"/>
                    <a:gd name="T51" fmla="*/ 27 h 47"/>
                    <a:gd name="T52" fmla="*/ 26 w 47"/>
                    <a:gd name="T53" fmla="*/ 27 h 47"/>
                    <a:gd name="T54" fmla="*/ 26 w 47"/>
                    <a:gd name="T55" fmla="*/ 44 h 47"/>
                    <a:gd name="T56" fmla="*/ 30 w 47"/>
                    <a:gd name="T57" fmla="*/ 47 h 47"/>
                    <a:gd name="T58" fmla="*/ 43 w 47"/>
                    <a:gd name="T59" fmla="*/ 47 h 47"/>
                    <a:gd name="T60" fmla="*/ 47 w 47"/>
                    <a:gd name="T61" fmla="*/ 44 h 47"/>
                    <a:gd name="T62" fmla="*/ 47 w 47"/>
                    <a:gd name="T63" fmla="*/ 18 h 47"/>
                    <a:gd name="T64" fmla="*/ 43 w 47"/>
                    <a:gd name="T65" fmla="*/ 15 h 47"/>
                    <a:gd name="T66" fmla="*/ 16 w 47"/>
                    <a:gd name="T67" fmla="*/ 44 h 47"/>
                    <a:gd name="T68" fmla="*/ 5 w 47"/>
                    <a:gd name="T69" fmla="*/ 44 h 47"/>
                    <a:gd name="T70" fmla="*/ 3 w 47"/>
                    <a:gd name="T71" fmla="*/ 42 h 47"/>
                    <a:gd name="T72" fmla="*/ 5 w 47"/>
                    <a:gd name="T73" fmla="*/ 41 h 47"/>
                    <a:gd name="T74" fmla="*/ 16 w 47"/>
                    <a:gd name="T75" fmla="*/ 41 h 47"/>
                    <a:gd name="T76" fmla="*/ 18 w 47"/>
                    <a:gd name="T77" fmla="*/ 42 h 47"/>
                    <a:gd name="T78" fmla="*/ 16 w 47"/>
                    <a:gd name="T79" fmla="*/ 44 h 47"/>
                    <a:gd name="T80" fmla="*/ 25 w 47"/>
                    <a:gd name="T81" fmla="*/ 24 h 47"/>
                    <a:gd name="T82" fmla="*/ 22 w 47"/>
                    <a:gd name="T83" fmla="*/ 24 h 47"/>
                    <a:gd name="T84" fmla="*/ 21 w 47"/>
                    <a:gd name="T85" fmla="*/ 22 h 47"/>
                    <a:gd name="T86" fmla="*/ 22 w 47"/>
                    <a:gd name="T87" fmla="*/ 21 h 47"/>
                    <a:gd name="T88" fmla="*/ 25 w 47"/>
                    <a:gd name="T89" fmla="*/ 21 h 47"/>
                    <a:gd name="T90" fmla="*/ 26 w 47"/>
                    <a:gd name="T91" fmla="*/ 22 h 47"/>
                    <a:gd name="T92" fmla="*/ 25 w 47"/>
                    <a:gd name="T93" fmla="*/ 24 h 47"/>
                    <a:gd name="T94" fmla="*/ 42 w 47"/>
                    <a:gd name="T95" fmla="*/ 44 h 47"/>
                    <a:gd name="T96" fmla="*/ 31 w 47"/>
                    <a:gd name="T97" fmla="*/ 44 h 47"/>
                    <a:gd name="T98" fmla="*/ 29 w 47"/>
                    <a:gd name="T99" fmla="*/ 42 h 47"/>
                    <a:gd name="T100" fmla="*/ 31 w 47"/>
                    <a:gd name="T101" fmla="*/ 41 h 47"/>
                    <a:gd name="T102" fmla="*/ 42 w 47"/>
                    <a:gd name="T103" fmla="*/ 41 h 47"/>
                    <a:gd name="T104" fmla="*/ 44 w 47"/>
                    <a:gd name="T105" fmla="*/ 42 h 47"/>
                    <a:gd name="T106" fmla="*/ 42 w 47"/>
                    <a:gd name="T107" fmla="*/ 44 h 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47" h="47">
                      <a:moveTo>
                        <a:pt x="3" y="0"/>
                      </a:moveTo>
                      <a:cubicBezTo>
                        <a:pt x="21" y="0"/>
                        <a:pt x="21" y="0"/>
                        <a:pt x="21" y="0"/>
                      </a:cubicBezTo>
                      <a:cubicBezTo>
                        <a:pt x="21" y="3"/>
                        <a:pt x="21" y="3"/>
                        <a:pt x="21" y="3"/>
                      </a:cubicBezTo>
                      <a:cubicBezTo>
                        <a:pt x="3" y="3"/>
                        <a:pt x="3" y="3"/>
                        <a:pt x="3" y="3"/>
                      </a:cubicBezTo>
                      <a:lnTo>
                        <a:pt x="3" y="0"/>
                      </a:lnTo>
                      <a:close/>
                      <a:moveTo>
                        <a:pt x="26" y="0"/>
                      </a:moveTo>
                      <a:cubicBezTo>
                        <a:pt x="44" y="0"/>
                        <a:pt x="44" y="0"/>
                        <a:pt x="44" y="0"/>
                      </a:cubicBezTo>
                      <a:cubicBezTo>
                        <a:pt x="44" y="3"/>
                        <a:pt x="44" y="3"/>
                        <a:pt x="44" y="3"/>
                      </a:cubicBezTo>
                      <a:cubicBezTo>
                        <a:pt x="26" y="3"/>
                        <a:pt x="26" y="3"/>
                        <a:pt x="26" y="3"/>
                      </a:cubicBezTo>
                      <a:lnTo>
                        <a:pt x="26" y="0"/>
                      </a:lnTo>
                      <a:close/>
                      <a:moveTo>
                        <a:pt x="43" y="15"/>
                      </a:moveTo>
                      <a:cubicBezTo>
                        <a:pt x="41" y="15"/>
                        <a:pt x="41" y="15"/>
                        <a:pt x="41" y="15"/>
                      </a:cubicBezTo>
                      <a:cubicBezTo>
                        <a:pt x="41" y="3"/>
                        <a:pt x="41" y="3"/>
                        <a:pt x="41" y="3"/>
                      </a:cubicBezTo>
                      <a:cubicBezTo>
                        <a:pt x="29" y="3"/>
                        <a:pt x="29" y="3"/>
                        <a:pt x="29" y="3"/>
                      </a:cubicBezTo>
                      <a:cubicBezTo>
                        <a:pt x="29" y="15"/>
                        <a:pt x="29" y="15"/>
                        <a:pt x="29" y="15"/>
                      </a:cubicBezTo>
                      <a:cubicBezTo>
                        <a:pt x="18" y="15"/>
                        <a:pt x="18" y="15"/>
                        <a:pt x="18" y="15"/>
                      </a:cubicBezTo>
                      <a:cubicBezTo>
                        <a:pt x="18" y="3"/>
                        <a:pt x="18" y="3"/>
                        <a:pt x="18" y="3"/>
                      </a:cubicBezTo>
                      <a:cubicBezTo>
                        <a:pt x="6" y="3"/>
                        <a:pt x="6" y="3"/>
                        <a:pt x="6" y="3"/>
                      </a:cubicBezTo>
                      <a:cubicBezTo>
                        <a:pt x="6" y="15"/>
                        <a:pt x="6" y="15"/>
                        <a:pt x="6" y="15"/>
                      </a:cubicBezTo>
                      <a:cubicBezTo>
                        <a:pt x="4" y="15"/>
                        <a:pt x="4" y="15"/>
                        <a:pt x="4" y="15"/>
                      </a:cubicBezTo>
                      <a:cubicBezTo>
                        <a:pt x="2" y="15"/>
                        <a:pt x="0" y="16"/>
                        <a:pt x="0" y="18"/>
                      </a:cubicBezTo>
                      <a:cubicBezTo>
                        <a:pt x="0" y="44"/>
                        <a:pt x="0" y="44"/>
                        <a:pt x="0" y="44"/>
                      </a:cubicBezTo>
                      <a:cubicBezTo>
                        <a:pt x="0" y="45"/>
                        <a:pt x="2" y="47"/>
                        <a:pt x="4" y="47"/>
                      </a:cubicBezTo>
                      <a:cubicBezTo>
                        <a:pt x="17" y="47"/>
                        <a:pt x="17" y="47"/>
                        <a:pt x="17" y="47"/>
                      </a:cubicBezTo>
                      <a:cubicBezTo>
                        <a:pt x="19" y="47"/>
                        <a:pt x="21" y="45"/>
                        <a:pt x="21" y="44"/>
                      </a:cubicBezTo>
                      <a:cubicBezTo>
                        <a:pt x="21" y="27"/>
                        <a:pt x="21" y="27"/>
                        <a:pt x="21" y="27"/>
                      </a:cubicBezTo>
                      <a:cubicBezTo>
                        <a:pt x="26" y="27"/>
                        <a:pt x="26" y="27"/>
                        <a:pt x="26" y="27"/>
                      </a:cubicBezTo>
                      <a:cubicBezTo>
                        <a:pt x="26" y="44"/>
                        <a:pt x="26" y="44"/>
                        <a:pt x="26" y="44"/>
                      </a:cubicBezTo>
                      <a:cubicBezTo>
                        <a:pt x="26" y="45"/>
                        <a:pt x="28" y="47"/>
                        <a:pt x="30" y="47"/>
                      </a:cubicBezTo>
                      <a:cubicBezTo>
                        <a:pt x="43" y="47"/>
                        <a:pt x="43" y="47"/>
                        <a:pt x="43" y="47"/>
                      </a:cubicBezTo>
                      <a:cubicBezTo>
                        <a:pt x="45" y="47"/>
                        <a:pt x="47" y="45"/>
                        <a:pt x="47" y="44"/>
                      </a:cubicBezTo>
                      <a:cubicBezTo>
                        <a:pt x="47" y="18"/>
                        <a:pt x="47" y="18"/>
                        <a:pt x="47" y="18"/>
                      </a:cubicBezTo>
                      <a:cubicBezTo>
                        <a:pt x="47" y="16"/>
                        <a:pt x="45" y="15"/>
                        <a:pt x="43" y="15"/>
                      </a:cubicBezTo>
                      <a:close/>
                      <a:moveTo>
                        <a:pt x="16" y="44"/>
                      </a:moveTo>
                      <a:cubicBezTo>
                        <a:pt x="5" y="44"/>
                        <a:pt x="5" y="44"/>
                        <a:pt x="5" y="44"/>
                      </a:cubicBezTo>
                      <a:cubicBezTo>
                        <a:pt x="4" y="44"/>
                        <a:pt x="3" y="43"/>
                        <a:pt x="3" y="42"/>
                      </a:cubicBezTo>
                      <a:cubicBezTo>
                        <a:pt x="3" y="42"/>
                        <a:pt x="4" y="41"/>
                        <a:pt x="5" y="41"/>
                      </a:cubicBezTo>
                      <a:cubicBezTo>
                        <a:pt x="16" y="41"/>
                        <a:pt x="16" y="41"/>
                        <a:pt x="16" y="41"/>
                      </a:cubicBezTo>
                      <a:cubicBezTo>
                        <a:pt x="17" y="41"/>
                        <a:pt x="18" y="42"/>
                        <a:pt x="18" y="42"/>
                      </a:cubicBezTo>
                      <a:cubicBezTo>
                        <a:pt x="18" y="43"/>
                        <a:pt x="17" y="44"/>
                        <a:pt x="16" y="44"/>
                      </a:cubicBezTo>
                      <a:close/>
                      <a:moveTo>
                        <a:pt x="25" y="24"/>
                      </a:moveTo>
                      <a:cubicBezTo>
                        <a:pt x="22" y="24"/>
                        <a:pt x="22" y="24"/>
                        <a:pt x="22" y="24"/>
                      </a:cubicBezTo>
                      <a:cubicBezTo>
                        <a:pt x="21" y="24"/>
                        <a:pt x="21" y="23"/>
                        <a:pt x="21" y="22"/>
                      </a:cubicBezTo>
                      <a:cubicBezTo>
                        <a:pt x="21" y="21"/>
                        <a:pt x="21" y="21"/>
                        <a:pt x="22" y="21"/>
                      </a:cubicBezTo>
                      <a:cubicBezTo>
                        <a:pt x="25" y="21"/>
                        <a:pt x="25" y="21"/>
                        <a:pt x="25" y="21"/>
                      </a:cubicBezTo>
                      <a:cubicBezTo>
                        <a:pt x="26" y="21"/>
                        <a:pt x="26" y="21"/>
                        <a:pt x="26" y="22"/>
                      </a:cubicBezTo>
                      <a:cubicBezTo>
                        <a:pt x="26" y="23"/>
                        <a:pt x="26" y="24"/>
                        <a:pt x="25" y="24"/>
                      </a:cubicBezTo>
                      <a:close/>
                      <a:moveTo>
                        <a:pt x="42" y="44"/>
                      </a:moveTo>
                      <a:cubicBezTo>
                        <a:pt x="31" y="44"/>
                        <a:pt x="31" y="44"/>
                        <a:pt x="31" y="44"/>
                      </a:cubicBezTo>
                      <a:cubicBezTo>
                        <a:pt x="30" y="44"/>
                        <a:pt x="29" y="43"/>
                        <a:pt x="29" y="42"/>
                      </a:cubicBezTo>
                      <a:cubicBezTo>
                        <a:pt x="29" y="42"/>
                        <a:pt x="30" y="41"/>
                        <a:pt x="31" y="41"/>
                      </a:cubicBezTo>
                      <a:cubicBezTo>
                        <a:pt x="42" y="41"/>
                        <a:pt x="42" y="41"/>
                        <a:pt x="42" y="41"/>
                      </a:cubicBezTo>
                      <a:cubicBezTo>
                        <a:pt x="43" y="41"/>
                        <a:pt x="44" y="42"/>
                        <a:pt x="44" y="42"/>
                      </a:cubicBezTo>
                      <a:cubicBezTo>
                        <a:pt x="44" y="43"/>
                        <a:pt x="43" y="44"/>
                        <a:pt x="42" y="4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/>
                <a:lstStyle/>
                <a:p>
                  <a:endParaRPr lang="id-ID" sz="1350">
                    <a:cs typeface="+mn-ea"/>
                    <a:sym typeface="+mn-lt"/>
                  </a:endParaRPr>
                </a:p>
              </p:txBody>
            </p:sp>
            <p:sp>
              <p:nvSpPr>
                <p:cNvPr id="211" name="Freeform 165"/>
                <p:cNvSpPr>
                  <a:spLocks noEditPoints="1"/>
                </p:cNvSpPr>
                <p:nvPr/>
              </p:nvSpPr>
              <p:spPr bwMode="auto">
                <a:xfrm>
                  <a:off x="8191769" y="2620489"/>
                  <a:ext cx="236837" cy="266197"/>
                </a:xfrm>
                <a:custGeom>
                  <a:avLst/>
                  <a:gdLst>
                    <a:gd name="T0" fmla="*/ 58 w 74"/>
                    <a:gd name="T1" fmla="*/ 25 h 83"/>
                    <a:gd name="T2" fmla="*/ 62 w 74"/>
                    <a:gd name="T3" fmla="*/ 22 h 83"/>
                    <a:gd name="T4" fmla="*/ 68 w 74"/>
                    <a:gd name="T5" fmla="*/ 12 h 83"/>
                    <a:gd name="T6" fmla="*/ 65 w 74"/>
                    <a:gd name="T7" fmla="*/ 3 h 83"/>
                    <a:gd name="T8" fmla="*/ 58 w 74"/>
                    <a:gd name="T9" fmla="*/ 0 h 83"/>
                    <a:gd name="T10" fmla="*/ 46 w 74"/>
                    <a:gd name="T11" fmla="*/ 5 h 83"/>
                    <a:gd name="T12" fmla="*/ 36 w 74"/>
                    <a:gd name="T13" fmla="*/ 24 h 83"/>
                    <a:gd name="T14" fmla="*/ 27 w 74"/>
                    <a:gd name="T15" fmla="*/ 6 h 83"/>
                    <a:gd name="T16" fmla="*/ 18 w 74"/>
                    <a:gd name="T17" fmla="*/ 2 h 83"/>
                    <a:gd name="T18" fmla="*/ 11 w 74"/>
                    <a:gd name="T19" fmla="*/ 5 h 83"/>
                    <a:gd name="T20" fmla="*/ 12 w 74"/>
                    <a:gd name="T21" fmla="*/ 21 h 83"/>
                    <a:gd name="T22" fmla="*/ 18 w 74"/>
                    <a:gd name="T23" fmla="*/ 25 h 83"/>
                    <a:gd name="T24" fmla="*/ 0 w 74"/>
                    <a:gd name="T25" fmla="*/ 25 h 83"/>
                    <a:gd name="T26" fmla="*/ 0 w 74"/>
                    <a:gd name="T27" fmla="*/ 46 h 83"/>
                    <a:gd name="T28" fmla="*/ 5 w 74"/>
                    <a:gd name="T29" fmla="*/ 46 h 83"/>
                    <a:gd name="T30" fmla="*/ 5 w 74"/>
                    <a:gd name="T31" fmla="*/ 83 h 83"/>
                    <a:gd name="T32" fmla="*/ 68 w 74"/>
                    <a:gd name="T33" fmla="*/ 83 h 83"/>
                    <a:gd name="T34" fmla="*/ 68 w 74"/>
                    <a:gd name="T35" fmla="*/ 46 h 83"/>
                    <a:gd name="T36" fmla="*/ 74 w 74"/>
                    <a:gd name="T37" fmla="*/ 46 h 83"/>
                    <a:gd name="T38" fmla="*/ 74 w 74"/>
                    <a:gd name="T39" fmla="*/ 25 h 83"/>
                    <a:gd name="T40" fmla="*/ 58 w 74"/>
                    <a:gd name="T41" fmla="*/ 25 h 83"/>
                    <a:gd name="T42" fmla="*/ 50 w 74"/>
                    <a:gd name="T43" fmla="*/ 9 h 83"/>
                    <a:gd name="T44" fmla="*/ 58 w 74"/>
                    <a:gd name="T45" fmla="*/ 6 h 83"/>
                    <a:gd name="T46" fmla="*/ 61 w 74"/>
                    <a:gd name="T47" fmla="*/ 7 h 83"/>
                    <a:gd name="T48" fmla="*/ 58 w 74"/>
                    <a:gd name="T49" fmla="*/ 17 h 83"/>
                    <a:gd name="T50" fmla="*/ 46 w 74"/>
                    <a:gd name="T51" fmla="*/ 25 h 83"/>
                    <a:gd name="T52" fmla="*/ 41 w 74"/>
                    <a:gd name="T53" fmla="*/ 25 h 83"/>
                    <a:gd name="T54" fmla="*/ 50 w 74"/>
                    <a:gd name="T55" fmla="*/ 9 h 83"/>
                    <a:gd name="T56" fmla="*/ 14 w 74"/>
                    <a:gd name="T57" fmla="*/ 12 h 83"/>
                    <a:gd name="T58" fmla="*/ 15 w 74"/>
                    <a:gd name="T59" fmla="*/ 9 h 83"/>
                    <a:gd name="T60" fmla="*/ 18 w 74"/>
                    <a:gd name="T61" fmla="*/ 8 h 83"/>
                    <a:gd name="T62" fmla="*/ 18 w 74"/>
                    <a:gd name="T63" fmla="*/ 8 h 83"/>
                    <a:gd name="T64" fmla="*/ 23 w 74"/>
                    <a:gd name="T65" fmla="*/ 10 h 83"/>
                    <a:gd name="T66" fmla="*/ 29 w 74"/>
                    <a:gd name="T67" fmla="*/ 23 h 83"/>
                    <a:gd name="T68" fmla="*/ 29 w 74"/>
                    <a:gd name="T69" fmla="*/ 23 h 83"/>
                    <a:gd name="T70" fmla="*/ 29 w 74"/>
                    <a:gd name="T71" fmla="*/ 23 h 83"/>
                    <a:gd name="T72" fmla="*/ 16 w 74"/>
                    <a:gd name="T73" fmla="*/ 17 h 83"/>
                    <a:gd name="T74" fmla="*/ 14 w 74"/>
                    <a:gd name="T75" fmla="*/ 12 h 83"/>
                    <a:gd name="T76" fmla="*/ 32 w 74"/>
                    <a:gd name="T77" fmla="*/ 78 h 83"/>
                    <a:gd name="T78" fmla="*/ 11 w 74"/>
                    <a:gd name="T79" fmla="*/ 78 h 83"/>
                    <a:gd name="T80" fmla="*/ 11 w 74"/>
                    <a:gd name="T81" fmla="*/ 44 h 83"/>
                    <a:gd name="T82" fmla="*/ 32 w 74"/>
                    <a:gd name="T83" fmla="*/ 44 h 83"/>
                    <a:gd name="T84" fmla="*/ 32 w 74"/>
                    <a:gd name="T85" fmla="*/ 78 h 83"/>
                    <a:gd name="T86" fmla="*/ 32 w 74"/>
                    <a:gd name="T87" fmla="*/ 41 h 83"/>
                    <a:gd name="T88" fmla="*/ 5 w 74"/>
                    <a:gd name="T89" fmla="*/ 41 h 83"/>
                    <a:gd name="T90" fmla="*/ 5 w 74"/>
                    <a:gd name="T91" fmla="*/ 30 h 83"/>
                    <a:gd name="T92" fmla="*/ 32 w 74"/>
                    <a:gd name="T93" fmla="*/ 30 h 83"/>
                    <a:gd name="T94" fmla="*/ 32 w 74"/>
                    <a:gd name="T95" fmla="*/ 41 h 83"/>
                    <a:gd name="T96" fmla="*/ 63 w 74"/>
                    <a:gd name="T97" fmla="*/ 78 h 83"/>
                    <a:gd name="T98" fmla="*/ 42 w 74"/>
                    <a:gd name="T99" fmla="*/ 78 h 83"/>
                    <a:gd name="T100" fmla="*/ 42 w 74"/>
                    <a:gd name="T101" fmla="*/ 44 h 83"/>
                    <a:gd name="T102" fmla="*/ 63 w 74"/>
                    <a:gd name="T103" fmla="*/ 44 h 83"/>
                    <a:gd name="T104" fmla="*/ 63 w 74"/>
                    <a:gd name="T105" fmla="*/ 78 h 83"/>
                    <a:gd name="T106" fmla="*/ 68 w 74"/>
                    <a:gd name="T107" fmla="*/ 41 h 83"/>
                    <a:gd name="T108" fmla="*/ 42 w 74"/>
                    <a:gd name="T109" fmla="*/ 41 h 83"/>
                    <a:gd name="T110" fmla="*/ 42 w 74"/>
                    <a:gd name="T111" fmla="*/ 30 h 83"/>
                    <a:gd name="T112" fmla="*/ 68 w 74"/>
                    <a:gd name="T113" fmla="*/ 30 h 83"/>
                    <a:gd name="T114" fmla="*/ 68 w 74"/>
                    <a:gd name="T115" fmla="*/ 41 h 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74" h="83">
                      <a:moveTo>
                        <a:pt x="58" y="25"/>
                      </a:moveTo>
                      <a:cubicBezTo>
                        <a:pt x="60" y="24"/>
                        <a:pt x="61" y="23"/>
                        <a:pt x="62" y="22"/>
                      </a:cubicBezTo>
                      <a:cubicBezTo>
                        <a:pt x="65" y="19"/>
                        <a:pt x="67" y="15"/>
                        <a:pt x="68" y="12"/>
                      </a:cubicBezTo>
                      <a:cubicBezTo>
                        <a:pt x="68" y="8"/>
                        <a:pt x="67" y="5"/>
                        <a:pt x="65" y="3"/>
                      </a:cubicBezTo>
                      <a:cubicBezTo>
                        <a:pt x="63" y="1"/>
                        <a:pt x="61" y="0"/>
                        <a:pt x="58" y="0"/>
                      </a:cubicBezTo>
                      <a:cubicBezTo>
                        <a:pt x="54" y="0"/>
                        <a:pt x="49" y="2"/>
                        <a:pt x="46" y="5"/>
                      </a:cubicBezTo>
                      <a:cubicBezTo>
                        <a:pt x="41" y="11"/>
                        <a:pt x="37" y="18"/>
                        <a:pt x="36" y="24"/>
                      </a:cubicBezTo>
                      <a:cubicBezTo>
                        <a:pt x="34" y="18"/>
                        <a:pt x="32" y="11"/>
                        <a:pt x="27" y="6"/>
                      </a:cubicBezTo>
                      <a:cubicBezTo>
                        <a:pt x="24" y="3"/>
                        <a:pt x="21" y="2"/>
                        <a:pt x="18" y="2"/>
                      </a:cubicBezTo>
                      <a:cubicBezTo>
                        <a:pt x="15" y="2"/>
                        <a:pt x="13" y="3"/>
                        <a:pt x="11" y="5"/>
                      </a:cubicBezTo>
                      <a:cubicBezTo>
                        <a:pt x="7" y="9"/>
                        <a:pt x="7" y="16"/>
                        <a:pt x="12" y="21"/>
                      </a:cubicBezTo>
                      <a:cubicBezTo>
                        <a:pt x="14" y="22"/>
                        <a:pt x="16" y="24"/>
                        <a:pt x="18" y="25"/>
                      </a:cubicBezTo>
                      <a:cubicBezTo>
                        <a:pt x="0" y="25"/>
                        <a:pt x="0" y="25"/>
                        <a:pt x="0" y="25"/>
                      </a:cubicBezTo>
                      <a:cubicBezTo>
                        <a:pt x="0" y="46"/>
                        <a:pt x="0" y="46"/>
                        <a:pt x="0" y="46"/>
                      </a:cubicBezTo>
                      <a:cubicBezTo>
                        <a:pt x="5" y="46"/>
                        <a:pt x="5" y="46"/>
                        <a:pt x="5" y="46"/>
                      </a:cubicBezTo>
                      <a:cubicBezTo>
                        <a:pt x="5" y="83"/>
                        <a:pt x="5" y="83"/>
                        <a:pt x="5" y="83"/>
                      </a:cubicBezTo>
                      <a:cubicBezTo>
                        <a:pt x="68" y="83"/>
                        <a:pt x="68" y="83"/>
                        <a:pt x="68" y="83"/>
                      </a:cubicBezTo>
                      <a:cubicBezTo>
                        <a:pt x="68" y="46"/>
                        <a:pt x="68" y="46"/>
                        <a:pt x="68" y="46"/>
                      </a:cubicBezTo>
                      <a:cubicBezTo>
                        <a:pt x="74" y="46"/>
                        <a:pt x="74" y="46"/>
                        <a:pt x="74" y="46"/>
                      </a:cubicBezTo>
                      <a:cubicBezTo>
                        <a:pt x="74" y="25"/>
                        <a:pt x="74" y="25"/>
                        <a:pt x="74" y="25"/>
                      </a:cubicBezTo>
                      <a:lnTo>
                        <a:pt x="58" y="25"/>
                      </a:lnTo>
                      <a:close/>
                      <a:moveTo>
                        <a:pt x="50" y="9"/>
                      </a:moveTo>
                      <a:cubicBezTo>
                        <a:pt x="52" y="7"/>
                        <a:pt x="55" y="6"/>
                        <a:pt x="58" y="6"/>
                      </a:cubicBezTo>
                      <a:cubicBezTo>
                        <a:pt x="59" y="6"/>
                        <a:pt x="60" y="6"/>
                        <a:pt x="61" y="7"/>
                      </a:cubicBezTo>
                      <a:cubicBezTo>
                        <a:pt x="63" y="9"/>
                        <a:pt x="62" y="14"/>
                        <a:pt x="58" y="17"/>
                      </a:cubicBezTo>
                      <a:cubicBezTo>
                        <a:pt x="55" y="21"/>
                        <a:pt x="50" y="23"/>
                        <a:pt x="46" y="25"/>
                      </a:cubicBezTo>
                      <a:cubicBezTo>
                        <a:pt x="41" y="25"/>
                        <a:pt x="41" y="25"/>
                        <a:pt x="41" y="25"/>
                      </a:cubicBezTo>
                      <a:cubicBezTo>
                        <a:pt x="43" y="20"/>
                        <a:pt x="46" y="14"/>
                        <a:pt x="50" y="9"/>
                      </a:cubicBezTo>
                      <a:close/>
                      <a:moveTo>
                        <a:pt x="14" y="12"/>
                      </a:moveTo>
                      <a:cubicBezTo>
                        <a:pt x="14" y="11"/>
                        <a:pt x="14" y="10"/>
                        <a:pt x="15" y="9"/>
                      </a:cubicBezTo>
                      <a:cubicBezTo>
                        <a:pt x="16" y="8"/>
                        <a:pt x="17" y="8"/>
                        <a:pt x="18" y="8"/>
                      </a:cubicBezTo>
                      <a:cubicBezTo>
                        <a:pt x="18" y="8"/>
                        <a:pt x="18" y="8"/>
                        <a:pt x="18" y="8"/>
                      </a:cubicBezTo>
                      <a:cubicBezTo>
                        <a:pt x="19" y="8"/>
                        <a:pt x="21" y="9"/>
                        <a:pt x="23" y="10"/>
                      </a:cubicBezTo>
                      <a:cubicBezTo>
                        <a:pt x="25" y="13"/>
                        <a:pt x="28" y="17"/>
                        <a:pt x="29" y="23"/>
                      </a:cubicBezTo>
                      <a:cubicBezTo>
                        <a:pt x="29" y="23"/>
                        <a:pt x="29" y="23"/>
                        <a:pt x="29" y="23"/>
                      </a:cubicBezTo>
                      <a:cubicBezTo>
                        <a:pt x="29" y="23"/>
                        <a:pt x="29" y="23"/>
                        <a:pt x="29" y="23"/>
                      </a:cubicBezTo>
                      <a:cubicBezTo>
                        <a:pt x="23" y="22"/>
                        <a:pt x="19" y="19"/>
                        <a:pt x="16" y="17"/>
                      </a:cubicBezTo>
                      <a:cubicBezTo>
                        <a:pt x="15" y="15"/>
                        <a:pt x="14" y="14"/>
                        <a:pt x="14" y="12"/>
                      </a:cubicBezTo>
                      <a:close/>
                      <a:moveTo>
                        <a:pt x="32" y="78"/>
                      </a:moveTo>
                      <a:cubicBezTo>
                        <a:pt x="11" y="78"/>
                        <a:pt x="11" y="78"/>
                        <a:pt x="11" y="78"/>
                      </a:cubicBezTo>
                      <a:cubicBezTo>
                        <a:pt x="11" y="44"/>
                        <a:pt x="11" y="44"/>
                        <a:pt x="11" y="44"/>
                      </a:cubicBezTo>
                      <a:cubicBezTo>
                        <a:pt x="32" y="44"/>
                        <a:pt x="32" y="44"/>
                        <a:pt x="32" y="44"/>
                      </a:cubicBezTo>
                      <a:lnTo>
                        <a:pt x="32" y="78"/>
                      </a:lnTo>
                      <a:close/>
                      <a:moveTo>
                        <a:pt x="32" y="41"/>
                      </a:moveTo>
                      <a:cubicBezTo>
                        <a:pt x="5" y="41"/>
                        <a:pt x="5" y="41"/>
                        <a:pt x="5" y="41"/>
                      </a:cubicBezTo>
                      <a:cubicBezTo>
                        <a:pt x="5" y="30"/>
                        <a:pt x="5" y="30"/>
                        <a:pt x="5" y="30"/>
                      </a:cubicBezTo>
                      <a:cubicBezTo>
                        <a:pt x="32" y="30"/>
                        <a:pt x="32" y="30"/>
                        <a:pt x="32" y="30"/>
                      </a:cubicBezTo>
                      <a:lnTo>
                        <a:pt x="32" y="41"/>
                      </a:lnTo>
                      <a:close/>
                      <a:moveTo>
                        <a:pt x="63" y="78"/>
                      </a:moveTo>
                      <a:cubicBezTo>
                        <a:pt x="42" y="78"/>
                        <a:pt x="42" y="78"/>
                        <a:pt x="42" y="78"/>
                      </a:cubicBezTo>
                      <a:cubicBezTo>
                        <a:pt x="42" y="44"/>
                        <a:pt x="42" y="44"/>
                        <a:pt x="42" y="44"/>
                      </a:cubicBezTo>
                      <a:cubicBezTo>
                        <a:pt x="63" y="44"/>
                        <a:pt x="63" y="44"/>
                        <a:pt x="63" y="44"/>
                      </a:cubicBezTo>
                      <a:lnTo>
                        <a:pt x="63" y="78"/>
                      </a:lnTo>
                      <a:close/>
                      <a:moveTo>
                        <a:pt x="68" y="41"/>
                      </a:moveTo>
                      <a:cubicBezTo>
                        <a:pt x="42" y="41"/>
                        <a:pt x="42" y="41"/>
                        <a:pt x="42" y="41"/>
                      </a:cubicBezTo>
                      <a:cubicBezTo>
                        <a:pt x="42" y="30"/>
                        <a:pt x="42" y="30"/>
                        <a:pt x="42" y="30"/>
                      </a:cubicBezTo>
                      <a:cubicBezTo>
                        <a:pt x="68" y="30"/>
                        <a:pt x="68" y="30"/>
                        <a:pt x="68" y="30"/>
                      </a:cubicBezTo>
                      <a:lnTo>
                        <a:pt x="68" y="4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/>
                <a:lstStyle/>
                <a:p>
                  <a:endParaRPr lang="id-ID" sz="1350">
                    <a:cs typeface="+mn-ea"/>
                    <a:sym typeface="+mn-lt"/>
                  </a:endParaRPr>
                </a:p>
              </p:txBody>
            </p:sp>
            <p:sp>
              <p:nvSpPr>
                <p:cNvPr id="212" name="Freeform 170"/>
                <p:cNvSpPr>
                  <a:spLocks noEditPoints="1"/>
                </p:cNvSpPr>
                <p:nvPr/>
              </p:nvSpPr>
              <p:spPr bwMode="auto">
                <a:xfrm>
                  <a:off x="8084116" y="2039163"/>
                  <a:ext cx="303387" cy="264239"/>
                </a:xfrm>
                <a:custGeom>
                  <a:avLst/>
                  <a:gdLst>
                    <a:gd name="T0" fmla="*/ 95 w 95"/>
                    <a:gd name="T1" fmla="*/ 34 h 83"/>
                    <a:gd name="T2" fmla="*/ 83 w 95"/>
                    <a:gd name="T3" fmla="*/ 0 h 83"/>
                    <a:gd name="T4" fmla="*/ 83 w 95"/>
                    <a:gd name="T5" fmla="*/ 0 h 83"/>
                    <a:gd name="T6" fmla="*/ 75 w 95"/>
                    <a:gd name="T7" fmla="*/ 0 h 83"/>
                    <a:gd name="T8" fmla="*/ 31 w 95"/>
                    <a:gd name="T9" fmla="*/ 19 h 83"/>
                    <a:gd name="T10" fmla="*/ 30 w 95"/>
                    <a:gd name="T11" fmla="*/ 34 h 83"/>
                    <a:gd name="T12" fmla="*/ 31 w 95"/>
                    <a:gd name="T13" fmla="*/ 49 h 83"/>
                    <a:gd name="T14" fmla="*/ 75 w 95"/>
                    <a:gd name="T15" fmla="*/ 68 h 83"/>
                    <a:gd name="T16" fmla="*/ 83 w 95"/>
                    <a:gd name="T17" fmla="*/ 68 h 83"/>
                    <a:gd name="T18" fmla="*/ 83 w 95"/>
                    <a:gd name="T19" fmla="*/ 68 h 83"/>
                    <a:gd name="T20" fmla="*/ 95 w 95"/>
                    <a:gd name="T21" fmla="*/ 34 h 83"/>
                    <a:gd name="T22" fmla="*/ 80 w 95"/>
                    <a:gd name="T23" fmla="*/ 63 h 83"/>
                    <a:gd name="T24" fmla="*/ 78 w 95"/>
                    <a:gd name="T25" fmla="*/ 61 h 83"/>
                    <a:gd name="T26" fmla="*/ 75 w 95"/>
                    <a:gd name="T27" fmla="*/ 55 h 83"/>
                    <a:gd name="T28" fmla="*/ 71 w 95"/>
                    <a:gd name="T29" fmla="*/ 34 h 83"/>
                    <a:gd name="T30" fmla="*/ 75 w 95"/>
                    <a:gd name="T31" fmla="*/ 13 h 83"/>
                    <a:gd name="T32" fmla="*/ 78 w 95"/>
                    <a:gd name="T33" fmla="*/ 7 h 83"/>
                    <a:gd name="T34" fmla="*/ 80 w 95"/>
                    <a:gd name="T35" fmla="*/ 5 h 83"/>
                    <a:gd name="T36" fmla="*/ 83 w 95"/>
                    <a:gd name="T37" fmla="*/ 7 h 83"/>
                    <a:gd name="T38" fmla="*/ 86 w 95"/>
                    <a:gd name="T39" fmla="*/ 13 h 83"/>
                    <a:gd name="T40" fmla="*/ 89 w 95"/>
                    <a:gd name="T41" fmla="*/ 34 h 83"/>
                    <a:gd name="T42" fmla="*/ 86 w 95"/>
                    <a:gd name="T43" fmla="*/ 55 h 83"/>
                    <a:gd name="T44" fmla="*/ 83 w 95"/>
                    <a:gd name="T45" fmla="*/ 61 h 83"/>
                    <a:gd name="T46" fmla="*/ 80 w 95"/>
                    <a:gd name="T47" fmla="*/ 63 h 83"/>
                    <a:gd name="T48" fmla="*/ 24 w 95"/>
                    <a:gd name="T49" fmla="*/ 34 h 83"/>
                    <a:gd name="T50" fmla="*/ 25 w 95"/>
                    <a:gd name="T51" fmla="*/ 20 h 83"/>
                    <a:gd name="T52" fmla="*/ 12 w 95"/>
                    <a:gd name="T53" fmla="*/ 21 h 83"/>
                    <a:gd name="T54" fmla="*/ 5 w 95"/>
                    <a:gd name="T55" fmla="*/ 21 h 83"/>
                    <a:gd name="T56" fmla="*/ 0 w 95"/>
                    <a:gd name="T57" fmla="*/ 30 h 83"/>
                    <a:gd name="T58" fmla="*/ 0 w 95"/>
                    <a:gd name="T59" fmla="*/ 38 h 83"/>
                    <a:gd name="T60" fmla="*/ 5 w 95"/>
                    <a:gd name="T61" fmla="*/ 47 h 83"/>
                    <a:gd name="T62" fmla="*/ 12 w 95"/>
                    <a:gd name="T63" fmla="*/ 47 h 83"/>
                    <a:gd name="T64" fmla="*/ 25 w 95"/>
                    <a:gd name="T65" fmla="*/ 48 h 83"/>
                    <a:gd name="T66" fmla="*/ 24 w 95"/>
                    <a:gd name="T67" fmla="*/ 34 h 83"/>
                    <a:gd name="T68" fmla="*/ 34 w 95"/>
                    <a:gd name="T69" fmla="*/ 54 h 83"/>
                    <a:gd name="T70" fmla="*/ 23 w 95"/>
                    <a:gd name="T71" fmla="*/ 51 h 83"/>
                    <a:gd name="T72" fmla="*/ 30 w 95"/>
                    <a:gd name="T73" fmla="*/ 81 h 83"/>
                    <a:gd name="T74" fmla="*/ 34 w 95"/>
                    <a:gd name="T75" fmla="*/ 83 h 83"/>
                    <a:gd name="T76" fmla="*/ 44 w 95"/>
                    <a:gd name="T77" fmla="*/ 78 h 83"/>
                    <a:gd name="T78" fmla="*/ 46 w 95"/>
                    <a:gd name="T79" fmla="*/ 75 h 83"/>
                    <a:gd name="T80" fmla="*/ 34 w 95"/>
                    <a:gd name="T81" fmla="*/ 54 h 83"/>
                    <a:gd name="T82" fmla="*/ 80 w 95"/>
                    <a:gd name="T83" fmla="*/ 45 h 83"/>
                    <a:gd name="T84" fmla="*/ 79 w 95"/>
                    <a:gd name="T85" fmla="*/ 45 h 83"/>
                    <a:gd name="T86" fmla="*/ 78 w 95"/>
                    <a:gd name="T87" fmla="*/ 42 h 83"/>
                    <a:gd name="T88" fmla="*/ 77 w 95"/>
                    <a:gd name="T89" fmla="*/ 34 h 83"/>
                    <a:gd name="T90" fmla="*/ 78 w 95"/>
                    <a:gd name="T91" fmla="*/ 26 h 83"/>
                    <a:gd name="T92" fmla="*/ 79 w 95"/>
                    <a:gd name="T93" fmla="*/ 24 h 83"/>
                    <a:gd name="T94" fmla="*/ 80 w 95"/>
                    <a:gd name="T95" fmla="*/ 23 h 83"/>
                    <a:gd name="T96" fmla="*/ 81 w 95"/>
                    <a:gd name="T97" fmla="*/ 24 h 83"/>
                    <a:gd name="T98" fmla="*/ 82 w 95"/>
                    <a:gd name="T99" fmla="*/ 26 h 83"/>
                    <a:gd name="T100" fmla="*/ 84 w 95"/>
                    <a:gd name="T101" fmla="*/ 34 h 83"/>
                    <a:gd name="T102" fmla="*/ 82 w 95"/>
                    <a:gd name="T103" fmla="*/ 42 h 83"/>
                    <a:gd name="T104" fmla="*/ 81 w 95"/>
                    <a:gd name="T105" fmla="*/ 45 h 83"/>
                    <a:gd name="T106" fmla="*/ 80 w 95"/>
                    <a:gd name="T107" fmla="*/ 45 h 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95" h="83">
                      <a:moveTo>
                        <a:pt x="95" y="34"/>
                      </a:moveTo>
                      <a:cubicBezTo>
                        <a:pt x="95" y="15"/>
                        <a:pt x="90" y="0"/>
                        <a:pt x="83" y="0"/>
                      </a:cubicBezTo>
                      <a:cubicBezTo>
                        <a:pt x="83" y="0"/>
                        <a:pt x="83" y="0"/>
                        <a:pt x="83" y="0"/>
                      </a:cubicBezTo>
                      <a:cubicBezTo>
                        <a:pt x="75" y="0"/>
                        <a:pt x="75" y="0"/>
                        <a:pt x="75" y="0"/>
                      </a:cubicBezTo>
                      <a:cubicBezTo>
                        <a:pt x="75" y="0"/>
                        <a:pt x="57" y="14"/>
                        <a:pt x="31" y="19"/>
                      </a:cubicBezTo>
                      <a:cubicBezTo>
                        <a:pt x="31" y="23"/>
                        <a:pt x="30" y="28"/>
                        <a:pt x="30" y="34"/>
                      </a:cubicBezTo>
                      <a:cubicBezTo>
                        <a:pt x="30" y="40"/>
                        <a:pt x="31" y="45"/>
                        <a:pt x="31" y="49"/>
                      </a:cubicBezTo>
                      <a:cubicBezTo>
                        <a:pt x="57" y="54"/>
                        <a:pt x="75" y="68"/>
                        <a:pt x="75" y="68"/>
                      </a:cubicBezTo>
                      <a:cubicBezTo>
                        <a:pt x="83" y="68"/>
                        <a:pt x="83" y="68"/>
                        <a:pt x="83" y="68"/>
                      </a:cubicBezTo>
                      <a:cubicBezTo>
                        <a:pt x="83" y="68"/>
                        <a:pt x="83" y="68"/>
                        <a:pt x="83" y="68"/>
                      </a:cubicBezTo>
                      <a:cubicBezTo>
                        <a:pt x="90" y="68"/>
                        <a:pt x="95" y="53"/>
                        <a:pt x="95" y="34"/>
                      </a:cubicBezTo>
                      <a:close/>
                      <a:moveTo>
                        <a:pt x="80" y="63"/>
                      </a:moveTo>
                      <a:cubicBezTo>
                        <a:pt x="79" y="63"/>
                        <a:pt x="78" y="62"/>
                        <a:pt x="78" y="61"/>
                      </a:cubicBezTo>
                      <a:cubicBezTo>
                        <a:pt x="77" y="60"/>
                        <a:pt x="76" y="58"/>
                        <a:pt x="75" y="55"/>
                      </a:cubicBezTo>
                      <a:cubicBezTo>
                        <a:pt x="73" y="50"/>
                        <a:pt x="71" y="42"/>
                        <a:pt x="71" y="34"/>
                      </a:cubicBezTo>
                      <a:cubicBezTo>
                        <a:pt x="71" y="26"/>
                        <a:pt x="73" y="18"/>
                        <a:pt x="75" y="13"/>
                      </a:cubicBezTo>
                      <a:cubicBezTo>
                        <a:pt x="76" y="10"/>
                        <a:pt x="77" y="8"/>
                        <a:pt x="78" y="7"/>
                      </a:cubicBezTo>
                      <a:cubicBezTo>
                        <a:pt x="78" y="6"/>
                        <a:pt x="79" y="5"/>
                        <a:pt x="80" y="5"/>
                      </a:cubicBezTo>
                      <a:cubicBezTo>
                        <a:pt x="81" y="5"/>
                        <a:pt x="82" y="6"/>
                        <a:pt x="83" y="7"/>
                      </a:cubicBezTo>
                      <a:cubicBezTo>
                        <a:pt x="84" y="8"/>
                        <a:pt x="85" y="10"/>
                        <a:pt x="86" y="13"/>
                      </a:cubicBezTo>
                      <a:cubicBezTo>
                        <a:pt x="88" y="18"/>
                        <a:pt x="89" y="26"/>
                        <a:pt x="89" y="34"/>
                      </a:cubicBezTo>
                      <a:cubicBezTo>
                        <a:pt x="89" y="42"/>
                        <a:pt x="88" y="50"/>
                        <a:pt x="86" y="55"/>
                      </a:cubicBezTo>
                      <a:cubicBezTo>
                        <a:pt x="85" y="58"/>
                        <a:pt x="84" y="60"/>
                        <a:pt x="83" y="61"/>
                      </a:cubicBezTo>
                      <a:cubicBezTo>
                        <a:pt x="82" y="62"/>
                        <a:pt x="81" y="63"/>
                        <a:pt x="80" y="63"/>
                      </a:cubicBezTo>
                      <a:close/>
                      <a:moveTo>
                        <a:pt x="24" y="34"/>
                      </a:moveTo>
                      <a:cubicBezTo>
                        <a:pt x="24" y="29"/>
                        <a:pt x="24" y="25"/>
                        <a:pt x="25" y="20"/>
                      </a:cubicBezTo>
                      <a:cubicBezTo>
                        <a:pt x="20" y="21"/>
                        <a:pt x="16" y="21"/>
                        <a:pt x="12" y="21"/>
                      </a:cubicBezTo>
                      <a:cubicBezTo>
                        <a:pt x="5" y="21"/>
                        <a:pt x="5" y="21"/>
                        <a:pt x="5" y="21"/>
                      </a:cubicBezTo>
                      <a:cubicBezTo>
                        <a:pt x="0" y="30"/>
                        <a:pt x="0" y="30"/>
                        <a:pt x="0" y="30"/>
                      </a:cubicBezTo>
                      <a:cubicBezTo>
                        <a:pt x="0" y="38"/>
                        <a:pt x="0" y="38"/>
                        <a:pt x="0" y="38"/>
                      </a:cubicBezTo>
                      <a:cubicBezTo>
                        <a:pt x="5" y="47"/>
                        <a:pt x="5" y="47"/>
                        <a:pt x="5" y="47"/>
                      </a:cubicBezTo>
                      <a:cubicBezTo>
                        <a:pt x="5" y="47"/>
                        <a:pt x="5" y="47"/>
                        <a:pt x="12" y="47"/>
                      </a:cubicBezTo>
                      <a:cubicBezTo>
                        <a:pt x="16" y="47"/>
                        <a:pt x="20" y="47"/>
                        <a:pt x="25" y="48"/>
                      </a:cubicBezTo>
                      <a:cubicBezTo>
                        <a:pt x="24" y="43"/>
                        <a:pt x="24" y="39"/>
                        <a:pt x="24" y="34"/>
                      </a:cubicBezTo>
                      <a:close/>
                      <a:moveTo>
                        <a:pt x="34" y="54"/>
                      </a:moveTo>
                      <a:cubicBezTo>
                        <a:pt x="23" y="51"/>
                        <a:pt x="23" y="51"/>
                        <a:pt x="23" y="51"/>
                      </a:cubicBezTo>
                      <a:cubicBezTo>
                        <a:pt x="30" y="81"/>
                        <a:pt x="30" y="81"/>
                        <a:pt x="30" y="81"/>
                      </a:cubicBezTo>
                      <a:cubicBezTo>
                        <a:pt x="31" y="83"/>
                        <a:pt x="32" y="83"/>
                        <a:pt x="34" y="83"/>
                      </a:cubicBezTo>
                      <a:cubicBezTo>
                        <a:pt x="44" y="78"/>
                        <a:pt x="44" y="78"/>
                        <a:pt x="44" y="78"/>
                      </a:cubicBezTo>
                      <a:cubicBezTo>
                        <a:pt x="46" y="78"/>
                        <a:pt x="47" y="76"/>
                        <a:pt x="46" y="75"/>
                      </a:cubicBezTo>
                      <a:lnTo>
                        <a:pt x="34" y="54"/>
                      </a:lnTo>
                      <a:close/>
                      <a:moveTo>
                        <a:pt x="80" y="45"/>
                      </a:moveTo>
                      <a:cubicBezTo>
                        <a:pt x="80" y="45"/>
                        <a:pt x="80" y="45"/>
                        <a:pt x="79" y="45"/>
                      </a:cubicBezTo>
                      <a:cubicBezTo>
                        <a:pt x="79" y="44"/>
                        <a:pt x="79" y="43"/>
                        <a:pt x="78" y="42"/>
                      </a:cubicBezTo>
                      <a:cubicBezTo>
                        <a:pt x="77" y="40"/>
                        <a:pt x="77" y="37"/>
                        <a:pt x="77" y="34"/>
                      </a:cubicBezTo>
                      <a:cubicBezTo>
                        <a:pt x="77" y="31"/>
                        <a:pt x="77" y="28"/>
                        <a:pt x="78" y="26"/>
                      </a:cubicBezTo>
                      <a:cubicBezTo>
                        <a:pt x="79" y="25"/>
                        <a:pt x="79" y="24"/>
                        <a:pt x="79" y="24"/>
                      </a:cubicBezTo>
                      <a:cubicBezTo>
                        <a:pt x="80" y="23"/>
                        <a:pt x="80" y="23"/>
                        <a:pt x="80" y="23"/>
                      </a:cubicBezTo>
                      <a:cubicBezTo>
                        <a:pt x="81" y="23"/>
                        <a:pt x="81" y="23"/>
                        <a:pt x="81" y="24"/>
                      </a:cubicBezTo>
                      <a:cubicBezTo>
                        <a:pt x="82" y="24"/>
                        <a:pt x="82" y="25"/>
                        <a:pt x="82" y="26"/>
                      </a:cubicBezTo>
                      <a:cubicBezTo>
                        <a:pt x="83" y="28"/>
                        <a:pt x="84" y="31"/>
                        <a:pt x="84" y="34"/>
                      </a:cubicBezTo>
                      <a:cubicBezTo>
                        <a:pt x="84" y="37"/>
                        <a:pt x="83" y="40"/>
                        <a:pt x="82" y="42"/>
                      </a:cubicBezTo>
                      <a:cubicBezTo>
                        <a:pt x="82" y="43"/>
                        <a:pt x="82" y="44"/>
                        <a:pt x="81" y="45"/>
                      </a:cubicBezTo>
                      <a:cubicBezTo>
                        <a:pt x="81" y="45"/>
                        <a:pt x="81" y="45"/>
                        <a:pt x="80" y="4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/>
                <a:lstStyle/>
                <a:p>
                  <a:endParaRPr lang="id-ID" sz="1350">
                    <a:cs typeface="+mn-ea"/>
                    <a:sym typeface="+mn-lt"/>
                  </a:endParaRPr>
                </a:p>
              </p:txBody>
            </p:sp>
            <p:sp>
              <p:nvSpPr>
                <p:cNvPr id="213" name="Freeform 173"/>
                <p:cNvSpPr/>
                <p:nvPr/>
              </p:nvSpPr>
              <p:spPr bwMode="auto">
                <a:xfrm>
                  <a:off x="7751370" y="2444330"/>
                  <a:ext cx="236837" cy="236836"/>
                </a:xfrm>
                <a:custGeom>
                  <a:avLst/>
                  <a:gdLst>
                    <a:gd name="T0" fmla="*/ 60 w 121"/>
                    <a:gd name="T1" fmla="*/ 121 h 121"/>
                    <a:gd name="T2" fmla="*/ 121 w 121"/>
                    <a:gd name="T3" fmla="*/ 61 h 121"/>
                    <a:gd name="T4" fmla="*/ 83 w 121"/>
                    <a:gd name="T5" fmla="*/ 61 h 121"/>
                    <a:gd name="T6" fmla="*/ 83 w 121"/>
                    <a:gd name="T7" fmla="*/ 0 h 121"/>
                    <a:gd name="T8" fmla="*/ 37 w 121"/>
                    <a:gd name="T9" fmla="*/ 0 h 121"/>
                    <a:gd name="T10" fmla="*/ 37 w 121"/>
                    <a:gd name="T11" fmla="*/ 61 h 121"/>
                    <a:gd name="T12" fmla="*/ 0 w 121"/>
                    <a:gd name="T13" fmla="*/ 61 h 121"/>
                    <a:gd name="T14" fmla="*/ 60 w 121"/>
                    <a:gd name="T15" fmla="*/ 121 h 1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1" h="121">
                      <a:moveTo>
                        <a:pt x="60" y="121"/>
                      </a:moveTo>
                      <a:lnTo>
                        <a:pt x="121" y="61"/>
                      </a:lnTo>
                      <a:lnTo>
                        <a:pt x="83" y="61"/>
                      </a:lnTo>
                      <a:lnTo>
                        <a:pt x="83" y="0"/>
                      </a:lnTo>
                      <a:lnTo>
                        <a:pt x="37" y="0"/>
                      </a:lnTo>
                      <a:lnTo>
                        <a:pt x="37" y="61"/>
                      </a:lnTo>
                      <a:lnTo>
                        <a:pt x="0" y="61"/>
                      </a:lnTo>
                      <a:lnTo>
                        <a:pt x="60" y="12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/>
                <a:lstStyle/>
                <a:p>
                  <a:endParaRPr lang="id-ID" sz="1350">
                    <a:cs typeface="+mn-ea"/>
                    <a:sym typeface="+mn-lt"/>
                  </a:endParaRPr>
                </a:p>
              </p:txBody>
            </p:sp>
            <p:sp>
              <p:nvSpPr>
                <p:cNvPr id="214" name="Freeform 176"/>
                <p:cNvSpPr>
                  <a:spLocks noEditPoints="1"/>
                </p:cNvSpPr>
                <p:nvPr/>
              </p:nvSpPr>
              <p:spPr bwMode="auto">
                <a:xfrm>
                  <a:off x="7222892" y="3976918"/>
                  <a:ext cx="205520" cy="152672"/>
                </a:xfrm>
                <a:custGeom>
                  <a:avLst/>
                  <a:gdLst>
                    <a:gd name="T0" fmla="*/ 56 w 64"/>
                    <a:gd name="T1" fmla="*/ 8 h 48"/>
                    <a:gd name="T2" fmla="*/ 56 w 64"/>
                    <a:gd name="T3" fmla="*/ 0 h 48"/>
                    <a:gd name="T4" fmla="*/ 0 w 64"/>
                    <a:gd name="T5" fmla="*/ 0 h 48"/>
                    <a:gd name="T6" fmla="*/ 0 w 64"/>
                    <a:gd name="T7" fmla="*/ 44 h 48"/>
                    <a:gd name="T8" fmla="*/ 4 w 64"/>
                    <a:gd name="T9" fmla="*/ 48 h 48"/>
                    <a:gd name="T10" fmla="*/ 58 w 64"/>
                    <a:gd name="T11" fmla="*/ 48 h 48"/>
                    <a:gd name="T12" fmla="*/ 64 w 64"/>
                    <a:gd name="T13" fmla="*/ 42 h 48"/>
                    <a:gd name="T14" fmla="*/ 64 w 64"/>
                    <a:gd name="T15" fmla="*/ 8 h 48"/>
                    <a:gd name="T16" fmla="*/ 56 w 64"/>
                    <a:gd name="T17" fmla="*/ 8 h 48"/>
                    <a:gd name="T18" fmla="*/ 52 w 64"/>
                    <a:gd name="T19" fmla="*/ 44 h 48"/>
                    <a:gd name="T20" fmla="*/ 4 w 64"/>
                    <a:gd name="T21" fmla="*/ 44 h 48"/>
                    <a:gd name="T22" fmla="*/ 4 w 64"/>
                    <a:gd name="T23" fmla="*/ 4 h 48"/>
                    <a:gd name="T24" fmla="*/ 52 w 64"/>
                    <a:gd name="T25" fmla="*/ 4 h 48"/>
                    <a:gd name="T26" fmla="*/ 52 w 64"/>
                    <a:gd name="T27" fmla="*/ 44 h 48"/>
                    <a:gd name="T28" fmla="*/ 8 w 64"/>
                    <a:gd name="T29" fmla="*/ 12 h 48"/>
                    <a:gd name="T30" fmla="*/ 48 w 64"/>
                    <a:gd name="T31" fmla="*/ 12 h 48"/>
                    <a:gd name="T32" fmla="*/ 48 w 64"/>
                    <a:gd name="T33" fmla="*/ 16 h 48"/>
                    <a:gd name="T34" fmla="*/ 8 w 64"/>
                    <a:gd name="T35" fmla="*/ 16 h 48"/>
                    <a:gd name="T36" fmla="*/ 8 w 64"/>
                    <a:gd name="T37" fmla="*/ 12 h 48"/>
                    <a:gd name="T38" fmla="*/ 32 w 64"/>
                    <a:gd name="T39" fmla="*/ 20 h 48"/>
                    <a:gd name="T40" fmla="*/ 48 w 64"/>
                    <a:gd name="T41" fmla="*/ 20 h 48"/>
                    <a:gd name="T42" fmla="*/ 48 w 64"/>
                    <a:gd name="T43" fmla="*/ 24 h 48"/>
                    <a:gd name="T44" fmla="*/ 32 w 64"/>
                    <a:gd name="T45" fmla="*/ 24 h 48"/>
                    <a:gd name="T46" fmla="*/ 32 w 64"/>
                    <a:gd name="T47" fmla="*/ 20 h 48"/>
                    <a:gd name="T48" fmla="*/ 32 w 64"/>
                    <a:gd name="T49" fmla="*/ 28 h 48"/>
                    <a:gd name="T50" fmla="*/ 48 w 64"/>
                    <a:gd name="T51" fmla="*/ 28 h 48"/>
                    <a:gd name="T52" fmla="*/ 48 w 64"/>
                    <a:gd name="T53" fmla="*/ 32 h 48"/>
                    <a:gd name="T54" fmla="*/ 32 w 64"/>
                    <a:gd name="T55" fmla="*/ 32 h 48"/>
                    <a:gd name="T56" fmla="*/ 32 w 64"/>
                    <a:gd name="T57" fmla="*/ 28 h 48"/>
                    <a:gd name="T58" fmla="*/ 32 w 64"/>
                    <a:gd name="T59" fmla="*/ 36 h 48"/>
                    <a:gd name="T60" fmla="*/ 44 w 64"/>
                    <a:gd name="T61" fmla="*/ 36 h 48"/>
                    <a:gd name="T62" fmla="*/ 44 w 64"/>
                    <a:gd name="T63" fmla="*/ 40 h 48"/>
                    <a:gd name="T64" fmla="*/ 32 w 64"/>
                    <a:gd name="T65" fmla="*/ 40 h 48"/>
                    <a:gd name="T66" fmla="*/ 32 w 64"/>
                    <a:gd name="T67" fmla="*/ 36 h 48"/>
                    <a:gd name="T68" fmla="*/ 8 w 64"/>
                    <a:gd name="T69" fmla="*/ 20 h 48"/>
                    <a:gd name="T70" fmla="*/ 28 w 64"/>
                    <a:gd name="T71" fmla="*/ 20 h 48"/>
                    <a:gd name="T72" fmla="*/ 28 w 64"/>
                    <a:gd name="T73" fmla="*/ 40 h 48"/>
                    <a:gd name="T74" fmla="*/ 8 w 64"/>
                    <a:gd name="T75" fmla="*/ 40 h 48"/>
                    <a:gd name="T76" fmla="*/ 8 w 64"/>
                    <a:gd name="T77" fmla="*/ 20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64" h="48">
                      <a:moveTo>
                        <a:pt x="56" y="8"/>
                      </a:moveTo>
                      <a:cubicBezTo>
                        <a:pt x="56" y="0"/>
                        <a:pt x="56" y="0"/>
                        <a:pt x="56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44"/>
                        <a:pt x="0" y="44"/>
                        <a:pt x="0" y="44"/>
                      </a:cubicBezTo>
                      <a:cubicBezTo>
                        <a:pt x="0" y="46"/>
                        <a:pt x="2" y="48"/>
                        <a:pt x="4" y="48"/>
                      </a:cubicBezTo>
                      <a:cubicBezTo>
                        <a:pt x="58" y="48"/>
                        <a:pt x="58" y="48"/>
                        <a:pt x="58" y="48"/>
                      </a:cubicBezTo>
                      <a:cubicBezTo>
                        <a:pt x="61" y="48"/>
                        <a:pt x="64" y="45"/>
                        <a:pt x="64" y="42"/>
                      </a:cubicBezTo>
                      <a:cubicBezTo>
                        <a:pt x="64" y="8"/>
                        <a:pt x="64" y="8"/>
                        <a:pt x="64" y="8"/>
                      </a:cubicBezTo>
                      <a:lnTo>
                        <a:pt x="56" y="8"/>
                      </a:lnTo>
                      <a:close/>
                      <a:moveTo>
                        <a:pt x="52" y="44"/>
                      </a:moveTo>
                      <a:cubicBezTo>
                        <a:pt x="4" y="44"/>
                        <a:pt x="4" y="44"/>
                        <a:pt x="4" y="44"/>
                      </a:cubicBezTo>
                      <a:cubicBezTo>
                        <a:pt x="4" y="4"/>
                        <a:pt x="4" y="4"/>
                        <a:pt x="4" y="4"/>
                      </a:cubicBezTo>
                      <a:cubicBezTo>
                        <a:pt x="52" y="4"/>
                        <a:pt x="52" y="4"/>
                        <a:pt x="52" y="4"/>
                      </a:cubicBezTo>
                      <a:lnTo>
                        <a:pt x="52" y="44"/>
                      </a:lnTo>
                      <a:close/>
                      <a:moveTo>
                        <a:pt x="8" y="12"/>
                      </a:moveTo>
                      <a:cubicBezTo>
                        <a:pt x="48" y="12"/>
                        <a:pt x="48" y="12"/>
                        <a:pt x="48" y="12"/>
                      </a:cubicBezTo>
                      <a:cubicBezTo>
                        <a:pt x="48" y="16"/>
                        <a:pt x="48" y="16"/>
                        <a:pt x="48" y="16"/>
                      </a:cubicBezTo>
                      <a:cubicBezTo>
                        <a:pt x="8" y="16"/>
                        <a:pt x="8" y="16"/>
                        <a:pt x="8" y="16"/>
                      </a:cubicBezTo>
                      <a:lnTo>
                        <a:pt x="8" y="12"/>
                      </a:lnTo>
                      <a:close/>
                      <a:moveTo>
                        <a:pt x="32" y="20"/>
                      </a:moveTo>
                      <a:cubicBezTo>
                        <a:pt x="48" y="20"/>
                        <a:pt x="48" y="20"/>
                        <a:pt x="48" y="20"/>
                      </a:cubicBezTo>
                      <a:cubicBezTo>
                        <a:pt x="48" y="24"/>
                        <a:pt x="48" y="24"/>
                        <a:pt x="48" y="24"/>
                      </a:cubicBezTo>
                      <a:cubicBezTo>
                        <a:pt x="32" y="24"/>
                        <a:pt x="32" y="24"/>
                        <a:pt x="32" y="24"/>
                      </a:cubicBezTo>
                      <a:lnTo>
                        <a:pt x="32" y="20"/>
                      </a:lnTo>
                      <a:close/>
                      <a:moveTo>
                        <a:pt x="32" y="28"/>
                      </a:moveTo>
                      <a:cubicBezTo>
                        <a:pt x="48" y="28"/>
                        <a:pt x="48" y="28"/>
                        <a:pt x="48" y="28"/>
                      </a:cubicBezTo>
                      <a:cubicBezTo>
                        <a:pt x="48" y="32"/>
                        <a:pt x="48" y="32"/>
                        <a:pt x="48" y="32"/>
                      </a:cubicBezTo>
                      <a:cubicBezTo>
                        <a:pt x="32" y="32"/>
                        <a:pt x="32" y="32"/>
                        <a:pt x="32" y="32"/>
                      </a:cubicBezTo>
                      <a:lnTo>
                        <a:pt x="32" y="28"/>
                      </a:lnTo>
                      <a:close/>
                      <a:moveTo>
                        <a:pt x="32" y="36"/>
                      </a:moveTo>
                      <a:cubicBezTo>
                        <a:pt x="44" y="36"/>
                        <a:pt x="44" y="36"/>
                        <a:pt x="44" y="36"/>
                      </a:cubicBezTo>
                      <a:cubicBezTo>
                        <a:pt x="44" y="40"/>
                        <a:pt x="44" y="40"/>
                        <a:pt x="44" y="40"/>
                      </a:cubicBezTo>
                      <a:cubicBezTo>
                        <a:pt x="32" y="40"/>
                        <a:pt x="32" y="40"/>
                        <a:pt x="32" y="40"/>
                      </a:cubicBezTo>
                      <a:lnTo>
                        <a:pt x="32" y="36"/>
                      </a:lnTo>
                      <a:close/>
                      <a:moveTo>
                        <a:pt x="8" y="20"/>
                      </a:moveTo>
                      <a:cubicBezTo>
                        <a:pt x="28" y="20"/>
                        <a:pt x="28" y="20"/>
                        <a:pt x="28" y="20"/>
                      </a:cubicBezTo>
                      <a:cubicBezTo>
                        <a:pt x="28" y="40"/>
                        <a:pt x="28" y="40"/>
                        <a:pt x="28" y="40"/>
                      </a:cubicBezTo>
                      <a:cubicBezTo>
                        <a:pt x="8" y="40"/>
                        <a:pt x="8" y="40"/>
                        <a:pt x="8" y="40"/>
                      </a:cubicBezTo>
                      <a:lnTo>
                        <a:pt x="8" y="2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/>
                <a:lstStyle/>
                <a:p>
                  <a:endParaRPr lang="id-ID" sz="1350">
                    <a:cs typeface="+mn-ea"/>
                    <a:sym typeface="+mn-lt"/>
                  </a:endParaRPr>
                </a:p>
              </p:txBody>
            </p:sp>
            <p:sp>
              <p:nvSpPr>
                <p:cNvPr id="215" name="Freeform 180"/>
                <p:cNvSpPr>
                  <a:spLocks noEditPoints="1"/>
                </p:cNvSpPr>
                <p:nvPr/>
              </p:nvSpPr>
              <p:spPr bwMode="auto">
                <a:xfrm>
                  <a:off x="8054756" y="1359970"/>
                  <a:ext cx="246623" cy="246623"/>
                </a:xfrm>
                <a:custGeom>
                  <a:avLst/>
                  <a:gdLst>
                    <a:gd name="T0" fmla="*/ 64 w 77"/>
                    <a:gd name="T1" fmla="*/ 0 h 77"/>
                    <a:gd name="T2" fmla="*/ 13 w 77"/>
                    <a:gd name="T3" fmla="*/ 0 h 77"/>
                    <a:gd name="T4" fmla="*/ 0 w 77"/>
                    <a:gd name="T5" fmla="*/ 13 h 77"/>
                    <a:gd name="T6" fmla="*/ 0 w 77"/>
                    <a:gd name="T7" fmla="*/ 64 h 77"/>
                    <a:gd name="T8" fmla="*/ 13 w 77"/>
                    <a:gd name="T9" fmla="*/ 77 h 77"/>
                    <a:gd name="T10" fmla="*/ 64 w 77"/>
                    <a:gd name="T11" fmla="*/ 77 h 77"/>
                    <a:gd name="T12" fmla="*/ 77 w 77"/>
                    <a:gd name="T13" fmla="*/ 64 h 77"/>
                    <a:gd name="T14" fmla="*/ 77 w 77"/>
                    <a:gd name="T15" fmla="*/ 13 h 77"/>
                    <a:gd name="T16" fmla="*/ 64 w 77"/>
                    <a:gd name="T17" fmla="*/ 0 h 77"/>
                    <a:gd name="T18" fmla="*/ 25 w 77"/>
                    <a:gd name="T19" fmla="*/ 34 h 77"/>
                    <a:gd name="T20" fmla="*/ 52 w 77"/>
                    <a:gd name="T21" fmla="*/ 34 h 77"/>
                    <a:gd name="T22" fmla="*/ 53 w 77"/>
                    <a:gd name="T23" fmla="*/ 38 h 77"/>
                    <a:gd name="T24" fmla="*/ 39 w 77"/>
                    <a:gd name="T25" fmla="*/ 53 h 77"/>
                    <a:gd name="T26" fmla="*/ 24 w 77"/>
                    <a:gd name="T27" fmla="*/ 38 h 77"/>
                    <a:gd name="T28" fmla="*/ 25 w 77"/>
                    <a:gd name="T29" fmla="*/ 34 h 77"/>
                    <a:gd name="T30" fmla="*/ 67 w 77"/>
                    <a:gd name="T31" fmla="*/ 33 h 77"/>
                    <a:gd name="T32" fmla="*/ 67 w 77"/>
                    <a:gd name="T33" fmla="*/ 53 h 77"/>
                    <a:gd name="T34" fmla="*/ 67 w 77"/>
                    <a:gd name="T35" fmla="*/ 62 h 77"/>
                    <a:gd name="T36" fmla="*/ 63 w 77"/>
                    <a:gd name="T37" fmla="*/ 67 h 77"/>
                    <a:gd name="T38" fmla="*/ 15 w 77"/>
                    <a:gd name="T39" fmla="*/ 67 h 77"/>
                    <a:gd name="T40" fmla="*/ 10 w 77"/>
                    <a:gd name="T41" fmla="*/ 63 h 77"/>
                    <a:gd name="T42" fmla="*/ 10 w 77"/>
                    <a:gd name="T43" fmla="*/ 53 h 77"/>
                    <a:gd name="T44" fmla="*/ 10 w 77"/>
                    <a:gd name="T45" fmla="*/ 34 h 77"/>
                    <a:gd name="T46" fmla="*/ 10 w 77"/>
                    <a:gd name="T47" fmla="*/ 34 h 77"/>
                    <a:gd name="T48" fmla="*/ 17 w 77"/>
                    <a:gd name="T49" fmla="*/ 34 h 77"/>
                    <a:gd name="T50" fmla="*/ 17 w 77"/>
                    <a:gd name="T51" fmla="*/ 39 h 77"/>
                    <a:gd name="T52" fmla="*/ 39 w 77"/>
                    <a:gd name="T53" fmla="*/ 60 h 77"/>
                    <a:gd name="T54" fmla="*/ 60 w 77"/>
                    <a:gd name="T55" fmla="*/ 38 h 77"/>
                    <a:gd name="T56" fmla="*/ 60 w 77"/>
                    <a:gd name="T57" fmla="*/ 33 h 77"/>
                    <a:gd name="T58" fmla="*/ 67 w 77"/>
                    <a:gd name="T59" fmla="*/ 33 h 77"/>
                    <a:gd name="T60" fmla="*/ 67 w 77"/>
                    <a:gd name="T61" fmla="*/ 17 h 77"/>
                    <a:gd name="T62" fmla="*/ 65 w 77"/>
                    <a:gd name="T63" fmla="*/ 19 h 77"/>
                    <a:gd name="T64" fmla="*/ 60 w 77"/>
                    <a:gd name="T65" fmla="*/ 19 h 77"/>
                    <a:gd name="T66" fmla="*/ 58 w 77"/>
                    <a:gd name="T67" fmla="*/ 17 h 77"/>
                    <a:gd name="T68" fmla="*/ 58 w 77"/>
                    <a:gd name="T69" fmla="*/ 12 h 77"/>
                    <a:gd name="T70" fmla="*/ 60 w 77"/>
                    <a:gd name="T71" fmla="*/ 10 h 77"/>
                    <a:gd name="T72" fmla="*/ 65 w 77"/>
                    <a:gd name="T73" fmla="*/ 10 h 77"/>
                    <a:gd name="T74" fmla="*/ 67 w 77"/>
                    <a:gd name="T75" fmla="*/ 12 h 77"/>
                    <a:gd name="T76" fmla="*/ 67 w 77"/>
                    <a:gd name="T77" fmla="*/ 17 h 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77" h="77">
                      <a:moveTo>
                        <a:pt x="64" y="0"/>
                      </a:move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6" y="0"/>
                        <a:pt x="0" y="6"/>
                        <a:pt x="0" y="13"/>
                      </a:cubicBezTo>
                      <a:cubicBezTo>
                        <a:pt x="0" y="64"/>
                        <a:pt x="0" y="64"/>
                        <a:pt x="0" y="64"/>
                      </a:cubicBezTo>
                      <a:cubicBezTo>
                        <a:pt x="1" y="71"/>
                        <a:pt x="6" y="77"/>
                        <a:pt x="13" y="77"/>
                      </a:cubicBezTo>
                      <a:cubicBezTo>
                        <a:pt x="64" y="77"/>
                        <a:pt x="64" y="77"/>
                        <a:pt x="64" y="77"/>
                      </a:cubicBezTo>
                      <a:cubicBezTo>
                        <a:pt x="71" y="76"/>
                        <a:pt x="77" y="71"/>
                        <a:pt x="77" y="64"/>
                      </a:cubicBezTo>
                      <a:cubicBezTo>
                        <a:pt x="77" y="13"/>
                        <a:pt x="77" y="13"/>
                        <a:pt x="77" y="13"/>
                      </a:cubicBezTo>
                      <a:cubicBezTo>
                        <a:pt x="77" y="6"/>
                        <a:pt x="71" y="0"/>
                        <a:pt x="64" y="0"/>
                      </a:cubicBezTo>
                      <a:close/>
                      <a:moveTo>
                        <a:pt x="25" y="34"/>
                      </a:moveTo>
                      <a:cubicBezTo>
                        <a:pt x="52" y="34"/>
                        <a:pt x="52" y="34"/>
                        <a:pt x="52" y="34"/>
                      </a:cubicBezTo>
                      <a:cubicBezTo>
                        <a:pt x="53" y="35"/>
                        <a:pt x="53" y="37"/>
                        <a:pt x="53" y="38"/>
                      </a:cubicBezTo>
                      <a:cubicBezTo>
                        <a:pt x="53" y="46"/>
                        <a:pt x="47" y="53"/>
                        <a:pt x="39" y="53"/>
                      </a:cubicBezTo>
                      <a:cubicBezTo>
                        <a:pt x="31" y="53"/>
                        <a:pt x="24" y="47"/>
                        <a:pt x="24" y="38"/>
                      </a:cubicBezTo>
                      <a:cubicBezTo>
                        <a:pt x="24" y="37"/>
                        <a:pt x="24" y="35"/>
                        <a:pt x="25" y="34"/>
                      </a:cubicBezTo>
                      <a:close/>
                      <a:moveTo>
                        <a:pt x="67" y="33"/>
                      </a:moveTo>
                      <a:cubicBezTo>
                        <a:pt x="67" y="53"/>
                        <a:pt x="67" y="53"/>
                        <a:pt x="67" y="53"/>
                      </a:cubicBezTo>
                      <a:cubicBezTo>
                        <a:pt x="67" y="62"/>
                        <a:pt x="67" y="62"/>
                        <a:pt x="67" y="62"/>
                      </a:cubicBezTo>
                      <a:cubicBezTo>
                        <a:pt x="67" y="65"/>
                        <a:pt x="65" y="67"/>
                        <a:pt x="63" y="67"/>
                      </a:cubicBezTo>
                      <a:cubicBezTo>
                        <a:pt x="15" y="67"/>
                        <a:pt x="15" y="67"/>
                        <a:pt x="15" y="67"/>
                      </a:cubicBezTo>
                      <a:cubicBezTo>
                        <a:pt x="12" y="67"/>
                        <a:pt x="10" y="65"/>
                        <a:pt x="10" y="63"/>
                      </a:cubicBezTo>
                      <a:cubicBezTo>
                        <a:pt x="10" y="53"/>
                        <a:pt x="10" y="53"/>
                        <a:pt x="10" y="53"/>
                      </a:cubicBezTo>
                      <a:cubicBezTo>
                        <a:pt x="10" y="34"/>
                        <a:pt x="10" y="34"/>
                        <a:pt x="10" y="34"/>
                      </a:cubicBezTo>
                      <a:cubicBezTo>
                        <a:pt x="10" y="34"/>
                        <a:pt x="10" y="34"/>
                        <a:pt x="10" y="34"/>
                      </a:cubicBezTo>
                      <a:cubicBezTo>
                        <a:pt x="17" y="34"/>
                        <a:pt x="17" y="34"/>
                        <a:pt x="17" y="34"/>
                      </a:cubicBezTo>
                      <a:cubicBezTo>
                        <a:pt x="17" y="35"/>
                        <a:pt x="17" y="37"/>
                        <a:pt x="17" y="39"/>
                      </a:cubicBezTo>
                      <a:cubicBezTo>
                        <a:pt x="17" y="51"/>
                        <a:pt x="27" y="60"/>
                        <a:pt x="39" y="60"/>
                      </a:cubicBezTo>
                      <a:cubicBezTo>
                        <a:pt x="51" y="60"/>
                        <a:pt x="60" y="50"/>
                        <a:pt x="60" y="38"/>
                      </a:cubicBezTo>
                      <a:cubicBezTo>
                        <a:pt x="60" y="37"/>
                        <a:pt x="60" y="35"/>
                        <a:pt x="60" y="33"/>
                      </a:cubicBezTo>
                      <a:cubicBezTo>
                        <a:pt x="67" y="33"/>
                        <a:pt x="67" y="33"/>
                        <a:pt x="67" y="33"/>
                      </a:cubicBezTo>
                      <a:close/>
                      <a:moveTo>
                        <a:pt x="67" y="17"/>
                      </a:moveTo>
                      <a:cubicBezTo>
                        <a:pt x="67" y="18"/>
                        <a:pt x="66" y="19"/>
                        <a:pt x="65" y="19"/>
                      </a:cubicBezTo>
                      <a:cubicBezTo>
                        <a:pt x="60" y="19"/>
                        <a:pt x="60" y="19"/>
                        <a:pt x="60" y="19"/>
                      </a:cubicBezTo>
                      <a:cubicBezTo>
                        <a:pt x="59" y="19"/>
                        <a:pt x="58" y="18"/>
                        <a:pt x="58" y="17"/>
                      </a:cubicBezTo>
                      <a:cubicBezTo>
                        <a:pt x="58" y="12"/>
                        <a:pt x="58" y="12"/>
                        <a:pt x="58" y="12"/>
                      </a:cubicBezTo>
                      <a:cubicBezTo>
                        <a:pt x="58" y="11"/>
                        <a:pt x="59" y="10"/>
                        <a:pt x="60" y="10"/>
                      </a:cubicBezTo>
                      <a:cubicBezTo>
                        <a:pt x="65" y="10"/>
                        <a:pt x="65" y="10"/>
                        <a:pt x="65" y="10"/>
                      </a:cubicBezTo>
                      <a:cubicBezTo>
                        <a:pt x="66" y="9"/>
                        <a:pt x="67" y="11"/>
                        <a:pt x="67" y="12"/>
                      </a:cubicBezTo>
                      <a:lnTo>
                        <a:pt x="67" y="1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/>
                <a:lstStyle/>
                <a:p>
                  <a:endParaRPr lang="id-ID" sz="1350">
                    <a:cs typeface="+mn-ea"/>
                    <a:sym typeface="+mn-lt"/>
                  </a:endParaRPr>
                </a:p>
              </p:txBody>
            </p:sp>
            <p:sp>
              <p:nvSpPr>
                <p:cNvPr id="216" name="Freeform 181"/>
                <p:cNvSpPr>
                  <a:spLocks noEditPoints="1"/>
                </p:cNvSpPr>
                <p:nvPr/>
              </p:nvSpPr>
              <p:spPr bwMode="auto">
                <a:xfrm>
                  <a:off x="7590869" y="1725991"/>
                  <a:ext cx="252496" cy="191818"/>
                </a:xfrm>
                <a:custGeom>
                  <a:avLst/>
                  <a:gdLst>
                    <a:gd name="T0" fmla="*/ 76 w 79"/>
                    <a:gd name="T1" fmla="*/ 3 h 60"/>
                    <a:gd name="T2" fmla="*/ 40 w 79"/>
                    <a:gd name="T3" fmla="*/ 0 h 60"/>
                    <a:gd name="T4" fmla="*/ 4 w 79"/>
                    <a:gd name="T5" fmla="*/ 3 h 60"/>
                    <a:gd name="T6" fmla="*/ 0 w 79"/>
                    <a:gd name="T7" fmla="*/ 30 h 60"/>
                    <a:gd name="T8" fmla="*/ 4 w 79"/>
                    <a:gd name="T9" fmla="*/ 57 h 60"/>
                    <a:gd name="T10" fmla="*/ 40 w 79"/>
                    <a:gd name="T11" fmla="*/ 60 h 60"/>
                    <a:gd name="T12" fmla="*/ 76 w 79"/>
                    <a:gd name="T13" fmla="*/ 57 h 60"/>
                    <a:gd name="T14" fmla="*/ 79 w 79"/>
                    <a:gd name="T15" fmla="*/ 30 h 60"/>
                    <a:gd name="T16" fmla="*/ 76 w 79"/>
                    <a:gd name="T17" fmla="*/ 3 h 60"/>
                    <a:gd name="T18" fmla="*/ 30 w 79"/>
                    <a:gd name="T19" fmla="*/ 45 h 60"/>
                    <a:gd name="T20" fmla="*/ 30 w 79"/>
                    <a:gd name="T21" fmla="*/ 15 h 60"/>
                    <a:gd name="T22" fmla="*/ 55 w 79"/>
                    <a:gd name="T23" fmla="*/ 30 h 60"/>
                    <a:gd name="T24" fmla="*/ 30 w 79"/>
                    <a:gd name="T25" fmla="*/ 45 h 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79" h="60">
                      <a:moveTo>
                        <a:pt x="76" y="3"/>
                      </a:moveTo>
                      <a:cubicBezTo>
                        <a:pt x="65" y="1"/>
                        <a:pt x="53" y="0"/>
                        <a:pt x="40" y="0"/>
                      </a:cubicBezTo>
                      <a:cubicBezTo>
                        <a:pt x="27" y="0"/>
                        <a:pt x="15" y="1"/>
                        <a:pt x="4" y="3"/>
                      </a:cubicBezTo>
                      <a:cubicBezTo>
                        <a:pt x="2" y="11"/>
                        <a:pt x="0" y="20"/>
                        <a:pt x="0" y="30"/>
                      </a:cubicBezTo>
                      <a:cubicBezTo>
                        <a:pt x="0" y="40"/>
                        <a:pt x="2" y="49"/>
                        <a:pt x="4" y="57"/>
                      </a:cubicBezTo>
                      <a:cubicBezTo>
                        <a:pt x="15" y="59"/>
                        <a:pt x="27" y="60"/>
                        <a:pt x="40" y="60"/>
                      </a:cubicBezTo>
                      <a:cubicBezTo>
                        <a:pt x="53" y="60"/>
                        <a:pt x="65" y="59"/>
                        <a:pt x="76" y="57"/>
                      </a:cubicBezTo>
                      <a:cubicBezTo>
                        <a:pt x="78" y="49"/>
                        <a:pt x="79" y="40"/>
                        <a:pt x="79" y="30"/>
                      </a:cubicBezTo>
                      <a:cubicBezTo>
                        <a:pt x="79" y="20"/>
                        <a:pt x="78" y="11"/>
                        <a:pt x="76" y="3"/>
                      </a:cubicBezTo>
                      <a:close/>
                      <a:moveTo>
                        <a:pt x="30" y="45"/>
                      </a:moveTo>
                      <a:cubicBezTo>
                        <a:pt x="30" y="15"/>
                        <a:pt x="30" y="15"/>
                        <a:pt x="30" y="15"/>
                      </a:cubicBezTo>
                      <a:cubicBezTo>
                        <a:pt x="55" y="30"/>
                        <a:pt x="55" y="30"/>
                        <a:pt x="55" y="30"/>
                      </a:cubicBezTo>
                      <a:lnTo>
                        <a:pt x="30" y="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/>
                <a:lstStyle/>
                <a:p>
                  <a:endParaRPr lang="id-ID" sz="1350">
                    <a:cs typeface="+mn-ea"/>
                    <a:sym typeface="+mn-lt"/>
                  </a:endParaRPr>
                </a:p>
              </p:txBody>
            </p:sp>
            <p:sp>
              <p:nvSpPr>
                <p:cNvPr id="217" name="Freeform 183"/>
                <p:cNvSpPr>
                  <a:spLocks noEditPoints="1"/>
                </p:cNvSpPr>
                <p:nvPr/>
              </p:nvSpPr>
              <p:spPr bwMode="auto">
                <a:xfrm>
                  <a:off x="7334459" y="2704655"/>
                  <a:ext cx="219221" cy="217263"/>
                </a:xfrm>
                <a:custGeom>
                  <a:avLst/>
                  <a:gdLst>
                    <a:gd name="T0" fmla="*/ 34 w 68"/>
                    <a:gd name="T1" fmla="*/ 0 h 68"/>
                    <a:gd name="T2" fmla="*/ 0 w 68"/>
                    <a:gd name="T3" fmla="*/ 34 h 68"/>
                    <a:gd name="T4" fmla="*/ 34 w 68"/>
                    <a:gd name="T5" fmla="*/ 68 h 68"/>
                    <a:gd name="T6" fmla="*/ 68 w 68"/>
                    <a:gd name="T7" fmla="*/ 34 h 68"/>
                    <a:gd name="T8" fmla="*/ 34 w 68"/>
                    <a:gd name="T9" fmla="*/ 0 h 68"/>
                    <a:gd name="T10" fmla="*/ 34 w 68"/>
                    <a:gd name="T11" fmla="*/ 61 h 68"/>
                    <a:gd name="T12" fmla="*/ 7 w 68"/>
                    <a:gd name="T13" fmla="*/ 34 h 68"/>
                    <a:gd name="T14" fmla="*/ 34 w 68"/>
                    <a:gd name="T15" fmla="*/ 6 h 68"/>
                    <a:gd name="T16" fmla="*/ 62 w 68"/>
                    <a:gd name="T17" fmla="*/ 34 h 68"/>
                    <a:gd name="T18" fmla="*/ 34 w 68"/>
                    <a:gd name="T19" fmla="*/ 61 h 68"/>
                    <a:gd name="T20" fmla="*/ 21 w 68"/>
                    <a:gd name="T21" fmla="*/ 21 h 68"/>
                    <a:gd name="T22" fmla="*/ 47 w 68"/>
                    <a:gd name="T23" fmla="*/ 21 h 68"/>
                    <a:gd name="T24" fmla="*/ 47 w 68"/>
                    <a:gd name="T25" fmla="*/ 46 h 68"/>
                    <a:gd name="T26" fmla="*/ 21 w 68"/>
                    <a:gd name="T27" fmla="*/ 46 h 68"/>
                    <a:gd name="T28" fmla="*/ 21 w 68"/>
                    <a:gd name="T29" fmla="*/ 21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68" h="68">
                      <a:moveTo>
                        <a:pt x="34" y="0"/>
                      </a:moveTo>
                      <a:cubicBezTo>
                        <a:pt x="15" y="0"/>
                        <a:pt x="0" y="15"/>
                        <a:pt x="0" y="34"/>
                      </a:cubicBezTo>
                      <a:cubicBezTo>
                        <a:pt x="0" y="52"/>
                        <a:pt x="15" y="68"/>
                        <a:pt x="34" y="68"/>
                      </a:cubicBezTo>
                      <a:cubicBezTo>
                        <a:pt x="53" y="68"/>
                        <a:pt x="68" y="52"/>
                        <a:pt x="68" y="34"/>
                      </a:cubicBezTo>
                      <a:cubicBezTo>
                        <a:pt x="68" y="15"/>
                        <a:pt x="53" y="0"/>
                        <a:pt x="34" y="0"/>
                      </a:cubicBezTo>
                      <a:close/>
                      <a:moveTo>
                        <a:pt x="34" y="61"/>
                      </a:moveTo>
                      <a:cubicBezTo>
                        <a:pt x="19" y="61"/>
                        <a:pt x="7" y="49"/>
                        <a:pt x="7" y="34"/>
                      </a:cubicBezTo>
                      <a:cubicBezTo>
                        <a:pt x="7" y="18"/>
                        <a:pt x="19" y="6"/>
                        <a:pt x="34" y="6"/>
                      </a:cubicBezTo>
                      <a:cubicBezTo>
                        <a:pt x="49" y="6"/>
                        <a:pt x="62" y="18"/>
                        <a:pt x="62" y="34"/>
                      </a:cubicBezTo>
                      <a:cubicBezTo>
                        <a:pt x="62" y="49"/>
                        <a:pt x="49" y="61"/>
                        <a:pt x="34" y="61"/>
                      </a:cubicBezTo>
                      <a:close/>
                      <a:moveTo>
                        <a:pt x="21" y="21"/>
                      </a:moveTo>
                      <a:cubicBezTo>
                        <a:pt x="47" y="21"/>
                        <a:pt x="47" y="21"/>
                        <a:pt x="47" y="21"/>
                      </a:cubicBezTo>
                      <a:cubicBezTo>
                        <a:pt x="47" y="46"/>
                        <a:pt x="47" y="46"/>
                        <a:pt x="47" y="46"/>
                      </a:cubicBezTo>
                      <a:cubicBezTo>
                        <a:pt x="21" y="46"/>
                        <a:pt x="21" y="46"/>
                        <a:pt x="21" y="46"/>
                      </a:cubicBezTo>
                      <a:lnTo>
                        <a:pt x="21" y="2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/>
                <a:lstStyle/>
                <a:p>
                  <a:endParaRPr lang="id-ID" sz="1350">
                    <a:cs typeface="+mn-ea"/>
                    <a:sym typeface="+mn-lt"/>
                  </a:endParaRPr>
                </a:p>
              </p:txBody>
            </p:sp>
            <p:sp>
              <p:nvSpPr>
                <p:cNvPr id="218" name="Freeform 188"/>
                <p:cNvSpPr>
                  <a:spLocks noEditPoints="1"/>
                </p:cNvSpPr>
                <p:nvPr/>
              </p:nvSpPr>
              <p:spPr bwMode="auto">
                <a:xfrm>
                  <a:off x="6575015" y="3595239"/>
                  <a:ext cx="229008" cy="230965"/>
                </a:xfrm>
                <a:custGeom>
                  <a:avLst/>
                  <a:gdLst>
                    <a:gd name="T0" fmla="*/ 36 w 72"/>
                    <a:gd name="T1" fmla="*/ 0 h 72"/>
                    <a:gd name="T2" fmla="*/ 0 w 72"/>
                    <a:gd name="T3" fmla="*/ 36 h 72"/>
                    <a:gd name="T4" fmla="*/ 36 w 72"/>
                    <a:gd name="T5" fmla="*/ 72 h 72"/>
                    <a:gd name="T6" fmla="*/ 72 w 72"/>
                    <a:gd name="T7" fmla="*/ 36 h 72"/>
                    <a:gd name="T8" fmla="*/ 36 w 72"/>
                    <a:gd name="T9" fmla="*/ 0 h 72"/>
                    <a:gd name="T10" fmla="*/ 57 w 72"/>
                    <a:gd name="T11" fmla="*/ 31 h 72"/>
                    <a:gd name="T12" fmla="*/ 38 w 72"/>
                    <a:gd name="T13" fmla="*/ 59 h 72"/>
                    <a:gd name="T14" fmla="*/ 29 w 72"/>
                    <a:gd name="T15" fmla="*/ 55 h 72"/>
                    <a:gd name="T16" fmla="*/ 21 w 72"/>
                    <a:gd name="T17" fmla="*/ 33 h 72"/>
                    <a:gd name="T18" fmla="*/ 16 w 72"/>
                    <a:gd name="T19" fmla="*/ 35 h 72"/>
                    <a:gd name="T20" fmla="*/ 15 w 72"/>
                    <a:gd name="T21" fmla="*/ 32 h 72"/>
                    <a:gd name="T22" fmla="*/ 28 w 72"/>
                    <a:gd name="T23" fmla="*/ 23 h 72"/>
                    <a:gd name="T24" fmla="*/ 35 w 72"/>
                    <a:gd name="T25" fmla="*/ 37 h 72"/>
                    <a:gd name="T26" fmla="*/ 38 w 72"/>
                    <a:gd name="T27" fmla="*/ 46 h 72"/>
                    <a:gd name="T28" fmla="*/ 44 w 72"/>
                    <a:gd name="T29" fmla="*/ 38 h 72"/>
                    <a:gd name="T30" fmla="*/ 39 w 72"/>
                    <a:gd name="T31" fmla="*/ 32 h 72"/>
                    <a:gd name="T32" fmla="*/ 57 w 72"/>
                    <a:gd name="T33" fmla="*/ 31 h 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72" h="72">
                      <a:moveTo>
                        <a:pt x="36" y="0"/>
                      </a:moveTo>
                      <a:cubicBezTo>
                        <a:pt x="16" y="0"/>
                        <a:pt x="0" y="17"/>
                        <a:pt x="0" y="36"/>
                      </a:cubicBezTo>
                      <a:cubicBezTo>
                        <a:pt x="0" y="56"/>
                        <a:pt x="16" y="72"/>
                        <a:pt x="36" y="72"/>
                      </a:cubicBezTo>
                      <a:cubicBezTo>
                        <a:pt x="56" y="72"/>
                        <a:pt x="72" y="56"/>
                        <a:pt x="72" y="36"/>
                      </a:cubicBezTo>
                      <a:cubicBezTo>
                        <a:pt x="72" y="17"/>
                        <a:pt x="56" y="0"/>
                        <a:pt x="36" y="0"/>
                      </a:cubicBezTo>
                      <a:close/>
                      <a:moveTo>
                        <a:pt x="57" y="31"/>
                      </a:moveTo>
                      <a:cubicBezTo>
                        <a:pt x="55" y="45"/>
                        <a:pt x="42" y="56"/>
                        <a:pt x="38" y="59"/>
                      </a:cubicBezTo>
                      <a:cubicBezTo>
                        <a:pt x="34" y="61"/>
                        <a:pt x="30" y="58"/>
                        <a:pt x="29" y="55"/>
                      </a:cubicBezTo>
                      <a:cubicBezTo>
                        <a:pt x="27" y="52"/>
                        <a:pt x="22" y="35"/>
                        <a:pt x="21" y="33"/>
                      </a:cubicBezTo>
                      <a:cubicBezTo>
                        <a:pt x="20" y="32"/>
                        <a:pt x="16" y="35"/>
                        <a:pt x="16" y="35"/>
                      </a:cubicBezTo>
                      <a:cubicBezTo>
                        <a:pt x="15" y="32"/>
                        <a:pt x="15" y="32"/>
                        <a:pt x="15" y="32"/>
                      </a:cubicBezTo>
                      <a:cubicBezTo>
                        <a:pt x="15" y="32"/>
                        <a:pt x="22" y="24"/>
                        <a:pt x="28" y="23"/>
                      </a:cubicBezTo>
                      <a:cubicBezTo>
                        <a:pt x="33" y="22"/>
                        <a:pt x="33" y="32"/>
                        <a:pt x="35" y="37"/>
                      </a:cubicBezTo>
                      <a:cubicBezTo>
                        <a:pt x="36" y="43"/>
                        <a:pt x="37" y="46"/>
                        <a:pt x="38" y="46"/>
                      </a:cubicBezTo>
                      <a:cubicBezTo>
                        <a:pt x="39" y="46"/>
                        <a:pt x="42" y="43"/>
                        <a:pt x="44" y="38"/>
                      </a:cubicBezTo>
                      <a:cubicBezTo>
                        <a:pt x="47" y="34"/>
                        <a:pt x="44" y="29"/>
                        <a:pt x="39" y="32"/>
                      </a:cubicBezTo>
                      <a:cubicBezTo>
                        <a:pt x="41" y="21"/>
                        <a:pt x="60" y="18"/>
                        <a:pt x="57" y="3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/>
                <a:lstStyle/>
                <a:p>
                  <a:endParaRPr lang="id-ID" sz="1350">
                    <a:cs typeface="+mn-ea"/>
                    <a:sym typeface="+mn-lt"/>
                  </a:endParaRPr>
                </a:p>
              </p:txBody>
            </p:sp>
            <p:sp>
              <p:nvSpPr>
                <p:cNvPr id="219" name="Freeform 189"/>
                <p:cNvSpPr>
                  <a:spLocks noEditPoints="1"/>
                </p:cNvSpPr>
                <p:nvPr/>
              </p:nvSpPr>
              <p:spPr bwMode="auto">
                <a:xfrm>
                  <a:off x="5843656" y="2888235"/>
                  <a:ext cx="150715" cy="150714"/>
                </a:xfrm>
                <a:custGeom>
                  <a:avLst/>
                  <a:gdLst>
                    <a:gd name="T0" fmla="*/ 23 w 47"/>
                    <a:gd name="T1" fmla="*/ 0 h 47"/>
                    <a:gd name="T2" fmla="*/ 0 w 47"/>
                    <a:gd name="T3" fmla="*/ 24 h 47"/>
                    <a:gd name="T4" fmla="*/ 23 w 47"/>
                    <a:gd name="T5" fmla="*/ 47 h 47"/>
                    <a:gd name="T6" fmla="*/ 47 w 47"/>
                    <a:gd name="T7" fmla="*/ 24 h 47"/>
                    <a:gd name="T8" fmla="*/ 23 w 47"/>
                    <a:gd name="T9" fmla="*/ 0 h 47"/>
                    <a:gd name="T10" fmla="*/ 5 w 47"/>
                    <a:gd name="T11" fmla="*/ 24 h 47"/>
                    <a:gd name="T12" fmla="*/ 23 w 47"/>
                    <a:gd name="T13" fmla="*/ 6 h 47"/>
                    <a:gd name="T14" fmla="*/ 23 w 47"/>
                    <a:gd name="T15" fmla="*/ 42 h 47"/>
                    <a:gd name="T16" fmla="*/ 5 w 47"/>
                    <a:gd name="T17" fmla="*/ 24 h 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7" h="47">
                      <a:moveTo>
                        <a:pt x="23" y="0"/>
                      </a:moveTo>
                      <a:cubicBezTo>
                        <a:pt x="10" y="0"/>
                        <a:pt x="0" y="11"/>
                        <a:pt x="0" y="24"/>
                      </a:cubicBezTo>
                      <a:cubicBezTo>
                        <a:pt x="0" y="37"/>
                        <a:pt x="10" y="47"/>
                        <a:pt x="23" y="47"/>
                      </a:cubicBezTo>
                      <a:cubicBezTo>
                        <a:pt x="36" y="47"/>
                        <a:pt x="47" y="37"/>
                        <a:pt x="47" y="24"/>
                      </a:cubicBezTo>
                      <a:cubicBezTo>
                        <a:pt x="47" y="11"/>
                        <a:pt x="36" y="0"/>
                        <a:pt x="23" y="0"/>
                      </a:cubicBezTo>
                      <a:close/>
                      <a:moveTo>
                        <a:pt x="5" y="24"/>
                      </a:moveTo>
                      <a:cubicBezTo>
                        <a:pt x="5" y="14"/>
                        <a:pt x="13" y="6"/>
                        <a:pt x="23" y="6"/>
                      </a:cubicBezTo>
                      <a:cubicBezTo>
                        <a:pt x="23" y="42"/>
                        <a:pt x="23" y="42"/>
                        <a:pt x="23" y="42"/>
                      </a:cubicBezTo>
                      <a:cubicBezTo>
                        <a:pt x="13" y="42"/>
                        <a:pt x="5" y="34"/>
                        <a:pt x="5" y="2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/>
                <a:lstStyle/>
                <a:p>
                  <a:endParaRPr lang="id-ID" sz="1350">
                    <a:cs typeface="+mn-ea"/>
                    <a:sym typeface="+mn-lt"/>
                  </a:endParaRPr>
                </a:p>
              </p:txBody>
            </p:sp>
            <p:sp>
              <p:nvSpPr>
                <p:cNvPr id="220" name="Freeform 190"/>
                <p:cNvSpPr>
                  <a:spLocks noEditPoints="1"/>
                </p:cNvSpPr>
                <p:nvPr/>
              </p:nvSpPr>
              <p:spPr bwMode="auto">
                <a:xfrm>
                  <a:off x="5900419" y="2101389"/>
                  <a:ext cx="215306" cy="199648"/>
                </a:xfrm>
                <a:custGeom>
                  <a:avLst/>
                  <a:gdLst>
                    <a:gd name="T0" fmla="*/ 34 w 67"/>
                    <a:gd name="T1" fmla="*/ 8 h 62"/>
                    <a:gd name="T2" fmla="*/ 23 w 67"/>
                    <a:gd name="T3" fmla="*/ 10 h 62"/>
                    <a:gd name="T4" fmla="*/ 15 w 67"/>
                    <a:gd name="T5" fmla="*/ 14 h 62"/>
                    <a:gd name="T6" fmla="*/ 8 w 67"/>
                    <a:gd name="T7" fmla="*/ 27 h 62"/>
                    <a:gd name="T8" fmla="*/ 11 w 67"/>
                    <a:gd name="T9" fmla="*/ 35 h 62"/>
                    <a:gd name="T10" fmla="*/ 17 w 67"/>
                    <a:gd name="T11" fmla="*/ 41 h 62"/>
                    <a:gd name="T12" fmla="*/ 21 w 67"/>
                    <a:gd name="T13" fmla="*/ 47 h 62"/>
                    <a:gd name="T14" fmla="*/ 21 w 67"/>
                    <a:gd name="T15" fmla="*/ 49 h 62"/>
                    <a:gd name="T16" fmla="*/ 22 w 67"/>
                    <a:gd name="T17" fmla="*/ 48 h 62"/>
                    <a:gd name="T18" fmla="*/ 28 w 67"/>
                    <a:gd name="T19" fmla="*/ 45 h 62"/>
                    <a:gd name="T20" fmla="*/ 29 w 67"/>
                    <a:gd name="T21" fmla="*/ 46 h 62"/>
                    <a:gd name="T22" fmla="*/ 34 w 67"/>
                    <a:gd name="T23" fmla="*/ 46 h 62"/>
                    <a:gd name="T24" fmla="*/ 44 w 67"/>
                    <a:gd name="T25" fmla="*/ 44 h 62"/>
                    <a:gd name="T26" fmla="*/ 52 w 67"/>
                    <a:gd name="T27" fmla="*/ 40 h 62"/>
                    <a:gd name="T28" fmla="*/ 59 w 67"/>
                    <a:gd name="T29" fmla="*/ 27 h 62"/>
                    <a:gd name="T30" fmla="*/ 52 w 67"/>
                    <a:gd name="T31" fmla="*/ 14 h 62"/>
                    <a:gd name="T32" fmla="*/ 44 w 67"/>
                    <a:gd name="T33" fmla="*/ 10 h 62"/>
                    <a:gd name="T34" fmla="*/ 34 w 67"/>
                    <a:gd name="T35" fmla="*/ 8 h 62"/>
                    <a:gd name="T36" fmla="*/ 34 w 67"/>
                    <a:gd name="T37" fmla="*/ 0 h 62"/>
                    <a:gd name="T38" fmla="*/ 34 w 67"/>
                    <a:gd name="T39" fmla="*/ 0 h 62"/>
                    <a:gd name="T40" fmla="*/ 67 w 67"/>
                    <a:gd name="T41" fmla="*/ 27 h 62"/>
                    <a:gd name="T42" fmla="*/ 34 w 67"/>
                    <a:gd name="T43" fmla="*/ 54 h 62"/>
                    <a:gd name="T44" fmla="*/ 28 w 67"/>
                    <a:gd name="T45" fmla="*/ 54 h 62"/>
                    <a:gd name="T46" fmla="*/ 4 w 67"/>
                    <a:gd name="T47" fmla="*/ 62 h 62"/>
                    <a:gd name="T48" fmla="*/ 4 w 67"/>
                    <a:gd name="T49" fmla="*/ 61 h 62"/>
                    <a:gd name="T50" fmla="*/ 13 w 67"/>
                    <a:gd name="T51" fmla="*/ 50 h 62"/>
                    <a:gd name="T52" fmla="*/ 12 w 67"/>
                    <a:gd name="T53" fmla="*/ 48 h 62"/>
                    <a:gd name="T54" fmla="*/ 0 w 67"/>
                    <a:gd name="T55" fmla="*/ 27 h 62"/>
                    <a:gd name="T56" fmla="*/ 34 w 67"/>
                    <a:gd name="T57" fmla="*/ 0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67" h="62">
                      <a:moveTo>
                        <a:pt x="34" y="8"/>
                      </a:moveTo>
                      <a:cubicBezTo>
                        <a:pt x="30" y="8"/>
                        <a:pt x="26" y="9"/>
                        <a:pt x="23" y="10"/>
                      </a:cubicBezTo>
                      <a:cubicBezTo>
                        <a:pt x="20" y="11"/>
                        <a:pt x="17" y="12"/>
                        <a:pt x="15" y="14"/>
                      </a:cubicBezTo>
                      <a:cubicBezTo>
                        <a:pt x="11" y="18"/>
                        <a:pt x="8" y="22"/>
                        <a:pt x="8" y="27"/>
                      </a:cubicBezTo>
                      <a:cubicBezTo>
                        <a:pt x="8" y="30"/>
                        <a:pt x="9" y="32"/>
                        <a:pt x="11" y="35"/>
                      </a:cubicBezTo>
                      <a:cubicBezTo>
                        <a:pt x="12" y="37"/>
                        <a:pt x="14" y="39"/>
                        <a:pt x="17" y="41"/>
                      </a:cubicBezTo>
                      <a:cubicBezTo>
                        <a:pt x="19" y="42"/>
                        <a:pt x="20" y="45"/>
                        <a:pt x="21" y="47"/>
                      </a:cubicBezTo>
                      <a:cubicBezTo>
                        <a:pt x="21" y="48"/>
                        <a:pt x="21" y="48"/>
                        <a:pt x="21" y="49"/>
                      </a:cubicBezTo>
                      <a:cubicBezTo>
                        <a:pt x="21" y="49"/>
                        <a:pt x="22" y="48"/>
                        <a:pt x="22" y="48"/>
                      </a:cubicBezTo>
                      <a:cubicBezTo>
                        <a:pt x="24" y="46"/>
                        <a:pt x="26" y="45"/>
                        <a:pt x="28" y="45"/>
                      </a:cubicBezTo>
                      <a:cubicBezTo>
                        <a:pt x="29" y="45"/>
                        <a:pt x="29" y="45"/>
                        <a:pt x="29" y="46"/>
                      </a:cubicBezTo>
                      <a:cubicBezTo>
                        <a:pt x="31" y="46"/>
                        <a:pt x="32" y="46"/>
                        <a:pt x="34" y="46"/>
                      </a:cubicBezTo>
                      <a:cubicBezTo>
                        <a:pt x="37" y="46"/>
                        <a:pt x="41" y="45"/>
                        <a:pt x="44" y="44"/>
                      </a:cubicBezTo>
                      <a:cubicBezTo>
                        <a:pt x="47" y="43"/>
                        <a:pt x="50" y="42"/>
                        <a:pt x="52" y="40"/>
                      </a:cubicBezTo>
                      <a:cubicBezTo>
                        <a:pt x="56" y="36"/>
                        <a:pt x="59" y="32"/>
                        <a:pt x="59" y="27"/>
                      </a:cubicBezTo>
                      <a:cubicBezTo>
                        <a:pt x="59" y="22"/>
                        <a:pt x="56" y="18"/>
                        <a:pt x="52" y="14"/>
                      </a:cubicBezTo>
                      <a:cubicBezTo>
                        <a:pt x="50" y="12"/>
                        <a:pt x="47" y="11"/>
                        <a:pt x="44" y="10"/>
                      </a:cubicBezTo>
                      <a:cubicBezTo>
                        <a:pt x="41" y="9"/>
                        <a:pt x="37" y="8"/>
                        <a:pt x="34" y="8"/>
                      </a:cubicBezTo>
                      <a:close/>
                      <a:moveTo>
                        <a:pt x="34" y="0"/>
                      </a:moveTo>
                      <a:cubicBezTo>
                        <a:pt x="34" y="0"/>
                        <a:pt x="34" y="0"/>
                        <a:pt x="34" y="0"/>
                      </a:cubicBezTo>
                      <a:cubicBezTo>
                        <a:pt x="52" y="0"/>
                        <a:pt x="67" y="12"/>
                        <a:pt x="67" y="27"/>
                      </a:cubicBezTo>
                      <a:cubicBezTo>
                        <a:pt x="67" y="42"/>
                        <a:pt x="52" y="54"/>
                        <a:pt x="34" y="54"/>
                      </a:cubicBezTo>
                      <a:cubicBezTo>
                        <a:pt x="32" y="54"/>
                        <a:pt x="30" y="54"/>
                        <a:pt x="28" y="54"/>
                      </a:cubicBezTo>
                      <a:cubicBezTo>
                        <a:pt x="21" y="61"/>
                        <a:pt x="13" y="62"/>
                        <a:pt x="4" y="62"/>
                      </a:cubicBezTo>
                      <a:cubicBezTo>
                        <a:pt x="4" y="61"/>
                        <a:pt x="4" y="61"/>
                        <a:pt x="4" y="61"/>
                      </a:cubicBezTo>
                      <a:cubicBezTo>
                        <a:pt x="9" y="59"/>
                        <a:pt x="13" y="55"/>
                        <a:pt x="13" y="50"/>
                      </a:cubicBezTo>
                      <a:cubicBezTo>
                        <a:pt x="13" y="49"/>
                        <a:pt x="13" y="49"/>
                        <a:pt x="12" y="48"/>
                      </a:cubicBezTo>
                      <a:cubicBezTo>
                        <a:pt x="5" y="43"/>
                        <a:pt x="0" y="36"/>
                        <a:pt x="0" y="27"/>
                      </a:cubicBezTo>
                      <a:cubicBezTo>
                        <a:pt x="0" y="12"/>
                        <a:pt x="15" y="0"/>
                        <a:pt x="3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/>
                <a:lstStyle/>
                <a:p>
                  <a:endParaRPr lang="id-ID" sz="1350">
                    <a:cs typeface="+mn-ea"/>
                    <a:sym typeface="+mn-lt"/>
                  </a:endParaRPr>
                </a:p>
              </p:txBody>
            </p:sp>
            <p:sp>
              <p:nvSpPr>
                <p:cNvPr id="221" name="Freeform 191"/>
                <p:cNvSpPr>
                  <a:spLocks noEditPoints="1"/>
                </p:cNvSpPr>
                <p:nvPr/>
              </p:nvSpPr>
              <p:spPr bwMode="auto">
                <a:xfrm>
                  <a:off x="6312733" y="2886686"/>
                  <a:ext cx="207477" cy="203562"/>
                </a:xfrm>
                <a:custGeom>
                  <a:avLst/>
                  <a:gdLst>
                    <a:gd name="T0" fmla="*/ 62 w 65"/>
                    <a:gd name="T1" fmla="*/ 36 h 64"/>
                    <a:gd name="T2" fmla="*/ 62 w 65"/>
                    <a:gd name="T3" fmla="*/ 32 h 64"/>
                    <a:gd name="T4" fmla="*/ 33 w 65"/>
                    <a:gd name="T5" fmla="*/ 3 h 64"/>
                    <a:gd name="T6" fmla="*/ 28 w 65"/>
                    <a:gd name="T7" fmla="*/ 3 h 64"/>
                    <a:gd name="T8" fmla="*/ 18 w 65"/>
                    <a:gd name="T9" fmla="*/ 0 h 64"/>
                    <a:gd name="T10" fmla="*/ 0 w 65"/>
                    <a:gd name="T11" fmla="*/ 18 h 64"/>
                    <a:gd name="T12" fmla="*/ 3 w 65"/>
                    <a:gd name="T13" fmla="*/ 28 h 64"/>
                    <a:gd name="T14" fmla="*/ 3 w 65"/>
                    <a:gd name="T15" fmla="*/ 32 h 64"/>
                    <a:gd name="T16" fmla="*/ 33 w 65"/>
                    <a:gd name="T17" fmla="*/ 62 h 64"/>
                    <a:gd name="T18" fmla="*/ 38 w 65"/>
                    <a:gd name="T19" fmla="*/ 62 h 64"/>
                    <a:gd name="T20" fmla="*/ 47 w 65"/>
                    <a:gd name="T21" fmla="*/ 64 h 64"/>
                    <a:gd name="T22" fmla="*/ 65 w 65"/>
                    <a:gd name="T23" fmla="*/ 46 h 64"/>
                    <a:gd name="T24" fmla="*/ 62 w 65"/>
                    <a:gd name="T25" fmla="*/ 36 h 64"/>
                    <a:gd name="T26" fmla="*/ 35 w 65"/>
                    <a:gd name="T27" fmla="*/ 54 h 64"/>
                    <a:gd name="T28" fmla="*/ 17 w 65"/>
                    <a:gd name="T29" fmla="*/ 49 h 64"/>
                    <a:gd name="T30" fmla="*/ 18 w 65"/>
                    <a:gd name="T31" fmla="*/ 39 h 64"/>
                    <a:gd name="T32" fmla="*/ 26 w 65"/>
                    <a:gd name="T33" fmla="*/ 45 h 64"/>
                    <a:gd name="T34" fmla="*/ 40 w 65"/>
                    <a:gd name="T35" fmla="*/ 44 h 64"/>
                    <a:gd name="T36" fmla="*/ 32 w 65"/>
                    <a:gd name="T37" fmla="*/ 36 h 64"/>
                    <a:gd name="T38" fmla="*/ 15 w 65"/>
                    <a:gd name="T39" fmla="*/ 23 h 64"/>
                    <a:gd name="T40" fmla="*/ 28 w 65"/>
                    <a:gd name="T41" fmla="*/ 10 h 64"/>
                    <a:gd name="T42" fmla="*/ 46 w 65"/>
                    <a:gd name="T43" fmla="*/ 15 h 64"/>
                    <a:gd name="T44" fmla="*/ 45 w 65"/>
                    <a:gd name="T45" fmla="*/ 24 h 64"/>
                    <a:gd name="T46" fmla="*/ 32 w 65"/>
                    <a:gd name="T47" fmla="*/ 17 h 64"/>
                    <a:gd name="T48" fmla="*/ 29 w 65"/>
                    <a:gd name="T49" fmla="*/ 27 h 64"/>
                    <a:gd name="T50" fmla="*/ 50 w 65"/>
                    <a:gd name="T51" fmla="*/ 37 h 64"/>
                    <a:gd name="T52" fmla="*/ 35 w 65"/>
                    <a:gd name="T53" fmla="*/ 54 h 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65" h="64">
                      <a:moveTo>
                        <a:pt x="62" y="36"/>
                      </a:moveTo>
                      <a:cubicBezTo>
                        <a:pt x="62" y="35"/>
                        <a:pt x="62" y="34"/>
                        <a:pt x="62" y="32"/>
                      </a:cubicBezTo>
                      <a:cubicBezTo>
                        <a:pt x="62" y="16"/>
                        <a:pt x="49" y="3"/>
                        <a:pt x="33" y="3"/>
                      </a:cubicBezTo>
                      <a:cubicBezTo>
                        <a:pt x="31" y="3"/>
                        <a:pt x="29" y="3"/>
                        <a:pt x="28" y="3"/>
                      </a:cubicBezTo>
                      <a:cubicBezTo>
                        <a:pt x="25" y="1"/>
                        <a:pt x="22" y="0"/>
                        <a:pt x="18" y="0"/>
                      </a:cubicBezTo>
                      <a:cubicBezTo>
                        <a:pt x="8" y="0"/>
                        <a:pt x="0" y="8"/>
                        <a:pt x="0" y="18"/>
                      </a:cubicBezTo>
                      <a:cubicBezTo>
                        <a:pt x="0" y="21"/>
                        <a:pt x="1" y="25"/>
                        <a:pt x="3" y="28"/>
                      </a:cubicBezTo>
                      <a:cubicBezTo>
                        <a:pt x="3" y="29"/>
                        <a:pt x="3" y="31"/>
                        <a:pt x="3" y="32"/>
                      </a:cubicBezTo>
                      <a:cubicBezTo>
                        <a:pt x="3" y="49"/>
                        <a:pt x="16" y="62"/>
                        <a:pt x="33" y="62"/>
                      </a:cubicBezTo>
                      <a:cubicBezTo>
                        <a:pt x="34" y="62"/>
                        <a:pt x="36" y="62"/>
                        <a:pt x="38" y="62"/>
                      </a:cubicBezTo>
                      <a:cubicBezTo>
                        <a:pt x="41" y="63"/>
                        <a:pt x="44" y="64"/>
                        <a:pt x="47" y="64"/>
                      </a:cubicBezTo>
                      <a:cubicBezTo>
                        <a:pt x="57" y="64"/>
                        <a:pt x="65" y="56"/>
                        <a:pt x="65" y="46"/>
                      </a:cubicBezTo>
                      <a:cubicBezTo>
                        <a:pt x="65" y="43"/>
                        <a:pt x="64" y="39"/>
                        <a:pt x="62" y="36"/>
                      </a:cubicBezTo>
                      <a:close/>
                      <a:moveTo>
                        <a:pt x="35" y="54"/>
                      </a:moveTo>
                      <a:cubicBezTo>
                        <a:pt x="26" y="55"/>
                        <a:pt x="21" y="53"/>
                        <a:pt x="17" y="49"/>
                      </a:cubicBezTo>
                      <a:cubicBezTo>
                        <a:pt x="13" y="45"/>
                        <a:pt x="15" y="40"/>
                        <a:pt x="18" y="39"/>
                      </a:cubicBezTo>
                      <a:cubicBezTo>
                        <a:pt x="22" y="39"/>
                        <a:pt x="24" y="44"/>
                        <a:pt x="26" y="45"/>
                      </a:cubicBezTo>
                      <a:cubicBezTo>
                        <a:pt x="28" y="46"/>
                        <a:pt x="36" y="49"/>
                        <a:pt x="40" y="44"/>
                      </a:cubicBezTo>
                      <a:cubicBezTo>
                        <a:pt x="44" y="39"/>
                        <a:pt x="37" y="37"/>
                        <a:pt x="32" y="36"/>
                      </a:cubicBezTo>
                      <a:cubicBezTo>
                        <a:pt x="24" y="35"/>
                        <a:pt x="14" y="31"/>
                        <a:pt x="15" y="23"/>
                      </a:cubicBezTo>
                      <a:cubicBezTo>
                        <a:pt x="16" y="15"/>
                        <a:pt x="22" y="11"/>
                        <a:pt x="28" y="10"/>
                      </a:cubicBezTo>
                      <a:cubicBezTo>
                        <a:pt x="37" y="9"/>
                        <a:pt x="42" y="11"/>
                        <a:pt x="46" y="15"/>
                      </a:cubicBezTo>
                      <a:cubicBezTo>
                        <a:pt x="51" y="19"/>
                        <a:pt x="48" y="24"/>
                        <a:pt x="45" y="24"/>
                      </a:cubicBezTo>
                      <a:cubicBezTo>
                        <a:pt x="42" y="24"/>
                        <a:pt x="39" y="17"/>
                        <a:pt x="32" y="17"/>
                      </a:cubicBezTo>
                      <a:cubicBezTo>
                        <a:pt x="25" y="17"/>
                        <a:pt x="20" y="24"/>
                        <a:pt x="29" y="27"/>
                      </a:cubicBezTo>
                      <a:cubicBezTo>
                        <a:pt x="37" y="29"/>
                        <a:pt x="47" y="30"/>
                        <a:pt x="50" y="37"/>
                      </a:cubicBezTo>
                      <a:cubicBezTo>
                        <a:pt x="53" y="45"/>
                        <a:pt x="45" y="54"/>
                        <a:pt x="35" y="5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/>
                <a:lstStyle/>
                <a:p>
                  <a:endParaRPr lang="id-ID" sz="1350">
                    <a:cs typeface="+mn-ea"/>
                    <a:sym typeface="+mn-lt"/>
                  </a:endParaRPr>
                </a:p>
              </p:txBody>
            </p:sp>
            <p:sp>
              <p:nvSpPr>
                <p:cNvPr id="222" name="Freeform 195"/>
                <p:cNvSpPr>
                  <a:spLocks noEditPoints="1"/>
                </p:cNvSpPr>
                <p:nvPr/>
              </p:nvSpPr>
              <p:spPr bwMode="auto">
                <a:xfrm>
                  <a:off x="5156634" y="2140536"/>
                  <a:ext cx="262282" cy="281855"/>
                </a:xfrm>
                <a:custGeom>
                  <a:avLst/>
                  <a:gdLst>
                    <a:gd name="T0" fmla="*/ 78 w 82"/>
                    <a:gd name="T1" fmla="*/ 22 h 88"/>
                    <a:gd name="T2" fmla="*/ 50 w 82"/>
                    <a:gd name="T3" fmla="*/ 2 h 88"/>
                    <a:gd name="T4" fmla="*/ 40 w 82"/>
                    <a:gd name="T5" fmla="*/ 4 h 88"/>
                    <a:gd name="T6" fmla="*/ 3 w 82"/>
                    <a:gd name="T7" fmla="*/ 55 h 88"/>
                    <a:gd name="T8" fmla="*/ 4 w 82"/>
                    <a:gd name="T9" fmla="*/ 65 h 88"/>
                    <a:gd name="T10" fmla="*/ 32 w 82"/>
                    <a:gd name="T11" fmla="*/ 85 h 88"/>
                    <a:gd name="T12" fmla="*/ 42 w 82"/>
                    <a:gd name="T13" fmla="*/ 84 h 88"/>
                    <a:gd name="T14" fmla="*/ 80 w 82"/>
                    <a:gd name="T15" fmla="*/ 33 h 88"/>
                    <a:gd name="T16" fmla="*/ 78 w 82"/>
                    <a:gd name="T17" fmla="*/ 22 h 88"/>
                    <a:gd name="T18" fmla="*/ 54 w 82"/>
                    <a:gd name="T19" fmla="*/ 9 h 88"/>
                    <a:gd name="T20" fmla="*/ 70 w 82"/>
                    <a:gd name="T21" fmla="*/ 21 h 88"/>
                    <a:gd name="T22" fmla="*/ 68 w 82"/>
                    <a:gd name="T23" fmla="*/ 23 h 88"/>
                    <a:gd name="T24" fmla="*/ 53 w 82"/>
                    <a:gd name="T25" fmla="*/ 11 h 88"/>
                    <a:gd name="T26" fmla="*/ 54 w 82"/>
                    <a:gd name="T27" fmla="*/ 9 h 88"/>
                    <a:gd name="T28" fmla="*/ 21 w 82"/>
                    <a:gd name="T29" fmla="*/ 71 h 88"/>
                    <a:gd name="T30" fmla="*/ 20 w 82"/>
                    <a:gd name="T31" fmla="*/ 64 h 88"/>
                    <a:gd name="T32" fmla="*/ 27 w 82"/>
                    <a:gd name="T33" fmla="*/ 63 h 88"/>
                    <a:gd name="T34" fmla="*/ 28 w 82"/>
                    <a:gd name="T35" fmla="*/ 70 h 88"/>
                    <a:gd name="T36" fmla="*/ 21 w 82"/>
                    <a:gd name="T37" fmla="*/ 71 h 88"/>
                    <a:gd name="T38" fmla="*/ 45 w 82"/>
                    <a:gd name="T39" fmla="*/ 71 h 88"/>
                    <a:gd name="T40" fmla="*/ 14 w 82"/>
                    <a:gd name="T41" fmla="*/ 48 h 88"/>
                    <a:gd name="T42" fmla="*/ 43 w 82"/>
                    <a:gd name="T43" fmla="*/ 9 h 88"/>
                    <a:gd name="T44" fmla="*/ 74 w 82"/>
                    <a:gd name="T45" fmla="*/ 32 h 88"/>
                    <a:gd name="T46" fmla="*/ 45 w 82"/>
                    <a:gd name="T47" fmla="*/ 71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82" h="88">
                      <a:moveTo>
                        <a:pt x="78" y="22"/>
                      </a:moveTo>
                      <a:cubicBezTo>
                        <a:pt x="50" y="2"/>
                        <a:pt x="50" y="2"/>
                        <a:pt x="50" y="2"/>
                      </a:cubicBezTo>
                      <a:cubicBezTo>
                        <a:pt x="47" y="0"/>
                        <a:pt x="43" y="1"/>
                        <a:pt x="40" y="4"/>
                      </a:cubicBezTo>
                      <a:cubicBezTo>
                        <a:pt x="3" y="55"/>
                        <a:pt x="3" y="55"/>
                        <a:pt x="3" y="55"/>
                      </a:cubicBezTo>
                      <a:cubicBezTo>
                        <a:pt x="0" y="58"/>
                        <a:pt x="1" y="63"/>
                        <a:pt x="4" y="65"/>
                      </a:cubicBezTo>
                      <a:cubicBezTo>
                        <a:pt x="32" y="85"/>
                        <a:pt x="32" y="85"/>
                        <a:pt x="32" y="85"/>
                      </a:cubicBezTo>
                      <a:cubicBezTo>
                        <a:pt x="35" y="88"/>
                        <a:pt x="40" y="87"/>
                        <a:pt x="42" y="84"/>
                      </a:cubicBezTo>
                      <a:cubicBezTo>
                        <a:pt x="80" y="33"/>
                        <a:pt x="80" y="33"/>
                        <a:pt x="80" y="33"/>
                      </a:cubicBezTo>
                      <a:cubicBezTo>
                        <a:pt x="82" y="29"/>
                        <a:pt x="81" y="25"/>
                        <a:pt x="78" y="22"/>
                      </a:cubicBezTo>
                      <a:close/>
                      <a:moveTo>
                        <a:pt x="54" y="9"/>
                      </a:moveTo>
                      <a:cubicBezTo>
                        <a:pt x="70" y="21"/>
                        <a:pt x="70" y="21"/>
                        <a:pt x="70" y="21"/>
                      </a:cubicBezTo>
                      <a:cubicBezTo>
                        <a:pt x="68" y="23"/>
                        <a:pt x="68" y="23"/>
                        <a:pt x="68" y="23"/>
                      </a:cubicBezTo>
                      <a:cubicBezTo>
                        <a:pt x="53" y="11"/>
                        <a:pt x="53" y="11"/>
                        <a:pt x="53" y="11"/>
                      </a:cubicBezTo>
                      <a:lnTo>
                        <a:pt x="54" y="9"/>
                      </a:lnTo>
                      <a:close/>
                      <a:moveTo>
                        <a:pt x="21" y="71"/>
                      </a:moveTo>
                      <a:cubicBezTo>
                        <a:pt x="19" y="70"/>
                        <a:pt x="18" y="67"/>
                        <a:pt x="20" y="64"/>
                      </a:cubicBezTo>
                      <a:cubicBezTo>
                        <a:pt x="22" y="62"/>
                        <a:pt x="25" y="62"/>
                        <a:pt x="27" y="63"/>
                      </a:cubicBezTo>
                      <a:cubicBezTo>
                        <a:pt x="29" y="65"/>
                        <a:pt x="29" y="68"/>
                        <a:pt x="28" y="70"/>
                      </a:cubicBezTo>
                      <a:cubicBezTo>
                        <a:pt x="26" y="72"/>
                        <a:pt x="23" y="73"/>
                        <a:pt x="21" y="71"/>
                      </a:cubicBezTo>
                      <a:close/>
                      <a:moveTo>
                        <a:pt x="45" y="71"/>
                      </a:moveTo>
                      <a:cubicBezTo>
                        <a:pt x="14" y="48"/>
                        <a:pt x="14" y="48"/>
                        <a:pt x="14" y="48"/>
                      </a:cubicBezTo>
                      <a:cubicBezTo>
                        <a:pt x="43" y="9"/>
                        <a:pt x="43" y="9"/>
                        <a:pt x="43" y="9"/>
                      </a:cubicBezTo>
                      <a:cubicBezTo>
                        <a:pt x="74" y="32"/>
                        <a:pt x="74" y="32"/>
                        <a:pt x="74" y="32"/>
                      </a:cubicBezTo>
                      <a:lnTo>
                        <a:pt x="45" y="7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/>
                <a:lstStyle/>
                <a:p>
                  <a:endParaRPr lang="id-ID" sz="1350">
                    <a:cs typeface="+mn-ea"/>
                    <a:sym typeface="+mn-lt"/>
                  </a:endParaRPr>
                </a:p>
              </p:txBody>
            </p:sp>
            <p:sp>
              <p:nvSpPr>
                <p:cNvPr id="223" name="Freeform 205"/>
                <p:cNvSpPr>
                  <a:spLocks noEditPoints="1"/>
                </p:cNvSpPr>
                <p:nvPr/>
              </p:nvSpPr>
              <p:spPr bwMode="auto">
                <a:xfrm>
                  <a:off x="4814101" y="2956741"/>
                  <a:ext cx="137013" cy="152672"/>
                </a:xfrm>
                <a:custGeom>
                  <a:avLst/>
                  <a:gdLst>
                    <a:gd name="T0" fmla="*/ 34 w 43"/>
                    <a:gd name="T1" fmla="*/ 15 h 48"/>
                    <a:gd name="T2" fmla="*/ 36 w 43"/>
                    <a:gd name="T3" fmla="*/ 12 h 48"/>
                    <a:gd name="T4" fmla="*/ 39 w 43"/>
                    <a:gd name="T5" fmla="*/ 7 h 48"/>
                    <a:gd name="T6" fmla="*/ 38 w 43"/>
                    <a:gd name="T7" fmla="*/ 1 h 48"/>
                    <a:gd name="T8" fmla="*/ 34 w 43"/>
                    <a:gd name="T9" fmla="*/ 0 h 48"/>
                    <a:gd name="T10" fmla="*/ 27 w 43"/>
                    <a:gd name="T11" fmla="*/ 3 h 48"/>
                    <a:gd name="T12" fmla="*/ 21 w 43"/>
                    <a:gd name="T13" fmla="*/ 14 h 48"/>
                    <a:gd name="T14" fmla="*/ 16 w 43"/>
                    <a:gd name="T15" fmla="*/ 3 h 48"/>
                    <a:gd name="T16" fmla="*/ 10 w 43"/>
                    <a:gd name="T17" fmla="*/ 1 h 48"/>
                    <a:gd name="T18" fmla="*/ 6 w 43"/>
                    <a:gd name="T19" fmla="*/ 3 h 48"/>
                    <a:gd name="T20" fmla="*/ 7 w 43"/>
                    <a:gd name="T21" fmla="*/ 12 h 48"/>
                    <a:gd name="T22" fmla="*/ 10 w 43"/>
                    <a:gd name="T23" fmla="*/ 15 h 48"/>
                    <a:gd name="T24" fmla="*/ 0 w 43"/>
                    <a:gd name="T25" fmla="*/ 15 h 48"/>
                    <a:gd name="T26" fmla="*/ 0 w 43"/>
                    <a:gd name="T27" fmla="*/ 27 h 48"/>
                    <a:gd name="T28" fmla="*/ 3 w 43"/>
                    <a:gd name="T29" fmla="*/ 27 h 48"/>
                    <a:gd name="T30" fmla="*/ 3 w 43"/>
                    <a:gd name="T31" fmla="*/ 48 h 48"/>
                    <a:gd name="T32" fmla="*/ 40 w 43"/>
                    <a:gd name="T33" fmla="*/ 48 h 48"/>
                    <a:gd name="T34" fmla="*/ 40 w 43"/>
                    <a:gd name="T35" fmla="*/ 27 h 48"/>
                    <a:gd name="T36" fmla="*/ 43 w 43"/>
                    <a:gd name="T37" fmla="*/ 27 h 48"/>
                    <a:gd name="T38" fmla="*/ 43 w 43"/>
                    <a:gd name="T39" fmla="*/ 15 h 48"/>
                    <a:gd name="T40" fmla="*/ 34 w 43"/>
                    <a:gd name="T41" fmla="*/ 15 h 48"/>
                    <a:gd name="T42" fmla="*/ 29 w 43"/>
                    <a:gd name="T43" fmla="*/ 5 h 48"/>
                    <a:gd name="T44" fmla="*/ 34 w 43"/>
                    <a:gd name="T45" fmla="*/ 3 h 48"/>
                    <a:gd name="T46" fmla="*/ 35 w 43"/>
                    <a:gd name="T47" fmla="*/ 4 h 48"/>
                    <a:gd name="T48" fmla="*/ 34 w 43"/>
                    <a:gd name="T49" fmla="*/ 10 h 48"/>
                    <a:gd name="T50" fmla="*/ 27 w 43"/>
                    <a:gd name="T51" fmla="*/ 15 h 48"/>
                    <a:gd name="T52" fmla="*/ 24 w 43"/>
                    <a:gd name="T53" fmla="*/ 15 h 48"/>
                    <a:gd name="T54" fmla="*/ 29 w 43"/>
                    <a:gd name="T55" fmla="*/ 5 h 48"/>
                    <a:gd name="T56" fmla="*/ 8 w 43"/>
                    <a:gd name="T57" fmla="*/ 7 h 48"/>
                    <a:gd name="T58" fmla="*/ 9 w 43"/>
                    <a:gd name="T59" fmla="*/ 5 h 48"/>
                    <a:gd name="T60" fmla="*/ 10 w 43"/>
                    <a:gd name="T61" fmla="*/ 4 h 48"/>
                    <a:gd name="T62" fmla="*/ 10 w 43"/>
                    <a:gd name="T63" fmla="*/ 4 h 48"/>
                    <a:gd name="T64" fmla="*/ 13 w 43"/>
                    <a:gd name="T65" fmla="*/ 6 h 48"/>
                    <a:gd name="T66" fmla="*/ 17 w 43"/>
                    <a:gd name="T67" fmla="*/ 13 h 48"/>
                    <a:gd name="T68" fmla="*/ 17 w 43"/>
                    <a:gd name="T69" fmla="*/ 13 h 48"/>
                    <a:gd name="T70" fmla="*/ 17 w 43"/>
                    <a:gd name="T71" fmla="*/ 13 h 48"/>
                    <a:gd name="T72" fmla="*/ 9 w 43"/>
                    <a:gd name="T73" fmla="*/ 10 h 48"/>
                    <a:gd name="T74" fmla="*/ 8 w 43"/>
                    <a:gd name="T75" fmla="*/ 7 h 48"/>
                    <a:gd name="T76" fmla="*/ 18 w 43"/>
                    <a:gd name="T77" fmla="*/ 45 h 48"/>
                    <a:gd name="T78" fmla="*/ 6 w 43"/>
                    <a:gd name="T79" fmla="*/ 45 h 48"/>
                    <a:gd name="T80" fmla="*/ 6 w 43"/>
                    <a:gd name="T81" fmla="*/ 25 h 48"/>
                    <a:gd name="T82" fmla="*/ 18 w 43"/>
                    <a:gd name="T83" fmla="*/ 25 h 48"/>
                    <a:gd name="T84" fmla="*/ 18 w 43"/>
                    <a:gd name="T85" fmla="*/ 45 h 48"/>
                    <a:gd name="T86" fmla="*/ 18 w 43"/>
                    <a:gd name="T87" fmla="*/ 24 h 48"/>
                    <a:gd name="T88" fmla="*/ 3 w 43"/>
                    <a:gd name="T89" fmla="*/ 24 h 48"/>
                    <a:gd name="T90" fmla="*/ 3 w 43"/>
                    <a:gd name="T91" fmla="*/ 18 h 48"/>
                    <a:gd name="T92" fmla="*/ 18 w 43"/>
                    <a:gd name="T93" fmla="*/ 18 h 48"/>
                    <a:gd name="T94" fmla="*/ 18 w 43"/>
                    <a:gd name="T95" fmla="*/ 24 h 48"/>
                    <a:gd name="T96" fmla="*/ 37 w 43"/>
                    <a:gd name="T97" fmla="*/ 45 h 48"/>
                    <a:gd name="T98" fmla="*/ 25 w 43"/>
                    <a:gd name="T99" fmla="*/ 45 h 48"/>
                    <a:gd name="T100" fmla="*/ 25 w 43"/>
                    <a:gd name="T101" fmla="*/ 25 h 48"/>
                    <a:gd name="T102" fmla="*/ 37 w 43"/>
                    <a:gd name="T103" fmla="*/ 25 h 48"/>
                    <a:gd name="T104" fmla="*/ 37 w 43"/>
                    <a:gd name="T105" fmla="*/ 45 h 48"/>
                    <a:gd name="T106" fmla="*/ 40 w 43"/>
                    <a:gd name="T107" fmla="*/ 24 h 48"/>
                    <a:gd name="T108" fmla="*/ 25 w 43"/>
                    <a:gd name="T109" fmla="*/ 24 h 48"/>
                    <a:gd name="T110" fmla="*/ 25 w 43"/>
                    <a:gd name="T111" fmla="*/ 18 h 48"/>
                    <a:gd name="T112" fmla="*/ 40 w 43"/>
                    <a:gd name="T113" fmla="*/ 18 h 48"/>
                    <a:gd name="T114" fmla="*/ 40 w 43"/>
                    <a:gd name="T115" fmla="*/ 24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43" h="48">
                      <a:moveTo>
                        <a:pt x="34" y="15"/>
                      </a:moveTo>
                      <a:cubicBezTo>
                        <a:pt x="35" y="14"/>
                        <a:pt x="36" y="13"/>
                        <a:pt x="36" y="12"/>
                      </a:cubicBezTo>
                      <a:cubicBezTo>
                        <a:pt x="38" y="11"/>
                        <a:pt x="39" y="9"/>
                        <a:pt x="39" y="7"/>
                      </a:cubicBezTo>
                      <a:cubicBezTo>
                        <a:pt x="40" y="5"/>
                        <a:pt x="39" y="3"/>
                        <a:pt x="38" y="1"/>
                      </a:cubicBezTo>
                      <a:cubicBezTo>
                        <a:pt x="37" y="0"/>
                        <a:pt x="35" y="0"/>
                        <a:pt x="34" y="0"/>
                      </a:cubicBezTo>
                      <a:cubicBezTo>
                        <a:pt x="31" y="0"/>
                        <a:pt x="29" y="1"/>
                        <a:pt x="27" y="3"/>
                      </a:cubicBezTo>
                      <a:cubicBezTo>
                        <a:pt x="24" y="6"/>
                        <a:pt x="22" y="10"/>
                        <a:pt x="21" y="14"/>
                      </a:cubicBezTo>
                      <a:cubicBezTo>
                        <a:pt x="20" y="10"/>
                        <a:pt x="19" y="6"/>
                        <a:pt x="16" y="3"/>
                      </a:cubicBezTo>
                      <a:cubicBezTo>
                        <a:pt x="14" y="2"/>
                        <a:pt x="12" y="1"/>
                        <a:pt x="10" y="1"/>
                      </a:cubicBezTo>
                      <a:cubicBezTo>
                        <a:pt x="9" y="1"/>
                        <a:pt x="7" y="1"/>
                        <a:pt x="6" y="3"/>
                      </a:cubicBezTo>
                      <a:cubicBezTo>
                        <a:pt x="4" y="5"/>
                        <a:pt x="4" y="9"/>
                        <a:pt x="7" y="12"/>
                      </a:cubicBezTo>
                      <a:cubicBezTo>
                        <a:pt x="8" y="13"/>
                        <a:pt x="9" y="14"/>
                        <a:pt x="10" y="15"/>
                      </a:cubicBezTo>
                      <a:cubicBezTo>
                        <a:pt x="0" y="15"/>
                        <a:pt x="0" y="15"/>
                        <a:pt x="0" y="15"/>
                      </a:cubicBezTo>
                      <a:cubicBezTo>
                        <a:pt x="0" y="27"/>
                        <a:pt x="0" y="27"/>
                        <a:pt x="0" y="27"/>
                      </a:cubicBezTo>
                      <a:cubicBezTo>
                        <a:pt x="3" y="27"/>
                        <a:pt x="3" y="27"/>
                        <a:pt x="3" y="27"/>
                      </a:cubicBezTo>
                      <a:cubicBezTo>
                        <a:pt x="3" y="48"/>
                        <a:pt x="3" y="48"/>
                        <a:pt x="3" y="48"/>
                      </a:cubicBezTo>
                      <a:cubicBezTo>
                        <a:pt x="40" y="48"/>
                        <a:pt x="40" y="48"/>
                        <a:pt x="40" y="48"/>
                      </a:cubicBezTo>
                      <a:cubicBezTo>
                        <a:pt x="40" y="27"/>
                        <a:pt x="40" y="27"/>
                        <a:pt x="40" y="27"/>
                      </a:cubicBezTo>
                      <a:cubicBezTo>
                        <a:pt x="43" y="27"/>
                        <a:pt x="43" y="27"/>
                        <a:pt x="43" y="27"/>
                      </a:cubicBezTo>
                      <a:cubicBezTo>
                        <a:pt x="43" y="15"/>
                        <a:pt x="43" y="15"/>
                        <a:pt x="43" y="15"/>
                      </a:cubicBezTo>
                      <a:lnTo>
                        <a:pt x="34" y="15"/>
                      </a:lnTo>
                      <a:close/>
                      <a:moveTo>
                        <a:pt x="29" y="5"/>
                      </a:moveTo>
                      <a:cubicBezTo>
                        <a:pt x="31" y="4"/>
                        <a:pt x="32" y="3"/>
                        <a:pt x="34" y="3"/>
                      </a:cubicBezTo>
                      <a:cubicBezTo>
                        <a:pt x="34" y="3"/>
                        <a:pt x="35" y="3"/>
                        <a:pt x="35" y="4"/>
                      </a:cubicBezTo>
                      <a:cubicBezTo>
                        <a:pt x="37" y="5"/>
                        <a:pt x="36" y="8"/>
                        <a:pt x="34" y="10"/>
                      </a:cubicBezTo>
                      <a:cubicBezTo>
                        <a:pt x="32" y="12"/>
                        <a:pt x="29" y="14"/>
                        <a:pt x="27" y="15"/>
                      </a:cubicBezTo>
                      <a:cubicBezTo>
                        <a:pt x="24" y="15"/>
                        <a:pt x="24" y="15"/>
                        <a:pt x="24" y="15"/>
                      </a:cubicBezTo>
                      <a:cubicBezTo>
                        <a:pt x="25" y="12"/>
                        <a:pt x="27" y="8"/>
                        <a:pt x="29" y="5"/>
                      </a:cubicBezTo>
                      <a:close/>
                      <a:moveTo>
                        <a:pt x="8" y="7"/>
                      </a:moveTo>
                      <a:cubicBezTo>
                        <a:pt x="8" y="6"/>
                        <a:pt x="8" y="6"/>
                        <a:pt x="9" y="5"/>
                      </a:cubicBezTo>
                      <a:cubicBezTo>
                        <a:pt x="9" y="5"/>
                        <a:pt x="10" y="4"/>
                        <a:pt x="10" y="4"/>
                      </a:cubicBezTo>
                      <a:cubicBezTo>
                        <a:pt x="10" y="4"/>
                        <a:pt x="10" y="4"/>
                        <a:pt x="10" y="4"/>
                      </a:cubicBezTo>
                      <a:cubicBezTo>
                        <a:pt x="11" y="4"/>
                        <a:pt x="12" y="5"/>
                        <a:pt x="13" y="6"/>
                      </a:cubicBezTo>
                      <a:cubicBezTo>
                        <a:pt x="15" y="7"/>
                        <a:pt x="16" y="10"/>
                        <a:pt x="17" y="13"/>
                      </a:cubicBezTo>
                      <a:cubicBezTo>
                        <a:pt x="17" y="13"/>
                        <a:pt x="17" y="13"/>
                        <a:pt x="17" y="13"/>
                      </a:cubicBezTo>
                      <a:cubicBezTo>
                        <a:pt x="17" y="13"/>
                        <a:pt x="17" y="13"/>
                        <a:pt x="17" y="13"/>
                      </a:cubicBezTo>
                      <a:cubicBezTo>
                        <a:pt x="14" y="13"/>
                        <a:pt x="11" y="11"/>
                        <a:pt x="9" y="10"/>
                      </a:cubicBezTo>
                      <a:cubicBezTo>
                        <a:pt x="9" y="9"/>
                        <a:pt x="8" y="8"/>
                        <a:pt x="8" y="7"/>
                      </a:cubicBezTo>
                      <a:close/>
                      <a:moveTo>
                        <a:pt x="18" y="45"/>
                      </a:moveTo>
                      <a:cubicBezTo>
                        <a:pt x="6" y="45"/>
                        <a:pt x="6" y="45"/>
                        <a:pt x="6" y="45"/>
                      </a:cubicBezTo>
                      <a:cubicBezTo>
                        <a:pt x="6" y="25"/>
                        <a:pt x="6" y="25"/>
                        <a:pt x="6" y="25"/>
                      </a:cubicBezTo>
                      <a:cubicBezTo>
                        <a:pt x="18" y="25"/>
                        <a:pt x="18" y="25"/>
                        <a:pt x="18" y="25"/>
                      </a:cubicBezTo>
                      <a:lnTo>
                        <a:pt x="18" y="45"/>
                      </a:lnTo>
                      <a:close/>
                      <a:moveTo>
                        <a:pt x="18" y="24"/>
                      </a:moveTo>
                      <a:cubicBezTo>
                        <a:pt x="3" y="24"/>
                        <a:pt x="3" y="24"/>
                        <a:pt x="3" y="24"/>
                      </a:cubicBezTo>
                      <a:cubicBezTo>
                        <a:pt x="3" y="18"/>
                        <a:pt x="3" y="18"/>
                        <a:pt x="3" y="18"/>
                      </a:cubicBezTo>
                      <a:cubicBezTo>
                        <a:pt x="18" y="18"/>
                        <a:pt x="18" y="18"/>
                        <a:pt x="18" y="18"/>
                      </a:cubicBezTo>
                      <a:lnTo>
                        <a:pt x="18" y="24"/>
                      </a:lnTo>
                      <a:close/>
                      <a:moveTo>
                        <a:pt x="37" y="45"/>
                      </a:moveTo>
                      <a:cubicBezTo>
                        <a:pt x="25" y="45"/>
                        <a:pt x="25" y="45"/>
                        <a:pt x="25" y="45"/>
                      </a:cubicBezTo>
                      <a:cubicBezTo>
                        <a:pt x="25" y="25"/>
                        <a:pt x="25" y="25"/>
                        <a:pt x="25" y="25"/>
                      </a:cubicBezTo>
                      <a:cubicBezTo>
                        <a:pt x="37" y="25"/>
                        <a:pt x="37" y="25"/>
                        <a:pt x="37" y="25"/>
                      </a:cubicBezTo>
                      <a:lnTo>
                        <a:pt x="37" y="45"/>
                      </a:lnTo>
                      <a:close/>
                      <a:moveTo>
                        <a:pt x="40" y="24"/>
                      </a:moveTo>
                      <a:cubicBezTo>
                        <a:pt x="25" y="24"/>
                        <a:pt x="25" y="24"/>
                        <a:pt x="25" y="24"/>
                      </a:cubicBezTo>
                      <a:cubicBezTo>
                        <a:pt x="25" y="18"/>
                        <a:pt x="25" y="18"/>
                        <a:pt x="25" y="18"/>
                      </a:cubicBezTo>
                      <a:cubicBezTo>
                        <a:pt x="40" y="18"/>
                        <a:pt x="40" y="18"/>
                        <a:pt x="40" y="18"/>
                      </a:cubicBezTo>
                      <a:lnTo>
                        <a:pt x="40" y="2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/>
                <a:lstStyle/>
                <a:p>
                  <a:endParaRPr lang="id-ID" sz="1350">
                    <a:cs typeface="+mn-ea"/>
                    <a:sym typeface="+mn-lt"/>
                  </a:endParaRPr>
                </a:p>
              </p:txBody>
            </p:sp>
            <p:sp>
              <p:nvSpPr>
                <p:cNvPr id="224" name="Freeform 223"/>
                <p:cNvSpPr>
                  <a:spLocks noEditPoints="1"/>
                </p:cNvSpPr>
                <p:nvPr/>
              </p:nvSpPr>
              <p:spPr bwMode="auto">
                <a:xfrm>
                  <a:off x="5646087" y="3307798"/>
                  <a:ext cx="227050" cy="199648"/>
                </a:xfrm>
                <a:custGeom>
                  <a:avLst/>
                  <a:gdLst>
                    <a:gd name="T0" fmla="*/ 76 w 116"/>
                    <a:gd name="T1" fmla="*/ 15 h 102"/>
                    <a:gd name="T2" fmla="*/ 40 w 116"/>
                    <a:gd name="T3" fmla="*/ 0 h 102"/>
                    <a:gd name="T4" fmla="*/ 0 w 116"/>
                    <a:gd name="T5" fmla="*/ 15 h 102"/>
                    <a:gd name="T6" fmla="*/ 0 w 116"/>
                    <a:gd name="T7" fmla="*/ 102 h 102"/>
                    <a:gd name="T8" fmla="*/ 40 w 116"/>
                    <a:gd name="T9" fmla="*/ 87 h 102"/>
                    <a:gd name="T10" fmla="*/ 76 w 116"/>
                    <a:gd name="T11" fmla="*/ 102 h 102"/>
                    <a:gd name="T12" fmla="*/ 116 w 116"/>
                    <a:gd name="T13" fmla="*/ 87 h 102"/>
                    <a:gd name="T14" fmla="*/ 116 w 116"/>
                    <a:gd name="T15" fmla="*/ 0 h 102"/>
                    <a:gd name="T16" fmla="*/ 76 w 116"/>
                    <a:gd name="T17" fmla="*/ 15 h 102"/>
                    <a:gd name="T18" fmla="*/ 44 w 116"/>
                    <a:gd name="T19" fmla="*/ 9 h 102"/>
                    <a:gd name="T20" fmla="*/ 73 w 116"/>
                    <a:gd name="T21" fmla="*/ 22 h 102"/>
                    <a:gd name="T22" fmla="*/ 73 w 116"/>
                    <a:gd name="T23" fmla="*/ 92 h 102"/>
                    <a:gd name="T24" fmla="*/ 44 w 116"/>
                    <a:gd name="T25" fmla="*/ 80 h 102"/>
                    <a:gd name="T26" fmla="*/ 44 w 116"/>
                    <a:gd name="T27" fmla="*/ 9 h 102"/>
                    <a:gd name="T28" fmla="*/ 8 w 116"/>
                    <a:gd name="T29" fmla="*/ 20 h 102"/>
                    <a:gd name="T30" fmla="*/ 37 w 116"/>
                    <a:gd name="T31" fmla="*/ 9 h 102"/>
                    <a:gd name="T32" fmla="*/ 37 w 116"/>
                    <a:gd name="T33" fmla="*/ 80 h 102"/>
                    <a:gd name="T34" fmla="*/ 8 w 116"/>
                    <a:gd name="T35" fmla="*/ 92 h 102"/>
                    <a:gd name="T36" fmla="*/ 8 w 116"/>
                    <a:gd name="T37" fmla="*/ 20 h 102"/>
                    <a:gd name="T38" fmla="*/ 109 w 116"/>
                    <a:gd name="T39" fmla="*/ 82 h 102"/>
                    <a:gd name="T40" fmla="*/ 80 w 116"/>
                    <a:gd name="T41" fmla="*/ 92 h 102"/>
                    <a:gd name="T42" fmla="*/ 80 w 116"/>
                    <a:gd name="T43" fmla="*/ 22 h 102"/>
                    <a:gd name="T44" fmla="*/ 109 w 116"/>
                    <a:gd name="T45" fmla="*/ 10 h 102"/>
                    <a:gd name="T46" fmla="*/ 109 w 116"/>
                    <a:gd name="T47" fmla="*/ 82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116" h="102">
                      <a:moveTo>
                        <a:pt x="76" y="15"/>
                      </a:moveTo>
                      <a:lnTo>
                        <a:pt x="40" y="0"/>
                      </a:lnTo>
                      <a:lnTo>
                        <a:pt x="0" y="15"/>
                      </a:lnTo>
                      <a:lnTo>
                        <a:pt x="0" y="102"/>
                      </a:lnTo>
                      <a:lnTo>
                        <a:pt x="40" y="87"/>
                      </a:lnTo>
                      <a:lnTo>
                        <a:pt x="76" y="102"/>
                      </a:lnTo>
                      <a:lnTo>
                        <a:pt x="116" y="87"/>
                      </a:lnTo>
                      <a:lnTo>
                        <a:pt x="116" y="0"/>
                      </a:lnTo>
                      <a:lnTo>
                        <a:pt x="76" y="15"/>
                      </a:lnTo>
                      <a:close/>
                      <a:moveTo>
                        <a:pt x="44" y="9"/>
                      </a:moveTo>
                      <a:lnTo>
                        <a:pt x="73" y="22"/>
                      </a:lnTo>
                      <a:lnTo>
                        <a:pt x="73" y="92"/>
                      </a:lnTo>
                      <a:lnTo>
                        <a:pt x="44" y="80"/>
                      </a:lnTo>
                      <a:lnTo>
                        <a:pt x="44" y="9"/>
                      </a:lnTo>
                      <a:close/>
                      <a:moveTo>
                        <a:pt x="8" y="20"/>
                      </a:moveTo>
                      <a:lnTo>
                        <a:pt x="37" y="9"/>
                      </a:lnTo>
                      <a:lnTo>
                        <a:pt x="37" y="80"/>
                      </a:lnTo>
                      <a:lnTo>
                        <a:pt x="8" y="92"/>
                      </a:lnTo>
                      <a:lnTo>
                        <a:pt x="8" y="20"/>
                      </a:lnTo>
                      <a:close/>
                      <a:moveTo>
                        <a:pt x="109" y="82"/>
                      </a:moveTo>
                      <a:lnTo>
                        <a:pt x="80" y="92"/>
                      </a:lnTo>
                      <a:lnTo>
                        <a:pt x="80" y="22"/>
                      </a:lnTo>
                      <a:lnTo>
                        <a:pt x="109" y="10"/>
                      </a:lnTo>
                      <a:lnTo>
                        <a:pt x="109" y="8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/>
                <a:lstStyle/>
                <a:p>
                  <a:endParaRPr lang="id-ID" sz="1350"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225" name="Freeform 139"/>
              <p:cNvSpPr>
                <a:spLocks noEditPoints="1"/>
              </p:cNvSpPr>
              <p:nvPr/>
            </p:nvSpPr>
            <p:spPr bwMode="auto">
              <a:xfrm>
                <a:off x="922060" y="4732279"/>
                <a:ext cx="151189" cy="151189"/>
              </a:xfrm>
              <a:custGeom>
                <a:avLst/>
                <a:gdLst>
                  <a:gd name="T0" fmla="*/ 101 w 105"/>
                  <a:gd name="T1" fmla="*/ 29 h 105"/>
                  <a:gd name="T2" fmla="*/ 72 w 105"/>
                  <a:gd name="T3" fmla="*/ 26 h 105"/>
                  <a:gd name="T4" fmla="*/ 89 w 105"/>
                  <a:gd name="T5" fmla="*/ 10 h 105"/>
                  <a:gd name="T6" fmla="*/ 82 w 105"/>
                  <a:gd name="T7" fmla="*/ 3 h 105"/>
                  <a:gd name="T8" fmla="*/ 59 w 105"/>
                  <a:gd name="T9" fmla="*/ 26 h 105"/>
                  <a:gd name="T10" fmla="*/ 53 w 105"/>
                  <a:gd name="T11" fmla="*/ 26 h 105"/>
                  <a:gd name="T12" fmla="*/ 53 w 105"/>
                  <a:gd name="T13" fmla="*/ 26 h 105"/>
                  <a:gd name="T14" fmla="*/ 26 w 105"/>
                  <a:gd name="T15" fmla="*/ 0 h 105"/>
                  <a:gd name="T16" fmla="*/ 20 w 105"/>
                  <a:gd name="T17" fmla="*/ 6 h 105"/>
                  <a:gd name="T18" fmla="*/ 40 w 105"/>
                  <a:gd name="T19" fmla="*/ 26 h 105"/>
                  <a:gd name="T20" fmla="*/ 4 w 105"/>
                  <a:gd name="T21" fmla="*/ 29 h 105"/>
                  <a:gd name="T22" fmla="*/ 0 w 105"/>
                  <a:gd name="T23" fmla="*/ 65 h 105"/>
                  <a:gd name="T24" fmla="*/ 4 w 105"/>
                  <a:gd name="T25" fmla="*/ 102 h 105"/>
                  <a:gd name="T26" fmla="*/ 53 w 105"/>
                  <a:gd name="T27" fmla="*/ 105 h 105"/>
                  <a:gd name="T28" fmla="*/ 101 w 105"/>
                  <a:gd name="T29" fmla="*/ 102 h 105"/>
                  <a:gd name="T30" fmla="*/ 105 w 105"/>
                  <a:gd name="T31" fmla="*/ 65 h 105"/>
                  <a:gd name="T32" fmla="*/ 101 w 105"/>
                  <a:gd name="T33" fmla="*/ 29 h 105"/>
                  <a:gd name="T34" fmla="*/ 89 w 105"/>
                  <a:gd name="T35" fmla="*/ 90 h 105"/>
                  <a:gd name="T36" fmla="*/ 53 w 105"/>
                  <a:gd name="T37" fmla="*/ 92 h 105"/>
                  <a:gd name="T38" fmla="*/ 16 w 105"/>
                  <a:gd name="T39" fmla="*/ 90 h 105"/>
                  <a:gd name="T40" fmla="*/ 13 w 105"/>
                  <a:gd name="T41" fmla="*/ 65 h 105"/>
                  <a:gd name="T42" fmla="*/ 16 w 105"/>
                  <a:gd name="T43" fmla="*/ 41 h 105"/>
                  <a:gd name="T44" fmla="*/ 53 w 105"/>
                  <a:gd name="T45" fmla="*/ 39 h 105"/>
                  <a:gd name="T46" fmla="*/ 89 w 105"/>
                  <a:gd name="T47" fmla="*/ 41 h 105"/>
                  <a:gd name="T48" fmla="*/ 92 w 105"/>
                  <a:gd name="T49" fmla="*/ 65 h 105"/>
                  <a:gd name="T50" fmla="*/ 89 w 105"/>
                  <a:gd name="T51" fmla="*/ 90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05" h="105">
                    <a:moveTo>
                      <a:pt x="101" y="29"/>
                    </a:moveTo>
                    <a:cubicBezTo>
                      <a:pt x="92" y="28"/>
                      <a:pt x="82" y="27"/>
                      <a:pt x="72" y="26"/>
                    </a:cubicBezTo>
                    <a:cubicBezTo>
                      <a:pt x="89" y="10"/>
                      <a:pt x="89" y="10"/>
                      <a:pt x="89" y="10"/>
                    </a:cubicBezTo>
                    <a:cubicBezTo>
                      <a:pt x="82" y="3"/>
                      <a:pt x="82" y="3"/>
                      <a:pt x="82" y="3"/>
                    </a:cubicBezTo>
                    <a:cubicBezTo>
                      <a:pt x="59" y="26"/>
                      <a:pt x="59" y="26"/>
                      <a:pt x="59" y="26"/>
                    </a:cubicBezTo>
                    <a:cubicBezTo>
                      <a:pt x="57" y="26"/>
                      <a:pt x="55" y="26"/>
                      <a:pt x="53" y="26"/>
                    </a:cubicBezTo>
                    <a:cubicBezTo>
                      <a:pt x="53" y="26"/>
                      <a:pt x="53" y="26"/>
                      <a:pt x="53" y="26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40" y="26"/>
                      <a:pt x="40" y="26"/>
                      <a:pt x="40" y="26"/>
                    </a:cubicBezTo>
                    <a:cubicBezTo>
                      <a:pt x="27" y="27"/>
                      <a:pt x="15" y="28"/>
                      <a:pt x="4" y="29"/>
                    </a:cubicBezTo>
                    <a:cubicBezTo>
                      <a:pt x="2" y="40"/>
                      <a:pt x="0" y="53"/>
                      <a:pt x="0" y="65"/>
                    </a:cubicBezTo>
                    <a:cubicBezTo>
                      <a:pt x="0" y="78"/>
                      <a:pt x="2" y="91"/>
                      <a:pt x="4" y="102"/>
                    </a:cubicBezTo>
                    <a:cubicBezTo>
                      <a:pt x="19" y="104"/>
                      <a:pt x="35" y="105"/>
                      <a:pt x="53" y="105"/>
                    </a:cubicBezTo>
                    <a:cubicBezTo>
                      <a:pt x="70" y="105"/>
                      <a:pt x="86" y="104"/>
                      <a:pt x="101" y="102"/>
                    </a:cubicBezTo>
                    <a:cubicBezTo>
                      <a:pt x="104" y="91"/>
                      <a:pt x="105" y="78"/>
                      <a:pt x="105" y="65"/>
                    </a:cubicBezTo>
                    <a:cubicBezTo>
                      <a:pt x="105" y="53"/>
                      <a:pt x="104" y="40"/>
                      <a:pt x="101" y="29"/>
                    </a:cubicBezTo>
                    <a:close/>
                    <a:moveTo>
                      <a:pt x="89" y="90"/>
                    </a:moveTo>
                    <a:cubicBezTo>
                      <a:pt x="78" y="91"/>
                      <a:pt x="65" y="92"/>
                      <a:pt x="53" y="92"/>
                    </a:cubicBezTo>
                    <a:cubicBezTo>
                      <a:pt x="40" y="92"/>
                      <a:pt x="27" y="91"/>
                      <a:pt x="16" y="90"/>
                    </a:cubicBezTo>
                    <a:cubicBezTo>
                      <a:pt x="14" y="82"/>
                      <a:pt x="13" y="74"/>
                      <a:pt x="13" y="65"/>
                    </a:cubicBezTo>
                    <a:cubicBezTo>
                      <a:pt x="13" y="57"/>
                      <a:pt x="14" y="49"/>
                      <a:pt x="16" y="41"/>
                    </a:cubicBezTo>
                    <a:cubicBezTo>
                      <a:pt x="27" y="40"/>
                      <a:pt x="40" y="39"/>
                      <a:pt x="53" y="39"/>
                    </a:cubicBezTo>
                    <a:cubicBezTo>
                      <a:pt x="65" y="39"/>
                      <a:pt x="78" y="40"/>
                      <a:pt x="89" y="41"/>
                    </a:cubicBezTo>
                    <a:cubicBezTo>
                      <a:pt x="91" y="49"/>
                      <a:pt x="92" y="57"/>
                      <a:pt x="92" y="65"/>
                    </a:cubicBezTo>
                    <a:cubicBezTo>
                      <a:pt x="92" y="74"/>
                      <a:pt x="91" y="82"/>
                      <a:pt x="89" y="9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230" name="Freeform 153"/>
              <p:cNvSpPr>
                <a:spLocks noEditPoints="1"/>
              </p:cNvSpPr>
              <p:nvPr/>
            </p:nvSpPr>
            <p:spPr bwMode="auto">
              <a:xfrm>
                <a:off x="1733973" y="2672947"/>
                <a:ext cx="157667" cy="160641"/>
              </a:xfrm>
              <a:custGeom>
                <a:avLst/>
                <a:gdLst>
                  <a:gd name="T0" fmla="*/ 61 w 65"/>
                  <a:gd name="T1" fmla="*/ 19 h 66"/>
                  <a:gd name="T2" fmla="*/ 47 w 65"/>
                  <a:gd name="T3" fmla="*/ 4 h 66"/>
                  <a:gd name="T4" fmla="*/ 51 w 65"/>
                  <a:gd name="T5" fmla="*/ 0 h 66"/>
                  <a:gd name="T6" fmla="*/ 65 w 65"/>
                  <a:gd name="T7" fmla="*/ 15 h 66"/>
                  <a:gd name="T8" fmla="*/ 61 w 65"/>
                  <a:gd name="T9" fmla="*/ 19 h 66"/>
                  <a:gd name="T10" fmla="*/ 57 w 65"/>
                  <a:gd name="T11" fmla="*/ 23 h 66"/>
                  <a:gd name="T12" fmla="*/ 55 w 65"/>
                  <a:gd name="T13" fmla="*/ 46 h 66"/>
                  <a:gd name="T14" fmla="*/ 10 w 65"/>
                  <a:gd name="T15" fmla="*/ 66 h 66"/>
                  <a:gd name="T16" fmla="*/ 6 w 65"/>
                  <a:gd name="T17" fmla="*/ 63 h 66"/>
                  <a:gd name="T18" fmla="*/ 24 w 65"/>
                  <a:gd name="T19" fmla="*/ 45 h 66"/>
                  <a:gd name="T20" fmla="*/ 26 w 65"/>
                  <a:gd name="T21" fmla="*/ 46 h 66"/>
                  <a:gd name="T22" fmla="*/ 32 w 65"/>
                  <a:gd name="T23" fmla="*/ 39 h 66"/>
                  <a:gd name="T24" fmla="*/ 26 w 65"/>
                  <a:gd name="T25" fmla="*/ 33 h 66"/>
                  <a:gd name="T26" fmla="*/ 20 w 65"/>
                  <a:gd name="T27" fmla="*/ 39 h 66"/>
                  <a:gd name="T28" fmla="*/ 21 w 65"/>
                  <a:gd name="T29" fmla="*/ 42 h 66"/>
                  <a:gd name="T30" fmla="*/ 3 w 65"/>
                  <a:gd name="T31" fmla="*/ 59 h 66"/>
                  <a:gd name="T32" fmla="*/ 0 w 65"/>
                  <a:gd name="T33" fmla="*/ 56 h 66"/>
                  <a:gd name="T34" fmla="*/ 20 w 65"/>
                  <a:gd name="T35" fmla="*/ 10 h 66"/>
                  <a:gd name="T36" fmla="*/ 43 w 65"/>
                  <a:gd name="T37" fmla="*/ 8 h 66"/>
                  <a:gd name="T38" fmla="*/ 57 w 65"/>
                  <a:gd name="T39" fmla="*/ 23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5" h="66">
                    <a:moveTo>
                      <a:pt x="61" y="19"/>
                    </a:moveTo>
                    <a:cubicBezTo>
                      <a:pt x="47" y="4"/>
                      <a:pt x="47" y="4"/>
                      <a:pt x="47" y="4"/>
                    </a:cubicBezTo>
                    <a:cubicBezTo>
                      <a:pt x="51" y="0"/>
                      <a:pt x="51" y="0"/>
                      <a:pt x="51" y="0"/>
                    </a:cubicBezTo>
                    <a:cubicBezTo>
                      <a:pt x="65" y="15"/>
                      <a:pt x="65" y="15"/>
                      <a:pt x="65" y="15"/>
                    </a:cubicBezTo>
                    <a:lnTo>
                      <a:pt x="61" y="19"/>
                    </a:lnTo>
                    <a:close/>
                    <a:moveTo>
                      <a:pt x="57" y="23"/>
                    </a:moveTo>
                    <a:cubicBezTo>
                      <a:pt x="55" y="46"/>
                      <a:pt x="55" y="46"/>
                      <a:pt x="55" y="46"/>
                    </a:cubicBezTo>
                    <a:cubicBezTo>
                      <a:pt x="37" y="46"/>
                      <a:pt x="10" y="66"/>
                      <a:pt x="10" y="66"/>
                    </a:cubicBezTo>
                    <a:cubicBezTo>
                      <a:pt x="6" y="63"/>
                      <a:pt x="6" y="63"/>
                      <a:pt x="6" y="63"/>
                    </a:cubicBezTo>
                    <a:cubicBezTo>
                      <a:pt x="24" y="45"/>
                      <a:pt x="24" y="45"/>
                      <a:pt x="24" y="45"/>
                    </a:cubicBezTo>
                    <a:cubicBezTo>
                      <a:pt x="25" y="45"/>
                      <a:pt x="25" y="46"/>
                      <a:pt x="26" y="46"/>
                    </a:cubicBezTo>
                    <a:cubicBezTo>
                      <a:pt x="30" y="46"/>
                      <a:pt x="32" y="43"/>
                      <a:pt x="32" y="39"/>
                    </a:cubicBezTo>
                    <a:cubicBezTo>
                      <a:pt x="32" y="36"/>
                      <a:pt x="30" y="33"/>
                      <a:pt x="26" y="33"/>
                    </a:cubicBezTo>
                    <a:cubicBezTo>
                      <a:pt x="23" y="33"/>
                      <a:pt x="20" y="36"/>
                      <a:pt x="20" y="39"/>
                    </a:cubicBezTo>
                    <a:cubicBezTo>
                      <a:pt x="20" y="40"/>
                      <a:pt x="20" y="41"/>
                      <a:pt x="21" y="42"/>
                    </a:cubicBezTo>
                    <a:cubicBezTo>
                      <a:pt x="3" y="59"/>
                      <a:pt x="3" y="59"/>
                      <a:pt x="3" y="59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0" y="56"/>
                      <a:pt x="20" y="29"/>
                      <a:pt x="20" y="10"/>
                    </a:cubicBezTo>
                    <a:cubicBezTo>
                      <a:pt x="43" y="8"/>
                      <a:pt x="43" y="8"/>
                      <a:pt x="43" y="8"/>
                    </a:cubicBezTo>
                    <a:lnTo>
                      <a:pt x="57" y="2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234" name="Freeform 157"/>
              <p:cNvSpPr>
                <a:spLocks noEditPoints="1"/>
              </p:cNvSpPr>
              <p:nvPr/>
            </p:nvSpPr>
            <p:spPr bwMode="auto">
              <a:xfrm>
                <a:off x="1072118" y="5409377"/>
                <a:ext cx="184440" cy="214188"/>
              </a:xfrm>
              <a:custGeom>
                <a:avLst/>
                <a:gdLst>
                  <a:gd name="T0" fmla="*/ 54 w 76"/>
                  <a:gd name="T1" fmla="*/ 0 h 88"/>
                  <a:gd name="T2" fmla="*/ 14 w 76"/>
                  <a:gd name="T3" fmla="*/ 28 h 88"/>
                  <a:gd name="T4" fmla="*/ 17 w 76"/>
                  <a:gd name="T5" fmla="*/ 65 h 88"/>
                  <a:gd name="T6" fmla="*/ 49 w 76"/>
                  <a:gd name="T7" fmla="*/ 27 h 88"/>
                  <a:gd name="T8" fmla="*/ 33 w 76"/>
                  <a:gd name="T9" fmla="*/ 74 h 88"/>
                  <a:gd name="T10" fmla="*/ 70 w 76"/>
                  <a:gd name="T11" fmla="*/ 57 h 88"/>
                  <a:gd name="T12" fmla="*/ 54 w 76"/>
                  <a:gd name="T13" fmla="*/ 0 h 88"/>
                  <a:gd name="T14" fmla="*/ 4 w 76"/>
                  <a:gd name="T15" fmla="*/ 78 h 88"/>
                  <a:gd name="T16" fmla="*/ 10 w 76"/>
                  <a:gd name="T17" fmla="*/ 83 h 88"/>
                  <a:gd name="T18" fmla="*/ 47 w 76"/>
                  <a:gd name="T19" fmla="*/ 41 h 88"/>
                  <a:gd name="T20" fmla="*/ 4 w 76"/>
                  <a:gd name="T21" fmla="*/ 78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6" h="88">
                    <a:moveTo>
                      <a:pt x="54" y="0"/>
                    </a:moveTo>
                    <a:cubicBezTo>
                      <a:pt x="41" y="23"/>
                      <a:pt x="30" y="12"/>
                      <a:pt x="14" y="28"/>
                    </a:cubicBezTo>
                    <a:cubicBezTo>
                      <a:pt x="0" y="42"/>
                      <a:pt x="5" y="59"/>
                      <a:pt x="17" y="65"/>
                    </a:cubicBezTo>
                    <a:cubicBezTo>
                      <a:pt x="28" y="59"/>
                      <a:pt x="40" y="46"/>
                      <a:pt x="49" y="27"/>
                    </a:cubicBezTo>
                    <a:cubicBezTo>
                      <a:pt x="49" y="27"/>
                      <a:pt x="57" y="51"/>
                      <a:pt x="33" y="74"/>
                    </a:cubicBezTo>
                    <a:cubicBezTo>
                      <a:pt x="45" y="88"/>
                      <a:pt x="64" y="79"/>
                      <a:pt x="70" y="57"/>
                    </a:cubicBezTo>
                    <a:cubicBezTo>
                      <a:pt x="76" y="33"/>
                      <a:pt x="60" y="9"/>
                      <a:pt x="54" y="0"/>
                    </a:cubicBezTo>
                    <a:close/>
                    <a:moveTo>
                      <a:pt x="4" y="78"/>
                    </a:moveTo>
                    <a:cubicBezTo>
                      <a:pt x="4" y="78"/>
                      <a:pt x="5" y="83"/>
                      <a:pt x="10" y="83"/>
                    </a:cubicBezTo>
                    <a:cubicBezTo>
                      <a:pt x="15" y="83"/>
                      <a:pt x="36" y="71"/>
                      <a:pt x="47" y="41"/>
                    </a:cubicBezTo>
                    <a:cubicBezTo>
                      <a:pt x="30" y="70"/>
                      <a:pt x="6" y="78"/>
                      <a:pt x="4" y="7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238" name="Freeform 161"/>
              <p:cNvSpPr>
                <a:spLocks noEditPoints="1"/>
              </p:cNvSpPr>
              <p:nvPr/>
            </p:nvSpPr>
            <p:spPr bwMode="auto">
              <a:xfrm>
                <a:off x="438901" y="5737352"/>
                <a:ext cx="168078" cy="168078"/>
              </a:xfrm>
              <a:custGeom>
                <a:avLst/>
                <a:gdLst>
                  <a:gd name="T0" fmla="*/ 35 w 69"/>
                  <a:gd name="T1" fmla="*/ 0 h 69"/>
                  <a:gd name="T2" fmla="*/ 0 w 69"/>
                  <a:gd name="T3" fmla="*/ 35 h 69"/>
                  <a:gd name="T4" fmla="*/ 35 w 69"/>
                  <a:gd name="T5" fmla="*/ 69 h 69"/>
                  <a:gd name="T6" fmla="*/ 69 w 69"/>
                  <a:gd name="T7" fmla="*/ 35 h 69"/>
                  <a:gd name="T8" fmla="*/ 35 w 69"/>
                  <a:gd name="T9" fmla="*/ 0 h 69"/>
                  <a:gd name="T10" fmla="*/ 35 w 69"/>
                  <a:gd name="T11" fmla="*/ 62 h 69"/>
                  <a:gd name="T12" fmla="*/ 7 w 69"/>
                  <a:gd name="T13" fmla="*/ 35 h 69"/>
                  <a:gd name="T14" fmla="*/ 35 w 69"/>
                  <a:gd name="T15" fmla="*/ 7 h 69"/>
                  <a:gd name="T16" fmla="*/ 62 w 69"/>
                  <a:gd name="T17" fmla="*/ 35 h 69"/>
                  <a:gd name="T18" fmla="*/ 35 w 69"/>
                  <a:gd name="T19" fmla="*/ 62 h 69"/>
                  <a:gd name="T20" fmla="*/ 22 w 69"/>
                  <a:gd name="T21" fmla="*/ 24 h 69"/>
                  <a:gd name="T22" fmla="*/ 37 w 69"/>
                  <a:gd name="T23" fmla="*/ 35 h 69"/>
                  <a:gd name="T24" fmla="*/ 22 w 69"/>
                  <a:gd name="T25" fmla="*/ 45 h 69"/>
                  <a:gd name="T26" fmla="*/ 22 w 69"/>
                  <a:gd name="T27" fmla="*/ 24 h 69"/>
                  <a:gd name="T28" fmla="*/ 39 w 69"/>
                  <a:gd name="T29" fmla="*/ 24 h 69"/>
                  <a:gd name="T30" fmla="*/ 54 w 69"/>
                  <a:gd name="T31" fmla="*/ 35 h 69"/>
                  <a:gd name="T32" fmla="*/ 39 w 69"/>
                  <a:gd name="T33" fmla="*/ 45 h 69"/>
                  <a:gd name="T34" fmla="*/ 39 w 69"/>
                  <a:gd name="T35" fmla="*/ 24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9" h="69">
                    <a:moveTo>
                      <a:pt x="35" y="0"/>
                    </a:moveTo>
                    <a:cubicBezTo>
                      <a:pt x="16" y="0"/>
                      <a:pt x="0" y="16"/>
                      <a:pt x="0" y="35"/>
                    </a:cubicBezTo>
                    <a:cubicBezTo>
                      <a:pt x="0" y="53"/>
                      <a:pt x="16" y="69"/>
                      <a:pt x="35" y="69"/>
                    </a:cubicBezTo>
                    <a:cubicBezTo>
                      <a:pt x="53" y="69"/>
                      <a:pt x="69" y="53"/>
                      <a:pt x="69" y="35"/>
                    </a:cubicBezTo>
                    <a:cubicBezTo>
                      <a:pt x="69" y="16"/>
                      <a:pt x="53" y="0"/>
                      <a:pt x="35" y="0"/>
                    </a:cubicBezTo>
                    <a:close/>
                    <a:moveTo>
                      <a:pt x="35" y="62"/>
                    </a:moveTo>
                    <a:cubicBezTo>
                      <a:pt x="19" y="62"/>
                      <a:pt x="7" y="50"/>
                      <a:pt x="7" y="35"/>
                    </a:cubicBezTo>
                    <a:cubicBezTo>
                      <a:pt x="7" y="19"/>
                      <a:pt x="19" y="7"/>
                      <a:pt x="35" y="7"/>
                    </a:cubicBezTo>
                    <a:cubicBezTo>
                      <a:pt x="50" y="7"/>
                      <a:pt x="62" y="19"/>
                      <a:pt x="62" y="35"/>
                    </a:cubicBezTo>
                    <a:cubicBezTo>
                      <a:pt x="62" y="50"/>
                      <a:pt x="50" y="62"/>
                      <a:pt x="35" y="62"/>
                    </a:cubicBezTo>
                    <a:close/>
                    <a:moveTo>
                      <a:pt x="22" y="24"/>
                    </a:moveTo>
                    <a:cubicBezTo>
                      <a:pt x="37" y="35"/>
                      <a:pt x="37" y="35"/>
                      <a:pt x="37" y="35"/>
                    </a:cubicBezTo>
                    <a:cubicBezTo>
                      <a:pt x="22" y="45"/>
                      <a:pt x="22" y="45"/>
                      <a:pt x="22" y="45"/>
                    </a:cubicBezTo>
                    <a:lnTo>
                      <a:pt x="22" y="24"/>
                    </a:lnTo>
                    <a:close/>
                    <a:moveTo>
                      <a:pt x="39" y="24"/>
                    </a:moveTo>
                    <a:cubicBezTo>
                      <a:pt x="54" y="35"/>
                      <a:pt x="54" y="35"/>
                      <a:pt x="54" y="35"/>
                    </a:cubicBezTo>
                    <a:cubicBezTo>
                      <a:pt x="39" y="45"/>
                      <a:pt x="39" y="45"/>
                      <a:pt x="39" y="45"/>
                    </a:cubicBezTo>
                    <a:lnTo>
                      <a:pt x="39" y="2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243" name="Freeform 167"/>
              <p:cNvSpPr/>
              <p:nvPr/>
            </p:nvSpPr>
            <p:spPr bwMode="auto">
              <a:xfrm>
                <a:off x="1657734" y="4661950"/>
                <a:ext cx="185182" cy="185182"/>
              </a:xfrm>
              <a:custGeom>
                <a:avLst/>
                <a:gdLst>
                  <a:gd name="T0" fmla="*/ 29 w 92"/>
                  <a:gd name="T1" fmla="*/ 17 h 92"/>
                  <a:gd name="T2" fmla="*/ 92 w 92"/>
                  <a:gd name="T3" fmla="*/ 0 h 92"/>
                  <a:gd name="T4" fmla="*/ 92 w 92"/>
                  <a:gd name="T5" fmla="*/ 6 h 92"/>
                  <a:gd name="T6" fmla="*/ 92 w 92"/>
                  <a:gd name="T7" fmla="*/ 17 h 92"/>
                  <a:gd name="T8" fmla="*/ 92 w 92"/>
                  <a:gd name="T9" fmla="*/ 66 h 92"/>
                  <a:gd name="T10" fmla="*/ 72 w 92"/>
                  <a:gd name="T11" fmla="*/ 80 h 92"/>
                  <a:gd name="T12" fmla="*/ 52 w 92"/>
                  <a:gd name="T13" fmla="*/ 66 h 92"/>
                  <a:gd name="T14" fmla="*/ 72 w 92"/>
                  <a:gd name="T15" fmla="*/ 52 h 92"/>
                  <a:gd name="T16" fmla="*/ 81 w 92"/>
                  <a:gd name="T17" fmla="*/ 53 h 92"/>
                  <a:gd name="T18" fmla="*/ 81 w 92"/>
                  <a:gd name="T19" fmla="*/ 23 h 92"/>
                  <a:gd name="T20" fmla="*/ 41 w 92"/>
                  <a:gd name="T21" fmla="*/ 34 h 92"/>
                  <a:gd name="T22" fmla="*/ 41 w 92"/>
                  <a:gd name="T23" fmla="*/ 78 h 92"/>
                  <a:gd name="T24" fmla="*/ 21 w 92"/>
                  <a:gd name="T25" fmla="*/ 92 h 92"/>
                  <a:gd name="T26" fmla="*/ 0 w 92"/>
                  <a:gd name="T27" fmla="*/ 78 h 92"/>
                  <a:gd name="T28" fmla="*/ 21 w 92"/>
                  <a:gd name="T29" fmla="*/ 63 h 92"/>
                  <a:gd name="T30" fmla="*/ 29 w 92"/>
                  <a:gd name="T31" fmla="*/ 65 h 92"/>
                  <a:gd name="T32" fmla="*/ 29 w 92"/>
                  <a:gd name="T33" fmla="*/ 34 h 92"/>
                  <a:gd name="T34" fmla="*/ 29 w 92"/>
                  <a:gd name="T35" fmla="*/ 17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2" h="92">
                    <a:moveTo>
                      <a:pt x="29" y="17"/>
                    </a:moveTo>
                    <a:cubicBezTo>
                      <a:pt x="92" y="0"/>
                      <a:pt x="92" y="0"/>
                      <a:pt x="92" y="0"/>
                    </a:cubicBezTo>
                    <a:cubicBezTo>
                      <a:pt x="92" y="6"/>
                      <a:pt x="92" y="6"/>
                      <a:pt x="92" y="6"/>
                    </a:cubicBezTo>
                    <a:cubicBezTo>
                      <a:pt x="92" y="17"/>
                      <a:pt x="92" y="17"/>
                      <a:pt x="92" y="17"/>
                    </a:cubicBezTo>
                    <a:cubicBezTo>
                      <a:pt x="92" y="66"/>
                      <a:pt x="92" y="66"/>
                      <a:pt x="92" y="66"/>
                    </a:cubicBezTo>
                    <a:cubicBezTo>
                      <a:pt x="92" y="74"/>
                      <a:pt x="83" y="80"/>
                      <a:pt x="72" y="80"/>
                    </a:cubicBezTo>
                    <a:cubicBezTo>
                      <a:pt x="61" y="80"/>
                      <a:pt x="52" y="74"/>
                      <a:pt x="52" y="66"/>
                    </a:cubicBezTo>
                    <a:cubicBezTo>
                      <a:pt x="52" y="58"/>
                      <a:pt x="61" y="52"/>
                      <a:pt x="72" y="52"/>
                    </a:cubicBezTo>
                    <a:cubicBezTo>
                      <a:pt x="75" y="52"/>
                      <a:pt x="78" y="52"/>
                      <a:pt x="81" y="53"/>
                    </a:cubicBezTo>
                    <a:cubicBezTo>
                      <a:pt x="81" y="23"/>
                      <a:pt x="81" y="23"/>
                      <a:pt x="81" y="23"/>
                    </a:cubicBezTo>
                    <a:cubicBezTo>
                      <a:pt x="41" y="34"/>
                      <a:pt x="41" y="34"/>
                      <a:pt x="41" y="34"/>
                    </a:cubicBezTo>
                    <a:cubicBezTo>
                      <a:pt x="41" y="78"/>
                      <a:pt x="41" y="78"/>
                      <a:pt x="41" y="78"/>
                    </a:cubicBezTo>
                    <a:cubicBezTo>
                      <a:pt x="41" y="86"/>
                      <a:pt x="32" y="92"/>
                      <a:pt x="21" y="92"/>
                    </a:cubicBezTo>
                    <a:cubicBezTo>
                      <a:pt x="9" y="92"/>
                      <a:pt x="0" y="86"/>
                      <a:pt x="0" y="78"/>
                    </a:cubicBezTo>
                    <a:cubicBezTo>
                      <a:pt x="0" y="70"/>
                      <a:pt x="9" y="63"/>
                      <a:pt x="21" y="63"/>
                    </a:cubicBezTo>
                    <a:cubicBezTo>
                      <a:pt x="24" y="63"/>
                      <a:pt x="27" y="64"/>
                      <a:pt x="29" y="65"/>
                    </a:cubicBezTo>
                    <a:cubicBezTo>
                      <a:pt x="29" y="34"/>
                      <a:pt x="29" y="34"/>
                      <a:pt x="29" y="34"/>
                    </a:cubicBezTo>
                    <a:lnTo>
                      <a:pt x="29" y="17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249" name="Freeform 177"/>
              <p:cNvSpPr>
                <a:spLocks noEditPoints="1"/>
              </p:cNvSpPr>
              <p:nvPr/>
            </p:nvSpPr>
            <p:spPr bwMode="auto">
              <a:xfrm>
                <a:off x="1164338" y="2545773"/>
                <a:ext cx="114531" cy="117505"/>
              </a:xfrm>
              <a:custGeom>
                <a:avLst/>
                <a:gdLst>
                  <a:gd name="T0" fmla="*/ 43 w 47"/>
                  <a:gd name="T1" fmla="*/ 29 h 48"/>
                  <a:gd name="T2" fmla="*/ 47 w 47"/>
                  <a:gd name="T3" fmla="*/ 16 h 48"/>
                  <a:gd name="T4" fmla="*/ 42 w 47"/>
                  <a:gd name="T5" fmla="*/ 8 h 48"/>
                  <a:gd name="T6" fmla="*/ 37 w 47"/>
                  <a:gd name="T7" fmla="*/ 9 h 48"/>
                  <a:gd name="T8" fmla="*/ 28 w 47"/>
                  <a:gd name="T9" fmla="*/ 0 h 48"/>
                  <a:gd name="T10" fmla="*/ 19 w 47"/>
                  <a:gd name="T11" fmla="*/ 0 h 48"/>
                  <a:gd name="T12" fmla="*/ 18 w 47"/>
                  <a:gd name="T13" fmla="*/ 5 h 48"/>
                  <a:gd name="T14" fmla="*/ 5 w 47"/>
                  <a:gd name="T15" fmla="*/ 8 h 48"/>
                  <a:gd name="T16" fmla="*/ 0 w 47"/>
                  <a:gd name="T17" fmla="*/ 16 h 48"/>
                  <a:gd name="T18" fmla="*/ 4 w 47"/>
                  <a:gd name="T19" fmla="*/ 20 h 48"/>
                  <a:gd name="T20" fmla="*/ 0 w 47"/>
                  <a:gd name="T21" fmla="*/ 32 h 48"/>
                  <a:gd name="T22" fmla="*/ 5 w 47"/>
                  <a:gd name="T23" fmla="*/ 40 h 48"/>
                  <a:gd name="T24" fmla="*/ 10 w 47"/>
                  <a:gd name="T25" fmla="*/ 39 h 48"/>
                  <a:gd name="T26" fmla="*/ 19 w 47"/>
                  <a:gd name="T27" fmla="*/ 48 h 48"/>
                  <a:gd name="T28" fmla="*/ 28 w 47"/>
                  <a:gd name="T29" fmla="*/ 48 h 48"/>
                  <a:gd name="T30" fmla="*/ 29 w 47"/>
                  <a:gd name="T31" fmla="*/ 44 h 48"/>
                  <a:gd name="T32" fmla="*/ 42 w 47"/>
                  <a:gd name="T33" fmla="*/ 40 h 48"/>
                  <a:gd name="T34" fmla="*/ 47 w 47"/>
                  <a:gd name="T35" fmla="*/ 32 h 48"/>
                  <a:gd name="T36" fmla="*/ 43 w 47"/>
                  <a:gd name="T37" fmla="*/ 29 h 48"/>
                  <a:gd name="T38" fmla="*/ 23 w 47"/>
                  <a:gd name="T39" fmla="*/ 34 h 48"/>
                  <a:gd name="T40" fmla="*/ 14 w 47"/>
                  <a:gd name="T41" fmla="*/ 24 h 48"/>
                  <a:gd name="T42" fmla="*/ 23 w 47"/>
                  <a:gd name="T43" fmla="*/ 14 h 48"/>
                  <a:gd name="T44" fmla="*/ 33 w 47"/>
                  <a:gd name="T45" fmla="*/ 24 h 48"/>
                  <a:gd name="T46" fmla="*/ 23 w 47"/>
                  <a:gd name="T47" fmla="*/ 3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47" h="48">
                    <a:moveTo>
                      <a:pt x="43" y="29"/>
                    </a:moveTo>
                    <a:cubicBezTo>
                      <a:pt x="41" y="24"/>
                      <a:pt x="42" y="19"/>
                      <a:pt x="47" y="16"/>
                    </a:cubicBezTo>
                    <a:cubicBezTo>
                      <a:pt x="42" y="8"/>
                      <a:pt x="42" y="8"/>
                      <a:pt x="42" y="8"/>
                    </a:cubicBezTo>
                    <a:cubicBezTo>
                      <a:pt x="41" y="9"/>
                      <a:pt x="39" y="9"/>
                      <a:pt x="37" y="9"/>
                    </a:cubicBezTo>
                    <a:cubicBezTo>
                      <a:pt x="32" y="9"/>
                      <a:pt x="28" y="5"/>
                      <a:pt x="28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9" y="2"/>
                      <a:pt x="18" y="3"/>
                      <a:pt x="18" y="5"/>
                    </a:cubicBezTo>
                    <a:cubicBezTo>
                      <a:pt x="15" y="9"/>
                      <a:pt x="9" y="11"/>
                      <a:pt x="5" y="8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" y="17"/>
                      <a:pt x="3" y="18"/>
                      <a:pt x="4" y="20"/>
                    </a:cubicBezTo>
                    <a:cubicBezTo>
                      <a:pt x="6" y="24"/>
                      <a:pt x="5" y="30"/>
                      <a:pt x="0" y="32"/>
                    </a:cubicBezTo>
                    <a:cubicBezTo>
                      <a:pt x="5" y="40"/>
                      <a:pt x="5" y="40"/>
                      <a:pt x="5" y="40"/>
                    </a:cubicBezTo>
                    <a:cubicBezTo>
                      <a:pt x="6" y="40"/>
                      <a:pt x="8" y="39"/>
                      <a:pt x="10" y="39"/>
                    </a:cubicBezTo>
                    <a:cubicBezTo>
                      <a:pt x="15" y="39"/>
                      <a:pt x="19" y="43"/>
                      <a:pt x="19" y="48"/>
                    </a:cubicBezTo>
                    <a:cubicBezTo>
                      <a:pt x="28" y="48"/>
                      <a:pt x="28" y="48"/>
                      <a:pt x="28" y="48"/>
                    </a:cubicBezTo>
                    <a:cubicBezTo>
                      <a:pt x="28" y="47"/>
                      <a:pt x="29" y="45"/>
                      <a:pt x="29" y="44"/>
                    </a:cubicBezTo>
                    <a:cubicBezTo>
                      <a:pt x="32" y="39"/>
                      <a:pt x="38" y="38"/>
                      <a:pt x="42" y="40"/>
                    </a:cubicBezTo>
                    <a:cubicBezTo>
                      <a:pt x="47" y="32"/>
                      <a:pt x="47" y="32"/>
                      <a:pt x="47" y="32"/>
                    </a:cubicBezTo>
                    <a:cubicBezTo>
                      <a:pt x="45" y="31"/>
                      <a:pt x="44" y="30"/>
                      <a:pt x="43" y="29"/>
                    </a:cubicBezTo>
                    <a:close/>
                    <a:moveTo>
                      <a:pt x="23" y="34"/>
                    </a:moveTo>
                    <a:cubicBezTo>
                      <a:pt x="18" y="34"/>
                      <a:pt x="14" y="30"/>
                      <a:pt x="14" y="24"/>
                    </a:cubicBezTo>
                    <a:cubicBezTo>
                      <a:pt x="14" y="19"/>
                      <a:pt x="18" y="14"/>
                      <a:pt x="23" y="14"/>
                    </a:cubicBezTo>
                    <a:cubicBezTo>
                      <a:pt x="29" y="14"/>
                      <a:pt x="33" y="19"/>
                      <a:pt x="33" y="24"/>
                    </a:cubicBezTo>
                    <a:cubicBezTo>
                      <a:pt x="33" y="30"/>
                      <a:pt x="29" y="34"/>
                      <a:pt x="23" y="3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250" name="Freeform 178"/>
              <p:cNvSpPr>
                <a:spLocks noEditPoints="1"/>
              </p:cNvSpPr>
              <p:nvPr/>
            </p:nvSpPr>
            <p:spPr bwMode="auto">
              <a:xfrm>
                <a:off x="3460394" y="2654615"/>
                <a:ext cx="139204" cy="140300"/>
              </a:xfrm>
              <a:custGeom>
                <a:avLst/>
                <a:gdLst>
                  <a:gd name="T0" fmla="*/ 67 w 127"/>
                  <a:gd name="T1" fmla="*/ 0 h 128"/>
                  <a:gd name="T2" fmla="*/ 55 w 127"/>
                  <a:gd name="T3" fmla="*/ 13 h 128"/>
                  <a:gd name="T4" fmla="*/ 67 w 127"/>
                  <a:gd name="T5" fmla="*/ 25 h 128"/>
                  <a:gd name="T6" fmla="*/ 39 w 127"/>
                  <a:gd name="T7" fmla="*/ 56 h 128"/>
                  <a:gd name="T8" fmla="*/ 11 w 127"/>
                  <a:gd name="T9" fmla="*/ 56 h 128"/>
                  <a:gd name="T10" fmla="*/ 32 w 127"/>
                  <a:gd name="T11" fmla="*/ 79 h 128"/>
                  <a:gd name="T12" fmla="*/ 0 w 127"/>
                  <a:gd name="T13" fmla="*/ 123 h 128"/>
                  <a:gd name="T14" fmla="*/ 0 w 127"/>
                  <a:gd name="T15" fmla="*/ 128 h 128"/>
                  <a:gd name="T16" fmla="*/ 5 w 127"/>
                  <a:gd name="T17" fmla="*/ 128 h 128"/>
                  <a:gd name="T18" fmla="*/ 49 w 127"/>
                  <a:gd name="T19" fmla="*/ 93 h 128"/>
                  <a:gd name="T20" fmla="*/ 72 w 127"/>
                  <a:gd name="T21" fmla="*/ 116 h 128"/>
                  <a:gd name="T22" fmla="*/ 72 w 127"/>
                  <a:gd name="T23" fmla="*/ 88 h 128"/>
                  <a:gd name="T24" fmla="*/ 103 w 127"/>
                  <a:gd name="T25" fmla="*/ 61 h 128"/>
                  <a:gd name="T26" fmla="*/ 114 w 127"/>
                  <a:gd name="T27" fmla="*/ 72 h 128"/>
                  <a:gd name="T28" fmla="*/ 127 w 127"/>
                  <a:gd name="T29" fmla="*/ 61 h 128"/>
                  <a:gd name="T30" fmla="*/ 67 w 127"/>
                  <a:gd name="T31" fmla="*/ 0 h 128"/>
                  <a:gd name="T32" fmla="*/ 55 w 127"/>
                  <a:gd name="T33" fmla="*/ 69 h 128"/>
                  <a:gd name="T34" fmla="*/ 47 w 127"/>
                  <a:gd name="T35" fmla="*/ 61 h 128"/>
                  <a:gd name="T36" fmla="*/ 75 w 127"/>
                  <a:gd name="T37" fmla="*/ 33 h 128"/>
                  <a:gd name="T38" fmla="*/ 83 w 127"/>
                  <a:gd name="T39" fmla="*/ 41 h 128"/>
                  <a:gd name="T40" fmla="*/ 55 w 127"/>
                  <a:gd name="T41" fmla="*/ 69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27" h="128">
                    <a:moveTo>
                      <a:pt x="67" y="0"/>
                    </a:moveTo>
                    <a:lnTo>
                      <a:pt x="55" y="13"/>
                    </a:lnTo>
                    <a:lnTo>
                      <a:pt x="67" y="25"/>
                    </a:lnTo>
                    <a:lnTo>
                      <a:pt x="39" y="56"/>
                    </a:lnTo>
                    <a:lnTo>
                      <a:pt x="11" y="56"/>
                    </a:lnTo>
                    <a:lnTo>
                      <a:pt x="32" y="79"/>
                    </a:lnTo>
                    <a:lnTo>
                      <a:pt x="0" y="123"/>
                    </a:lnTo>
                    <a:lnTo>
                      <a:pt x="0" y="128"/>
                    </a:lnTo>
                    <a:lnTo>
                      <a:pt x="5" y="128"/>
                    </a:lnTo>
                    <a:lnTo>
                      <a:pt x="49" y="93"/>
                    </a:lnTo>
                    <a:lnTo>
                      <a:pt x="72" y="116"/>
                    </a:lnTo>
                    <a:lnTo>
                      <a:pt x="72" y="88"/>
                    </a:lnTo>
                    <a:lnTo>
                      <a:pt x="103" y="61"/>
                    </a:lnTo>
                    <a:lnTo>
                      <a:pt x="114" y="72"/>
                    </a:lnTo>
                    <a:lnTo>
                      <a:pt x="127" y="61"/>
                    </a:lnTo>
                    <a:lnTo>
                      <a:pt x="67" y="0"/>
                    </a:lnTo>
                    <a:close/>
                    <a:moveTo>
                      <a:pt x="55" y="69"/>
                    </a:moveTo>
                    <a:lnTo>
                      <a:pt x="47" y="61"/>
                    </a:lnTo>
                    <a:lnTo>
                      <a:pt x="75" y="33"/>
                    </a:lnTo>
                    <a:lnTo>
                      <a:pt x="83" y="41"/>
                    </a:lnTo>
                    <a:lnTo>
                      <a:pt x="55" y="6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252" name="Freeform 185"/>
              <p:cNvSpPr>
                <a:spLocks noEditPoints="1"/>
              </p:cNvSpPr>
              <p:nvPr/>
            </p:nvSpPr>
            <p:spPr bwMode="auto">
              <a:xfrm>
                <a:off x="2790395" y="2672947"/>
                <a:ext cx="218651" cy="121968"/>
              </a:xfrm>
              <a:custGeom>
                <a:avLst/>
                <a:gdLst>
                  <a:gd name="T0" fmla="*/ 83 w 90"/>
                  <a:gd name="T1" fmla="*/ 46 h 50"/>
                  <a:gd name="T2" fmla="*/ 85 w 90"/>
                  <a:gd name="T3" fmla="*/ 36 h 50"/>
                  <a:gd name="T4" fmla="*/ 87 w 90"/>
                  <a:gd name="T5" fmla="*/ 27 h 50"/>
                  <a:gd name="T6" fmla="*/ 89 w 90"/>
                  <a:gd name="T7" fmla="*/ 16 h 50"/>
                  <a:gd name="T8" fmla="*/ 86 w 90"/>
                  <a:gd name="T9" fmla="*/ 10 h 50"/>
                  <a:gd name="T10" fmla="*/ 64 w 90"/>
                  <a:gd name="T11" fmla="*/ 1 h 50"/>
                  <a:gd name="T12" fmla="*/ 57 w 90"/>
                  <a:gd name="T13" fmla="*/ 3 h 50"/>
                  <a:gd name="T14" fmla="*/ 52 w 90"/>
                  <a:gd name="T15" fmla="*/ 13 h 50"/>
                  <a:gd name="T16" fmla="*/ 51 w 90"/>
                  <a:gd name="T17" fmla="*/ 14 h 50"/>
                  <a:gd name="T18" fmla="*/ 15 w 90"/>
                  <a:gd name="T19" fmla="*/ 6 h 50"/>
                  <a:gd name="T20" fmla="*/ 0 w 90"/>
                  <a:gd name="T21" fmla="*/ 13 h 50"/>
                  <a:gd name="T22" fmla="*/ 8 w 90"/>
                  <a:gd name="T23" fmla="*/ 25 h 50"/>
                  <a:gd name="T24" fmla="*/ 12 w 90"/>
                  <a:gd name="T25" fmla="*/ 22 h 50"/>
                  <a:gd name="T26" fmla="*/ 17 w 90"/>
                  <a:gd name="T27" fmla="*/ 30 h 50"/>
                  <a:gd name="T28" fmla="*/ 25 w 90"/>
                  <a:gd name="T29" fmla="*/ 25 h 50"/>
                  <a:gd name="T30" fmla="*/ 30 w 90"/>
                  <a:gd name="T31" fmla="*/ 33 h 50"/>
                  <a:gd name="T32" fmla="*/ 38 w 90"/>
                  <a:gd name="T33" fmla="*/ 28 h 50"/>
                  <a:gd name="T34" fmla="*/ 43 w 90"/>
                  <a:gd name="T35" fmla="*/ 35 h 50"/>
                  <a:gd name="T36" fmla="*/ 47 w 90"/>
                  <a:gd name="T37" fmla="*/ 33 h 50"/>
                  <a:gd name="T38" fmla="*/ 47 w 90"/>
                  <a:gd name="T39" fmla="*/ 34 h 50"/>
                  <a:gd name="T40" fmla="*/ 48 w 90"/>
                  <a:gd name="T41" fmla="*/ 45 h 50"/>
                  <a:gd name="T42" fmla="*/ 54 w 90"/>
                  <a:gd name="T43" fmla="*/ 50 h 50"/>
                  <a:gd name="T44" fmla="*/ 78 w 90"/>
                  <a:gd name="T45" fmla="*/ 50 h 50"/>
                  <a:gd name="T46" fmla="*/ 83 w 90"/>
                  <a:gd name="T47" fmla="*/ 46 h 50"/>
                  <a:gd name="T48" fmla="*/ 17 w 90"/>
                  <a:gd name="T49" fmla="*/ 15 h 50"/>
                  <a:gd name="T50" fmla="*/ 18 w 90"/>
                  <a:gd name="T51" fmla="*/ 11 h 50"/>
                  <a:gd name="T52" fmla="*/ 49 w 90"/>
                  <a:gd name="T53" fmla="*/ 17 h 50"/>
                  <a:gd name="T54" fmla="*/ 48 w 90"/>
                  <a:gd name="T55" fmla="*/ 22 h 50"/>
                  <a:gd name="T56" fmla="*/ 17 w 90"/>
                  <a:gd name="T57" fmla="*/ 15 h 50"/>
                  <a:gd name="T58" fmla="*/ 73 w 90"/>
                  <a:gd name="T59" fmla="*/ 45 h 50"/>
                  <a:gd name="T60" fmla="*/ 69 w 90"/>
                  <a:gd name="T61" fmla="*/ 44 h 50"/>
                  <a:gd name="T62" fmla="*/ 67 w 90"/>
                  <a:gd name="T63" fmla="*/ 41 h 50"/>
                  <a:gd name="T64" fmla="*/ 73 w 90"/>
                  <a:gd name="T65" fmla="*/ 14 h 50"/>
                  <a:gd name="T66" fmla="*/ 75 w 90"/>
                  <a:gd name="T67" fmla="*/ 12 h 50"/>
                  <a:gd name="T68" fmla="*/ 80 w 90"/>
                  <a:gd name="T69" fmla="*/ 13 h 50"/>
                  <a:gd name="T70" fmla="*/ 82 w 90"/>
                  <a:gd name="T71" fmla="*/ 16 h 50"/>
                  <a:gd name="T72" fmla="*/ 76 w 90"/>
                  <a:gd name="T73" fmla="*/ 43 h 50"/>
                  <a:gd name="T74" fmla="*/ 73 w 90"/>
                  <a:gd name="T75" fmla="*/ 45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90" h="50">
                    <a:moveTo>
                      <a:pt x="83" y="46"/>
                    </a:moveTo>
                    <a:cubicBezTo>
                      <a:pt x="85" y="36"/>
                      <a:pt x="85" y="36"/>
                      <a:pt x="85" y="36"/>
                    </a:cubicBezTo>
                    <a:cubicBezTo>
                      <a:pt x="86" y="33"/>
                      <a:pt x="87" y="29"/>
                      <a:pt x="87" y="27"/>
                    </a:cubicBezTo>
                    <a:cubicBezTo>
                      <a:pt x="89" y="16"/>
                      <a:pt x="89" y="16"/>
                      <a:pt x="89" y="16"/>
                    </a:cubicBezTo>
                    <a:cubicBezTo>
                      <a:pt x="90" y="14"/>
                      <a:pt x="88" y="11"/>
                      <a:pt x="86" y="10"/>
                    </a:cubicBezTo>
                    <a:cubicBezTo>
                      <a:pt x="64" y="1"/>
                      <a:pt x="64" y="1"/>
                      <a:pt x="64" y="1"/>
                    </a:cubicBezTo>
                    <a:cubicBezTo>
                      <a:pt x="62" y="0"/>
                      <a:pt x="59" y="1"/>
                      <a:pt x="57" y="3"/>
                    </a:cubicBezTo>
                    <a:cubicBezTo>
                      <a:pt x="52" y="13"/>
                      <a:pt x="52" y="13"/>
                      <a:pt x="52" y="13"/>
                    </a:cubicBezTo>
                    <a:cubicBezTo>
                      <a:pt x="51" y="13"/>
                      <a:pt x="51" y="13"/>
                      <a:pt x="51" y="14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8" y="25"/>
                      <a:pt x="8" y="25"/>
                      <a:pt x="8" y="25"/>
                    </a:cubicBezTo>
                    <a:cubicBezTo>
                      <a:pt x="12" y="22"/>
                      <a:pt x="12" y="22"/>
                      <a:pt x="12" y="22"/>
                    </a:cubicBezTo>
                    <a:cubicBezTo>
                      <a:pt x="17" y="30"/>
                      <a:pt x="17" y="30"/>
                      <a:pt x="17" y="30"/>
                    </a:cubicBezTo>
                    <a:cubicBezTo>
                      <a:pt x="25" y="25"/>
                      <a:pt x="25" y="25"/>
                      <a:pt x="25" y="25"/>
                    </a:cubicBezTo>
                    <a:cubicBezTo>
                      <a:pt x="30" y="33"/>
                      <a:pt x="30" y="33"/>
                      <a:pt x="30" y="33"/>
                    </a:cubicBezTo>
                    <a:cubicBezTo>
                      <a:pt x="38" y="28"/>
                      <a:pt x="38" y="28"/>
                      <a:pt x="38" y="28"/>
                    </a:cubicBezTo>
                    <a:cubicBezTo>
                      <a:pt x="43" y="35"/>
                      <a:pt x="43" y="35"/>
                      <a:pt x="43" y="35"/>
                    </a:cubicBezTo>
                    <a:cubicBezTo>
                      <a:pt x="47" y="33"/>
                      <a:pt x="47" y="33"/>
                      <a:pt x="47" y="33"/>
                    </a:cubicBezTo>
                    <a:cubicBezTo>
                      <a:pt x="47" y="33"/>
                      <a:pt x="47" y="34"/>
                      <a:pt x="47" y="34"/>
                    </a:cubicBezTo>
                    <a:cubicBezTo>
                      <a:pt x="48" y="45"/>
                      <a:pt x="48" y="45"/>
                      <a:pt x="48" y="45"/>
                    </a:cubicBezTo>
                    <a:cubicBezTo>
                      <a:pt x="49" y="48"/>
                      <a:pt x="51" y="50"/>
                      <a:pt x="54" y="50"/>
                    </a:cubicBezTo>
                    <a:cubicBezTo>
                      <a:pt x="78" y="50"/>
                      <a:pt x="78" y="50"/>
                      <a:pt x="78" y="50"/>
                    </a:cubicBezTo>
                    <a:cubicBezTo>
                      <a:pt x="80" y="50"/>
                      <a:pt x="83" y="48"/>
                      <a:pt x="83" y="46"/>
                    </a:cubicBezTo>
                    <a:close/>
                    <a:moveTo>
                      <a:pt x="17" y="15"/>
                    </a:moveTo>
                    <a:cubicBezTo>
                      <a:pt x="18" y="11"/>
                      <a:pt x="18" y="11"/>
                      <a:pt x="18" y="11"/>
                    </a:cubicBezTo>
                    <a:cubicBezTo>
                      <a:pt x="49" y="17"/>
                      <a:pt x="49" y="17"/>
                      <a:pt x="49" y="17"/>
                    </a:cubicBezTo>
                    <a:cubicBezTo>
                      <a:pt x="48" y="22"/>
                      <a:pt x="48" y="22"/>
                      <a:pt x="48" y="22"/>
                    </a:cubicBezTo>
                    <a:lnTo>
                      <a:pt x="17" y="15"/>
                    </a:lnTo>
                    <a:close/>
                    <a:moveTo>
                      <a:pt x="73" y="45"/>
                    </a:moveTo>
                    <a:cubicBezTo>
                      <a:pt x="69" y="44"/>
                      <a:pt x="69" y="44"/>
                      <a:pt x="69" y="44"/>
                    </a:cubicBezTo>
                    <a:cubicBezTo>
                      <a:pt x="67" y="44"/>
                      <a:pt x="67" y="42"/>
                      <a:pt x="67" y="41"/>
                    </a:cubicBezTo>
                    <a:cubicBezTo>
                      <a:pt x="73" y="14"/>
                      <a:pt x="73" y="14"/>
                      <a:pt x="73" y="14"/>
                    </a:cubicBezTo>
                    <a:cubicBezTo>
                      <a:pt x="73" y="13"/>
                      <a:pt x="74" y="12"/>
                      <a:pt x="75" y="12"/>
                    </a:cubicBezTo>
                    <a:cubicBezTo>
                      <a:pt x="80" y="13"/>
                      <a:pt x="80" y="13"/>
                      <a:pt x="80" y="13"/>
                    </a:cubicBezTo>
                    <a:cubicBezTo>
                      <a:pt x="81" y="13"/>
                      <a:pt x="82" y="15"/>
                      <a:pt x="82" y="16"/>
                    </a:cubicBezTo>
                    <a:cubicBezTo>
                      <a:pt x="76" y="43"/>
                      <a:pt x="76" y="43"/>
                      <a:pt x="76" y="43"/>
                    </a:cubicBezTo>
                    <a:cubicBezTo>
                      <a:pt x="76" y="44"/>
                      <a:pt x="74" y="45"/>
                      <a:pt x="73" y="4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253" name="Freeform 186"/>
              <p:cNvSpPr>
                <a:spLocks noEditPoints="1"/>
              </p:cNvSpPr>
              <p:nvPr/>
            </p:nvSpPr>
            <p:spPr bwMode="auto">
              <a:xfrm>
                <a:off x="2071029" y="2698714"/>
                <a:ext cx="157667" cy="156179"/>
              </a:xfrm>
              <a:custGeom>
                <a:avLst/>
                <a:gdLst>
                  <a:gd name="T0" fmla="*/ 0 w 65"/>
                  <a:gd name="T1" fmla="*/ 32 h 64"/>
                  <a:gd name="T2" fmla="*/ 65 w 65"/>
                  <a:gd name="T3" fmla="*/ 32 h 64"/>
                  <a:gd name="T4" fmla="*/ 51 w 65"/>
                  <a:gd name="T5" fmla="*/ 42 h 64"/>
                  <a:gd name="T6" fmla="*/ 60 w 65"/>
                  <a:gd name="T7" fmla="*/ 34 h 64"/>
                  <a:gd name="T8" fmla="*/ 51 w 65"/>
                  <a:gd name="T9" fmla="*/ 42 h 64"/>
                  <a:gd name="T10" fmla="*/ 13 w 65"/>
                  <a:gd name="T11" fmla="*/ 30 h 64"/>
                  <a:gd name="T12" fmla="*/ 7 w 65"/>
                  <a:gd name="T13" fmla="*/ 21 h 64"/>
                  <a:gd name="T14" fmla="*/ 46 w 65"/>
                  <a:gd name="T15" fmla="*/ 21 h 64"/>
                  <a:gd name="T16" fmla="*/ 35 w 65"/>
                  <a:gd name="T17" fmla="*/ 30 h 64"/>
                  <a:gd name="T18" fmla="*/ 46 w 65"/>
                  <a:gd name="T19" fmla="*/ 21 h 64"/>
                  <a:gd name="T20" fmla="*/ 35 w 65"/>
                  <a:gd name="T21" fmla="*/ 4 h 64"/>
                  <a:gd name="T22" fmla="*/ 42 w 65"/>
                  <a:gd name="T23" fmla="*/ 11 h 64"/>
                  <a:gd name="T24" fmla="*/ 35 w 65"/>
                  <a:gd name="T25" fmla="*/ 17 h 64"/>
                  <a:gd name="T26" fmla="*/ 27 w 65"/>
                  <a:gd name="T27" fmla="*/ 6 h 64"/>
                  <a:gd name="T28" fmla="*/ 30 w 65"/>
                  <a:gd name="T29" fmla="*/ 17 h 64"/>
                  <a:gd name="T30" fmla="*/ 23 w 65"/>
                  <a:gd name="T31" fmla="*/ 11 h 64"/>
                  <a:gd name="T32" fmla="*/ 30 w 65"/>
                  <a:gd name="T33" fmla="*/ 30 h 64"/>
                  <a:gd name="T34" fmla="*/ 19 w 65"/>
                  <a:gd name="T35" fmla="*/ 21 h 64"/>
                  <a:gd name="T36" fmla="*/ 7 w 65"/>
                  <a:gd name="T37" fmla="*/ 42 h 64"/>
                  <a:gd name="T38" fmla="*/ 13 w 65"/>
                  <a:gd name="T39" fmla="*/ 34 h 64"/>
                  <a:gd name="T40" fmla="*/ 7 w 65"/>
                  <a:gd name="T41" fmla="*/ 42 h 64"/>
                  <a:gd name="T42" fmla="*/ 30 w 65"/>
                  <a:gd name="T43" fmla="*/ 34 h 64"/>
                  <a:gd name="T44" fmla="*/ 19 w 65"/>
                  <a:gd name="T45" fmla="*/ 42 h 64"/>
                  <a:gd name="T46" fmla="*/ 30 w 65"/>
                  <a:gd name="T47" fmla="*/ 47 h 64"/>
                  <a:gd name="T48" fmla="*/ 27 w 65"/>
                  <a:gd name="T49" fmla="*/ 58 h 64"/>
                  <a:gd name="T50" fmla="*/ 20 w 65"/>
                  <a:gd name="T51" fmla="*/ 47 h 64"/>
                  <a:gd name="T52" fmla="*/ 42 w 65"/>
                  <a:gd name="T53" fmla="*/ 52 h 64"/>
                  <a:gd name="T54" fmla="*/ 35 w 65"/>
                  <a:gd name="T55" fmla="*/ 59 h 64"/>
                  <a:gd name="T56" fmla="*/ 45 w 65"/>
                  <a:gd name="T57" fmla="*/ 47 h 64"/>
                  <a:gd name="T58" fmla="*/ 35 w 65"/>
                  <a:gd name="T59" fmla="*/ 42 h 64"/>
                  <a:gd name="T60" fmla="*/ 47 w 65"/>
                  <a:gd name="T61" fmla="*/ 34 h 64"/>
                  <a:gd name="T62" fmla="*/ 35 w 65"/>
                  <a:gd name="T63" fmla="*/ 42 h 64"/>
                  <a:gd name="T64" fmla="*/ 51 w 65"/>
                  <a:gd name="T65" fmla="*/ 21 h 64"/>
                  <a:gd name="T66" fmla="*/ 60 w 65"/>
                  <a:gd name="T67" fmla="*/ 30 h 64"/>
                  <a:gd name="T68" fmla="*/ 56 w 65"/>
                  <a:gd name="T69" fmla="*/ 17 h 64"/>
                  <a:gd name="T70" fmla="*/ 44 w 65"/>
                  <a:gd name="T71" fmla="*/ 7 h 64"/>
                  <a:gd name="T72" fmla="*/ 56 w 65"/>
                  <a:gd name="T73" fmla="*/ 17 h 64"/>
                  <a:gd name="T74" fmla="*/ 20 w 65"/>
                  <a:gd name="T75" fmla="*/ 7 h 64"/>
                  <a:gd name="T76" fmla="*/ 9 w 65"/>
                  <a:gd name="T77" fmla="*/ 17 h 64"/>
                  <a:gd name="T78" fmla="*/ 9 w 65"/>
                  <a:gd name="T79" fmla="*/ 47 h 64"/>
                  <a:gd name="T80" fmla="*/ 20 w 65"/>
                  <a:gd name="T81" fmla="*/ 57 h 64"/>
                  <a:gd name="T82" fmla="*/ 9 w 65"/>
                  <a:gd name="T83" fmla="*/ 47 h 64"/>
                  <a:gd name="T84" fmla="*/ 44 w 65"/>
                  <a:gd name="T85" fmla="*/ 57 h 64"/>
                  <a:gd name="T86" fmla="*/ 56 w 65"/>
                  <a:gd name="T87" fmla="*/ 47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65" h="64">
                    <a:moveTo>
                      <a:pt x="32" y="0"/>
                    </a:moveTo>
                    <a:cubicBezTo>
                      <a:pt x="15" y="0"/>
                      <a:pt x="0" y="14"/>
                      <a:pt x="0" y="32"/>
                    </a:cubicBezTo>
                    <a:cubicBezTo>
                      <a:pt x="0" y="49"/>
                      <a:pt x="15" y="64"/>
                      <a:pt x="32" y="64"/>
                    </a:cubicBezTo>
                    <a:cubicBezTo>
                      <a:pt x="50" y="64"/>
                      <a:pt x="65" y="49"/>
                      <a:pt x="65" y="32"/>
                    </a:cubicBezTo>
                    <a:cubicBezTo>
                      <a:pt x="65" y="14"/>
                      <a:pt x="50" y="0"/>
                      <a:pt x="32" y="0"/>
                    </a:cubicBezTo>
                    <a:close/>
                    <a:moveTo>
                      <a:pt x="51" y="42"/>
                    </a:moveTo>
                    <a:cubicBezTo>
                      <a:pt x="51" y="40"/>
                      <a:pt x="52" y="37"/>
                      <a:pt x="52" y="34"/>
                    </a:cubicBezTo>
                    <a:cubicBezTo>
                      <a:pt x="60" y="34"/>
                      <a:pt x="60" y="34"/>
                      <a:pt x="60" y="34"/>
                    </a:cubicBezTo>
                    <a:cubicBezTo>
                      <a:pt x="60" y="37"/>
                      <a:pt x="59" y="40"/>
                      <a:pt x="58" y="42"/>
                    </a:cubicBezTo>
                    <a:lnTo>
                      <a:pt x="51" y="42"/>
                    </a:lnTo>
                    <a:close/>
                    <a:moveTo>
                      <a:pt x="14" y="21"/>
                    </a:moveTo>
                    <a:cubicBezTo>
                      <a:pt x="14" y="24"/>
                      <a:pt x="13" y="27"/>
                      <a:pt x="13" y="30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5" y="27"/>
                      <a:pt x="6" y="24"/>
                      <a:pt x="7" y="21"/>
                    </a:cubicBezTo>
                    <a:lnTo>
                      <a:pt x="14" y="21"/>
                    </a:lnTo>
                    <a:close/>
                    <a:moveTo>
                      <a:pt x="46" y="21"/>
                    </a:moveTo>
                    <a:cubicBezTo>
                      <a:pt x="47" y="24"/>
                      <a:pt x="47" y="27"/>
                      <a:pt x="47" y="30"/>
                    </a:cubicBezTo>
                    <a:cubicBezTo>
                      <a:pt x="35" y="30"/>
                      <a:pt x="35" y="30"/>
                      <a:pt x="35" y="30"/>
                    </a:cubicBezTo>
                    <a:cubicBezTo>
                      <a:pt x="35" y="21"/>
                      <a:pt x="35" y="21"/>
                      <a:pt x="35" y="21"/>
                    </a:cubicBezTo>
                    <a:lnTo>
                      <a:pt x="46" y="21"/>
                    </a:lnTo>
                    <a:close/>
                    <a:moveTo>
                      <a:pt x="35" y="17"/>
                    </a:moveTo>
                    <a:cubicBezTo>
                      <a:pt x="35" y="4"/>
                      <a:pt x="35" y="4"/>
                      <a:pt x="35" y="4"/>
                    </a:cubicBezTo>
                    <a:cubicBezTo>
                      <a:pt x="36" y="5"/>
                      <a:pt x="37" y="5"/>
                      <a:pt x="38" y="6"/>
                    </a:cubicBezTo>
                    <a:cubicBezTo>
                      <a:pt x="39" y="7"/>
                      <a:pt x="41" y="9"/>
                      <a:pt x="42" y="11"/>
                    </a:cubicBezTo>
                    <a:cubicBezTo>
                      <a:pt x="43" y="13"/>
                      <a:pt x="44" y="15"/>
                      <a:pt x="45" y="17"/>
                    </a:cubicBezTo>
                    <a:cubicBezTo>
                      <a:pt x="35" y="17"/>
                      <a:pt x="35" y="17"/>
                      <a:pt x="35" y="17"/>
                    </a:cubicBezTo>
                    <a:close/>
                    <a:moveTo>
                      <a:pt x="23" y="11"/>
                    </a:moveTo>
                    <a:cubicBezTo>
                      <a:pt x="24" y="9"/>
                      <a:pt x="26" y="7"/>
                      <a:pt x="27" y="6"/>
                    </a:cubicBezTo>
                    <a:cubicBezTo>
                      <a:pt x="28" y="5"/>
                      <a:pt x="29" y="5"/>
                      <a:pt x="30" y="4"/>
                    </a:cubicBezTo>
                    <a:cubicBezTo>
                      <a:pt x="30" y="17"/>
                      <a:pt x="30" y="17"/>
                      <a:pt x="30" y="17"/>
                    </a:cubicBezTo>
                    <a:cubicBezTo>
                      <a:pt x="20" y="17"/>
                      <a:pt x="20" y="17"/>
                      <a:pt x="20" y="17"/>
                    </a:cubicBezTo>
                    <a:cubicBezTo>
                      <a:pt x="21" y="15"/>
                      <a:pt x="22" y="13"/>
                      <a:pt x="23" y="11"/>
                    </a:cubicBezTo>
                    <a:close/>
                    <a:moveTo>
                      <a:pt x="30" y="21"/>
                    </a:moveTo>
                    <a:cubicBezTo>
                      <a:pt x="30" y="30"/>
                      <a:pt x="30" y="30"/>
                      <a:pt x="30" y="30"/>
                    </a:cubicBezTo>
                    <a:cubicBezTo>
                      <a:pt x="18" y="30"/>
                      <a:pt x="18" y="30"/>
                      <a:pt x="18" y="30"/>
                    </a:cubicBezTo>
                    <a:cubicBezTo>
                      <a:pt x="18" y="27"/>
                      <a:pt x="18" y="24"/>
                      <a:pt x="19" y="21"/>
                    </a:cubicBezTo>
                    <a:lnTo>
                      <a:pt x="30" y="21"/>
                    </a:lnTo>
                    <a:close/>
                    <a:moveTo>
                      <a:pt x="7" y="42"/>
                    </a:moveTo>
                    <a:cubicBezTo>
                      <a:pt x="6" y="40"/>
                      <a:pt x="5" y="37"/>
                      <a:pt x="5" y="34"/>
                    </a:cubicBezTo>
                    <a:cubicBezTo>
                      <a:pt x="13" y="34"/>
                      <a:pt x="13" y="34"/>
                      <a:pt x="13" y="34"/>
                    </a:cubicBezTo>
                    <a:cubicBezTo>
                      <a:pt x="13" y="37"/>
                      <a:pt x="14" y="40"/>
                      <a:pt x="14" y="42"/>
                    </a:cubicBezTo>
                    <a:lnTo>
                      <a:pt x="7" y="42"/>
                    </a:lnTo>
                    <a:close/>
                    <a:moveTo>
                      <a:pt x="18" y="34"/>
                    </a:moveTo>
                    <a:cubicBezTo>
                      <a:pt x="30" y="34"/>
                      <a:pt x="30" y="34"/>
                      <a:pt x="30" y="34"/>
                    </a:cubicBezTo>
                    <a:cubicBezTo>
                      <a:pt x="30" y="42"/>
                      <a:pt x="30" y="42"/>
                      <a:pt x="30" y="42"/>
                    </a:cubicBezTo>
                    <a:cubicBezTo>
                      <a:pt x="19" y="42"/>
                      <a:pt x="19" y="42"/>
                      <a:pt x="19" y="42"/>
                    </a:cubicBezTo>
                    <a:cubicBezTo>
                      <a:pt x="18" y="40"/>
                      <a:pt x="18" y="37"/>
                      <a:pt x="18" y="34"/>
                    </a:cubicBezTo>
                    <a:close/>
                    <a:moveTo>
                      <a:pt x="30" y="47"/>
                    </a:moveTo>
                    <a:cubicBezTo>
                      <a:pt x="30" y="59"/>
                      <a:pt x="30" y="59"/>
                      <a:pt x="30" y="59"/>
                    </a:cubicBezTo>
                    <a:cubicBezTo>
                      <a:pt x="29" y="59"/>
                      <a:pt x="28" y="58"/>
                      <a:pt x="27" y="58"/>
                    </a:cubicBezTo>
                    <a:cubicBezTo>
                      <a:pt x="26" y="57"/>
                      <a:pt x="24" y="55"/>
                      <a:pt x="23" y="52"/>
                    </a:cubicBezTo>
                    <a:cubicBezTo>
                      <a:pt x="22" y="51"/>
                      <a:pt x="21" y="49"/>
                      <a:pt x="20" y="47"/>
                    </a:cubicBezTo>
                    <a:cubicBezTo>
                      <a:pt x="30" y="47"/>
                      <a:pt x="30" y="47"/>
                      <a:pt x="30" y="47"/>
                    </a:cubicBezTo>
                    <a:close/>
                    <a:moveTo>
                      <a:pt x="42" y="52"/>
                    </a:moveTo>
                    <a:cubicBezTo>
                      <a:pt x="41" y="55"/>
                      <a:pt x="39" y="57"/>
                      <a:pt x="38" y="58"/>
                    </a:cubicBezTo>
                    <a:cubicBezTo>
                      <a:pt x="37" y="58"/>
                      <a:pt x="36" y="59"/>
                      <a:pt x="35" y="59"/>
                    </a:cubicBezTo>
                    <a:cubicBezTo>
                      <a:pt x="35" y="47"/>
                      <a:pt x="35" y="47"/>
                      <a:pt x="35" y="47"/>
                    </a:cubicBezTo>
                    <a:cubicBezTo>
                      <a:pt x="45" y="47"/>
                      <a:pt x="45" y="47"/>
                      <a:pt x="45" y="47"/>
                    </a:cubicBezTo>
                    <a:cubicBezTo>
                      <a:pt x="44" y="49"/>
                      <a:pt x="43" y="51"/>
                      <a:pt x="42" y="52"/>
                    </a:cubicBezTo>
                    <a:close/>
                    <a:moveTo>
                      <a:pt x="35" y="42"/>
                    </a:moveTo>
                    <a:cubicBezTo>
                      <a:pt x="35" y="34"/>
                      <a:pt x="35" y="34"/>
                      <a:pt x="35" y="34"/>
                    </a:cubicBezTo>
                    <a:cubicBezTo>
                      <a:pt x="47" y="34"/>
                      <a:pt x="47" y="34"/>
                      <a:pt x="47" y="34"/>
                    </a:cubicBezTo>
                    <a:cubicBezTo>
                      <a:pt x="47" y="37"/>
                      <a:pt x="47" y="40"/>
                      <a:pt x="46" y="42"/>
                    </a:cubicBezTo>
                    <a:lnTo>
                      <a:pt x="35" y="42"/>
                    </a:lnTo>
                    <a:close/>
                    <a:moveTo>
                      <a:pt x="52" y="30"/>
                    </a:moveTo>
                    <a:cubicBezTo>
                      <a:pt x="52" y="27"/>
                      <a:pt x="51" y="24"/>
                      <a:pt x="51" y="21"/>
                    </a:cubicBezTo>
                    <a:cubicBezTo>
                      <a:pt x="58" y="21"/>
                      <a:pt x="58" y="21"/>
                      <a:pt x="58" y="21"/>
                    </a:cubicBezTo>
                    <a:cubicBezTo>
                      <a:pt x="59" y="24"/>
                      <a:pt x="60" y="27"/>
                      <a:pt x="60" y="30"/>
                    </a:cubicBezTo>
                    <a:lnTo>
                      <a:pt x="52" y="30"/>
                    </a:lnTo>
                    <a:close/>
                    <a:moveTo>
                      <a:pt x="56" y="17"/>
                    </a:moveTo>
                    <a:cubicBezTo>
                      <a:pt x="50" y="17"/>
                      <a:pt x="50" y="17"/>
                      <a:pt x="50" y="17"/>
                    </a:cubicBezTo>
                    <a:cubicBezTo>
                      <a:pt x="48" y="13"/>
                      <a:pt x="47" y="9"/>
                      <a:pt x="44" y="7"/>
                    </a:cubicBezTo>
                    <a:cubicBezTo>
                      <a:pt x="47" y="8"/>
                      <a:pt x="50" y="10"/>
                      <a:pt x="52" y="12"/>
                    </a:cubicBezTo>
                    <a:cubicBezTo>
                      <a:pt x="54" y="14"/>
                      <a:pt x="55" y="15"/>
                      <a:pt x="56" y="17"/>
                    </a:cubicBezTo>
                    <a:close/>
                    <a:moveTo>
                      <a:pt x="13" y="12"/>
                    </a:moveTo>
                    <a:cubicBezTo>
                      <a:pt x="15" y="10"/>
                      <a:pt x="18" y="8"/>
                      <a:pt x="20" y="7"/>
                    </a:cubicBezTo>
                    <a:cubicBezTo>
                      <a:pt x="18" y="9"/>
                      <a:pt x="17" y="13"/>
                      <a:pt x="15" y="17"/>
                    </a:cubicBezTo>
                    <a:cubicBezTo>
                      <a:pt x="9" y="17"/>
                      <a:pt x="9" y="17"/>
                      <a:pt x="9" y="17"/>
                    </a:cubicBezTo>
                    <a:cubicBezTo>
                      <a:pt x="10" y="15"/>
                      <a:pt x="11" y="14"/>
                      <a:pt x="13" y="12"/>
                    </a:cubicBezTo>
                    <a:close/>
                    <a:moveTo>
                      <a:pt x="9" y="47"/>
                    </a:moveTo>
                    <a:cubicBezTo>
                      <a:pt x="15" y="47"/>
                      <a:pt x="15" y="47"/>
                      <a:pt x="15" y="47"/>
                    </a:cubicBezTo>
                    <a:cubicBezTo>
                      <a:pt x="17" y="51"/>
                      <a:pt x="18" y="54"/>
                      <a:pt x="20" y="57"/>
                    </a:cubicBezTo>
                    <a:cubicBezTo>
                      <a:pt x="18" y="55"/>
                      <a:pt x="15" y="54"/>
                      <a:pt x="13" y="51"/>
                    </a:cubicBezTo>
                    <a:cubicBezTo>
                      <a:pt x="11" y="50"/>
                      <a:pt x="10" y="48"/>
                      <a:pt x="9" y="47"/>
                    </a:cubicBezTo>
                    <a:close/>
                    <a:moveTo>
                      <a:pt x="52" y="51"/>
                    </a:moveTo>
                    <a:cubicBezTo>
                      <a:pt x="50" y="54"/>
                      <a:pt x="47" y="55"/>
                      <a:pt x="44" y="57"/>
                    </a:cubicBezTo>
                    <a:cubicBezTo>
                      <a:pt x="47" y="54"/>
                      <a:pt x="48" y="51"/>
                      <a:pt x="50" y="47"/>
                    </a:cubicBezTo>
                    <a:cubicBezTo>
                      <a:pt x="56" y="47"/>
                      <a:pt x="56" y="47"/>
                      <a:pt x="56" y="47"/>
                    </a:cubicBezTo>
                    <a:cubicBezTo>
                      <a:pt x="55" y="48"/>
                      <a:pt x="54" y="50"/>
                      <a:pt x="52" y="5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257" name="Freeform 229"/>
              <p:cNvSpPr>
                <a:spLocks noEditPoints="1"/>
              </p:cNvSpPr>
              <p:nvPr/>
            </p:nvSpPr>
            <p:spPr bwMode="auto">
              <a:xfrm>
                <a:off x="1324555" y="2662535"/>
                <a:ext cx="144280" cy="142792"/>
              </a:xfrm>
              <a:custGeom>
                <a:avLst/>
                <a:gdLst>
                  <a:gd name="T0" fmla="*/ 30 w 59"/>
                  <a:gd name="T1" fmla="*/ 0 h 59"/>
                  <a:gd name="T2" fmla="*/ 0 w 59"/>
                  <a:gd name="T3" fmla="*/ 29 h 59"/>
                  <a:gd name="T4" fmla="*/ 30 w 59"/>
                  <a:gd name="T5" fmla="*/ 59 h 59"/>
                  <a:gd name="T6" fmla="*/ 59 w 59"/>
                  <a:gd name="T7" fmla="*/ 29 h 59"/>
                  <a:gd name="T8" fmla="*/ 30 w 59"/>
                  <a:gd name="T9" fmla="*/ 0 h 59"/>
                  <a:gd name="T10" fmla="*/ 47 w 59"/>
                  <a:gd name="T11" fmla="*/ 25 h 59"/>
                  <a:gd name="T12" fmla="*/ 31 w 59"/>
                  <a:gd name="T13" fmla="*/ 47 h 59"/>
                  <a:gd name="T14" fmla="*/ 24 w 59"/>
                  <a:gd name="T15" fmla="*/ 44 h 59"/>
                  <a:gd name="T16" fmla="*/ 18 w 59"/>
                  <a:gd name="T17" fmla="*/ 27 h 59"/>
                  <a:gd name="T18" fmla="*/ 14 w 59"/>
                  <a:gd name="T19" fmla="*/ 28 h 59"/>
                  <a:gd name="T20" fmla="*/ 12 w 59"/>
                  <a:gd name="T21" fmla="*/ 26 h 59"/>
                  <a:gd name="T22" fmla="*/ 23 w 59"/>
                  <a:gd name="T23" fmla="*/ 18 h 59"/>
                  <a:gd name="T24" fmla="*/ 29 w 59"/>
                  <a:gd name="T25" fmla="*/ 30 h 59"/>
                  <a:gd name="T26" fmla="*/ 32 w 59"/>
                  <a:gd name="T27" fmla="*/ 37 h 59"/>
                  <a:gd name="T28" fmla="*/ 36 w 59"/>
                  <a:gd name="T29" fmla="*/ 31 h 59"/>
                  <a:gd name="T30" fmla="*/ 32 w 59"/>
                  <a:gd name="T31" fmla="*/ 26 h 59"/>
                  <a:gd name="T32" fmla="*/ 47 w 59"/>
                  <a:gd name="T33" fmla="*/ 25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9" h="59">
                    <a:moveTo>
                      <a:pt x="30" y="0"/>
                    </a:moveTo>
                    <a:cubicBezTo>
                      <a:pt x="14" y="0"/>
                      <a:pt x="0" y="13"/>
                      <a:pt x="0" y="29"/>
                    </a:cubicBezTo>
                    <a:cubicBezTo>
                      <a:pt x="0" y="45"/>
                      <a:pt x="14" y="59"/>
                      <a:pt x="30" y="59"/>
                    </a:cubicBezTo>
                    <a:cubicBezTo>
                      <a:pt x="46" y="59"/>
                      <a:pt x="59" y="45"/>
                      <a:pt x="59" y="29"/>
                    </a:cubicBezTo>
                    <a:cubicBezTo>
                      <a:pt x="59" y="13"/>
                      <a:pt x="46" y="0"/>
                      <a:pt x="30" y="0"/>
                    </a:cubicBezTo>
                    <a:close/>
                    <a:moveTo>
                      <a:pt x="47" y="25"/>
                    </a:moveTo>
                    <a:cubicBezTo>
                      <a:pt x="45" y="36"/>
                      <a:pt x="34" y="45"/>
                      <a:pt x="31" y="47"/>
                    </a:cubicBezTo>
                    <a:cubicBezTo>
                      <a:pt x="28" y="49"/>
                      <a:pt x="25" y="46"/>
                      <a:pt x="24" y="44"/>
                    </a:cubicBezTo>
                    <a:cubicBezTo>
                      <a:pt x="22" y="42"/>
                      <a:pt x="19" y="28"/>
                      <a:pt x="18" y="27"/>
                    </a:cubicBezTo>
                    <a:cubicBezTo>
                      <a:pt x="17" y="25"/>
                      <a:pt x="14" y="28"/>
                      <a:pt x="14" y="28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12" y="26"/>
                      <a:pt x="18" y="19"/>
                      <a:pt x="23" y="18"/>
                    </a:cubicBezTo>
                    <a:cubicBezTo>
                      <a:pt x="28" y="17"/>
                      <a:pt x="28" y="25"/>
                      <a:pt x="29" y="30"/>
                    </a:cubicBezTo>
                    <a:cubicBezTo>
                      <a:pt x="30" y="34"/>
                      <a:pt x="31" y="37"/>
                      <a:pt x="32" y="37"/>
                    </a:cubicBezTo>
                    <a:cubicBezTo>
                      <a:pt x="33" y="37"/>
                      <a:pt x="34" y="34"/>
                      <a:pt x="36" y="31"/>
                    </a:cubicBezTo>
                    <a:cubicBezTo>
                      <a:pt x="39" y="27"/>
                      <a:pt x="36" y="23"/>
                      <a:pt x="32" y="26"/>
                    </a:cubicBezTo>
                    <a:cubicBezTo>
                      <a:pt x="34" y="16"/>
                      <a:pt x="49" y="14"/>
                      <a:pt x="47" y="2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>
                  <a:cs typeface="+mn-ea"/>
                  <a:sym typeface="+mn-lt"/>
                </a:endParaRPr>
              </a:p>
            </p:txBody>
          </p:sp>
        </p:grpSp>
        <p:pic>
          <p:nvPicPr>
            <p:cNvPr id="259" name="图片 258"/>
            <p:cNvPicPr>
              <a:picLocks noChangeAspect="1"/>
            </p:cNvPicPr>
            <p:nvPr/>
          </p:nvPicPr>
          <p:blipFill>
            <a:blip r:embed="rId2">
              <a:alphaModFix amt="40000"/>
            </a:blip>
            <a:stretch>
              <a:fillRect/>
            </a:stretch>
          </p:blipFill>
          <p:spPr>
            <a:xfrm>
              <a:off x="1164338" y="1108822"/>
              <a:ext cx="2661222" cy="1549572"/>
            </a:xfrm>
            <a:prstGeom prst="rect">
              <a:avLst/>
            </a:prstGeom>
          </p:spPr>
        </p:pic>
      </p:grpSp>
      <p:sp>
        <p:nvSpPr>
          <p:cNvPr id="261" name="文本框 260"/>
          <p:cNvSpPr txBox="1"/>
          <p:nvPr/>
        </p:nvSpPr>
        <p:spPr>
          <a:xfrm>
            <a:off x="2568499" y="3972116"/>
            <a:ext cx="461665" cy="133145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CONTENTS</a:t>
            </a:r>
            <a:endParaRPr kumimoji="1"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6" name="文本占位符 4"/>
          <p:cNvSpPr txBox="1"/>
          <p:nvPr/>
        </p:nvSpPr>
        <p:spPr>
          <a:xfrm>
            <a:off x="5199922" y="2480249"/>
            <a:ext cx="3608518" cy="637126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/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zh-CN" sz="3000" b="1" kern="1200" spc="225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kubernetes</a:t>
            </a:r>
            <a:r>
              <a:rPr lang="zh-CN" altLang="en-US" sz="3000" b="1" kern="1200" spc="225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架构</a:t>
            </a:r>
            <a:endParaRPr lang="zh-CN" altLang="en-US" sz="3000" b="1" kern="1200" spc="225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2227" y="6333564"/>
            <a:ext cx="1684961" cy="430306"/>
          </a:xfrm>
          <a:prstGeom prst="rect">
            <a:avLst/>
          </a:prstGeom>
        </p:spPr>
      </p:pic>
      <p:sp>
        <p:nvSpPr>
          <p:cNvPr id="4" name="文本占位符 1"/>
          <p:cNvSpPr txBox="1"/>
          <p:nvPr/>
        </p:nvSpPr>
        <p:spPr>
          <a:xfrm>
            <a:off x="488875" y="158339"/>
            <a:ext cx="3695197" cy="615542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/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US" altLang="zh-CN" sz="28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Node Controller</a:t>
            </a:r>
            <a:endParaRPr lang="zh-CN" altLang="en-US" sz="2800" b="1" kern="12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438912"/>
            <a:ext cx="347241" cy="15155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96278" y="438912"/>
            <a:ext cx="92598" cy="151553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999999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88874" y="773881"/>
            <a:ext cx="11528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Node controller</a:t>
            </a:r>
            <a:r>
              <a:rPr lang="zh-CN" altLang="en-US"/>
              <a:t>通过</a:t>
            </a:r>
            <a:r>
              <a:rPr lang="en-US" altLang="zh-CN"/>
              <a:t>API server</a:t>
            </a:r>
            <a:r>
              <a:rPr lang="zh-CN" altLang="en-US"/>
              <a:t>从</a:t>
            </a:r>
            <a:r>
              <a:rPr lang="en-US" altLang="zh-CN" err="1"/>
              <a:t>etcd</a:t>
            </a:r>
            <a:r>
              <a:rPr lang="zh-CN" altLang="en-US"/>
              <a:t>中获取</a:t>
            </a:r>
            <a:r>
              <a:rPr lang="en-US" altLang="zh-CN"/>
              <a:t>Node</a:t>
            </a:r>
            <a:r>
              <a:rPr lang="zh-CN" altLang="en-US"/>
              <a:t>的相关信息，管理和监控集群中各个</a:t>
            </a:r>
            <a:r>
              <a:rPr lang="en-US" altLang="zh-CN"/>
              <a:t>Node</a:t>
            </a:r>
            <a:r>
              <a:rPr lang="zh-CN" altLang="en-US"/>
              <a:t>节点。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0044" y="1124040"/>
            <a:ext cx="6857143" cy="5209524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2227" y="6333564"/>
            <a:ext cx="1684961" cy="430306"/>
          </a:xfrm>
          <a:prstGeom prst="rect">
            <a:avLst/>
          </a:prstGeom>
        </p:spPr>
      </p:pic>
      <p:sp>
        <p:nvSpPr>
          <p:cNvPr id="4" name="文本占位符 1"/>
          <p:cNvSpPr txBox="1"/>
          <p:nvPr/>
        </p:nvSpPr>
        <p:spPr>
          <a:xfrm>
            <a:off x="488875" y="158339"/>
            <a:ext cx="5011380" cy="615542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/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US" altLang="zh-CN" sz="2800" b="1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ResourceQuota</a:t>
            </a:r>
            <a:r>
              <a:rPr lang="en-US" altLang="zh-CN" sz="28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Controller</a:t>
            </a:r>
            <a:endParaRPr lang="zh-CN" altLang="en-US" sz="2800" b="1" kern="12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438912"/>
            <a:ext cx="347241" cy="15155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96278" y="438912"/>
            <a:ext cx="92598" cy="151553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999999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88874" y="773881"/>
            <a:ext cx="1152831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资源配额管理，保证资源对象在任何情况下都不会超量占用系统资源。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1</a:t>
            </a:r>
            <a:r>
              <a:rPr lang="zh-CN" altLang="en-US"/>
              <a:t>、容器级别：控制占用的</a:t>
            </a:r>
            <a:r>
              <a:rPr lang="en-US" altLang="zh-CN"/>
              <a:t>CPU</a:t>
            </a:r>
            <a:r>
              <a:rPr lang="zh-CN" altLang="en-US"/>
              <a:t>和内存。</a:t>
            </a:r>
            <a:endParaRPr lang="en-US" altLang="zh-CN"/>
          </a:p>
          <a:p>
            <a:r>
              <a:rPr lang="en-US" altLang="zh-CN"/>
              <a:t>2</a:t>
            </a:r>
            <a:r>
              <a:rPr lang="zh-CN" altLang="en-US"/>
              <a:t>、</a:t>
            </a:r>
            <a:r>
              <a:rPr lang="en-US" altLang="zh-CN"/>
              <a:t>Pod</a:t>
            </a:r>
            <a:r>
              <a:rPr lang="zh-CN" altLang="en-US"/>
              <a:t>级别：控制</a:t>
            </a:r>
            <a:r>
              <a:rPr lang="en-US" altLang="zh-CN"/>
              <a:t>Pod</a:t>
            </a:r>
            <a:r>
              <a:rPr lang="zh-CN" altLang="en-US"/>
              <a:t>内所有容器占用的系统资源。</a:t>
            </a:r>
            <a:endParaRPr lang="en-US" altLang="zh-CN"/>
          </a:p>
          <a:p>
            <a:r>
              <a:rPr lang="en-US" altLang="zh-CN"/>
              <a:t>3</a:t>
            </a:r>
            <a:r>
              <a:rPr lang="zh-CN" altLang="en-US"/>
              <a:t>、</a:t>
            </a:r>
            <a:r>
              <a:rPr lang="en-US" altLang="zh-CN"/>
              <a:t>Namespace</a:t>
            </a:r>
            <a:r>
              <a:rPr lang="zh-CN" altLang="en-US"/>
              <a:t>级别：</a:t>
            </a:r>
            <a:r>
              <a:rPr lang="en-US" altLang="zh-CN"/>
              <a:t>Pod</a:t>
            </a:r>
            <a:r>
              <a:rPr lang="zh-CN" altLang="en-US"/>
              <a:t>数量、</a:t>
            </a:r>
            <a:r>
              <a:rPr lang="en-US" altLang="zh-CN"/>
              <a:t>Replication controller</a:t>
            </a:r>
            <a:r>
              <a:rPr lang="zh-CN" altLang="en-US"/>
              <a:t>数量、</a:t>
            </a:r>
            <a:r>
              <a:rPr lang="en-US" altLang="zh-CN"/>
              <a:t>Service</a:t>
            </a:r>
            <a:r>
              <a:rPr lang="zh-CN" altLang="en-US"/>
              <a:t>数量、</a:t>
            </a:r>
            <a:r>
              <a:rPr lang="en-US" altLang="zh-CN" err="1"/>
              <a:t>ResouceQuota</a:t>
            </a:r>
            <a:r>
              <a:rPr lang="zh-CN" altLang="en-US"/>
              <a:t>数量、</a:t>
            </a:r>
            <a:r>
              <a:rPr lang="en-US" altLang="zh-CN"/>
              <a:t>Secret</a:t>
            </a:r>
            <a:r>
              <a:rPr lang="zh-CN" altLang="en-US"/>
              <a:t>数量、</a:t>
            </a:r>
            <a:r>
              <a:rPr lang="en-US" altLang="zh-CN"/>
              <a:t>Persistent Volume</a:t>
            </a:r>
            <a:r>
              <a:rPr lang="zh-CN" altLang="en-US"/>
              <a:t>数量。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k8s</a:t>
            </a:r>
            <a:r>
              <a:rPr lang="zh-CN" altLang="en-US"/>
              <a:t>配额管理是通过</a:t>
            </a:r>
            <a:r>
              <a:rPr lang="en-US" altLang="zh-CN"/>
              <a:t>Admission Control</a:t>
            </a:r>
            <a:r>
              <a:rPr lang="zh-CN" altLang="en-US"/>
              <a:t>（准入控制）来控制的。</a:t>
            </a:r>
            <a:endParaRPr lang="en-US" altLang="zh-CN"/>
          </a:p>
          <a:p>
            <a:r>
              <a:rPr lang="en-US" altLang="zh-CN"/>
              <a:t>Admission Control</a:t>
            </a:r>
            <a:r>
              <a:rPr lang="zh-CN" altLang="en-US"/>
              <a:t>提供两种配额约束方式：</a:t>
            </a:r>
            <a:r>
              <a:rPr lang="en-US" altLang="zh-CN" err="1"/>
              <a:t>LimitRanger</a:t>
            </a:r>
            <a:r>
              <a:rPr lang="zh-CN" altLang="en-US"/>
              <a:t>和</a:t>
            </a:r>
            <a:r>
              <a:rPr lang="en-US" altLang="zh-CN" err="1"/>
              <a:t>ResourceQuota</a:t>
            </a:r>
            <a:r>
              <a:rPr lang="zh-CN" altLang="en-US"/>
              <a:t>。</a:t>
            </a:r>
            <a:endParaRPr lang="en-US" altLang="zh-CN"/>
          </a:p>
          <a:p>
            <a:r>
              <a:rPr lang="en-US" altLang="zh-CN" err="1"/>
              <a:t>LimitRanger</a:t>
            </a:r>
            <a:r>
              <a:rPr lang="zh-CN" altLang="en-US"/>
              <a:t>作用于</a:t>
            </a:r>
            <a:r>
              <a:rPr lang="en-US" altLang="zh-CN"/>
              <a:t>Pod</a:t>
            </a:r>
            <a:r>
              <a:rPr lang="zh-CN" altLang="en-US"/>
              <a:t>和容器。</a:t>
            </a:r>
            <a:endParaRPr lang="en-US" altLang="zh-CN"/>
          </a:p>
          <a:p>
            <a:r>
              <a:rPr lang="en-US" altLang="zh-CN" err="1"/>
              <a:t>ResourceQuota</a:t>
            </a:r>
            <a:r>
              <a:rPr lang="zh-CN" altLang="en-US"/>
              <a:t>作用于</a:t>
            </a:r>
            <a:r>
              <a:rPr lang="en-US" altLang="zh-CN"/>
              <a:t>Namespace</a:t>
            </a:r>
            <a:r>
              <a:rPr lang="zh-CN" altLang="en-US"/>
              <a:t>上，限定一个</a:t>
            </a:r>
            <a:r>
              <a:rPr lang="en-US" altLang="zh-CN"/>
              <a:t>Namespace</a:t>
            </a:r>
            <a:r>
              <a:rPr lang="zh-CN" altLang="en-US"/>
              <a:t>里的各类资源的使用总额。</a:t>
            </a:r>
            <a:endParaRPr lang="en-US" altLang="zh-CN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3923" y="3913202"/>
            <a:ext cx="7371428" cy="5114286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2227" y="6333564"/>
            <a:ext cx="1684961" cy="430306"/>
          </a:xfrm>
          <a:prstGeom prst="rect">
            <a:avLst/>
          </a:prstGeom>
        </p:spPr>
      </p:pic>
      <p:sp>
        <p:nvSpPr>
          <p:cNvPr id="4" name="文本占位符 1"/>
          <p:cNvSpPr txBox="1"/>
          <p:nvPr/>
        </p:nvSpPr>
        <p:spPr>
          <a:xfrm>
            <a:off x="488875" y="158339"/>
            <a:ext cx="5011380" cy="615542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/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US" altLang="zh-CN" sz="28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Namespace Controller</a:t>
            </a:r>
            <a:endParaRPr lang="zh-CN" altLang="en-US" sz="2800" b="1" kern="12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438912"/>
            <a:ext cx="347241" cy="15155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96278" y="438912"/>
            <a:ext cx="92598" cy="151553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999999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88874" y="773881"/>
            <a:ext cx="1152831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用户通过</a:t>
            </a:r>
            <a:r>
              <a:rPr lang="en-US" altLang="zh-CN"/>
              <a:t>API Server</a:t>
            </a:r>
            <a:r>
              <a:rPr lang="zh-CN" altLang="en-US"/>
              <a:t>可以创建新的</a:t>
            </a:r>
            <a:r>
              <a:rPr lang="en-US" altLang="zh-CN"/>
              <a:t>Namespace</a:t>
            </a:r>
            <a:r>
              <a:rPr lang="zh-CN" altLang="en-US"/>
              <a:t>并保存在</a:t>
            </a:r>
            <a:r>
              <a:rPr lang="en-US" altLang="zh-CN"/>
              <a:t>etcd</a:t>
            </a:r>
            <a:r>
              <a:rPr lang="zh-CN" altLang="en-US"/>
              <a:t>中。</a:t>
            </a:r>
            <a:r>
              <a:rPr lang="en-US" altLang="zh-CN"/>
              <a:t>Namespace Controller</a:t>
            </a:r>
            <a:r>
              <a:rPr lang="zh-CN" altLang="en-US"/>
              <a:t>定时读取这些</a:t>
            </a:r>
            <a:r>
              <a:rPr lang="en-US" altLang="zh-CN"/>
              <a:t>Namespace</a:t>
            </a:r>
            <a:r>
              <a:rPr lang="zh-CN" altLang="en-US"/>
              <a:t>信息，如果发现</a:t>
            </a:r>
            <a:r>
              <a:rPr lang="en-US" altLang="zh-CN"/>
              <a:t>Namespace</a:t>
            </a:r>
            <a:r>
              <a:rPr lang="zh-CN" altLang="en-US"/>
              <a:t>设置了</a:t>
            </a:r>
            <a:r>
              <a:rPr lang="en-US" altLang="zh-CN"/>
              <a:t>DeletionTimestamp(</a:t>
            </a:r>
            <a:r>
              <a:rPr lang="zh-CN" altLang="en-US"/>
              <a:t>删除时间</a:t>
            </a:r>
            <a:r>
              <a:rPr lang="en-US" altLang="zh-CN"/>
              <a:t>)</a:t>
            </a:r>
            <a:r>
              <a:rPr lang="zh-CN" altLang="en-US"/>
              <a:t>，那么这个</a:t>
            </a:r>
            <a:r>
              <a:rPr lang="en-US" altLang="zh-CN"/>
              <a:t>Namespace</a:t>
            </a:r>
            <a:r>
              <a:rPr lang="zh-CN" altLang="en-US"/>
              <a:t>状态会被设置为</a:t>
            </a:r>
            <a:r>
              <a:rPr lang="en-US" altLang="zh-CN"/>
              <a:t>Terminating</a:t>
            </a:r>
            <a:r>
              <a:rPr lang="zh-CN" altLang="en-US"/>
              <a:t>，并更新到</a:t>
            </a:r>
            <a:r>
              <a:rPr lang="en-US" altLang="zh-CN"/>
              <a:t>etcd</a:t>
            </a:r>
            <a:r>
              <a:rPr lang="zh-CN" altLang="en-US"/>
              <a:t>中。</a:t>
            </a:r>
            <a:endParaRPr lang="en-US" altLang="zh-CN"/>
          </a:p>
          <a:p>
            <a:r>
              <a:rPr lang="zh-CN" altLang="en-US"/>
              <a:t>对于</a:t>
            </a:r>
            <a:r>
              <a:rPr lang="en-US" altLang="zh-CN"/>
              <a:t>Terminating</a:t>
            </a:r>
            <a:r>
              <a:rPr lang="zh-CN" altLang="en-US"/>
              <a:t>的</a:t>
            </a:r>
            <a:r>
              <a:rPr lang="en-US" altLang="zh-CN"/>
              <a:t>Namespace</a:t>
            </a:r>
            <a:r>
              <a:rPr lang="zh-CN" altLang="en-US"/>
              <a:t>，</a:t>
            </a:r>
            <a:r>
              <a:rPr lang="en-US" altLang="zh-CN"/>
              <a:t>Namespace Controller</a:t>
            </a:r>
            <a:r>
              <a:rPr lang="zh-CN" altLang="en-US"/>
              <a:t>会删除该</a:t>
            </a:r>
            <a:r>
              <a:rPr lang="en-US" altLang="zh-CN"/>
              <a:t>Namespace</a:t>
            </a:r>
            <a:r>
              <a:rPr lang="zh-CN" altLang="en-US"/>
              <a:t>下的</a:t>
            </a:r>
            <a:r>
              <a:rPr lang="en-US" altLang="zh-CN"/>
              <a:t>ServiceAccout</a:t>
            </a:r>
            <a:r>
              <a:rPr lang="zh-CN" altLang="en-US"/>
              <a:t>、</a:t>
            </a:r>
            <a:r>
              <a:rPr lang="en-US" altLang="zh-CN"/>
              <a:t>RC</a:t>
            </a:r>
            <a:r>
              <a:rPr lang="zh-CN" altLang="en-US"/>
              <a:t>、</a:t>
            </a:r>
            <a:r>
              <a:rPr lang="en-US" altLang="zh-CN"/>
              <a:t>Pod</a:t>
            </a:r>
            <a:r>
              <a:rPr lang="zh-CN" altLang="en-US"/>
              <a:t>等资源。同时</a:t>
            </a:r>
            <a:r>
              <a:rPr lang="en-US" altLang="zh-CN"/>
              <a:t>Admission Controller</a:t>
            </a:r>
            <a:r>
              <a:rPr lang="zh-CN" altLang="en-US"/>
              <a:t>会阻止为这类的</a:t>
            </a:r>
            <a:r>
              <a:rPr lang="en-US" altLang="zh-CN"/>
              <a:t>Namespace</a:t>
            </a:r>
            <a:r>
              <a:rPr lang="zh-CN" altLang="en-US"/>
              <a:t>创建新的资源。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664678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2227" y="6333564"/>
            <a:ext cx="1684961" cy="430306"/>
          </a:xfrm>
          <a:prstGeom prst="rect">
            <a:avLst/>
          </a:prstGeom>
        </p:spPr>
      </p:pic>
      <p:sp>
        <p:nvSpPr>
          <p:cNvPr id="4" name="文本占位符 1"/>
          <p:cNvSpPr txBox="1"/>
          <p:nvPr/>
        </p:nvSpPr>
        <p:spPr>
          <a:xfrm>
            <a:off x="488875" y="158339"/>
            <a:ext cx="5011380" cy="615542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/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US" altLang="zh-CN" sz="28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Endpoint Controller</a:t>
            </a:r>
            <a:endParaRPr lang="zh-CN" altLang="en-US" sz="2800" b="1" kern="12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438912"/>
            <a:ext cx="347241" cy="15155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96278" y="438912"/>
            <a:ext cx="92598" cy="151553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999999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88874" y="773881"/>
            <a:ext cx="115283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Endpoint</a:t>
            </a:r>
            <a:r>
              <a:rPr lang="zh-CN" altLang="en-US"/>
              <a:t>表示了一个</a:t>
            </a:r>
            <a:r>
              <a:rPr lang="en-US" altLang="zh-CN"/>
              <a:t>Service</a:t>
            </a:r>
            <a:r>
              <a:rPr lang="zh-CN" altLang="en-US"/>
              <a:t>对应的所有</a:t>
            </a:r>
            <a:r>
              <a:rPr lang="en-US" altLang="zh-CN"/>
              <a:t>Pod</a:t>
            </a:r>
            <a:r>
              <a:rPr lang="zh-CN" altLang="en-US"/>
              <a:t>副本的访问地址。</a:t>
            </a:r>
            <a:r>
              <a:rPr lang="en-US" altLang="zh-CN"/>
              <a:t>Endpoint Controller</a:t>
            </a:r>
            <a:r>
              <a:rPr lang="zh-CN" altLang="en-US"/>
              <a:t>就是生成和维护所有</a:t>
            </a:r>
            <a:r>
              <a:rPr lang="en-US" altLang="zh-CN"/>
              <a:t>Endpoint</a:t>
            </a:r>
            <a:r>
              <a:rPr lang="zh-CN" altLang="en-US"/>
              <a:t>对象的控制器。</a:t>
            </a:r>
            <a:endParaRPr lang="en-US" altLang="zh-CN"/>
          </a:p>
          <a:p>
            <a:r>
              <a:rPr lang="en-US" altLang="zh-CN"/>
              <a:t>Endpoint</a:t>
            </a:r>
            <a:r>
              <a:rPr lang="zh-CN" altLang="en-US"/>
              <a:t>是用于</a:t>
            </a:r>
            <a:r>
              <a:rPr lang="en-US" altLang="zh-CN"/>
              <a:t>Node</a:t>
            </a:r>
            <a:r>
              <a:rPr lang="zh-CN" altLang="en-US"/>
              <a:t>节点上的</a:t>
            </a:r>
            <a:r>
              <a:rPr lang="en-US" altLang="zh-CN"/>
              <a:t>kube-proxy</a:t>
            </a:r>
            <a:r>
              <a:rPr lang="zh-CN" altLang="en-US"/>
              <a:t>进程。</a:t>
            </a:r>
            <a:r>
              <a:rPr lang="en-US" altLang="zh-CN"/>
              <a:t>kube-proxy</a:t>
            </a:r>
            <a:r>
              <a:rPr lang="zh-CN" altLang="en-US"/>
              <a:t>需要获取每个</a:t>
            </a:r>
            <a:r>
              <a:rPr lang="en-US" altLang="zh-CN"/>
              <a:t>Service</a:t>
            </a:r>
            <a:r>
              <a:rPr lang="zh-CN" altLang="en-US"/>
              <a:t>的</a:t>
            </a:r>
            <a:r>
              <a:rPr lang="en-US" altLang="zh-CN"/>
              <a:t>Endpoints</a:t>
            </a:r>
            <a:r>
              <a:rPr lang="zh-CN" altLang="en-US"/>
              <a:t>，来实现</a:t>
            </a:r>
            <a:r>
              <a:rPr lang="en-US" altLang="zh-CN"/>
              <a:t>Service</a:t>
            </a:r>
            <a:r>
              <a:rPr lang="zh-CN" altLang="en-US"/>
              <a:t>的负载均衡。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528477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2227" y="6333564"/>
            <a:ext cx="1684961" cy="430306"/>
          </a:xfrm>
          <a:prstGeom prst="rect">
            <a:avLst/>
          </a:prstGeom>
        </p:spPr>
      </p:pic>
      <p:sp>
        <p:nvSpPr>
          <p:cNvPr id="4" name="文本占位符 1"/>
          <p:cNvSpPr txBox="1"/>
          <p:nvPr/>
        </p:nvSpPr>
        <p:spPr>
          <a:xfrm>
            <a:off x="488875" y="158339"/>
            <a:ext cx="5011380" cy="615542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/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US" altLang="zh-CN" sz="2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Scheduler</a:t>
            </a:r>
            <a:endParaRPr lang="zh-CN" altLang="en-US" sz="2800" b="1" kern="12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438912"/>
            <a:ext cx="347241" cy="15155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96278" y="438912"/>
            <a:ext cx="92598" cy="151553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999999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88874" y="773881"/>
            <a:ext cx="115283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作用是将待调度的</a:t>
            </a:r>
            <a:r>
              <a:rPr lang="en-US" altLang="zh-CN"/>
              <a:t>Pod</a:t>
            </a:r>
            <a:r>
              <a:rPr lang="zh-CN" altLang="en-US"/>
              <a:t>根据特定的调度算法和策略绑定到某个具体的</a:t>
            </a:r>
            <a:r>
              <a:rPr lang="en-US" altLang="zh-CN"/>
              <a:t>Node</a:t>
            </a:r>
            <a:r>
              <a:rPr lang="zh-CN" altLang="en-US"/>
              <a:t>上。并将信息写入</a:t>
            </a:r>
            <a:r>
              <a:rPr lang="en-US" altLang="zh-CN"/>
              <a:t>etcd</a:t>
            </a:r>
            <a:r>
              <a:rPr lang="zh-CN" altLang="en-US"/>
              <a:t>中。</a:t>
            </a:r>
            <a:endParaRPr lang="en-US" altLang="zh-CN"/>
          </a:p>
          <a:p>
            <a:r>
              <a:rPr lang="zh-CN" altLang="en-US"/>
              <a:t>然后通过</a:t>
            </a:r>
            <a:r>
              <a:rPr lang="en-US" altLang="zh-CN"/>
              <a:t>API Server</a:t>
            </a:r>
            <a:r>
              <a:rPr lang="zh-CN" altLang="en-US"/>
              <a:t>将调度信息通知给</a:t>
            </a:r>
            <a:r>
              <a:rPr lang="en-US" altLang="zh-CN"/>
              <a:t>kubelete</a:t>
            </a:r>
            <a:r>
              <a:rPr lang="zh-CN" altLang="en-US"/>
              <a:t>，由</a:t>
            </a:r>
            <a:r>
              <a:rPr lang="en-US" altLang="zh-CN"/>
              <a:t>kubelete</a:t>
            </a:r>
            <a:r>
              <a:rPr lang="zh-CN" altLang="en-US"/>
              <a:t>完成</a:t>
            </a:r>
            <a:r>
              <a:rPr lang="en-US" altLang="zh-CN"/>
              <a:t>Pod</a:t>
            </a:r>
            <a:r>
              <a:rPr lang="zh-CN" altLang="en-US"/>
              <a:t>的部署。</a:t>
            </a:r>
            <a:endParaRPr lang="en-US" altLang="zh-CN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53DF54F-4975-46D2-A3DD-622AC91E835F}"/>
              </a:ext>
            </a:extLst>
          </p:cNvPr>
          <p:cNvSpPr/>
          <p:nvPr/>
        </p:nvSpPr>
        <p:spPr>
          <a:xfrm>
            <a:off x="2118892" y="1903591"/>
            <a:ext cx="781878" cy="4505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455288E-F7BD-4449-9A0D-3FF7DD82B934}"/>
              </a:ext>
            </a:extLst>
          </p:cNvPr>
          <p:cNvSpPr/>
          <p:nvPr/>
        </p:nvSpPr>
        <p:spPr>
          <a:xfrm>
            <a:off x="1337014" y="1895235"/>
            <a:ext cx="781878" cy="4505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C020DB5-B1F1-4095-96CC-BCDC1F7F4EB7}"/>
              </a:ext>
            </a:extLst>
          </p:cNvPr>
          <p:cNvSpPr/>
          <p:nvPr/>
        </p:nvSpPr>
        <p:spPr>
          <a:xfrm>
            <a:off x="3689273" y="1903591"/>
            <a:ext cx="781878" cy="4505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6AABA89-33FC-4A90-8F5A-6002903BDD3C}"/>
              </a:ext>
            </a:extLst>
          </p:cNvPr>
          <p:cNvSpPr/>
          <p:nvPr/>
        </p:nvSpPr>
        <p:spPr>
          <a:xfrm>
            <a:off x="2907395" y="1895235"/>
            <a:ext cx="781878" cy="4505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8E0BEA0-9F34-4354-97BC-FC10F7146B0B}"/>
              </a:ext>
            </a:extLst>
          </p:cNvPr>
          <p:cNvSpPr txBox="1"/>
          <p:nvPr/>
        </p:nvSpPr>
        <p:spPr>
          <a:xfrm>
            <a:off x="92764" y="1810827"/>
            <a:ext cx="11131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待调度</a:t>
            </a:r>
            <a:r>
              <a:rPr lang="en-US" altLang="zh-CN"/>
              <a:t>Pod</a:t>
            </a:r>
            <a:r>
              <a:rPr lang="zh-CN" altLang="en-US"/>
              <a:t>队列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E33EA70-B936-4C41-8AEE-C0D3477E9D5B}"/>
              </a:ext>
            </a:extLst>
          </p:cNvPr>
          <p:cNvSpPr/>
          <p:nvPr/>
        </p:nvSpPr>
        <p:spPr>
          <a:xfrm>
            <a:off x="2118892" y="2890750"/>
            <a:ext cx="781878" cy="4505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6F7873F-E6A7-418B-BA30-2992DBFD0AA3}"/>
              </a:ext>
            </a:extLst>
          </p:cNvPr>
          <p:cNvSpPr/>
          <p:nvPr/>
        </p:nvSpPr>
        <p:spPr>
          <a:xfrm>
            <a:off x="1337014" y="2895646"/>
            <a:ext cx="781878" cy="4505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8F9634EB-4BC9-47AC-8719-4CBBD4B6CA49}"/>
              </a:ext>
            </a:extLst>
          </p:cNvPr>
          <p:cNvSpPr/>
          <p:nvPr/>
        </p:nvSpPr>
        <p:spPr>
          <a:xfrm>
            <a:off x="3689273" y="2890750"/>
            <a:ext cx="781878" cy="4505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8876C54B-B446-470B-A40C-3B5423AB8117}"/>
              </a:ext>
            </a:extLst>
          </p:cNvPr>
          <p:cNvSpPr/>
          <p:nvPr/>
        </p:nvSpPr>
        <p:spPr>
          <a:xfrm>
            <a:off x="2907395" y="2895646"/>
            <a:ext cx="781878" cy="4505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D2CC6649-4F85-4FB4-96B1-30BF448B49C3}"/>
              </a:ext>
            </a:extLst>
          </p:cNvPr>
          <p:cNvSpPr txBox="1"/>
          <p:nvPr/>
        </p:nvSpPr>
        <p:spPr>
          <a:xfrm>
            <a:off x="92764" y="2868818"/>
            <a:ext cx="11131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Node</a:t>
            </a:r>
            <a:r>
              <a:rPr lang="zh-CN" altLang="en-US"/>
              <a:t>节点列表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7B5B639C-0638-4989-B9B4-2E96428CC420}"/>
              </a:ext>
            </a:extLst>
          </p:cNvPr>
          <p:cNvSpPr/>
          <p:nvPr/>
        </p:nvSpPr>
        <p:spPr>
          <a:xfrm>
            <a:off x="5406866" y="1869574"/>
            <a:ext cx="1844048" cy="1437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调度算法</a:t>
            </a: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4F373928-9904-41A5-BCAD-7D3B1188EC10}"/>
              </a:ext>
            </a:extLst>
          </p:cNvPr>
          <p:cNvCxnSpPr>
            <a:stCxn id="10" idx="3"/>
            <a:endCxn id="18" idx="1"/>
          </p:cNvCxnSpPr>
          <p:nvPr/>
        </p:nvCxnSpPr>
        <p:spPr>
          <a:xfrm>
            <a:off x="4471151" y="2128878"/>
            <a:ext cx="935715" cy="4595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49781BDE-D88C-407F-95CD-28AEE28008DB}"/>
              </a:ext>
            </a:extLst>
          </p:cNvPr>
          <p:cNvCxnSpPr>
            <a:stCxn id="15" idx="3"/>
            <a:endCxn id="18" idx="1"/>
          </p:cNvCxnSpPr>
          <p:nvPr/>
        </p:nvCxnSpPr>
        <p:spPr>
          <a:xfrm flipV="1">
            <a:off x="4471151" y="2588441"/>
            <a:ext cx="935715" cy="527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ADEDF239-896D-43B9-9C1C-76923B066EE4}"/>
              </a:ext>
            </a:extLst>
          </p:cNvPr>
          <p:cNvSpPr/>
          <p:nvPr/>
        </p:nvSpPr>
        <p:spPr>
          <a:xfrm>
            <a:off x="8761863" y="1810827"/>
            <a:ext cx="1844048" cy="5349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etcd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C2B4FA98-C1D9-4A98-9F9E-9A6D46F100CA}"/>
              </a:ext>
            </a:extLst>
          </p:cNvPr>
          <p:cNvCxnSpPr>
            <a:stCxn id="18" idx="3"/>
            <a:endCxn id="23" idx="1"/>
          </p:cNvCxnSpPr>
          <p:nvPr/>
        </p:nvCxnSpPr>
        <p:spPr>
          <a:xfrm flipV="1">
            <a:off x="7250914" y="2078318"/>
            <a:ext cx="1510949" cy="5101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6C1B7D49-849C-408C-918A-46010432D030}"/>
              </a:ext>
            </a:extLst>
          </p:cNvPr>
          <p:cNvSpPr txBox="1"/>
          <p:nvPr/>
        </p:nvSpPr>
        <p:spPr>
          <a:xfrm>
            <a:off x="7547212" y="1717717"/>
            <a:ext cx="9553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Pod</a:t>
            </a:r>
            <a:r>
              <a:rPr lang="zh-CN" altLang="en-US"/>
              <a:t>和</a:t>
            </a:r>
            <a:r>
              <a:rPr lang="en-US" altLang="zh-CN"/>
              <a:t>Node</a:t>
            </a:r>
            <a:r>
              <a:rPr lang="zh-CN" altLang="en-US"/>
              <a:t>的绑定信息</a:t>
            </a:r>
            <a:endParaRPr lang="en-US" altLang="zh-CN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08878A91-0F64-4B31-B20C-5938CBB75791}"/>
              </a:ext>
            </a:extLst>
          </p:cNvPr>
          <p:cNvSpPr/>
          <p:nvPr/>
        </p:nvSpPr>
        <p:spPr>
          <a:xfrm>
            <a:off x="8761863" y="2554553"/>
            <a:ext cx="1844048" cy="7527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API Server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1ACCEF46-5794-4DD8-AF25-568E3F6905BA}"/>
              </a:ext>
            </a:extLst>
          </p:cNvPr>
          <p:cNvCxnSpPr>
            <a:stCxn id="23" idx="2"/>
            <a:endCxn id="27" idx="0"/>
          </p:cNvCxnSpPr>
          <p:nvPr/>
        </p:nvCxnSpPr>
        <p:spPr>
          <a:xfrm>
            <a:off x="9683887" y="2345809"/>
            <a:ext cx="0" cy="208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D569EC90-2183-4336-8F84-AF88E223197F}"/>
              </a:ext>
            </a:extLst>
          </p:cNvPr>
          <p:cNvSpPr/>
          <p:nvPr/>
        </p:nvSpPr>
        <p:spPr>
          <a:xfrm>
            <a:off x="7477496" y="4360364"/>
            <a:ext cx="3171595" cy="2033516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9DA5F7C6-F909-458A-930B-CF8BB4899FDC}"/>
              </a:ext>
            </a:extLst>
          </p:cNvPr>
          <p:cNvSpPr/>
          <p:nvPr/>
        </p:nvSpPr>
        <p:spPr>
          <a:xfrm>
            <a:off x="7765581" y="4542520"/>
            <a:ext cx="1419367" cy="5275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kubelete</a:t>
            </a:r>
            <a:endParaRPr lang="zh-CN" altLang="en-US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240D5AE7-7D6D-4D2F-B338-BDDDF90823DF}"/>
              </a:ext>
            </a:extLst>
          </p:cNvPr>
          <p:cNvSpPr txBox="1"/>
          <p:nvPr/>
        </p:nvSpPr>
        <p:spPr>
          <a:xfrm>
            <a:off x="8677424" y="6461824"/>
            <a:ext cx="1148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Node</a:t>
            </a:r>
            <a:r>
              <a:rPr lang="zh-CN" altLang="en-US"/>
              <a:t>节点</a:t>
            </a:r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8F5EE7CF-AFC0-4136-B1C8-4EE3AD4E29CA}"/>
              </a:ext>
            </a:extLst>
          </p:cNvPr>
          <p:cNvSpPr/>
          <p:nvPr/>
        </p:nvSpPr>
        <p:spPr>
          <a:xfrm>
            <a:off x="8677424" y="5413243"/>
            <a:ext cx="1735822" cy="8073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Pod</a:t>
            </a:r>
            <a:r>
              <a:rPr lang="zh-CN" altLang="en-US"/>
              <a:t>组</a:t>
            </a:r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22D8C364-A545-4E5B-AA29-8AF7736CF171}"/>
              </a:ext>
            </a:extLst>
          </p:cNvPr>
          <p:cNvCxnSpPr>
            <a:stCxn id="27" idx="2"/>
            <a:endCxn id="31" idx="0"/>
          </p:cNvCxnSpPr>
          <p:nvPr/>
        </p:nvCxnSpPr>
        <p:spPr>
          <a:xfrm flipH="1">
            <a:off x="8475265" y="3307307"/>
            <a:ext cx="1208622" cy="1235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10B9D18F-0BF4-4A2E-BC7E-DDD3E7B05F8B}"/>
              </a:ext>
            </a:extLst>
          </p:cNvPr>
          <p:cNvCxnSpPr>
            <a:stCxn id="31" idx="2"/>
            <a:endCxn id="33" idx="0"/>
          </p:cNvCxnSpPr>
          <p:nvPr/>
        </p:nvCxnSpPr>
        <p:spPr>
          <a:xfrm>
            <a:off x="8475265" y="5070116"/>
            <a:ext cx="1070070" cy="343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C03E55B2-182C-4771-83BD-7D307373FB57}"/>
              </a:ext>
            </a:extLst>
          </p:cNvPr>
          <p:cNvSpPr/>
          <p:nvPr/>
        </p:nvSpPr>
        <p:spPr>
          <a:xfrm>
            <a:off x="92764" y="1419370"/>
            <a:ext cx="10951211" cy="238824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088AC5B4-1A7B-47E6-BDC4-DEED5EC1648B}"/>
              </a:ext>
            </a:extLst>
          </p:cNvPr>
          <p:cNvSpPr txBox="1"/>
          <p:nvPr/>
        </p:nvSpPr>
        <p:spPr>
          <a:xfrm>
            <a:off x="4842505" y="3882254"/>
            <a:ext cx="131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Master</a:t>
            </a:r>
            <a:r>
              <a:rPr lang="zh-CN" altLang="en-US"/>
              <a:t>节点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B53DEF3C-C263-4EE4-93D1-95CDB3C6667F}"/>
              </a:ext>
            </a:extLst>
          </p:cNvPr>
          <p:cNvSpPr txBox="1"/>
          <p:nvPr/>
        </p:nvSpPr>
        <p:spPr>
          <a:xfrm>
            <a:off x="482978" y="4394292"/>
            <a:ext cx="6767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调度流程主要分为两个步骤</a:t>
            </a:r>
            <a:endParaRPr lang="en-US" altLang="zh-CN"/>
          </a:p>
          <a:p>
            <a:r>
              <a:rPr lang="en-US" altLang="zh-CN"/>
              <a:t>1</a:t>
            </a:r>
            <a:r>
              <a:rPr lang="zh-CN" altLang="en-US"/>
              <a:t>：预选，即筛选出满足符合要求的候选</a:t>
            </a:r>
            <a:r>
              <a:rPr lang="en-US" altLang="zh-CN"/>
              <a:t>Node</a:t>
            </a:r>
            <a:r>
              <a:rPr lang="zh-CN" altLang="en-US"/>
              <a:t>节点列表。</a:t>
            </a:r>
            <a:endParaRPr lang="en-US" altLang="zh-CN"/>
          </a:p>
          <a:p>
            <a:r>
              <a:rPr lang="en-US" altLang="zh-CN"/>
              <a:t>2</a:t>
            </a:r>
            <a:r>
              <a:rPr lang="zh-CN" altLang="en-US"/>
              <a:t>：优选，根据算法在候选</a:t>
            </a:r>
            <a:r>
              <a:rPr lang="en-US" altLang="zh-CN"/>
              <a:t>Node</a:t>
            </a:r>
            <a:r>
              <a:rPr lang="zh-CN" altLang="en-US"/>
              <a:t>中计算每个</a:t>
            </a:r>
            <a:r>
              <a:rPr lang="en-US" altLang="zh-CN"/>
              <a:t>Node</a:t>
            </a:r>
            <a:r>
              <a:rPr lang="zh-CN" altLang="en-US"/>
              <a:t>节点的积分，积分高者即被选中。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962894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2227" y="6333564"/>
            <a:ext cx="1684961" cy="430306"/>
          </a:xfrm>
          <a:prstGeom prst="rect">
            <a:avLst/>
          </a:prstGeom>
        </p:spPr>
      </p:pic>
      <p:sp>
        <p:nvSpPr>
          <p:cNvPr id="4" name="文本占位符 1"/>
          <p:cNvSpPr txBox="1"/>
          <p:nvPr/>
        </p:nvSpPr>
        <p:spPr>
          <a:xfrm>
            <a:off x="488875" y="158339"/>
            <a:ext cx="5011380" cy="615542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/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US" altLang="zh-CN" sz="2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Scheduler</a:t>
            </a:r>
            <a:endParaRPr lang="zh-CN" altLang="en-US" sz="2800" b="1" kern="12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438912"/>
            <a:ext cx="347241" cy="15155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96278" y="438912"/>
            <a:ext cx="92598" cy="151553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999999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88874" y="773881"/>
            <a:ext cx="11528313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Scheduler</a:t>
            </a:r>
            <a:r>
              <a:rPr lang="zh-CN" altLang="en-US"/>
              <a:t>默认加载的预选策略包括：</a:t>
            </a:r>
            <a:r>
              <a:rPr lang="en-US" altLang="zh-CN"/>
              <a:t>PodFitsPorts</a:t>
            </a:r>
            <a:r>
              <a:rPr lang="zh-CN" altLang="en-US"/>
              <a:t>、</a:t>
            </a:r>
            <a:r>
              <a:rPr lang="en-US" altLang="zh-CN"/>
              <a:t>PodFitsResources</a:t>
            </a:r>
            <a:r>
              <a:rPr lang="zh-CN" altLang="en-US"/>
              <a:t>、</a:t>
            </a:r>
            <a:r>
              <a:rPr lang="en-US" altLang="zh-CN"/>
              <a:t>NoDiskConflict</a:t>
            </a:r>
            <a:r>
              <a:rPr lang="zh-CN" altLang="en-US"/>
              <a:t>、</a:t>
            </a:r>
            <a:r>
              <a:rPr lang="en-US" altLang="zh-CN"/>
              <a:t>PodSelectorMatches</a:t>
            </a:r>
            <a:r>
              <a:rPr lang="zh-CN" altLang="en-US"/>
              <a:t>和</a:t>
            </a:r>
            <a:r>
              <a:rPr lang="en-US" altLang="zh-CN"/>
              <a:t>PodFitsHost</a:t>
            </a:r>
            <a:r>
              <a:rPr lang="zh-CN" altLang="en-US"/>
              <a:t>。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PodFitsResources </a:t>
            </a:r>
            <a:r>
              <a:rPr lang="zh-CN" altLang="en-US">
                <a:sym typeface="Wingdings" panose="05000000000000000000" pitchFamily="2" charset="2"/>
              </a:rPr>
              <a:t>：判断备选节点的资源是否满足待调度</a:t>
            </a:r>
            <a:r>
              <a:rPr lang="en-US" altLang="zh-CN">
                <a:sym typeface="Wingdings" panose="05000000000000000000" pitchFamily="2" charset="2"/>
              </a:rPr>
              <a:t>Pod</a:t>
            </a:r>
            <a:r>
              <a:rPr lang="zh-CN" altLang="en-US">
                <a:sym typeface="Wingdings" panose="05000000000000000000" pitchFamily="2" charset="2"/>
              </a:rPr>
              <a:t>需求。</a:t>
            </a:r>
            <a:endParaRPr lang="en-US" altLang="zh-CN">
              <a:sym typeface="Wingdings" panose="05000000000000000000" pitchFamily="2" charset="2"/>
            </a:endParaRPr>
          </a:p>
          <a:p>
            <a:r>
              <a:rPr lang="en-US" altLang="zh-CN"/>
              <a:t>1)</a:t>
            </a:r>
            <a:r>
              <a:rPr lang="zh-CN" altLang="en-US"/>
              <a:t>计算待调度</a:t>
            </a:r>
            <a:r>
              <a:rPr lang="en-US" altLang="zh-CN"/>
              <a:t>Pod</a:t>
            </a:r>
            <a:r>
              <a:rPr lang="zh-CN" altLang="en-US"/>
              <a:t>和节点中已存在</a:t>
            </a:r>
            <a:r>
              <a:rPr lang="en-US" altLang="zh-CN"/>
              <a:t>Pod</a:t>
            </a:r>
            <a:r>
              <a:rPr lang="zh-CN" altLang="en-US"/>
              <a:t>的所有容器的资源总和。</a:t>
            </a:r>
            <a:endParaRPr lang="en-US" altLang="zh-CN"/>
          </a:p>
          <a:p>
            <a:r>
              <a:rPr lang="en-US" altLang="zh-CN"/>
              <a:t>2)</a:t>
            </a:r>
            <a:r>
              <a:rPr lang="zh-CN" altLang="en-US"/>
              <a:t>获取备选节点的状态信息和资源信息。</a:t>
            </a:r>
            <a:endParaRPr lang="en-US" altLang="zh-CN"/>
          </a:p>
          <a:p>
            <a:r>
              <a:rPr lang="en-US" altLang="zh-CN"/>
              <a:t>3)</a:t>
            </a:r>
            <a:r>
              <a:rPr lang="zh-CN" altLang="en-US"/>
              <a:t>如果待调度</a:t>
            </a:r>
            <a:r>
              <a:rPr lang="en-US" altLang="zh-CN"/>
              <a:t>Pod</a:t>
            </a:r>
            <a:r>
              <a:rPr lang="zh-CN" altLang="en-US"/>
              <a:t>和节点中已存在</a:t>
            </a:r>
            <a:r>
              <a:rPr lang="en-US" altLang="zh-CN"/>
              <a:t>Pod</a:t>
            </a:r>
            <a:r>
              <a:rPr lang="zh-CN" altLang="en-US"/>
              <a:t>的需求资源总和，超出了备选</a:t>
            </a:r>
            <a:r>
              <a:rPr lang="en-US" altLang="zh-CN"/>
              <a:t>Node</a:t>
            </a:r>
            <a:r>
              <a:rPr lang="zh-CN" altLang="en-US"/>
              <a:t>拥有的资源总和，则备选</a:t>
            </a:r>
            <a:r>
              <a:rPr lang="en-US" altLang="zh-CN"/>
              <a:t>Node</a:t>
            </a:r>
            <a:r>
              <a:rPr lang="zh-CN" altLang="en-US"/>
              <a:t>不满足条件。否则备选</a:t>
            </a:r>
            <a:r>
              <a:rPr lang="en-US" altLang="zh-CN"/>
              <a:t>Node</a:t>
            </a:r>
            <a:r>
              <a:rPr lang="zh-CN" altLang="en-US"/>
              <a:t>满足条件。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PodFitPorts</a:t>
            </a:r>
            <a:r>
              <a:rPr lang="zh-CN" altLang="en-US"/>
              <a:t>：判断待调度</a:t>
            </a:r>
            <a:r>
              <a:rPr lang="en-US" altLang="zh-CN"/>
              <a:t>Pod</a:t>
            </a:r>
            <a:r>
              <a:rPr lang="zh-CN" altLang="en-US"/>
              <a:t>所用的端口是否在备选节点中已被占用。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NoDiskConfilct</a:t>
            </a:r>
            <a:r>
              <a:rPr lang="zh-CN" altLang="en-US"/>
              <a:t>：判断待调度</a:t>
            </a:r>
            <a:r>
              <a:rPr lang="en-US" altLang="zh-CN"/>
              <a:t>Pod</a:t>
            </a:r>
            <a:r>
              <a:rPr lang="zh-CN" altLang="en-US"/>
              <a:t>的</a:t>
            </a:r>
            <a:r>
              <a:rPr lang="en-US" altLang="zh-CN"/>
              <a:t>GCEPersistentDisk</a:t>
            </a:r>
            <a:r>
              <a:rPr lang="zh-CN" altLang="en-US"/>
              <a:t>或</a:t>
            </a:r>
            <a:r>
              <a:rPr lang="en-US" altLang="zh-CN"/>
              <a:t>AWSElasticBlockStore</a:t>
            </a:r>
            <a:r>
              <a:rPr lang="zh-CN" altLang="en-US"/>
              <a:t>和备选的节点中已存在的</a:t>
            </a:r>
            <a:r>
              <a:rPr lang="en-US" altLang="zh-CN"/>
              <a:t>Pod</a:t>
            </a:r>
            <a:r>
              <a:rPr lang="zh-CN" altLang="en-US"/>
              <a:t>是否存在冲突。</a:t>
            </a:r>
            <a:endParaRPr lang="en-US" altLang="zh-CN"/>
          </a:p>
          <a:p>
            <a:r>
              <a:rPr lang="en-US" altLang="zh-CN"/>
              <a:t>1)</a:t>
            </a:r>
            <a:r>
              <a:rPr lang="zh-CN" altLang="en-US"/>
              <a:t>读取待调度</a:t>
            </a:r>
            <a:r>
              <a:rPr lang="en-US" altLang="zh-CN"/>
              <a:t>Pod</a:t>
            </a:r>
            <a:r>
              <a:rPr lang="zh-CN" altLang="en-US"/>
              <a:t>的所有</a:t>
            </a:r>
            <a:r>
              <a:rPr lang="en-US" altLang="zh-CN"/>
              <a:t>Volume</a:t>
            </a:r>
            <a:r>
              <a:rPr lang="zh-CN" altLang="en-US"/>
              <a:t>信息，如果该</a:t>
            </a:r>
            <a:r>
              <a:rPr lang="en-US" altLang="zh-CN"/>
              <a:t>Volume</a:t>
            </a:r>
            <a:r>
              <a:rPr lang="zh-CN" altLang="en-US"/>
              <a:t>是</a:t>
            </a:r>
            <a:r>
              <a:rPr lang="en-US" altLang="zh-CN"/>
              <a:t>GCEPersistentDisk</a:t>
            </a:r>
            <a:r>
              <a:rPr lang="zh-CN" altLang="en-US"/>
              <a:t>，则检查备选</a:t>
            </a:r>
            <a:r>
              <a:rPr lang="en-US" altLang="zh-CN"/>
              <a:t>Node</a:t>
            </a:r>
            <a:r>
              <a:rPr lang="zh-CN" altLang="en-US"/>
              <a:t>上所有</a:t>
            </a:r>
            <a:r>
              <a:rPr lang="en-US" altLang="zh-CN"/>
              <a:t>Pod</a:t>
            </a:r>
            <a:r>
              <a:rPr lang="zh-CN" altLang="en-US"/>
              <a:t>的每个</a:t>
            </a:r>
            <a:r>
              <a:rPr lang="en-US" altLang="zh-CN"/>
              <a:t>Volume</a:t>
            </a:r>
            <a:r>
              <a:rPr lang="zh-CN" altLang="en-US"/>
              <a:t>进行比较，发现相同则表示有冲突，该</a:t>
            </a:r>
            <a:r>
              <a:rPr lang="en-US" altLang="zh-CN"/>
              <a:t>Node</a:t>
            </a:r>
            <a:r>
              <a:rPr lang="zh-CN" altLang="en-US"/>
              <a:t>不满足要求。</a:t>
            </a:r>
            <a:r>
              <a:rPr lang="en-US" altLang="zh-CN"/>
              <a:t>AWSElasticBlockStore</a:t>
            </a:r>
            <a:r>
              <a:rPr lang="zh-CN" altLang="en-US"/>
              <a:t>也是一样的。</a:t>
            </a:r>
            <a:endParaRPr lang="en-US" altLang="zh-CN"/>
          </a:p>
          <a:p>
            <a:r>
              <a:rPr lang="en-US" altLang="zh-CN"/>
              <a:t>2)</a:t>
            </a:r>
            <a:r>
              <a:rPr lang="zh-CN" altLang="en-US"/>
              <a:t>如果备选</a:t>
            </a:r>
            <a:r>
              <a:rPr lang="en-US" altLang="zh-CN"/>
              <a:t>Node</a:t>
            </a:r>
            <a:r>
              <a:rPr lang="zh-CN" altLang="en-US"/>
              <a:t>上某个</a:t>
            </a:r>
            <a:r>
              <a:rPr lang="en-US" altLang="zh-CN"/>
              <a:t>Pod</a:t>
            </a:r>
            <a:r>
              <a:rPr lang="zh-CN" altLang="en-US"/>
              <a:t>的</a:t>
            </a:r>
            <a:r>
              <a:rPr lang="en-US" altLang="zh-CN"/>
              <a:t>Volume</a:t>
            </a:r>
            <a:r>
              <a:rPr lang="zh-CN" altLang="en-US"/>
              <a:t>不满足要求，则该</a:t>
            </a:r>
            <a:r>
              <a:rPr lang="en-US" altLang="zh-CN"/>
              <a:t>Node</a:t>
            </a:r>
            <a:r>
              <a:rPr lang="zh-CN" altLang="en-US"/>
              <a:t>不能作为备选节点。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PodSelectorMatches</a:t>
            </a:r>
            <a:r>
              <a:rPr lang="zh-CN" altLang="en-US"/>
              <a:t>：判断备选</a:t>
            </a:r>
            <a:r>
              <a:rPr lang="en-US" altLang="zh-CN"/>
              <a:t>Node</a:t>
            </a:r>
            <a:r>
              <a:rPr lang="zh-CN" altLang="en-US"/>
              <a:t>是否包含待调度</a:t>
            </a:r>
            <a:r>
              <a:rPr lang="en-US" altLang="zh-CN"/>
              <a:t>Pod</a:t>
            </a:r>
            <a:r>
              <a:rPr lang="zh-CN" altLang="en-US"/>
              <a:t>指定的标签</a:t>
            </a:r>
            <a:r>
              <a:rPr lang="en-US" altLang="zh-CN"/>
              <a:t>Label</a:t>
            </a:r>
            <a:r>
              <a:rPr lang="zh-CN" altLang="en-US"/>
              <a:t>。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PodFitsHost</a:t>
            </a:r>
            <a:r>
              <a:rPr lang="zh-CN" altLang="en-US"/>
              <a:t>：判断带调度</a:t>
            </a:r>
            <a:r>
              <a:rPr lang="en-US" altLang="zh-CN"/>
              <a:t>Pod</a:t>
            </a:r>
            <a:r>
              <a:rPr lang="zh-CN" altLang="en-US"/>
              <a:t>的</a:t>
            </a:r>
            <a:r>
              <a:rPr lang="en-US" altLang="zh-CN"/>
              <a:t>spec.NodeName</a:t>
            </a:r>
            <a:r>
              <a:rPr lang="zh-CN" altLang="en-US"/>
              <a:t>指定的名称和备选</a:t>
            </a:r>
            <a:r>
              <a:rPr lang="en-US" altLang="zh-CN"/>
              <a:t>Node</a:t>
            </a:r>
            <a:r>
              <a:rPr lang="zh-CN" altLang="en-US"/>
              <a:t>是否一致。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402474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2227" y="6333564"/>
            <a:ext cx="1684961" cy="430306"/>
          </a:xfrm>
          <a:prstGeom prst="rect">
            <a:avLst/>
          </a:prstGeom>
        </p:spPr>
      </p:pic>
      <p:sp>
        <p:nvSpPr>
          <p:cNvPr id="4" name="文本占位符 1"/>
          <p:cNvSpPr txBox="1"/>
          <p:nvPr/>
        </p:nvSpPr>
        <p:spPr>
          <a:xfrm>
            <a:off x="488875" y="158339"/>
            <a:ext cx="5011380" cy="615542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/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US" altLang="zh-CN" sz="2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Kubelet</a:t>
            </a:r>
            <a:endParaRPr lang="zh-CN" altLang="en-US" sz="2800" b="1" kern="12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438912"/>
            <a:ext cx="347241" cy="15155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96278" y="438912"/>
            <a:ext cx="92598" cy="151553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999999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88874" y="773881"/>
            <a:ext cx="1152831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1</a:t>
            </a:r>
            <a:r>
              <a:rPr lang="zh-CN" altLang="en-US"/>
              <a:t>、</a:t>
            </a:r>
            <a:r>
              <a:rPr lang="en-US" altLang="zh-CN"/>
              <a:t>Node</a:t>
            </a:r>
            <a:r>
              <a:rPr lang="zh-CN" altLang="en-US"/>
              <a:t>管理</a:t>
            </a:r>
            <a:endParaRPr lang="en-US" altLang="zh-CN"/>
          </a:p>
          <a:p>
            <a:r>
              <a:rPr lang="en-US" altLang="zh-CN"/>
              <a:t>2</a:t>
            </a:r>
            <a:r>
              <a:rPr lang="zh-CN" altLang="en-US"/>
              <a:t>、</a:t>
            </a:r>
            <a:r>
              <a:rPr lang="en-US" altLang="zh-CN"/>
              <a:t>Pod</a:t>
            </a:r>
            <a:r>
              <a:rPr lang="zh-CN" altLang="en-US"/>
              <a:t>管理</a:t>
            </a:r>
            <a:endParaRPr lang="en-US" altLang="zh-CN"/>
          </a:p>
          <a:p>
            <a:r>
              <a:rPr lang="en-US" altLang="zh-CN"/>
              <a:t>3</a:t>
            </a:r>
            <a:r>
              <a:rPr lang="zh-CN" altLang="en-US"/>
              <a:t>、容器健康检查</a:t>
            </a:r>
            <a:endParaRPr lang="en-US" altLang="zh-CN"/>
          </a:p>
          <a:p>
            <a:r>
              <a:rPr lang="zh-CN" altLang="en-US"/>
              <a:t>之前</a:t>
            </a:r>
            <a:r>
              <a:rPr lang="en-US" altLang="zh-CN"/>
              <a:t>Pod</a:t>
            </a:r>
            <a:r>
              <a:rPr lang="zh-CN" altLang="en-US"/>
              <a:t>有介绍</a:t>
            </a:r>
            <a:r>
              <a:rPr lang="en-US" altLang="zh-CN"/>
              <a:t>LivenessProbe</a:t>
            </a:r>
            <a:r>
              <a:rPr lang="zh-CN" altLang="en-US"/>
              <a:t>，包含三种探测方式：</a:t>
            </a:r>
            <a:endParaRPr lang="en-US" altLang="zh-CN"/>
          </a:p>
          <a:p>
            <a:r>
              <a:rPr lang="en-US" altLang="zh-CN"/>
              <a:t>1)ExecAction</a:t>
            </a:r>
            <a:r>
              <a:rPr lang="zh-CN" altLang="en-US"/>
              <a:t>：在容器内部执行一个命令，命令退出状态码是</a:t>
            </a:r>
            <a:r>
              <a:rPr lang="en-US" altLang="zh-CN"/>
              <a:t>0</a:t>
            </a:r>
            <a:r>
              <a:rPr lang="zh-CN" altLang="en-US"/>
              <a:t>，表示容器健康。</a:t>
            </a:r>
            <a:endParaRPr lang="en-US" altLang="zh-CN"/>
          </a:p>
          <a:p>
            <a:r>
              <a:rPr lang="en-US" altLang="zh-CN"/>
              <a:t>2)TCPSocketAction</a:t>
            </a:r>
            <a:r>
              <a:rPr lang="zh-CN" altLang="en-US"/>
              <a:t>：访问容器</a:t>
            </a:r>
            <a:r>
              <a:rPr lang="en-US" altLang="zh-CN"/>
              <a:t>TCP socket</a:t>
            </a:r>
            <a:r>
              <a:rPr lang="zh-CN" altLang="en-US"/>
              <a:t>。</a:t>
            </a:r>
            <a:endParaRPr lang="en-US" altLang="zh-CN"/>
          </a:p>
          <a:p>
            <a:r>
              <a:rPr lang="en-US" altLang="zh-CN"/>
              <a:t>3)HTTPGetAction</a:t>
            </a:r>
            <a:r>
              <a:rPr lang="zh-CN" altLang="en-US"/>
              <a:t>：发送</a:t>
            </a:r>
            <a:r>
              <a:rPr lang="en-US" altLang="zh-CN"/>
              <a:t>HTTP GET</a:t>
            </a:r>
            <a:r>
              <a:rPr lang="zh-CN" altLang="en-US"/>
              <a:t>请求。响应状态码大于等于</a:t>
            </a:r>
            <a:r>
              <a:rPr lang="en-US" altLang="zh-CN"/>
              <a:t>200</a:t>
            </a:r>
            <a:r>
              <a:rPr lang="zh-CN" altLang="en-US"/>
              <a:t>且小于</a:t>
            </a:r>
            <a:r>
              <a:rPr lang="en-US" altLang="zh-CN"/>
              <a:t>400</a:t>
            </a:r>
            <a:r>
              <a:rPr lang="zh-CN" altLang="en-US"/>
              <a:t>都算健康。</a:t>
            </a:r>
            <a:endParaRPr lang="en-US" altLang="zh-CN"/>
          </a:p>
          <a:p>
            <a:r>
              <a:rPr lang="en-US" altLang="zh-CN"/>
              <a:t>4</a:t>
            </a:r>
            <a:r>
              <a:rPr lang="zh-CN" altLang="en-US"/>
              <a:t>、</a:t>
            </a:r>
            <a:r>
              <a:rPr lang="en-US" altLang="zh-CN"/>
              <a:t>cAdvisor</a:t>
            </a:r>
            <a:r>
              <a:rPr lang="zh-CN" altLang="en-US"/>
              <a:t>资源监控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570291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2227" y="6333564"/>
            <a:ext cx="1684961" cy="430306"/>
          </a:xfrm>
          <a:prstGeom prst="rect">
            <a:avLst/>
          </a:prstGeom>
        </p:spPr>
      </p:pic>
      <p:sp>
        <p:nvSpPr>
          <p:cNvPr id="4" name="文本占位符 1"/>
          <p:cNvSpPr txBox="1"/>
          <p:nvPr/>
        </p:nvSpPr>
        <p:spPr>
          <a:xfrm>
            <a:off x="488875" y="158339"/>
            <a:ext cx="5011380" cy="615542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/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US" altLang="zh-CN" sz="2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Kube-proxy</a:t>
            </a:r>
            <a:endParaRPr lang="zh-CN" altLang="en-US" sz="2800" b="1" kern="12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438912"/>
            <a:ext cx="347241" cy="15155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96278" y="438912"/>
            <a:ext cx="92598" cy="151553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999999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88874" y="773881"/>
            <a:ext cx="1152831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每个</a:t>
            </a:r>
            <a:r>
              <a:rPr lang="en-US" altLang="zh-CN"/>
              <a:t>Node</a:t>
            </a:r>
            <a:r>
              <a:rPr lang="zh-CN" altLang="en-US"/>
              <a:t>都会有一个</a:t>
            </a:r>
            <a:r>
              <a:rPr lang="en-US" altLang="zh-CN"/>
              <a:t>kube-proxy</a:t>
            </a:r>
            <a:r>
              <a:rPr lang="zh-CN" altLang="en-US"/>
              <a:t>进程，作为</a:t>
            </a:r>
            <a:r>
              <a:rPr lang="en-US" altLang="zh-CN"/>
              <a:t>Node</a:t>
            </a:r>
            <a:r>
              <a:rPr lang="zh-CN" altLang="en-US"/>
              <a:t>的透明代理</a:t>
            </a:r>
            <a:r>
              <a:rPr lang="en-US" altLang="zh-CN"/>
              <a:t>+</a:t>
            </a:r>
            <a:r>
              <a:rPr lang="zh-CN" altLang="en-US"/>
              <a:t>负载均衡。将每个</a:t>
            </a:r>
            <a:r>
              <a:rPr lang="en-US" altLang="zh-CN"/>
              <a:t>Service</a:t>
            </a:r>
            <a:r>
              <a:rPr lang="zh-CN" altLang="en-US"/>
              <a:t>的请求转发到后端的</a:t>
            </a:r>
            <a:r>
              <a:rPr lang="en-US" altLang="zh-CN"/>
              <a:t>Pod</a:t>
            </a:r>
            <a:r>
              <a:rPr lang="zh-CN" altLang="en-US"/>
              <a:t>上。默认采用轮询转发策略。</a:t>
            </a:r>
            <a:endParaRPr lang="en-US" altLang="zh-CN"/>
          </a:p>
          <a:p>
            <a:r>
              <a:rPr lang="en-US" altLang="zh-CN"/>
              <a:t>Service</a:t>
            </a:r>
            <a:r>
              <a:rPr lang="zh-CN" altLang="en-US"/>
              <a:t>对外提供服务是通过一个虚拟的</a:t>
            </a:r>
            <a:r>
              <a:rPr lang="en-US" altLang="zh-CN"/>
              <a:t>Cluster IP</a:t>
            </a:r>
            <a:r>
              <a:rPr lang="zh-CN" altLang="en-US"/>
              <a:t>和</a:t>
            </a:r>
            <a:r>
              <a:rPr lang="en-US" altLang="zh-CN"/>
              <a:t>NodePort</a:t>
            </a:r>
            <a:r>
              <a:rPr lang="zh-CN" altLang="en-US"/>
              <a:t>来完成的。</a:t>
            </a:r>
            <a:r>
              <a:rPr lang="en-US" altLang="zh-CN"/>
              <a:t>kube-proxy</a:t>
            </a:r>
            <a:r>
              <a:rPr lang="zh-CN" altLang="en-US"/>
              <a:t>在创建的时候时候会自动生成</a:t>
            </a:r>
            <a:r>
              <a:rPr lang="en-US" altLang="zh-CN"/>
              <a:t>Iptable</a:t>
            </a:r>
            <a:r>
              <a:rPr lang="zh-CN" altLang="en-US"/>
              <a:t>的规则，把</a:t>
            </a:r>
            <a:r>
              <a:rPr lang="en-US" altLang="zh-CN"/>
              <a:t>Service</a:t>
            </a:r>
            <a:r>
              <a:rPr lang="zh-CN" altLang="en-US"/>
              <a:t>上</a:t>
            </a:r>
            <a:r>
              <a:rPr lang="en-US" altLang="zh-CN"/>
              <a:t>Cluster</a:t>
            </a:r>
            <a:r>
              <a:rPr lang="zh-CN" altLang="en-US"/>
              <a:t> </a:t>
            </a:r>
            <a:r>
              <a:rPr lang="en-US" altLang="zh-CN"/>
              <a:t>IP</a:t>
            </a:r>
            <a:r>
              <a:rPr lang="zh-CN" altLang="en-US"/>
              <a:t>和</a:t>
            </a:r>
            <a:r>
              <a:rPr lang="en-US" altLang="zh-CN"/>
              <a:t>NodePort</a:t>
            </a:r>
            <a:r>
              <a:rPr lang="zh-CN" altLang="en-US"/>
              <a:t>所接收到的流量重定向到</a:t>
            </a:r>
            <a:r>
              <a:rPr lang="en-US" altLang="zh-CN"/>
              <a:t>kube-proxy</a:t>
            </a:r>
            <a:r>
              <a:rPr lang="zh-CN" altLang="en-US"/>
              <a:t>进程上对应的服务端口。</a:t>
            </a:r>
            <a:endParaRPr lang="en-US" altLang="zh-CN"/>
          </a:p>
          <a:p>
            <a:r>
              <a:rPr lang="en-US" altLang="zh-CN"/>
              <a:t>k8s</a:t>
            </a:r>
            <a:r>
              <a:rPr lang="zh-CN" altLang="en-US"/>
              <a:t>集群内部</a:t>
            </a:r>
            <a:r>
              <a:rPr lang="en-US" altLang="zh-CN"/>
              <a:t>Node</a:t>
            </a:r>
            <a:r>
              <a:rPr lang="zh-CN" altLang="en-US"/>
              <a:t>之间互相通信也是通过</a:t>
            </a:r>
            <a:r>
              <a:rPr lang="en-US" altLang="zh-CN"/>
              <a:t>kube-proxy</a:t>
            </a:r>
            <a:r>
              <a:rPr lang="zh-CN" altLang="en-US"/>
              <a:t>来完成的。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kube-proy</a:t>
            </a:r>
            <a:r>
              <a:rPr lang="zh-CN" altLang="en-US"/>
              <a:t>对</a:t>
            </a:r>
            <a:r>
              <a:rPr lang="en-US" altLang="zh-CN"/>
              <a:t>Service</a:t>
            </a:r>
            <a:r>
              <a:rPr lang="zh-CN" altLang="en-US"/>
              <a:t>处理的具体的处理流程：</a:t>
            </a:r>
            <a:endParaRPr lang="en-US" altLang="zh-CN"/>
          </a:p>
          <a:p>
            <a:r>
              <a:rPr lang="en-US" altLang="zh-CN"/>
              <a:t>1)</a:t>
            </a:r>
            <a:r>
              <a:rPr lang="zh-CN" altLang="en-US"/>
              <a:t>如果</a:t>
            </a:r>
            <a:r>
              <a:rPr lang="en-US" altLang="zh-CN"/>
              <a:t>Service</a:t>
            </a:r>
            <a:r>
              <a:rPr lang="zh-CN" altLang="en-US"/>
              <a:t>没有设置</a:t>
            </a:r>
            <a:r>
              <a:rPr lang="en-US" altLang="zh-CN"/>
              <a:t>Cluster</a:t>
            </a:r>
            <a:r>
              <a:rPr lang="zh-CN" altLang="en-US"/>
              <a:t> </a:t>
            </a:r>
            <a:r>
              <a:rPr lang="en-US" altLang="zh-CN"/>
              <a:t>IP</a:t>
            </a:r>
            <a:r>
              <a:rPr lang="zh-CN" altLang="en-US"/>
              <a:t>，则不处理。否则获取该</a:t>
            </a:r>
            <a:r>
              <a:rPr lang="en-US" altLang="zh-CN"/>
              <a:t>Service</a:t>
            </a:r>
            <a:r>
              <a:rPr lang="zh-CN" altLang="en-US"/>
              <a:t>所有端口列表。</a:t>
            </a:r>
            <a:endParaRPr lang="en-US" altLang="zh-CN"/>
          </a:p>
          <a:p>
            <a:r>
              <a:rPr lang="en-US" altLang="zh-CN"/>
              <a:t>2)</a:t>
            </a:r>
            <a:r>
              <a:rPr lang="zh-CN" altLang="en-US"/>
              <a:t>遍历端口列表，根据端口、</a:t>
            </a:r>
            <a:r>
              <a:rPr lang="en-US" altLang="zh-CN"/>
              <a:t>Service</a:t>
            </a:r>
            <a:r>
              <a:rPr lang="zh-CN" altLang="en-US"/>
              <a:t>名、</a:t>
            </a:r>
            <a:r>
              <a:rPr lang="en-US" altLang="zh-CN"/>
              <a:t>Namespace</a:t>
            </a:r>
            <a:r>
              <a:rPr lang="zh-CN" altLang="en-US"/>
              <a:t>判断本地是否已经存在对应的代理对象。不存在则新建。</a:t>
            </a:r>
            <a:endParaRPr lang="en-US" altLang="zh-CN"/>
          </a:p>
          <a:p>
            <a:r>
              <a:rPr lang="zh-CN" altLang="en-US"/>
              <a:t>存在则判断端口是否变化，如果变化要先删除当前已有的</a:t>
            </a:r>
            <a:r>
              <a:rPr lang="en-US" altLang="zh-CN"/>
              <a:t>Iptables</a:t>
            </a:r>
            <a:r>
              <a:rPr lang="zh-CN" altLang="en-US"/>
              <a:t>规则，然后创建新的</a:t>
            </a:r>
            <a:r>
              <a:rPr lang="en-US" altLang="zh-CN"/>
              <a:t>Iptables</a:t>
            </a:r>
            <a:r>
              <a:rPr lang="zh-CN" altLang="en-US"/>
              <a:t>规则。</a:t>
            </a:r>
            <a:endParaRPr lang="en-US" altLang="zh-CN"/>
          </a:p>
          <a:p>
            <a:r>
              <a:rPr lang="en-US" altLang="zh-CN"/>
              <a:t>3)</a:t>
            </a:r>
            <a:r>
              <a:rPr lang="zh-CN" altLang="en-US"/>
              <a:t>对于删除的</a:t>
            </a:r>
            <a:r>
              <a:rPr lang="en-US" altLang="zh-CN"/>
              <a:t>Service</a:t>
            </a:r>
            <a:r>
              <a:rPr lang="zh-CN" altLang="en-US"/>
              <a:t>，则清理相关数据。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05519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2227" y="6333564"/>
            <a:ext cx="1684961" cy="430306"/>
          </a:xfrm>
          <a:prstGeom prst="rect">
            <a:avLst/>
          </a:prstGeom>
        </p:spPr>
      </p:pic>
      <p:sp>
        <p:nvSpPr>
          <p:cNvPr id="4" name="文本占位符 1"/>
          <p:cNvSpPr txBox="1"/>
          <p:nvPr/>
        </p:nvSpPr>
        <p:spPr>
          <a:xfrm>
            <a:off x="488876" y="158339"/>
            <a:ext cx="2982293" cy="615542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/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US" altLang="zh-CN" sz="28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k8s</a:t>
            </a:r>
            <a:r>
              <a:rPr lang="zh-CN" altLang="en-US" sz="28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安装</a:t>
            </a:r>
            <a:endParaRPr lang="zh-CN" altLang="en-US" sz="2800" b="1" kern="12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438912"/>
            <a:ext cx="347241" cy="15155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96278" y="438912"/>
            <a:ext cx="92598" cy="151553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999999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4FA96B5-741A-4BA7-9224-7C82948EFEDD}"/>
              </a:ext>
            </a:extLst>
          </p:cNvPr>
          <p:cNvSpPr/>
          <p:nvPr/>
        </p:nvSpPr>
        <p:spPr>
          <a:xfrm>
            <a:off x="442576" y="590465"/>
            <a:ext cx="11574611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/>
              <a:t>kubernetes</a:t>
            </a:r>
            <a:r>
              <a:rPr lang="zh-CN" altLang="en-US"/>
              <a:t>简称</a:t>
            </a:r>
            <a:r>
              <a:rPr lang="en-US" altLang="zh-CN"/>
              <a:t>k8s</a:t>
            </a:r>
            <a:r>
              <a:rPr lang="zh-CN" altLang="en-US"/>
              <a:t>，统一使用</a:t>
            </a:r>
            <a:r>
              <a:rPr lang="en-US" altLang="zh-CN"/>
              <a:t>k8s</a:t>
            </a:r>
            <a:r>
              <a:rPr lang="zh-CN" altLang="en-US"/>
              <a:t>代替</a:t>
            </a:r>
            <a:r>
              <a:rPr lang="en-US" altLang="zh-CN"/>
              <a:t>kubernetes</a:t>
            </a:r>
            <a:r>
              <a:rPr lang="zh-CN" altLang="en-US"/>
              <a:t>。</a:t>
            </a:r>
            <a:endParaRPr lang="en-US" altLang="zh-CN"/>
          </a:p>
          <a:p>
            <a:r>
              <a:rPr lang="en-US" altLang="zh-CN"/>
              <a:t>k8s</a:t>
            </a:r>
            <a:r>
              <a:rPr lang="zh-CN" altLang="en-US"/>
              <a:t>安装参考文档：</a:t>
            </a:r>
            <a:r>
              <a:rPr lang="en-US" altLang="zh-CN">
                <a:hlinkClick r:id="rId3"/>
              </a:rPr>
              <a:t>https://yq.aliyun.com/articles/656601?spm=a2c4e.11155472.0.0.6f867942h0bcQ7</a:t>
            </a:r>
            <a:endParaRPr lang="en-US" altLang="zh-CN"/>
          </a:p>
          <a:p>
            <a:r>
              <a:rPr lang="zh-CN" altLang="en-US"/>
              <a:t>该文档是在国内环境且不科学上网的情况下通过</a:t>
            </a:r>
            <a:r>
              <a:rPr lang="en-US" altLang="zh-CN"/>
              <a:t>kubeadm</a:t>
            </a:r>
            <a:r>
              <a:rPr lang="zh-CN" altLang="en-US"/>
              <a:t>部署</a:t>
            </a:r>
            <a:r>
              <a:rPr lang="en-US" altLang="zh-CN"/>
              <a:t>k8s</a:t>
            </a:r>
            <a:r>
              <a:rPr lang="zh-CN" altLang="en-US"/>
              <a:t>集群。安装</a:t>
            </a:r>
            <a:r>
              <a:rPr lang="en-US" altLang="zh-CN"/>
              <a:t>k8s</a:t>
            </a:r>
            <a:r>
              <a:rPr lang="zh-CN" altLang="en-US"/>
              <a:t>之前，先要安装好</a:t>
            </a:r>
            <a:r>
              <a:rPr lang="en-US" altLang="zh-CN"/>
              <a:t>docker</a:t>
            </a:r>
            <a:r>
              <a:rPr lang="zh-CN" altLang="en-US"/>
              <a:t>。安装</a:t>
            </a:r>
            <a:r>
              <a:rPr lang="en-US" altLang="zh-CN"/>
              <a:t>docker</a:t>
            </a:r>
            <a:r>
              <a:rPr lang="zh-CN" altLang="en-US"/>
              <a:t>需要</a:t>
            </a:r>
            <a:r>
              <a:rPr lang="en-US" altLang="zh-CN"/>
              <a:t>centos7</a:t>
            </a:r>
            <a:r>
              <a:rPr lang="zh-CN" altLang="en-US"/>
              <a:t>系及以上系统，内核版本</a:t>
            </a:r>
            <a:r>
              <a:rPr lang="en-US" altLang="zh-CN"/>
              <a:t>3.10</a:t>
            </a:r>
            <a:r>
              <a:rPr lang="zh-CN" altLang="en-US"/>
              <a:t>及以上。</a:t>
            </a:r>
            <a:endParaRPr lang="en-US" altLang="zh-CN"/>
          </a:p>
          <a:p>
            <a:endParaRPr lang="en-US" altLang="zh-CN">
              <a:solidFill>
                <a:srgbClr val="4F4F4F"/>
              </a:solidFill>
              <a:latin typeface="Source Code Pro"/>
            </a:endParaRPr>
          </a:p>
          <a:p>
            <a:r>
              <a:rPr lang="zh-CN" altLang="en-US"/>
              <a:t>使用阿里云安装</a:t>
            </a:r>
            <a:r>
              <a:rPr lang="en-US" altLang="zh-CN"/>
              <a:t>docker</a:t>
            </a:r>
          </a:p>
          <a:p>
            <a:r>
              <a:rPr lang="en-US" altLang="zh-CN"/>
              <a:t>sudo yum </a:t>
            </a:r>
            <a:r>
              <a:rPr lang="en-US" altLang="zh-CN">
                <a:solidFill>
                  <a:srgbClr val="000000"/>
                </a:solidFill>
                <a:latin typeface="Source Code Pro"/>
              </a:rPr>
              <a:t>install -y yum-utils device-mapper-persistent-data lvm2</a:t>
            </a:r>
          </a:p>
          <a:p>
            <a:r>
              <a:rPr lang="en-US" altLang="zh-CN"/>
              <a:t>sudo yum-config-manager --add-repo </a:t>
            </a:r>
            <a:r>
              <a:rPr lang="en-US" altLang="zh-CN">
                <a:hlinkClick r:id="rId4"/>
              </a:rPr>
              <a:t>http://mirrors.aliyun.com/docker-ce/linux/centos/docker-ce.repo</a:t>
            </a:r>
            <a:endParaRPr lang="en-US" altLang="zh-CN"/>
          </a:p>
          <a:p>
            <a:r>
              <a:rPr lang="en-US" altLang="zh-CN"/>
              <a:t>yum install –y docker-ce</a:t>
            </a:r>
          </a:p>
          <a:p>
            <a:r>
              <a:rPr lang="en-US" altLang="zh-CN"/>
              <a:t>Docker</a:t>
            </a:r>
            <a:r>
              <a:rPr lang="zh-CN" altLang="en-US"/>
              <a:t>版本</a:t>
            </a:r>
            <a:endParaRPr lang="en-US" altLang="zh-CN"/>
          </a:p>
          <a:p>
            <a:r>
              <a:rPr lang="en-US" altLang="zh-CN"/>
              <a:t>docker-ce-18.06.1.ce-3.el7.x86_64</a:t>
            </a:r>
          </a:p>
          <a:p>
            <a:endParaRPr lang="en-US" altLang="zh-CN"/>
          </a:p>
          <a:p>
            <a:r>
              <a:rPr lang="zh-CN" altLang="en-US"/>
              <a:t>注意事项：</a:t>
            </a:r>
            <a:endParaRPr lang="en-US" altLang="zh-CN"/>
          </a:p>
          <a:p>
            <a:r>
              <a:rPr lang="en-US" altLang="zh-CN"/>
              <a:t>1</a:t>
            </a:r>
            <a:r>
              <a:rPr lang="zh-CN" altLang="en-US"/>
              <a:t>、文档中说明</a:t>
            </a:r>
            <a:r>
              <a:rPr lang="en-US" altLang="zh-CN"/>
              <a:t>k8s</a:t>
            </a:r>
            <a:r>
              <a:rPr lang="zh-CN" altLang="en-US"/>
              <a:t>需要禁用</a:t>
            </a:r>
            <a:r>
              <a:rPr lang="en-US" altLang="zh-CN"/>
              <a:t>swap</a:t>
            </a:r>
            <a:r>
              <a:rPr lang="zh-CN" altLang="en-US"/>
              <a:t>内存。个人采用的是永久禁用</a:t>
            </a:r>
            <a:r>
              <a:rPr lang="en-US" altLang="zh-CN"/>
              <a:t>swap</a:t>
            </a:r>
            <a:r>
              <a:rPr lang="zh-CN" altLang="en-US"/>
              <a:t>内存的方式而非临时。</a:t>
            </a:r>
            <a:endParaRPr lang="en-US" altLang="zh-CN"/>
          </a:p>
          <a:p>
            <a:r>
              <a:rPr lang="en-US" altLang="zh-CN"/>
              <a:t>2</a:t>
            </a:r>
            <a:r>
              <a:rPr lang="zh-CN" altLang="en-US"/>
              <a:t>、根据文档安装</a:t>
            </a:r>
            <a:r>
              <a:rPr lang="en-US" altLang="zh-CN"/>
              <a:t>kubeadm</a:t>
            </a:r>
            <a:r>
              <a:rPr lang="zh-CN" altLang="en-US"/>
              <a:t>，</a:t>
            </a:r>
            <a:r>
              <a:rPr lang="en-US" altLang="zh-CN"/>
              <a:t>kubelet</a:t>
            </a:r>
            <a:r>
              <a:rPr lang="zh-CN" altLang="en-US"/>
              <a:t>，</a:t>
            </a:r>
            <a:r>
              <a:rPr lang="en-US" altLang="zh-CN"/>
              <a:t>kubectl</a:t>
            </a:r>
            <a:r>
              <a:rPr lang="zh-CN" altLang="en-US"/>
              <a:t>要注意安装的版本号。文档中安装的版本是</a:t>
            </a:r>
            <a:r>
              <a:rPr lang="en-US" altLang="zh-CN"/>
              <a:t>1.12.1</a:t>
            </a:r>
            <a:r>
              <a:rPr lang="zh-CN" altLang="en-US"/>
              <a:t>，目前的版本是</a:t>
            </a:r>
            <a:r>
              <a:rPr lang="en-US" altLang="zh-CN"/>
              <a:t>1.12.2</a:t>
            </a:r>
            <a:r>
              <a:rPr lang="zh-CN" altLang="en-US"/>
              <a:t>，这个版本号后续会用到。</a:t>
            </a:r>
            <a:endParaRPr lang="en-US" altLang="zh-CN"/>
          </a:p>
          <a:p>
            <a:r>
              <a:rPr lang="en-US" altLang="zh-CN"/>
              <a:t>3</a:t>
            </a:r>
            <a:r>
              <a:rPr lang="zh-CN" altLang="en-US"/>
              <a:t>、执行</a:t>
            </a:r>
            <a:r>
              <a:rPr lang="zh-CN" altLang="zh-CN"/>
              <a:t>kubeadm init --kubernetes-version=1.12.1 --pod-network-cidr=10.244.0.0/16 --apiserver-advertise-address=172.31.3.11</a:t>
            </a:r>
            <a:r>
              <a:rPr lang="zh-CN" altLang="en-US"/>
              <a:t>命令的时候，</a:t>
            </a:r>
            <a:r>
              <a:rPr lang="en-US" altLang="zh-CN"/>
              <a:t>kuberetes-version</a:t>
            </a:r>
            <a:r>
              <a:rPr lang="zh-CN" altLang="en-US"/>
              <a:t>保持和第</a:t>
            </a:r>
            <a:r>
              <a:rPr lang="en-US" altLang="zh-CN"/>
              <a:t>2</a:t>
            </a:r>
            <a:r>
              <a:rPr lang="zh-CN" altLang="en-US"/>
              <a:t>点的版本号一致。</a:t>
            </a:r>
            <a:r>
              <a:rPr lang="en-US" altLang="zh-CN"/>
              <a:t>pod-network-cidr</a:t>
            </a:r>
            <a:r>
              <a:rPr lang="zh-CN" altLang="en-US"/>
              <a:t>不用改。</a:t>
            </a:r>
            <a:r>
              <a:rPr lang="en-US" altLang="zh-CN"/>
              <a:t>apiserver-advertise-address</a:t>
            </a:r>
            <a:r>
              <a:rPr lang="zh-CN" altLang="en-US"/>
              <a:t>需要改成本机</a:t>
            </a:r>
            <a:r>
              <a:rPr lang="en-US" altLang="zh-CN"/>
              <a:t>ip</a:t>
            </a:r>
            <a:r>
              <a:rPr lang="zh-CN" altLang="en-US"/>
              <a:t>。</a:t>
            </a:r>
            <a:endParaRPr lang="zh-CN" altLang="zh-CN"/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59953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2227" y="6333564"/>
            <a:ext cx="1684961" cy="430306"/>
          </a:xfrm>
          <a:prstGeom prst="rect">
            <a:avLst/>
          </a:prstGeom>
        </p:spPr>
      </p:pic>
      <p:sp>
        <p:nvSpPr>
          <p:cNvPr id="4" name="文本占位符 1"/>
          <p:cNvSpPr txBox="1"/>
          <p:nvPr/>
        </p:nvSpPr>
        <p:spPr>
          <a:xfrm>
            <a:off x="488876" y="158339"/>
            <a:ext cx="2982293" cy="615542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/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US" altLang="zh-CN" sz="28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k8s</a:t>
            </a:r>
            <a:r>
              <a:rPr lang="zh-CN" altLang="en-US" sz="28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安装</a:t>
            </a:r>
            <a:endParaRPr lang="zh-CN" altLang="en-US" sz="2800" b="1" kern="12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438912"/>
            <a:ext cx="347241" cy="15155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96278" y="438912"/>
            <a:ext cx="92598" cy="151553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999999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4FA96B5-741A-4BA7-9224-7C82948EFEDD}"/>
              </a:ext>
            </a:extLst>
          </p:cNvPr>
          <p:cNvSpPr/>
          <p:nvPr/>
        </p:nvSpPr>
        <p:spPr>
          <a:xfrm>
            <a:off x="442576" y="590465"/>
            <a:ext cx="1157461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/>
              <a:t>注意事项（续）：</a:t>
            </a:r>
            <a:endParaRPr lang="zh-CN" altLang="zh-CN"/>
          </a:p>
          <a:p>
            <a:r>
              <a:rPr lang="en-US" altLang="zh-CN"/>
              <a:t>4</a:t>
            </a:r>
            <a:r>
              <a:rPr lang="zh-CN" altLang="en-US"/>
              <a:t>、根据文档从国内仓库拉取</a:t>
            </a:r>
            <a:r>
              <a:rPr lang="en-US" altLang="zh-CN"/>
              <a:t>kube-apiserver</a:t>
            </a:r>
            <a:r>
              <a:rPr lang="zh-CN" altLang="en-US"/>
              <a:t>的时候，版本号一定要和第二步安装时候的版本号保持一致。执行</a:t>
            </a:r>
            <a:r>
              <a:rPr lang="en-US" altLang="zh-CN"/>
              <a:t>docker tag</a:t>
            </a:r>
            <a:r>
              <a:rPr lang="zh-CN" altLang="en-US"/>
              <a:t>命令的时候也是一样。</a:t>
            </a:r>
            <a:endParaRPr lang="en-US" altLang="zh-CN"/>
          </a:p>
          <a:p>
            <a:r>
              <a:rPr lang="en-US" altLang="zh-CN"/>
              <a:t>5</a:t>
            </a:r>
            <a:r>
              <a:rPr lang="zh-CN" altLang="en-US"/>
              <a:t>、执行</a:t>
            </a:r>
            <a:r>
              <a:rPr lang="en-US" altLang="zh-CN"/>
              <a:t>kubeadm</a:t>
            </a:r>
            <a:r>
              <a:rPr lang="zh-CN" altLang="en-US"/>
              <a:t> </a:t>
            </a:r>
            <a:r>
              <a:rPr lang="en-US" altLang="zh-CN"/>
              <a:t>init</a:t>
            </a:r>
            <a:r>
              <a:rPr lang="zh-CN" altLang="en-US"/>
              <a:t>命令，终端输出的信息里面</a:t>
            </a:r>
            <a:endParaRPr lang="en-US" altLang="zh-CN"/>
          </a:p>
          <a:p>
            <a:endParaRPr lang="en-US" altLang="zh-CN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3A3DD22-6198-46F2-B52B-1366FF2EF1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402" y="1763441"/>
            <a:ext cx="6076190" cy="107619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A4A8F8E8-55AB-4756-9D4F-57223A9D8039}"/>
              </a:ext>
            </a:extLst>
          </p:cNvPr>
          <p:cNvSpPr txBox="1"/>
          <p:nvPr/>
        </p:nvSpPr>
        <p:spPr>
          <a:xfrm>
            <a:off x="554402" y="2839631"/>
            <a:ext cx="6290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这三步需要手动执行，否则集群无法正常运行。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1D99D7D-5DFE-464C-8031-2539AB8B28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402" y="3216355"/>
            <a:ext cx="6552381" cy="485714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E5C9FC3A-4392-4C9D-AF91-AF95D5959A59}"/>
              </a:ext>
            </a:extLst>
          </p:cNvPr>
          <p:cNvSpPr txBox="1"/>
          <p:nvPr/>
        </p:nvSpPr>
        <p:spPr>
          <a:xfrm>
            <a:off x="554402" y="3714964"/>
            <a:ext cx="114627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最后生成的这一串命令需要记录下来，这是</a:t>
            </a:r>
            <a:r>
              <a:rPr lang="en-US" altLang="zh-CN"/>
              <a:t>node</a:t>
            </a:r>
            <a:r>
              <a:rPr lang="zh-CN" altLang="en-US"/>
              <a:t>加入</a:t>
            </a:r>
            <a:r>
              <a:rPr lang="en-US" altLang="zh-CN"/>
              <a:t>master</a:t>
            </a:r>
            <a:r>
              <a:rPr lang="zh-CN" altLang="en-US"/>
              <a:t>的命令，需要在每个</a:t>
            </a:r>
            <a:r>
              <a:rPr lang="en-US" altLang="zh-CN"/>
              <a:t>node</a:t>
            </a:r>
            <a:r>
              <a:rPr lang="zh-CN" altLang="en-US"/>
              <a:t>机器上执行的。命令中携带了证书信息。每次</a:t>
            </a:r>
            <a:r>
              <a:rPr lang="en-US" altLang="zh-CN"/>
              <a:t>kubeadm init</a:t>
            </a:r>
            <a:r>
              <a:rPr lang="zh-CN" altLang="en-US"/>
              <a:t>得到的证书信息可能不一样，所以最好的做法是执行</a:t>
            </a:r>
            <a:r>
              <a:rPr lang="en-US" altLang="zh-CN"/>
              <a:t>kubeadm init</a:t>
            </a:r>
            <a:r>
              <a:rPr lang="zh-CN" altLang="en-US"/>
              <a:t>命令的时候把结果重定向到一个文件里面。这样方便后续</a:t>
            </a:r>
            <a:r>
              <a:rPr lang="en-US" altLang="zh-CN"/>
              <a:t>node</a:t>
            </a:r>
            <a:r>
              <a:rPr lang="zh-CN" altLang="en-US"/>
              <a:t>加入</a:t>
            </a:r>
            <a:r>
              <a:rPr lang="en-US" altLang="zh-CN"/>
              <a:t>master</a:t>
            </a:r>
            <a:r>
              <a:rPr lang="zh-CN" altLang="en-US"/>
              <a:t>节点的时候找到对应的命令。</a:t>
            </a:r>
          </a:p>
        </p:txBody>
      </p:sp>
    </p:spTree>
    <p:extLst>
      <p:ext uri="{BB962C8B-B14F-4D97-AF65-F5344CB8AC3E}">
        <p14:creationId xmlns:p14="http://schemas.microsoft.com/office/powerpoint/2010/main" val="830403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2227" y="6333564"/>
            <a:ext cx="1684961" cy="430306"/>
          </a:xfrm>
          <a:prstGeom prst="rect">
            <a:avLst/>
          </a:prstGeom>
        </p:spPr>
      </p:pic>
      <p:sp>
        <p:nvSpPr>
          <p:cNvPr id="4" name="文本占位符 1"/>
          <p:cNvSpPr txBox="1"/>
          <p:nvPr/>
        </p:nvSpPr>
        <p:spPr>
          <a:xfrm>
            <a:off x="488876" y="158339"/>
            <a:ext cx="1727992" cy="615542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/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US" altLang="zh-CN" sz="28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k8s</a:t>
            </a:r>
            <a:r>
              <a:rPr lang="zh-CN" altLang="en-US" sz="28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架构</a:t>
            </a:r>
            <a:endParaRPr lang="zh-CN" altLang="en-US" sz="2800" b="1" kern="12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438912"/>
            <a:ext cx="347241" cy="15155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96278" y="438912"/>
            <a:ext cx="92598" cy="151553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999999"/>
              </a:solidFill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2707BD5-A245-42F3-AF7A-129EC4F998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4736" y="0"/>
            <a:ext cx="8722659" cy="685800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3F429AB0-9843-454C-A806-A4E2FB760508}"/>
              </a:ext>
            </a:extLst>
          </p:cNvPr>
          <p:cNvSpPr txBox="1"/>
          <p:nvPr/>
        </p:nvSpPr>
        <p:spPr>
          <a:xfrm>
            <a:off x="195309" y="773881"/>
            <a:ext cx="29651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k8s</a:t>
            </a:r>
            <a:r>
              <a:rPr lang="zh-CN" altLang="en-US"/>
              <a:t>分为</a:t>
            </a:r>
            <a:r>
              <a:rPr lang="en-US" altLang="zh-CN"/>
              <a:t>master</a:t>
            </a:r>
            <a:r>
              <a:rPr lang="zh-CN" altLang="en-US"/>
              <a:t>和</a:t>
            </a:r>
            <a:r>
              <a:rPr lang="en-US" altLang="zh-CN"/>
              <a:t>node</a:t>
            </a:r>
            <a:r>
              <a:rPr lang="zh-CN" altLang="en-US"/>
              <a:t>节点。</a:t>
            </a:r>
            <a:endParaRPr lang="en-US" altLang="zh-CN"/>
          </a:p>
          <a:p>
            <a:r>
              <a:rPr lang="en-US" altLang="zh-CN"/>
              <a:t>master</a:t>
            </a:r>
            <a:r>
              <a:rPr lang="zh-CN" altLang="en-US"/>
              <a:t>节点负责管理集群。</a:t>
            </a:r>
            <a:r>
              <a:rPr lang="en-US" altLang="zh-CN"/>
              <a:t>node</a:t>
            </a:r>
            <a:r>
              <a:rPr lang="zh-CN" altLang="en-US"/>
              <a:t>节点上运行各类容器。</a:t>
            </a:r>
            <a:endParaRPr lang="en-US" altLang="zh-CN"/>
          </a:p>
          <a:p>
            <a:r>
              <a:rPr lang="zh-CN" altLang="en-US"/>
              <a:t>后面会有介绍。</a:t>
            </a:r>
          </a:p>
        </p:txBody>
      </p:sp>
    </p:spTree>
    <p:extLst>
      <p:ext uri="{BB962C8B-B14F-4D97-AF65-F5344CB8AC3E}">
        <p14:creationId xmlns:p14="http://schemas.microsoft.com/office/powerpoint/2010/main" val="7066531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2227" y="6333564"/>
            <a:ext cx="1684961" cy="430306"/>
          </a:xfrm>
          <a:prstGeom prst="rect">
            <a:avLst/>
          </a:prstGeom>
        </p:spPr>
      </p:pic>
      <p:sp>
        <p:nvSpPr>
          <p:cNvPr id="4" name="文本占位符 1"/>
          <p:cNvSpPr txBox="1"/>
          <p:nvPr/>
        </p:nvSpPr>
        <p:spPr>
          <a:xfrm>
            <a:off x="488874" y="158339"/>
            <a:ext cx="4436413" cy="615542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/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US" altLang="zh-CN" sz="28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k8s-Master</a:t>
            </a:r>
            <a:endParaRPr lang="zh-CN" altLang="en-US" sz="2800" b="1" kern="12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438912"/>
            <a:ext cx="347241" cy="15155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96278" y="438912"/>
            <a:ext cx="92598" cy="151553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999999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88874" y="773881"/>
            <a:ext cx="1152831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Master</a:t>
            </a:r>
            <a:r>
              <a:rPr lang="zh-CN" altLang="en-US"/>
              <a:t>节点是</a:t>
            </a:r>
            <a:r>
              <a:rPr lang="en-US" altLang="zh-CN"/>
              <a:t>k8s</a:t>
            </a:r>
            <a:r>
              <a:rPr lang="zh-CN" altLang="en-US"/>
              <a:t>集群的管理和控制中心。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Master</a:t>
            </a:r>
            <a:r>
              <a:rPr lang="zh-CN" altLang="en-US"/>
              <a:t>上运行的关键进程：</a:t>
            </a:r>
            <a:endParaRPr lang="en-US" altLang="zh-CN"/>
          </a:p>
          <a:p>
            <a:r>
              <a:rPr lang="en-US" altLang="zh-CN" err="1"/>
              <a:t>kubernetes</a:t>
            </a:r>
            <a:r>
              <a:rPr lang="en-US" altLang="zh-CN"/>
              <a:t> API Server</a:t>
            </a:r>
            <a:r>
              <a:rPr lang="zh-CN" altLang="en-US"/>
              <a:t>：是外部操作集群的唯一入口，也是集群内部模块间数据交互的通道。</a:t>
            </a:r>
            <a:endParaRPr lang="en-US" altLang="zh-CN"/>
          </a:p>
          <a:p>
            <a:r>
              <a:rPr lang="en-US" altLang="zh-CN" err="1"/>
              <a:t>kubernetes</a:t>
            </a:r>
            <a:r>
              <a:rPr lang="en-US" altLang="zh-CN"/>
              <a:t> Controller Manager</a:t>
            </a:r>
            <a:r>
              <a:rPr lang="zh-CN" altLang="en-US"/>
              <a:t>：</a:t>
            </a:r>
            <a:r>
              <a:rPr lang="en-US" altLang="zh-CN"/>
              <a:t>k8s</a:t>
            </a:r>
            <a:r>
              <a:rPr lang="zh-CN" altLang="en-US"/>
              <a:t>集群的控制中心。</a:t>
            </a:r>
            <a:endParaRPr lang="en-US" altLang="zh-CN"/>
          </a:p>
          <a:p>
            <a:r>
              <a:rPr lang="en-US" altLang="zh-CN" err="1"/>
              <a:t>kubernetes</a:t>
            </a:r>
            <a:r>
              <a:rPr lang="en-US" altLang="zh-CN"/>
              <a:t> Scheduler</a:t>
            </a:r>
            <a:r>
              <a:rPr lang="zh-CN" altLang="en-US"/>
              <a:t>：负责集群内资源调度。</a:t>
            </a:r>
            <a:endParaRPr lang="en-US" altLang="zh-CN"/>
          </a:p>
          <a:p>
            <a:r>
              <a:rPr lang="en-US" altLang="zh-CN" err="1"/>
              <a:t>Etcd</a:t>
            </a:r>
            <a:r>
              <a:rPr lang="zh-CN" altLang="en-US"/>
              <a:t>：保存集群内各类信息，包括集群负载、</a:t>
            </a:r>
            <a:r>
              <a:rPr lang="en-US" altLang="zh-CN"/>
              <a:t>Node</a:t>
            </a:r>
            <a:r>
              <a:rPr lang="zh-CN" altLang="en-US"/>
              <a:t>信息、</a:t>
            </a:r>
            <a:r>
              <a:rPr lang="en-US" altLang="zh-CN"/>
              <a:t>Pod</a:t>
            </a:r>
            <a:r>
              <a:rPr lang="zh-CN" altLang="en-US"/>
              <a:t>信息等等。</a:t>
            </a:r>
            <a:endParaRPr lang="en-US" altLang="zh-C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2227" y="6333564"/>
            <a:ext cx="1684961" cy="430306"/>
          </a:xfrm>
          <a:prstGeom prst="rect">
            <a:avLst/>
          </a:prstGeom>
        </p:spPr>
      </p:pic>
      <p:sp>
        <p:nvSpPr>
          <p:cNvPr id="4" name="文本占位符 1"/>
          <p:cNvSpPr txBox="1"/>
          <p:nvPr/>
        </p:nvSpPr>
        <p:spPr>
          <a:xfrm>
            <a:off x="488874" y="158339"/>
            <a:ext cx="4436413" cy="615542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/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US" altLang="zh-CN" sz="28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k8s-Node</a:t>
            </a:r>
            <a:endParaRPr lang="zh-CN" altLang="en-US" sz="2800" b="1" kern="12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438912"/>
            <a:ext cx="347241" cy="15155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96278" y="438912"/>
            <a:ext cx="92598" cy="151553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999999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88874" y="773881"/>
            <a:ext cx="1152831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k8s</a:t>
            </a:r>
            <a:r>
              <a:rPr lang="zh-CN" altLang="en-US"/>
              <a:t>集群中</a:t>
            </a:r>
            <a:r>
              <a:rPr lang="en-US" altLang="zh-CN"/>
              <a:t>Master</a:t>
            </a:r>
            <a:r>
              <a:rPr lang="zh-CN" altLang="en-US"/>
              <a:t>以外的节点被称作</a:t>
            </a:r>
            <a:r>
              <a:rPr lang="en-US" altLang="zh-CN"/>
              <a:t>Node</a:t>
            </a:r>
            <a:r>
              <a:rPr lang="zh-CN" altLang="en-US"/>
              <a:t>节点。</a:t>
            </a:r>
            <a:r>
              <a:rPr lang="en-US" altLang="zh-CN"/>
              <a:t>Node</a:t>
            </a:r>
            <a:r>
              <a:rPr lang="zh-CN" altLang="en-US"/>
              <a:t>节点可以是物理机也可以是虚拟机。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Node</a:t>
            </a:r>
            <a:r>
              <a:rPr lang="zh-CN" altLang="en-US"/>
              <a:t>上运行的关键进程：</a:t>
            </a:r>
            <a:endParaRPr lang="en-US" altLang="zh-CN"/>
          </a:p>
          <a:p>
            <a:r>
              <a:rPr lang="en-US" altLang="zh-CN" err="1"/>
              <a:t>kubelete</a:t>
            </a:r>
            <a:r>
              <a:rPr lang="zh-CN" altLang="en-US"/>
              <a:t>：负责容器的创建、启停任务。</a:t>
            </a:r>
            <a:endParaRPr lang="en-US" altLang="zh-CN"/>
          </a:p>
          <a:p>
            <a:r>
              <a:rPr lang="en-US" altLang="zh-CN" err="1"/>
              <a:t>kube</a:t>
            </a:r>
            <a:r>
              <a:rPr lang="en-US" altLang="zh-CN"/>
              <a:t>-proxy</a:t>
            </a:r>
            <a:r>
              <a:rPr lang="zh-CN" altLang="en-US"/>
              <a:t>：负责</a:t>
            </a:r>
            <a:r>
              <a:rPr lang="en-US" altLang="zh-CN"/>
              <a:t>service</a:t>
            </a:r>
            <a:r>
              <a:rPr lang="zh-CN" altLang="en-US"/>
              <a:t>的通信与负载均衡机制。</a:t>
            </a:r>
            <a:endParaRPr lang="en-US" altLang="zh-CN"/>
          </a:p>
          <a:p>
            <a:r>
              <a:rPr lang="en-US" altLang="zh-CN" err="1"/>
              <a:t>docker</a:t>
            </a:r>
            <a:r>
              <a:rPr lang="zh-CN" altLang="en-US"/>
              <a:t>：负责容器的创建和管理。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Node</a:t>
            </a:r>
            <a:r>
              <a:rPr lang="zh-CN" altLang="en-US"/>
              <a:t>会定时向</a:t>
            </a:r>
            <a:r>
              <a:rPr lang="en-US" altLang="zh-CN"/>
              <a:t>Master</a:t>
            </a:r>
            <a:r>
              <a:rPr lang="zh-CN" altLang="en-US"/>
              <a:t>节点上报自身情况，包括版本，</a:t>
            </a:r>
            <a:r>
              <a:rPr lang="en-US" altLang="zh-CN"/>
              <a:t>CPU</a:t>
            </a:r>
            <a:r>
              <a:rPr lang="zh-CN" altLang="en-US"/>
              <a:t>、内存、</a:t>
            </a:r>
            <a:r>
              <a:rPr lang="en-US" altLang="zh-CN"/>
              <a:t>Node</a:t>
            </a:r>
            <a:r>
              <a:rPr lang="zh-CN" altLang="en-US"/>
              <a:t>内的</a:t>
            </a:r>
            <a:r>
              <a:rPr lang="en-US" altLang="zh-CN"/>
              <a:t>Pod</a:t>
            </a:r>
            <a:r>
              <a:rPr lang="zh-CN" altLang="en-US"/>
              <a:t>等信息。</a:t>
            </a:r>
            <a:endParaRPr lang="en-US" altLang="zh-CN"/>
          </a:p>
          <a:p>
            <a:r>
              <a:rPr lang="zh-CN" altLang="en-US"/>
              <a:t>如果某个</a:t>
            </a:r>
            <a:r>
              <a:rPr lang="en-US" altLang="zh-CN"/>
              <a:t>Node</a:t>
            </a:r>
            <a:r>
              <a:rPr lang="zh-CN" altLang="en-US"/>
              <a:t>超过一定时间没有向</a:t>
            </a:r>
            <a:r>
              <a:rPr lang="en-US" altLang="zh-CN"/>
              <a:t>Master</a:t>
            </a:r>
            <a:r>
              <a:rPr lang="zh-CN" altLang="en-US"/>
              <a:t>节点上报自身情况，</a:t>
            </a:r>
            <a:r>
              <a:rPr lang="en-US" altLang="zh-CN"/>
              <a:t>Master</a:t>
            </a:r>
            <a:r>
              <a:rPr lang="zh-CN" altLang="en-US"/>
              <a:t>会判定其故障，并开始迁移该</a:t>
            </a:r>
            <a:r>
              <a:rPr lang="en-US" altLang="zh-CN"/>
              <a:t>Node</a:t>
            </a:r>
            <a:r>
              <a:rPr lang="zh-CN" altLang="en-US"/>
              <a:t>上运行的服务。</a:t>
            </a:r>
            <a:endParaRPr lang="en-US" altLang="zh-CN"/>
          </a:p>
          <a:p>
            <a:endParaRPr lang="en-US" altLang="zh-CN"/>
          </a:p>
          <a:p>
            <a:r>
              <a:rPr lang="en-US" altLang="zh-CN" err="1"/>
              <a:t>kubectl</a:t>
            </a:r>
            <a:r>
              <a:rPr lang="en-US" altLang="zh-CN"/>
              <a:t> get nodes –</a:t>
            </a:r>
            <a:r>
              <a:rPr lang="zh-CN" altLang="en-US"/>
              <a:t>获取</a:t>
            </a:r>
            <a:r>
              <a:rPr lang="en-US" altLang="zh-CN"/>
              <a:t>k8s</a:t>
            </a:r>
            <a:r>
              <a:rPr lang="zh-CN" altLang="en-US"/>
              <a:t>集群的</a:t>
            </a:r>
            <a:r>
              <a:rPr lang="en-US" altLang="zh-CN"/>
              <a:t>Node</a:t>
            </a:r>
            <a:r>
              <a:rPr lang="zh-CN" altLang="en-US"/>
              <a:t>信息。</a:t>
            </a:r>
            <a:endParaRPr lang="en-US" altLang="zh-CN"/>
          </a:p>
          <a:p>
            <a:r>
              <a:rPr lang="en-US" altLang="zh-CN" err="1"/>
              <a:t>kubectl</a:t>
            </a:r>
            <a:r>
              <a:rPr lang="en-US" altLang="zh-CN"/>
              <a:t> describe node [node-name] –</a:t>
            </a:r>
            <a:r>
              <a:rPr lang="zh-CN" altLang="en-US"/>
              <a:t>查看</a:t>
            </a:r>
            <a:r>
              <a:rPr lang="en-US" altLang="zh-CN"/>
              <a:t>node</a:t>
            </a:r>
            <a:r>
              <a:rPr lang="zh-CN" altLang="en-US"/>
              <a:t>的相信信息。</a:t>
            </a:r>
            <a:endParaRPr lang="en-US" altLang="zh-C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2227" y="6333564"/>
            <a:ext cx="1684961" cy="430306"/>
          </a:xfrm>
          <a:prstGeom prst="rect">
            <a:avLst/>
          </a:prstGeom>
        </p:spPr>
      </p:pic>
      <p:sp>
        <p:nvSpPr>
          <p:cNvPr id="4" name="文本占位符 1"/>
          <p:cNvSpPr txBox="1"/>
          <p:nvPr/>
        </p:nvSpPr>
        <p:spPr>
          <a:xfrm>
            <a:off x="488875" y="158339"/>
            <a:ext cx="4221670" cy="615542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/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US" altLang="zh-CN" sz="28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k8s-Pod</a:t>
            </a:r>
            <a:endParaRPr lang="zh-CN" altLang="en-US" sz="2800" b="1" kern="12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438912"/>
            <a:ext cx="347241" cy="15155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96278" y="438912"/>
            <a:ext cx="92598" cy="151553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999999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88874" y="773881"/>
            <a:ext cx="6497781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Pod</a:t>
            </a:r>
            <a:r>
              <a:rPr lang="zh-CN" altLang="en-US"/>
              <a:t>是</a:t>
            </a:r>
            <a:r>
              <a:rPr lang="en-US" altLang="zh-CN"/>
              <a:t>k8s</a:t>
            </a:r>
            <a:r>
              <a:rPr lang="zh-CN" altLang="en-US"/>
              <a:t>的基本操作单元，里面包含一个或者多个容器。</a:t>
            </a:r>
            <a:endParaRPr lang="en-US" altLang="zh-CN"/>
          </a:p>
        </p:txBody>
      </p:sp>
      <p:sp>
        <p:nvSpPr>
          <p:cNvPr id="7" name="圆角矩形 6"/>
          <p:cNvSpPr/>
          <p:nvPr/>
        </p:nvSpPr>
        <p:spPr>
          <a:xfrm>
            <a:off x="845127" y="1731818"/>
            <a:ext cx="4364182" cy="344978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750127" y="1851088"/>
            <a:ext cx="554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Pod</a:t>
            </a:r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129145" y="2220420"/>
            <a:ext cx="3796145" cy="5227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Pause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129144" y="2942824"/>
            <a:ext cx="3796145" cy="5227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User container1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129144" y="3665228"/>
            <a:ext cx="3796145" cy="5227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User container2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129143" y="4349060"/>
            <a:ext cx="3796145" cy="5227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User container3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493327" y="1731818"/>
            <a:ext cx="652386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Pause</a:t>
            </a:r>
            <a:r>
              <a:rPr lang="zh-CN" altLang="en-US"/>
              <a:t>是每个</a:t>
            </a:r>
            <a:r>
              <a:rPr lang="en-US" altLang="zh-CN"/>
              <a:t>Pod</a:t>
            </a:r>
            <a:r>
              <a:rPr lang="zh-CN" altLang="en-US"/>
              <a:t>都有根容器。</a:t>
            </a:r>
            <a:r>
              <a:rPr lang="en-US" altLang="zh-CN"/>
              <a:t>Pause</a:t>
            </a:r>
            <a:r>
              <a:rPr lang="zh-CN" altLang="en-US"/>
              <a:t>的作用在于代表整个容器组的状态。</a:t>
            </a:r>
            <a:endParaRPr lang="en-US" altLang="zh-CN"/>
          </a:p>
          <a:p>
            <a:r>
              <a:rPr lang="zh-CN" altLang="en-US"/>
              <a:t>同时容器组其他的容器共享</a:t>
            </a:r>
            <a:r>
              <a:rPr lang="en-US" altLang="zh-CN"/>
              <a:t>Pause</a:t>
            </a:r>
            <a:r>
              <a:rPr lang="zh-CN" altLang="en-US"/>
              <a:t>的</a:t>
            </a:r>
            <a:r>
              <a:rPr lang="en-US" altLang="zh-CN"/>
              <a:t>IP</a:t>
            </a:r>
            <a:r>
              <a:rPr lang="zh-CN" altLang="en-US"/>
              <a:t>和</a:t>
            </a:r>
            <a:r>
              <a:rPr lang="en-US" altLang="zh-CN"/>
              <a:t>Volume</a:t>
            </a:r>
            <a:r>
              <a:rPr lang="zh-CN" altLang="en-US"/>
              <a:t>存储空间。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Pod</a:t>
            </a:r>
            <a:r>
              <a:rPr lang="zh-CN" altLang="en-US"/>
              <a:t>分普通</a:t>
            </a:r>
            <a:r>
              <a:rPr lang="en-US" altLang="zh-CN"/>
              <a:t>Pod</a:t>
            </a:r>
            <a:r>
              <a:rPr lang="zh-CN" altLang="en-US"/>
              <a:t>和静态</a:t>
            </a:r>
            <a:r>
              <a:rPr lang="en-US" altLang="zh-CN"/>
              <a:t>Pod</a:t>
            </a:r>
            <a:r>
              <a:rPr lang="zh-CN" altLang="en-US"/>
              <a:t>两种类型。</a:t>
            </a:r>
            <a:endParaRPr lang="en-US" altLang="zh-CN"/>
          </a:p>
          <a:p>
            <a:r>
              <a:rPr lang="zh-CN" altLang="en-US"/>
              <a:t>普通</a:t>
            </a:r>
            <a:r>
              <a:rPr lang="en-US" altLang="zh-CN"/>
              <a:t>Pod</a:t>
            </a:r>
            <a:r>
              <a:rPr lang="zh-CN" altLang="en-US"/>
              <a:t>的信息会存放在</a:t>
            </a:r>
            <a:r>
              <a:rPr lang="en-US" altLang="zh-CN" err="1"/>
              <a:t>etcd</a:t>
            </a:r>
            <a:r>
              <a:rPr lang="zh-CN" altLang="en-US"/>
              <a:t>中，但静态</a:t>
            </a:r>
            <a:r>
              <a:rPr lang="en-US" altLang="zh-CN"/>
              <a:t>Pod</a:t>
            </a:r>
            <a:r>
              <a:rPr lang="zh-CN" altLang="en-US"/>
              <a:t>信息不会存入</a:t>
            </a:r>
            <a:r>
              <a:rPr lang="en-US" altLang="zh-CN" err="1"/>
              <a:t>etcd</a:t>
            </a:r>
            <a:r>
              <a:rPr lang="zh-CN" altLang="en-US"/>
              <a:t>，而是存放在某个具体</a:t>
            </a:r>
            <a:r>
              <a:rPr lang="en-US" altLang="zh-CN"/>
              <a:t>Node</a:t>
            </a:r>
            <a:r>
              <a:rPr lang="zh-CN" altLang="en-US"/>
              <a:t>的文件中。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普通</a:t>
            </a:r>
            <a:r>
              <a:rPr lang="en-US" altLang="zh-CN"/>
              <a:t>Pod</a:t>
            </a:r>
            <a:r>
              <a:rPr lang="zh-CN" altLang="en-US"/>
              <a:t>一旦被创建，就会放入</a:t>
            </a:r>
            <a:r>
              <a:rPr lang="en-US" altLang="zh-CN" err="1"/>
              <a:t>etcd</a:t>
            </a:r>
            <a:r>
              <a:rPr lang="zh-CN" altLang="en-US"/>
              <a:t>中存储，然后被</a:t>
            </a:r>
            <a:r>
              <a:rPr lang="en-US" altLang="zh-CN"/>
              <a:t>k8smaster</a:t>
            </a:r>
            <a:r>
              <a:rPr lang="zh-CN" altLang="en-US"/>
              <a:t>调度到某个</a:t>
            </a:r>
            <a:r>
              <a:rPr lang="en-US" altLang="zh-CN"/>
              <a:t>Node</a:t>
            </a:r>
            <a:r>
              <a:rPr lang="zh-CN" altLang="en-US"/>
              <a:t>上绑定。该</a:t>
            </a:r>
            <a:r>
              <a:rPr lang="en-US" altLang="zh-CN"/>
              <a:t>Pod</a:t>
            </a:r>
            <a:r>
              <a:rPr lang="zh-CN" altLang="en-US"/>
              <a:t>会被</a:t>
            </a:r>
            <a:r>
              <a:rPr lang="en-US" altLang="zh-CN"/>
              <a:t>Node</a:t>
            </a:r>
            <a:r>
              <a:rPr lang="zh-CN" altLang="en-US"/>
              <a:t>的</a:t>
            </a:r>
            <a:r>
              <a:rPr lang="en-US" altLang="zh-CN" err="1"/>
              <a:t>kubelet</a:t>
            </a:r>
            <a:r>
              <a:rPr lang="zh-CN" altLang="en-US"/>
              <a:t>进程启动，包括</a:t>
            </a:r>
            <a:r>
              <a:rPr lang="en-US" altLang="zh-CN"/>
              <a:t>Pod</a:t>
            </a:r>
            <a:r>
              <a:rPr lang="zh-CN" altLang="en-US"/>
              <a:t>内的容器。</a:t>
            </a:r>
            <a:endParaRPr lang="en-US" altLang="zh-CN"/>
          </a:p>
          <a:p>
            <a:r>
              <a:rPr lang="zh-CN" altLang="en-US"/>
              <a:t>如果</a:t>
            </a:r>
            <a:r>
              <a:rPr lang="en-US" altLang="zh-CN"/>
              <a:t>k8s</a:t>
            </a:r>
            <a:r>
              <a:rPr lang="zh-CN" altLang="en-US"/>
              <a:t>检测到</a:t>
            </a:r>
            <a:r>
              <a:rPr lang="en-US" altLang="zh-CN"/>
              <a:t>Pod</a:t>
            </a:r>
            <a:r>
              <a:rPr lang="zh-CN" altLang="en-US"/>
              <a:t>中有某个容器停止了，会自动重启这个</a:t>
            </a:r>
            <a:r>
              <a:rPr lang="en-US" altLang="zh-CN"/>
              <a:t>Pod</a:t>
            </a:r>
            <a:r>
              <a:rPr lang="zh-CN" altLang="en-US"/>
              <a:t>里的所有容器。如果</a:t>
            </a:r>
            <a:r>
              <a:rPr lang="en-US" altLang="zh-CN"/>
              <a:t>Pod</a:t>
            </a:r>
            <a:r>
              <a:rPr lang="zh-CN" altLang="en-US"/>
              <a:t>所在的</a:t>
            </a:r>
            <a:r>
              <a:rPr lang="en-US" altLang="zh-CN"/>
              <a:t>Node</a:t>
            </a:r>
            <a:r>
              <a:rPr lang="zh-CN" altLang="en-US"/>
              <a:t>宕机，</a:t>
            </a:r>
            <a:r>
              <a:rPr lang="en-US" altLang="zh-CN"/>
              <a:t>Pod</a:t>
            </a:r>
            <a:r>
              <a:rPr lang="zh-CN" altLang="en-US"/>
              <a:t>会被自动调度到其他</a:t>
            </a:r>
            <a:r>
              <a:rPr lang="en-US" altLang="zh-CN"/>
              <a:t>Node</a:t>
            </a:r>
            <a:r>
              <a:rPr lang="zh-CN" altLang="en-US"/>
              <a:t>上。</a:t>
            </a:r>
            <a:endParaRPr lang="en-US" altLang="zh-C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2227" y="6333564"/>
            <a:ext cx="1684961" cy="430306"/>
          </a:xfrm>
          <a:prstGeom prst="rect">
            <a:avLst/>
          </a:prstGeom>
        </p:spPr>
      </p:pic>
      <p:sp>
        <p:nvSpPr>
          <p:cNvPr id="4" name="文本占位符 1"/>
          <p:cNvSpPr txBox="1"/>
          <p:nvPr/>
        </p:nvSpPr>
        <p:spPr>
          <a:xfrm>
            <a:off x="488875" y="158339"/>
            <a:ext cx="4221670" cy="615542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/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US" altLang="zh-CN" sz="28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k8s-Pod</a:t>
            </a:r>
            <a:endParaRPr lang="zh-CN" altLang="en-US" sz="2800" b="1" kern="12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438912"/>
            <a:ext cx="347241" cy="15155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96278" y="438912"/>
            <a:ext cx="92598" cy="151553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999999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88874" y="773881"/>
            <a:ext cx="1152831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Docker</a:t>
            </a:r>
            <a:r>
              <a:rPr lang="zh-CN" altLang="en-US"/>
              <a:t>创建一个容器，如果需要容器一直存在则需要容器在后台运行。而</a:t>
            </a:r>
            <a:r>
              <a:rPr lang="en-US" altLang="zh-CN"/>
              <a:t>k8s</a:t>
            </a:r>
            <a:r>
              <a:rPr lang="zh-CN" altLang="en-US"/>
              <a:t>对于长期存在的容器，则要求主程序必须要在前台执行。</a:t>
            </a:r>
            <a:endParaRPr lang="en-US" altLang="zh-CN"/>
          </a:p>
          <a:p>
            <a:r>
              <a:rPr lang="zh-CN" altLang="en-US"/>
              <a:t>如果某个容器的脚本是在后台执行的，</a:t>
            </a:r>
            <a:r>
              <a:rPr lang="en-US" altLang="zh-CN" err="1"/>
              <a:t>kubelet</a:t>
            </a:r>
            <a:r>
              <a:rPr lang="zh-CN" altLang="en-US"/>
              <a:t>创建包含这个容器的</a:t>
            </a:r>
            <a:r>
              <a:rPr lang="en-US" altLang="zh-CN"/>
              <a:t>Pod</a:t>
            </a:r>
            <a:r>
              <a:rPr lang="zh-CN" altLang="en-US"/>
              <a:t>之后，会认为</a:t>
            </a:r>
            <a:r>
              <a:rPr lang="en-US" altLang="zh-CN"/>
              <a:t>Pod</a:t>
            </a:r>
            <a:r>
              <a:rPr lang="zh-CN" altLang="en-US"/>
              <a:t>执行结束，则销毁该</a:t>
            </a:r>
            <a:r>
              <a:rPr lang="en-US" altLang="zh-CN"/>
              <a:t>Pod</a:t>
            </a:r>
            <a:r>
              <a:rPr lang="zh-CN" altLang="en-US"/>
              <a:t>。</a:t>
            </a:r>
            <a:endParaRPr lang="en-US" altLang="zh-CN"/>
          </a:p>
          <a:p>
            <a:r>
              <a:rPr lang="en-US" altLang="zh-CN"/>
              <a:t>RC</a:t>
            </a:r>
            <a:r>
              <a:rPr lang="zh-CN" altLang="en-US"/>
              <a:t>检测到</a:t>
            </a:r>
            <a:r>
              <a:rPr lang="en-US" altLang="zh-CN"/>
              <a:t>Pod</a:t>
            </a:r>
            <a:r>
              <a:rPr lang="zh-CN" altLang="en-US"/>
              <a:t>销毁，又会根据预设值的</a:t>
            </a:r>
            <a:r>
              <a:rPr lang="en-US" altLang="zh-CN"/>
              <a:t>Pod</a:t>
            </a:r>
            <a:r>
              <a:rPr lang="zh-CN" altLang="en-US"/>
              <a:t>副本数量和</a:t>
            </a:r>
            <a:r>
              <a:rPr lang="en-US" altLang="zh-CN"/>
              <a:t>Pod</a:t>
            </a:r>
            <a:r>
              <a:rPr lang="zh-CN" altLang="en-US"/>
              <a:t>模板重新创建新的</a:t>
            </a:r>
            <a:r>
              <a:rPr lang="en-US" altLang="zh-CN"/>
              <a:t>Pod</a:t>
            </a:r>
            <a:r>
              <a:rPr lang="zh-CN" altLang="en-US"/>
              <a:t>。这样整个系统就陷入了创建销毁的循环。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Pod</a:t>
            </a:r>
            <a:r>
              <a:rPr lang="zh-CN" altLang="en-US"/>
              <a:t>生命周期包含以下几个状态：</a:t>
            </a:r>
            <a:endParaRPr lang="en-US" altLang="zh-CN"/>
          </a:p>
          <a:p>
            <a:r>
              <a:rPr lang="en-US" altLang="zh-CN"/>
              <a:t>Pending</a:t>
            </a:r>
            <a:r>
              <a:rPr lang="zh-CN" altLang="en-US"/>
              <a:t>：</a:t>
            </a:r>
            <a:r>
              <a:rPr lang="en-US" altLang="zh-CN"/>
              <a:t>API Server</a:t>
            </a:r>
            <a:r>
              <a:rPr lang="zh-CN" altLang="en-US"/>
              <a:t>已经创建该</a:t>
            </a:r>
            <a:r>
              <a:rPr lang="en-US" altLang="zh-CN"/>
              <a:t>Pod</a:t>
            </a:r>
            <a:r>
              <a:rPr lang="zh-CN" altLang="en-US"/>
              <a:t>，但</a:t>
            </a:r>
            <a:r>
              <a:rPr lang="en-US" altLang="zh-CN"/>
              <a:t>Pod</a:t>
            </a:r>
            <a:r>
              <a:rPr lang="zh-CN" altLang="en-US"/>
              <a:t>内还有一个或者多个容器的镜像没有获取到，包括正在下载镜像的过程。</a:t>
            </a:r>
            <a:endParaRPr lang="en-US" altLang="zh-CN"/>
          </a:p>
          <a:p>
            <a:r>
              <a:rPr lang="en-US" altLang="zh-CN"/>
              <a:t>Running</a:t>
            </a:r>
            <a:r>
              <a:rPr lang="zh-CN" altLang="en-US"/>
              <a:t>：</a:t>
            </a:r>
            <a:r>
              <a:rPr lang="en-US" altLang="zh-CN"/>
              <a:t>Pod</a:t>
            </a:r>
            <a:r>
              <a:rPr lang="zh-CN" altLang="en-US"/>
              <a:t>内所有容器已创建，至少有一个容器处于运行、启动中或者重启中。</a:t>
            </a:r>
            <a:endParaRPr lang="en-US" altLang="zh-CN"/>
          </a:p>
          <a:p>
            <a:r>
              <a:rPr lang="en-US" altLang="zh-CN"/>
              <a:t>Succeeded</a:t>
            </a:r>
            <a:r>
              <a:rPr lang="zh-CN" altLang="en-US"/>
              <a:t>：</a:t>
            </a:r>
            <a:r>
              <a:rPr lang="en-US" altLang="zh-CN"/>
              <a:t>Pod</a:t>
            </a:r>
            <a:r>
              <a:rPr lang="zh-CN" altLang="en-US"/>
              <a:t>所有容器都成功执行并退出，且不会再重启。</a:t>
            </a:r>
            <a:endParaRPr lang="en-US" altLang="zh-CN"/>
          </a:p>
          <a:p>
            <a:r>
              <a:rPr lang="en-US" altLang="zh-CN"/>
              <a:t>Failed</a:t>
            </a:r>
            <a:r>
              <a:rPr lang="zh-CN" altLang="en-US"/>
              <a:t>：</a:t>
            </a:r>
            <a:r>
              <a:rPr lang="en-US" altLang="zh-CN"/>
              <a:t>Pod</a:t>
            </a:r>
            <a:r>
              <a:rPr lang="zh-CN" altLang="en-US"/>
              <a:t>内所有容器已退出，且有一个容器退出为失败状态。</a:t>
            </a:r>
            <a:endParaRPr lang="en-US" altLang="zh-CN"/>
          </a:p>
          <a:p>
            <a:r>
              <a:rPr lang="en-US" altLang="zh-CN" err="1"/>
              <a:t>Unknow</a:t>
            </a:r>
            <a:r>
              <a:rPr lang="zh-CN" altLang="en-US"/>
              <a:t>：无法获取该</a:t>
            </a:r>
            <a:r>
              <a:rPr lang="en-US" altLang="zh-CN"/>
              <a:t>Pod</a:t>
            </a:r>
            <a:r>
              <a:rPr lang="zh-CN" altLang="en-US"/>
              <a:t>的状态。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Pod</a:t>
            </a:r>
            <a:r>
              <a:rPr lang="zh-CN" altLang="en-US"/>
              <a:t>重启策略：</a:t>
            </a:r>
            <a:endParaRPr lang="en-US" altLang="zh-CN"/>
          </a:p>
          <a:p>
            <a:r>
              <a:rPr lang="en-US" altLang="zh-CN"/>
              <a:t>Always</a:t>
            </a:r>
            <a:r>
              <a:rPr lang="zh-CN" altLang="en-US"/>
              <a:t>：当容器失效时，</a:t>
            </a:r>
            <a:r>
              <a:rPr lang="en-US" altLang="zh-CN" err="1"/>
              <a:t>kubelet</a:t>
            </a:r>
            <a:r>
              <a:rPr lang="zh-CN" altLang="en-US"/>
              <a:t>自动重启该容器。</a:t>
            </a:r>
            <a:endParaRPr lang="en-US" altLang="zh-CN"/>
          </a:p>
          <a:p>
            <a:r>
              <a:rPr lang="en-US" altLang="zh-CN" err="1"/>
              <a:t>OnFailure</a:t>
            </a:r>
            <a:r>
              <a:rPr lang="zh-CN" altLang="en-US"/>
              <a:t>：当容器终止运行且退出码不为</a:t>
            </a:r>
            <a:r>
              <a:rPr lang="en-US" altLang="zh-CN"/>
              <a:t>0</a:t>
            </a:r>
            <a:r>
              <a:rPr lang="zh-CN" altLang="en-US"/>
              <a:t>是，</a:t>
            </a:r>
            <a:r>
              <a:rPr lang="en-US" altLang="zh-CN" err="1"/>
              <a:t>kubelet</a:t>
            </a:r>
            <a:r>
              <a:rPr lang="zh-CN" altLang="en-US"/>
              <a:t>自动重启该容器。</a:t>
            </a:r>
            <a:endParaRPr lang="en-US" altLang="zh-CN"/>
          </a:p>
          <a:p>
            <a:r>
              <a:rPr lang="en-US" altLang="zh-CN"/>
              <a:t>Never</a:t>
            </a:r>
            <a:r>
              <a:rPr lang="zh-CN" altLang="en-US"/>
              <a:t>：不论容器什么状态，</a:t>
            </a:r>
            <a:r>
              <a:rPr lang="en-US" altLang="zh-CN" err="1"/>
              <a:t>kubelet</a:t>
            </a:r>
            <a:r>
              <a:rPr lang="zh-CN" altLang="en-US"/>
              <a:t>都不会重启该容器。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513623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2818</TotalTime>
  <Words>3724</Words>
  <Application>Microsoft Office PowerPoint</Application>
  <PresentationFormat>宽屏</PresentationFormat>
  <Paragraphs>265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5" baseType="lpstr">
      <vt:lpstr>Source Code Pro</vt:lpstr>
      <vt:lpstr>宋体</vt:lpstr>
      <vt:lpstr>微软雅黑</vt:lpstr>
      <vt:lpstr>Arial</vt:lpstr>
      <vt:lpstr>Calibri</vt:lpstr>
      <vt:lpstr>Calibri Light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徐铤</dc:creator>
  <cp:lastModifiedBy>徐铤</cp:lastModifiedBy>
  <cp:revision>392</cp:revision>
  <dcterms:created xsi:type="dcterms:W3CDTF">2018-10-30T06:54:00Z</dcterms:created>
  <dcterms:modified xsi:type="dcterms:W3CDTF">2018-11-28T03:36:26Z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2052-10.1.0.7469</vt:lpwstr>
  </property>
</Properties>
</file>