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2"/>
    <p:restoredTop sz="64482"/>
  </p:normalViewPr>
  <p:slideViewPr>
    <p:cSldViewPr snapToGrid="0" snapToObjects="1">
      <p:cViewPr>
        <p:scale>
          <a:sx n="90" d="100"/>
          <a:sy n="90" d="100"/>
        </p:scale>
        <p:origin x="115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F5834-435D-4BC2-AF70-D2231B4A5021}"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F0E90673-D7C0-4799-A248-127CC2B49C79}">
      <dgm:prSet/>
      <dgm:spPr/>
      <dgm:t>
        <a:bodyPr/>
        <a:lstStyle/>
        <a:p>
          <a:r>
            <a:rPr lang="en-US" dirty="0"/>
            <a:t>Unique Solutions to Complex Problems</a:t>
          </a:r>
        </a:p>
      </dgm:t>
    </dgm:pt>
    <dgm:pt modelId="{C0B4AB96-2C47-4C71-B27B-8924DE2870A4}" type="parTrans" cxnId="{BE93A5A3-8B7C-4831-B55B-EB2B23BF9698}">
      <dgm:prSet/>
      <dgm:spPr/>
      <dgm:t>
        <a:bodyPr/>
        <a:lstStyle/>
        <a:p>
          <a:endParaRPr lang="en-US"/>
        </a:p>
      </dgm:t>
    </dgm:pt>
    <dgm:pt modelId="{EFEDDFB0-90D2-4858-ABDB-F33CF7BA6363}" type="sibTrans" cxnId="{BE93A5A3-8B7C-4831-B55B-EB2B23BF9698}">
      <dgm:prSet/>
      <dgm:spPr/>
      <dgm:t>
        <a:bodyPr/>
        <a:lstStyle/>
        <a:p>
          <a:endParaRPr lang="en-US"/>
        </a:p>
      </dgm:t>
    </dgm:pt>
    <dgm:pt modelId="{3BD137BB-1D8F-4D8D-92BC-60F2D78081AF}">
      <dgm:prSet/>
      <dgm:spPr/>
      <dgm:t>
        <a:bodyPr/>
        <a:lstStyle/>
        <a:p>
          <a:r>
            <a:rPr lang="en-US" dirty="0"/>
            <a:t>Threat to Humanity</a:t>
          </a:r>
        </a:p>
      </dgm:t>
    </dgm:pt>
    <dgm:pt modelId="{ED8B47FB-F0FD-472F-AAA4-8413C863C87F}" type="parTrans" cxnId="{43B46950-5E22-43B2-A25E-89A3F9FE8C21}">
      <dgm:prSet/>
      <dgm:spPr/>
      <dgm:t>
        <a:bodyPr/>
        <a:lstStyle/>
        <a:p>
          <a:endParaRPr lang="en-US"/>
        </a:p>
      </dgm:t>
    </dgm:pt>
    <dgm:pt modelId="{14F4B2C4-7097-4B83-B5BD-A555FAA63A40}" type="sibTrans" cxnId="{43B46950-5E22-43B2-A25E-89A3F9FE8C21}">
      <dgm:prSet/>
      <dgm:spPr/>
      <dgm:t>
        <a:bodyPr/>
        <a:lstStyle/>
        <a:p>
          <a:endParaRPr lang="en-US"/>
        </a:p>
      </dgm:t>
    </dgm:pt>
    <dgm:pt modelId="{AEA4824A-C64A-4301-82AB-AF83ADFDF961}">
      <dgm:prSet/>
      <dgm:spPr/>
      <dgm:t>
        <a:bodyPr/>
        <a:lstStyle/>
        <a:p>
          <a:r>
            <a:rPr lang="en-US" dirty="0"/>
            <a:t>Job Loss</a:t>
          </a:r>
        </a:p>
      </dgm:t>
    </dgm:pt>
    <dgm:pt modelId="{023F3C9E-84BB-4C26-A374-75CEFC58FFA6}" type="parTrans" cxnId="{12B2E62D-D9DD-448D-A2E4-2E33FA9989E9}">
      <dgm:prSet/>
      <dgm:spPr/>
      <dgm:t>
        <a:bodyPr/>
        <a:lstStyle/>
        <a:p>
          <a:endParaRPr lang="en-US"/>
        </a:p>
      </dgm:t>
    </dgm:pt>
    <dgm:pt modelId="{3EA2C087-0673-4572-9ECB-D3FFDCA18C8B}" type="sibTrans" cxnId="{12B2E62D-D9DD-448D-A2E4-2E33FA9989E9}">
      <dgm:prSet/>
      <dgm:spPr/>
      <dgm:t>
        <a:bodyPr/>
        <a:lstStyle/>
        <a:p>
          <a:endParaRPr lang="en-US"/>
        </a:p>
      </dgm:t>
    </dgm:pt>
    <dgm:pt modelId="{1114DA96-6929-40B1-B8FD-F64760EA471B}">
      <dgm:prSet/>
      <dgm:spPr/>
      <dgm:t>
        <a:bodyPr/>
        <a:lstStyle/>
        <a:p>
          <a:r>
            <a:rPr lang="en-US" dirty="0"/>
            <a:t>Corporate Profits</a:t>
          </a:r>
        </a:p>
      </dgm:t>
    </dgm:pt>
    <dgm:pt modelId="{08A77B78-85F5-4F4A-8F03-2E10EAD2D04D}" type="parTrans" cxnId="{F20CCF7D-6772-4C17-A961-742268CE1FA3}">
      <dgm:prSet/>
      <dgm:spPr/>
      <dgm:t>
        <a:bodyPr/>
        <a:lstStyle/>
        <a:p>
          <a:endParaRPr lang="en-US"/>
        </a:p>
      </dgm:t>
    </dgm:pt>
    <dgm:pt modelId="{9CED07A2-BCE5-4C5E-8CB6-30C58CF0B35C}" type="sibTrans" cxnId="{F20CCF7D-6772-4C17-A961-742268CE1FA3}">
      <dgm:prSet/>
      <dgm:spPr/>
      <dgm:t>
        <a:bodyPr/>
        <a:lstStyle/>
        <a:p>
          <a:endParaRPr lang="en-US"/>
        </a:p>
      </dgm:t>
    </dgm:pt>
    <dgm:pt modelId="{A4A7CDCE-29F7-BB4F-8CE4-8CD5DE58D72F}" type="pres">
      <dgm:prSet presAssocID="{2C6F5834-435D-4BC2-AF70-D2231B4A5021}" presName="vert0" presStyleCnt="0">
        <dgm:presLayoutVars>
          <dgm:dir/>
          <dgm:animOne val="branch"/>
          <dgm:animLvl val="lvl"/>
        </dgm:presLayoutVars>
      </dgm:prSet>
      <dgm:spPr/>
    </dgm:pt>
    <dgm:pt modelId="{8601F429-7EC2-2A4F-B400-95F5B4C67E51}" type="pres">
      <dgm:prSet presAssocID="{F0E90673-D7C0-4799-A248-127CC2B49C79}" presName="thickLine" presStyleLbl="alignNode1" presStyleIdx="0" presStyleCnt="4"/>
      <dgm:spPr/>
    </dgm:pt>
    <dgm:pt modelId="{EC05CE0F-EC5B-1542-A9AC-9F74FBCB756C}" type="pres">
      <dgm:prSet presAssocID="{F0E90673-D7C0-4799-A248-127CC2B49C79}" presName="horz1" presStyleCnt="0"/>
      <dgm:spPr/>
    </dgm:pt>
    <dgm:pt modelId="{A9DDCB84-3E89-344C-A200-A2954C9F285F}" type="pres">
      <dgm:prSet presAssocID="{F0E90673-D7C0-4799-A248-127CC2B49C79}" presName="tx1" presStyleLbl="revTx" presStyleIdx="0" presStyleCnt="4"/>
      <dgm:spPr/>
    </dgm:pt>
    <dgm:pt modelId="{C24405C3-A796-4C49-A8F9-117C0DD153BC}" type="pres">
      <dgm:prSet presAssocID="{F0E90673-D7C0-4799-A248-127CC2B49C79}" presName="vert1" presStyleCnt="0"/>
      <dgm:spPr/>
    </dgm:pt>
    <dgm:pt modelId="{22AA00B0-785B-0E48-A6D4-26C8BAA65A4A}" type="pres">
      <dgm:prSet presAssocID="{3BD137BB-1D8F-4D8D-92BC-60F2D78081AF}" presName="thickLine" presStyleLbl="alignNode1" presStyleIdx="1" presStyleCnt="4"/>
      <dgm:spPr/>
    </dgm:pt>
    <dgm:pt modelId="{890CDA5D-297A-F044-A4B6-0E7F7B419647}" type="pres">
      <dgm:prSet presAssocID="{3BD137BB-1D8F-4D8D-92BC-60F2D78081AF}" presName="horz1" presStyleCnt="0"/>
      <dgm:spPr/>
    </dgm:pt>
    <dgm:pt modelId="{389EE44C-8C5D-3944-B229-960550D7ABDD}" type="pres">
      <dgm:prSet presAssocID="{3BD137BB-1D8F-4D8D-92BC-60F2D78081AF}" presName="tx1" presStyleLbl="revTx" presStyleIdx="1" presStyleCnt="4"/>
      <dgm:spPr/>
    </dgm:pt>
    <dgm:pt modelId="{5BDA411A-63AD-C443-BBA2-C2B5B15430CF}" type="pres">
      <dgm:prSet presAssocID="{3BD137BB-1D8F-4D8D-92BC-60F2D78081AF}" presName="vert1" presStyleCnt="0"/>
      <dgm:spPr/>
    </dgm:pt>
    <dgm:pt modelId="{14961DBE-2A9E-3A4E-843D-F243A3F0B30A}" type="pres">
      <dgm:prSet presAssocID="{AEA4824A-C64A-4301-82AB-AF83ADFDF961}" presName="thickLine" presStyleLbl="alignNode1" presStyleIdx="2" presStyleCnt="4"/>
      <dgm:spPr/>
    </dgm:pt>
    <dgm:pt modelId="{1F5EA171-80D1-FC49-93CF-0370874E65AA}" type="pres">
      <dgm:prSet presAssocID="{AEA4824A-C64A-4301-82AB-AF83ADFDF961}" presName="horz1" presStyleCnt="0"/>
      <dgm:spPr/>
    </dgm:pt>
    <dgm:pt modelId="{B123A69A-ACD6-5C4F-9422-390BE4DAAD67}" type="pres">
      <dgm:prSet presAssocID="{AEA4824A-C64A-4301-82AB-AF83ADFDF961}" presName="tx1" presStyleLbl="revTx" presStyleIdx="2" presStyleCnt="4"/>
      <dgm:spPr/>
    </dgm:pt>
    <dgm:pt modelId="{D8C2A84D-F9BC-B149-B82F-891FD6F83D28}" type="pres">
      <dgm:prSet presAssocID="{AEA4824A-C64A-4301-82AB-AF83ADFDF961}" presName="vert1" presStyleCnt="0"/>
      <dgm:spPr/>
    </dgm:pt>
    <dgm:pt modelId="{CF33C28A-EE41-184C-9EC1-3CC35DB15DEE}" type="pres">
      <dgm:prSet presAssocID="{1114DA96-6929-40B1-B8FD-F64760EA471B}" presName="thickLine" presStyleLbl="alignNode1" presStyleIdx="3" presStyleCnt="4"/>
      <dgm:spPr/>
    </dgm:pt>
    <dgm:pt modelId="{2C44A559-41B8-AA42-A550-9BB009F574FE}" type="pres">
      <dgm:prSet presAssocID="{1114DA96-6929-40B1-B8FD-F64760EA471B}" presName="horz1" presStyleCnt="0"/>
      <dgm:spPr/>
    </dgm:pt>
    <dgm:pt modelId="{2F45868F-6A4E-DE4D-A7EB-7886779E1BD2}" type="pres">
      <dgm:prSet presAssocID="{1114DA96-6929-40B1-B8FD-F64760EA471B}" presName="tx1" presStyleLbl="revTx" presStyleIdx="3" presStyleCnt="4"/>
      <dgm:spPr/>
    </dgm:pt>
    <dgm:pt modelId="{1CBECA27-BA99-2F4D-AE1F-0A79ED090E3B}" type="pres">
      <dgm:prSet presAssocID="{1114DA96-6929-40B1-B8FD-F64760EA471B}" presName="vert1" presStyleCnt="0"/>
      <dgm:spPr/>
    </dgm:pt>
  </dgm:ptLst>
  <dgm:cxnLst>
    <dgm:cxn modelId="{F8DB9A2B-D500-5F45-8EA9-9CA0B72B1482}" type="presOf" srcId="{1114DA96-6929-40B1-B8FD-F64760EA471B}" destId="{2F45868F-6A4E-DE4D-A7EB-7886779E1BD2}" srcOrd="0" destOrd="0" presId="urn:microsoft.com/office/officeart/2008/layout/LinedList"/>
    <dgm:cxn modelId="{12B2E62D-D9DD-448D-A2E4-2E33FA9989E9}" srcId="{2C6F5834-435D-4BC2-AF70-D2231B4A5021}" destId="{AEA4824A-C64A-4301-82AB-AF83ADFDF961}" srcOrd="2" destOrd="0" parTransId="{023F3C9E-84BB-4C26-A374-75CEFC58FFA6}" sibTransId="{3EA2C087-0673-4572-9ECB-D3FFDCA18C8B}"/>
    <dgm:cxn modelId="{51FE853E-3DD5-A841-9033-9F2B88C071DF}" type="presOf" srcId="{2C6F5834-435D-4BC2-AF70-D2231B4A5021}" destId="{A4A7CDCE-29F7-BB4F-8CE4-8CD5DE58D72F}" srcOrd="0" destOrd="0" presId="urn:microsoft.com/office/officeart/2008/layout/LinedList"/>
    <dgm:cxn modelId="{43B46950-5E22-43B2-A25E-89A3F9FE8C21}" srcId="{2C6F5834-435D-4BC2-AF70-D2231B4A5021}" destId="{3BD137BB-1D8F-4D8D-92BC-60F2D78081AF}" srcOrd="1" destOrd="0" parTransId="{ED8B47FB-F0FD-472F-AAA4-8413C863C87F}" sibTransId="{14F4B2C4-7097-4B83-B5BD-A555FAA63A40}"/>
    <dgm:cxn modelId="{7AAA6479-B76E-514E-8C15-DB66269645B0}" type="presOf" srcId="{AEA4824A-C64A-4301-82AB-AF83ADFDF961}" destId="{B123A69A-ACD6-5C4F-9422-390BE4DAAD67}" srcOrd="0" destOrd="0" presId="urn:microsoft.com/office/officeart/2008/layout/LinedList"/>
    <dgm:cxn modelId="{F20CCF7D-6772-4C17-A961-742268CE1FA3}" srcId="{2C6F5834-435D-4BC2-AF70-D2231B4A5021}" destId="{1114DA96-6929-40B1-B8FD-F64760EA471B}" srcOrd="3" destOrd="0" parTransId="{08A77B78-85F5-4F4A-8F03-2E10EAD2D04D}" sibTransId="{9CED07A2-BCE5-4C5E-8CB6-30C58CF0B35C}"/>
    <dgm:cxn modelId="{2B4BF987-16C5-5E44-9409-4D96E3D25C2D}" type="presOf" srcId="{3BD137BB-1D8F-4D8D-92BC-60F2D78081AF}" destId="{389EE44C-8C5D-3944-B229-960550D7ABDD}" srcOrd="0" destOrd="0" presId="urn:microsoft.com/office/officeart/2008/layout/LinedList"/>
    <dgm:cxn modelId="{BE93A5A3-8B7C-4831-B55B-EB2B23BF9698}" srcId="{2C6F5834-435D-4BC2-AF70-D2231B4A5021}" destId="{F0E90673-D7C0-4799-A248-127CC2B49C79}" srcOrd="0" destOrd="0" parTransId="{C0B4AB96-2C47-4C71-B27B-8924DE2870A4}" sibTransId="{EFEDDFB0-90D2-4858-ABDB-F33CF7BA6363}"/>
    <dgm:cxn modelId="{37E2B5AC-9170-D841-A4F2-2DEDEB0E3503}" type="presOf" srcId="{F0E90673-D7C0-4799-A248-127CC2B49C79}" destId="{A9DDCB84-3E89-344C-A200-A2954C9F285F}" srcOrd="0" destOrd="0" presId="urn:microsoft.com/office/officeart/2008/layout/LinedList"/>
    <dgm:cxn modelId="{D2BC2DD2-63F6-B84E-90E5-19563601296F}" type="presParOf" srcId="{A4A7CDCE-29F7-BB4F-8CE4-8CD5DE58D72F}" destId="{8601F429-7EC2-2A4F-B400-95F5B4C67E51}" srcOrd="0" destOrd="0" presId="urn:microsoft.com/office/officeart/2008/layout/LinedList"/>
    <dgm:cxn modelId="{EBF557A5-5288-B64E-8009-1799434E6CB1}" type="presParOf" srcId="{A4A7CDCE-29F7-BB4F-8CE4-8CD5DE58D72F}" destId="{EC05CE0F-EC5B-1542-A9AC-9F74FBCB756C}" srcOrd="1" destOrd="0" presId="urn:microsoft.com/office/officeart/2008/layout/LinedList"/>
    <dgm:cxn modelId="{8EBE8A69-2B21-8C4F-B329-CE386930BFA8}" type="presParOf" srcId="{EC05CE0F-EC5B-1542-A9AC-9F74FBCB756C}" destId="{A9DDCB84-3E89-344C-A200-A2954C9F285F}" srcOrd="0" destOrd="0" presId="urn:microsoft.com/office/officeart/2008/layout/LinedList"/>
    <dgm:cxn modelId="{14D2DD53-AA7D-5948-AAB0-BF4F90D55B1B}" type="presParOf" srcId="{EC05CE0F-EC5B-1542-A9AC-9F74FBCB756C}" destId="{C24405C3-A796-4C49-A8F9-117C0DD153BC}" srcOrd="1" destOrd="0" presId="urn:microsoft.com/office/officeart/2008/layout/LinedList"/>
    <dgm:cxn modelId="{7A88AF70-9440-E748-90ED-92E95ED010EB}" type="presParOf" srcId="{A4A7CDCE-29F7-BB4F-8CE4-8CD5DE58D72F}" destId="{22AA00B0-785B-0E48-A6D4-26C8BAA65A4A}" srcOrd="2" destOrd="0" presId="urn:microsoft.com/office/officeart/2008/layout/LinedList"/>
    <dgm:cxn modelId="{3BAC7CAC-9F91-864C-9796-36C03E4D2B2D}" type="presParOf" srcId="{A4A7CDCE-29F7-BB4F-8CE4-8CD5DE58D72F}" destId="{890CDA5D-297A-F044-A4B6-0E7F7B419647}" srcOrd="3" destOrd="0" presId="urn:microsoft.com/office/officeart/2008/layout/LinedList"/>
    <dgm:cxn modelId="{682B02D5-A122-9041-951B-D8855C462316}" type="presParOf" srcId="{890CDA5D-297A-F044-A4B6-0E7F7B419647}" destId="{389EE44C-8C5D-3944-B229-960550D7ABDD}" srcOrd="0" destOrd="0" presId="urn:microsoft.com/office/officeart/2008/layout/LinedList"/>
    <dgm:cxn modelId="{E3AFB6BD-567C-D047-91C6-F4700F5F0EAD}" type="presParOf" srcId="{890CDA5D-297A-F044-A4B6-0E7F7B419647}" destId="{5BDA411A-63AD-C443-BBA2-C2B5B15430CF}" srcOrd="1" destOrd="0" presId="urn:microsoft.com/office/officeart/2008/layout/LinedList"/>
    <dgm:cxn modelId="{0FD89EBB-F843-E54F-AFF7-8483500B1625}" type="presParOf" srcId="{A4A7CDCE-29F7-BB4F-8CE4-8CD5DE58D72F}" destId="{14961DBE-2A9E-3A4E-843D-F243A3F0B30A}" srcOrd="4" destOrd="0" presId="urn:microsoft.com/office/officeart/2008/layout/LinedList"/>
    <dgm:cxn modelId="{92767EF5-A5DB-7147-A97D-EA3084B75A12}" type="presParOf" srcId="{A4A7CDCE-29F7-BB4F-8CE4-8CD5DE58D72F}" destId="{1F5EA171-80D1-FC49-93CF-0370874E65AA}" srcOrd="5" destOrd="0" presId="urn:microsoft.com/office/officeart/2008/layout/LinedList"/>
    <dgm:cxn modelId="{588A580E-63AC-FD44-A181-BBCE8A5E0012}" type="presParOf" srcId="{1F5EA171-80D1-FC49-93CF-0370874E65AA}" destId="{B123A69A-ACD6-5C4F-9422-390BE4DAAD67}" srcOrd="0" destOrd="0" presId="urn:microsoft.com/office/officeart/2008/layout/LinedList"/>
    <dgm:cxn modelId="{7B375203-6EB2-1B42-A79F-E5015C8535BA}" type="presParOf" srcId="{1F5EA171-80D1-FC49-93CF-0370874E65AA}" destId="{D8C2A84D-F9BC-B149-B82F-891FD6F83D28}" srcOrd="1" destOrd="0" presId="urn:microsoft.com/office/officeart/2008/layout/LinedList"/>
    <dgm:cxn modelId="{D18EAE78-22B7-2C46-B685-D2DD860B919B}" type="presParOf" srcId="{A4A7CDCE-29F7-BB4F-8CE4-8CD5DE58D72F}" destId="{CF33C28A-EE41-184C-9EC1-3CC35DB15DEE}" srcOrd="6" destOrd="0" presId="urn:microsoft.com/office/officeart/2008/layout/LinedList"/>
    <dgm:cxn modelId="{FF8C14EE-2CA3-1341-8869-93CE1E8164A9}" type="presParOf" srcId="{A4A7CDCE-29F7-BB4F-8CE4-8CD5DE58D72F}" destId="{2C44A559-41B8-AA42-A550-9BB009F574FE}" srcOrd="7" destOrd="0" presId="urn:microsoft.com/office/officeart/2008/layout/LinedList"/>
    <dgm:cxn modelId="{BE923F00-CE05-424B-B2C9-C4ADCD591744}" type="presParOf" srcId="{2C44A559-41B8-AA42-A550-9BB009F574FE}" destId="{2F45868F-6A4E-DE4D-A7EB-7886779E1BD2}" srcOrd="0" destOrd="0" presId="urn:microsoft.com/office/officeart/2008/layout/LinedList"/>
    <dgm:cxn modelId="{E4C50DFA-4957-0A45-8958-F4A0C908A1D9}" type="presParOf" srcId="{2C44A559-41B8-AA42-A550-9BB009F574FE}" destId="{1CBECA27-BA99-2F4D-AE1F-0A79ED090E3B}"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1F429-7EC2-2A4F-B400-95F5B4C67E51}">
      <dsp:nvSpPr>
        <dsp:cNvPr id="0" name=""/>
        <dsp:cNvSpPr/>
      </dsp:nvSpPr>
      <dsp:spPr>
        <a:xfrm>
          <a:off x="0" y="0"/>
          <a:ext cx="280720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9DDCB84-3E89-344C-A200-A2954C9F285F}">
      <dsp:nvSpPr>
        <dsp:cNvPr id="0" name=""/>
        <dsp:cNvSpPr/>
      </dsp:nvSpPr>
      <dsp:spPr>
        <a:xfrm>
          <a:off x="0" y="0"/>
          <a:ext cx="2807207" cy="980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Unique Solutions to Complex Problems</a:t>
          </a:r>
        </a:p>
      </dsp:txBody>
      <dsp:txXfrm>
        <a:off x="0" y="0"/>
        <a:ext cx="2807207" cy="980694"/>
      </dsp:txXfrm>
    </dsp:sp>
    <dsp:sp modelId="{22AA00B0-785B-0E48-A6D4-26C8BAA65A4A}">
      <dsp:nvSpPr>
        <dsp:cNvPr id="0" name=""/>
        <dsp:cNvSpPr/>
      </dsp:nvSpPr>
      <dsp:spPr>
        <a:xfrm>
          <a:off x="0" y="980694"/>
          <a:ext cx="280720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9EE44C-8C5D-3944-B229-960550D7ABDD}">
      <dsp:nvSpPr>
        <dsp:cNvPr id="0" name=""/>
        <dsp:cNvSpPr/>
      </dsp:nvSpPr>
      <dsp:spPr>
        <a:xfrm>
          <a:off x="0" y="980694"/>
          <a:ext cx="2807207" cy="980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Threat to Humanity</a:t>
          </a:r>
        </a:p>
      </dsp:txBody>
      <dsp:txXfrm>
        <a:off x="0" y="980694"/>
        <a:ext cx="2807207" cy="980694"/>
      </dsp:txXfrm>
    </dsp:sp>
    <dsp:sp modelId="{14961DBE-2A9E-3A4E-843D-F243A3F0B30A}">
      <dsp:nvSpPr>
        <dsp:cNvPr id="0" name=""/>
        <dsp:cNvSpPr/>
      </dsp:nvSpPr>
      <dsp:spPr>
        <a:xfrm>
          <a:off x="0" y="1961388"/>
          <a:ext cx="280720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23A69A-ACD6-5C4F-9422-390BE4DAAD67}">
      <dsp:nvSpPr>
        <dsp:cNvPr id="0" name=""/>
        <dsp:cNvSpPr/>
      </dsp:nvSpPr>
      <dsp:spPr>
        <a:xfrm>
          <a:off x="0" y="1961388"/>
          <a:ext cx="2807207" cy="980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Job Loss</a:t>
          </a:r>
        </a:p>
      </dsp:txBody>
      <dsp:txXfrm>
        <a:off x="0" y="1961388"/>
        <a:ext cx="2807207" cy="980694"/>
      </dsp:txXfrm>
    </dsp:sp>
    <dsp:sp modelId="{CF33C28A-EE41-184C-9EC1-3CC35DB15DEE}">
      <dsp:nvSpPr>
        <dsp:cNvPr id="0" name=""/>
        <dsp:cNvSpPr/>
      </dsp:nvSpPr>
      <dsp:spPr>
        <a:xfrm>
          <a:off x="0" y="2942081"/>
          <a:ext cx="280720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F45868F-6A4E-DE4D-A7EB-7886779E1BD2}">
      <dsp:nvSpPr>
        <dsp:cNvPr id="0" name=""/>
        <dsp:cNvSpPr/>
      </dsp:nvSpPr>
      <dsp:spPr>
        <a:xfrm>
          <a:off x="0" y="2942081"/>
          <a:ext cx="2807207" cy="980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Corporate Profits</a:t>
          </a:r>
        </a:p>
      </dsp:txBody>
      <dsp:txXfrm>
        <a:off x="0" y="2942081"/>
        <a:ext cx="2807207" cy="980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FAE42-059F-C242-9ADB-8CDD234537EF}" type="datetimeFigureOut">
              <a:rPr lang="en-US" smtClean="0"/>
              <a:t>10/25/20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F2527-5DE4-1748-9082-25B4CBB303EF}" type="slidenum">
              <a:rPr lang="en-US" smtClean="0"/>
              <a:t>‹#›</a:t>
            </a:fld>
            <a:endParaRPr lang="en-US"/>
          </a:p>
        </p:txBody>
      </p:sp>
    </p:spTree>
    <p:extLst>
      <p:ext uri="{BB962C8B-B14F-4D97-AF65-F5344CB8AC3E}">
        <p14:creationId xmlns:p14="http://schemas.microsoft.com/office/powerpoint/2010/main" val="395797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Artificial Intelligence is simply defined as the creation of machines that are intelligent. When looked at with a little more depth, it is the ability to create a machine that can understand its environment and respond to it or act. These systems are created through complex algorithms which use loops to bring thought processes, perception/viewpoints, and responses together for a dynamic application. For example, many people have used the voice assistant, Siri, or interacted with some other form of a chatbot. These assistants are built upon artificial intelligence and use complex algorithms to understand what they are being instructed, and act upon those instructions. This is known as Narrow Artificial Intelligence; AI that focuses on specific tasks. Other examples of Narrow AI include Google’s search bar, Tesla’s auto-drive, IBM Watson, and many more. Another form of AI is Artificial General Intelligence which is rarely heard of; however, it is defined as “a universal algorithm for learning and acting in any environment.” Ultimately, AI is the ability to make computers think for themselves. The theoretical research behind this concept has shown success in several topics time and time again. </a:t>
            </a:r>
          </a:p>
          <a:p>
            <a:endParaRPr lang="en-US" dirty="0"/>
          </a:p>
          <a:p>
            <a:endParaRPr lang="en-US" dirty="0"/>
          </a:p>
          <a:p>
            <a:r>
              <a:rPr lang="en-US" dirty="0"/>
              <a:t>https://</a:t>
            </a:r>
            <a:r>
              <a:rPr lang="en-US" dirty="0" err="1"/>
              <a:t>builtin.com</a:t>
            </a:r>
            <a:r>
              <a:rPr lang="en-US" dirty="0"/>
              <a:t>/artificial-intelligence	 for information</a:t>
            </a:r>
          </a:p>
          <a:p>
            <a:endParaRPr lang="en-US" dirty="0"/>
          </a:p>
          <a:p>
            <a:r>
              <a:rPr lang="en-US" dirty="0"/>
              <a:t>https://encrypted-tbn0.gstatic.com/</a:t>
            </a:r>
            <a:r>
              <a:rPr lang="en-US" dirty="0" err="1"/>
              <a:t>images?q</a:t>
            </a:r>
            <a:r>
              <a:rPr lang="en-US" dirty="0"/>
              <a:t>=tbn%3AANd9GcS80589ep_OdCRFvfWEPka9lJq4fJQYOoYDBQ&amp;usqp=CAU	 for Sophia ai image</a:t>
            </a:r>
          </a:p>
          <a:p>
            <a:endParaRPr lang="en-US" dirty="0"/>
          </a:p>
          <a:p>
            <a:r>
              <a:rPr lang="en-US" dirty="0"/>
              <a:t>https://</a:t>
            </a:r>
            <a:r>
              <a:rPr lang="en-US" dirty="0" err="1"/>
              <a:t>www.thesource.ca</a:t>
            </a:r>
            <a:r>
              <a:rPr lang="en-US" dirty="0"/>
              <a:t>/medias/20180302154339-108069014-A.jpg-mediaConversion-640-x-480-mediaConversion-400-x-300-0?context=bWFzdGVyfGltYWdlc3wxMzE3NnxpbWFnZS9qcGVnfGltYWdlcy9oOWEvaDA5LzkwNTMzMjg0NDEzNzQuanBnfDNlMzBjNmRlNmRhMjQ4YTk2NTc5YzUxN2Q2YmZkN2JhYWIyNmUzMTdkMjhkNzQ1NzBiZWU5ZDYwNDE1ZTAyZjc 	for google home image</a:t>
            </a:r>
          </a:p>
          <a:p>
            <a:endParaRPr lang="en-US" dirty="0"/>
          </a:p>
          <a:p>
            <a:r>
              <a:rPr lang="en-US" dirty="0"/>
              <a:t>https://</a:t>
            </a:r>
            <a:r>
              <a:rPr lang="en-US" dirty="0" err="1"/>
              <a:t>analyticsindiamag.com</a:t>
            </a:r>
            <a:r>
              <a:rPr lang="en-US" dirty="0"/>
              <a:t>/wp-content/uploads/2018/02/Hey-Siri-iPad-</a:t>
            </a:r>
            <a:r>
              <a:rPr lang="en-US" dirty="0" err="1"/>
              <a:t>AAPro</a:t>
            </a:r>
            <a:r>
              <a:rPr lang="en-US" dirty="0"/>
              <a:t>-By-</a:t>
            </a:r>
            <a:r>
              <a:rPr lang="en-US" dirty="0" err="1"/>
              <a:t>JQason</a:t>
            </a:r>
            <a:r>
              <a:rPr lang="en-US" dirty="0"/>
              <a:t>-</a:t>
            </a:r>
            <a:r>
              <a:rPr lang="en-US" dirty="0" err="1"/>
              <a:t>Zigrino-wallpaper.jpg</a:t>
            </a:r>
            <a:r>
              <a:rPr lang="en-US" dirty="0"/>
              <a:t>  for </a:t>
            </a:r>
            <a:r>
              <a:rPr lang="en-US" dirty="0" err="1"/>
              <a:t>siri</a:t>
            </a:r>
            <a:r>
              <a:rPr lang="en-US" dirty="0"/>
              <a:t> image</a:t>
            </a:r>
          </a:p>
        </p:txBody>
      </p:sp>
      <p:sp>
        <p:nvSpPr>
          <p:cNvPr id="4" name="Slide Number Placeholder 3"/>
          <p:cNvSpPr>
            <a:spLocks noGrp="1"/>
          </p:cNvSpPr>
          <p:nvPr>
            <p:ph type="sldNum" sz="quarter" idx="5"/>
          </p:nvPr>
        </p:nvSpPr>
        <p:spPr/>
        <p:txBody>
          <a:bodyPr/>
          <a:lstStyle/>
          <a:p>
            <a:fld id="{707F2527-5DE4-1748-9082-25B4CBB303EF}" type="slidenum">
              <a:rPr lang="en-US" smtClean="0"/>
              <a:t>2</a:t>
            </a:fld>
            <a:endParaRPr lang="en-US"/>
          </a:p>
        </p:txBody>
      </p:sp>
    </p:spTree>
    <p:extLst>
      <p:ext uri="{BB962C8B-B14F-4D97-AF65-F5344CB8AC3E}">
        <p14:creationId xmlns:p14="http://schemas.microsoft.com/office/powerpoint/2010/main" val="747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Artificial Intelligence has come a long way from being an abstract idea in a scientist’s mind and has become a concrete reality. The key developments that have shaped this field include, but are not limited, to are:</a:t>
            </a:r>
          </a:p>
          <a:p>
            <a:r>
              <a:rPr lang="en-US" sz="1200" dirty="0">
                <a:solidFill>
                  <a:schemeClr val="bg1"/>
                </a:solidFill>
              </a:rPr>
              <a:t>1995 – John McCarthy coins term “Artificial Intelligence” to describe the “science and engineering of intelligent machines”.</a:t>
            </a:r>
          </a:p>
          <a:p>
            <a:r>
              <a:rPr lang="en-US" sz="1200" dirty="0">
                <a:solidFill>
                  <a:schemeClr val="bg1"/>
                </a:solidFill>
              </a:rPr>
              <a:t>1961 – </a:t>
            </a:r>
            <a:r>
              <a:rPr lang="en-US" sz="1200" dirty="0" err="1">
                <a:solidFill>
                  <a:schemeClr val="bg1"/>
                </a:solidFill>
              </a:rPr>
              <a:t>Unimate</a:t>
            </a:r>
            <a:r>
              <a:rPr lang="en-US" sz="1200" dirty="0">
                <a:solidFill>
                  <a:schemeClr val="bg1"/>
                </a:solidFill>
              </a:rPr>
              <a:t> is the first industrial robot to replace humans on assembly line.</a:t>
            </a:r>
          </a:p>
          <a:p>
            <a:r>
              <a:rPr lang="en-US" sz="1200" dirty="0">
                <a:solidFill>
                  <a:schemeClr val="bg1"/>
                </a:solidFill>
              </a:rPr>
              <a:t>1964 – Eliza is the first chatbot developed at MIT</a:t>
            </a:r>
          </a:p>
          <a:p>
            <a:r>
              <a:rPr lang="en-US" sz="1200" dirty="0">
                <a:solidFill>
                  <a:schemeClr val="bg1"/>
                </a:solidFill>
              </a:rPr>
              <a:t>1997 – First intelligent machine to beat a world chess champion – IBM Deep Blue</a:t>
            </a:r>
          </a:p>
          <a:p>
            <a:r>
              <a:rPr lang="en-US" sz="1200" dirty="0">
                <a:solidFill>
                  <a:schemeClr val="bg1"/>
                </a:solidFill>
              </a:rPr>
              <a:t>2002 – Roomba is released</a:t>
            </a:r>
          </a:p>
          <a:p>
            <a:r>
              <a:rPr lang="en-US" sz="1200" dirty="0">
                <a:solidFill>
                  <a:schemeClr val="bg1"/>
                </a:solidFill>
              </a:rPr>
              <a:t>2011 – Siri is released</a:t>
            </a:r>
          </a:p>
          <a:p>
            <a:r>
              <a:rPr lang="en-US" sz="1200" dirty="0">
                <a:solidFill>
                  <a:schemeClr val="bg1"/>
                </a:solidFill>
              </a:rPr>
              <a:t>2011 – IBM Watson wins Jeopardy</a:t>
            </a:r>
          </a:p>
          <a:p>
            <a:r>
              <a:rPr lang="en-US" sz="1200" dirty="0">
                <a:solidFill>
                  <a:schemeClr val="bg1"/>
                </a:solidFill>
              </a:rPr>
              <a:t>2014 – Amazon releases Alexa – ai assistant with voice</a:t>
            </a:r>
          </a:p>
          <a:p>
            <a:r>
              <a:rPr lang="en-US" sz="1200" dirty="0">
                <a:solidFill>
                  <a:schemeClr val="bg1"/>
                </a:solidFill>
              </a:rPr>
              <a:t>2017 – Google AlphaGo artificial intelligence beats Go world champion (was considered a huge challenge in AI development)</a:t>
            </a:r>
          </a:p>
          <a:p>
            <a:endParaRPr lang="en-US" dirty="0"/>
          </a:p>
          <a:p>
            <a:endParaRPr lang="en-US" dirty="0"/>
          </a:p>
          <a:p>
            <a:r>
              <a:rPr lang="en-US" dirty="0"/>
              <a:t>https://static01.nyt.com/images/2011/10/26/business/MCCARTHY-obit/</a:t>
            </a:r>
            <a:r>
              <a:rPr lang="en-US" dirty="0" err="1"/>
              <a:t>MCCARTHY-obit-jumbo.jpg?quality</a:t>
            </a:r>
            <a:r>
              <a:rPr lang="en-US" dirty="0"/>
              <a:t>=75&amp;auto=</a:t>
            </a:r>
            <a:r>
              <a:rPr lang="en-US" dirty="0" err="1"/>
              <a:t>webp&amp;disable</a:t>
            </a:r>
            <a:r>
              <a:rPr lang="en-US" dirty="0"/>
              <a:t>=upscale	for john </a:t>
            </a:r>
            <a:r>
              <a:rPr lang="en-US" dirty="0" err="1"/>
              <a:t>mccarthy</a:t>
            </a:r>
            <a:r>
              <a:rPr lang="en-US" dirty="0"/>
              <a:t> image</a:t>
            </a:r>
          </a:p>
          <a:p>
            <a:r>
              <a:rPr lang="en-US" dirty="0"/>
              <a:t>https://</a:t>
            </a:r>
            <a:r>
              <a:rPr lang="en-US" dirty="0" err="1"/>
              <a:t>www.robotics.org</a:t>
            </a:r>
            <a:r>
              <a:rPr lang="en-US" dirty="0"/>
              <a:t>/joseph-</a:t>
            </a:r>
            <a:r>
              <a:rPr lang="en-US" dirty="0" err="1"/>
              <a:t>engelberger</a:t>
            </a:r>
            <a:r>
              <a:rPr lang="en-US" dirty="0"/>
              <a:t>/images/</a:t>
            </a:r>
            <a:r>
              <a:rPr lang="en-US" dirty="0" err="1"/>
              <a:t>tonight_show.jpg</a:t>
            </a:r>
            <a:r>
              <a:rPr lang="en-US" dirty="0"/>
              <a:t> 	for </a:t>
            </a:r>
            <a:r>
              <a:rPr lang="en-US" dirty="0" err="1"/>
              <a:t>unimate</a:t>
            </a:r>
            <a:r>
              <a:rPr lang="en-US" dirty="0"/>
              <a:t> image</a:t>
            </a:r>
          </a:p>
          <a:p>
            <a:endParaRPr lang="en-US" dirty="0"/>
          </a:p>
          <a:p>
            <a:r>
              <a:rPr lang="en-US" dirty="0"/>
              <a:t>https://</a:t>
            </a:r>
            <a:r>
              <a:rPr lang="en-US" dirty="0" err="1"/>
              <a:t>upload.wikimedia.org</a:t>
            </a:r>
            <a:r>
              <a:rPr lang="en-US" dirty="0"/>
              <a:t>/</a:t>
            </a:r>
            <a:r>
              <a:rPr lang="en-US" dirty="0" err="1"/>
              <a:t>wikipedia</a:t>
            </a:r>
            <a:r>
              <a:rPr lang="en-US" dirty="0"/>
              <a:t>/commons/4/4e/</a:t>
            </a:r>
            <a:r>
              <a:rPr lang="en-US" dirty="0" err="1"/>
              <a:t>ELIZA_conversation.jpg</a:t>
            </a:r>
            <a:r>
              <a:rPr lang="en-US" dirty="0"/>
              <a:t> 	for </a:t>
            </a:r>
            <a:r>
              <a:rPr lang="en-US" dirty="0" err="1"/>
              <a:t>eliza</a:t>
            </a:r>
            <a:r>
              <a:rPr lang="en-US" dirty="0"/>
              <a:t> chatbot image</a:t>
            </a:r>
          </a:p>
          <a:p>
            <a:r>
              <a:rPr lang="en-US" dirty="0"/>
              <a:t>https://</a:t>
            </a:r>
            <a:r>
              <a:rPr lang="en-US" dirty="0" err="1"/>
              <a:t>static.scientificamerican.com</a:t>
            </a:r>
            <a:r>
              <a:rPr lang="en-US" dirty="0"/>
              <a:t>/</a:t>
            </a:r>
            <a:r>
              <a:rPr lang="en-US" dirty="0" err="1"/>
              <a:t>sciam</a:t>
            </a:r>
            <a:r>
              <a:rPr lang="en-US" dirty="0"/>
              <a:t>/cache/file/A2BDA7F7-A70D-4ED9-A87A1B431C04F357_source.jpg 	for </a:t>
            </a:r>
            <a:r>
              <a:rPr lang="en-US" dirty="0" err="1"/>
              <a:t>ibm</a:t>
            </a:r>
            <a:r>
              <a:rPr lang="en-US" dirty="0"/>
              <a:t> deep blue chess image</a:t>
            </a:r>
          </a:p>
          <a:p>
            <a:r>
              <a:rPr lang="en-US" dirty="0"/>
              <a:t>https://b3h2.scene7.com/is/image/</a:t>
            </a:r>
            <a:r>
              <a:rPr lang="en-US" dirty="0" err="1"/>
              <a:t>BedBathandBeyond</a:t>
            </a:r>
            <a:r>
              <a:rPr lang="en-US" dirty="0"/>
              <a:t>/146391747170797p?$690$&amp;</a:t>
            </a:r>
            <a:r>
              <a:rPr lang="en-US" dirty="0" err="1"/>
              <a:t>wid</a:t>
            </a:r>
            <a:r>
              <a:rPr lang="en-US" dirty="0"/>
              <a:t>=690&amp;hei=690 	for Roomba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analyticsindiamag.com</a:t>
            </a:r>
            <a:r>
              <a:rPr lang="en-US" dirty="0"/>
              <a:t>/wp-content/uploads/2018/02/Hey-Siri-iPad-</a:t>
            </a:r>
            <a:r>
              <a:rPr lang="en-US" dirty="0" err="1"/>
              <a:t>AAPro</a:t>
            </a:r>
            <a:r>
              <a:rPr lang="en-US" dirty="0"/>
              <a:t>-By-</a:t>
            </a:r>
            <a:r>
              <a:rPr lang="en-US" dirty="0" err="1"/>
              <a:t>JQason</a:t>
            </a:r>
            <a:r>
              <a:rPr lang="en-US" dirty="0"/>
              <a:t>-</a:t>
            </a:r>
            <a:r>
              <a:rPr lang="en-US" dirty="0" err="1"/>
              <a:t>Zigrino-wallpaper.jpg</a:t>
            </a:r>
            <a:r>
              <a:rPr lang="en-US" dirty="0"/>
              <a:t>  for </a:t>
            </a:r>
            <a:r>
              <a:rPr lang="en-US" dirty="0" err="1"/>
              <a:t>siri</a:t>
            </a:r>
            <a:r>
              <a:rPr lang="en-US" dirty="0"/>
              <a:t> image</a:t>
            </a:r>
          </a:p>
          <a:p>
            <a:r>
              <a:rPr lang="en-US" dirty="0"/>
              <a:t>https://</a:t>
            </a:r>
            <a:r>
              <a:rPr lang="en-US" dirty="0" err="1"/>
              <a:t>i.ytimg.com</a:t>
            </a:r>
            <a:r>
              <a:rPr lang="en-US" dirty="0"/>
              <a:t>/vi/P18EdAKuC1U/</a:t>
            </a:r>
            <a:r>
              <a:rPr lang="en-US" dirty="0" err="1"/>
              <a:t>maxresdefault.jpg</a:t>
            </a:r>
            <a:r>
              <a:rPr lang="en-US" dirty="0"/>
              <a:t> 	 for IBM Watson jeopardy win image</a:t>
            </a:r>
          </a:p>
          <a:p>
            <a:r>
              <a:rPr lang="en-US" dirty="0"/>
              <a:t>https://</a:t>
            </a:r>
            <a:r>
              <a:rPr lang="en-US" dirty="0" err="1"/>
              <a:t>cdn.geekwire.com</a:t>
            </a:r>
            <a:r>
              <a:rPr lang="en-US" dirty="0"/>
              <a:t>/wp-content/uploads/2018/01/180118-alexa.jpg for </a:t>
            </a:r>
            <a:r>
              <a:rPr lang="en-US" dirty="0" err="1"/>
              <a:t>alexa</a:t>
            </a:r>
            <a:r>
              <a:rPr lang="en-US" dirty="0"/>
              <a:t> image</a:t>
            </a:r>
          </a:p>
          <a:p>
            <a:r>
              <a:rPr lang="en-US" dirty="0"/>
              <a:t>https://</a:t>
            </a:r>
            <a:r>
              <a:rPr lang="en-US" dirty="0" err="1"/>
              <a:t>images.newscientist.com</a:t>
            </a:r>
            <a:r>
              <a:rPr lang="en-US" dirty="0"/>
              <a:t>/wp-content/uploads/2017/05/23115430/rexfeatures_8828108ac.jpg for Google AI and Go image</a:t>
            </a:r>
          </a:p>
          <a:p>
            <a:endParaRPr lang="en-US" dirty="0"/>
          </a:p>
          <a:p>
            <a:endParaRPr lang="en-US" dirty="0"/>
          </a:p>
        </p:txBody>
      </p:sp>
      <p:sp>
        <p:nvSpPr>
          <p:cNvPr id="4" name="Slide Number Placeholder 3"/>
          <p:cNvSpPr>
            <a:spLocks noGrp="1"/>
          </p:cNvSpPr>
          <p:nvPr>
            <p:ph type="sldNum" sz="quarter" idx="5"/>
          </p:nvPr>
        </p:nvSpPr>
        <p:spPr/>
        <p:txBody>
          <a:bodyPr/>
          <a:lstStyle/>
          <a:p>
            <a:fld id="{707F2527-5DE4-1748-9082-25B4CBB303EF}" type="slidenum">
              <a:rPr lang="en-US" smtClean="0"/>
              <a:t>3</a:t>
            </a:fld>
            <a:endParaRPr lang="en-US"/>
          </a:p>
        </p:txBody>
      </p:sp>
    </p:spTree>
    <p:extLst>
      <p:ext uri="{BB962C8B-B14F-4D97-AF65-F5344CB8AC3E}">
        <p14:creationId xmlns:p14="http://schemas.microsoft.com/office/powerpoint/2010/main" val="239499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quick facts about artificial intelligence that may surprise you:</a:t>
            </a:r>
            <a:br>
              <a:rPr lang="en-US" dirty="0"/>
            </a:br>
            <a:r>
              <a:rPr lang="en-US" dirty="0"/>
              <a:t>1. Most AI bots are female because studies show that both males and females are attracted to female voices more.</a:t>
            </a:r>
          </a:p>
          <a:p>
            <a:r>
              <a:rPr lang="en-US" dirty="0"/>
              <a:t>2. Current research shows that AI can create images based on a user’s mind through an FMRI scanner.</a:t>
            </a:r>
          </a:p>
          <a:p>
            <a:r>
              <a:rPr lang="en-US" dirty="0"/>
              <a:t>3. We are likely to have robotic pets as intelligent as actual pets by 2025.</a:t>
            </a:r>
          </a:p>
          <a:p>
            <a:r>
              <a:rPr lang="en-US" dirty="0"/>
              <a:t>4. An AI algorithm detected an Ebola outbreak a week before World Health Organization announced it.</a:t>
            </a:r>
          </a:p>
          <a:p>
            <a:endParaRPr lang="en-US" dirty="0"/>
          </a:p>
          <a:p>
            <a:endParaRPr lang="en-US" dirty="0"/>
          </a:p>
          <a:p>
            <a:endParaRPr lang="en-US" dirty="0"/>
          </a:p>
          <a:p>
            <a:endParaRPr lang="en-US" dirty="0"/>
          </a:p>
          <a:p>
            <a:r>
              <a:rPr lang="en-US" dirty="0"/>
              <a:t>https://</a:t>
            </a:r>
            <a:r>
              <a:rPr lang="en-US" dirty="0" err="1"/>
              <a:t>www.quillit.io</a:t>
            </a:r>
            <a:r>
              <a:rPr lang="en-US" dirty="0"/>
              <a:t>/blog-posts/5-interesting-facts-you-didnt-know-about-ai 	for some facts</a:t>
            </a:r>
          </a:p>
          <a:p>
            <a:endParaRPr lang="en-US" dirty="0"/>
          </a:p>
          <a:p>
            <a:r>
              <a:rPr lang="en-US" dirty="0"/>
              <a:t>https://</a:t>
            </a:r>
            <a:r>
              <a:rPr lang="en-US" dirty="0" err="1"/>
              <a:t>citrusbits.com</a:t>
            </a:r>
            <a:r>
              <a:rPr lang="en-US" dirty="0"/>
              <a:t>/interesting-stats-and-facts-on-artificial-intelligence/	 for some facts</a:t>
            </a:r>
          </a:p>
          <a:p>
            <a:endParaRPr lang="en-US" dirty="0"/>
          </a:p>
          <a:p>
            <a:r>
              <a:rPr lang="en-US" dirty="0"/>
              <a:t>https://</a:t>
            </a:r>
            <a:r>
              <a:rPr lang="en-US" dirty="0" err="1"/>
              <a:t>thumbs.dreamstime.com</a:t>
            </a:r>
            <a:r>
              <a:rPr lang="en-US" dirty="0"/>
              <a:t>/b/chatbot-cute-female-robot-chat-bubble-icon-isolated-chatterbot-technology-concept-chatbot-cute-female-robot-chat-bubble-icon-108359860.jpg 	for female chatbot image</a:t>
            </a:r>
          </a:p>
          <a:p>
            <a:endParaRPr lang="en-US" dirty="0"/>
          </a:p>
          <a:p>
            <a:r>
              <a:rPr lang="en-US" dirty="0"/>
              <a:t>https://</a:t>
            </a:r>
            <a:r>
              <a:rPr lang="en-US" dirty="0" err="1"/>
              <a:t>assets.weforum.org</a:t>
            </a:r>
            <a:r>
              <a:rPr lang="en-US" dirty="0"/>
              <a:t>/article/image/large_UGfCdJkfSCsIX22-W8br5fiYPNcIdNN1DK0UOwbarsI.jpg	 for mind reading ai image</a:t>
            </a:r>
          </a:p>
          <a:p>
            <a:endParaRPr lang="en-US" dirty="0"/>
          </a:p>
          <a:p>
            <a:r>
              <a:rPr lang="en-US" dirty="0"/>
              <a:t>https://</a:t>
            </a:r>
            <a:r>
              <a:rPr lang="en-US" dirty="0" err="1"/>
              <a:t>sa.kapamilya.com</a:t>
            </a:r>
            <a:r>
              <a:rPr lang="en-US" dirty="0"/>
              <a:t>/</a:t>
            </a:r>
            <a:r>
              <a:rPr lang="en-US" dirty="0" err="1"/>
              <a:t>absnews</a:t>
            </a:r>
            <a:r>
              <a:rPr lang="en-US" dirty="0"/>
              <a:t>/</a:t>
            </a:r>
            <a:r>
              <a:rPr lang="en-US" dirty="0" err="1"/>
              <a:t>abscbnnews</a:t>
            </a:r>
            <a:r>
              <a:rPr lang="en-US" dirty="0"/>
              <a:t>/media/2018/business/01/11/</a:t>
            </a:r>
            <a:r>
              <a:rPr lang="en-US" dirty="0" err="1"/>
              <a:t>dog.jpg</a:t>
            </a:r>
            <a:r>
              <a:rPr lang="en-US" dirty="0"/>
              <a:t> 	for robot dog image</a:t>
            </a:r>
          </a:p>
          <a:p>
            <a:endParaRPr lang="en-US" dirty="0"/>
          </a:p>
          <a:p>
            <a:r>
              <a:rPr lang="en-US" dirty="0"/>
              <a:t>https://</a:t>
            </a:r>
            <a:r>
              <a:rPr lang="en-US" dirty="0" err="1"/>
              <a:t>assets.entrepreneur.com</a:t>
            </a:r>
            <a:r>
              <a:rPr lang="en-US" dirty="0"/>
              <a:t>/content/3x2/2000/20180710204929-GettyImages-802824564.jpeg 		for ai algorithm image</a:t>
            </a:r>
          </a:p>
        </p:txBody>
      </p:sp>
      <p:sp>
        <p:nvSpPr>
          <p:cNvPr id="4" name="Slide Number Placeholder 3"/>
          <p:cNvSpPr>
            <a:spLocks noGrp="1"/>
          </p:cNvSpPr>
          <p:nvPr>
            <p:ph type="sldNum" sz="quarter" idx="5"/>
          </p:nvPr>
        </p:nvSpPr>
        <p:spPr/>
        <p:txBody>
          <a:bodyPr/>
          <a:lstStyle/>
          <a:p>
            <a:fld id="{707F2527-5DE4-1748-9082-25B4CBB303EF}" type="slidenum">
              <a:rPr lang="en-US" smtClean="0"/>
              <a:t>4</a:t>
            </a:fld>
            <a:endParaRPr lang="en-US"/>
          </a:p>
        </p:txBody>
      </p:sp>
    </p:spTree>
    <p:extLst>
      <p:ext uri="{BB962C8B-B14F-4D97-AF65-F5344CB8AC3E}">
        <p14:creationId xmlns:p14="http://schemas.microsoft.com/office/powerpoint/2010/main" val="374366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outlook of artificial intelligence is predicted, yet still unpredictable. There are heaps of benefits that are predicted; however, there is a bottomless ocean of risks involved as well. No one can know for sure whether AI will be a threat to humanity or be its savior. The key benefits that AI will provide in the future are unique solutions to complex problems and corporate profits. By developing machines that can think for themselves, mankind is capable of solving some of the world’s biggest problems related to medicine, economy, security, environment, and more. Computers do not get exhausted and can run as long as they have electricity supply. If an AI algorithm is developed to the stage where it can run continuously, it would be able to create viable solutions much quicker and efficiently compared to human experts. Artificial intelligence has already shown great corporate profits in the production lines as well as businesses, but with further development, AI is projected to “boost profitability in 16 industries across 12 economies by an average of 38% by 2035” (Allianz). This means increased employment rates, better economies, improved GDP, and less expenses for corporations. The consequence to that benefit is the risk of job loss. Studies predict that by 2030, AI and robots may “replace up to 30% of the world’s current human labor” (IOT For All). The biggest risk of all is the threat artificial intelligence poses to humanity. As seen in several science-fiction movies such as </a:t>
            </a:r>
            <a:r>
              <a:rPr lang="en-US" i="1" dirty="0"/>
              <a:t>Terminator, </a:t>
            </a:r>
            <a:r>
              <a:rPr lang="en-US" i="0" dirty="0"/>
              <a:t>if it prioritizes its own survival, artificial intelligence may threaten the survival of the human race. A lot of research is being done to ensure such intelligence does not harm humans in any manner, but there is no assurance that it would not. There have been cases where artificial intelligence makes its own decisions and disobeys human command; for example, 2 of Facebook’s chatbots created their own language and began communicating with each other in encrypted ways no one understood. This uncertainty poses a huge threat to the security of mankind. Due to all the developments in technology, the future looks like it will be extremely exciting, no matter what the outcome; however, we can not know anything because future aspects of AI are theoretical now.</a:t>
            </a:r>
            <a:endParaRPr lang="en-US" dirty="0"/>
          </a:p>
          <a:p>
            <a:endParaRPr lang="en-US" dirty="0"/>
          </a:p>
          <a:p>
            <a:r>
              <a:rPr lang="en-US" dirty="0"/>
              <a:t>https://</a:t>
            </a:r>
            <a:r>
              <a:rPr lang="en-US" dirty="0" err="1"/>
              <a:t>www.agcs.allianz.com</a:t>
            </a:r>
            <a:r>
              <a:rPr lang="en-US" dirty="0"/>
              <a:t>/content/dam/</a:t>
            </a:r>
            <a:r>
              <a:rPr lang="en-US" dirty="0" err="1"/>
              <a:t>onemarketing</a:t>
            </a:r>
            <a:r>
              <a:rPr lang="en-US" dirty="0"/>
              <a:t>/</a:t>
            </a:r>
            <a:r>
              <a:rPr lang="en-US" dirty="0" err="1"/>
              <a:t>agcs</a:t>
            </a:r>
            <a:r>
              <a:rPr lang="en-US" dirty="0"/>
              <a:t>/</a:t>
            </a:r>
            <a:r>
              <a:rPr lang="en-US" dirty="0" err="1"/>
              <a:t>agcs</a:t>
            </a:r>
            <a:r>
              <a:rPr lang="en-US" dirty="0"/>
              <a:t>/reports/AGCS-Artificial-Intelligence-Outlook-and-</a:t>
            </a:r>
            <a:r>
              <a:rPr lang="en-US" dirty="0" err="1"/>
              <a:t>Risks.pdf</a:t>
            </a:r>
            <a:r>
              <a:rPr lang="en-US" dirty="0"/>
              <a:t> 	for most information (corporate profits, unique solutions)</a:t>
            </a:r>
          </a:p>
          <a:p>
            <a:endParaRPr lang="en-US" dirty="0"/>
          </a:p>
          <a:p>
            <a:r>
              <a:rPr lang="en-US" dirty="0"/>
              <a:t>https://</a:t>
            </a:r>
            <a:r>
              <a:rPr lang="en-US" dirty="0" err="1"/>
              <a:t>www.iotforall.com</a:t>
            </a:r>
            <a:r>
              <a:rPr lang="en-US" dirty="0"/>
              <a:t>/impact-of-artificial-intelligence-job-losses 	for job loss information</a:t>
            </a:r>
          </a:p>
          <a:p>
            <a:endParaRPr lang="en-US" dirty="0"/>
          </a:p>
          <a:p>
            <a:r>
              <a:rPr lang="en-US" dirty="0"/>
              <a:t>https://media1.s-nbcnews.com/j/</a:t>
            </a:r>
            <a:r>
              <a:rPr lang="en-US" dirty="0" err="1"/>
              <a:t>newscms</a:t>
            </a:r>
            <a:r>
              <a:rPr lang="en-US" dirty="0"/>
              <a:t>/2017_24/2041281/170616-terminator-mn-1700_6ade6266d431601f2b641e119b0b1a17.fit-760w.jpg 	for terminator image</a:t>
            </a:r>
          </a:p>
          <a:p>
            <a:endParaRPr lang="en-US" dirty="0"/>
          </a:p>
          <a:p>
            <a:r>
              <a:rPr lang="en-US" dirty="0"/>
              <a:t>https://encrypted-tbn0.gstatic.com/</a:t>
            </a:r>
            <a:r>
              <a:rPr lang="en-US" dirty="0" err="1"/>
              <a:t>images?q</a:t>
            </a:r>
            <a:r>
              <a:rPr lang="en-US" dirty="0"/>
              <a:t>=tbn%3AANd9GcTE82l9bKYTkdJKDsTjBFGI8dBSK9jNrFHe0A&amp;usqp=CAU 	for job loss image</a:t>
            </a:r>
          </a:p>
          <a:p>
            <a:endParaRPr lang="en-US" dirty="0"/>
          </a:p>
          <a:p>
            <a:endParaRPr lang="en-US" dirty="0"/>
          </a:p>
          <a:p>
            <a:r>
              <a:rPr lang="en-US" dirty="0"/>
              <a:t>https://</a:t>
            </a:r>
            <a:r>
              <a:rPr lang="en-US" dirty="0" err="1"/>
              <a:t>www.nicepng.com</a:t>
            </a:r>
            <a:r>
              <a:rPr lang="en-US" dirty="0"/>
              <a:t>/</a:t>
            </a:r>
            <a:r>
              <a:rPr lang="en-US" dirty="0" err="1"/>
              <a:t>png</a:t>
            </a:r>
            <a:r>
              <a:rPr lang="en-US" dirty="0"/>
              <a:t>/detail/247-2472111_profit-png-free-download-profit-clipart.png 	for profit image</a:t>
            </a:r>
          </a:p>
          <a:p>
            <a:endParaRPr lang="en-US" dirty="0"/>
          </a:p>
          <a:p>
            <a:r>
              <a:rPr lang="en-US" dirty="0"/>
              <a:t>https://youth-</a:t>
            </a:r>
            <a:r>
              <a:rPr lang="en-US" dirty="0" err="1"/>
              <a:t>time.eu</a:t>
            </a:r>
            <a:r>
              <a:rPr lang="en-US" dirty="0"/>
              <a:t>/wp-content/uploads/2020/04/Problem-</a:t>
            </a:r>
            <a:r>
              <a:rPr lang="en-US" dirty="0" err="1"/>
              <a:t>solving.jpg</a:t>
            </a:r>
            <a:r>
              <a:rPr lang="en-US" dirty="0"/>
              <a:t>	 for complex image</a:t>
            </a:r>
          </a:p>
        </p:txBody>
      </p:sp>
      <p:sp>
        <p:nvSpPr>
          <p:cNvPr id="4" name="Slide Number Placeholder 3"/>
          <p:cNvSpPr>
            <a:spLocks noGrp="1"/>
          </p:cNvSpPr>
          <p:nvPr>
            <p:ph type="sldNum" sz="quarter" idx="5"/>
          </p:nvPr>
        </p:nvSpPr>
        <p:spPr/>
        <p:txBody>
          <a:bodyPr/>
          <a:lstStyle/>
          <a:p>
            <a:fld id="{707F2527-5DE4-1748-9082-25B4CBB303EF}" type="slidenum">
              <a:rPr lang="en-US" smtClean="0"/>
              <a:t>5</a:t>
            </a:fld>
            <a:endParaRPr lang="en-US"/>
          </a:p>
        </p:txBody>
      </p:sp>
    </p:spTree>
    <p:extLst>
      <p:ext uri="{BB962C8B-B14F-4D97-AF65-F5344CB8AC3E}">
        <p14:creationId xmlns:p14="http://schemas.microsoft.com/office/powerpoint/2010/main" val="49347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B556-3B5D-2E43-891B-2C63313F8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DEF2C-EAA7-F143-8969-FD0F6E64E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E1E07-2186-194F-B8CB-48ADF61298FE}"/>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6288BB93-68FE-AF4D-A28A-8B408538A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BD8EC-F8C7-8E41-8889-560623F09DB3}"/>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172126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1FE9-536F-844F-B240-812A587533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351F0-B37D-4044-B893-83DA51B8C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F9D7F-987D-4042-B758-8BD180B7C9D9}"/>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5B496972-6491-CF4B-BFE0-43DABEB87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33053-2A6F-1740-9048-EA68864FA6C5}"/>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28511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5EDA4-76A0-8441-89CC-6AF3878DE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DD62B-442C-DF46-8FEE-1545C7AE0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71ECB-E702-4D43-A9B6-2C6BCD8BA534}"/>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B6420703-F05D-EC4A-8B8E-A45F0DAA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A74CD-048C-CD41-9375-9E2D99DFCCDE}"/>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388692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88F1-A512-C34E-97D2-9DBDA0070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F6B0F-70B6-4F43-9FDF-5A7654A60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017D3-FB11-1841-96DF-6A5322F65701}"/>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9C8DFAFA-B1AB-C44E-93AC-36B412F95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B770B-341F-8A40-91A1-7928F4588AC4}"/>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182406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3BF4-5EF5-2946-BE1C-4824EB431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37472-7A8E-204E-A993-F59E63FF1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1A16DE-8D2E-0444-BA6F-14177BE2B2AE}"/>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4A301565-65A2-5147-9A8A-3DB320965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9AC6D-52A0-C340-8CEF-6AB6BB15C730}"/>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343567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8A85-FCD7-984E-84A7-D4CDD364C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80B6E-4F35-024C-A6DD-2BDFFB66A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C5FFC-7C23-FF42-86E9-A6880214D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02E4D-6EEE-C44F-AE04-F506E27F0152}"/>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6" name="Footer Placeholder 5">
            <a:extLst>
              <a:ext uri="{FF2B5EF4-FFF2-40B4-BE49-F238E27FC236}">
                <a16:creationId xmlns:a16="http://schemas.microsoft.com/office/drawing/2014/main" id="{ABC308E1-602E-E04C-82C9-CAD8E2D13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66A06-E317-0144-8B9E-B752585D9231}"/>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384880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21BD-6200-F642-949F-79F7A4D18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F9A31-E24E-ED4F-935A-C64AB2521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DA997-9609-8141-B3AF-327B2E9036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E06552-2075-2B41-8E3E-8213DE99E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49A3CF-C417-B44F-9BEE-2B8C2C095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FEFCE-13D8-1D48-B1F6-688971307E99}"/>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8" name="Footer Placeholder 7">
            <a:extLst>
              <a:ext uri="{FF2B5EF4-FFF2-40B4-BE49-F238E27FC236}">
                <a16:creationId xmlns:a16="http://schemas.microsoft.com/office/drawing/2014/main" id="{9E841CEC-04E9-DB4E-97C7-5A6200C3E1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E78D76-D36C-8E4C-8E58-7C73EEB6DD83}"/>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136757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B8F1-68C1-EC43-B7D4-27D99FC47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0E016-20C2-A640-93A0-F8520C527D5B}"/>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4" name="Footer Placeholder 3">
            <a:extLst>
              <a:ext uri="{FF2B5EF4-FFF2-40B4-BE49-F238E27FC236}">
                <a16:creationId xmlns:a16="http://schemas.microsoft.com/office/drawing/2014/main" id="{A8FBFCB0-7C90-6640-ADCB-EE652EFF8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BFE233-1BB7-D249-9047-25D3BD304508}"/>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21384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B6DBD-221A-7B47-A7ED-93F070DAA412}"/>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3" name="Footer Placeholder 2">
            <a:extLst>
              <a:ext uri="{FF2B5EF4-FFF2-40B4-BE49-F238E27FC236}">
                <a16:creationId xmlns:a16="http://schemas.microsoft.com/office/drawing/2014/main" id="{19A25A96-4FF5-C441-A8A5-CF8788A6E7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3BF760-E7C9-0049-9B80-21047DCC7E7D}"/>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414510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8359-69BE-8840-9064-AF2DBDDA3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595317-0397-AC4E-A678-A9DA0DF44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AE0FDE-D769-594D-A07D-712465A86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D8CED-F3EC-4A4D-BFA1-25DDB4E402C0}"/>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6" name="Footer Placeholder 5">
            <a:extLst>
              <a:ext uri="{FF2B5EF4-FFF2-40B4-BE49-F238E27FC236}">
                <a16:creationId xmlns:a16="http://schemas.microsoft.com/office/drawing/2014/main" id="{23AB7D1C-72AF-4D48-98BB-C8DDC81F3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7CDEF-EF04-754B-A69A-9FD9359EC056}"/>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128093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882-211C-1348-98F7-9E582526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3DF81-B485-604A-A471-5A8976126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CA2BC8-411F-544F-BE72-60DAE1E67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97823-86BA-E34E-96BC-BFE10DAA5AF5}"/>
              </a:ext>
            </a:extLst>
          </p:cNvPr>
          <p:cNvSpPr>
            <a:spLocks noGrp="1"/>
          </p:cNvSpPr>
          <p:nvPr>
            <p:ph type="dt" sz="half" idx="10"/>
          </p:nvPr>
        </p:nvSpPr>
        <p:spPr/>
        <p:txBody>
          <a:bodyPr/>
          <a:lstStyle/>
          <a:p>
            <a:fld id="{56FA876A-7DF5-DB49-B707-68DC49EC7CB7}" type="datetimeFigureOut">
              <a:rPr lang="en-US" smtClean="0"/>
              <a:t>10/25/20</a:t>
            </a:fld>
            <a:endParaRPr lang="en-US"/>
          </a:p>
        </p:txBody>
      </p:sp>
      <p:sp>
        <p:nvSpPr>
          <p:cNvPr id="6" name="Footer Placeholder 5">
            <a:extLst>
              <a:ext uri="{FF2B5EF4-FFF2-40B4-BE49-F238E27FC236}">
                <a16:creationId xmlns:a16="http://schemas.microsoft.com/office/drawing/2014/main" id="{BAC62808-9498-674A-898B-C0C46636D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86F69-4321-8746-BBD9-205C4838D13E}"/>
              </a:ext>
            </a:extLst>
          </p:cNvPr>
          <p:cNvSpPr>
            <a:spLocks noGrp="1"/>
          </p:cNvSpPr>
          <p:nvPr>
            <p:ph type="sldNum" sz="quarter" idx="12"/>
          </p:nvPr>
        </p:nvSpPr>
        <p:spPr/>
        <p:txBody>
          <a:bodyPr/>
          <a:lstStyle/>
          <a:p>
            <a:fld id="{6B01D864-8DDB-C841-8E0E-7A95599E73F7}" type="slidenum">
              <a:rPr lang="en-US" smtClean="0"/>
              <a:t>‹#›</a:t>
            </a:fld>
            <a:endParaRPr lang="en-US"/>
          </a:p>
        </p:txBody>
      </p:sp>
    </p:spTree>
    <p:extLst>
      <p:ext uri="{BB962C8B-B14F-4D97-AF65-F5344CB8AC3E}">
        <p14:creationId xmlns:p14="http://schemas.microsoft.com/office/powerpoint/2010/main" val="135493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65ADB-78D3-7540-9205-7C702D5E2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A74DE4-CE46-C444-BD9C-BC55B51C3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391EE-E9B6-4044-988A-61F1E3A14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A876A-7DF5-DB49-B707-68DC49EC7CB7}" type="datetimeFigureOut">
              <a:rPr lang="en-US" smtClean="0"/>
              <a:t>10/25/20</a:t>
            </a:fld>
            <a:endParaRPr lang="en-US"/>
          </a:p>
        </p:txBody>
      </p:sp>
      <p:sp>
        <p:nvSpPr>
          <p:cNvPr id="5" name="Footer Placeholder 4">
            <a:extLst>
              <a:ext uri="{FF2B5EF4-FFF2-40B4-BE49-F238E27FC236}">
                <a16:creationId xmlns:a16="http://schemas.microsoft.com/office/drawing/2014/main" id="{50E2ACE7-CCA9-BD43-A5F1-48163398B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712CF-FCDF-6A4E-A80E-6B215E5A5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1D864-8DDB-C841-8E0E-7A95599E73F7}" type="slidenum">
              <a:rPr lang="en-US" smtClean="0"/>
              <a:t>‹#›</a:t>
            </a:fld>
            <a:endParaRPr lang="en-US"/>
          </a:p>
        </p:txBody>
      </p:sp>
    </p:spTree>
    <p:extLst>
      <p:ext uri="{BB962C8B-B14F-4D97-AF65-F5344CB8AC3E}">
        <p14:creationId xmlns:p14="http://schemas.microsoft.com/office/powerpoint/2010/main" val="163914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1.jpeg"/><Relationship Id="rId5" Type="http://schemas.openxmlformats.org/officeDocument/2006/relationships/image" Target="../media/image6.jpeg"/><Relationship Id="rId10" Type="http://schemas.openxmlformats.org/officeDocument/2006/relationships/image" Target="../media/image10.jpeg"/><Relationship Id="rId4" Type="http://schemas.openxmlformats.org/officeDocument/2006/relationships/image" Target="../media/image5.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6.jpe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jpeg"/><Relationship Id="rId11" Type="http://schemas.microsoft.com/office/2007/relationships/diagramDrawing" Target="../diagrams/drawing1.xml"/><Relationship Id="rId5" Type="http://schemas.openxmlformats.org/officeDocument/2006/relationships/image" Target="../media/image18.jpeg"/><Relationship Id="rId10" Type="http://schemas.openxmlformats.org/officeDocument/2006/relationships/diagramColors" Target="../diagrams/colors1.xml"/><Relationship Id="rId4" Type="http://schemas.openxmlformats.org/officeDocument/2006/relationships/image" Target="../media/image17.jpe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7F2F5B8-DB9C-8E4E-9845-E308319B1532}"/>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Jaimil Dalwadi</a:t>
            </a:r>
          </a:p>
        </p:txBody>
      </p:sp>
      <p:sp>
        <p:nvSpPr>
          <p:cNvPr id="2" name="Title 1">
            <a:extLst>
              <a:ext uri="{FF2B5EF4-FFF2-40B4-BE49-F238E27FC236}">
                <a16:creationId xmlns:a16="http://schemas.microsoft.com/office/drawing/2014/main" id="{D49693A3-7443-8747-AEF1-486891A8E1EA}"/>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Theoretical Research: </a:t>
            </a:r>
            <a:br>
              <a:rPr lang="en-US" sz="3600" dirty="0">
                <a:solidFill>
                  <a:srgbClr val="080808"/>
                </a:solidFill>
              </a:rPr>
            </a:br>
            <a:r>
              <a:rPr lang="en-US" sz="3600" dirty="0">
                <a:solidFill>
                  <a:srgbClr val="080808"/>
                </a:solidFill>
              </a:rPr>
              <a:t>Artificial Intelligence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6022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9" name="Straight Connector 138">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FFA4C-1483-CF4E-8BAD-D25A39839C2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Introduction</a:t>
            </a:r>
          </a:p>
        </p:txBody>
      </p:sp>
      <p:pic>
        <p:nvPicPr>
          <p:cNvPr id="1030" name="Picture 6" descr="Sophia AI robot video is going viral because it's so lifelike - Business  Insider">
            <a:extLst>
              <a:ext uri="{FF2B5EF4-FFF2-40B4-BE49-F238E27FC236}">
                <a16:creationId xmlns:a16="http://schemas.microsoft.com/office/drawing/2014/main" id="{6269645D-2918-7740-8167-532A04693B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1021946"/>
            <a:ext cx="3425609" cy="25692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ehind Hey Siri: How Apple's AI-Powered Personal Assistant Uses DNN">
            <a:extLst>
              <a:ext uri="{FF2B5EF4-FFF2-40B4-BE49-F238E27FC236}">
                <a16:creationId xmlns:a16="http://schemas.microsoft.com/office/drawing/2014/main" id="{BF5B4E64-E619-1444-A719-F0052E62E1B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5729" y="1276552"/>
            <a:ext cx="3433324" cy="2059994"/>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8" name="Picture 4" descr="Google Home">
            <a:extLst>
              <a:ext uri="{FF2B5EF4-FFF2-40B4-BE49-F238E27FC236}">
                <a16:creationId xmlns:a16="http://schemas.microsoft.com/office/drawing/2014/main" id="{09629899-49C4-2E44-89FB-A4EA557069D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49725" y="1044895"/>
            <a:ext cx="3423916" cy="2567937"/>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14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F795-9A82-2743-B996-AC2E7DA568EA}"/>
              </a:ext>
            </a:extLst>
          </p:cNvPr>
          <p:cNvSpPr>
            <a:spLocks noGrp="1"/>
          </p:cNvSpPr>
          <p:nvPr>
            <p:ph type="title"/>
          </p:nvPr>
        </p:nvSpPr>
        <p:spPr>
          <a:xfrm>
            <a:off x="838200" y="93178"/>
            <a:ext cx="10515600" cy="1325563"/>
          </a:xfrm>
          <a:solidFill>
            <a:schemeClr val="accent1"/>
          </a:solidFill>
        </p:spPr>
        <p:txBody>
          <a:bodyPr/>
          <a:lstStyle/>
          <a:p>
            <a:pPr algn="ctr"/>
            <a:r>
              <a:rPr lang="en-US" dirty="0">
                <a:solidFill>
                  <a:schemeClr val="bg1"/>
                </a:solidFill>
              </a:rPr>
              <a:t>Key Developments Timeline</a:t>
            </a:r>
          </a:p>
        </p:txBody>
      </p:sp>
      <p:pic>
        <p:nvPicPr>
          <p:cNvPr id="3074" name="Picture 2" descr="Unimate - The First Industrial Robot">
            <a:extLst>
              <a:ext uri="{FF2B5EF4-FFF2-40B4-BE49-F238E27FC236}">
                <a16:creationId xmlns:a16="http://schemas.microsoft.com/office/drawing/2014/main" id="{43339979-8130-BA49-B6AD-9FEFFB03FA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7753" y="1928419"/>
            <a:ext cx="2875579" cy="15762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ohn McCarthy, Pioneer in Artificial Intelligence, Dies at 84 - The New  York Times">
            <a:extLst>
              <a:ext uri="{FF2B5EF4-FFF2-40B4-BE49-F238E27FC236}">
                <a16:creationId xmlns:a16="http://schemas.microsoft.com/office/drawing/2014/main" id="{3BFFE118-3762-BA4E-A705-FD476B00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19" y="1439429"/>
            <a:ext cx="1432690" cy="20692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LIZA - Wikipedia">
            <a:extLst>
              <a:ext uri="{FF2B5EF4-FFF2-40B4-BE49-F238E27FC236}">
                <a16:creationId xmlns:a16="http://schemas.microsoft.com/office/drawing/2014/main" id="{59ECB184-8742-C84B-9AAF-9461B518F3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608" y="1647601"/>
            <a:ext cx="2637709" cy="185711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20 Years after Deep Blue: How AI Has Advanced Since Conquering Chess -  Scientific American">
            <a:extLst>
              <a:ext uri="{FF2B5EF4-FFF2-40B4-BE49-F238E27FC236}">
                <a16:creationId xmlns:a16="http://schemas.microsoft.com/office/drawing/2014/main" id="{01EAB388-B365-344D-9F6D-07668F0A7F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593" y="1732441"/>
            <a:ext cx="2637710" cy="176802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Robot® Roomba® 960 Wi-Fi® Connected Robot Vacuum | Bed Bath &amp; Beyond">
            <a:extLst>
              <a:ext uri="{FF2B5EF4-FFF2-40B4-BE49-F238E27FC236}">
                <a16:creationId xmlns:a16="http://schemas.microsoft.com/office/drawing/2014/main" id="{5BE3230C-DF25-094F-94B5-7222D10F0A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1303" y="1643354"/>
            <a:ext cx="1857110" cy="1857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ehind Hey Siri: How Apple's AI-Powered Personal Assistant Uses DNN">
            <a:extLst>
              <a:ext uri="{FF2B5EF4-FFF2-40B4-BE49-F238E27FC236}">
                <a16:creationId xmlns:a16="http://schemas.microsoft.com/office/drawing/2014/main" id="{39C2ED68-680F-7244-B1BC-D86602983E0D}"/>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82419" y="4629067"/>
            <a:ext cx="2631679" cy="157900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Watson and the Jeopardy! Challenge - YouTube">
            <a:extLst>
              <a:ext uri="{FF2B5EF4-FFF2-40B4-BE49-F238E27FC236}">
                <a16:creationId xmlns:a16="http://schemas.microsoft.com/office/drawing/2014/main" id="{D96D37D0-AAAE-7844-A9A9-9FE07025D9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6181" y="4802683"/>
            <a:ext cx="2396079" cy="134779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ow Amazon is widening the repertoire for its Alexa voice assistant -  GeekWire">
            <a:extLst>
              <a:ext uri="{FF2B5EF4-FFF2-40B4-BE49-F238E27FC236}">
                <a16:creationId xmlns:a16="http://schemas.microsoft.com/office/drawing/2014/main" id="{DDA4F308-0697-8D4F-B684-7043086BDA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4343" y="4161984"/>
            <a:ext cx="2908172" cy="198849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eepMind's AI beats world's best Go player in latest face-off | New  Scientist">
            <a:extLst>
              <a:ext uri="{FF2B5EF4-FFF2-40B4-BE49-F238E27FC236}">
                <a16:creationId xmlns:a16="http://schemas.microsoft.com/office/drawing/2014/main" id="{99AEE063-FB59-B447-8102-6241571479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72909" y="4161984"/>
            <a:ext cx="2982740" cy="19884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222BEAD7-1765-8140-8568-B61D15A46F58}"/>
              </a:ext>
            </a:extLst>
          </p:cNvPr>
          <p:cNvCxnSpPr/>
          <p:nvPr/>
        </p:nvCxnSpPr>
        <p:spPr>
          <a:xfrm>
            <a:off x="182419" y="3877056"/>
            <a:ext cx="11673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95CCA2-560B-C24D-BA00-85F0EC276385}"/>
              </a:ext>
            </a:extLst>
          </p:cNvPr>
          <p:cNvCxnSpPr/>
          <p:nvPr/>
        </p:nvCxnSpPr>
        <p:spPr>
          <a:xfrm>
            <a:off x="182419" y="6662928"/>
            <a:ext cx="1167323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A3FD8BA-C331-9B4C-B1B0-E8F1B84E9A98}"/>
              </a:ext>
            </a:extLst>
          </p:cNvPr>
          <p:cNvSpPr/>
          <p:nvPr/>
        </p:nvSpPr>
        <p:spPr>
          <a:xfrm>
            <a:off x="669982" y="3696114"/>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412124-4A69-F14E-87D1-EDEEC804E703}"/>
              </a:ext>
            </a:extLst>
          </p:cNvPr>
          <p:cNvSpPr/>
          <p:nvPr/>
        </p:nvSpPr>
        <p:spPr>
          <a:xfrm>
            <a:off x="2800225" y="3696114"/>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01D75D4-ABD2-8141-A989-A070B3489A28}"/>
              </a:ext>
            </a:extLst>
          </p:cNvPr>
          <p:cNvSpPr/>
          <p:nvPr/>
        </p:nvSpPr>
        <p:spPr>
          <a:xfrm>
            <a:off x="6019034" y="3696114"/>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C2A2F5E-FE12-BF4D-8478-4E5FD79C79CC}"/>
              </a:ext>
            </a:extLst>
          </p:cNvPr>
          <p:cNvSpPr/>
          <p:nvPr/>
        </p:nvSpPr>
        <p:spPr>
          <a:xfrm>
            <a:off x="8769123" y="3696114"/>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614B188-0219-7A4D-8AA8-8748403DC240}"/>
              </a:ext>
            </a:extLst>
          </p:cNvPr>
          <p:cNvSpPr/>
          <p:nvPr/>
        </p:nvSpPr>
        <p:spPr>
          <a:xfrm>
            <a:off x="11103470" y="3649533"/>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E6568DC-C523-A443-911C-F8F717C6E1FC}"/>
              </a:ext>
            </a:extLst>
          </p:cNvPr>
          <p:cNvSpPr/>
          <p:nvPr/>
        </p:nvSpPr>
        <p:spPr>
          <a:xfrm>
            <a:off x="1330040" y="6450910"/>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DA8227-5C73-5643-B7CA-358F16E2C8B5}"/>
              </a:ext>
            </a:extLst>
          </p:cNvPr>
          <p:cNvSpPr/>
          <p:nvPr/>
        </p:nvSpPr>
        <p:spPr>
          <a:xfrm>
            <a:off x="4076002" y="6460245"/>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69895D-22A3-184A-BF78-1FDB47D22A1D}"/>
              </a:ext>
            </a:extLst>
          </p:cNvPr>
          <p:cNvSpPr/>
          <p:nvPr/>
        </p:nvSpPr>
        <p:spPr>
          <a:xfrm>
            <a:off x="6960211" y="6460245"/>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E273579-D286-F54B-A989-DB468E6E0BF0}"/>
              </a:ext>
            </a:extLst>
          </p:cNvPr>
          <p:cNvSpPr/>
          <p:nvPr/>
        </p:nvSpPr>
        <p:spPr>
          <a:xfrm>
            <a:off x="10113085" y="6460245"/>
            <a:ext cx="336436" cy="361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732020-B36C-9A43-8C96-0A8298ED60D1}"/>
              </a:ext>
            </a:extLst>
          </p:cNvPr>
          <p:cNvSpPr txBox="1"/>
          <p:nvPr/>
        </p:nvSpPr>
        <p:spPr>
          <a:xfrm>
            <a:off x="511828" y="3444477"/>
            <a:ext cx="652743" cy="369332"/>
          </a:xfrm>
          <a:prstGeom prst="rect">
            <a:avLst/>
          </a:prstGeom>
          <a:noFill/>
        </p:spPr>
        <p:txBody>
          <a:bodyPr wrap="none" rtlCol="0">
            <a:spAutoFit/>
          </a:bodyPr>
          <a:lstStyle/>
          <a:p>
            <a:r>
              <a:rPr lang="en-US" dirty="0"/>
              <a:t>1995</a:t>
            </a:r>
          </a:p>
        </p:txBody>
      </p:sp>
      <p:sp>
        <p:nvSpPr>
          <p:cNvPr id="30" name="TextBox 29">
            <a:extLst>
              <a:ext uri="{FF2B5EF4-FFF2-40B4-BE49-F238E27FC236}">
                <a16:creationId xmlns:a16="http://schemas.microsoft.com/office/drawing/2014/main" id="{742ADDA4-9B57-3D4C-A763-BD36B5837688}"/>
              </a:ext>
            </a:extLst>
          </p:cNvPr>
          <p:cNvSpPr txBox="1"/>
          <p:nvPr/>
        </p:nvSpPr>
        <p:spPr>
          <a:xfrm>
            <a:off x="2642071" y="3424826"/>
            <a:ext cx="652743" cy="369332"/>
          </a:xfrm>
          <a:prstGeom prst="rect">
            <a:avLst/>
          </a:prstGeom>
          <a:noFill/>
        </p:spPr>
        <p:txBody>
          <a:bodyPr wrap="none" rtlCol="0">
            <a:spAutoFit/>
          </a:bodyPr>
          <a:lstStyle/>
          <a:p>
            <a:r>
              <a:rPr lang="en-US" dirty="0"/>
              <a:t>1961</a:t>
            </a:r>
          </a:p>
        </p:txBody>
      </p:sp>
      <p:sp>
        <p:nvSpPr>
          <p:cNvPr id="31" name="TextBox 30">
            <a:extLst>
              <a:ext uri="{FF2B5EF4-FFF2-40B4-BE49-F238E27FC236}">
                <a16:creationId xmlns:a16="http://schemas.microsoft.com/office/drawing/2014/main" id="{5E8C74F0-6F5E-F049-BE65-DEBBA87662E1}"/>
              </a:ext>
            </a:extLst>
          </p:cNvPr>
          <p:cNvSpPr txBox="1"/>
          <p:nvPr/>
        </p:nvSpPr>
        <p:spPr>
          <a:xfrm>
            <a:off x="5860495" y="3405439"/>
            <a:ext cx="652743" cy="369332"/>
          </a:xfrm>
          <a:prstGeom prst="rect">
            <a:avLst/>
          </a:prstGeom>
          <a:noFill/>
        </p:spPr>
        <p:txBody>
          <a:bodyPr wrap="none" rtlCol="0">
            <a:spAutoFit/>
          </a:bodyPr>
          <a:lstStyle/>
          <a:p>
            <a:r>
              <a:rPr lang="en-US" dirty="0"/>
              <a:t>1964</a:t>
            </a:r>
          </a:p>
        </p:txBody>
      </p:sp>
      <p:sp>
        <p:nvSpPr>
          <p:cNvPr id="32" name="TextBox 31">
            <a:extLst>
              <a:ext uri="{FF2B5EF4-FFF2-40B4-BE49-F238E27FC236}">
                <a16:creationId xmlns:a16="http://schemas.microsoft.com/office/drawing/2014/main" id="{C0D781A1-C2CA-884E-9C80-ECE887EB3930}"/>
              </a:ext>
            </a:extLst>
          </p:cNvPr>
          <p:cNvSpPr txBox="1"/>
          <p:nvPr/>
        </p:nvSpPr>
        <p:spPr>
          <a:xfrm>
            <a:off x="8610969" y="3413623"/>
            <a:ext cx="652743" cy="369332"/>
          </a:xfrm>
          <a:prstGeom prst="rect">
            <a:avLst/>
          </a:prstGeom>
          <a:noFill/>
        </p:spPr>
        <p:txBody>
          <a:bodyPr wrap="none" rtlCol="0">
            <a:spAutoFit/>
          </a:bodyPr>
          <a:lstStyle/>
          <a:p>
            <a:r>
              <a:rPr lang="en-US" dirty="0"/>
              <a:t>1997</a:t>
            </a:r>
          </a:p>
        </p:txBody>
      </p:sp>
      <p:sp>
        <p:nvSpPr>
          <p:cNvPr id="33" name="TextBox 32">
            <a:extLst>
              <a:ext uri="{FF2B5EF4-FFF2-40B4-BE49-F238E27FC236}">
                <a16:creationId xmlns:a16="http://schemas.microsoft.com/office/drawing/2014/main" id="{8EF60BB2-9FB5-194B-9396-77EAD2788C9D}"/>
              </a:ext>
            </a:extLst>
          </p:cNvPr>
          <p:cNvSpPr txBox="1"/>
          <p:nvPr/>
        </p:nvSpPr>
        <p:spPr>
          <a:xfrm>
            <a:off x="10947332" y="3380559"/>
            <a:ext cx="652743" cy="369332"/>
          </a:xfrm>
          <a:prstGeom prst="rect">
            <a:avLst/>
          </a:prstGeom>
          <a:noFill/>
        </p:spPr>
        <p:txBody>
          <a:bodyPr wrap="none" rtlCol="0">
            <a:spAutoFit/>
          </a:bodyPr>
          <a:lstStyle/>
          <a:p>
            <a:r>
              <a:rPr lang="en-US" dirty="0"/>
              <a:t>2002</a:t>
            </a:r>
          </a:p>
        </p:txBody>
      </p:sp>
      <p:sp>
        <p:nvSpPr>
          <p:cNvPr id="34" name="TextBox 33">
            <a:extLst>
              <a:ext uri="{FF2B5EF4-FFF2-40B4-BE49-F238E27FC236}">
                <a16:creationId xmlns:a16="http://schemas.microsoft.com/office/drawing/2014/main" id="{C096981C-8B17-874A-929D-9E64BFE4D7BC}"/>
              </a:ext>
            </a:extLst>
          </p:cNvPr>
          <p:cNvSpPr txBox="1"/>
          <p:nvPr/>
        </p:nvSpPr>
        <p:spPr>
          <a:xfrm>
            <a:off x="1171886" y="6187587"/>
            <a:ext cx="652743" cy="369332"/>
          </a:xfrm>
          <a:prstGeom prst="rect">
            <a:avLst/>
          </a:prstGeom>
          <a:noFill/>
        </p:spPr>
        <p:txBody>
          <a:bodyPr wrap="none" rtlCol="0">
            <a:spAutoFit/>
          </a:bodyPr>
          <a:lstStyle/>
          <a:p>
            <a:r>
              <a:rPr lang="en-US" dirty="0"/>
              <a:t>2011</a:t>
            </a:r>
          </a:p>
        </p:txBody>
      </p:sp>
      <p:sp>
        <p:nvSpPr>
          <p:cNvPr id="35" name="TextBox 34">
            <a:extLst>
              <a:ext uri="{FF2B5EF4-FFF2-40B4-BE49-F238E27FC236}">
                <a16:creationId xmlns:a16="http://schemas.microsoft.com/office/drawing/2014/main" id="{195AB120-65E3-1E46-BE82-8C6226FAE5E1}"/>
              </a:ext>
            </a:extLst>
          </p:cNvPr>
          <p:cNvSpPr txBox="1"/>
          <p:nvPr/>
        </p:nvSpPr>
        <p:spPr>
          <a:xfrm>
            <a:off x="3912669" y="6156486"/>
            <a:ext cx="652743" cy="369332"/>
          </a:xfrm>
          <a:prstGeom prst="rect">
            <a:avLst/>
          </a:prstGeom>
          <a:noFill/>
        </p:spPr>
        <p:txBody>
          <a:bodyPr wrap="none" rtlCol="0">
            <a:spAutoFit/>
          </a:bodyPr>
          <a:lstStyle/>
          <a:p>
            <a:r>
              <a:rPr lang="en-US" dirty="0"/>
              <a:t>2011</a:t>
            </a:r>
          </a:p>
        </p:txBody>
      </p:sp>
      <p:sp>
        <p:nvSpPr>
          <p:cNvPr id="36" name="TextBox 35">
            <a:extLst>
              <a:ext uri="{FF2B5EF4-FFF2-40B4-BE49-F238E27FC236}">
                <a16:creationId xmlns:a16="http://schemas.microsoft.com/office/drawing/2014/main" id="{32A327B2-8FCC-5247-9E51-FA14D6D5032B}"/>
              </a:ext>
            </a:extLst>
          </p:cNvPr>
          <p:cNvSpPr txBox="1"/>
          <p:nvPr/>
        </p:nvSpPr>
        <p:spPr>
          <a:xfrm>
            <a:off x="6816785" y="6187587"/>
            <a:ext cx="652743" cy="369332"/>
          </a:xfrm>
          <a:prstGeom prst="rect">
            <a:avLst/>
          </a:prstGeom>
          <a:noFill/>
        </p:spPr>
        <p:txBody>
          <a:bodyPr wrap="none" rtlCol="0">
            <a:spAutoFit/>
          </a:bodyPr>
          <a:lstStyle/>
          <a:p>
            <a:r>
              <a:rPr lang="en-US" dirty="0"/>
              <a:t>2014</a:t>
            </a:r>
          </a:p>
        </p:txBody>
      </p:sp>
      <p:sp>
        <p:nvSpPr>
          <p:cNvPr id="37" name="TextBox 36">
            <a:extLst>
              <a:ext uri="{FF2B5EF4-FFF2-40B4-BE49-F238E27FC236}">
                <a16:creationId xmlns:a16="http://schemas.microsoft.com/office/drawing/2014/main" id="{EE42207C-446F-D34A-82CA-333460285322}"/>
              </a:ext>
            </a:extLst>
          </p:cNvPr>
          <p:cNvSpPr txBox="1"/>
          <p:nvPr/>
        </p:nvSpPr>
        <p:spPr>
          <a:xfrm>
            <a:off x="9954931" y="6189873"/>
            <a:ext cx="652743" cy="369332"/>
          </a:xfrm>
          <a:prstGeom prst="rect">
            <a:avLst/>
          </a:prstGeom>
          <a:noFill/>
        </p:spPr>
        <p:txBody>
          <a:bodyPr wrap="none" rtlCol="0">
            <a:spAutoFit/>
          </a:bodyPr>
          <a:lstStyle/>
          <a:p>
            <a:r>
              <a:rPr lang="en-US" dirty="0"/>
              <a:t>2017</a:t>
            </a:r>
          </a:p>
        </p:txBody>
      </p:sp>
    </p:spTree>
    <p:extLst>
      <p:ext uri="{BB962C8B-B14F-4D97-AF65-F5344CB8AC3E}">
        <p14:creationId xmlns:p14="http://schemas.microsoft.com/office/powerpoint/2010/main" val="268081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hatbot Cute Female Robot In Chat Bubble Icon Isolated Chatterbot  Technology Concept Stock Vector - Illustration of artificial, digital:  108359860">
            <a:extLst>
              <a:ext uri="{FF2B5EF4-FFF2-40B4-BE49-F238E27FC236}">
                <a16:creationId xmlns:a16="http://schemas.microsoft.com/office/drawing/2014/main" id="{162BD90D-5F56-9949-A6C5-038452CF6C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250" b="17501"/>
          <a:stretch/>
        </p:blipFill>
        <p:spPr bwMode="auto">
          <a:xfrm>
            <a:off x="20" y="10"/>
            <a:ext cx="6095980" cy="34289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Apply and Optimize Your Algorithm When You're Ready to Run With AI">
            <a:extLst>
              <a:ext uri="{FF2B5EF4-FFF2-40B4-BE49-F238E27FC236}">
                <a16:creationId xmlns:a16="http://schemas.microsoft.com/office/drawing/2014/main" id="{79693DEC-466C-7347-AAFA-FF3580CB64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939" b="5791"/>
          <a:stretch/>
        </p:blipFill>
        <p:spPr bwMode="auto">
          <a:xfrm>
            <a:off x="6096000" y="10"/>
            <a:ext cx="6096000" cy="34289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ld dog, new tricks: Sony unleashes 'intelligent' robot pet | ABS-CBN News">
            <a:extLst>
              <a:ext uri="{FF2B5EF4-FFF2-40B4-BE49-F238E27FC236}">
                <a16:creationId xmlns:a16="http://schemas.microsoft.com/office/drawing/2014/main" id="{3D3F480B-EA13-B040-A478-02638512C4A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26" b="8505"/>
          <a:stretch/>
        </p:blipFill>
        <p:spPr bwMode="auto">
          <a:xfrm>
            <a:off x="20" y="3429000"/>
            <a:ext cx="609598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s mind-reading AI can see what you're thinking - and draw a picture of  it | World Economic Forum">
            <a:extLst>
              <a:ext uri="{FF2B5EF4-FFF2-40B4-BE49-F238E27FC236}">
                <a16:creationId xmlns:a16="http://schemas.microsoft.com/office/drawing/2014/main" id="{B9A121F8-4126-D64C-B7F2-5874385CEB6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846" r="15266" b="1"/>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ame 192">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5737583-FDC6-4645-9E7A-34EDCE3EBB0F}"/>
              </a:ext>
            </a:extLst>
          </p:cNvPr>
          <p:cNvSpPr>
            <a:spLocks noGrp="1"/>
          </p:cNvSpPr>
          <p:nvPr>
            <p:ph type="title"/>
          </p:nvPr>
        </p:nvSpPr>
        <p:spPr>
          <a:xfrm>
            <a:off x="4286858" y="2761554"/>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Quick Facts</a:t>
            </a:r>
          </a:p>
        </p:txBody>
      </p:sp>
    </p:spTree>
    <p:extLst>
      <p:ext uri="{BB962C8B-B14F-4D97-AF65-F5344CB8AC3E}">
        <p14:creationId xmlns:p14="http://schemas.microsoft.com/office/powerpoint/2010/main" val="124084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Top 10 Future Skills: Complex Problem Solving - Youth Time Magazine">
            <a:extLst>
              <a:ext uri="{FF2B5EF4-FFF2-40B4-BE49-F238E27FC236}">
                <a16:creationId xmlns:a16="http://schemas.microsoft.com/office/drawing/2014/main" id="{72A11FD6-B49A-9F4A-8AB2-52BFE6A5C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70" r="-1" b="-1"/>
          <a:stretch/>
        </p:blipFill>
        <p:spPr bwMode="auto">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Profit Png Free Download - Profit Clipart Transparent PNG - 2400x2400 -  Free Download on NicePNG">
            <a:extLst>
              <a:ext uri="{FF2B5EF4-FFF2-40B4-BE49-F238E27FC236}">
                <a16:creationId xmlns:a16="http://schemas.microsoft.com/office/drawing/2014/main" id="{633C2B92-0CA3-7D45-847F-58B21D48CD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248" r="-4" b="8394"/>
          <a:stretch/>
        </p:blipFill>
        <p:spPr bwMode="auto">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Candidates are missing the biggest challenge to jobs - GeekWire">
            <a:extLst>
              <a:ext uri="{FF2B5EF4-FFF2-40B4-BE49-F238E27FC236}">
                <a16:creationId xmlns:a16="http://schemas.microsoft.com/office/drawing/2014/main" id="{A4BC9AA0-2406-0E45-AE7A-D00CC5019B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468" b="62"/>
          <a:stretch/>
        </p:blipFill>
        <p:spPr bwMode="auto">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81" name="Freeform: Shape 8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8984F7-A9D9-C64C-8481-1D7F0CCC8499}"/>
              </a:ext>
            </a:extLst>
          </p:cNvPr>
          <p:cNvSpPr>
            <a:spLocks noGrp="1"/>
          </p:cNvSpPr>
          <p:nvPr>
            <p:ph type="title"/>
          </p:nvPr>
        </p:nvSpPr>
        <p:spPr>
          <a:xfrm>
            <a:off x="448056" y="685800"/>
            <a:ext cx="2807208" cy="1325563"/>
          </a:xfrm>
        </p:spPr>
        <p:txBody>
          <a:bodyPr>
            <a:normAutofit/>
          </a:bodyPr>
          <a:lstStyle/>
          <a:p>
            <a:r>
              <a:rPr lang="en-US" sz="3600" dirty="0"/>
              <a:t>Future Outlook</a:t>
            </a:r>
          </a:p>
        </p:txBody>
      </p:sp>
      <p:sp>
        <p:nvSpPr>
          <p:cNvPr id="85" name="Rectangle 84">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What the Rise of Sentient Robots Will Mean for Human Beings">
            <a:extLst>
              <a:ext uri="{FF2B5EF4-FFF2-40B4-BE49-F238E27FC236}">
                <a16:creationId xmlns:a16="http://schemas.microsoft.com/office/drawing/2014/main" id="{240D181E-ADD4-BB4C-AFE8-761DD84986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051" b="1"/>
          <a:stretch/>
        </p:blipFill>
        <p:spPr bwMode="auto">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F26AE780-4DEC-4DB4-B58B-07278A90ABD4}"/>
              </a:ext>
            </a:extLst>
          </p:cNvPr>
          <p:cNvGraphicFramePr>
            <a:graphicFrameLocks noGrp="1"/>
          </p:cNvGraphicFramePr>
          <p:nvPr>
            <p:ph idx="1"/>
            <p:extLst>
              <p:ext uri="{D42A27DB-BD31-4B8C-83A1-F6EECF244321}">
                <p14:modId xmlns:p14="http://schemas.microsoft.com/office/powerpoint/2010/main" val="2516674730"/>
              </p:ext>
            </p:extLst>
          </p:nvPr>
        </p:nvGraphicFramePr>
        <p:xfrm>
          <a:off x="448056" y="2258568"/>
          <a:ext cx="2807208" cy="3922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787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1469</Words>
  <Application>Microsoft Macintosh PowerPoint</Application>
  <PresentationFormat>Widescreen</PresentationFormat>
  <Paragraphs>88</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Theoretical Research:  Artificial Intelligence</vt:lpstr>
      <vt:lpstr>Introduction</vt:lpstr>
      <vt:lpstr>Key Developments Timeline</vt:lpstr>
      <vt:lpstr>Quick Facts</vt:lpstr>
      <vt:lpstr>Future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Research:  Artificial Intelligence</dc:title>
  <dc:creator>Jaimil Dalwadi</dc:creator>
  <cp:lastModifiedBy>Jaimil Dalwadi</cp:lastModifiedBy>
  <cp:revision>5</cp:revision>
  <dcterms:created xsi:type="dcterms:W3CDTF">2020-10-26T02:22:17Z</dcterms:created>
  <dcterms:modified xsi:type="dcterms:W3CDTF">2020-10-26T02:29:24Z</dcterms:modified>
</cp:coreProperties>
</file>