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4" r:id="rId2"/>
    <p:sldId id="256" r:id="rId3"/>
    <p:sldId id="257" r:id="rId4"/>
    <p:sldId id="258" r:id="rId5"/>
    <p:sldId id="259" r:id="rId6"/>
    <p:sldId id="260" r:id="rId7"/>
    <p:sldId id="261" r:id="rId8"/>
    <p:sldId id="262"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8633"/>
  </p:normalViewPr>
  <p:slideViewPr>
    <p:cSldViewPr snapToGrid="0" snapToObjects="1">
      <p:cViewPr varScale="1">
        <p:scale>
          <a:sx n="99" d="100"/>
          <a:sy n="99" d="100"/>
        </p:scale>
        <p:origin x="10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80B3B-A6C0-8444-AD74-79C876CC03FA}" type="datetimeFigureOut">
              <a:rPr lang="en-US" smtClean="0"/>
              <a:t>10/21/20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C1A5C2-6FA3-CC41-BB72-AE0A74185531}" type="slidenum">
              <a:rPr lang="en-US" smtClean="0"/>
              <a:t>‹#›</a:t>
            </a:fld>
            <a:endParaRPr lang="en-US"/>
          </a:p>
        </p:txBody>
      </p:sp>
    </p:spTree>
    <p:extLst>
      <p:ext uri="{BB962C8B-B14F-4D97-AF65-F5344CB8AC3E}">
        <p14:creationId xmlns:p14="http://schemas.microsoft.com/office/powerpoint/2010/main" val="3361122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last year, Google announced a huge milestone in the quantum computing research field. It demonstrated the ability for its quantum computer to complete a task that takes a classical computer 10,000 years to complete, in a mere 200 seconds. This quantum supremacy brought up a lot of commotion and controversy! </a:t>
            </a:r>
          </a:p>
          <a:p>
            <a:endParaRPr lang="en-US" dirty="0"/>
          </a:p>
          <a:p>
            <a:r>
              <a:rPr lang="en-US" dirty="0"/>
              <a:t>https://</a:t>
            </a:r>
            <a:r>
              <a:rPr lang="en-US" dirty="0" err="1"/>
              <a:t>www.sciencenews.org</a:t>
            </a:r>
            <a:r>
              <a:rPr lang="en-US" dirty="0"/>
              <a:t>/article/google-quantum-computer-supremacy-claim</a:t>
            </a:r>
          </a:p>
          <a:p>
            <a:endParaRPr lang="en-US" dirty="0"/>
          </a:p>
        </p:txBody>
      </p:sp>
      <p:sp>
        <p:nvSpPr>
          <p:cNvPr id="4" name="Slide Number Placeholder 3"/>
          <p:cNvSpPr>
            <a:spLocks noGrp="1"/>
          </p:cNvSpPr>
          <p:nvPr>
            <p:ph type="sldNum" sz="quarter" idx="5"/>
          </p:nvPr>
        </p:nvSpPr>
        <p:spPr/>
        <p:txBody>
          <a:bodyPr/>
          <a:lstStyle/>
          <a:p>
            <a:fld id="{E6C1A5C2-6FA3-CC41-BB72-AE0A74185531}" type="slidenum">
              <a:rPr lang="en-US" smtClean="0"/>
              <a:t>1</a:t>
            </a:fld>
            <a:endParaRPr lang="en-US"/>
          </a:p>
        </p:txBody>
      </p:sp>
    </p:spTree>
    <p:extLst>
      <p:ext uri="{BB962C8B-B14F-4D97-AF65-F5344CB8AC3E}">
        <p14:creationId xmlns:p14="http://schemas.microsoft.com/office/powerpoint/2010/main" val="2523869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would like to talk about the emerging technology – Quantum Computers!</a:t>
            </a:r>
          </a:p>
        </p:txBody>
      </p:sp>
      <p:sp>
        <p:nvSpPr>
          <p:cNvPr id="4" name="Slide Number Placeholder 3"/>
          <p:cNvSpPr>
            <a:spLocks noGrp="1"/>
          </p:cNvSpPr>
          <p:nvPr>
            <p:ph type="sldNum" sz="quarter" idx="5"/>
          </p:nvPr>
        </p:nvSpPr>
        <p:spPr/>
        <p:txBody>
          <a:bodyPr/>
          <a:lstStyle/>
          <a:p>
            <a:fld id="{E6C1A5C2-6FA3-CC41-BB72-AE0A74185531}" type="slidenum">
              <a:rPr lang="en-US" smtClean="0"/>
              <a:t>2</a:t>
            </a:fld>
            <a:endParaRPr lang="en-US"/>
          </a:p>
        </p:txBody>
      </p:sp>
    </p:spTree>
    <p:extLst>
      <p:ext uri="{BB962C8B-B14F-4D97-AF65-F5344CB8AC3E}">
        <p14:creationId xmlns:p14="http://schemas.microsoft.com/office/powerpoint/2010/main" val="639971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Quantum computers are so unique because they are fundamentally different from classical computers. Classical computers use transistors to calculate and do tasks. These transistors can be either on or off, which leads to the binary language which computers understand (base 2, 0’s and 1’s). To represent data, classical computers use bits which can be either 1 or 0. Through intensive research, scientists have found ways to implement quantum mechanics into computing and use the qubit for quantum computing. The qubit can also hold values like the bit. It can be 1 or 0; however, it can also be anywhere in between (known as superposition). This would likely be a probability value such as 70% 1 and 30% 0. By being able to store all these different values in a single qubit, quantum computers can process large amounts of data much more efficiently. This makes specific tasks much easier for a quantum computer to process compared to a classical computer; such as the task that Google simulated.</a:t>
            </a:r>
          </a:p>
          <a:p>
            <a:endParaRPr lang="en-US" dirty="0"/>
          </a:p>
          <a:p>
            <a:r>
              <a:rPr lang="en-US" dirty="0"/>
              <a:t>https://</a:t>
            </a:r>
            <a:r>
              <a:rPr lang="en-US" dirty="0" err="1"/>
              <a:t>www.wired.com</a:t>
            </a:r>
            <a:r>
              <a:rPr lang="en-US" dirty="0"/>
              <a:t>/story/wired-guide-to-quantum-computing/ 	for information</a:t>
            </a:r>
          </a:p>
          <a:p>
            <a:endParaRPr lang="en-US" dirty="0"/>
          </a:p>
          <a:p>
            <a:r>
              <a:rPr lang="en-US" dirty="0"/>
              <a:t>https://</a:t>
            </a:r>
            <a:r>
              <a:rPr lang="en-US" dirty="0" err="1"/>
              <a:t>img.laserfocusworld.com</a:t>
            </a:r>
            <a:r>
              <a:rPr lang="en-US" dirty="0"/>
              <a:t>/files/base/</a:t>
            </a:r>
            <a:r>
              <a:rPr lang="en-US" dirty="0" err="1"/>
              <a:t>ebm</a:t>
            </a:r>
            <a:r>
              <a:rPr lang="en-US" dirty="0"/>
              <a:t>/</a:t>
            </a:r>
            <a:r>
              <a:rPr lang="en-US" dirty="0" err="1"/>
              <a:t>lfw</a:t>
            </a:r>
            <a:r>
              <a:rPr lang="en-US" dirty="0"/>
              <a:t>/image/2020/07/2006LFW_jh2_z01.5f05deefdb870.png?auto=</a:t>
            </a:r>
            <a:r>
              <a:rPr lang="en-US" dirty="0" err="1"/>
              <a:t>format&amp;fit</a:t>
            </a:r>
            <a:r>
              <a:rPr lang="en-US" dirty="0"/>
              <a:t>=</a:t>
            </a:r>
            <a:r>
              <a:rPr lang="en-US" dirty="0" err="1"/>
              <a:t>max&amp;w</a:t>
            </a:r>
            <a:r>
              <a:rPr lang="en-US" dirty="0"/>
              <a:t>=1200 	for image</a:t>
            </a:r>
          </a:p>
        </p:txBody>
      </p:sp>
      <p:sp>
        <p:nvSpPr>
          <p:cNvPr id="4" name="Slide Number Placeholder 3"/>
          <p:cNvSpPr>
            <a:spLocks noGrp="1"/>
          </p:cNvSpPr>
          <p:nvPr>
            <p:ph type="sldNum" sz="quarter" idx="5"/>
          </p:nvPr>
        </p:nvSpPr>
        <p:spPr/>
        <p:txBody>
          <a:bodyPr/>
          <a:lstStyle/>
          <a:p>
            <a:fld id="{E6C1A5C2-6FA3-CC41-BB72-AE0A74185531}" type="slidenum">
              <a:rPr lang="en-US" smtClean="0"/>
              <a:t>3</a:t>
            </a:fld>
            <a:endParaRPr lang="en-US"/>
          </a:p>
        </p:txBody>
      </p:sp>
    </p:spTree>
    <p:extLst>
      <p:ext uri="{BB962C8B-B14F-4D97-AF65-F5344CB8AC3E}">
        <p14:creationId xmlns:p14="http://schemas.microsoft.com/office/powerpoint/2010/main" val="109068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a quantum computer, at IBM.  Its name is IBM Q System One. As you can see, it requires a huge amount of space, a surrounding refrigerator to keep the environment stable for qubits to achieve superposition.</a:t>
            </a:r>
          </a:p>
          <a:p>
            <a:r>
              <a:rPr lang="en-US" dirty="0"/>
              <a:t>https://specials-</a:t>
            </a:r>
            <a:r>
              <a:rPr lang="en-US" dirty="0" err="1"/>
              <a:t>images.forbesimg.com</a:t>
            </a:r>
            <a:r>
              <a:rPr lang="en-US" dirty="0"/>
              <a:t>/</a:t>
            </a:r>
            <a:r>
              <a:rPr lang="en-US" dirty="0" err="1"/>
              <a:t>imageserve</a:t>
            </a:r>
            <a:r>
              <a:rPr lang="en-US" dirty="0"/>
              <a:t>/5e1c9a33a854780006e868cc/960x0.jpg?fit=scale</a:t>
            </a:r>
          </a:p>
          <a:p>
            <a:endParaRPr lang="en-US" dirty="0"/>
          </a:p>
        </p:txBody>
      </p:sp>
      <p:sp>
        <p:nvSpPr>
          <p:cNvPr id="4" name="Slide Number Placeholder 3"/>
          <p:cNvSpPr>
            <a:spLocks noGrp="1"/>
          </p:cNvSpPr>
          <p:nvPr>
            <p:ph type="sldNum" sz="quarter" idx="5"/>
          </p:nvPr>
        </p:nvSpPr>
        <p:spPr/>
        <p:txBody>
          <a:bodyPr/>
          <a:lstStyle/>
          <a:p>
            <a:fld id="{E6C1A5C2-6FA3-CC41-BB72-AE0A74185531}" type="slidenum">
              <a:rPr lang="en-US" smtClean="0"/>
              <a:t>4</a:t>
            </a:fld>
            <a:endParaRPr lang="en-US"/>
          </a:p>
        </p:txBody>
      </p:sp>
    </p:spTree>
    <p:extLst>
      <p:ext uri="{BB962C8B-B14F-4D97-AF65-F5344CB8AC3E}">
        <p14:creationId xmlns:p14="http://schemas.microsoft.com/office/powerpoint/2010/main" val="3007550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classical computers, quantum computers are expected to impact several industries and revolutionize the way we live our lives. Some direct impacts that are foreseen now include government, pharmaceutical industries, financial services such as banking, weather services, and many more. Quantum computers can efficiently simulate hundreds of different drug/protein solutions in chemistry compared to classical computers. Quantum computers can encrypt data in much safer methods and crack regularly encoded data much more efficiently as well. By creating simulations based on real world physics (quantum mechanics), these computers can accurately predict weather patterns. Through efficient database searching, encryption, sorting, and other methods, financial services can be drastically improved. There are many more applications such as defense systems for governments, gene editing, the Internet, healthcare, energy sources, and many more. These are the direct applications of quantum computing now; however, there are many outcomes that we may not predict at the moment. Quantum processing could be applied to our daily lives, just like classical computing at some point in the future.</a:t>
            </a:r>
          </a:p>
          <a:p>
            <a:r>
              <a:rPr lang="en-US" dirty="0"/>
              <a:t>https://</a:t>
            </a:r>
            <a:r>
              <a:rPr lang="en-US" dirty="0" err="1"/>
              <a:t>blog.usejournal.com</a:t>
            </a:r>
            <a:r>
              <a:rPr lang="en-US" dirty="0"/>
              <a:t>/quantum-computing-the-basics-the-bad-and-the-solution-59af357fb52 for image</a:t>
            </a:r>
          </a:p>
          <a:p>
            <a:r>
              <a:rPr lang="en-US" dirty="0"/>
              <a:t>https://</a:t>
            </a:r>
            <a:r>
              <a:rPr lang="en-US" dirty="0" err="1"/>
              <a:t>www.dwavesys.com</a:t>
            </a:r>
            <a:r>
              <a:rPr lang="en-US" dirty="0"/>
              <a:t>/quantum-computing/industries for information</a:t>
            </a:r>
          </a:p>
        </p:txBody>
      </p:sp>
      <p:sp>
        <p:nvSpPr>
          <p:cNvPr id="4" name="Slide Number Placeholder 3"/>
          <p:cNvSpPr>
            <a:spLocks noGrp="1"/>
          </p:cNvSpPr>
          <p:nvPr>
            <p:ph type="sldNum" sz="quarter" idx="5"/>
          </p:nvPr>
        </p:nvSpPr>
        <p:spPr/>
        <p:txBody>
          <a:bodyPr/>
          <a:lstStyle/>
          <a:p>
            <a:fld id="{E6C1A5C2-6FA3-CC41-BB72-AE0A74185531}" type="slidenum">
              <a:rPr lang="en-US" smtClean="0"/>
              <a:t>5</a:t>
            </a:fld>
            <a:endParaRPr lang="en-US"/>
          </a:p>
        </p:txBody>
      </p:sp>
    </p:spTree>
    <p:extLst>
      <p:ext uri="{BB962C8B-B14F-4D97-AF65-F5344CB8AC3E}">
        <p14:creationId xmlns:p14="http://schemas.microsoft.com/office/powerpoint/2010/main" val="4061276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technology is available for everyone to use through open source systems such as IBM’s Quantum Experience, D-Wave’s commercial use quantum processors, and many more. Quantum processors require very stable and delicate environments; thus, they can not be used in classical computers just yet. To tackle this challenge, the field has diverted to cloud computing to provide accessibility to a quantum computer for any person with a device with access to the Internet. The Quantum Open Source Foundation monitors and provides a list of open source textbooks, courses, quantum simulators, and companies for everyone. Most businesses in the industries mentioned earlier would benefit greatly from the use of quantum applications, but everyday users can also create unique applications to tailor to their own needs.</a:t>
            </a:r>
          </a:p>
          <a:p>
            <a:endParaRPr lang="en-US" dirty="0"/>
          </a:p>
          <a:p>
            <a:endParaRPr lang="en-US" dirty="0"/>
          </a:p>
          <a:p>
            <a:r>
              <a:rPr lang="en-US" dirty="0"/>
              <a:t>https://</a:t>
            </a:r>
            <a:r>
              <a:rPr lang="en-US" dirty="0" err="1"/>
              <a:t>qosf.org</a:t>
            </a:r>
            <a:r>
              <a:rPr lang="en-US" dirty="0"/>
              <a:t>/</a:t>
            </a:r>
            <a:r>
              <a:rPr lang="en-US" dirty="0" err="1"/>
              <a:t>project_list</a:t>
            </a:r>
            <a:r>
              <a:rPr lang="en-US" dirty="0"/>
              <a:t>/</a:t>
            </a:r>
          </a:p>
          <a:p>
            <a:r>
              <a:rPr lang="en-US" dirty="0"/>
              <a:t>https://</a:t>
            </a:r>
            <a:r>
              <a:rPr lang="en-US" dirty="0" err="1"/>
              <a:t>static.wixstatic.com</a:t>
            </a:r>
            <a:r>
              <a:rPr lang="en-US" dirty="0"/>
              <a:t>/media/be812b_8f71c1657d61451796bca30c1413100a~mv2.jpg for image</a:t>
            </a:r>
          </a:p>
          <a:p>
            <a:endParaRPr lang="en-US" dirty="0"/>
          </a:p>
        </p:txBody>
      </p:sp>
      <p:sp>
        <p:nvSpPr>
          <p:cNvPr id="4" name="Slide Number Placeholder 3"/>
          <p:cNvSpPr>
            <a:spLocks noGrp="1"/>
          </p:cNvSpPr>
          <p:nvPr>
            <p:ph type="sldNum" sz="quarter" idx="5"/>
          </p:nvPr>
        </p:nvSpPr>
        <p:spPr/>
        <p:txBody>
          <a:bodyPr/>
          <a:lstStyle/>
          <a:p>
            <a:fld id="{E6C1A5C2-6FA3-CC41-BB72-AE0A74185531}" type="slidenum">
              <a:rPr lang="en-US" smtClean="0"/>
              <a:t>6</a:t>
            </a:fld>
            <a:endParaRPr lang="en-US"/>
          </a:p>
        </p:txBody>
      </p:sp>
    </p:spTree>
    <p:extLst>
      <p:ext uri="{BB962C8B-B14F-4D97-AF65-F5344CB8AC3E}">
        <p14:creationId xmlns:p14="http://schemas.microsoft.com/office/powerpoint/2010/main" val="1433351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this technology is still emerging and the hardware related to it is extremely complex, quantum computers require a ton of money to develop and improve. D-Wave valued its first commercial quantum computer at $10 million. Other sources mention that developing a single qubit can be approximately $10,000. Creating a fully applicable quantum computer in the future is estimated to cost approximately $10 billion. Even though the development is expensive, it is expected to reduce energy consumption by 10-100 times, and the market is expected to reach $60 billion by 2030 even though it is only $500 million as of 2019.</a:t>
            </a:r>
          </a:p>
          <a:p>
            <a:endParaRPr lang="en-US" dirty="0"/>
          </a:p>
          <a:p>
            <a:r>
              <a:rPr lang="en-US" dirty="0"/>
              <a:t>https://</a:t>
            </a:r>
            <a:r>
              <a:rPr lang="en-US" dirty="0" err="1"/>
              <a:t>arxiv.org</a:t>
            </a:r>
            <a:r>
              <a:rPr lang="en-US" dirty="0"/>
              <a:t>/abs/1609.02732</a:t>
            </a:r>
          </a:p>
          <a:p>
            <a:endParaRPr lang="en-US" dirty="0"/>
          </a:p>
          <a:p>
            <a:r>
              <a:rPr lang="en-US" dirty="0"/>
              <a:t>https://</a:t>
            </a:r>
            <a:r>
              <a:rPr lang="en-US" dirty="0" err="1"/>
              <a:t>www.globenewswire.com</a:t>
            </a:r>
            <a:r>
              <a:rPr lang="en-US" dirty="0"/>
              <a:t>/news-release/2020/04/06/2011932/0/</a:t>
            </a:r>
            <a:r>
              <a:rPr lang="en-US" dirty="0" err="1"/>
              <a:t>en</a:t>
            </a:r>
            <a:r>
              <a:rPr lang="en-US" dirty="0"/>
              <a:t>/Worldwide-Quantum-Computing-Market-2019-to-2030-Drivers-Restraints-and-Opportunities.html</a:t>
            </a:r>
          </a:p>
          <a:p>
            <a:endParaRPr lang="en-US" dirty="0"/>
          </a:p>
          <a:p>
            <a:r>
              <a:rPr lang="en-US" dirty="0"/>
              <a:t>https://</a:t>
            </a:r>
            <a:r>
              <a:rPr lang="en-US" dirty="0" err="1"/>
              <a:t>www.technologyreview.com</a:t>
            </a:r>
            <a:r>
              <a:rPr lang="en-US" dirty="0"/>
              <a:t>/2020/02/26/916744/quantum-computer-race-</a:t>
            </a:r>
            <a:r>
              <a:rPr lang="en-US" dirty="0" err="1"/>
              <a:t>ibm</a:t>
            </a:r>
            <a:r>
              <a:rPr lang="en-US" dirty="0"/>
              <a:t>-google/#:~:text=The%20first%20working%2012%2Dqubit%20quantum%20computer.&amp;text=D%2DWave%20releases%20the%20first,It%20costs%20%2410m.</a:t>
            </a:r>
          </a:p>
          <a:p>
            <a:endParaRPr lang="en-US" dirty="0"/>
          </a:p>
          <a:p>
            <a:r>
              <a:rPr lang="en-US" dirty="0"/>
              <a:t>https://</a:t>
            </a:r>
            <a:r>
              <a:rPr lang="en-US" dirty="0" err="1"/>
              <a:t>www.theguardian.com</a:t>
            </a:r>
            <a:r>
              <a:rPr lang="en-US" dirty="0"/>
              <a:t>/technology/2019/</a:t>
            </a:r>
            <a:r>
              <a:rPr lang="en-US" dirty="0" err="1"/>
              <a:t>aug</a:t>
            </a:r>
            <a:r>
              <a:rPr lang="en-US" dirty="0"/>
              <a:t>/02/quantum-supremacy-computers</a:t>
            </a:r>
          </a:p>
          <a:p>
            <a:endParaRPr lang="en-US" dirty="0"/>
          </a:p>
          <a:p>
            <a:r>
              <a:rPr lang="en-US" dirty="0"/>
              <a:t>https://s3.amazonaws.com/pas-</a:t>
            </a:r>
            <a:r>
              <a:rPr lang="en-US" dirty="0" err="1"/>
              <a:t>wordpress</a:t>
            </a:r>
            <a:r>
              <a:rPr lang="en-US" dirty="0"/>
              <a:t>-media/content/uploads/2018/07/29224559/LivePlan-Headers-3.jpg for image</a:t>
            </a:r>
          </a:p>
          <a:p>
            <a:endParaRPr lang="en-US" dirty="0"/>
          </a:p>
        </p:txBody>
      </p:sp>
      <p:sp>
        <p:nvSpPr>
          <p:cNvPr id="4" name="Slide Number Placeholder 3"/>
          <p:cNvSpPr>
            <a:spLocks noGrp="1"/>
          </p:cNvSpPr>
          <p:nvPr>
            <p:ph type="sldNum" sz="quarter" idx="5"/>
          </p:nvPr>
        </p:nvSpPr>
        <p:spPr/>
        <p:txBody>
          <a:bodyPr/>
          <a:lstStyle/>
          <a:p>
            <a:fld id="{E6C1A5C2-6FA3-CC41-BB72-AE0A74185531}" type="slidenum">
              <a:rPr lang="en-US" smtClean="0"/>
              <a:t>7</a:t>
            </a:fld>
            <a:endParaRPr lang="en-US"/>
          </a:p>
        </p:txBody>
      </p:sp>
    </p:spTree>
    <p:extLst>
      <p:ext uri="{BB962C8B-B14F-4D97-AF65-F5344CB8AC3E}">
        <p14:creationId xmlns:p14="http://schemas.microsoft.com/office/powerpoint/2010/main" val="1638543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-Queues</a:t>
            </a:r>
          </a:p>
          <a:p>
            <a:r>
              <a:rPr lang="en-US" dirty="0"/>
              <a:t>Quantum computing is still running off the cloud which means that users must share quantum computers. This limits the user’s ability to run the task as soon as possible. Several queues are made for each type of quantum computer as seen in IBM’s quantum experience simulator from my personal account.</a:t>
            </a:r>
          </a:p>
          <a:p>
            <a:endParaRPr lang="en-US" dirty="0"/>
          </a:p>
          <a:p>
            <a:endParaRPr lang="en-US" dirty="0"/>
          </a:p>
          <a:p>
            <a:r>
              <a:rPr lang="en-US" dirty="0"/>
              <a:t>-Complex Environments</a:t>
            </a:r>
          </a:p>
          <a:p>
            <a:r>
              <a:rPr lang="en-US" dirty="0"/>
              <a:t>As seen in the image, quantum computers require very complex environments to achieve superposition. They are not portable and so, the use is limited to virtual until further research is done.</a:t>
            </a:r>
          </a:p>
          <a:p>
            <a:endParaRPr lang="en-US" dirty="0"/>
          </a:p>
          <a:p>
            <a:r>
              <a:rPr lang="en-US" dirty="0"/>
              <a:t>https://</a:t>
            </a:r>
            <a:r>
              <a:rPr lang="en-US" dirty="0" err="1"/>
              <a:t>www.gannett-cdn.com</a:t>
            </a:r>
            <a:r>
              <a:rPr lang="en-US" dirty="0"/>
              <a:t>/presto/2020/03/02/USAT/d80535f0-1a54-48b8-af16-272cb40d4385-XXX_IBM_Research_rd177.JPG?width=660&amp;height=440&amp;fit=</a:t>
            </a:r>
            <a:r>
              <a:rPr lang="en-US" dirty="0" err="1"/>
              <a:t>crop&amp;format</a:t>
            </a:r>
            <a:r>
              <a:rPr lang="en-US" dirty="0"/>
              <a:t>=</a:t>
            </a:r>
            <a:r>
              <a:rPr lang="en-US" dirty="0" err="1"/>
              <a:t>pjpg&amp;auto</a:t>
            </a:r>
            <a:r>
              <a:rPr lang="en-US" dirty="0"/>
              <a:t>=</a:t>
            </a:r>
            <a:r>
              <a:rPr lang="en-US" dirty="0" err="1"/>
              <a:t>webp</a:t>
            </a:r>
            <a:r>
              <a:rPr lang="en-US" dirty="0"/>
              <a:t>	for image</a:t>
            </a:r>
          </a:p>
          <a:p>
            <a:endParaRPr lang="en-US" dirty="0"/>
          </a:p>
          <a:p>
            <a:r>
              <a:rPr lang="en-US" dirty="0"/>
              <a:t>-Limits to the Types of Problems </a:t>
            </a:r>
          </a:p>
          <a:p>
            <a:r>
              <a:rPr lang="en-US" dirty="0"/>
              <a:t>Quantum computers aren’t made to replace classical computers, but rather, to solve a different type of complex problems that classical computers can’t solve. Generally speaking, classical computers will be better at computing certain daily tasks than quantum computers. </a:t>
            </a:r>
          </a:p>
          <a:p>
            <a:endParaRPr lang="en-US" dirty="0"/>
          </a:p>
          <a:p>
            <a:r>
              <a:rPr lang="en-US" dirty="0"/>
              <a:t>https://</a:t>
            </a:r>
            <a:r>
              <a:rPr lang="en-US" dirty="0" err="1"/>
              <a:t>bernardmarr.com</a:t>
            </a:r>
            <a:r>
              <a:rPr lang="en-US" dirty="0"/>
              <a:t>/</a:t>
            </a:r>
            <a:r>
              <a:rPr lang="en-US" dirty="0" err="1"/>
              <a:t>default.asp?contentID</a:t>
            </a:r>
            <a:r>
              <a:rPr lang="en-US" dirty="0"/>
              <a:t>=1193</a:t>
            </a:r>
          </a:p>
          <a:p>
            <a:r>
              <a:rPr lang="en-US" dirty="0"/>
              <a:t>https://scx2.b-cdn.net/</a:t>
            </a:r>
            <a:r>
              <a:rPr lang="en-US" dirty="0" err="1"/>
              <a:t>gfx</a:t>
            </a:r>
            <a:r>
              <a:rPr lang="en-US" dirty="0"/>
              <a:t>/news/2019/5cadd3960cba8.jpg 	for image</a:t>
            </a:r>
          </a:p>
        </p:txBody>
      </p:sp>
      <p:sp>
        <p:nvSpPr>
          <p:cNvPr id="4" name="Slide Number Placeholder 3"/>
          <p:cNvSpPr>
            <a:spLocks noGrp="1"/>
          </p:cNvSpPr>
          <p:nvPr>
            <p:ph type="sldNum" sz="quarter" idx="5"/>
          </p:nvPr>
        </p:nvSpPr>
        <p:spPr/>
        <p:txBody>
          <a:bodyPr/>
          <a:lstStyle/>
          <a:p>
            <a:fld id="{E6C1A5C2-6FA3-CC41-BB72-AE0A74185531}" type="slidenum">
              <a:rPr lang="en-US" smtClean="0"/>
              <a:t>8</a:t>
            </a:fld>
            <a:endParaRPr lang="en-US"/>
          </a:p>
        </p:txBody>
      </p:sp>
    </p:spTree>
    <p:extLst>
      <p:ext uri="{BB962C8B-B14F-4D97-AF65-F5344CB8AC3E}">
        <p14:creationId xmlns:p14="http://schemas.microsoft.com/office/powerpoint/2010/main" val="3906468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CA46-CFA4-A149-861C-B45D54581C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8B75C3-D895-864C-A36A-E13CA90FEC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A12DA0-AC24-7B40-8851-288D9BF6912A}"/>
              </a:ext>
            </a:extLst>
          </p:cNvPr>
          <p:cNvSpPr>
            <a:spLocks noGrp="1"/>
          </p:cNvSpPr>
          <p:nvPr>
            <p:ph type="dt" sz="half" idx="10"/>
          </p:nvPr>
        </p:nvSpPr>
        <p:spPr/>
        <p:txBody>
          <a:bodyPr/>
          <a:lstStyle/>
          <a:p>
            <a:fld id="{E23215D3-5E6C-E248-8C45-9946A8D40625}" type="datetimeFigureOut">
              <a:rPr lang="en-US" smtClean="0"/>
              <a:t>10/21/20</a:t>
            </a:fld>
            <a:endParaRPr lang="en-US"/>
          </a:p>
        </p:txBody>
      </p:sp>
      <p:sp>
        <p:nvSpPr>
          <p:cNvPr id="5" name="Footer Placeholder 4">
            <a:extLst>
              <a:ext uri="{FF2B5EF4-FFF2-40B4-BE49-F238E27FC236}">
                <a16:creationId xmlns:a16="http://schemas.microsoft.com/office/drawing/2014/main" id="{F75FB216-0491-034E-83BE-20CF33074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923F8-3A3B-CA46-85D6-2B0D87548E96}"/>
              </a:ext>
            </a:extLst>
          </p:cNvPr>
          <p:cNvSpPr>
            <a:spLocks noGrp="1"/>
          </p:cNvSpPr>
          <p:nvPr>
            <p:ph type="sldNum" sz="quarter" idx="12"/>
          </p:nvPr>
        </p:nvSpPr>
        <p:spPr/>
        <p:txBody>
          <a:bodyPr/>
          <a:lstStyle/>
          <a:p>
            <a:fld id="{4FEE939D-744B-454D-A179-A8DC6A971D74}" type="slidenum">
              <a:rPr lang="en-US" smtClean="0"/>
              <a:t>‹#›</a:t>
            </a:fld>
            <a:endParaRPr lang="en-US"/>
          </a:p>
        </p:txBody>
      </p:sp>
    </p:spTree>
    <p:extLst>
      <p:ext uri="{BB962C8B-B14F-4D97-AF65-F5344CB8AC3E}">
        <p14:creationId xmlns:p14="http://schemas.microsoft.com/office/powerpoint/2010/main" val="2275635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3372B-4C5F-BD49-813C-7E3D1A9E0E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651143-AF11-9D44-9C68-7723681C2E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0ECE9-FC78-DE40-A29F-360E81B15AC6}"/>
              </a:ext>
            </a:extLst>
          </p:cNvPr>
          <p:cNvSpPr>
            <a:spLocks noGrp="1"/>
          </p:cNvSpPr>
          <p:nvPr>
            <p:ph type="dt" sz="half" idx="10"/>
          </p:nvPr>
        </p:nvSpPr>
        <p:spPr/>
        <p:txBody>
          <a:bodyPr/>
          <a:lstStyle/>
          <a:p>
            <a:fld id="{E23215D3-5E6C-E248-8C45-9946A8D40625}" type="datetimeFigureOut">
              <a:rPr lang="en-US" smtClean="0"/>
              <a:t>10/21/20</a:t>
            </a:fld>
            <a:endParaRPr lang="en-US"/>
          </a:p>
        </p:txBody>
      </p:sp>
      <p:sp>
        <p:nvSpPr>
          <p:cNvPr id="5" name="Footer Placeholder 4">
            <a:extLst>
              <a:ext uri="{FF2B5EF4-FFF2-40B4-BE49-F238E27FC236}">
                <a16:creationId xmlns:a16="http://schemas.microsoft.com/office/drawing/2014/main" id="{9F888B24-E21D-A44A-AC6B-B0E5D02AA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E5217-31DC-904E-AFD6-F55F3B4B53E0}"/>
              </a:ext>
            </a:extLst>
          </p:cNvPr>
          <p:cNvSpPr>
            <a:spLocks noGrp="1"/>
          </p:cNvSpPr>
          <p:nvPr>
            <p:ph type="sldNum" sz="quarter" idx="12"/>
          </p:nvPr>
        </p:nvSpPr>
        <p:spPr/>
        <p:txBody>
          <a:bodyPr/>
          <a:lstStyle/>
          <a:p>
            <a:fld id="{4FEE939D-744B-454D-A179-A8DC6A971D74}" type="slidenum">
              <a:rPr lang="en-US" smtClean="0"/>
              <a:t>‹#›</a:t>
            </a:fld>
            <a:endParaRPr lang="en-US"/>
          </a:p>
        </p:txBody>
      </p:sp>
    </p:spTree>
    <p:extLst>
      <p:ext uri="{BB962C8B-B14F-4D97-AF65-F5344CB8AC3E}">
        <p14:creationId xmlns:p14="http://schemas.microsoft.com/office/powerpoint/2010/main" val="2689657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EAD37A-AB59-7B48-A120-CBF96BC5E7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0BE2B2-5495-AE40-9975-0AE1FB15BF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C45575-4D79-DD46-A376-113305DC9FDF}"/>
              </a:ext>
            </a:extLst>
          </p:cNvPr>
          <p:cNvSpPr>
            <a:spLocks noGrp="1"/>
          </p:cNvSpPr>
          <p:nvPr>
            <p:ph type="dt" sz="half" idx="10"/>
          </p:nvPr>
        </p:nvSpPr>
        <p:spPr/>
        <p:txBody>
          <a:bodyPr/>
          <a:lstStyle/>
          <a:p>
            <a:fld id="{E23215D3-5E6C-E248-8C45-9946A8D40625}" type="datetimeFigureOut">
              <a:rPr lang="en-US" smtClean="0"/>
              <a:t>10/21/20</a:t>
            </a:fld>
            <a:endParaRPr lang="en-US"/>
          </a:p>
        </p:txBody>
      </p:sp>
      <p:sp>
        <p:nvSpPr>
          <p:cNvPr id="5" name="Footer Placeholder 4">
            <a:extLst>
              <a:ext uri="{FF2B5EF4-FFF2-40B4-BE49-F238E27FC236}">
                <a16:creationId xmlns:a16="http://schemas.microsoft.com/office/drawing/2014/main" id="{6B866939-860B-474B-A582-552F28DBFE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67313-0ECA-1843-A9B3-5441A8597C0A}"/>
              </a:ext>
            </a:extLst>
          </p:cNvPr>
          <p:cNvSpPr>
            <a:spLocks noGrp="1"/>
          </p:cNvSpPr>
          <p:nvPr>
            <p:ph type="sldNum" sz="quarter" idx="12"/>
          </p:nvPr>
        </p:nvSpPr>
        <p:spPr/>
        <p:txBody>
          <a:bodyPr/>
          <a:lstStyle/>
          <a:p>
            <a:fld id="{4FEE939D-744B-454D-A179-A8DC6A971D74}" type="slidenum">
              <a:rPr lang="en-US" smtClean="0"/>
              <a:t>‹#›</a:t>
            </a:fld>
            <a:endParaRPr lang="en-US"/>
          </a:p>
        </p:txBody>
      </p:sp>
    </p:spTree>
    <p:extLst>
      <p:ext uri="{BB962C8B-B14F-4D97-AF65-F5344CB8AC3E}">
        <p14:creationId xmlns:p14="http://schemas.microsoft.com/office/powerpoint/2010/main" val="2205471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59CF3-211E-B24C-A51D-DA1D913492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1D720B-748F-CB46-ADA5-2365832CC2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98E493-8678-5548-8F69-100DBE5CE3E6}"/>
              </a:ext>
            </a:extLst>
          </p:cNvPr>
          <p:cNvSpPr>
            <a:spLocks noGrp="1"/>
          </p:cNvSpPr>
          <p:nvPr>
            <p:ph type="dt" sz="half" idx="10"/>
          </p:nvPr>
        </p:nvSpPr>
        <p:spPr/>
        <p:txBody>
          <a:bodyPr/>
          <a:lstStyle/>
          <a:p>
            <a:fld id="{E23215D3-5E6C-E248-8C45-9946A8D40625}" type="datetimeFigureOut">
              <a:rPr lang="en-US" smtClean="0"/>
              <a:t>10/21/20</a:t>
            </a:fld>
            <a:endParaRPr lang="en-US"/>
          </a:p>
        </p:txBody>
      </p:sp>
      <p:sp>
        <p:nvSpPr>
          <p:cNvPr id="5" name="Footer Placeholder 4">
            <a:extLst>
              <a:ext uri="{FF2B5EF4-FFF2-40B4-BE49-F238E27FC236}">
                <a16:creationId xmlns:a16="http://schemas.microsoft.com/office/drawing/2014/main" id="{010A0821-2CBA-9E44-8A8D-81E49C3A40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222FA-E8E4-3349-B892-A8306A3A01EF}"/>
              </a:ext>
            </a:extLst>
          </p:cNvPr>
          <p:cNvSpPr>
            <a:spLocks noGrp="1"/>
          </p:cNvSpPr>
          <p:nvPr>
            <p:ph type="sldNum" sz="quarter" idx="12"/>
          </p:nvPr>
        </p:nvSpPr>
        <p:spPr/>
        <p:txBody>
          <a:bodyPr/>
          <a:lstStyle/>
          <a:p>
            <a:fld id="{4FEE939D-744B-454D-A179-A8DC6A971D74}" type="slidenum">
              <a:rPr lang="en-US" smtClean="0"/>
              <a:t>‹#›</a:t>
            </a:fld>
            <a:endParaRPr lang="en-US"/>
          </a:p>
        </p:txBody>
      </p:sp>
    </p:spTree>
    <p:extLst>
      <p:ext uri="{BB962C8B-B14F-4D97-AF65-F5344CB8AC3E}">
        <p14:creationId xmlns:p14="http://schemas.microsoft.com/office/powerpoint/2010/main" val="886309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63AE6-EC60-E54A-8ADF-B75421D020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3D7B1D-E49B-A843-959C-B41764025B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58599-2DF0-AF4D-BDD7-9A45F68295EA}"/>
              </a:ext>
            </a:extLst>
          </p:cNvPr>
          <p:cNvSpPr>
            <a:spLocks noGrp="1"/>
          </p:cNvSpPr>
          <p:nvPr>
            <p:ph type="dt" sz="half" idx="10"/>
          </p:nvPr>
        </p:nvSpPr>
        <p:spPr/>
        <p:txBody>
          <a:bodyPr/>
          <a:lstStyle/>
          <a:p>
            <a:fld id="{E23215D3-5E6C-E248-8C45-9946A8D40625}" type="datetimeFigureOut">
              <a:rPr lang="en-US" smtClean="0"/>
              <a:t>10/21/20</a:t>
            </a:fld>
            <a:endParaRPr lang="en-US"/>
          </a:p>
        </p:txBody>
      </p:sp>
      <p:sp>
        <p:nvSpPr>
          <p:cNvPr id="5" name="Footer Placeholder 4">
            <a:extLst>
              <a:ext uri="{FF2B5EF4-FFF2-40B4-BE49-F238E27FC236}">
                <a16:creationId xmlns:a16="http://schemas.microsoft.com/office/drawing/2014/main" id="{EE1FB624-1AE9-7B4D-875D-54F7A11C14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F3813-24FA-8B46-A7BA-BCFE75D830CD}"/>
              </a:ext>
            </a:extLst>
          </p:cNvPr>
          <p:cNvSpPr>
            <a:spLocks noGrp="1"/>
          </p:cNvSpPr>
          <p:nvPr>
            <p:ph type="sldNum" sz="quarter" idx="12"/>
          </p:nvPr>
        </p:nvSpPr>
        <p:spPr/>
        <p:txBody>
          <a:bodyPr/>
          <a:lstStyle/>
          <a:p>
            <a:fld id="{4FEE939D-744B-454D-A179-A8DC6A971D74}" type="slidenum">
              <a:rPr lang="en-US" smtClean="0"/>
              <a:t>‹#›</a:t>
            </a:fld>
            <a:endParaRPr lang="en-US"/>
          </a:p>
        </p:txBody>
      </p:sp>
    </p:spTree>
    <p:extLst>
      <p:ext uri="{BB962C8B-B14F-4D97-AF65-F5344CB8AC3E}">
        <p14:creationId xmlns:p14="http://schemas.microsoft.com/office/powerpoint/2010/main" val="1639697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9DAD-A744-C943-970E-84F4E595FA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5778EA-0B55-3141-B767-A4D5482D7B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5A29E8-14DA-1B4F-AD59-4B6BA19DE7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D35870-B95E-FC48-A826-D3A1C8F2EFE3}"/>
              </a:ext>
            </a:extLst>
          </p:cNvPr>
          <p:cNvSpPr>
            <a:spLocks noGrp="1"/>
          </p:cNvSpPr>
          <p:nvPr>
            <p:ph type="dt" sz="half" idx="10"/>
          </p:nvPr>
        </p:nvSpPr>
        <p:spPr/>
        <p:txBody>
          <a:bodyPr/>
          <a:lstStyle/>
          <a:p>
            <a:fld id="{E23215D3-5E6C-E248-8C45-9946A8D40625}" type="datetimeFigureOut">
              <a:rPr lang="en-US" smtClean="0"/>
              <a:t>10/21/20</a:t>
            </a:fld>
            <a:endParaRPr lang="en-US"/>
          </a:p>
        </p:txBody>
      </p:sp>
      <p:sp>
        <p:nvSpPr>
          <p:cNvPr id="6" name="Footer Placeholder 5">
            <a:extLst>
              <a:ext uri="{FF2B5EF4-FFF2-40B4-BE49-F238E27FC236}">
                <a16:creationId xmlns:a16="http://schemas.microsoft.com/office/drawing/2014/main" id="{EF99CD85-D6B4-2544-99E0-353CCE96A2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859521-3822-3047-B2DC-77389B75C86A}"/>
              </a:ext>
            </a:extLst>
          </p:cNvPr>
          <p:cNvSpPr>
            <a:spLocks noGrp="1"/>
          </p:cNvSpPr>
          <p:nvPr>
            <p:ph type="sldNum" sz="quarter" idx="12"/>
          </p:nvPr>
        </p:nvSpPr>
        <p:spPr/>
        <p:txBody>
          <a:bodyPr/>
          <a:lstStyle/>
          <a:p>
            <a:fld id="{4FEE939D-744B-454D-A179-A8DC6A971D74}" type="slidenum">
              <a:rPr lang="en-US" smtClean="0"/>
              <a:t>‹#›</a:t>
            </a:fld>
            <a:endParaRPr lang="en-US"/>
          </a:p>
        </p:txBody>
      </p:sp>
    </p:spTree>
    <p:extLst>
      <p:ext uri="{BB962C8B-B14F-4D97-AF65-F5344CB8AC3E}">
        <p14:creationId xmlns:p14="http://schemas.microsoft.com/office/powerpoint/2010/main" val="35517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66065-5D48-4B45-ABAF-2D723881AF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95A24D-2148-C044-B27A-E25943200B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30B830-A5F7-1343-ACAF-2533E21904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FA92F2-47DE-694D-BBA3-C56B62FF01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FC058F-5312-854D-99C4-CD2BEABF70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E3174C-3A9C-7B46-A536-A856C6FB9101}"/>
              </a:ext>
            </a:extLst>
          </p:cNvPr>
          <p:cNvSpPr>
            <a:spLocks noGrp="1"/>
          </p:cNvSpPr>
          <p:nvPr>
            <p:ph type="dt" sz="half" idx="10"/>
          </p:nvPr>
        </p:nvSpPr>
        <p:spPr/>
        <p:txBody>
          <a:bodyPr/>
          <a:lstStyle/>
          <a:p>
            <a:fld id="{E23215D3-5E6C-E248-8C45-9946A8D40625}" type="datetimeFigureOut">
              <a:rPr lang="en-US" smtClean="0"/>
              <a:t>10/21/20</a:t>
            </a:fld>
            <a:endParaRPr lang="en-US"/>
          </a:p>
        </p:txBody>
      </p:sp>
      <p:sp>
        <p:nvSpPr>
          <p:cNvPr id="8" name="Footer Placeholder 7">
            <a:extLst>
              <a:ext uri="{FF2B5EF4-FFF2-40B4-BE49-F238E27FC236}">
                <a16:creationId xmlns:a16="http://schemas.microsoft.com/office/drawing/2014/main" id="{7C59A6F1-06E2-9E4E-BB03-67FBA96AB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E23C8B-C679-3044-9E03-2CB9BDE03D18}"/>
              </a:ext>
            </a:extLst>
          </p:cNvPr>
          <p:cNvSpPr>
            <a:spLocks noGrp="1"/>
          </p:cNvSpPr>
          <p:nvPr>
            <p:ph type="sldNum" sz="quarter" idx="12"/>
          </p:nvPr>
        </p:nvSpPr>
        <p:spPr/>
        <p:txBody>
          <a:bodyPr/>
          <a:lstStyle/>
          <a:p>
            <a:fld id="{4FEE939D-744B-454D-A179-A8DC6A971D74}" type="slidenum">
              <a:rPr lang="en-US" smtClean="0"/>
              <a:t>‹#›</a:t>
            </a:fld>
            <a:endParaRPr lang="en-US"/>
          </a:p>
        </p:txBody>
      </p:sp>
    </p:spTree>
    <p:extLst>
      <p:ext uri="{BB962C8B-B14F-4D97-AF65-F5344CB8AC3E}">
        <p14:creationId xmlns:p14="http://schemas.microsoft.com/office/powerpoint/2010/main" val="2344873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A60EA-21B5-294E-A6EF-B14B0CE514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98F13E-B7BD-3D4A-A80C-C828E7D008DA}"/>
              </a:ext>
            </a:extLst>
          </p:cNvPr>
          <p:cNvSpPr>
            <a:spLocks noGrp="1"/>
          </p:cNvSpPr>
          <p:nvPr>
            <p:ph type="dt" sz="half" idx="10"/>
          </p:nvPr>
        </p:nvSpPr>
        <p:spPr/>
        <p:txBody>
          <a:bodyPr/>
          <a:lstStyle/>
          <a:p>
            <a:fld id="{E23215D3-5E6C-E248-8C45-9946A8D40625}" type="datetimeFigureOut">
              <a:rPr lang="en-US" smtClean="0"/>
              <a:t>10/21/20</a:t>
            </a:fld>
            <a:endParaRPr lang="en-US"/>
          </a:p>
        </p:txBody>
      </p:sp>
      <p:sp>
        <p:nvSpPr>
          <p:cNvPr id="4" name="Footer Placeholder 3">
            <a:extLst>
              <a:ext uri="{FF2B5EF4-FFF2-40B4-BE49-F238E27FC236}">
                <a16:creationId xmlns:a16="http://schemas.microsoft.com/office/drawing/2014/main" id="{A984B3AA-290A-3447-8D60-9BAEB81439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0559A5-0DCE-FB40-A5E5-F39A3B7DF22D}"/>
              </a:ext>
            </a:extLst>
          </p:cNvPr>
          <p:cNvSpPr>
            <a:spLocks noGrp="1"/>
          </p:cNvSpPr>
          <p:nvPr>
            <p:ph type="sldNum" sz="quarter" idx="12"/>
          </p:nvPr>
        </p:nvSpPr>
        <p:spPr/>
        <p:txBody>
          <a:bodyPr/>
          <a:lstStyle/>
          <a:p>
            <a:fld id="{4FEE939D-744B-454D-A179-A8DC6A971D74}" type="slidenum">
              <a:rPr lang="en-US" smtClean="0"/>
              <a:t>‹#›</a:t>
            </a:fld>
            <a:endParaRPr lang="en-US"/>
          </a:p>
        </p:txBody>
      </p:sp>
    </p:spTree>
    <p:extLst>
      <p:ext uri="{BB962C8B-B14F-4D97-AF65-F5344CB8AC3E}">
        <p14:creationId xmlns:p14="http://schemas.microsoft.com/office/powerpoint/2010/main" val="1159536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B7ED5-F49A-084D-8953-FB33F70A608A}"/>
              </a:ext>
            </a:extLst>
          </p:cNvPr>
          <p:cNvSpPr>
            <a:spLocks noGrp="1"/>
          </p:cNvSpPr>
          <p:nvPr>
            <p:ph type="dt" sz="half" idx="10"/>
          </p:nvPr>
        </p:nvSpPr>
        <p:spPr/>
        <p:txBody>
          <a:bodyPr/>
          <a:lstStyle/>
          <a:p>
            <a:fld id="{E23215D3-5E6C-E248-8C45-9946A8D40625}" type="datetimeFigureOut">
              <a:rPr lang="en-US" smtClean="0"/>
              <a:t>10/21/20</a:t>
            </a:fld>
            <a:endParaRPr lang="en-US"/>
          </a:p>
        </p:txBody>
      </p:sp>
      <p:sp>
        <p:nvSpPr>
          <p:cNvPr id="3" name="Footer Placeholder 2">
            <a:extLst>
              <a:ext uri="{FF2B5EF4-FFF2-40B4-BE49-F238E27FC236}">
                <a16:creationId xmlns:a16="http://schemas.microsoft.com/office/drawing/2014/main" id="{672D4381-38D1-FC4D-8AED-FEBB0E1153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599CA3-7D45-0141-882B-FD995A20E951}"/>
              </a:ext>
            </a:extLst>
          </p:cNvPr>
          <p:cNvSpPr>
            <a:spLocks noGrp="1"/>
          </p:cNvSpPr>
          <p:nvPr>
            <p:ph type="sldNum" sz="quarter" idx="12"/>
          </p:nvPr>
        </p:nvSpPr>
        <p:spPr/>
        <p:txBody>
          <a:bodyPr/>
          <a:lstStyle/>
          <a:p>
            <a:fld id="{4FEE939D-744B-454D-A179-A8DC6A971D74}" type="slidenum">
              <a:rPr lang="en-US" smtClean="0"/>
              <a:t>‹#›</a:t>
            </a:fld>
            <a:endParaRPr lang="en-US"/>
          </a:p>
        </p:txBody>
      </p:sp>
    </p:spTree>
    <p:extLst>
      <p:ext uri="{BB962C8B-B14F-4D97-AF65-F5344CB8AC3E}">
        <p14:creationId xmlns:p14="http://schemas.microsoft.com/office/powerpoint/2010/main" val="2936698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63C2-01E2-704D-BA26-E0CA2D98FB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3A8F26-1CE5-2247-AEB4-8110E218E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A8BE86-5907-574D-8EBC-2CD11CB55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E06210-9F72-0741-ABC7-69813C8627A7}"/>
              </a:ext>
            </a:extLst>
          </p:cNvPr>
          <p:cNvSpPr>
            <a:spLocks noGrp="1"/>
          </p:cNvSpPr>
          <p:nvPr>
            <p:ph type="dt" sz="half" idx="10"/>
          </p:nvPr>
        </p:nvSpPr>
        <p:spPr/>
        <p:txBody>
          <a:bodyPr/>
          <a:lstStyle/>
          <a:p>
            <a:fld id="{E23215D3-5E6C-E248-8C45-9946A8D40625}" type="datetimeFigureOut">
              <a:rPr lang="en-US" smtClean="0"/>
              <a:t>10/21/20</a:t>
            </a:fld>
            <a:endParaRPr lang="en-US"/>
          </a:p>
        </p:txBody>
      </p:sp>
      <p:sp>
        <p:nvSpPr>
          <p:cNvPr id="6" name="Footer Placeholder 5">
            <a:extLst>
              <a:ext uri="{FF2B5EF4-FFF2-40B4-BE49-F238E27FC236}">
                <a16:creationId xmlns:a16="http://schemas.microsoft.com/office/drawing/2014/main" id="{3E6ABF2A-1D46-6D4D-B6C8-6FB8D8CA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E6C43A-834E-5B4C-AC1D-D131F932637F}"/>
              </a:ext>
            </a:extLst>
          </p:cNvPr>
          <p:cNvSpPr>
            <a:spLocks noGrp="1"/>
          </p:cNvSpPr>
          <p:nvPr>
            <p:ph type="sldNum" sz="quarter" idx="12"/>
          </p:nvPr>
        </p:nvSpPr>
        <p:spPr/>
        <p:txBody>
          <a:bodyPr/>
          <a:lstStyle/>
          <a:p>
            <a:fld id="{4FEE939D-744B-454D-A179-A8DC6A971D74}" type="slidenum">
              <a:rPr lang="en-US" smtClean="0"/>
              <a:t>‹#›</a:t>
            </a:fld>
            <a:endParaRPr lang="en-US"/>
          </a:p>
        </p:txBody>
      </p:sp>
    </p:spTree>
    <p:extLst>
      <p:ext uri="{BB962C8B-B14F-4D97-AF65-F5344CB8AC3E}">
        <p14:creationId xmlns:p14="http://schemas.microsoft.com/office/powerpoint/2010/main" val="4277739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F9023-01BA-2C48-B4D3-DBCD99E4A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112D8C-038A-F940-84E3-7010F3A537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64B301-AB5B-FA41-B67F-D59F46753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2A1543-C352-CB41-84E8-E3F145FFF448}"/>
              </a:ext>
            </a:extLst>
          </p:cNvPr>
          <p:cNvSpPr>
            <a:spLocks noGrp="1"/>
          </p:cNvSpPr>
          <p:nvPr>
            <p:ph type="dt" sz="half" idx="10"/>
          </p:nvPr>
        </p:nvSpPr>
        <p:spPr/>
        <p:txBody>
          <a:bodyPr/>
          <a:lstStyle/>
          <a:p>
            <a:fld id="{E23215D3-5E6C-E248-8C45-9946A8D40625}" type="datetimeFigureOut">
              <a:rPr lang="en-US" smtClean="0"/>
              <a:t>10/21/20</a:t>
            </a:fld>
            <a:endParaRPr lang="en-US"/>
          </a:p>
        </p:txBody>
      </p:sp>
      <p:sp>
        <p:nvSpPr>
          <p:cNvPr id="6" name="Footer Placeholder 5">
            <a:extLst>
              <a:ext uri="{FF2B5EF4-FFF2-40B4-BE49-F238E27FC236}">
                <a16:creationId xmlns:a16="http://schemas.microsoft.com/office/drawing/2014/main" id="{0C922CD7-B3E8-2145-94A6-AE1BB62C3D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2880B-E88E-E84A-8C8D-1D26482DA949}"/>
              </a:ext>
            </a:extLst>
          </p:cNvPr>
          <p:cNvSpPr>
            <a:spLocks noGrp="1"/>
          </p:cNvSpPr>
          <p:nvPr>
            <p:ph type="sldNum" sz="quarter" idx="12"/>
          </p:nvPr>
        </p:nvSpPr>
        <p:spPr/>
        <p:txBody>
          <a:bodyPr/>
          <a:lstStyle/>
          <a:p>
            <a:fld id="{4FEE939D-744B-454D-A179-A8DC6A971D74}" type="slidenum">
              <a:rPr lang="en-US" smtClean="0"/>
              <a:t>‹#›</a:t>
            </a:fld>
            <a:endParaRPr lang="en-US"/>
          </a:p>
        </p:txBody>
      </p:sp>
    </p:spTree>
    <p:extLst>
      <p:ext uri="{BB962C8B-B14F-4D97-AF65-F5344CB8AC3E}">
        <p14:creationId xmlns:p14="http://schemas.microsoft.com/office/powerpoint/2010/main" val="262909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FC013B-06BB-8D46-854C-6D09E3C2AE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441626-337D-044E-8A37-560173AC59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8CA023-C125-3044-AD62-BA9BA87C1C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3215D3-5E6C-E248-8C45-9946A8D40625}" type="datetimeFigureOut">
              <a:rPr lang="en-US" smtClean="0"/>
              <a:t>10/21/20</a:t>
            </a:fld>
            <a:endParaRPr lang="en-US"/>
          </a:p>
        </p:txBody>
      </p:sp>
      <p:sp>
        <p:nvSpPr>
          <p:cNvPr id="5" name="Footer Placeholder 4">
            <a:extLst>
              <a:ext uri="{FF2B5EF4-FFF2-40B4-BE49-F238E27FC236}">
                <a16:creationId xmlns:a16="http://schemas.microsoft.com/office/drawing/2014/main" id="{9DF0877D-2704-CA43-B2E3-06D23BD195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5521C5-9A33-AF42-8407-51789AB696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E939D-744B-454D-A179-A8DC6A971D74}" type="slidenum">
              <a:rPr lang="en-US" smtClean="0"/>
              <a:t>‹#›</a:t>
            </a:fld>
            <a:endParaRPr lang="en-US"/>
          </a:p>
        </p:txBody>
      </p:sp>
    </p:spTree>
    <p:extLst>
      <p:ext uri="{BB962C8B-B14F-4D97-AF65-F5344CB8AC3E}">
        <p14:creationId xmlns:p14="http://schemas.microsoft.com/office/powerpoint/2010/main" val="2150498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Chart, text, surface chart&#10;&#10;Description automatically generated">
            <a:extLst>
              <a:ext uri="{FF2B5EF4-FFF2-40B4-BE49-F238E27FC236}">
                <a16:creationId xmlns:a16="http://schemas.microsoft.com/office/drawing/2014/main" id="{4F050455-8633-0B4D-87E2-3A5BB3DD8753}"/>
              </a:ext>
            </a:extLst>
          </p:cNvPr>
          <p:cNvPicPr>
            <a:picLocks noChangeAspect="1"/>
          </p:cNvPicPr>
          <p:nvPr/>
        </p:nvPicPr>
        <p:blipFill rotWithShape="1">
          <a:blip r:embed="rId3"/>
          <a:srcRect r="9406" b="-1"/>
          <a:stretch/>
        </p:blipFill>
        <p:spPr>
          <a:xfrm>
            <a:off x="321733" y="321733"/>
            <a:ext cx="11548534" cy="6214534"/>
          </a:xfrm>
          <a:prstGeom prst="rect">
            <a:avLst/>
          </a:prstGeom>
        </p:spPr>
      </p:pic>
    </p:spTree>
    <p:extLst>
      <p:ext uri="{BB962C8B-B14F-4D97-AF65-F5344CB8AC3E}">
        <p14:creationId xmlns:p14="http://schemas.microsoft.com/office/powerpoint/2010/main" val="20282095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18">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250D64-5314-5847-84C4-F4F5762258FB}"/>
              </a:ext>
            </a:extLst>
          </p:cNvPr>
          <p:cNvSpPr>
            <a:spLocks noGrp="1"/>
          </p:cNvSpPr>
          <p:nvPr>
            <p:ph type="ctrTitle"/>
          </p:nvPr>
        </p:nvSpPr>
        <p:spPr>
          <a:xfrm>
            <a:off x="634276" y="803705"/>
            <a:ext cx="4208656" cy="3034857"/>
          </a:xfrm>
        </p:spPr>
        <p:txBody>
          <a:bodyPr anchor="b">
            <a:normAutofit fontScale="90000"/>
          </a:bodyPr>
          <a:lstStyle/>
          <a:p>
            <a:pPr algn="r"/>
            <a:r>
              <a:rPr lang="en-US" sz="5400" dirty="0">
                <a:solidFill>
                  <a:srgbClr val="FFFFFF"/>
                </a:solidFill>
              </a:rPr>
              <a:t>Emerging Technologies: Quantum Computers</a:t>
            </a:r>
          </a:p>
        </p:txBody>
      </p:sp>
      <p:sp>
        <p:nvSpPr>
          <p:cNvPr id="3" name="Subtitle 2">
            <a:extLst>
              <a:ext uri="{FF2B5EF4-FFF2-40B4-BE49-F238E27FC236}">
                <a16:creationId xmlns:a16="http://schemas.microsoft.com/office/drawing/2014/main" id="{7737033B-A406-274D-A708-7EB055976108}"/>
              </a:ext>
            </a:extLst>
          </p:cNvPr>
          <p:cNvSpPr>
            <a:spLocks noGrp="1"/>
          </p:cNvSpPr>
          <p:nvPr>
            <p:ph type="subTitle" idx="1"/>
          </p:nvPr>
        </p:nvSpPr>
        <p:spPr>
          <a:xfrm>
            <a:off x="638921" y="4013165"/>
            <a:ext cx="4204012" cy="2205732"/>
          </a:xfrm>
        </p:spPr>
        <p:txBody>
          <a:bodyPr anchor="t">
            <a:normAutofit/>
          </a:bodyPr>
          <a:lstStyle/>
          <a:p>
            <a:pPr algn="r"/>
            <a:r>
              <a:rPr lang="en-US" sz="1800">
                <a:solidFill>
                  <a:srgbClr val="FFFFFF"/>
                </a:solidFill>
              </a:rPr>
              <a:t>Jaimil Dalwadi</a:t>
            </a:r>
          </a:p>
        </p:txBody>
      </p:sp>
      <p:cxnSp>
        <p:nvCxnSpPr>
          <p:cNvPr id="38" name="Straight Connector 20">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Atom">
            <a:extLst>
              <a:ext uri="{FF2B5EF4-FFF2-40B4-BE49-F238E27FC236}">
                <a16:creationId xmlns:a16="http://schemas.microsoft.com/office/drawing/2014/main" id="{F174AF70-406A-4473-9DC3-647D256ADD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699753"/>
            <a:ext cx="5459470" cy="5459470"/>
          </a:xfrm>
          <a:prstGeom prst="rect">
            <a:avLst/>
          </a:prstGeom>
        </p:spPr>
      </p:pic>
    </p:spTree>
    <p:extLst>
      <p:ext uri="{BB962C8B-B14F-4D97-AF65-F5344CB8AC3E}">
        <p14:creationId xmlns:p14="http://schemas.microsoft.com/office/powerpoint/2010/main" val="1819303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3902420" cy="423563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5231E17-3480-0644-A201-F2D733E2C554}"/>
              </a:ext>
            </a:extLst>
          </p:cNvPr>
          <p:cNvSpPr>
            <a:spLocks noGrp="1"/>
          </p:cNvSpPr>
          <p:nvPr>
            <p:ph type="title"/>
          </p:nvPr>
        </p:nvSpPr>
        <p:spPr>
          <a:xfrm>
            <a:off x="734664" y="930530"/>
            <a:ext cx="3361677" cy="3275019"/>
          </a:xfrm>
        </p:spPr>
        <p:txBody>
          <a:bodyPr vert="horz" lIns="91440" tIns="45720" rIns="91440" bIns="45720" rtlCol="0" anchor="ctr">
            <a:normAutofit/>
          </a:bodyPr>
          <a:lstStyle/>
          <a:p>
            <a:r>
              <a:rPr lang="en-US" sz="5000">
                <a:solidFill>
                  <a:srgbClr val="FFFFFF"/>
                </a:solidFill>
              </a:rPr>
              <a:t>General Description</a:t>
            </a:r>
          </a:p>
        </p:txBody>
      </p:sp>
      <p:sp>
        <p:nvSpPr>
          <p:cNvPr id="139" name="Rectangle 138">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843002"/>
            <a:ext cx="2391411" cy="156477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1" name="Rectangle 140">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3417" y="4843002"/>
            <a:ext cx="1351062" cy="1568472"/>
          </a:xfrm>
          <a:prstGeom prst="rect">
            <a:avLst/>
          </a:prstGeom>
          <a:solidFill>
            <a:srgbClr val="444F5A"/>
          </a:solidFill>
          <a:ln w="25400">
            <a:solidFill>
              <a:srgbClr val="444F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B1B1B"/>
              </a:solidFill>
            </a:endParaRPr>
          </a:p>
        </p:txBody>
      </p:sp>
      <p:pic>
        <p:nvPicPr>
          <p:cNvPr id="1028" name="Picture 4" descr="Quantum science: The quest for quantum information technology expands |  Laser Focus World">
            <a:extLst>
              <a:ext uri="{FF2B5EF4-FFF2-40B4-BE49-F238E27FC236}">
                <a16:creationId xmlns:a16="http://schemas.microsoft.com/office/drawing/2014/main" id="{88FB2171-AFBC-0B46-B411-0E672711D4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3"/>
          <a:stretch/>
        </p:blipFill>
        <p:spPr bwMode="auto">
          <a:xfrm>
            <a:off x="4517401" y="450221"/>
            <a:ext cx="7203993" cy="5957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14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70">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BM BrandVoice: The Quantum Computing Era Is Here. Why It Matters—And How  It May Change Our World.">
            <a:extLst>
              <a:ext uri="{FF2B5EF4-FFF2-40B4-BE49-F238E27FC236}">
                <a16:creationId xmlns:a16="http://schemas.microsoft.com/office/drawing/2014/main" id="{A12F93C3-9E9C-A04F-BEFB-29A6355316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298" t="2336" b="6756"/>
          <a:stretch/>
        </p:blipFill>
        <p:spPr bwMode="auto">
          <a:xfrm>
            <a:off x="0" y="10"/>
            <a:ext cx="866849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B2FCA6-71AE-0146-AAF8-9A72A2E70D2B}"/>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IBM Quantum Computer</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5769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94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Quantum Computing — The Basics, The Bad, and the Solution | by Silen Naihin  | Noteworthy - The Journal Blog">
            <a:extLst>
              <a:ext uri="{FF2B5EF4-FFF2-40B4-BE49-F238E27FC236}">
                <a16:creationId xmlns:a16="http://schemas.microsoft.com/office/drawing/2014/main" id="{7DB67432-CE7D-6F4F-9029-C2161A6F9B0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51140" y="643467"/>
            <a:ext cx="4289720"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120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My experience with organizations">
            <a:extLst>
              <a:ext uri="{FF2B5EF4-FFF2-40B4-BE49-F238E27FC236}">
                <a16:creationId xmlns:a16="http://schemas.microsoft.com/office/drawing/2014/main" id="{DFF8F6E8-78B0-2F4B-877E-C7043B7844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56" r="555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35" name="Rectangle 13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1">
            <a:extLst>
              <a:ext uri="{FF2B5EF4-FFF2-40B4-BE49-F238E27FC236}">
                <a16:creationId xmlns:a16="http://schemas.microsoft.com/office/drawing/2014/main" id="{25D1C647-904E-D146-87D9-A2950992CD88}"/>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Complete Access – Open Source</a:t>
            </a:r>
          </a:p>
        </p:txBody>
      </p:sp>
      <p:cxnSp>
        <p:nvCxnSpPr>
          <p:cNvPr id="137" name="Straight Connector 13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08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95C6C04-ED1E-48C5-BD46-37449D624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39482"/>
            <a:ext cx="12192001" cy="261851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5C220C-233C-6142-9F95-6EA69B7F588D}"/>
              </a:ext>
            </a:extLst>
          </p:cNvPr>
          <p:cNvSpPr>
            <a:spLocks noGrp="1"/>
          </p:cNvSpPr>
          <p:nvPr>
            <p:ph type="title"/>
          </p:nvPr>
        </p:nvSpPr>
        <p:spPr>
          <a:xfrm>
            <a:off x="650449" y="4559523"/>
            <a:ext cx="10901471" cy="1236440"/>
          </a:xfrm>
          <a:noFill/>
        </p:spPr>
        <p:txBody>
          <a:bodyPr vert="horz" lIns="91440" tIns="45720" rIns="91440" bIns="45720" rtlCol="0" anchor="b">
            <a:normAutofit/>
          </a:bodyPr>
          <a:lstStyle/>
          <a:p>
            <a:pPr algn="ctr"/>
            <a:r>
              <a:rPr lang="en-US" sz="6600" dirty="0">
                <a:solidFill>
                  <a:schemeClr val="bg1"/>
                </a:solidFill>
              </a:rPr>
              <a:t>Costs</a:t>
            </a:r>
          </a:p>
        </p:txBody>
      </p:sp>
      <p:pic>
        <p:nvPicPr>
          <p:cNvPr id="4098" name="Picture 2" descr="What Are Direct Costs? Cost of Goods Sold Explained">
            <a:extLst>
              <a:ext uri="{FF2B5EF4-FFF2-40B4-BE49-F238E27FC236}">
                <a16:creationId xmlns:a16="http://schemas.microsoft.com/office/drawing/2014/main" id="{BEB53E1E-FF6D-A949-B78F-62D3D3197F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380" b="1"/>
          <a:stretch/>
        </p:blipFill>
        <p:spPr bwMode="auto">
          <a:xfrm>
            <a:off x="20" y="1"/>
            <a:ext cx="12191979" cy="4239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644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6" name="Rectangle 136">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990EF-1B76-F04C-8CE0-764DA6B70C37}"/>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sz="4200"/>
              <a:t>Problems and Limits</a:t>
            </a:r>
          </a:p>
        </p:txBody>
      </p:sp>
      <p:sp>
        <p:nvSpPr>
          <p:cNvPr id="139" name="Rectangle 13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42"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descr="Computers and coronavirus: Could quantum computers help in the future?">
            <a:extLst>
              <a:ext uri="{FF2B5EF4-FFF2-40B4-BE49-F238E27FC236}">
                <a16:creationId xmlns:a16="http://schemas.microsoft.com/office/drawing/2014/main" id="{5248E5E6-3D75-A041-BC41-B5BC95152BD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61459" y="95044"/>
            <a:ext cx="4623698" cy="3086319"/>
          </a:xfrm>
          <a:prstGeom prst="rect">
            <a:avLst/>
          </a:prstGeom>
          <a:noFill/>
          <a:extLst>
            <a:ext uri="{909E8E84-426E-40DD-AFC4-6F175D3DCCD1}">
              <a14:hiddenFill xmlns:a14="http://schemas.microsoft.com/office/drawing/2010/main">
                <a:solidFill>
                  <a:srgbClr val="FFFFFF"/>
                </a:solidFill>
              </a14:hiddenFill>
            </a:ext>
          </a:extLst>
        </p:spPr>
      </p:pic>
      <p:sp>
        <p:nvSpPr>
          <p:cNvPr id="163" name="Rectangle 16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application&#10;&#10;Description automatically generated">
            <a:extLst>
              <a:ext uri="{FF2B5EF4-FFF2-40B4-BE49-F238E27FC236}">
                <a16:creationId xmlns:a16="http://schemas.microsoft.com/office/drawing/2014/main" id="{E4F27975-22E2-EC43-AC42-91C53A8730ED}"/>
              </a:ext>
            </a:extLst>
          </p:cNvPr>
          <p:cNvPicPr>
            <a:picLocks noChangeAspect="1"/>
          </p:cNvPicPr>
          <p:nvPr/>
        </p:nvPicPr>
        <p:blipFill>
          <a:blip r:embed="rId4"/>
          <a:stretch>
            <a:fillRect/>
          </a:stretch>
        </p:blipFill>
        <p:spPr>
          <a:xfrm>
            <a:off x="2503954" y="2271474"/>
            <a:ext cx="2303144" cy="4429125"/>
          </a:xfrm>
          <a:prstGeom prst="rect">
            <a:avLst/>
          </a:prstGeom>
        </p:spPr>
      </p:pic>
      <p:pic>
        <p:nvPicPr>
          <p:cNvPr id="5124" name="Picture 4" descr="New algorithm optimizes quantum computing problem-solving">
            <a:extLst>
              <a:ext uri="{FF2B5EF4-FFF2-40B4-BE49-F238E27FC236}">
                <a16:creationId xmlns:a16="http://schemas.microsoft.com/office/drawing/2014/main" id="{CF5317AE-8248-BA4F-85ED-197CC644B54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704081" y="3315854"/>
            <a:ext cx="5138455" cy="345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70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11">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D1730BE4-F2A5-234B-943D-1E0F9E009D73}"/>
              </a:ext>
            </a:extLst>
          </p:cNvPr>
          <p:cNvSpPr>
            <a:spLocks noGrp="1"/>
          </p:cNvSpPr>
          <p:nvPr>
            <p:ph type="ctrTitle"/>
          </p:nvPr>
        </p:nvSpPr>
        <p:spPr>
          <a:xfrm>
            <a:off x="1848465" y="3298722"/>
            <a:ext cx="8495070" cy="1784402"/>
          </a:xfrm>
        </p:spPr>
        <p:txBody>
          <a:bodyPr anchor="b">
            <a:normAutofit/>
          </a:bodyPr>
          <a:lstStyle/>
          <a:p>
            <a:r>
              <a:rPr lang="en-US">
                <a:solidFill>
                  <a:srgbClr val="FFFFFF"/>
                </a:solidFill>
              </a:rPr>
              <a:t>Thank You For Listening</a:t>
            </a:r>
          </a:p>
        </p:txBody>
      </p:sp>
      <p:sp>
        <p:nvSpPr>
          <p:cNvPr id="5" name="Subtitle 4">
            <a:extLst>
              <a:ext uri="{FF2B5EF4-FFF2-40B4-BE49-F238E27FC236}">
                <a16:creationId xmlns:a16="http://schemas.microsoft.com/office/drawing/2014/main" id="{572A0F96-2722-BD45-88BE-2E73649456A5}"/>
              </a:ext>
            </a:extLst>
          </p:cNvPr>
          <p:cNvSpPr>
            <a:spLocks noGrp="1"/>
          </p:cNvSpPr>
          <p:nvPr>
            <p:ph type="subTitle" idx="1"/>
          </p:nvPr>
        </p:nvSpPr>
        <p:spPr>
          <a:xfrm>
            <a:off x="1848465" y="5258851"/>
            <a:ext cx="8495070" cy="904005"/>
          </a:xfrm>
        </p:spPr>
        <p:txBody>
          <a:bodyPr>
            <a:normAutofit/>
          </a:bodyPr>
          <a:lstStyle/>
          <a:p>
            <a:r>
              <a:rPr lang="en-US">
                <a:solidFill>
                  <a:srgbClr val="FFFFFF"/>
                </a:solidFill>
              </a:rPr>
              <a:t>I hope you learned and got a basic understanding of quantum computers</a:t>
            </a:r>
          </a:p>
        </p:txBody>
      </p:sp>
      <p:sp>
        <p:nvSpPr>
          <p:cNvPr id="33" name="Oval 13">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Smiling Face with No Fill">
            <a:extLst>
              <a:ext uri="{FF2B5EF4-FFF2-40B4-BE49-F238E27FC236}">
                <a16:creationId xmlns:a16="http://schemas.microsoft.com/office/drawing/2014/main" id="{3DF58A44-8DF8-48F7-B8FD-53C0E0AA4C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3027102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1268</Words>
  <Application>Microsoft Macintosh PowerPoint</Application>
  <PresentationFormat>Widescreen</PresentationFormat>
  <Paragraphs>61</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Emerging Technologies: Quantum Computers</vt:lpstr>
      <vt:lpstr>General Description</vt:lpstr>
      <vt:lpstr>IBM Quantum Computer</vt:lpstr>
      <vt:lpstr>PowerPoint Presentation</vt:lpstr>
      <vt:lpstr>Complete Access – Open Source</vt:lpstr>
      <vt:lpstr>Costs</vt:lpstr>
      <vt:lpstr>Problems and Limits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Jaimil Dalwadi</dc:creator>
  <cp:lastModifiedBy>Jaimil Dalwadi</cp:lastModifiedBy>
  <cp:revision>2</cp:revision>
  <dcterms:created xsi:type="dcterms:W3CDTF">2020-10-22T01:52:13Z</dcterms:created>
  <dcterms:modified xsi:type="dcterms:W3CDTF">2020-10-22T01:53:13Z</dcterms:modified>
</cp:coreProperties>
</file>