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4D8"/>
    <a:srgbClr val="3D4BCF"/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73146" autoAdjust="0"/>
  </p:normalViewPr>
  <p:slideViewPr>
    <p:cSldViewPr>
      <p:cViewPr varScale="1">
        <p:scale>
          <a:sx n="33" d="100"/>
          <a:sy n="33" d="100"/>
        </p:scale>
        <p:origin x="12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ane\Desktop\Forage\AccentureDA\Final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ane\Desktop\Forage\AccentureDA\Final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ane\Desktop\Forage\AccentureDA\Final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Top 5 Content </a:t>
            </a:r>
            <a:r>
              <a:rPr lang="en-US"/>
              <a:t>Categories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19-438D-B7BA-0CED8D5143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8074320"/>
        <c:axId val="628075280"/>
      </c:barChart>
      <c:catAx>
        <c:axId val="62807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075280"/>
        <c:crosses val="autoZero"/>
        <c:auto val="1"/>
        <c:lblAlgn val="ctr"/>
        <c:lblOffset val="100"/>
        <c:noMultiLvlLbl val="0"/>
      </c:catAx>
      <c:valAx>
        <c:axId val="62807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07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[Final_Data.xlsx]Insights!PivotTable2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Month with the Most Posts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Insights!$K$5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Insights!$J$6:$J$18</c:f>
              <c:strCache>
                <c:ptCount val="12"/>
                <c:pt idx="0">
                  <c:v>March</c:v>
                </c:pt>
                <c:pt idx="1">
                  <c:v>June</c:v>
                </c:pt>
                <c:pt idx="2">
                  <c:v>August</c:v>
                </c:pt>
                <c:pt idx="3">
                  <c:v>October</c:v>
                </c:pt>
                <c:pt idx="4">
                  <c:v>January</c:v>
                </c:pt>
                <c:pt idx="5">
                  <c:v>November</c:v>
                </c:pt>
                <c:pt idx="6">
                  <c:v>April</c:v>
                </c:pt>
                <c:pt idx="7">
                  <c:v>July</c:v>
                </c:pt>
                <c:pt idx="8">
                  <c:v>December</c:v>
                </c:pt>
                <c:pt idx="9">
                  <c:v>September</c:v>
                </c:pt>
                <c:pt idx="10">
                  <c:v>February</c:v>
                </c:pt>
                <c:pt idx="11">
                  <c:v>May</c:v>
                </c:pt>
              </c:strCache>
            </c:strRef>
          </c:cat>
          <c:val>
            <c:numRef>
              <c:f>Insights!$K$6:$K$18</c:f>
              <c:numCache>
                <c:formatCode>General</c:formatCode>
                <c:ptCount val="12"/>
                <c:pt idx="0">
                  <c:v>157</c:v>
                </c:pt>
                <c:pt idx="1">
                  <c:v>152</c:v>
                </c:pt>
                <c:pt idx="2">
                  <c:v>148</c:v>
                </c:pt>
                <c:pt idx="3">
                  <c:v>135</c:v>
                </c:pt>
                <c:pt idx="4">
                  <c:v>133</c:v>
                </c:pt>
                <c:pt idx="5">
                  <c:v>131</c:v>
                </c:pt>
                <c:pt idx="6">
                  <c:v>122</c:v>
                </c:pt>
                <c:pt idx="7">
                  <c:v>120</c:v>
                </c:pt>
                <c:pt idx="8">
                  <c:v>119</c:v>
                </c:pt>
                <c:pt idx="9">
                  <c:v>118</c:v>
                </c:pt>
                <c:pt idx="10">
                  <c:v>115</c:v>
                </c:pt>
                <c:pt idx="11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E0-449F-BA51-D77AC06174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641579280"/>
        <c:axId val="641580240"/>
      </c:barChart>
      <c:catAx>
        <c:axId val="64157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580240"/>
        <c:crosses val="autoZero"/>
        <c:auto val="1"/>
        <c:lblAlgn val="ctr"/>
        <c:lblOffset val="100"/>
        <c:noMultiLvlLbl val="0"/>
      </c:catAx>
      <c:valAx>
        <c:axId val="64158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57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[Final_Data.xlsx]Insights!PivotTable3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Content Type with the Highest Engagement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Insights!$K$38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Insights!$J$39:$J$43</c:f>
              <c:strCache>
                <c:ptCount val="4"/>
                <c:pt idx="0">
                  <c:v>audio</c:v>
                </c:pt>
                <c:pt idx="1">
                  <c:v>GIF</c:v>
                </c:pt>
                <c:pt idx="2">
                  <c:v>video</c:v>
                </c:pt>
                <c:pt idx="3">
                  <c:v>photo</c:v>
                </c:pt>
              </c:strCache>
            </c:strRef>
          </c:cat>
          <c:val>
            <c:numRef>
              <c:f>Insights!$K$39:$K$43</c:f>
              <c:numCache>
                <c:formatCode>General</c:formatCode>
                <c:ptCount val="4"/>
                <c:pt idx="0">
                  <c:v>5280</c:v>
                </c:pt>
                <c:pt idx="1">
                  <c:v>5625</c:v>
                </c:pt>
                <c:pt idx="2">
                  <c:v>5970</c:v>
                </c:pt>
                <c:pt idx="3">
                  <c:v>6510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C5-4305-9559-E1CDB10B3CF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45751888"/>
        <c:axId val="645754288"/>
      </c:barChart>
      <c:catAx>
        <c:axId val="645751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754288"/>
        <c:crosses val="autoZero"/>
        <c:auto val="1"/>
        <c:lblAlgn val="ctr"/>
        <c:lblOffset val="100"/>
        <c:noMultiLvlLbl val="0"/>
      </c:catAx>
      <c:valAx>
        <c:axId val="64575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75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5957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553776" y="2761422"/>
            <a:ext cx="5779117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User Engagement Across Content Categories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b="1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8" name="TextBox 7"/>
          <p:cNvSpPr txBox="1"/>
          <p:nvPr/>
        </p:nvSpPr>
        <p:spPr>
          <a:xfrm>
            <a:off x="5551889" y="3842147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Graphik Regular" panose="020B0503030202060203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endParaRPr lang="en-IN" sz="2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8E3203-3C17-CD12-9C3A-6ECA4ADF12EB}"/>
              </a:ext>
            </a:extLst>
          </p:cNvPr>
          <p:cNvSpPr txBox="1"/>
          <p:nvPr/>
        </p:nvSpPr>
        <p:spPr>
          <a:xfrm>
            <a:off x="8645430" y="3581756"/>
            <a:ext cx="72742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Social Buzz, established in 2010, is rapidly growing in the social media space, focusing on content engagement. Accenture’s three-month project aims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Audit big data practices.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Recommend strategies for a successful IPO.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Analyze content categories to identify the top 5 by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679798" y="853636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140198" y="1765276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3C0B0B-EFC3-151D-076F-3F216F4B1C36}"/>
              </a:ext>
            </a:extLst>
          </p:cNvPr>
          <p:cNvSpPr txBox="1"/>
          <p:nvPr/>
        </p:nvSpPr>
        <p:spPr>
          <a:xfrm>
            <a:off x="2773842" y="4221918"/>
            <a:ext cx="68532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Social Buzz faces challenges managing over 100,000 daily posts, leading to 36.5 million pieces of content annually.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Key issues include: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 Data volume complexity.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 Difficulty in extracting actionable insights.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 Need for better data management strategies.</a:t>
            </a:r>
          </a:p>
          <a:p>
            <a:endParaRPr lang="en-IN"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8031CA-A83E-0807-2723-44563CBBA763}"/>
              </a:ext>
            </a:extLst>
          </p:cNvPr>
          <p:cNvSpPr txBox="1"/>
          <p:nvPr/>
        </p:nvSpPr>
        <p:spPr>
          <a:xfrm>
            <a:off x="14010958" y="1518966"/>
            <a:ext cx="3794382" cy="118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/>
              <a:t>Andrew Fleming</a:t>
            </a:r>
            <a:br>
              <a:rPr lang="en-US" sz="2500" b="1" dirty="0"/>
            </a:br>
            <a:r>
              <a:rPr lang="en-US" sz="2500" dirty="0"/>
              <a:t>Chief Technology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70A314-59EA-480C-49F1-172CE5626831}"/>
              </a:ext>
            </a:extLst>
          </p:cNvPr>
          <p:cNvSpPr txBox="1"/>
          <p:nvPr/>
        </p:nvSpPr>
        <p:spPr>
          <a:xfrm>
            <a:off x="13948884" y="4470182"/>
            <a:ext cx="3794382" cy="118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/>
              <a:t>Marcus Rampton</a:t>
            </a:r>
            <a:br>
              <a:rPr lang="en-US" sz="2500" b="1" dirty="0"/>
            </a:br>
            <a:r>
              <a:rPr lang="en-US" sz="2500" dirty="0"/>
              <a:t>Senior Principle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BF0CC5-4213-FDCC-9F3D-62B6748B4156}"/>
              </a:ext>
            </a:extLst>
          </p:cNvPr>
          <p:cNvSpPr txBox="1"/>
          <p:nvPr/>
        </p:nvSpPr>
        <p:spPr>
          <a:xfrm>
            <a:off x="13986895" y="7421398"/>
            <a:ext cx="3794382" cy="118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/>
              <a:t>Dhanendra Kumar</a:t>
            </a:r>
            <a:br>
              <a:rPr lang="en-US" sz="2500" b="1" dirty="0"/>
            </a:br>
            <a:r>
              <a:rPr lang="en-US" sz="2500" dirty="0"/>
              <a:t>Data Analyst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5D334F-D572-B4AC-BC14-15BFE0B175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r="11056" b="20616"/>
          <a:stretch/>
        </p:blipFill>
        <p:spPr>
          <a:xfrm>
            <a:off x="11455369" y="7059205"/>
            <a:ext cx="2143480" cy="1957064"/>
          </a:xfrm>
          <a:prstGeom prst="ellipse">
            <a:avLst/>
          </a:prstGeom>
          <a:ln w="31750" cmpd="sng">
            <a:solidFill>
              <a:srgbClr val="2E44D8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FBA9C8-7E46-D1A0-C170-87E7121E0CAB}"/>
              </a:ext>
            </a:extLst>
          </p:cNvPr>
          <p:cNvSpPr txBox="1"/>
          <p:nvPr/>
        </p:nvSpPr>
        <p:spPr>
          <a:xfrm>
            <a:off x="3965347" y="1638300"/>
            <a:ext cx="5359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Data Understanding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1D56C0-9BD2-E678-07BE-C28FF1BA7145}"/>
              </a:ext>
            </a:extLst>
          </p:cNvPr>
          <p:cNvSpPr txBox="1"/>
          <p:nvPr/>
        </p:nvSpPr>
        <p:spPr>
          <a:xfrm>
            <a:off x="5767054" y="3285508"/>
            <a:ext cx="5359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Data Cleaning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03D88F-3D63-B028-D284-E87ECA1F4D6C}"/>
              </a:ext>
            </a:extLst>
          </p:cNvPr>
          <p:cNvSpPr txBox="1"/>
          <p:nvPr/>
        </p:nvSpPr>
        <p:spPr>
          <a:xfrm>
            <a:off x="7626237" y="4759480"/>
            <a:ext cx="5359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Data Modeling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DC528B-6DB6-7E11-76D0-C8A80836620A}"/>
              </a:ext>
            </a:extLst>
          </p:cNvPr>
          <p:cNvSpPr txBox="1"/>
          <p:nvPr/>
        </p:nvSpPr>
        <p:spPr>
          <a:xfrm>
            <a:off x="9537521" y="6329244"/>
            <a:ext cx="5359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Data Analysis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586AD0-9B1E-40B5-B7AF-25640492CD2A}"/>
              </a:ext>
            </a:extLst>
          </p:cNvPr>
          <p:cNvSpPr txBox="1"/>
          <p:nvPr/>
        </p:nvSpPr>
        <p:spPr>
          <a:xfrm>
            <a:off x="11303663" y="8021944"/>
            <a:ext cx="5359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Uncover Insights</a:t>
            </a:r>
            <a:endParaRPr lang="en-IN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ADD2AD-C32E-BD02-0FBA-26AA367BC227}"/>
              </a:ext>
            </a:extLst>
          </p:cNvPr>
          <p:cNvSpPr txBox="1"/>
          <p:nvPr/>
        </p:nvSpPr>
        <p:spPr>
          <a:xfrm>
            <a:off x="1295400" y="2552700"/>
            <a:ext cx="156972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Our analysis has uncovered significant insights into user engagement across different content categories. Key findings include:</a:t>
            </a:r>
          </a:p>
          <a:p>
            <a:endParaRPr lang="en-US" sz="3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 Identification of the top five content categories that drive the most user reactions.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 Understanding the types of content that resonate with Social Buzz's audience.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 Insights into user behavior trends that can inform future content strategies.</a:t>
            </a:r>
          </a:p>
          <a:p>
            <a:endParaRPr lang="en-IN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FAD6E09-B3A4-062F-D9B5-0567022C8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026740"/>
              </p:ext>
            </p:extLst>
          </p:nvPr>
        </p:nvGraphicFramePr>
        <p:xfrm>
          <a:off x="864911" y="4194132"/>
          <a:ext cx="7630068" cy="5355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3">
            <a:extLst>
              <a:ext uri="{FF2B5EF4-FFF2-40B4-BE49-F238E27FC236}">
                <a16:creationId xmlns:a16="http://schemas.microsoft.com/office/drawing/2014/main" id="{72875223-13A3-4457-F7B5-E939E8CA6384}"/>
              </a:ext>
            </a:extLst>
          </p:cNvPr>
          <p:cNvSpPr txBox="1"/>
          <p:nvPr/>
        </p:nvSpPr>
        <p:spPr>
          <a:xfrm>
            <a:off x="1238920" y="224813"/>
            <a:ext cx="4636129" cy="1092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5000" b="1" u="sng" dirty="0"/>
              <a:t>Insights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0AC806-9D02-4658-9525-905DAA1847AE}"/>
              </a:ext>
            </a:extLst>
          </p:cNvPr>
          <p:cNvSpPr/>
          <p:nvPr/>
        </p:nvSpPr>
        <p:spPr>
          <a:xfrm>
            <a:off x="1173921" y="1771754"/>
            <a:ext cx="6857919" cy="196804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i="0" u="none" strike="noStrike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Total Unique Categories</a:t>
            </a:r>
            <a:r>
              <a:rPr lang="en-IN" sz="3000" dirty="0"/>
              <a:t>: </a:t>
            </a:r>
            <a:r>
              <a:rPr lang="en-IN" sz="3000" b="1" i="0" u="none" strike="noStrike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en-IN" sz="3000" dirty="0"/>
              <a:t>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9D67FD5-C35E-509A-8527-456268E3D5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126036"/>
              </p:ext>
            </p:extLst>
          </p:nvPr>
        </p:nvGraphicFramePr>
        <p:xfrm>
          <a:off x="8991601" y="4194131"/>
          <a:ext cx="8431488" cy="5355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EA98770-018B-9E2B-EFE2-20774F90B4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657377"/>
              </p:ext>
            </p:extLst>
          </p:nvPr>
        </p:nvGraphicFramePr>
        <p:xfrm>
          <a:off x="8991601" y="913755"/>
          <a:ext cx="8431487" cy="300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65886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067641" y="5005869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067641" y="2229500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067641" y="7782238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362321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5ED2B7A-8A22-C8E1-31AD-BC36B4CE3F09}"/>
              </a:ext>
            </a:extLst>
          </p:cNvPr>
          <p:cNvSpPr txBox="1"/>
          <p:nvPr/>
        </p:nvSpPr>
        <p:spPr>
          <a:xfrm>
            <a:off x="9783019" y="1646583"/>
            <a:ext cx="748763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conclusion, our engagement with Social Buzz has revealed critical insights into content performance, enabling data-driven decision-making. Key outcomes of the project include:</a:t>
            </a:r>
          </a:p>
          <a:p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A comprehensive audit of big data practices.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Identification of top-performing content categories.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Strategic recommendations to facilitate the upcoming IPO.</a:t>
            </a:r>
          </a:p>
          <a:p>
            <a:endParaRPr lang="en-US" sz="3000" dirty="0"/>
          </a:p>
          <a:p>
            <a:r>
              <a:rPr lang="en-US" sz="3000" dirty="0"/>
              <a:t>As Social Buzz moves forward, implementing best practices in data management and analysis will be crucial for sustaining growth and maximizing user engagement.</a:t>
            </a:r>
          </a:p>
          <a:p>
            <a:endParaRPr lang="en-IN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332</Words>
  <Application>Microsoft Office PowerPoint</Application>
  <PresentationFormat>Custom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Clear Sans Regular Bold</vt:lpstr>
      <vt:lpstr>Arial</vt:lpstr>
      <vt:lpstr>Graphik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Dhanendra Kumar</cp:lastModifiedBy>
  <cp:revision>14</cp:revision>
  <dcterms:created xsi:type="dcterms:W3CDTF">2006-08-16T00:00:00Z</dcterms:created>
  <dcterms:modified xsi:type="dcterms:W3CDTF">2024-10-16T14:31:34Z</dcterms:modified>
  <dc:identifier>DAEhDyfaYKE</dc:identifier>
</cp:coreProperties>
</file>