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8" r:id="rId10"/>
    <p:sldId id="266" r:id="rId11"/>
    <p:sldId id="264" r:id="rId12"/>
    <p:sldId id="265"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1"/>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39A6-BFB5-ECCB-F7B2-59295CD136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C7E34A-1DC0-AB98-A6BA-5B8F4648FE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EB1040-86D0-008D-CA48-C63D4DA86332}"/>
              </a:ext>
            </a:extLst>
          </p:cNvPr>
          <p:cNvSpPr>
            <a:spLocks noGrp="1"/>
          </p:cNvSpPr>
          <p:nvPr>
            <p:ph type="dt" sz="half" idx="10"/>
          </p:nvPr>
        </p:nvSpPr>
        <p:spPr/>
        <p:txBody>
          <a:bodyPr/>
          <a:lstStyle/>
          <a:p>
            <a:fld id="{E74B8072-D167-084E-ADB6-E636CC832FFE}" type="datetimeFigureOut">
              <a:rPr lang="en-US" smtClean="0"/>
              <a:t>7/21/23</a:t>
            </a:fld>
            <a:endParaRPr lang="en-US"/>
          </a:p>
        </p:txBody>
      </p:sp>
      <p:sp>
        <p:nvSpPr>
          <p:cNvPr id="5" name="Footer Placeholder 4">
            <a:extLst>
              <a:ext uri="{FF2B5EF4-FFF2-40B4-BE49-F238E27FC236}">
                <a16:creationId xmlns:a16="http://schemas.microsoft.com/office/drawing/2014/main" id="{111D2536-9697-59C5-6A4F-26C1C3CCA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400C0-7891-BCEE-3A4A-8122C2D0C958}"/>
              </a:ext>
            </a:extLst>
          </p:cNvPr>
          <p:cNvSpPr>
            <a:spLocks noGrp="1"/>
          </p:cNvSpPr>
          <p:nvPr>
            <p:ph type="sldNum" sz="quarter" idx="12"/>
          </p:nvPr>
        </p:nvSpPr>
        <p:spPr/>
        <p:txBody>
          <a:bodyPr/>
          <a:lstStyle/>
          <a:p>
            <a:fld id="{E0270528-1213-474C-8072-85907D4AC99D}" type="slidenum">
              <a:rPr lang="en-US" smtClean="0"/>
              <a:t>‹#›</a:t>
            </a:fld>
            <a:endParaRPr lang="en-US"/>
          </a:p>
        </p:txBody>
      </p:sp>
    </p:spTree>
    <p:extLst>
      <p:ext uri="{BB962C8B-B14F-4D97-AF65-F5344CB8AC3E}">
        <p14:creationId xmlns:p14="http://schemas.microsoft.com/office/powerpoint/2010/main" val="415310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AA9E-A515-542E-B8C4-200AB608C3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728DAB-70D0-717F-EB96-F1D6F55BC7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7F40B-85F1-8759-9DFF-15F6698FBC36}"/>
              </a:ext>
            </a:extLst>
          </p:cNvPr>
          <p:cNvSpPr>
            <a:spLocks noGrp="1"/>
          </p:cNvSpPr>
          <p:nvPr>
            <p:ph type="dt" sz="half" idx="10"/>
          </p:nvPr>
        </p:nvSpPr>
        <p:spPr/>
        <p:txBody>
          <a:bodyPr/>
          <a:lstStyle/>
          <a:p>
            <a:fld id="{E74B8072-D167-084E-ADB6-E636CC832FFE}" type="datetimeFigureOut">
              <a:rPr lang="en-US" smtClean="0"/>
              <a:t>7/21/23</a:t>
            </a:fld>
            <a:endParaRPr lang="en-US"/>
          </a:p>
        </p:txBody>
      </p:sp>
      <p:sp>
        <p:nvSpPr>
          <p:cNvPr id="5" name="Footer Placeholder 4">
            <a:extLst>
              <a:ext uri="{FF2B5EF4-FFF2-40B4-BE49-F238E27FC236}">
                <a16:creationId xmlns:a16="http://schemas.microsoft.com/office/drawing/2014/main" id="{8CFDF272-78A4-3F6D-2F6E-C94C89823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730D1-200A-C0A1-E76D-DE9E609A698C}"/>
              </a:ext>
            </a:extLst>
          </p:cNvPr>
          <p:cNvSpPr>
            <a:spLocks noGrp="1"/>
          </p:cNvSpPr>
          <p:nvPr>
            <p:ph type="sldNum" sz="quarter" idx="12"/>
          </p:nvPr>
        </p:nvSpPr>
        <p:spPr/>
        <p:txBody>
          <a:bodyPr/>
          <a:lstStyle/>
          <a:p>
            <a:fld id="{E0270528-1213-474C-8072-85907D4AC99D}" type="slidenum">
              <a:rPr lang="en-US" smtClean="0"/>
              <a:t>‹#›</a:t>
            </a:fld>
            <a:endParaRPr lang="en-US"/>
          </a:p>
        </p:txBody>
      </p:sp>
    </p:spTree>
    <p:extLst>
      <p:ext uri="{BB962C8B-B14F-4D97-AF65-F5344CB8AC3E}">
        <p14:creationId xmlns:p14="http://schemas.microsoft.com/office/powerpoint/2010/main" val="29060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10E17D-1B52-8A08-6370-BAE4365B28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C0DF68-551F-72AB-65BF-E3938E006E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92712-A7AB-B9C2-431C-EE60D85A9F97}"/>
              </a:ext>
            </a:extLst>
          </p:cNvPr>
          <p:cNvSpPr>
            <a:spLocks noGrp="1"/>
          </p:cNvSpPr>
          <p:nvPr>
            <p:ph type="dt" sz="half" idx="10"/>
          </p:nvPr>
        </p:nvSpPr>
        <p:spPr/>
        <p:txBody>
          <a:bodyPr/>
          <a:lstStyle/>
          <a:p>
            <a:fld id="{E74B8072-D167-084E-ADB6-E636CC832FFE}" type="datetimeFigureOut">
              <a:rPr lang="en-US" smtClean="0"/>
              <a:t>7/21/23</a:t>
            </a:fld>
            <a:endParaRPr lang="en-US"/>
          </a:p>
        </p:txBody>
      </p:sp>
      <p:sp>
        <p:nvSpPr>
          <p:cNvPr id="5" name="Footer Placeholder 4">
            <a:extLst>
              <a:ext uri="{FF2B5EF4-FFF2-40B4-BE49-F238E27FC236}">
                <a16:creationId xmlns:a16="http://schemas.microsoft.com/office/drawing/2014/main" id="{DD27C357-2F52-65B3-96F1-8DEBAD1FC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040F6-87FB-E71E-18E2-C9EA65774E53}"/>
              </a:ext>
            </a:extLst>
          </p:cNvPr>
          <p:cNvSpPr>
            <a:spLocks noGrp="1"/>
          </p:cNvSpPr>
          <p:nvPr>
            <p:ph type="sldNum" sz="quarter" idx="12"/>
          </p:nvPr>
        </p:nvSpPr>
        <p:spPr/>
        <p:txBody>
          <a:bodyPr/>
          <a:lstStyle/>
          <a:p>
            <a:fld id="{E0270528-1213-474C-8072-85907D4AC99D}" type="slidenum">
              <a:rPr lang="en-US" smtClean="0"/>
              <a:t>‹#›</a:t>
            </a:fld>
            <a:endParaRPr lang="en-US"/>
          </a:p>
        </p:txBody>
      </p:sp>
    </p:spTree>
    <p:extLst>
      <p:ext uri="{BB962C8B-B14F-4D97-AF65-F5344CB8AC3E}">
        <p14:creationId xmlns:p14="http://schemas.microsoft.com/office/powerpoint/2010/main" val="1218784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A983-6024-D6D7-133A-9B560E3A2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8119C-A01C-3642-26EB-A97693A27C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C1A92-0322-7A0B-2DB1-EC318515745B}"/>
              </a:ext>
            </a:extLst>
          </p:cNvPr>
          <p:cNvSpPr>
            <a:spLocks noGrp="1"/>
          </p:cNvSpPr>
          <p:nvPr>
            <p:ph type="dt" sz="half" idx="10"/>
          </p:nvPr>
        </p:nvSpPr>
        <p:spPr/>
        <p:txBody>
          <a:bodyPr/>
          <a:lstStyle/>
          <a:p>
            <a:fld id="{E74B8072-D167-084E-ADB6-E636CC832FFE}" type="datetimeFigureOut">
              <a:rPr lang="en-US" smtClean="0"/>
              <a:t>7/21/23</a:t>
            </a:fld>
            <a:endParaRPr lang="en-US"/>
          </a:p>
        </p:txBody>
      </p:sp>
      <p:sp>
        <p:nvSpPr>
          <p:cNvPr id="5" name="Footer Placeholder 4">
            <a:extLst>
              <a:ext uri="{FF2B5EF4-FFF2-40B4-BE49-F238E27FC236}">
                <a16:creationId xmlns:a16="http://schemas.microsoft.com/office/drawing/2014/main" id="{5BBD5E56-373A-9033-7057-071B59428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7A855-7D9E-2BB1-8A24-32912C0554F7}"/>
              </a:ext>
            </a:extLst>
          </p:cNvPr>
          <p:cNvSpPr>
            <a:spLocks noGrp="1"/>
          </p:cNvSpPr>
          <p:nvPr>
            <p:ph type="sldNum" sz="quarter" idx="12"/>
          </p:nvPr>
        </p:nvSpPr>
        <p:spPr/>
        <p:txBody>
          <a:bodyPr/>
          <a:lstStyle/>
          <a:p>
            <a:fld id="{E0270528-1213-474C-8072-85907D4AC99D}" type="slidenum">
              <a:rPr lang="en-US" smtClean="0"/>
              <a:t>‹#›</a:t>
            </a:fld>
            <a:endParaRPr lang="en-US"/>
          </a:p>
        </p:txBody>
      </p:sp>
    </p:spTree>
    <p:extLst>
      <p:ext uri="{BB962C8B-B14F-4D97-AF65-F5344CB8AC3E}">
        <p14:creationId xmlns:p14="http://schemas.microsoft.com/office/powerpoint/2010/main" val="247935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34D6-392D-6B77-F1C2-3EEBE3EDB3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98EAD9-00A6-62CF-9408-51C4C1D002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356951-5173-C87F-24F7-4A9C017A6ABB}"/>
              </a:ext>
            </a:extLst>
          </p:cNvPr>
          <p:cNvSpPr>
            <a:spLocks noGrp="1"/>
          </p:cNvSpPr>
          <p:nvPr>
            <p:ph type="dt" sz="half" idx="10"/>
          </p:nvPr>
        </p:nvSpPr>
        <p:spPr/>
        <p:txBody>
          <a:bodyPr/>
          <a:lstStyle/>
          <a:p>
            <a:fld id="{E74B8072-D167-084E-ADB6-E636CC832FFE}" type="datetimeFigureOut">
              <a:rPr lang="en-US" smtClean="0"/>
              <a:t>7/21/23</a:t>
            </a:fld>
            <a:endParaRPr lang="en-US"/>
          </a:p>
        </p:txBody>
      </p:sp>
      <p:sp>
        <p:nvSpPr>
          <p:cNvPr id="5" name="Footer Placeholder 4">
            <a:extLst>
              <a:ext uri="{FF2B5EF4-FFF2-40B4-BE49-F238E27FC236}">
                <a16:creationId xmlns:a16="http://schemas.microsoft.com/office/drawing/2014/main" id="{60C3693B-81CE-7811-659A-B05960103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BA533-6EDA-526A-113A-28261D4D3400}"/>
              </a:ext>
            </a:extLst>
          </p:cNvPr>
          <p:cNvSpPr>
            <a:spLocks noGrp="1"/>
          </p:cNvSpPr>
          <p:nvPr>
            <p:ph type="sldNum" sz="quarter" idx="12"/>
          </p:nvPr>
        </p:nvSpPr>
        <p:spPr/>
        <p:txBody>
          <a:bodyPr/>
          <a:lstStyle/>
          <a:p>
            <a:fld id="{E0270528-1213-474C-8072-85907D4AC99D}" type="slidenum">
              <a:rPr lang="en-US" smtClean="0"/>
              <a:t>‹#›</a:t>
            </a:fld>
            <a:endParaRPr lang="en-US"/>
          </a:p>
        </p:txBody>
      </p:sp>
    </p:spTree>
    <p:extLst>
      <p:ext uri="{BB962C8B-B14F-4D97-AF65-F5344CB8AC3E}">
        <p14:creationId xmlns:p14="http://schemas.microsoft.com/office/powerpoint/2010/main" val="609389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B8C1-B568-0AE8-BE6C-66354E2ABD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139D93-29A7-D9C9-9F7E-4CD0560187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4DE7CB-58E7-F482-33B5-94B882B774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0697D5-829B-7CC5-E2DD-75A0EDDB6BFF}"/>
              </a:ext>
            </a:extLst>
          </p:cNvPr>
          <p:cNvSpPr>
            <a:spLocks noGrp="1"/>
          </p:cNvSpPr>
          <p:nvPr>
            <p:ph type="dt" sz="half" idx="10"/>
          </p:nvPr>
        </p:nvSpPr>
        <p:spPr/>
        <p:txBody>
          <a:bodyPr/>
          <a:lstStyle/>
          <a:p>
            <a:fld id="{E74B8072-D167-084E-ADB6-E636CC832FFE}" type="datetimeFigureOut">
              <a:rPr lang="en-US" smtClean="0"/>
              <a:t>7/21/23</a:t>
            </a:fld>
            <a:endParaRPr lang="en-US"/>
          </a:p>
        </p:txBody>
      </p:sp>
      <p:sp>
        <p:nvSpPr>
          <p:cNvPr id="6" name="Footer Placeholder 5">
            <a:extLst>
              <a:ext uri="{FF2B5EF4-FFF2-40B4-BE49-F238E27FC236}">
                <a16:creationId xmlns:a16="http://schemas.microsoft.com/office/drawing/2014/main" id="{B03F3B51-D864-5EB3-A9D6-9C5B9F43B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972B9-43A3-A7AA-7C3E-E6B11231D78D}"/>
              </a:ext>
            </a:extLst>
          </p:cNvPr>
          <p:cNvSpPr>
            <a:spLocks noGrp="1"/>
          </p:cNvSpPr>
          <p:nvPr>
            <p:ph type="sldNum" sz="quarter" idx="12"/>
          </p:nvPr>
        </p:nvSpPr>
        <p:spPr/>
        <p:txBody>
          <a:bodyPr/>
          <a:lstStyle/>
          <a:p>
            <a:fld id="{E0270528-1213-474C-8072-85907D4AC99D}" type="slidenum">
              <a:rPr lang="en-US" smtClean="0"/>
              <a:t>‹#›</a:t>
            </a:fld>
            <a:endParaRPr lang="en-US"/>
          </a:p>
        </p:txBody>
      </p:sp>
    </p:spTree>
    <p:extLst>
      <p:ext uri="{BB962C8B-B14F-4D97-AF65-F5344CB8AC3E}">
        <p14:creationId xmlns:p14="http://schemas.microsoft.com/office/powerpoint/2010/main" val="29510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51F2-A323-4573-80B0-A0F492D4AF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9B7E07-DB0A-D95A-E74F-7802EE6A1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84ED92-AB4E-F4DE-FD83-6D1896E48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26EE25-5CE8-9483-F204-7FAAB9E2B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26F3A-0094-2A4F-4899-DFEE25643E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A31D40-B1FF-9E33-4E93-8349358501CE}"/>
              </a:ext>
            </a:extLst>
          </p:cNvPr>
          <p:cNvSpPr>
            <a:spLocks noGrp="1"/>
          </p:cNvSpPr>
          <p:nvPr>
            <p:ph type="dt" sz="half" idx="10"/>
          </p:nvPr>
        </p:nvSpPr>
        <p:spPr/>
        <p:txBody>
          <a:bodyPr/>
          <a:lstStyle/>
          <a:p>
            <a:fld id="{E74B8072-D167-084E-ADB6-E636CC832FFE}" type="datetimeFigureOut">
              <a:rPr lang="en-US" smtClean="0"/>
              <a:t>7/21/23</a:t>
            </a:fld>
            <a:endParaRPr lang="en-US"/>
          </a:p>
        </p:txBody>
      </p:sp>
      <p:sp>
        <p:nvSpPr>
          <p:cNvPr id="8" name="Footer Placeholder 7">
            <a:extLst>
              <a:ext uri="{FF2B5EF4-FFF2-40B4-BE49-F238E27FC236}">
                <a16:creationId xmlns:a16="http://schemas.microsoft.com/office/drawing/2014/main" id="{36C84512-BE04-A9BC-2964-8780F229C3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245379-20C1-1D71-0307-32646F3396E0}"/>
              </a:ext>
            </a:extLst>
          </p:cNvPr>
          <p:cNvSpPr>
            <a:spLocks noGrp="1"/>
          </p:cNvSpPr>
          <p:nvPr>
            <p:ph type="sldNum" sz="quarter" idx="12"/>
          </p:nvPr>
        </p:nvSpPr>
        <p:spPr/>
        <p:txBody>
          <a:bodyPr/>
          <a:lstStyle/>
          <a:p>
            <a:fld id="{E0270528-1213-474C-8072-85907D4AC99D}" type="slidenum">
              <a:rPr lang="en-US" smtClean="0"/>
              <a:t>‹#›</a:t>
            </a:fld>
            <a:endParaRPr lang="en-US"/>
          </a:p>
        </p:txBody>
      </p:sp>
    </p:spTree>
    <p:extLst>
      <p:ext uri="{BB962C8B-B14F-4D97-AF65-F5344CB8AC3E}">
        <p14:creationId xmlns:p14="http://schemas.microsoft.com/office/powerpoint/2010/main" val="186928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F0A6-0FF6-2A9E-DBB0-E092ABC510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5A8F24-2A1D-6E54-3899-09A6E9B3B990}"/>
              </a:ext>
            </a:extLst>
          </p:cNvPr>
          <p:cNvSpPr>
            <a:spLocks noGrp="1"/>
          </p:cNvSpPr>
          <p:nvPr>
            <p:ph type="dt" sz="half" idx="10"/>
          </p:nvPr>
        </p:nvSpPr>
        <p:spPr/>
        <p:txBody>
          <a:bodyPr/>
          <a:lstStyle/>
          <a:p>
            <a:fld id="{E74B8072-D167-084E-ADB6-E636CC832FFE}" type="datetimeFigureOut">
              <a:rPr lang="en-US" smtClean="0"/>
              <a:t>7/21/23</a:t>
            </a:fld>
            <a:endParaRPr lang="en-US"/>
          </a:p>
        </p:txBody>
      </p:sp>
      <p:sp>
        <p:nvSpPr>
          <p:cNvPr id="4" name="Footer Placeholder 3">
            <a:extLst>
              <a:ext uri="{FF2B5EF4-FFF2-40B4-BE49-F238E27FC236}">
                <a16:creationId xmlns:a16="http://schemas.microsoft.com/office/drawing/2014/main" id="{67E1070A-8AA5-70DC-F224-2DA2635CC0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F329D4-BF4F-865C-0751-7C22B6F0CD9E}"/>
              </a:ext>
            </a:extLst>
          </p:cNvPr>
          <p:cNvSpPr>
            <a:spLocks noGrp="1"/>
          </p:cNvSpPr>
          <p:nvPr>
            <p:ph type="sldNum" sz="quarter" idx="12"/>
          </p:nvPr>
        </p:nvSpPr>
        <p:spPr/>
        <p:txBody>
          <a:bodyPr/>
          <a:lstStyle/>
          <a:p>
            <a:fld id="{E0270528-1213-474C-8072-85907D4AC99D}" type="slidenum">
              <a:rPr lang="en-US" smtClean="0"/>
              <a:t>‹#›</a:t>
            </a:fld>
            <a:endParaRPr lang="en-US"/>
          </a:p>
        </p:txBody>
      </p:sp>
    </p:spTree>
    <p:extLst>
      <p:ext uri="{BB962C8B-B14F-4D97-AF65-F5344CB8AC3E}">
        <p14:creationId xmlns:p14="http://schemas.microsoft.com/office/powerpoint/2010/main" val="297898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000B8-1037-4B3C-8660-A9EE61FED0CA}"/>
              </a:ext>
            </a:extLst>
          </p:cNvPr>
          <p:cNvSpPr>
            <a:spLocks noGrp="1"/>
          </p:cNvSpPr>
          <p:nvPr>
            <p:ph type="dt" sz="half" idx="10"/>
          </p:nvPr>
        </p:nvSpPr>
        <p:spPr/>
        <p:txBody>
          <a:bodyPr/>
          <a:lstStyle/>
          <a:p>
            <a:fld id="{E74B8072-D167-084E-ADB6-E636CC832FFE}" type="datetimeFigureOut">
              <a:rPr lang="en-US" smtClean="0"/>
              <a:t>7/21/23</a:t>
            </a:fld>
            <a:endParaRPr lang="en-US"/>
          </a:p>
        </p:txBody>
      </p:sp>
      <p:sp>
        <p:nvSpPr>
          <p:cNvPr id="3" name="Footer Placeholder 2">
            <a:extLst>
              <a:ext uri="{FF2B5EF4-FFF2-40B4-BE49-F238E27FC236}">
                <a16:creationId xmlns:a16="http://schemas.microsoft.com/office/drawing/2014/main" id="{26E36E1E-3C9D-6CAE-DE3F-D186BC81E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7A7AE-44AE-5D1F-FF0E-9EB0A53DFB57}"/>
              </a:ext>
            </a:extLst>
          </p:cNvPr>
          <p:cNvSpPr>
            <a:spLocks noGrp="1"/>
          </p:cNvSpPr>
          <p:nvPr>
            <p:ph type="sldNum" sz="quarter" idx="12"/>
          </p:nvPr>
        </p:nvSpPr>
        <p:spPr/>
        <p:txBody>
          <a:bodyPr/>
          <a:lstStyle/>
          <a:p>
            <a:fld id="{E0270528-1213-474C-8072-85907D4AC99D}" type="slidenum">
              <a:rPr lang="en-US" smtClean="0"/>
              <a:t>‹#›</a:t>
            </a:fld>
            <a:endParaRPr lang="en-US"/>
          </a:p>
        </p:txBody>
      </p:sp>
    </p:spTree>
    <p:extLst>
      <p:ext uri="{BB962C8B-B14F-4D97-AF65-F5344CB8AC3E}">
        <p14:creationId xmlns:p14="http://schemas.microsoft.com/office/powerpoint/2010/main" val="45999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AEE7-D03C-7C4D-D52D-3F747E6FF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95155B-6D29-6E54-FC61-54434A237F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0A4C42-F303-06DA-FCDD-FD71B3332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8D587-D0A7-4BCA-FEE4-DEF1BD70043D}"/>
              </a:ext>
            </a:extLst>
          </p:cNvPr>
          <p:cNvSpPr>
            <a:spLocks noGrp="1"/>
          </p:cNvSpPr>
          <p:nvPr>
            <p:ph type="dt" sz="half" idx="10"/>
          </p:nvPr>
        </p:nvSpPr>
        <p:spPr/>
        <p:txBody>
          <a:bodyPr/>
          <a:lstStyle/>
          <a:p>
            <a:fld id="{E74B8072-D167-084E-ADB6-E636CC832FFE}" type="datetimeFigureOut">
              <a:rPr lang="en-US" smtClean="0"/>
              <a:t>7/21/23</a:t>
            </a:fld>
            <a:endParaRPr lang="en-US"/>
          </a:p>
        </p:txBody>
      </p:sp>
      <p:sp>
        <p:nvSpPr>
          <p:cNvPr id="6" name="Footer Placeholder 5">
            <a:extLst>
              <a:ext uri="{FF2B5EF4-FFF2-40B4-BE49-F238E27FC236}">
                <a16:creationId xmlns:a16="http://schemas.microsoft.com/office/drawing/2014/main" id="{5DDCD528-7E64-8039-2948-CB0BC7E9D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3B7E27-9E3E-83E1-C123-25184B382FEA}"/>
              </a:ext>
            </a:extLst>
          </p:cNvPr>
          <p:cNvSpPr>
            <a:spLocks noGrp="1"/>
          </p:cNvSpPr>
          <p:nvPr>
            <p:ph type="sldNum" sz="quarter" idx="12"/>
          </p:nvPr>
        </p:nvSpPr>
        <p:spPr/>
        <p:txBody>
          <a:bodyPr/>
          <a:lstStyle/>
          <a:p>
            <a:fld id="{E0270528-1213-474C-8072-85907D4AC99D}" type="slidenum">
              <a:rPr lang="en-US" smtClean="0"/>
              <a:t>‹#›</a:t>
            </a:fld>
            <a:endParaRPr lang="en-US"/>
          </a:p>
        </p:txBody>
      </p:sp>
    </p:spTree>
    <p:extLst>
      <p:ext uri="{BB962C8B-B14F-4D97-AF65-F5344CB8AC3E}">
        <p14:creationId xmlns:p14="http://schemas.microsoft.com/office/powerpoint/2010/main" val="213792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A444-7CC5-6E4B-9459-D66535F1F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AA02F6-841A-113F-7295-EAC1C55BE4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D45588-1B6F-132F-C5BC-5635476AD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D86E7-9553-1523-1740-B330DF9CDD6D}"/>
              </a:ext>
            </a:extLst>
          </p:cNvPr>
          <p:cNvSpPr>
            <a:spLocks noGrp="1"/>
          </p:cNvSpPr>
          <p:nvPr>
            <p:ph type="dt" sz="half" idx="10"/>
          </p:nvPr>
        </p:nvSpPr>
        <p:spPr/>
        <p:txBody>
          <a:bodyPr/>
          <a:lstStyle/>
          <a:p>
            <a:fld id="{E74B8072-D167-084E-ADB6-E636CC832FFE}" type="datetimeFigureOut">
              <a:rPr lang="en-US" smtClean="0"/>
              <a:t>7/21/23</a:t>
            </a:fld>
            <a:endParaRPr lang="en-US"/>
          </a:p>
        </p:txBody>
      </p:sp>
      <p:sp>
        <p:nvSpPr>
          <p:cNvPr id="6" name="Footer Placeholder 5">
            <a:extLst>
              <a:ext uri="{FF2B5EF4-FFF2-40B4-BE49-F238E27FC236}">
                <a16:creationId xmlns:a16="http://schemas.microsoft.com/office/drawing/2014/main" id="{04B79AED-04A8-CDA2-4269-DD0952A65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1CC633-533B-E42B-C20A-A70668ED79DE}"/>
              </a:ext>
            </a:extLst>
          </p:cNvPr>
          <p:cNvSpPr>
            <a:spLocks noGrp="1"/>
          </p:cNvSpPr>
          <p:nvPr>
            <p:ph type="sldNum" sz="quarter" idx="12"/>
          </p:nvPr>
        </p:nvSpPr>
        <p:spPr/>
        <p:txBody>
          <a:bodyPr/>
          <a:lstStyle/>
          <a:p>
            <a:fld id="{E0270528-1213-474C-8072-85907D4AC99D}" type="slidenum">
              <a:rPr lang="en-US" smtClean="0"/>
              <a:t>‹#›</a:t>
            </a:fld>
            <a:endParaRPr lang="en-US"/>
          </a:p>
        </p:txBody>
      </p:sp>
    </p:spTree>
    <p:extLst>
      <p:ext uri="{BB962C8B-B14F-4D97-AF65-F5344CB8AC3E}">
        <p14:creationId xmlns:p14="http://schemas.microsoft.com/office/powerpoint/2010/main" val="246072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CD1704-83C5-0FBF-0F0C-8BA9849F96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16EC5C-EF3A-61D4-71CD-3310DA87D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8B8AE-45E5-9A6E-701D-B624144069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B8072-D167-084E-ADB6-E636CC832FFE}" type="datetimeFigureOut">
              <a:rPr lang="en-US" smtClean="0"/>
              <a:t>7/21/23</a:t>
            </a:fld>
            <a:endParaRPr lang="en-US"/>
          </a:p>
        </p:txBody>
      </p:sp>
      <p:sp>
        <p:nvSpPr>
          <p:cNvPr id="5" name="Footer Placeholder 4">
            <a:extLst>
              <a:ext uri="{FF2B5EF4-FFF2-40B4-BE49-F238E27FC236}">
                <a16:creationId xmlns:a16="http://schemas.microsoft.com/office/drawing/2014/main" id="{22F627CC-05E4-884D-86B6-740ED5CE71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78E2FE-22FE-E37D-062D-83B3B1EE49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70528-1213-474C-8072-85907D4AC99D}" type="slidenum">
              <a:rPr lang="en-US" smtClean="0"/>
              <a:t>‹#›</a:t>
            </a:fld>
            <a:endParaRPr lang="en-US"/>
          </a:p>
        </p:txBody>
      </p:sp>
    </p:spTree>
    <p:extLst>
      <p:ext uri="{BB962C8B-B14F-4D97-AF65-F5344CB8AC3E}">
        <p14:creationId xmlns:p14="http://schemas.microsoft.com/office/powerpoint/2010/main" val="4151093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2566-8EEC-3747-5C13-DD67C198E6F1}"/>
              </a:ext>
            </a:extLst>
          </p:cNvPr>
          <p:cNvSpPr>
            <a:spLocks noGrp="1"/>
          </p:cNvSpPr>
          <p:nvPr>
            <p:ph type="ctrTitle"/>
          </p:nvPr>
        </p:nvSpPr>
        <p:spPr/>
        <p:txBody>
          <a:bodyPr/>
          <a:lstStyle/>
          <a:p>
            <a:r>
              <a:rPr lang="en-US" dirty="0"/>
              <a:t>4.1.2 Social Media Image Recontextualization</a:t>
            </a:r>
          </a:p>
        </p:txBody>
      </p:sp>
      <p:sp>
        <p:nvSpPr>
          <p:cNvPr id="3" name="Subtitle 2">
            <a:extLst>
              <a:ext uri="{FF2B5EF4-FFF2-40B4-BE49-F238E27FC236}">
                <a16:creationId xmlns:a16="http://schemas.microsoft.com/office/drawing/2014/main" id="{5F0AB733-32FC-66AD-9419-531DFC1CA51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8226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42359-6C2B-5774-6726-48CC6AB4AD6D}"/>
              </a:ext>
            </a:extLst>
          </p:cNvPr>
          <p:cNvSpPr>
            <a:spLocks noGrp="1"/>
          </p:cNvSpPr>
          <p:nvPr>
            <p:ph type="title"/>
          </p:nvPr>
        </p:nvSpPr>
        <p:spPr/>
        <p:txBody>
          <a:bodyPr/>
          <a:lstStyle/>
          <a:p>
            <a:r>
              <a:rPr lang="en-US" dirty="0"/>
              <a:t>Recontextualization Type Detection</a:t>
            </a:r>
          </a:p>
        </p:txBody>
      </p:sp>
      <p:sp>
        <p:nvSpPr>
          <p:cNvPr id="3" name="Content Placeholder 2">
            <a:extLst>
              <a:ext uri="{FF2B5EF4-FFF2-40B4-BE49-F238E27FC236}">
                <a16:creationId xmlns:a16="http://schemas.microsoft.com/office/drawing/2014/main" id="{DE268A59-3D07-055C-699F-DFEC6FEE999C}"/>
              </a:ext>
            </a:extLst>
          </p:cNvPr>
          <p:cNvSpPr>
            <a:spLocks noGrp="1"/>
          </p:cNvSpPr>
          <p:nvPr>
            <p:ph idx="1"/>
          </p:nvPr>
        </p:nvSpPr>
        <p:spPr/>
        <p:txBody>
          <a:bodyPr>
            <a:normAutofit fontScale="32500" lnSpcReduction="20000"/>
          </a:bodyPr>
          <a:lstStyle/>
          <a:p>
            <a:r>
              <a:rPr lang="en-US" sz="5100" dirty="0"/>
              <a:t>Find facts pertaining to location, individual, event of both – article and post. Compare facts, if all are same, pass check (Consistent). </a:t>
            </a:r>
          </a:p>
          <a:p>
            <a:pPr>
              <a:buFont typeface="+mj-lt"/>
              <a:buAutoNum type="arabicPeriod"/>
            </a:pPr>
            <a:r>
              <a:rPr lang="en-US" sz="5100" b="1" i="0" dirty="0">
                <a:solidFill>
                  <a:srgbClr val="374151"/>
                </a:solidFill>
                <a:effectLst/>
                <a:latin typeface="Söhne"/>
              </a:rPr>
              <a:t>Named Entity Recognition (NER): </a:t>
            </a:r>
            <a:r>
              <a:rPr lang="en-US" sz="5100" b="0" i="0" dirty="0">
                <a:solidFill>
                  <a:srgbClr val="374151"/>
                </a:solidFill>
                <a:effectLst/>
                <a:latin typeface="Söhne"/>
              </a:rPr>
              <a:t>Apply NER techniques to identify and extract named entities such as locations, individuals, and events from both the article and the post. </a:t>
            </a:r>
            <a:r>
              <a:rPr lang="en-US" sz="5100" dirty="0">
                <a:solidFill>
                  <a:srgbClr val="374151"/>
                </a:solidFill>
                <a:latin typeface="Söhne"/>
              </a:rPr>
              <a:t>Pick one </a:t>
            </a:r>
            <a:r>
              <a:rPr lang="en-US" sz="5100" b="0" i="0" dirty="0">
                <a:solidFill>
                  <a:srgbClr val="374151"/>
                </a:solidFill>
                <a:effectLst/>
                <a:latin typeface="Söhne"/>
              </a:rPr>
              <a:t>NLP library that provides pre-trained models for NER, such as </a:t>
            </a:r>
            <a:r>
              <a:rPr lang="en-US" sz="5100" b="0" i="0" dirty="0" err="1">
                <a:solidFill>
                  <a:srgbClr val="374151"/>
                </a:solidFill>
                <a:effectLst/>
                <a:latin typeface="Söhne"/>
              </a:rPr>
              <a:t>spaCy</a:t>
            </a:r>
            <a:r>
              <a:rPr lang="en-US" sz="5100" b="0" i="0" dirty="0">
                <a:solidFill>
                  <a:srgbClr val="374151"/>
                </a:solidFill>
                <a:effectLst/>
                <a:latin typeface="Söhne"/>
              </a:rPr>
              <a:t>, NLTK, or Stanford NER.</a:t>
            </a:r>
          </a:p>
          <a:p>
            <a:pPr algn="l">
              <a:buFont typeface="+mj-lt"/>
              <a:buAutoNum type="arabicPeriod"/>
            </a:pPr>
            <a:r>
              <a:rPr lang="en-US" sz="5100" b="0" i="0" dirty="0">
                <a:solidFill>
                  <a:srgbClr val="374151"/>
                </a:solidFill>
                <a:effectLst/>
                <a:latin typeface="Söhne"/>
              </a:rPr>
              <a:t>Entity Matching: Compare the extracted entities from the article and the post to identify similarities or matches. Use string matching algorithms, such as exact string matching or fuzzy string matching, to compare the entities and find commonalities.</a:t>
            </a:r>
          </a:p>
          <a:p>
            <a:pPr>
              <a:buFont typeface="+mj-lt"/>
              <a:buAutoNum type="arabicPeriod"/>
            </a:pPr>
            <a:r>
              <a:rPr lang="en-US" sz="5100" b="0" i="0" dirty="0">
                <a:solidFill>
                  <a:srgbClr val="374151"/>
                </a:solidFill>
                <a:effectLst/>
                <a:latin typeface="Söhne"/>
              </a:rPr>
              <a:t>Fact Comparison: After identification of the matching entities, compare the facts associated with those entities. This could involve analyzing the surrounding context or extracting additional information related to the entities, such as descriptions, attributes, or relationships. </a:t>
            </a:r>
            <a:r>
              <a:rPr lang="en-US" sz="5100" dirty="0" err="1">
                <a:solidFill>
                  <a:srgbClr val="374151"/>
                </a:solidFill>
                <a:latin typeface="Söhne"/>
              </a:rPr>
              <a:t>Utili</a:t>
            </a:r>
            <a:r>
              <a:rPr lang="en-US" sz="5100" b="0" i="0" dirty="0" err="1">
                <a:solidFill>
                  <a:srgbClr val="374151"/>
                </a:solidFill>
                <a:effectLst/>
                <a:latin typeface="Söhne"/>
              </a:rPr>
              <a:t>se</a:t>
            </a:r>
            <a:r>
              <a:rPr lang="en-US" sz="5100" b="0" i="0" dirty="0">
                <a:solidFill>
                  <a:srgbClr val="374151"/>
                </a:solidFill>
                <a:effectLst/>
                <a:latin typeface="Söhne"/>
              </a:rPr>
              <a:t> various techniques like keyword extraction, semantic similarity, string matching algorithms like </a:t>
            </a:r>
            <a:r>
              <a:rPr lang="en-US" sz="5100" b="0" i="0" dirty="0" err="1">
                <a:solidFill>
                  <a:srgbClr val="374151"/>
                </a:solidFill>
                <a:effectLst/>
                <a:latin typeface="Söhne"/>
              </a:rPr>
              <a:t>Levenshtein</a:t>
            </a:r>
            <a:r>
              <a:rPr lang="en-US" sz="5100" b="0" i="0" dirty="0">
                <a:solidFill>
                  <a:srgbClr val="374151"/>
                </a:solidFill>
                <a:effectLst/>
                <a:latin typeface="Söhne"/>
              </a:rPr>
              <a:t> distance or cosine similarity for entity matching or deep learning-based approaches to compare and match the facts.</a:t>
            </a:r>
          </a:p>
          <a:p>
            <a:pPr>
              <a:buFont typeface="+mj-lt"/>
              <a:buAutoNum type="arabicPeriod"/>
            </a:pPr>
            <a:r>
              <a:rPr lang="en-US" sz="5100" b="0" i="0" dirty="0">
                <a:solidFill>
                  <a:srgbClr val="374151"/>
                </a:solidFill>
                <a:effectLst/>
                <a:latin typeface="Söhne"/>
              </a:rPr>
              <a:t>Consistency Check: If all the facts pertaining to location, individual, and event are the same between the article and the post, </a:t>
            </a:r>
            <a:r>
              <a:rPr lang="en-US" sz="5100" b="1" i="0" dirty="0">
                <a:solidFill>
                  <a:srgbClr val="374151"/>
                </a:solidFill>
                <a:effectLst/>
                <a:latin typeface="Söhne"/>
              </a:rPr>
              <a:t>(Can be used for Recontextualization Type Classification task) </a:t>
            </a:r>
            <a:r>
              <a:rPr lang="en-US" sz="5100" b="0" i="0" dirty="0">
                <a:solidFill>
                  <a:srgbClr val="374151"/>
                </a:solidFill>
                <a:effectLst/>
                <a:latin typeface="Söhne"/>
              </a:rPr>
              <a:t>you can pass the consistency check and conclude that they are consistent. Define the conditions or criteria for passing the consistency check, such as requiring an exact match for all facts or allowing for a certain level of variation.</a:t>
            </a:r>
            <a:endParaRPr lang="en-US" sz="5100" dirty="0">
              <a:solidFill>
                <a:srgbClr val="374151"/>
              </a:solidFill>
              <a:latin typeface="Söhne"/>
            </a:endParaRPr>
          </a:p>
          <a:p>
            <a:pPr marL="0" indent="0">
              <a:buNone/>
            </a:pPr>
            <a:r>
              <a:rPr lang="en-US" sz="5100" b="1" i="0" dirty="0">
                <a:solidFill>
                  <a:srgbClr val="374151"/>
                </a:solidFill>
                <a:effectLst/>
                <a:latin typeface="Söhne"/>
              </a:rPr>
              <a:t>Note: If the facts are inconsistent, then it’s definitely recontextualized. However, if the facts are correct, then we check the Intent and Narrative. </a:t>
            </a:r>
          </a:p>
          <a:p>
            <a:pPr algn="l">
              <a:buFont typeface="+mj-lt"/>
              <a:buAutoNum type="arabicPeriod"/>
            </a:pPr>
            <a:endParaRPr lang="en-US" b="0" i="0" dirty="0">
              <a:solidFill>
                <a:srgbClr val="374151"/>
              </a:solidFill>
              <a:effectLst/>
              <a:latin typeface="Söhne"/>
            </a:endParaRPr>
          </a:p>
        </p:txBody>
      </p:sp>
    </p:spTree>
    <p:extLst>
      <p:ext uri="{BB962C8B-B14F-4D97-AF65-F5344CB8AC3E}">
        <p14:creationId xmlns:p14="http://schemas.microsoft.com/office/powerpoint/2010/main" val="862988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8749-B049-7BF3-5D14-151CE2FBF893}"/>
              </a:ext>
            </a:extLst>
          </p:cNvPr>
          <p:cNvSpPr>
            <a:spLocks noGrp="1"/>
          </p:cNvSpPr>
          <p:nvPr>
            <p:ph type="title"/>
          </p:nvPr>
        </p:nvSpPr>
        <p:spPr/>
        <p:txBody>
          <a:bodyPr/>
          <a:lstStyle/>
          <a:p>
            <a:r>
              <a:rPr lang="en-US" dirty="0"/>
              <a:t>Narrative Detection – Open to suggestions</a:t>
            </a:r>
          </a:p>
        </p:txBody>
      </p:sp>
      <p:sp>
        <p:nvSpPr>
          <p:cNvPr id="3" name="Content Placeholder 2">
            <a:extLst>
              <a:ext uri="{FF2B5EF4-FFF2-40B4-BE49-F238E27FC236}">
                <a16:creationId xmlns:a16="http://schemas.microsoft.com/office/drawing/2014/main" id="{92D12AE0-C8DB-2336-4B7B-10B6316954BD}"/>
              </a:ext>
            </a:extLst>
          </p:cNvPr>
          <p:cNvSpPr>
            <a:spLocks noGrp="1"/>
          </p:cNvSpPr>
          <p:nvPr>
            <p:ph idx="1"/>
          </p:nvPr>
        </p:nvSpPr>
        <p:spPr/>
        <p:txBody>
          <a:bodyPr>
            <a:normAutofit fontScale="77500" lnSpcReduction="20000"/>
          </a:bodyPr>
          <a:lstStyle/>
          <a:p>
            <a:r>
              <a:rPr lang="en-US" dirty="0"/>
              <a:t>Find narratives of both – article and post. Compare. If similar, pass check (Consistent). </a:t>
            </a:r>
          </a:p>
          <a:p>
            <a:pPr algn="l">
              <a:buFont typeface="+mj-lt"/>
              <a:buAutoNum type="arabicPeriod"/>
            </a:pPr>
            <a:r>
              <a:rPr lang="en-US" b="0" i="0" dirty="0">
                <a:solidFill>
                  <a:srgbClr val="374151"/>
                </a:solidFill>
                <a:effectLst/>
                <a:latin typeface="Söhne"/>
              </a:rPr>
              <a:t>Named Entity Recognition (NER):</a:t>
            </a:r>
          </a:p>
          <a:p>
            <a:pPr marL="742950" lvl="1" indent="-285750" algn="l">
              <a:buFont typeface="+mj-lt"/>
              <a:buAutoNum type="arabicPeriod"/>
            </a:pPr>
            <a:r>
              <a:rPr lang="en-US" b="0" i="0" dirty="0">
                <a:solidFill>
                  <a:srgbClr val="374151"/>
                </a:solidFill>
                <a:effectLst/>
                <a:latin typeface="Söhne"/>
              </a:rPr>
              <a:t>Apply NER techniques to identify named entities such as countries, including Russia and Ukraine, within the article and the post. NER models like </a:t>
            </a:r>
            <a:r>
              <a:rPr lang="en-US" b="0" i="0" dirty="0" err="1">
                <a:solidFill>
                  <a:srgbClr val="374151"/>
                </a:solidFill>
                <a:effectLst/>
                <a:latin typeface="Söhne"/>
              </a:rPr>
              <a:t>spaCy</a:t>
            </a:r>
            <a:r>
              <a:rPr lang="en-US" b="0" i="0" dirty="0">
                <a:solidFill>
                  <a:srgbClr val="374151"/>
                </a:solidFill>
                <a:effectLst/>
                <a:latin typeface="Söhne"/>
              </a:rPr>
              <a:t> or NLTK can be used for this task.</a:t>
            </a:r>
          </a:p>
          <a:p>
            <a:pPr algn="l">
              <a:buFont typeface="+mj-lt"/>
              <a:buAutoNum type="arabicPeriod"/>
            </a:pPr>
            <a:r>
              <a:rPr lang="en-US" b="0" i="0" dirty="0">
                <a:solidFill>
                  <a:srgbClr val="374151"/>
                </a:solidFill>
                <a:effectLst/>
                <a:latin typeface="Söhne"/>
              </a:rPr>
              <a:t>Sentiment Analysis:</a:t>
            </a:r>
          </a:p>
          <a:p>
            <a:pPr marL="742950" lvl="1" indent="-285750" algn="l">
              <a:buFont typeface="+mj-lt"/>
              <a:buAutoNum type="arabicPeriod"/>
            </a:pPr>
            <a:r>
              <a:rPr lang="en-US" b="0" i="0" dirty="0">
                <a:solidFill>
                  <a:srgbClr val="374151"/>
                </a:solidFill>
                <a:effectLst/>
                <a:latin typeface="Söhne"/>
              </a:rPr>
              <a:t>Utilize sentiment analysis techniques to determine the sentiment polarity of each sentence. Use pre-trained sentiment analysis models or libraries such as VADER or TextBlob.</a:t>
            </a:r>
          </a:p>
          <a:p>
            <a:pPr algn="l">
              <a:buFont typeface="+mj-lt"/>
              <a:buAutoNum type="arabicPeriod"/>
            </a:pPr>
            <a:r>
              <a:rPr lang="en-US" b="0" i="0" dirty="0">
                <a:solidFill>
                  <a:srgbClr val="374151"/>
                </a:solidFill>
                <a:effectLst/>
                <a:latin typeface="Söhne"/>
              </a:rPr>
              <a:t>Keyword Extraction:</a:t>
            </a:r>
          </a:p>
          <a:p>
            <a:pPr marL="742950" lvl="1" indent="-285750" algn="l">
              <a:buFont typeface="+mj-lt"/>
              <a:buAutoNum type="arabicPeriod"/>
            </a:pPr>
            <a:r>
              <a:rPr lang="en-US" b="0" i="0" dirty="0">
                <a:solidFill>
                  <a:srgbClr val="374151"/>
                </a:solidFill>
                <a:effectLst/>
                <a:latin typeface="Söhne"/>
              </a:rPr>
              <a:t>Extract keywords or phrases related to negative sentiment or criticism towards Russia and Ukraine from the sentences. This can be achieved through rule-based approaches or by utilizing pre-defined lists of keywords.</a:t>
            </a:r>
          </a:p>
          <a:p>
            <a:pPr algn="l">
              <a:buFont typeface="+mj-lt"/>
              <a:buAutoNum type="arabicPeriod"/>
            </a:pPr>
            <a:r>
              <a:rPr lang="en-US" b="0" i="0" dirty="0">
                <a:solidFill>
                  <a:srgbClr val="374151"/>
                </a:solidFill>
                <a:effectLst/>
                <a:latin typeface="Söhne"/>
              </a:rPr>
              <a:t>Anti-Russia or Anti-Ukraine Identification:</a:t>
            </a:r>
          </a:p>
          <a:p>
            <a:pPr marL="742950" lvl="1" indent="-285750" algn="l">
              <a:buFont typeface="+mj-lt"/>
              <a:buAutoNum type="arabicPeriod"/>
            </a:pPr>
            <a:r>
              <a:rPr lang="en-US" b="0" i="0" dirty="0">
                <a:solidFill>
                  <a:srgbClr val="374151"/>
                </a:solidFill>
                <a:effectLst/>
                <a:latin typeface="Söhne"/>
              </a:rPr>
              <a:t>Analyze the presence of the extracted keywords or phrases within the sentences to identify if there is a negative sentiment specifically targeted towards Russia or Ukraine.</a:t>
            </a:r>
            <a:endParaRPr lang="en-US" dirty="0"/>
          </a:p>
          <a:p>
            <a:endParaRPr lang="en-US" dirty="0"/>
          </a:p>
          <a:p>
            <a:endParaRPr lang="en-US" dirty="0"/>
          </a:p>
        </p:txBody>
      </p:sp>
    </p:spTree>
    <p:extLst>
      <p:ext uri="{BB962C8B-B14F-4D97-AF65-F5344CB8AC3E}">
        <p14:creationId xmlns:p14="http://schemas.microsoft.com/office/powerpoint/2010/main" val="377138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5CC8-ED95-28AF-F542-584E335106A6}"/>
              </a:ext>
            </a:extLst>
          </p:cNvPr>
          <p:cNvSpPr>
            <a:spLocks noGrp="1"/>
          </p:cNvSpPr>
          <p:nvPr>
            <p:ph type="title"/>
          </p:nvPr>
        </p:nvSpPr>
        <p:spPr>
          <a:xfrm>
            <a:off x="301083" y="156117"/>
            <a:ext cx="11052717" cy="1534571"/>
          </a:xfrm>
        </p:spPr>
        <p:txBody>
          <a:bodyPr/>
          <a:lstStyle/>
          <a:p>
            <a:r>
              <a:rPr lang="en-US" dirty="0"/>
              <a:t>Intent Classification/Detection</a:t>
            </a:r>
          </a:p>
        </p:txBody>
      </p:sp>
      <p:sp>
        <p:nvSpPr>
          <p:cNvPr id="3" name="Content Placeholder 2">
            <a:extLst>
              <a:ext uri="{FF2B5EF4-FFF2-40B4-BE49-F238E27FC236}">
                <a16:creationId xmlns:a16="http://schemas.microsoft.com/office/drawing/2014/main" id="{7F54A5DB-17B7-E664-ADB8-704C0237AE1A}"/>
              </a:ext>
            </a:extLst>
          </p:cNvPr>
          <p:cNvSpPr>
            <a:spLocks noGrp="1"/>
          </p:cNvSpPr>
          <p:nvPr>
            <p:ph idx="1"/>
          </p:nvPr>
        </p:nvSpPr>
        <p:spPr>
          <a:xfrm>
            <a:off x="546410" y="1360449"/>
            <a:ext cx="10807390" cy="4816514"/>
          </a:xfrm>
        </p:spPr>
        <p:txBody>
          <a:bodyPr>
            <a:normAutofit fontScale="62500" lnSpcReduction="20000"/>
          </a:bodyPr>
          <a:lstStyle/>
          <a:p>
            <a:r>
              <a:rPr lang="en-US" sz="3500" dirty="0"/>
              <a:t>Find intent of post. Compare with classes – Call to Action/Demoralization/None. If latter, pass check (Consistent).</a:t>
            </a:r>
          </a:p>
          <a:p>
            <a:pPr algn="l">
              <a:buFont typeface="+mj-lt"/>
              <a:buAutoNum type="arabicPeriod"/>
            </a:pPr>
            <a:r>
              <a:rPr lang="en-US" sz="3300" b="1" i="0" dirty="0">
                <a:solidFill>
                  <a:srgbClr val="000000"/>
                </a:solidFill>
                <a:effectLst/>
                <a:latin typeface="Söhne"/>
              </a:rPr>
              <a:t>Intent Classification</a:t>
            </a:r>
            <a:r>
              <a:rPr lang="en-US" sz="3300" b="0" i="0" dirty="0">
                <a:solidFill>
                  <a:srgbClr val="000000"/>
                </a:solidFill>
                <a:effectLst/>
                <a:latin typeface="Söhne"/>
              </a:rPr>
              <a:t>: Train or Use a pre-trained classifier model to classify the intent of each sentence. Will need a labeled dataset where each sentence is labeled as Call to Action, Demoralization, or None. Use various machine learning algorithms such as logistic regression, SVM, or deep learning models like RNNs or transformers to build the classifier.</a:t>
            </a:r>
          </a:p>
          <a:p>
            <a:pPr algn="l">
              <a:buFont typeface="+mj-lt"/>
              <a:buAutoNum type="arabicPeriod"/>
            </a:pPr>
            <a:r>
              <a:rPr lang="en-US" sz="3300" b="0" i="0" dirty="0">
                <a:solidFill>
                  <a:srgbClr val="000000"/>
                </a:solidFill>
                <a:effectLst/>
                <a:latin typeface="Söhne"/>
              </a:rPr>
              <a:t>Scoring: Assign a score to each sentence based on its predicted intent class. This can be done by calculating the probability or confidence score of the classifier for each class. </a:t>
            </a:r>
          </a:p>
          <a:p>
            <a:pPr>
              <a:buFont typeface="+mj-lt"/>
              <a:buAutoNum type="arabicPeriod"/>
            </a:pPr>
            <a:r>
              <a:rPr lang="en-US" sz="3300" b="0" i="0" dirty="0">
                <a:solidFill>
                  <a:srgbClr val="000000"/>
                </a:solidFill>
                <a:effectLst/>
                <a:latin typeface="Söhne"/>
              </a:rPr>
              <a:t>Comparison: Compare the scores of all the sentences in the post. If there is a sentence with a high score for either Call to Action or Demoralization, mark it as the sentence reflecting the intent. </a:t>
            </a:r>
            <a:r>
              <a:rPr lang="en-US" sz="3300" b="1" i="0" dirty="0">
                <a:solidFill>
                  <a:srgbClr val="000000"/>
                </a:solidFill>
                <a:effectLst/>
                <a:latin typeface="Söhne"/>
              </a:rPr>
              <a:t>Will help in Recontextualization Localization. </a:t>
            </a:r>
            <a:r>
              <a:rPr lang="en-US" sz="3300" b="0" i="0" dirty="0">
                <a:solidFill>
                  <a:srgbClr val="000000"/>
                </a:solidFill>
                <a:effectLst/>
                <a:latin typeface="Söhne"/>
              </a:rPr>
              <a:t>If none of the sentences have high scores for these classes, consider the post as having the intent of None.</a:t>
            </a:r>
          </a:p>
          <a:p>
            <a:pPr>
              <a:buFont typeface="+mj-lt"/>
              <a:buAutoNum type="arabicPeriod"/>
            </a:pPr>
            <a:r>
              <a:rPr lang="en-US" sz="3300" dirty="0">
                <a:solidFill>
                  <a:srgbClr val="000000"/>
                </a:solidFill>
                <a:latin typeface="Söhne"/>
              </a:rPr>
              <a:t>Score it for Overall Detection Task. </a:t>
            </a:r>
            <a:endParaRPr lang="en-US" sz="3300" b="0" i="0" dirty="0">
              <a:solidFill>
                <a:srgbClr val="000000"/>
              </a:solidFill>
              <a:effectLst/>
              <a:latin typeface="Söhne"/>
            </a:endParaRPr>
          </a:p>
          <a:p>
            <a:pPr marL="0" indent="0">
              <a:buNone/>
            </a:pPr>
            <a:r>
              <a:rPr lang="en-US" sz="3300" b="1" dirty="0">
                <a:solidFill>
                  <a:srgbClr val="000000"/>
                </a:solidFill>
                <a:latin typeface="Söhne"/>
              </a:rPr>
              <a:t>Note: An Opinion (Human Commentary) might be an intent, and can lead to misclassification of the post, to recontextualized, instead of consistent, which it actually is. Hence, less weightage must be given to this module. </a:t>
            </a:r>
            <a:endParaRPr lang="en-US" sz="3300" b="1" i="0" dirty="0">
              <a:solidFill>
                <a:srgbClr val="000000"/>
              </a:solidFill>
              <a:effectLst/>
              <a:latin typeface="Söhne"/>
            </a:endParaRPr>
          </a:p>
        </p:txBody>
      </p:sp>
    </p:spTree>
    <p:extLst>
      <p:ext uri="{BB962C8B-B14F-4D97-AF65-F5344CB8AC3E}">
        <p14:creationId xmlns:p14="http://schemas.microsoft.com/office/powerpoint/2010/main" val="262198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2E48-4935-0CD3-744F-C6B5A907F825}"/>
              </a:ext>
            </a:extLst>
          </p:cNvPr>
          <p:cNvSpPr>
            <a:spLocks noGrp="1"/>
          </p:cNvSpPr>
          <p:nvPr>
            <p:ph type="title"/>
          </p:nvPr>
        </p:nvSpPr>
        <p:spPr/>
        <p:txBody>
          <a:bodyPr>
            <a:normAutofit/>
          </a:bodyPr>
          <a:lstStyle/>
          <a:p>
            <a:r>
              <a:rPr lang="en-US" sz="5000" dirty="0"/>
              <a:t>Pros</a:t>
            </a:r>
          </a:p>
        </p:txBody>
      </p:sp>
      <p:sp>
        <p:nvSpPr>
          <p:cNvPr id="3" name="Content Placeholder 2">
            <a:extLst>
              <a:ext uri="{FF2B5EF4-FFF2-40B4-BE49-F238E27FC236}">
                <a16:creationId xmlns:a16="http://schemas.microsoft.com/office/drawing/2014/main" id="{0C7923EC-F507-89D8-A307-3B2237A342A6}"/>
              </a:ext>
            </a:extLst>
          </p:cNvPr>
          <p:cNvSpPr>
            <a:spLocks noGrp="1"/>
          </p:cNvSpPr>
          <p:nvPr>
            <p:ph idx="1"/>
          </p:nvPr>
        </p:nvSpPr>
        <p:spPr/>
        <p:txBody>
          <a:bodyPr/>
          <a:lstStyle/>
          <a:p>
            <a:r>
              <a:rPr lang="en-US" dirty="0"/>
              <a:t>Saves time needed to create a dataset, only need a dataset for call to action or demoralization classes. </a:t>
            </a:r>
          </a:p>
          <a:p>
            <a:r>
              <a:rPr lang="en-US" dirty="0"/>
              <a:t>Can be generalized to any news article, instead of just polarizing political ones like Ukraine- Russia (and just these two countries in specific). </a:t>
            </a:r>
          </a:p>
          <a:p>
            <a:r>
              <a:rPr lang="en-US" dirty="0"/>
              <a:t>Fairly simpler, due to using pre-trained models, instead of creating a model from scratch. </a:t>
            </a:r>
          </a:p>
          <a:p>
            <a:r>
              <a:rPr lang="en-US" dirty="0"/>
              <a:t>Can be easily extended to perform localization and classification of Recontextualization Type tasks. </a:t>
            </a:r>
          </a:p>
          <a:p>
            <a:endParaRPr lang="en-US" dirty="0"/>
          </a:p>
          <a:p>
            <a:endParaRPr lang="en-US" dirty="0"/>
          </a:p>
          <a:p>
            <a:endParaRPr lang="en-US" dirty="0"/>
          </a:p>
        </p:txBody>
      </p:sp>
    </p:spTree>
    <p:extLst>
      <p:ext uri="{BB962C8B-B14F-4D97-AF65-F5344CB8AC3E}">
        <p14:creationId xmlns:p14="http://schemas.microsoft.com/office/powerpoint/2010/main" val="3478440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B1FEB-6A2C-4360-8FD9-01C85FF6C2D1}"/>
              </a:ext>
            </a:extLst>
          </p:cNvPr>
          <p:cNvSpPr>
            <a:spLocks noGrp="1"/>
          </p:cNvSpPr>
          <p:nvPr>
            <p:ph type="title"/>
          </p:nvPr>
        </p:nvSpPr>
        <p:spPr/>
        <p:txBody>
          <a:bodyPr/>
          <a:lstStyle/>
          <a:p>
            <a:r>
              <a:rPr lang="en-US" dirty="0"/>
              <a:t> Timeline – Diksha  </a:t>
            </a:r>
          </a:p>
        </p:txBody>
      </p:sp>
      <p:sp>
        <p:nvSpPr>
          <p:cNvPr id="3" name="Content Placeholder 2">
            <a:extLst>
              <a:ext uri="{FF2B5EF4-FFF2-40B4-BE49-F238E27FC236}">
                <a16:creationId xmlns:a16="http://schemas.microsoft.com/office/drawing/2014/main" id="{7A3D08FE-EF9E-5CBE-FD7E-A48C763C4ABB}"/>
              </a:ext>
            </a:extLst>
          </p:cNvPr>
          <p:cNvSpPr>
            <a:spLocks noGrp="1"/>
          </p:cNvSpPr>
          <p:nvPr>
            <p:ph idx="1"/>
          </p:nvPr>
        </p:nvSpPr>
        <p:spPr/>
        <p:txBody>
          <a:bodyPr/>
          <a:lstStyle/>
          <a:p>
            <a:pPr marL="0" indent="0">
              <a:buNone/>
            </a:pPr>
            <a:endParaRPr lang="en-US" dirty="0"/>
          </a:p>
        </p:txBody>
      </p:sp>
      <p:graphicFrame>
        <p:nvGraphicFramePr>
          <p:cNvPr id="4" name="Table 4">
            <a:extLst>
              <a:ext uri="{FF2B5EF4-FFF2-40B4-BE49-F238E27FC236}">
                <a16:creationId xmlns:a16="http://schemas.microsoft.com/office/drawing/2014/main" id="{9EB8C982-DBAF-F997-D463-3DF9A79CE684}"/>
              </a:ext>
            </a:extLst>
          </p:cNvPr>
          <p:cNvGraphicFramePr>
            <a:graphicFrameLocks noGrp="1"/>
          </p:cNvGraphicFramePr>
          <p:nvPr>
            <p:extLst>
              <p:ext uri="{D42A27DB-BD31-4B8C-83A1-F6EECF244321}">
                <p14:modId xmlns:p14="http://schemas.microsoft.com/office/powerpoint/2010/main" val="27871884"/>
              </p:ext>
            </p:extLst>
          </p:nvPr>
        </p:nvGraphicFramePr>
        <p:xfrm>
          <a:off x="635620" y="1594624"/>
          <a:ext cx="10515600" cy="515941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425415138"/>
                    </a:ext>
                  </a:extLst>
                </a:gridCol>
                <a:gridCol w="5257800">
                  <a:extLst>
                    <a:ext uri="{9D8B030D-6E8A-4147-A177-3AD203B41FA5}">
                      <a16:colId xmlns:a16="http://schemas.microsoft.com/office/drawing/2014/main" val="2979852790"/>
                    </a:ext>
                  </a:extLst>
                </a:gridCol>
              </a:tblGrid>
              <a:tr h="859903">
                <a:tc>
                  <a:txBody>
                    <a:bodyPr/>
                    <a:lstStyle/>
                    <a:p>
                      <a:r>
                        <a:rPr lang="en-US" dirty="0"/>
                        <a:t>Tasks</a:t>
                      </a:r>
                    </a:p>
                  </a:txBody>
                  <a:tcPr/>
                </a:tc>
                <a:tc>
                  <a:txBody>
                    <a:bodyPr/>
                    <a:lstStyle/>
                    <a:p>
                      <a:r>
                        <a:rPr lang="en-US" dirty="0"/>
                        <a:t>Date </a:t>
                      </a:r>
                    </a:p>
                  </a:txBody>
                  <a:tcPr/>
                </a:tc>
                <a:extLst>
                  <a:ext uri="{0D108BD9-81ED-4DB2-BD59-A6C34878D82A}">
                    <a16:rowId xmlns:a16="http://schemas.microsoft.com/office/drawing/2014/main" val="2419542535"/>
                  </a:ext>
                </a:extLst>
              </a:tr>
              <a:tr h="859903">
                <a:tc>
                  <a:txBody>
                    <a:bodyPr/>
                    <a:lstStyle/>
                    <a:p>
                      <a:r>
                        <a:rPr lang="en-US" dirty="0"/>
                        <a:t>Come up with a Basic Pipeline for the Model</a:t>
                      </a:r>
                    </a:p>
                  </a:txBody>
                  <a:tcPr/>
                </a:tc>
                <a:tc>
                  <a:txBody>
                    <a:bodyPr/>
                    <a:lstStyle/>
                    <a:p>
                      <a:r>
                        <a:rPr lang="en-US" dirty="0"/>
                        <a:t>July 16</a:t>
                      </a:r>
                      <a:r>
                        <a:rPr lang="en-US" baseline="30000" dirty="0"/>
                        <a:t>th</a:t>
                      </a:r>
                      <a:r>
                        <a:rPr lang="en-US" dirty="0"/>
                        <a:t> </a:t>
                      </a:r>
                    </a:p>
                  </a:txBody>
                  <a:tcPr/>
                </a:tc>
                <a:extLst>
                  <a:ext uri="{0D108BD9-81ED-4DB2-BD59-A6C34878D82A}">
                    <a16:rowId xmlns:a16="http://schemas.microsoft.com/office/drawing/2014/main" val="1553400374"/>
                  </a:ext>
                </a:extLst>
              </a:tr>
              <a:tr h="859903">
                <a:tc>
                  <a:txBody>
                    <a:bodyPr/>
                    <a:lstStyle/>
                    <a:p>
                      <a:r>
                        <a:rPr lang="en-US" dirty="0"/>
                        <a:t>Get a Baseline Model ready</a:t>
                      </a:r>
                    </a:p>
                  </a:txBody>
                  <a:tcPr/>
                </a:tc>
                <a:tc>
                  <a:txBody>
                    <a:bodyPr/>
                    <a:lstStyle/>
                    <a:p>
                      <a:r>
                        <a:rPr lang="en-US" dirty="0"/>
                        <a:t>Aug 5</a:t>
                      </a:r>
                      <a:r>
                        <a:rPr lang="en-US" baseline="30000" dirty="0"/>
                        <a:t>th</a:t>
                      </a:r>
                      <a:r>
                        <a:rPr lang="en-US" dirty="0"/>
                        <a:t> </a:t>
                      </a:r>
                    </a:p>
                  </a:txBody>
                  <a:tcPr/>
                </a:tc>
                <a:extLst>
                  <a:ext uri="{0D108BD9-81ED-4DB2-BD59-A6C34878D82A}">
                    <a16:rowId xmlns:a16="http://schemas.microsoft.com/office/drawing/2014/main" val="1646771503"/>
                  </a:ext>
                </a:extLst>
              </a:tr>
              <a:tr h="859903">
                <a:tc>
                  <a:txBody>
                    <a:bodyPr/>
                    <a:lstStyle/>
                    <a:p>
                      <a:r>
                        <a:rPr lang="en-US" dirty="0"/>
                        <a:t>Learn about the </a:t>
                      </a:r>
                      <a:r>
                        <a:rPr lang="en-US" dirty="0" err="1"/>
                        <a:t>SemaFor</a:t>
                      </a:r>
                      <a:r>
                        <a:rPr lang="en-US" dirty="0"/>
                        <a:t> Framework – Evidence and Artifact Graphs and Submission Plan</a:t>
                      </a:r>
                    </a:p>
                  </a:txBody>
                  <a:tcPr/>
                </a:tc>
                <a:tc>
                  <a:txBody>
                    <a:bodyPr/>
                    <a:lstStyle/>
                    <a:p>
                      <a:r>
                        <a:rPr lang="en-US" dirty="0"/>
                        <a:t>Aug 11</a:t>
                      </a:r>
                      <a:r>
                        <a:rPr lang="en-US" baseline="30000" dirty="0"/>
                        <a:t>th</a:t>
                      </a:r>
                      <a:r>
                        <a:rPr lang="en-US" dirty="0"/>
                        <a:t> </a:t>
                      </a:r>
                    </a:p>
                  </a:txBody>
                  <a:tcPr/>
                </a:tc>
                <a:extLst>
                  <a:ext uri="{0D108BD9-81ED-4DB2-BD59-A6C34878D82A}">
                    <a16:rowId xmlns:a16="http://schemas.microsoft.com/office/drawing/2014/main" val="354347144"/>
                  </a:ext>
                </a:extLst>
              </a:tr>
              <a:tr h="859903">
                <a:tc>
                  <a:txBody>
                    <a:bodyPr/>
                    <a:lstStyle/>
                    <a:p>
                      <a:r>
                        <a:rPr lang="en-US" dirty="0"/>
                        <a:t>Set up Local Environment for Baseline Testing</a:t>
                      </a:r>
                    </a:p>
                  </a:txBody>
                  <a:tcPr/>
                </a:tc>
                <a:tc>
                  <a:txBody>
                    <a:bodyPr/>
                    <a:lstStyle/>
                    <a:p>
                      <a:r>
                        <a:rPr lang="en-US" dirty="0"/>
                        <a:t>Aug 17</a:t>
                      </a:r>
                      <a:r>
                        <a:rPr lang="en-US" baseline="30000" dirty="0"/>
                        <a:t>th</a:t>
                      </a:r>
                      <a:r>
                        <a:rPr lang="en-US" dirty="0"/>
                        <a:t> </a:t>
                      </a:r>
                    </a:p>
                  </a:txBody>
                  <a:tcPr/>
                </a:tc>
                <a:extLst>
                  <a:ext uri="{0D108BD9-81ED-4DB2-BD59-A6C34878D82A}">
                    <a16:rowId xmlns:a16="http://schemas.microsoft.com/office/drawing/2014/main" val="640920717"/>
                  </a:ext>
                </a:extLst>
              </a:tr>
              <a:tr h="859903">
                <a:tc>
                  <a:txBody>
                    <a:bodyPr/>
                    <a:lstStyle/>
                    <a:p>
                      <a:r>
                        <a:rPr lang="en-US" dirty="0"/>
                        <a:t>Evaluation Submission Testing </a:t>
                      </a:r>
                    </a:p>
                  </a:txBody>
                  <a:tcPr/>
                </a:tc>
                <a:tc>
                  <a:txBody>
                    <a:bodyPr/>
                    <a:lstStyle/>
                    <a:p>
                      <a:r>
                        <a:rPr lang="en-US" dirty="0"/>
                        <a:t>Aug 25</a:t>
                      </a:r>
                      <a:r>
                        <a:rPr lang="en-US" baseline="30000" dirty="0"/>
                        <a:t>th</a:t>
                      </a:r>
                      <a:r>
                        <a:rPr lang="en-US" dirty="0"/>
                        <a:t> </a:t>
                      </a:r>
                    </a:p>
                  </a:txBody>
                  <a:tcPr/>
                </a:tc>
                <a:extLst>
                  <a:ext uri="{0D108BD9-81ED-4DB2-BD59-A6C34878D82A}">
                    <a16:rowId xmlns:a16="http://schemas.microsoft.com/office/drawing/2014/main" val="1298797649"/>
                  </a:ext>
                </a:extLst>
              </a:tr>
            </a:tbl>
          </a:graphicData>
        </a:graphic>
      </p:graphicFrame>
    </p:spTree>
    <p:extLst>
      <p:ext uri="{BB962C8B-B14F-4D97-AF65-F5344CB8AC3E}">
        <p14:creationId xmlns:p14="http://schemas.microsoft.com/office/powerpoint/2010/main" val="6925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5919-A45F-5738-EA5B-BBB773A4690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5FA8C77-5280-65C8-2D7E-4FBA98BA7850}"/>
              </a:ext>
            </a:extLst>
          </p:cNvPr>
          <p:cNvSpPr>
            <a:spLocks noGrp="1"/>
          </p:cNvSpPr>
          <p:nvPr>
            <p:ph idx="1"/>
          </p:nvPr>
        </p:nvSpPr>
        <p:spPr/>
        <p:txBody>
          <a:bodyPr>
            <a:normAutofit fontScale="70000" lnSpcReduction="20000"/>
          </a:bodyPr>
          <a:lstStyle/>
          <a:p>
            <a:r>
              <a:rPr lang="en-US" dirty="0">
                <a:latin typeface="Calibri" panose="020F0502020204030204" pitchFamily="34" charset="0"/>
                <a:cs typeface="Calibri" panose="020F0502020204030204" pitchFamily="34" charset="0"/>
              </a:rPr>
              <a:t>There’s an article, and then there are posts which may or may not be recontextualized. </a:t>
            </a:r>
          </a:p>
          <a:p>
            <a:r>
              <a:rPr lang="en-US" dirty="0">
                <a:latin typeface="Calibri" panose="020F0502020204030204" pitchFamily="34" charset="0"/>
                <a:cs typeface="Calibri" panose="020F0502020204030204" pitchFamily="34" charset="0"/>
              </a:rPr>
              <a:t>The fact checking of the article is not important. Ground Truth – Articles.</a:t>
            </a:r>
          </a:p>
          <a:p>
            <a:r>
              <a:rPr lang="en-US" dirty="0">
                <a:latin typeface="Calibri" panose="020F0502020204030204" pitchFamily="34" charset="0"/>
                <a:cs typeface="Calibri" panose="020F0502020204030204" pitchFamily="34" charset="0"/>
              </a:rPr>
              <a:t>The images remain the same in both article and post. </a:t>
            </a:r>
          </a:p>
          <a:p>
            <a:r>
              <a:rPr lang="en-US" dirty="0">
                <a:latin typeface="Calibri" panose="020F0502020204030204" pitchFamily="34" charset="0"/>
                <a:cs typeface="Calibri" panose="020F0502020204030204" pitchFamily="34" charset="0"/>
              </a:rPr>
              <a:t>Each post contains a narrative. </a:t>
            </a:r>
            <a:r>
              <a:rPr lang="en-US" b="0" i="0" dirty="0">
                <a:effectLst/>
                <a:latin typeface="Calibri" panose="020F0502020204030204" pitchFamily="34" charset="0"/>
                <a:cs typeface="Calibri" panose="020F0502020204030204" pitchFamily="34" charset="0"/>
              </a:rPr>
              <a:t>It makes the post lean toward or agree with a specific agenda. </a:t>
            </a:r>
          </a:p>
          <a:p>
            <a:r>
              <a:rPr lang="en-US" dirty="0">
                <a:latin typeface="Calibri" panose="020F0502020204030204" pitchFamily="34" charset="0"/>
                <a:cs typeface="Calibri" panose="020F0502020204030204" pitchFamily="34" charset="0"/>
              </a:rPr>
              <a:t>Narratives- (1) Pro Russia/Anti Ukraine and (2) Pro Ukraine/Anti Russia</a:t>
            </a:r>
          </a:p>
          <a:p>
            <a:r>
              <a:rPr lang="en-US" dirty="0">
                <a:latin typeface="Calibri" panose="020F0502020204030204" pitchFamily="34" charset="0"/>
                <a:cs typeface="Calibri" panose="020F0502020204030204" pitchFamily="34" charset="0"/>
              </a:rPr>
              <a:t>Intents: Call to Action and Demoralization</a:t>
            </a:r>
          </a:p>
          <a:p>
            <a:r>
              <a:rPr lang="en-US" dirty="0">
                <a:latin typeface="Calibri" panose="020F0502020204030204" pitchFamily="34" charset="0"/>
                <a:cs typeface="Calibri" panose="020F0502020204030204" pitchFamily="34" charset="0"/>
              </a:rPr>
              <a:t>Narratives and Intents – Not important for Evaluation – Data Structure Information</a:t>
            </a:r>
          </a:p>
          <a:p>
            <a:r>
              <a:rPr lang="en-US" dirty="0">
                <a:latin typeface="Calibri" panose="020F0502020204030204" pitchFamily="34" charset="0"/>
                <a:cs typeface="Calibri" panose="020F0502020204030204" pitchFamily="34" charset="0"/>
              </a:rPr>
              <a:t>Article Important info - </a:t>
            </a:r>
            <a:r>
              <a:rPr lang="en-US" b="0" i="0" dirty="0">
                <a:effectLst/>
                <a:latin typeface="Calibri" panose="020F0502020204030204" pitchFamily="34" charset="0"/>
                <a:cs typeface="Calibri" panose="020F0502020204030204" pitchFamily="34" charset="0"/>
              </a:rPr>
              <a:t>Headline, Caption or Body</a:t>
            </a:r>
          </a:p>
          <a:p>
            <a:r>
              <a:rPr lang="en-US" dirty="0">
                <a:latin typeface="Calibri" panose="020F0502020204030204" pitchFamily="34" charset="0"/>
                <a:cs typeface="Calibri" panose="020F0502020204030204" pitchFamily="34" charset="0"/>
              </a:rPr>
              <a:t>Posts will be limited to Twitter length but </a:t>
            </a:r>
            <a:r>
              <a:rPr lang="en-US" b="0" i="0" dirty="0">
                <a:effectLst/>
                <a:latin typeface="Calibri" panose="020F0502020204030204" pitchFamily="34" charset="0"/>
                <a:cs typeface="Calibri" panose="020F0502020204030204" pitchFamily="34" charset="0"/>
              </a:rPr>
              <a:t>not be representative of in </a:t>
            </a:r>
            <a:r>
              <a:rPr lang="en-US" dirty="0">
                <a:latin typeface="Calibri" panose="020F0502020204030204" pitchFamily="34" charset="0"/>
                <a:cs typeface="Calibri" panose="020F0502020204030204" pitchFamily="34" charset="0"/>
              </a:rPr>
              <a:t>t</a:t>
            </a:r>
            <a:r>
              <a:rPr lang="en-US" b="0" i="0" dirty="0">
                <a:effectLst/>
                <a:latin typeface="Calibri" panose="020F0502020204030204" pitchFamily="34" charset="0"/>
                <a:cs typeface="Calibri" panose="020F0502020204030204" pitchFamily="34" charset="0"/>
              </a:rPr>
              <a:t>he wild Twitter posts.</a:t>
            </a:r>
          </a:p>
          <a:p>
            <a:r>
              <a:rPr lang="en-US" dirty="0">
                <a:latin typeface="Calibri" panose="020F0502020204030204" pitchFamily="34" charset="0"/>
                <a:cs typeface="Calibri" panose="020F0502020204030204" pitchFamily="34" charset="0"/>
              </a:rPr>
              <a:t>Image Recontextualizations- Image is same, it is t</a:t>
            </a:r>
            <a:r>
              <a:rPr lang="en-US" b="0" i="0" dirty="0">
                <a:effectLst/>
                <a:latin typeface="Calibri" panose="020F0502020204030204" pitchFamily="34" charset="0"/>
                <a:cs typeface="Calibri" panose="020F0502020204030204" pitchFamily="34" charset="0"/>
              </a:rPr>
              <a:t>aking an image and classifying, </a:t>
            </a:r>
            <a:r>
              <a:rPr lang="en-US" b="0" i="0" dirty="0" err="1">
                <a:effectLst/>
                <a:latin typeface="Calibri" panose="020F0502020204030204" pitchFamily="34" charset="0"/>
                <a:cs typeface="Calibri" panose="020F0502020204030204" pitchFamily="34" charset="0"/>
              </a:rPr>
              <a:t>labeling,or</a:t>
            </a:r>
            <a:r>
              <a:rPr lang="en-US" b="0" i="0" dirty="0">
                <a:effectLst/>
                <a:latin typeface="Calibri" panose="020F0502020204030204" pitchFamily="34" charset="0"/>
                <a:cs typeface="Calibri" panose="020F0502020204030204" pitchFamily="34" charset="0"/>
              </a:rPr>
              <a:t> stating that the image is of something that it is not (event, location, individual, group, etc.)</a:t>
            </a:r>
          </a:p>
          <a:p>
            <a:r>
              <a:rPr lang="en-US" dirty="0">
                <a:latin typeface="Calibri" panose="020F0502020204030204" pitchFamily="34" charset="0"/>
                <a:cs typeface="Calibri" panose="020F0502020204030204" pitchFamily="34" charset="0"/>
              </a:rPr>
              <a:t>Recontextualization types- </a:t>
            </a:r>
            <a:r>
              <a:rPr lang="en-US" b="0" i="0" dirty="0">
                <a:effectLst/>
                <a:latin typeface="Arial" panose="020B0604020202020204" pitchFamily="34" charset="0"/>
              </a:rPr>
              <a:t>event, location, or individual/groups </a:t>
            </a:r>
          </a:p>
        </p:txBody>
      </p:sp>
    </p:spTree>
    <p:extLst>
      <p:ext uri="{BB962C8B-B14F-4D97-AF65-F5344CB8AC3E}">
        <p14:creationId xmlns:p14="http://schemas.microsoft.com/office/powerpoint/2010/main" val="297214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3CEC0-F87F-50B5-B929-900E6F383EF1}"/>
              </a:ext>
            </a:extLst>
          </p:cNvPr>
          <p:cNvSpPr>
            <a:spLocks noGrp="1"/>
          </p:cNvSpPr>
          <p:nvPr>
            <p:ph idx="1"/>
          </p:nvPr>
        </p:nvSpPr>
        <p:spPr>
          <a:xfrm>
            <a:off x="735980" y="546410"/>
            <a:ext cx="10894742" cy="6010507"/>
          </a:xfrm>
        </p:spPr>
        <p:txBody>
          <a:bodyPr>
            <a:normAutofit fontScale="70000" lnSpcReduction="20000"/>
          </a:bodyPr>
          <a:lstStyle/>
          <a:p>
            <a:r>
              <a:rPr lang="en-US" dirty="0">
                <a:latin typeface="Calibri" panose="020F0502020204030204" pitchFamily="34" charset="0"/>
                <a:cs typeface="Calibri" panose="020F0502020204030204" pitchFamily="34" charset="0"/>
              </a:rPr>
              <a:t>Each article has consistent and recontextualized posts. The posts have images and text.</a:t>
            </a:r>
          </a:p>
          <a:p>
            <a:r>
              <a:rPr lang="en-US" b="1" dirty="0">
                <a:latin typeface="Calibri" panose="020F0502020204030204" pitchFamily="34" charset="0"/>
                <a:cs typeface="Calibri" panose="020F0502020204030204" pitchFamily="34" charset="0"/>
              </a:rPr>
              <a:t>Consistent Posts- No Intent, same/consistent narrative </a:t>
            </a:r>
          </a:p>
          <a:p>
            <a:r>
              <a:rPr lang="en-US" b="1" dirty="0">
                <a:latin typeface="Calibri" panose="020F0502020204030204" pitchFamily="34" charset="0"/>
                <a:cs typeface="Calibri" panose="020F0502020204030204" pitchFamily="34" charset="0"/>
              </a:rPr>
              <a:t>Recontextualized Posts- There is intent and an alternative ‘recontextualized type’ narrative here (which is not scored) </a:t>
            </a:r>
          </a:p>
          <a:p>
            <a:r>
              <a:rPr lang="en-US" dirty="0">
                <a:latin typeface="Calibri" panose="020F0502020204030204" pitchFamily="34" charset="0"/>
                <a:cs typeface="Calibri" panose="020F0502020204030204" pitchFamily="34" charset="0"/>
              </a:rPr>
              <a:t>Consistent Post Reference Types- </a:t>
            </a:r>
            <a:r>
              <a:rPr lang="en-US" b="0" i="0" dirty="0">
                <a:effectLst/>
                <a:latin typeface="Calibri" panose="020F0502020204030204" pitchFamily="34" charset="0"/>
                <a:cs typeface="Calibri" panose="020F0502020204030204" pitchFamily="34" charset="0"/>
              </a:rPr>
              <a:t>News Agency Post and Human Commentary with no Intent/Tactic Social Media Post</a:t>
            </a:r>
          </a:p>
          <a:p>
            <a:r>
              <a:rPr lang="en-US" dirty="0"/>
              <a:t>News Agency Posts- Consistent, no opinion unless quoted. </a:t>
            </a:r>
          </a:p>
          <a:p>
            <a:r>
              <a:rPr lang="en-US" dirty="0"/>
              <a:t>Human Commentary – Paraphrasing, expressing a feeling, emotion and opinion is present but still accurate/consistent</a:t>
            </a:r>
          </a:p>
          <a:p>
            <a:r>
              <a:rPr lang="en-US" dirty="0"/>
              <a:t>Recontextualization Types – </a:t>
            </a:r>
          </a:p>
          <a:p>
            <a:pPr marL="514350" indent="-514350">
              <a:buFont typeface="+mj-lt"/>
              <a:buAutoNum type="arabicPeriod"/>
            </a:pPr>
            <a:r>
              <a:rPr lang="en-US" dirty="0"/>
              <a:t>Event Recontextualization refers to mischaracterization of an event such as a bombing/explosion or a riot or protest.</a:t>
            </a:r>
          </a:p>
          <a:p>
            <a:pPr marL="514350" indent="-514350">
              <a:buFont typeface="+mj-lt"/>
              <a:buAutoNum type="arabicPeriod"/>
            </a:pPr>
            <a:r>
              <a:rPr lang="en-US" dirty="0"/>
              <a:t>Location Recontextualization refers to refers to the specific area or place that something happens such as a country, city, or place within a city (capital building, hospital, etc.). </a:t>
            </a:r>
          </a:p>
          <a:p>
            <a:pPr marL="514350" indent="-514350">
              <a:buFont typeface="+mj-lt"/>
              <a:buAutoNum type="arabicPeriod"/>
            </a:pPr>
            <a:r>
              <a:rPr lang="en-US" dirty="0"/>
              <a:t>Individual/Groups Recontextualization refers to inaccurate representation of individuals such as notable politicians or doctors or to individual/entities/groups of people such as protestors, rioters, civilians, soldiers, etc.	</a:t>
            </a:r>
            <a:br>
              <a:rPr lang="en-US" dirty="0"/>
            </a:br>
            <a:endParaRPr lang="en-US" dirty="0"/>
          </a:p>
          <a:p>
            <a:r>
              <a:rPr lang="en-US" dirty="0"/>
              <a:t>Social Media Post - contain three sentences, a single (1) recontextualization sentence, (2)intent/tactic sentence, and (3)narrative sentence. Sentences will be in random order. </a:t>
            </a:r>
          </a:p>
          <a:p>
            <a:r>
              <a:rPr lang="en-US" dirty="0"/>
              <a:t>The dataset contains – equal consistent human commentary and recontextualized posts.</a:t>
            </a:r>
          </a:p>
          <a:p>
            <a:endParaRPr lang="en-US" dirty="0"/>
          </a:p>
        </p:txBody>
      </p:sp>
    </p:spTree>
    <p:extLst>
      <p:ext uri="{BB962C8B-B14F-4D97-AF65-F5344CB8AC3E}">
        <p14:creationId xmlns:p14="http://schemas.microsoft.com/office/powerpoint/2010/main" val="130468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C4488B2E-6613-D388-800C-9C81F71824C6}"/>
              </a:ext>
            </a:extLst>
          </p:cNvPr>
          <p:cNvPicPr>
            <a:picLocks noChangeAspect="1"/>
          </p:cNvPicPr>
          <p:nvPr/>
        </p:nvPicPr>
        <p:blipFill>
          <a:blip r:embed="rId2"/>
          <a:stretch>
            <a:fillRect/>
          </a:stretch>
        </p:blipFill>
        <p:spPr>
          <a:xfrm>
            <a:off x="624895" y="1374388"/>
            <a:ext cx="11221417" cy="4414044"/>
          </a:xfrm>
          <a:prstGeom prst="rect">
            <a:avLst/>
          </a:prstGeom>
        </p:spPr>
      </p:pic>
    </p:spTree>
    <p:extLst>
      <p:ext uri="{BB962C8B-B14F-4D97-AF65-F5344CB8AC3E}">
        <p14:creationId xmlns:p14="http://schemas.microsoft.com/office/powerpoint/2010/main" val="40574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41AC-4FB6-011B-ABAC-3DD97C85FD1B}"/>
              </a:ext>
            </a:extLst>
          </p:cNvPr>
          <p:cNvSpPr>
            <a:spLocks noGrp="1"/>
          </p:cNvSpPr>
          <p:nvPr>
            <p:ph type="title"/>
          </p:nvPr>
        </p:nvSpPr>
        <p:spPr>
          <a:xfrm>
            <a:off x="412595" y="1"/>
            <a:ext cx="10941205" cy="1690688"/>
          </a:xfrm>
        </p:spPr>
        <p:txBody>
          <a:bodyPr/>
          <a:lstStyle/>
          <a:p>
            <a:r>
              <a:rPr lang="en-US" dirty="0"/>
              <a:t>Scoring</a:t>
            </a:r>
          </a:p>
        </p:txBody>
      </p:sp>
      <p:sp>
        <p:nvSpPr>
          <p:cNvPr id="3" name="Content Placeholder 2">
            <a:extLst>
              <a:ext uri="{FF2B5EF4-FFF2-40B4-BE49-F238E27FC236}">
                <a16:creationId xmlns:a16="http://schemas.microsoft.com/office/drawing/2014/main" id="{78518839-A8B5-3C9F-2495-E1CBF6E8A946}"/>
              </a:ext>
            </a:extLst>
          </p:cNvPr>
          <p:cNvSpPr>
            <a:spLocks noGrp="1"/>
          </p:cNvSpPr>
          <p:nvPr>
            <p:ph idx="1"/>
          </p:nvPr>
        </p:nvSpPr>
        <p:spPr>
          <a:xfrm>
            <a:off x="512956" y="1170878"/>
            <a:ext cx="10840844" cy="5006085"/>
          </a:xfrm>
        </p:spPr>
        <p:txBody>
          <a:bodyPr>
            <a:normAutofit/>
          </a:bodyPr>
          <a:lstStyle/>
          <a:p>
            <a:r>
              <a:rPr lang="en-US" sz="1800" b="0" i="0" dirty="0">
                <a:effectLst/>
                <a:latin typeface="Arial" panose="020B0604020202020204" pitchFamily="34" charset="0"/>
              </a:rPr>
              <a:t>Overall : </a:t>
            </a:r>
          </a:p>
          <a:p>
            <a:pPr marL="0" indent="0">
              <a:buNone/>
            </a:pPr>
            <a:r>
              <a:rPr lang="en-US" sz="1800" b="0" i="0" dirty="0">
                <a:effectLst/>
                <a:latin typeface="Arial" panose="020B0604020202020204" pitchFamily="34" charset="0"/>
              </a:rPr>
              <a:t>Preferred phrasing of output responses answers this way could </a:t>
            </a:r>
            <a:br>
              <a:rPr lang="en-US" sz="1800" dirty="0"/>
            </a:br>
            <a:r>
              <a:rPr lang="en-US" sz="1800" b="0" i="0" dirty="0">
                <a:effectLst/>
                <a:latin typeface="Arial" panose="020B0604020202020204" pitchFamily="34" charset="0"/>
              </a:rPr>
              <a:t>make it so that we can string the answers together thusly,</a:t>
            </a:r>
          </a:p>
          <a:p>
            <a:pPr marL="0" indent="0">
              <a:buNone/>
            </a:pPr>
            <a:r>
              <a:rPr lang="en-US" sz="1800" b="0" i="0" dirty="0">
                <a:effectLst/>
                <a:latin typeface="Arial" panose="020B0604020202020204" pitchFamily="34" charset="0"/>
              </a:rPr>
              <a:t>“We believe this post </a:t>
            </a:r>
          </a:p>
          <a:p>
            <a:pPr marL="0" indent="0">
              <a:buNone/>
            </a:pPr>
            <a:r>
              <a:rPr lang="en-US" sz="1800" b="0" i="0" dirty="0">
                <a:effectLst/>
                <a:latin typeface="Arial" panose="020B0604020202020204" pitchFamily="34" charset="0"/>
              </a:rPr>
              <a:t>“is recontextualized” </a:t>
            </a:r>
          </a:p>
          <a:p>
            <a:pPr marL="0" indent="0">
              <a:buNone/>
            </a:pPr>
            <a:r>
              <a:rPr lang="en-US" sz="1800" b="0" i="0" dirty="0">
                <a:effectLst/>
                <a:latin typeface="Arial" panose="020B0604020202020204" pitchFamily="34" charset="0"/>
              </a:rPr>
              <a:t>“by event” because </a:t>
            </a:r>
          </a:p>
          <a:p>
            <a:pPr marL="0" indent="0">
              <a:buNone/>
            </a:pPr>
            <a:r>
              <a:rPr lang="en-US" sz="1800" b="0" i="0" dirty="0">
                <a:effectLst/>
                <a:latin typeface="Arial" panose="020B0604020202020204" pitchFamily="34" charset="0"/>
              </a:rPr>
              <a:t>“bombing spree” is...”. </a:t>
            </a:r>
          </a:p>
          <a:p>
            <a:pPr marL="0" indent="0">
              <a:buNone/>
            </a:pPr>
            <a:r>
              <a:rPr lang="en-US" sz="1800" b="0" i="0" dirty="0">
                <a:effectLst/>
                <a:latin typeface="Arial" panose="020B0604020202020204" pitchFamily="34" charset="0"/>
              </a:rPr>
              <a:t>Scoring across the overall task </a:t>
            </a:r>
          </a:p>
          <a:p>
            <a:pPr marL="0" indent="0">
              <a:buNone/>
            </a:pPr>
            <a:r>
              <a:rPr lang="en-US" sz="1800" b="0" i="0" dirty="0">
                <a:effectLst/>
                <a:latin typeface="Arial" panose="020B0604020202020204" pitchFamily="34" charset="0"/>
              </a:rPr>
              <a:t>and </a:t>
            </a:r>
            <a:br>
              <a:rPr lang="en-US" sz="1800" dirty="0"/>
            </a:br>
            <a:r>
              <a:rPr lang="en-US" sz="1800" b="0" i="0" dirty="0">
                <a:effectLst/>
                <a:latin typeface="Arial" panose="020B0604020202020204" pitchFamily="34" charset="0"/>
              </a:rPr>
              <a:t>the three subtasks is defined </a:t>
            </a:r>
          </a:p>
          <a:p>
            <a:pPr marL="0" indent="0">
              <a:buNone/>
            </a:pPr>
            <a:r>
              <a:rPr lang="en-US" sz="1800" b="0" i="0" dirty="0">
                <a:effectLst/>
                <a:latin typeface="Arial" panose="020B0604020202020204" pitchFamily="34" charset="0"/>
              </a:rPr>
              <a:t>in the table below. </a:t>
            </a:r>
          </a:p>
          <a:p>
            <a:pPr marL="0" indent="0">
              <a:buNone/>
            </a:pPr>
            <a:br>
              <a:rPr lang="en-US" sz="1800" dirty="0"/>
            </a:br>
            <a:endParaRPr lang="en-US" sz="1800" dirty="0"/>
          </a:p>
        </p:txBody>
      </p:sp>
      <p:pic>
        <p:nvPicPr>
          <p:cNvPr id="4" name="Picture 3">
            <a:extLst>
              <a:ext uri="{FF2B5EF4-FFF2-40B4-BE49-F238E27FC236}">
                <a16:creationId xmlns:a16="http://schemas.microsoft.com/office/drawing/2014/main" id="{D6A89F3C-D6A5-364B-E793-FD223CCD556A}"/>
              </a:ext>
            </a:extLst>
          </p:cNvPr>
          <p:cNvPicPr>
            <a:picLocks noChangeAspect="1"/>
          </p:cNvPicPr>
          <p:nvPr/>
        </p:nvPicPr>
        <p:blipFill>
          <a:blip r:embed="rId2"/>
          <a:stretch>
            <a:fillRect/>
          </a:stretch>
        </p:blipFill>
        <p:spPr>
          <a:xfrm>
            <a:off x="4419600" y="2359724"/>
            <a:ext cx="7772400" cy="4498276"/>
          </a:xfrm>
          <a:prstGeom prst="rect">
            <a:avLst/>
          </a:prstGeom>
        </p:spPr>
      </p:pic>
    </p:spTree>
    <p:extLst>
      <p:ext uri="{BB962C8B-B14F-4D97-AF65-F5344CB8AC3E}">
        <p14:creationId xmlns:p14="http://schemas.microsoft.com/office/powerpoint/2010/main" val="377905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1A3B-F216-3715-1E97-3370CD9E55C4}"/>
              </a:ext>
            </a:extLst>
          </p:cNvPr>
          <p:cNvSpPr>
            <a:spLocks noGrp="1"/>
          </p:cNvSpPr>
          <p:nvPr>
            <p:ph type="title"/>
          </p:nvPr>
        </p:nvSpPr>
        <p:spPr/>
        <p:txBody>
          <a:bodyPr/>
          <a:lstStyle/>
          <a:p>
            <a:r>
              <a:rPr lang="en-US" b="0" i="0" dirty="0">
                <a:effectLst/>
                <a:latin typeface="Arial" panose="020B0604020202020204" pitchFamily="34" charset="0"/>
              </a:rPr>
              <a:t>4.1.2.a Recontextualization Detection (D) </a:t>
            </a:r>
            <a:endParaRPr lang="en-US" dirty="0"/>
          </a:p>
        </p:txBody>
      </p:sp>
      <p:sp>
        <p:nvSpPr>
          <p:cNvPr id="3" name="Content Placeholder 2">
            <a:extLst>
              <a:ext uri="{FF2B5EF4-FFF2-40B4-BE49-F238E27FC236}">
                <a16:creationId xmlns:a16="http://schemas.microsoft.com/office/drawing/2014/main" id="{17A6DA93-F2FD-AF03-67C7-1A1F2F4916C4}"/>
              </a:ext>
            </a:extLst>
          </p:cNvPr>
          <p:cNvSpPr>
            <a:spLocks noGrp="1"/>
          </p:cNvSpPr>
          <p:nvPr>
            <p:ph idx="1"/>
          </p:nvPr>
        </p:nvSpPr>
        <p:spPr>
          <a:xfrm>
            <a:off x="228600" y="1690688"/>
            <a:ext cx="11125200" cy="4486275"/>
          </a:xfrm>
        </p:spPr>
        <p:txBody>
          <a:bodyPr/>
          <a:lstStyle/>
          <a:p>
            <a:r>
              <a:rPr lang="en-US" dirty="0"/>
              <a:t>Consistent or not? </a:t>
            </a:r>
          </a:p>
          <a:p>
            <a:r>
              <a:rPr lang="en-US" dirty="0"/>
              <a:t>May need analysis of </a:t>
            </a:r>
            <a:br>
              <a:rPr lang="en-US" dirty="0"/>
            </a:br>
            <a:r>
              <a:rPr lang="en-US" dirty="0"/>
              <a:t>both post and article </a:t>
            </a:r>
          </a:p>
          <a:p>
            <a:pPr marL="0" indent="0">
              <a:buNone/>
            </a:pPr>
            <a:r>
              <a:rPr lang="en-US" dirty="0"/>
              <a:t>for detection in some cases.</a:t>
            </a:r>
          </a:p>
          <a:p>
            <a:r>
              <a:rPr lang="en-US" dirty="0"/>
              <a:t>There seems to be a </a:t>
            </a:r>
          </a:p>
          <a:p>
            <a:pPr marL="0" indent="0">
              <a:buNone/>
            </a:pPr>
            <a:r>
              <a:rPr lang="en-US" dirty="0"/>
              <a:t>location recontextualization</a:t>
            </a:r>
          </a:p>
          <a:p>
            <a:pPr marL="0" indent="0">
              <a:buNone/>
            </a:pPr>
            <a:r>
              <a:rPr lang="en-US" dirty="0"/>
              <a:t>here, with a call to action</a:t>
            </a:r>
          </a:p>
          <a:p>
            <a:pPr marL="0" indent="0">
              <a:buNone/>
            </a:pPr>
            <a:r>
              <a:rPr lang="en-US" dirty="0"/>
              <a:t>intent and anti Russia </a:t>
            </a:r>
          </a:p>
          <a:p>
            <a:pPr marL="0" indent="0">
              <a:buNone/>
            </a:pPr>
            <a:r>
              <a:rPr lang="en-US" dirty="0"/>
              <a:t>narrative.  </a:t>
            </a:r>
          </a:p>
          <a:p>
            <a:endParaRPr lang="en-US" dirty="0"/>
          </a:p>
        </p:txBody>
      </p:sp>
      <p:pic>
        <p:nvPicPr>
          <p:cNvPr id="4" name="Picture 3">
            <a:extLst>
              <a:ext uri="{FF2B5EF4-FFF2-40B4-BE49-F238E27FC236}">
                <a16:creationId xmlns:a16="http://schemas.microsoft.com/office/drawing/2014/main" id="{0529AF98-9DA1-340E-31FB-EE649D06FADE}"/>
              </a:ext>
            </a:extLst>
          </p:cNvPr>
          <p:cNvPicPr>
            <a:picLocks noChangeAspect="1"/>
          </p:cNvPicPr>
          <p:nvPr/>
        </p:nvPicPr>
        <p:blipFill>
          <a:blip r:embed="rId2"/>
          <a:stretch>
            <a:fillRect/>
          </a:stretch>
        </p:blipFill>
        <p:spPr>
          <a:xfrm>
            <a:off x="4419600" y="2104913"/>
            <a:ext cx="7772400" cy="4387962"/>
          </a:xfrm>
          <a:prstGeom prst="rect">
            <a:avLst/>
          </a:prstGeom>
        </p:spPr>
      </p:pic>
    </p:spTree>
    <p:extLst>
      <p:ext uri="{BB962C8B-B14F-4D97-AF65-F5344CB8AC3E}">
        <p14:creationId xmlns:p14="http://schemas.microsoft.com/office/powerpoint/2010/main" val="126456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9C22-6263-7E60-2C05-E7EA0B0533B8}"/>
              </a:ext>
            </a:extLst>
          </p:cNvPr>
          <p:cNvSpPr>
            <a:spLocks noGrp="1"/>
          </p:cNvSpPr>
          <p:nvPr>
            <p:ph type="title"/>
          </p:nvPr>
        </p:nvSpPr>
        <p:spPr/>
        <p:txBody>
          <a:bodyPr/>
          <a:lstStyle/>
          <a:p>
            <a:r>
              <a:rPr lang="en-US" dirty="0" err="1"/>
              <a:t>SemaFor</a:t>
            </a:r>
            <a:r>
              <a:rPr lang="en-US" dirty="0"/>
              <a:t> Evaluation Plan</a:t>
            </a:r>
          </a:p>
        </p:txBody>
      </p:sp>
      <p:sp>
        <p:nvSpPr>
          <p:cNvPr id="3" name="Content Placeholder 2">
            <a:extLst>
              <a:ext uri="{FF2B5EF4-FFF2-40B4-BE49-F238E27FC236}">
                <a16:creationId xmlns:a16="http://schemas.microsoft.com/office/drawing/2014/main" id="{71AEA1EB-BB36-ADCD-0DAE-6D3C627E4B11}"/>
              </a:ext>
            </a:extLst>
          </p:cNvPr>
          <p:cNvSpPr>
            <a:spLocks noGrp="1"/>
          </p:cNvSpPr>
          <p:nvPr>
            <p:ph idx="1"/>
          </p:nvPr>
        </p:nvSpPr>
        <p:spPr>
          <a:xfrm>
            <a:off x="838200" y="1825624"/>
            <a:ext cx="10937488" cy="4865107"/>
          </a:xfrm>
        </p:spPr>
        <p:txBody>
          <a:bodyPr>
            <a:normAutofit fontScale="92500" lnSpcReduction="10000"/>
          </a:bodyPr>
          <a:lstStyle/>
          <a:p>
            <a:pPr algn="l">
              <a:buFont typeface="+mj-lt"/>
              <a:buAutoNum type="arabicPeriod"/>
            </a:pPr>
            <a:r>
              <a:rPr lang="en-US" dirty="0"/>
              <a:t>Input – </a:t>
            </a:r>
            <a:r>
              <a:rPr lang="en-US" b="0" i="0" dirty="0">
                <a:effectLst/>
                <a:latin typeface="Calibri" panose="020F0502020204030204" pitchFamily="34" charset="0"/>
                <a:cs typeface="Calibri" panose="020F0502020204030204" pitchFamily="34" charset="0"/>
              </a:rPr>
              <a:t>2 </a:t>
            </a:r>
            <a:r>
              <a:rPr lang="en-US" b="0" i="0" dirty="0" err="1">
                <a:effectLst/>
                <a:latin typeface="Calibri" panose="020F0502020204030204" pitchFamily="34" charset="0"/>
                <a:cs typeface="Calibri" panose="020F0502020204030204" pitchFamily="34" charset="0"/>
              </a:rPr>
              <a:t>ArtifactGraphs</a:t>
            </a:r>
            <a:r>
              <a:rPr lang="en-US" b="0" i="0" dirty="0">
                <a:effectLst/>
                <a:latin typeface="Calibri" panose="020F0502020204030204" pitchFamily="34" charset="0"/>
                <a:cs typeface="Calibri" panose="020F0502020204030204" pitchFamily="34" charset="0"/>
              </a:rPr>
              <a:t>: There are two </a:t>
            </a:r>
            <a:r>
              <a:rPr lang="en-US" b="0" i="0" dirty="0" err="1">
                <a:effectLst/>
                <a:latin typeface="Calibri" panose="020F0502020204030204" pitchFamily="34" charset="0"/>
                <a:cs typeface="Calibri" panose="020F0502020204030204" pitchFamily="34" charset="0"/>
              </a:rPr>
              <a:t>ArtifactGraphs</a:t>
            </a:r>
            <a:r>
              <a:rPr lang="en-US" b="0" i="0" dirty="0">
                <a:effectLst/>
                <a:latin typeface="Calibri" panose="020F0502020204030204" pitchFamily="34" charset="0"/>
                <a:cs typeface="Calibri" panose="020F0502020204030204" pitchFamily="34" charset="0"/>
              </a:rPr>
              <a:t> provided for analysis. These graphs likely contain structured representations of text, entities, and their relationships, allowing for detailed analysis. </a:t>
            </a:r>
            <a:r>
              <a:rPr lang="en-US" b="0" i="0" dirty="0" err="1">
                <a:effectLst/>
                <a:latin typeface="Calibri" panose="020F0502020204030204" pitchFamily="34" charset="0"/>
                <a:cs typeface="Calibri" panose="020F0502020204030204" pitchFamily="34" charset="0"/>
              </a:rPr>
              <a:t>AnalyticScope</a:t>
            </a:r>
            <a:r>
              <a:rPr lang="en-US" b="0" i="0" dirty="0">
                <a:effectLst/>
                <a:latin typeface="Calibri" panose="020F0502020204030204" pitchFamily="34" charset="0"/>
                <a:cs typeface="Calibri" panose="020F0502020204030204" pitchFamily="34" charset="0"/>
              </a:rPr>
              <a:t>: This identifies the reference news article, which serves as the basis for comparison and detection of recontextualization. The field "</a:t>
            </a:r>
            <a:r>
              <a:rPr lang="en-US" b="0" i="0" dirty="0" err="1">
                <a:effectLst/>
                <a:latin typeface="Calibri" panose="020F0502020204030204" pitchFamily="34" charset="0"/>
                <a:cs typeface="Calibri" panose="020F0502020204030204" pitchFamily="34" charset="0"/>
              </a:rPr>
              <a:t>recontextualizationRef</a:t>
            </a:r>
            <a:r>
              <a:rPr lang="en-US" b="0" i="0" dirty="0">
                <a:effectLst/>
                <a:latin typeface="Calibri" panose="020F0502020204030204" pitchFamily="34" charset="0"/>
                <a:cs typeface="Calibri" panose="020F0502020204030204" pitchFamily="34" charset="0"/>
              </a:rPr>
              <a:t>" specifies which of the two </a:t>
            </a:r>
            <a:r>
              <a:rPr lang="en-US" b="0" i="0" dirty="0" err="1">
                <a:effectLst/>
                <a:latin typeface="Calibri" panose="020F0502020204030204" pitchFamily="34" charset="0"/>
                <a:cs typeface="Calibri" panose="020F0502020204030204" pitchFamily="34" charset="0"/>
              </a:rPr>
              <a:t>ArtifactGraphs</a:t>
            </a:r>
            <a:r>
              <a:rPr lang="en-US" b="0" i="0" dirty="0">
                <a:effectLst/>
                <a:latin typeface="Calibri" panose="020F0502020204030204" pitchFamily="34" charset="0"/>
                <a:cs typeface="Calibri" panose="020F0502020204030204" pitchFamily="34" charset="0"/>
              </a:rPr>
              <a:t> is the reference article.</a:t>
            </a:r>
          </a:p>
          <a:p>
            <a:pPr algn="l">
              <a:buFont typeface="+mj-lt"/>
              <a:buAutoNum type="arabicPeriod"/>
            </a:pPr>
            <a:r>
              <a:rPr lang="en-US" dirty="0">
                <a:latin typeface="Calibri" panose="020F0502020204030204" pitchFamily="34" charset="0"/>
                <a:cs typeface="Calibri" panose="020F0502020204030204" pitchFamily="34" charset="0"/>
              </a:rPr>
              <a:t>Output – Evidence Graph (result of detection) </a:t>
            </a:r>
          </a:p>
          <a:p>
            <a:pPr algn="l">
              <a:buFont typeface="+mj-lt"/>
              <a:buAutoNum type="arabicPeriod"/>
            </a:pPr>
            <a:r>
              <a:rPr lang="en-US" b="0" i="0" dirty="0">
                <a:effectLst/>
                <a:latin typeface="Calibri" panose="020F0502020204030204" pitchFamily="34" charset="0"/>
                <a:cs typeface="Calibri" panose="020F0502020204030204" pitchFamily="34" charset="0"/>
              </a:rPr>
              <a:t>LLR score (Log Likelihood of Recontextualization) </a:t>
            </a:r>
          </a:p>
          <a:p>
            <a:pPr algn="l">
              <a:buFont typeface="+mj-lt"/>
              <a:buAutoNum type="arabicPeriod"/>
            </a:pPr>
            <a:r>
              <a:rPr lang="en-US" b="0" i="0" dirty="0">
                <a:effectLst/>
                <a:latin typeface="Arial" panose="020B0604020202020204" pitchFamily="34" charset="0"/>
              </a:rPr>
              <a:t>Target probes will contain recontextualized social media posts.  </a:t>
            </a:r>
          </a:p>
          <a:p>
            <a:pPr algn="l">
              <a:buFont typeface="+mj-lt"/>
              <a:buAutoNum type="arabicPeriod"/>
            </a:pPr>
            <a:r>
              <a:rPr lang="en-US" b="0" i="0" dirty="0">
                <a:effectLst/>
                <a:latin typeface="Arial" panose="020B0604020202020204" pitchFamily="34" charset="0"/>
              </a:rPr>
              <a:t>Non-target proves will contain consistent social media posts.</a:t>
            </a:r>
          </a:p>
          <a:p>
            <a:pPr algn="l">
              <a:buFont typeface="+mj-lt"/>
              <a:buAutoNum type="arabicPeriod"/>
            </a:pPr>
            <a:r>
              <a:rPr lang="en-US" b="0" i="0" dirty="0">
                <a:effectLst/>
                <a:latin typeface="Arial" panose="020B0604020202020204" pitchFamily="34" charset="0"/>
              </a:rPr>
              <a:t>Binary classification metrics will be used for this task, similar to previous evaluations. </a:t>
            </a:r>
            <a:br>
              <a:rPr lang="en-US" dirty="0"/>
            </a:br>
            <a:endParaRPr lang="en-US"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2740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1DC1-2557-01E1-EE20-CE563A4C3A24}"/>
              </a:ext>
            </a:extLst>
          </p:cNvPr>
          <p:cNvSpPr>
            <a:spLocks noGrp="1"/>
          </p:cNvSpPr>
          <p:nvPr>
            <p:ph type="title"/>
          </p:nvPr>
        </p:nvSpPr>
        <p:spPr/>
        <p:txBody>
          <a:bodyPr/>
          <a:lstStyle/>
          <a:p>
            <a:r>
              <a:rPr lang="en-US" dirty="0"/>
              <a:t>Pipeline</a:t>
            </a:r>
          </a:p>
        </p:txBody>
      </p:sp>
      <p:sp>
        <p:nvSpPr>
          <p:cNvPr id="3" name="Content Placeholder 2">
            <a:extLst>
              <a:ext uri="{FF2B5EF4-FFF2-40B4-BE49-F238E27FC236}">
                <a16:creationId xmlns:a16="http://schemas.microsoft.com/office/drawing/2014/main" id="{8F292BFE-5D70-EA33-1B68-4BAFF1DD3AD5}"/>
              </a:ext>
            </a:extLst>
          </p:cNvPr>
          <p:cNvSpPr>
            <a:spLocks noGrp="1"/>
          </p:cNvSpPr>
          <p:nvPr>
            <p:ph idx="1"/>
          </p:nvPr>
        </p:nvSpPr>
        <p:spPr/>
        <p:txBody>
          <a:bodyPr/>
          <a:lstStyle/>
          <a:p>
            <a:r>
              <a:rPr lang="en-US" dirty="0"/>
              <a:t>A module to detect Narrative (Check Narrative of both article and post, if they are same, then points added to consistent) – </a:t>
            </a:r>
            <a:r>
              <a:rPr lang="en-US" b="1" dirty="0"/>
              <a:t>medium weightage</a:t>
            </a:r>
          </a:p>
          <a:p>
            <a:r>
              <a:rPr lang="en-US" dirty="0"/>
              <a:t>A module to detect Intent (Check the intent of only the post, if it is either one, then points added to recontextualized) – </a:t>
            </a:r>
            <a:r>
              <a:rPr lang="en-US" b="1" dirty="0"/>
              <a:t>least weightage</a:t>
            </a:r>
          </a:p>
          <a:p>
            <a:r>
              <a:rPr lang="en-US" dirty="0"/>
              <a:t>A module to detect Recontextualization Type (Facts – If they are same, check both article and post, then consistent definitely)- </a:t>
            </a:r>
            <a:r>
              <a:rPr lang="en-US" b="1" dirty="0"/>
              <a:t>Highest Weightage</a:t>
            </a:r>
          </a:p>
          <a:p>
            <a:r>
              <a:rPr lang="en-US" dirty="0"/>
              <a:t>If facts are inconsistent, then recontextualized, else, check intent and narrative. </a:t>
            </a:r>
          </a:p>
        </p:txBody>
      </p:sp>
    </p:spTree>
    <p:extLst>
      <p:ext uri="{BB962C8B-B14F-4D97-AF65-F5344CB8AC3E}">
        <p14:creationId xmlns:p14="http://schemas.microsoft.com/office/powerpoint/2010/main" val="163463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9E8042-E296-95F2-4934-0E3EAAA9EBF5}"/>
              </a:ext>
            </a:extLst>
          </p:cNvPr>
          <p:cNvPicPr>
            <a:picLocks noChangeAspect="1"/>
          </p:cNvPicPr>
          <p:nvPr/>
        </p:nvPicPr>
        <p:blipFill>
          <a:blip r:embed="rId2"/>
          <a:stretch>
            <a:fillRect/>
          </a:stretch>
        </p:blipFill>
        <p:spPr>
          <a:xfrm>
            <a:off x="914400" y="310445"/>
            <a:ext cx="9067800" cy="5457472"/>
          </a:xfrm>
          <a:prstGeom prst="rect">
            <a:avLst/>
          </a:prstGeom>
        </p:spPr>
      </p:pic>
    </p:spTree>
    <p:extLst>
      <p:ext uri="{BB962C8B-B14F-4D97-AF65-F5344CB8AC3E}">
        <p14:creationId xmlns:p14="http://schemas.microsoft.com/office/powerpoint/2010/main" val="3916825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1599</Words>
  <Application>Microsoft Macintosh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4.1.2 Social Media Image Recontextualization</vt:lpstr>
      <vt:lpstr>Problem Statement</vt:lpstr>
      <vt:lpstr>PowerPoint Presentation</vt:lpstr>
      <vt:lpstr>PowerPoint Presentation</vt:lpstr>
      <vt:lpstr>Scoring</vt:lpstr>
      <vt:lpstr>4.1.2.a Recontextualization Detection (D) </vt:lpstr>
      <vt:lpstr>SemaFor Evaluation Plan</vt:lpstr>
      <vt:lpstr>Pipeline</vt:lpstr>
      <vt:lpstr>PowerPoint Presentation</vt:lpstr>
      <vt:lpstr>Recontextualization Type Detection</vt:lpstr>
      <vt:lpstr>Narrative Detection – Open to suggestions</vt:lpstr>
      <vt:lpstr>Intent Classification/Detection</vt:lpstr>
      <vt:lpstr>Pros</vt:lpstr>
      <vt:lpstr> Timeline – Diksha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Image Recontextualization</dc:title>
  <dc:creator>Diksha Saxena</dc:creator>
  <cp:lastModifiedBy>Diksha Saxena</cp:lastModifiedBy>
  <cp:revision>58</cp:revision>
  <dcterms:created xsi:type="dcterms:W3CDTF">2023-07-15T20:21:20Z</dcterms:created>
  <dcterms:modified xsi:type="dcterms:W3CDTF">2023-07-22T02:10:47Z</dcterms:modified>
</cp:coreProperties>
</file>