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Job Opportunities using Twitter</a:t>
            </a:r>
            <a:endParaRPr lang="en-US" dirty="0"/>
          </a:p>
        </p:txBody>
      </p:sp>
      <p:sp>
        <p:nvSpPr>
          <p:cNvPr id="3" name="Subtitle 2"/>
          <p:cNvSpPr>
            <a:spLocks noGrp="1"/>
          </p:cNvSpPr>
          <p:nvPr>
            <p:ph type="subTitle" idx="1"/>
          </p:nvPr>
        </p:nvSpPr>
        <p:spPr>
          <a:xfrm>
            <a:off x="810001" y="5280846"/>
            <a:ext cx="10572000" cy="1300258"/>
          </a:xfrm>
        </p:spPr>
        <p:txBody>
          <a:bodyPr>
            <a:noAutofit/>
          </a:bodyPr>
          <a:lstStyle/>
          <a:p>
            <a:r>
              <a:rPr lang="en-US" sz="2400" dirty="0"/>
              <a:t>The project is about searching the twitter for job opportunities using popular hashtags and applying sentiment analysis on this.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 y="145480"/>
            <a:ext cx="1657082" cy="1657082"/>
          </a:xfrm>
          <a:prstGeom prst="rect">
            <a:avLst/>
          </a:prstGeom>
        </p:spPr>
      </p:pic>
    </p:spTree>
    <p:extLst>
      <p:ext uri="{BB962C8B-B14F-4D97-AF65-F5344CB8AC3E}">
        <p14:creationId xmlns:p14="http://schemas.microsoft.com/office/powerpoint/2010/main" val="1563047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a:xfrm>
            <a:off x="715681" y="2570017"/>
            <a:ext cx="11029851" cy="3638763"/>
          </a:xfrm>
        </p:spPr>
        <p:txBody>
          <a:bodyPr>
            <a:normAutofit/>
          </a:bodyPr>
          <a:lstStyle/>
          <a:p>
            <a:pPr marL="0" indent="0" algn="just">
              <a:buNone/>
            </a:pPr>
            <a:r>
              <a:rPr lang="en-US" sz="2400" dirty="0"/>
              <a:t>The project is about searching the twitter for job opportunities. If you haven’t been taking advantage of Twitter as a job search tool, it’s time to jump in. When used intelligently, Twitter can have a profound impact on your job search success – or lack thereof. Small steps can help you turn Twitter into your own personal job search platform. We have collected the tweets related to jobs using python language and applied machine learning algorithms and sentiment analysis to find the job opportunities. Some specific hashtags played major role in finding job opportunities.</a:t>
            </a:r>
          </a:p>
          <a:p>
            <a:pPr marL="0" indent="0" algn="just">
              <a:buNone/>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450" y="103872"/>
            <a:ext cx="1657082" cy="1657082"/>
          </a:xfrm>
          <a:prstGeom prst="rect">
            <a:avLst/>
          </a:prstGeom>
        </p:spPr>
      </p:pic>
    </p:spTree>
    <p:extLst>
      <p:ext uri="{BB962C8B-B14F-4D97-AF65-F5344CB8AC3E}">
        <p14:creationId xmlns:p14="http://schemas.microsoft.com/office/powerpoint/2010/main" val="3738720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Hashtags</a:t>
            </a:r>
            <a:endParaRPr lang="en-US" dirty="0"/>
          </a:p>
        </p:txBody>
      </p:sp>
      <p:sp>
        <p:nvSpPr>
          <p:cNvPr id="3" name="Rectangle 2"/>
          <p:cNvSpPr/>
          <p:nvPr/>
        </p:nvSpPr>
        <p:spPr>
          <a:xfrm>
            <a:off x="974501" y="2553715"/>
            <a:ext cx="6096000" cy="3836948"/>
          </a:xfrm>
          <a:prstGeom prst="rect">
            <a:avLst/>
          </a:prstGeom>
        </p:spPr>
        <p:txBody>
          <a:bodyPr>
            <a:spAutoFit/>
          </a:bodyPr>
          <a:lstStyle/>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#Hiring or #NowHiring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#Jobs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#Careers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a:t>
            </a:r>
            <a:r>
              <a:rPr lang="en-US" dirty="0" err="1">
                <a:latin typeface="Montserrat" panose="02000505000000020004" pitchFamily="2" charset="0"/>
                <a:ea typeface="Times New Roman" panose="02020603050405020304" pitchFamily="18" charset="0"/>
                <a:cs typeface="Arial" panose="020B0604020202020204" pitchFamily="34" charset="0"/>
              </a:rPr>
              <a:t>TweetMyJobs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a:t>
            </a:r>
            <a:r>
              <a:rPr lang="en-US" dirty="0" err="1">
                <a:latin typeface="Montserrat" panose="02000505000000020004" pitchFamily="2" charset="0"/>
                <a:ea typeface="Times New Roman" panose="02020603050405020304" pitchFamily="18" charset="0"/>
                <a:cs typeface="Arial" panose="020B0604020202020204" pitchFamily="34" charset="0"/>
              </a:rPr>
              <a:t>JobOpening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a:t>
            </a:r>
            <a:r>
              <a:rPr lang="en-US" dirty="0" err="1">
                <a:latin typeface="Montserrat" panose="02000505000000020004" pitchFamily="2" charset="0"/>
                <a:ea typeface="Times New Roman" panose="02020603050405020304" pitchFamily="18" charset="0"/>
                <a:cs typeface="Arial" panose="020B0604020202020204" pitchFamily="34" charset="0"/>
              </a:rPr>
              <a:t>JobListing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a:t>
            </a:r>
            <a:r>
              <a:rPr lang="en-US" dirty="0" err="1">
                <a:latin typeface="Montserrat" panose="02000505000000020004" pitchFamily="2" charset="0"/>
                <a:ea typeface="Times New Roman" panose="02020603050405020304" pitchFamily="18" charset="0"/>
                <a:cs typeface="Arial" panose="020B0604020202020204" pitchFamily="34" charset="0"/>
              </a:rPr>
              <a:t>JobPosting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a:t>
            </a:r>
            <a:r>
              <a:rPr lang="en-US" dirty="0" err="1">
                <a:latin typeface="Montserrat" panose="02000505000000020004" pitchFamily="2" charset="0"/>
                <a:ea typeface="Times New Roman" panose="02020603050405020304" pitchFamily="18" charset="0"/>
                <a:cs typeface="Arial" panose="020B0604020202020204" pitchFamily="34" charset="0"/>
              </a:rPr>
              <a:t>JobOpportunities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#HR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175"/>
              </a:lnSpc>
              <a:spcBef>
                <a:spcPts val="0"/>
              </a:spcBef>
              <a:spcAft>
                <a:spcPts val="800"/>
              </a:spcAft>
              <a:buSzPts val="1000"/>
              <a:buFont typeface="Symbol" panose="05050102010706020507" pitchFamily="18" charset="2"/>
              <a:buChar char=""/>
              <a:tabLst>
                <a:tab pos="457200" algn="l"/>
              </a:tabLst>
            </a:pPr>
            <a:r>
              <a:rPr lang="en-US" dirty="0">
                <a:latin typeface="Montserrat" panose="02000505000000020004" pitchFamily="2" charset="0"/>
                <a:ea typeface="Times New Roman" panose="02020603050405020304" pitchFamily="18" charset="0"/>
                <a:cs typeface="Arial" panose="020B0604020202020204" pitchFamily="34" charset="0"/>
              </a:rPr>
              <a:t>#Graduate Jobs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061" y="2553715"/>
            <a:ext cx="3492790" cy="34927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8450" y="103872"/>
            <a:ext cx="1657082" cy="1657082"/>
          </a:xfrm>
          <a:prstGeom prst="rect">
            <a:avLst/>
          </a:prstGeom>
        </p:spPr>
      </p:pic>
    </p:spTree>
    <p:extLst>
      <p:ext uri="{BB962C8B-B14F-4D97-AF65-F5344CB8AC3E}">
        <p14:creationId xmlns:p14="http://schemas.microsoft.com/office/powerpoint/2010/main" val="2814583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4" name="Content Placeholder 3"/>
          <p:cNvSpPr>
            <a:spLocks noGrp="1"/>
          </p:cNvSpPr>
          <p:nvPr>
            <p:ph sz="half" idx="2"/>
          </p:nvPr>
        </p:nvSpPr>
        <p:spPr>
          <a:xfrm>
            <a:off x="814729" y="2751137"/>
            <a:ext cx="5189856" cy="3907239"/>
          </a:xfrm>
        </p:spPr>
        <p:txBody>
          <a:bodyPr>
            <a:normAutofit/>
          </a:bodyPr>
          <a:lstStyle/>
          <a:p>
            <a:pPr marL="0" indent="0">
              <a:buNone/>
            </a:pPr>
            <a:r>
              <a:rPr lang="en-US" sz="2400" b="1" dirty="0">
                <a:solidFill>
                  <a:schemeClr val="accent1"/>
                </a:solidFill>
              </a:rPr>
              <a:t>#Hiring</a:t>
            </a:r>
            <a:endParaRPr lang="en-US" sz="2400" dirty="0">
              <a:solidFill>
                <a:schemeClr val="accent1"/>
              </a:solidFill>
            </a:endParaRPr>
          </a:p>
          <a:p>
            <a:r>
              <a:rPr lang="en-US" dirty="0"/>
              <a:t>Positive tweets percentage: 52.0 %</a:t>
            </a:r>
          </a:p>
          <a:p>
            <a:r>
              <a:rPr lang="en-US" dirty="0"/>
              <a:t>Negative tweets percentage: 1.0 %</a:t>
            </a:r>
          </a:p>
          <a:p>
            <a:r>
              <a:rPr lang="en-US" dirty="0"/>
              <a:t>Neutral tweets percentage: 47.0 </a:t>
            </a:r>
            <a:r>
              <a:rPr lang="en-US" dirty="0" smtClean="0"/>
              <a:t>%</a:t>
            </a:r>
          </a:p>
          <a:p>
            <a:pPr marL="0" indent="0">
              <a:buNone/>
            </a:pPr>
            <a:r>
              <a:rPr lang="en-US" sz="2400" b="1" dirty="0">
                <a:solidFill>
                  <a:schemeClr val="accent1"/>
                </a:solidFill>
              </a:rPr>
              <a:t>#Jobs</a:t>
            </a:r>
            <a:endParaRPr lang="en-US" sz="2400" dirty="0">
              <a:solidFill>
                <a:schemeClr val="accent1"/>
              </a:solidFill>
            </a:endParaRPr>
          </a:p>
          <a:p>
            <a:r>
              <a:rPr lang="en-US" dirty="0"/>
              <a:t>Positive tweets percentage: </a:t>
            </a:r>
            <a:r>
              <a:rPr lang="en-US" dirty="0" smtClean="0"/>
              <a:t>45.86 </a:t>
            </a:r>
            <a:r>
              <a:rPr lang="en-US" dirty="0"/>
              <a:t>%</a:t>
            </a:r>
          </a:p>
          <a:p>
            <a:r>
              <a:rPr lang="en-US" dirty="0"/>
              <a:t>Negative tweets percentage: </a:t>
            </a:r>
            <a:r>
              <a:rPr lang="en-US" dirty="0" smtClean="0"/>
              <a:t>6.95 </a:t>
            </a:r>
            <a:r>
              <a:rPr lang="en-US" dirty="0"/>
              <a:t>%</a:t>
            </a:r>
          </a:p>
          <a:p>
            <a:r>
              <a:rPr lang="en-US" dirty="0"/>
              <a:t>Neutral tweets percentage: </a:t>
            </a:r>
            <a:r>
              <a:rPr lang="en-US" dirty="0" smtClean="0"/>
              <a:t>47.2 </a:t>
            </a:r>
            <a:r>
              <a:rPr lang="en-US" dirty="0"/>
              <a:t>%</a:t>
            </a:r>
          </a:p>
          <a:p>
            <a:pPr marL="0" indent="0">
              <a:buNone/>
            </a:pPr>
            <a:endParaRPr lang="en-US" dirty="0"/>
          </a:p>
          <a:p>
            <a:endParaRPr lang="en-US" dirty="0"/>
          </a:p>
        </p:txBody>
      </p:sp>
      <p:sp>
        <p:nvSpPr>
          <p:cNvPr id="6" name="Content Placeholder 5"/>
          <p:cNvSpPr>
            <a:spLocks noGrp="1"/>
          </p:cNvSpPr>
          <p:nvPr>
            <p:ph sz="quarter" idx="4"/>
          </p:nvPr>
        </p:nvSpPr>
        <p:spPr>
          <a:xfrm>
            <a:off x="6187415" y="2751138"/>
            <a:ext cx="5194583" cy="3726935"/>
          </a:xfrm>
        </p:spPr>
        <p:txBody>
          <a:bodyPr>
            <a:normAutofit/>
          </a:bodyPr>
          <a:lstStyle/>
          <a:p>
            <a:pPr marL="0" indent="0">
              <a:buNone/>
            </a:pPr>
            <a:r>
              <a:rPr lang="en-US" sz="2400" b="1" dirty="0">
                <a:solidFill>
                  <a:schemeClr val="accent1"/>
                </a:solidFill>
              </a:rPr>
              <a:t>#</a:t>
            </a:r>
            <a:r>
              <a:rPr lang="en-US" sz="2400" b="1" dirty="0" err="1">
                <a:solidFill>
                  <a:schemeClr val="accent1"/>
                </a:solidFill>
              </a:rPr>
              <a:t>JobOpportunities</a:t>
            </a:r>
            <a:endParaRPr lang="en-US" sz="2400" dirty="0">
              <a:solidFill>
                <a:schemeClr val="accent1"/>
              </a:solidFill>
            </a:endParaRPr>
          </a:p>
          <a:p>
            <a:r>
              <a:rPr lang="en-US" dirty="0"/>
              <a:t>Positive tweets percentage: </a:t>
            </a:r>
            <a:r>
              <a:rPr lang="en-US" dirty="0" smtClean="0"/>
              <a:t>45.3 </a:t>
            </a:r>
            <a:r>
              <a:rPr lang="en-US" dirty="0"/>
              <a:t>%</a:t>
            </a:r>
          </a:p>
          <a:p>
            <a:r>
              <a:rPr lang="en-US" dirty="0"/>
              <a:t>Negative tweets percentage: </a:t>
            </a:r>
            <a:r>
              <a:rPr lang="en-US" dirty="0" smtClean="0"/>
              <a:t>5.3 </a:t>
            </a:r>
            <a:r>
              <a:rPr lang="en-US" dirty="0"/>
              <a:t>%</a:t>
            </a:r>
          </a:p>
          <a:p>
            <a:r>
              <a:rPr lang="en-US" dirty="0"/>
              <a:t>Neutral tweets percentage: </a:t>
            </a:r>
            <a:r>
              <a:rPr lang="en-US" dirty="0" smtClean="0"/>
              <a:t>49.3 </a:t>
            </a:r>
            <a:r>
              <a:rPr lang="en-US" dirty="0"/>
              <a:t>%</a:t>
            </a:r>
          </a:p>
          <a:p>
            <a:pPr marL="0" indent="0">
              <a:buNone/>
            </a:pPr>
            <a:r>
              <a:rPr lang="en-US" sz="2400" b="1" dirty="0">
                <a:solidFill>
                  <a:schemeClr val="accent1"/>
                </a:solidFill>
              </a:rPr>
              <a:t>#Career</a:t>
            </a:r>
            <a:endParaRPr lang="en-US" sz="2400" dirty="0">
              <a:solidFill>
                <a:schemeClr val="accent1"/>
              </a:solidFill>
            </a:endParaRPr>
          </a:p>
          <a:p>
            <a:r>
              <a:rPr lang="en-US" dirty="0"/>
              <a:t>Positive tweets percentage: </a:t>
            </a:r>
            <a:r>
              <a:rPr lang="en-US" dirty="0" smtClean="0"/>
              <a:t>52.11 </a:t>
            </a:r>
            <a:r>
              <a:rPr lang="en-US" dirty="0"/>
              <a:t>%</a:t>
            </a:r>
          </a:p>
          <a:p>
            <a:r>
              <a:rPr lang="en-US" dirty="0"/>
              <a:t>Negative tweets percentage: </a:t>
            </a:r>
            <a:r>
              <a:rPr lang="en-US" dirty="0" smtClean="0"/>
              <a:t>12.6 </a:t>
            </a:r>
            <a:r>
              <a:rPr lang="en-US" dirty="0"/>
              <a:t>%</a:t>
            </a:r>
          </a:p>
          <a:p>
            <a:r>
              <a:rPr lang="en-US" dirty="0"/>
              <a:t>Neutral tweets percentage: </a:t>
            </a:r>
            <a:r>
              <a:rPr lang="en-US" dirty="0" smtClean="0"/>
              <a:t>35.2 </a:t>
            </a:r>
            <a:r>
              <a:rPr lang="en-US" dirty="0"/>
              <a:t>%</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450" y="103872"/>
            <a:ext cx="1657082" cy="1657082"/>
          </a:xfrm>
          <a:prstGeom prst="rect">
            <a:avLst/>
          </a:prstGeom>
        </p:spPr>
      </p:pic>
    </p:spTree>
    <p:extLst>
      <p:ext uri="{BB962C8B-B14F-4D97-AF65-F5344CB8AC3E}">
        <p14:creationId xmlns:p14="http://schemas.microsoft.com/office/powerpoint/2010/main" val="3314842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4" name="Content Placeholder 3"/>
          <p:cNvSpPr>
            <a:spLocks noGrp="1"/>
          </p:cNvSpPr>
          <p:nvPr>
            <p:ph sz="half" idx="2"/>
          </p:nvPr>
        </p:nvSpPr>
        <p:spPr>
          <a:xfrm>
            <a:off x="814729" y="2751137"/>
            <a:ext cx="5189856" cy="3907239"/>
          </a:xfrm>
        </p:spPr>
        <p:txBody>
          <a:bodyPr>
            <a:normAutofit/>
          </a:bodyPr>
          <a:lstStyle/>
          <a:p>
            <a:pPr marL="0" indent="0">
              <a:buNone/>
            </a:pPr>
            <a:r>
              <a:rPr lang="en-US" sz="2400" b="1" dirty="0" smtClean="0">
                <a:solidFill>
                  <a:schemeClr val="accent1"/>
                </a:solidFill>
              </a:rPr>
              <a:t>#Freelance</a:t>
            </a:r>
            <a:endParaRPr lang="en-US" sz="2400" dirty="0" smtClean="0">
              <a:solidFill>
                <a:schemeClr val="accent1"/>
              </a:solidFill>
            </a:endParaRPr>
          </a:p>
          <a:p>
            <a:r>
              <a:rPr lang="en-US" dirty="0" smtClean="0"/>
              <a:t>Positive tweets percentage: 52.0 %</a:t>
            </a:r>
          </a:p>
          <a:p>
            <a:r>
              <a:rPr lang="en-US" dirty="0" smtClean="0"/>
              <a:t>Negative </a:t>
            </a:r>
            <a:r>
              <a:rPr lang="en-US" dirty="0"/>
              <a:t>tweets percentage: 1.0 %</a:t>
            </a:r>
          </a:p>
          <a:p>
            <a:r>
              <a:rPr lang="en-US" dirty="0"/>
              <a:t>Neutral tweets percentage: 47.0 </a:t>
            </a:r>
            <a:r>
              <a:rPr lang="en-US" dirty="0" smtClean="0"/>
              <a:t>%</a:t>
            </a:r>
          </a:p>
          <a:p>
            <a:pPr marL="0" indent="0">
              <a:buNone/>
            </a:pPr>
            <a:r>
              <a:rPr lang="en-US" sz="2400" b="1" dirty="0">
                <a:solidFill>
                  <a:schemeClr val="accent1"/>
                </a:solidFill>
              </a:rPr>
              <a:t>#</a:t>
            </a:r>
            <a:r>
              <a:rPr lang="en-US" sz="2400" b="1" dirty="0" err="1" smtClean="0">
                <a:solidFill>
                  <a:schemeClr val="accent1"/>
                </a:solidFill>
              </a:rPr>
              <a:t>JobOpenings</a:t>
            </a:r>
            <a:endParaRPr lang="en-US" sz="2400" dirty="0">
              <a:solidFill>
                <a:schemeClr val="accent1"/>
              </a:solidFill>
            </a:endParaRPr>
          </a:p>
          <a:p>
            <a:r>
              <a:rPr lang="en-US" dirty="0"/>
              <a:t>Positive tweets percentage: </a:t>
            </a:r>
            <a:r>
              <a:rPr lang="en-US" dirty="0" smtClean="0"/>
              <a:t>26.86 </a:t>
            </a:r>
            <a:r>
              <a:rPr lang="en-US" dirty="0"/>
              <a:t>%</a:t>
            </a:r>
          </a:p>
          <a:p>
            <a:r>
              <a:rPr lang="en-US" dirty="0"/>
              <a:t>Negative tweets percentage: </a:t>
            </a:r>
            <a:r>
              <a:rPr lang="en-US" dirty="0" smtClean="0"/>
              <a:t>6.95 </a:t>
            </a:r>
            <a:r>
              <a:rPr lang="en-US" dirty="0"/>
              <a:t>%</a:t>
            </a:r>
          </a:p>
          <a:p>
            <a:r>
              <a:rPr lang="en-US" dirty="0"/>
              <a:t>Neutral tweets percentage: </a:t>
            </a:r>
            <a:r>
              <a:rPr lang="en-US" dirty="0" smtClean="0"/>
              <a:t>47.2 </a:t>
            </a:r>
            <a:r>
              <a:rPr lang="en-US" dirty="0"/>
              <a:t>%</a:t>
            </a:r>
          </a:p>
          <a:p>
            <a:pPr marL="0" indent="0">
              <a:buNone/>
            </a:pPr>
            <a:endParaRPr lang="en-US" dirty="0"/>
          </a:p>
          <a:p>
            <a:endParaRPr lang="en-US" dirty="0"/>
          </a:p>
        </p:txBody>
      </p:sp>
      <p:sp>
        <p:nvSpPr>
          <p:cNvPr id="6" name="Content Placeholder 5"/>
          <p:cNvSpPr>
            <a:spLocks noGrp="1"/>
          </p:cNvSpPr>
          <p:nvPr>
            <p:ph sz="quarter" idx="4"/>
          </p:nvPr>
        </p:nvSpPr>
        <p:spPr>
          <a:xfrm>
            <a:off x="6187415" y="2751138"/>
            <a:ext cx="5194583" cy="3726935"/>
          </a:xfrm>
        </p:spPr>
        <p:txBody>
          <a:bodyPr>
            <a:normAutofit/>
          </a:bodyPr>
          <a:lstStyle/>
          <a:p>
            <a:pPr marL="0" indent="0">
              <a:buNone/>
            </a:pPr>
            <a:r>
              <a:rPr lang="en-US" sz="2400" b="1" dirty="0" smtClean="0">
                <a:solidFill>
                  <a:schemeClr val="accent1"/>
                </a:solidFill>
              </a:rPr>
              <a:t>#Marketing</a:t>
            </a:r>
            <a:endParaRPr lang="en-US" sz="2400" dirty="0">
              <a:solidFill>
                <a:schemeClr val="accent1"/>
              </a:solidFill>
            </a:endParaRPr>
          </a:p>
          <a:p>
            <a:r>
              <a:rPr lang="en-US" dirty="0"/>
              <a:t>Positive tweets percentage: 2</a:t>
            </a:r>
            <a:r>
              <a:rPr lang="en-US" dirty="0" smtClean="0"/>
              <a:t>5.3 </a:t>
            </a:r>
            <a:r>
              <a:rPr lang="en-US" dirty="0"/>
              <a:t>%</a:t>
            </a:r>
          </a:p>
          <a:p>
            <a:r>
              <a:rPr lang="en-US" dirty="0"/>
              <a:t>Negative tweets percentage: </a:t>
            </a:r>
            <a:r>
              <a:rPr lang="en-US" dirty="0" smtClean="0"/>
              <a:t>5.3 </a:t>
            </a:r>
            <a:r>
              <a:rPr lang="en-US" dirty="0"/>
              <a:t>%</a:t>
            </a:r>
          </a:p>
          <a:p>
            <a:r>
              <a:rPr lang="en-US" dirty="0"/>
              <a:t>Neutral tweets percentage: 1</a:t>
            </a:r>
            <a:r>
              <a:rPr lang="en-US" dirty="0" smtClean="0"/>
              <a:t>9.3 </a:t>
            </a:r>
            <a:r>
              <a:rPr lang="en-US" dirty="0"/>
              <a:t>%</a:t>
            </a:r>
          </a:p>
          <a:p>
            <a:pPr marL="0" indent="0">
              <a:buNone/>
            </a:pPr>
            <a:r>
              <a:rPr lang="en-US" sz="2400" b="1" dirty="0" smtClean="0">
                <a:solidFill>
                  <a:schemeClr val="accent1"/>
                </a:solidFill>
              </a:rPr>
              <a:t>#</a:t>
            </a:r>
            <a:r>
              <a:rPr lang="en-US" sz="2400" b="1" dirty="0" err="1" smtClean="0">
                <a:solidFill>
                  <a:schemeClr val="accent1"/>
                </a:solidFill>
              </a:rPr>
              <a:t>ITJobs</a:t>
            </a:r>
            <a:endParaRPr lang="en-US" sz="2400" dirty="0" smtClean="0">
              <a:solidFill>
                <a:schemeClr val="accent1"/>
              </a:solidFill>
            </a:endParaRPr>
          </a:p>
          <a:p>
            <a:r>
              <a:rPr lang="en-US" dirty="0" smtClean="0"/>
              <a:t>Positive tweets percentage: 42.11 %</a:t>
            </a:r>
          </a:p>
          <a:p>
            <a:r>
              <a:rPr lang="en-US" dirty="0" smtClean="0"/>
              <a:t>Negative </a:t>
            </a:r>
            <a:r>
              <a:rPr lang="en-US" dirty="0"/>
              <a:t>tweets percentage: </a:t>
            </a:r>
            <a:r>
              <a:rPr lang="en-US" dirty="0" smtClean="0"/>
              <a:t>12.6 </a:t>
            </a:r>
            <a:r>
              <a:rPr lang="en-US" dirty="0"/>
              <a:t>%</a:t>
            </a:r>
          </a:p>
          <a:p>
            <a:r>
              <a:rPr lang="en-US" dirty="0"/>
              <a:t>Neutral tweets percentage: 2</a:t>
            </a:r>
            <a:r>
              <a:rPr lang="en-US" dirty="0" smtClean="0"/>
              <a:t>5.2 </a:t>
            </a:r>
            <a:r>
              <a:rPr lang="en-US" dirty="0"/>
              <a:t>%</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450" y="103872"/>
            <a:ext cx="1657082" cy="1657082"/>
          </a:xfrm>
          <a:prstGeom prst="rect">
            <a:avLst/>
          </a:prstGeom>
        </p:spPr>
      </p:pic>
    </p:spTree>
    <p:extLst>
      <p:ext uri="{BB962C8B-B14F-4D97-AF65-F5344CB8AC3E}">
        <p14:creationId xmlns:p14="http://schemas.microsoft.com/office/powerpoint/2010/main" val="2730723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Thank You!</a:t>
            </a:r>
            <a:endParaRPr lang="en-US" sz="6000" dirty="0"/>
          </a:p>
        </p:txBody>
      </p:sp>
      <p:sp>
        <p:nvSpPr>
          <p:cNvPr id="3" name="Text Placeholder 2"/>
          <p:cNvSpPr>
            <a:spLocks noGrp="1"/>
          </p:cNvSpPr>
          <p:nvPr>
            <p:ph type="body" sz="quarter" idx="16"/>
          </p:nvPr>
        </p:nvSpPr>
        <p:spPr/>
        <p:txBody>
          <a:bodyPr>
            <a:noAutofit/>
          </a:bodyPr>
          <a:lstStyle/>
          <a:p>
            <a:r>
              <a:rPr lang="en-US" sz="2400" b="1" dirty="0" smtClean="0">
                <a:solidFill>
                  <a:schemeClr val="accent1"/>
                </a:solidFill>
              </a:rPr>
              <a:t>Group Members</a:t>
            </a:r>
          </a:p>
          <a:p>
            <a:r>
              <a:rPr lang="en-US" sz="2400" dirty="0" smtClean="0"/>
              <a:t>Vinit Shahdeo – 15BIT0335</a:t>
            </a:r>
          </a:p>
          <a:p>
            <a:r>
              <a:rPr lang="en-US" sz="2400" dirty="0" err="1" smtClean="0"/>
              <a:t>Ratnesh</a:t>
            </a:r>
            <a:r>
              <a:rPr lang="en-US" sz="2400" dirty="0" smtClean="0"/>
              <a:t> </a:t>
            </a:r>
            <a:r>
              <a:rPr lang="en-US" sz="2400" dirty="0" err="1" smtClean="0"/>
              <a:t>Kanungo</a:t>
            </a:r>
            <a:r>
              <a:rPr lang="en-US" sz="2400" dirty="0" smtClean="0"/>
              <a:t> – 15BIT0257</a:t>
            </a:r>
          </a:p>
          <a:p>
            <a:r>
              <a:rPr lang="en-US" sz="2400" dirty="0" err="1" smtClean="0"/>
              <a:t>Rishabh</a:t>
            </a:r>
            <a:r>
              <a:rPr lang="en-US" sz="2400" dirty="0" smtClean="0"/>
              <a:t> Agrawal – 15BIT0252</a:t>
            </a:r>
            <a:endParaRPr lang="en-US" sz="2400" dirty="0"/>
          </a:p>
        </p:txBody>
      </p:sp>
    </p:spTree>
    <p:extLst>
      <p:ext uri="{BB962C8B-B14F-4D97-AF65-F5344CB8AC3E}">
        <p14:creationId xmlns:p14="http://schemas.microsoft.com/office/powerpoint/2010/main" val="29870247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211</TotalTime>
  <Words>248</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Century Gothic</vt:lpstr>
      <vt:lpstr>Montserrat</vt:lpstr>
      <vt:lpstr>Symbol</vt:lpstr>
      <vt:lpstr>Times New Roman</vt:lpstr>
      <vt:lpstr>Wingdings 2</vt:lpstr>
      <vt:lpstr>Quotable</vt:lpstr>
      <vt:lpstr>Job Opportunities using Twitter</vt:lpstr>
      <vt:lpstr>Introduction</vt:lpstr>
      <vt:lpstr>Popular Hashtags</vt:lpstr>
      <vt:lpstr>Outcomes</vt:lpstr>
      <vt:lpstr>Outcomes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Opportunities using Twitter</dc:title>
  <dc:creator>Vinit Shahdeo</dc:creator>
  <cp:lastModifiedBy>Vinit Shahdeo</cp:lastModifiedBy>
  <cp:revision>3</cp:revision>
  <dcterms:created xsi:type="dcterms:W3CDTF">2017-05-04T00:12:56Z</dcterms:created>
  <dcterms:modified xsi:type="dcterms:W3CDTF">2017-05-04T06:15:25Z</dcterms:modified>
</cp:coreProperties>
</file>