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49"/>
    <p:restoredTop sz="94551"/>
  </p:normalViewPr>
  <p:slideViewPr>
    <p:cSldViewPr snapToGrid="0" snapToObjects="1">
      <p:cViewPr varScale="1">
        <p:scale>
          <a:sx n="93" d="100"/>
          <a:sy n="93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F5B22-72D3-3944-B188-E8A72932D2CD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CD090-E56C-244C-8FAF-53DAAC57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1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6F9E-B13C-4E4C-AC4B-C3E083372E0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DF5F-6549-A14A-BC8C-DF887E700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6F9E-B13C-4E4C-AC4B-C3E083372E0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DF5F-6549-A14A-BC8C-DF887E700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6F9E-B13C-4E4C-AC4B-C3E083372E0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DF5F-6549-A14A-BC8C-DF887E700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6F9E-B13C-4E4C-AC4B-C3E083372E0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DF5F-6549-A14A-BC8C-DF887E700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6F9E-B13C-4E4C-AC4B-C3E083372E0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DF5F-6549-A14A-BC8C-DF887E700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6F9E-B13C-4E4C-AC4B-C3E083372E03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DF5F-6549-A14A-BC8C-DF887E700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6F9E-B13C-4E4C-AC4B-C3E083372E03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DF5F-6549-A14A-BC8C-DF887E700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6F9E-B13C-4E4C-AC4B-C3E083372E03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DF5F-6549-A14A-BC8C-DF887E700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6F9E-B13C-4E4C-AC4B-C3E083372E03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DF5F-6549-A14A-BC8C-DF887E700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6F9E-B13C-4E4C-AC4B-C3E083372E03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DF5F-6549-A14A-BC8C-DF887E700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6F9E-B13C-4E4C-AC4B-C3E083372E03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2DF5F-6549-A14A-BC8C-DF887E700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6F9E-B13C-4E4C-AC4B-C3E083372E0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2DF5F-6549-A14A-BC8C-DF887E70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faculty.chicagobooth.edu/richard.hahn/teaching/formulanotation.pdf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2.coastal.edu/kingw/statistics/R-tutorials/formulae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coastal.edu/kingw/statistics/R-tutorials/index.html" TargetMode="External"/><Relationship Id="rId4" Type="http://schemas.openxmlformats.org/officeDocument/2006/relationships/hyperlink" Target="https://science.nature.nps.gov/im/datamgmt/statistics/r/formulas/" TargetMode="External"/><Relationship Id="rId5" Type="http://schemas.openxmlformats.org/officeDocument/2006/relationships/hyperlink" Target="http://conjugateprior.org/2013/01/formulae-in-r-anova/" TargetMode="External"/><Relationship Id="rId6" Type="http://schemas.openxmlformats.org/officeDocument/2006/relationships/hyperlink" Target="http://genomicsclass.github.io/book/pages/expressing_design_formula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2.coastal.edu/kingw/statistics/R-tutorials/formula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Formulas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Turner</a:t>
            </a:r>
          </a:p>
          <a:p>
            <a:r>
              <a:rPr lang="en-US" dirty="0" smtClean="0"/>
              <a:t>Department of Psychology</a:t>
            </a:r>
          </a:p>
          <a:p>
            <a:r>
              <a:rPr lang="en-US" dirty="0" smtClean="0"/>
              <a:t>Georgia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has a shorthand formula language</a:t>
            </a:r>
          </a:p>
          <a:p>
            <a:pPr lvl="1"/>
            <a:r>
              <a:rPr lang="en-US" dirty="0" smtClean="0"/>
              <a:t>Developed in the 1980’s by John Chambers</a:t>
            </a:r>
          </a:p>
          <a:p>
            <a:pPr lvl="1"/>
            <a:r>
              <a:rPr lang="en-US" dirty="0" smtClean="0"/>
              <a:t>It is designed to make it easy to enter statistical models</a:t>
            </a:r>
          </a:p>
          <a:p>
            <a:pPr lvl="1"/>
            <a:r>
              <a:rPr lang="en-US" dirty="0" smtClean="0"/>
              <a:t>It is used for all linear models (ANOVA, Regression) and simple extensions of the language cover mixed and hierarchical models 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lme4</a:t>
            </a:r>
            <a:r>
              <a:rPr lang="en-US" dirty="0" smtClean="0"/>
              <a:t>,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nlme</a:t>
            </a:r>
            <a:r>
              <a:rPr lang="en-US" dirty="0" smtClean="0"/>
              <a:t> packages)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model is specified as: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Dependent_variable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~ Independent Variable(s)</a:t>
            </a:r>
            <a:endParaRPr lang="en-US" sz="2400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  <a:p>
            <a:r>
              <a:rPr lang="en-US" dirty="0" smtClean="0"/>
              <a:t>You just list the variables as they appear in your mathematical notation</a:t>
            </a:r>
          </a:p>
          <a:p>
            <a:r>
              <a:rPr lang="en-US" dirty="0" smtClean="0"/>
              <a:t>The constant term (in regression) is assumed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Consolas" charset="0"/>
                </a:endParaRPr>
              </a:p>
              <a:p>
                <a:pPr marL="0" indent="0" algn="ctr">
                  <a:buNone/>
                </a:pPr>
                <a:r>
                  <a:rPr lang="en-US" b="1" dirty="0" smtClean="0">
                    <a:latin typeface="Consolas" charset="0"/>
                    <a:ea typeface="Consolas" charset="0"/>
                    <a:cs typeface="Consolas" charset="0"/>
                  </a:rPr>
                  <a:t>y ~ x1 + x2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you wanted no intercept: </a:t>
                </a:r>
              </a:p>
              <a:p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b="1" dirty="0" smtClean="0">
                    <a:latin typeface="Consolas" charset="0"/>
                    <a:ea typeface="Consolas" charset="0"/>
                    <a:cs typeface="Consolas" charset="0"/>
                  </a:rPr>
                  <a:t>y </a:t>
                </a:r>
                <a:r>
                  <a:rPr lang="en-US" b="1" dirty="0">
                    <a:latin typeface="Consolas" charset="0"/>
                    <a:ea typeface="Consolas" charset="0"/>
                    <a:cs typeface="Consolas" charset="0"/>
                  </a:rPr>
                  <a:t>~ </a:t>
                </a:r>
                <a:r>
                  <a:rPr lang="en-US" b="1" dirty="0" smtClean="0">
                    <a:latin typeface="Consolas" charset="0"/>
                    <a:ea typeface="Consolas" charset="0"/>
                    <a:cs typeface="Consolas" charset="0"/>
                  </a:rPr>
                  <a:t>-1 + x1 </a:t>
                </a:r>
                <a:r>
                  <a:rPr lang="en-US" b="1" dirty="0">
                    <a:latin typeface="Consolas" charset="0"/>
                    <a:ea typeface="Consolas" charset="0"/>
                    <a:cs typeface="Consolas" charset="0"/>
                  </a:rPr>
                  <a:t>+ x2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3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868"/>
            <a:ext cx="9144000" cy="2858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87" y="3949148"/>
            <a:ext cx="6395027" cy="16366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128" y="6334780"/>
            <a:ext cx="897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See the file: “Richard </a:t>
            </a:r>
            <a:r>
              <a:rPr lang="en-US" sz="1400" dirty="0"/>
              <a:t>Hahn - </a:t>
            </a:r>
            <a:r>
              <a:rPr lang="en-US" sz="1400" dirty="0" err="1"/>
              <a:t>UChicago</a:t>
            </a:r>
            <a:r>
              <a:rPr lang="en-US" sz="1400" dirty="0"/>
              <a:t> - R Formula Notation </a:t>
            </a:r>
            <a:r>
              <a:rPr lang="en-US" sz="1400" dirty="0" err="1" smtClean="0"/>
              <a:t>Intro.pdf</a:t>
            </a:r>
            <a:r>
              <a:rPr lang="en-US" sz="1400" dirty="0" smtClean="0"/>
              <a:t>” in the supplemental handouts. </a:t>
            </a:r>
            <a:r>
              <a:rPr lang="en-US" sz="1400" dirty="0"/>
              <a:t>Source: </a:t>
            </a:r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faculty.chicagobooth.edu/richard.hahn/teaching/formulanotation.pdf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08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868"/>
            <a:ext cx="9144000" cy="2858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87" y="3949148"/>
            <a:ext cx="6395027" cy="163664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04800" y="1787237"/>
            <a:ext cx="7661563" cy="277091"/>
          </a:xfrm>
          <a:prstGeom prst="round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41418" y="4585861"/>
            <a:ext cx="1939637" cy="346357"/>
          </a:xfrm>
          <a:prstGeom prst="round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 Determine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model: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y ~ x1 + x2</a:t>
            </a:r>
          </a:p>
          <a:p>
            <a:endParaRPr lang="en-US" dirty="0"/>
          </a:p>
          <a:p>
            <a:r>
              <a:rPr lang="en-US" dirty="0" smtClean="0"/>
              <a:t>If x1 and x2 are categorical then it is an ANOVA</a:t>
            </a:r>
          </a:p>
          <a:p>
            <a:r>
              <a:rPr lang="en-US" dirty="0" smtClean="0"/>
              <a:t>If x1 and x2 are numerical then it is a regression</a:t>
            </a:r>
          </a:p>
          <a:p>
            <a:r>
              <a:rPr lang="en-US" dirty="0" smtClean="0"/>
              <a:t>If x1 is categorical an x2 is numerical then it is an ANCOVA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4352" y="6550223"/>
            <a:ext cx="7435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See: </a:t>
            </a:r>
            <a:r>
              <a:rPr lang="en-US" sz="1400" dirty="0" smtClean="0">
                <a:hlinkClick r:id="rId2"/>
              </a:rPr>
              <a:t>https://ww2.coastal.edu/kingw/statistics/R-tutorials/formulae.html</a:t>
            </a:r>
            <a:r>
              <a:rPr lang="en-US" sz="1400" dirty="0" smtClean="0"/>
              <a:t> for more details of this.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3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690688"/>
            <a:ext cx="8562109" cy="480709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following are good summaries of the model formulae </a:t>
            </a:r>
            <a:r>
              <a:rPr lang="mr-IN" dirty="0" smtClean="0"/>
              <a:t>–</a:t>
            </a:r>
            <a:r>
              <a:rPr lang="en-US" dirty="0" smtClean="0"/>
              <a:t> look at all of them and pick the one(s) that you like best:</a:t>
            </a:r>
          </a:p>
          <a:p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ww2.coastal.edu/kingw/statistics/R-tutorials/formulae.html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costal.edu</a:t>
            </a:r>
            <a:r>
              <a:rPr lang="en-US" dirty="0" smtClean="0"/>
              <a:t> has many other introductory articles, too!)</a:t>
            </a:r>
          </a:p>
          <a:p>
            <a:pPr lvl="1">
              <a:spcAft>
                <a:spcPts val="600"/>
              </a:spcAft>
            </a:pPr>
            <a:r>
              <a:rPr lang="en-US" dirty="0">
                <a:hlinkClick r:id="rId4"/>
              </a:rPr>
              <a:t>https://science.nature.nps.gov/im/datamgmt/statistics/r/formulas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>
                <a:hlinkClick r:id="rId5"/>
              </a:rPr>
              <a:t>http://conjugateprior.org/2013/01/formulae-in-r-anova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(this page has many examples of ANOVA and mixed-models)</a:t>
            </a:r>
          </a:p>
          <a:p>
            <a:pPr lvl="1"/>
            <a:r>
              <a:rPr lang="en-US" dirty="0"/>
              <a:t>More advanced: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genomicsclass.github.io/book/pages/expressing_design_formula.html</a:t>
            </a:r>
            <a:r>
              <a:rPr lang="en-US" dirty="0" smtClean="0"/>
              <a:t> this covers the relationship from formula to the design matrix for linear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323</Words>
  <Application>Microsoft Macintosh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Mangal</vt:lpstr>
      <vt:lpstr>Office Theme</vt:lpstr>
      <vt:lpstr>R Formulas Notes</vt:lpstr>
      <vt:lpstr>Formulas</vt:lpstr>
      <vt:lpstr>Basic Idea</vt:lpstr>
      <vt:lpstr>Basic Idea</vt:lpstr>
      <vt:lpstr>PowerPoint Presentation</vt:lpstr>
      <vt:lpstr>PowerPoint Presentation</vt:lpstr>
      <vt:lpstr>Variable Types Determine Models</vt:lpstr>
      <vt:lpstr>Resources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Turner</dc:creator>
  <cp:lastModifiedBy>Matthew Turner</cp:lastModifiedBy>
  <cp:revision>13</cp:revision>
  <dcterms:created xsi:type="dcterms:W3CDTF">2017-03-07T03:15:09Z</dcterms:created>
  <dcterms:modified xsi:type="dcterms:W3CDTF">2017-03-07T04:42:40Z</dcterms:modified>
</cp:coreProperties>
</file>