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6"/>
  </p:notesMasterIdLst>
  <p:sldIdLst>
    <p:sldId id="256" r:id="rId2"/>
    <p:sldId id="289" r:id="rId3"/>
    <p:sldId id="282" r:id="rId4"/>
    <p:sldId id="275" r:id="rId5"/>
    <p:sldId id="286" r:id="rId6"/>
    <p:sldId id="266" r:id="rId7"/>
    <p:sldId id="277" r:id="rId8"/>
    <p:sldId id="281" r:id="rId9"/>
    <p:sldId id="272" r:id="rId10"/>
    <p:sldId id="267" r:id="rId11"/>
    <p:sldId id="280" r:id="rId12"/>
    <p:sldId id="274" r:id="rId13"/>
    <p:sldId id="271" r:id="rId14"/>
    <p:sldId id="259" r:id="rId15"/>
    <p:sldId id="265" r:id="rId16"/>
    <p:sldId id="260" r:id="rId17"/>
    <p:sldId id="287" r:id="rId18"/>
    <p:sldId id="258" r:id="rId19"/>
    <p:sldId id="262" r:id="rId20"/>
    <p:sldId id="279" r:id="rId21"/>
    <p:sldId id="261" r:id="rId22"/>
    <p:sldId id="263" r:id="rId23"/>
    <p:sldId id="288"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9"/>
    <p:restoredTop sz="94551"/>
  </p:normalViewPr>
  <p:slideViewPr>
    <p:cSldViewPr snapToGrid="0" snapToObjects="1">
      <p:cViewPr varScale="1">
        <p:scale>
          <a:sx n="141" d="100"/>
          <a:sy n="141" d="100"/>
        </p:scale>
        <p:origin x="1182" y="9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60C86-B6DF-6B41-90F2-57881F0B458F}" type="datetimeFigureOut">
              <a:rPr lang="en-US" smtClean="0"/>
              <a:t>3/7/2017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4CC2C-58C6-4B4C-BE7A-F706E9F86679}" type="slidenum">
              <a:rPr lang="en-US" smtClean="0"/>
              <a:t>‹#›</a:t>
            </a:fld>
            <a:endParaRPr lang="en-US"/>
          </a:p>
        </p:txBody>
      </p:sp>
    </p:spTree>
    <p:extLst>
      <p:ext uri="{BB962C8B-B14F-4D97-AF65-F5344CB8AC3E}">
        <p14:creationId xmlns:p14="http://schemas.microsoft.com/office/powerpoint/2010/main" val="1907688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DCF392E4-118C-594F-97A8-0A36E47A4C70}"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1545-444B-AC43-A05F-D0A599D175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92E4-118C-594F-97A8-0A36E47A4C70}"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1545-444B-AC43-A05F-D0A599D17542}"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92E4-118C-594F-97A8-0A36E47A4C70}"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1545-444B-AC43-A05F-D0A599D17542}"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92E4-118C-594F-97A8-0A36E47A4C70}"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1545-444B-AC43-A05F-D0A599D17542}"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200" b="1" baseline="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392E4-118C-594F-97A8-0A36E47A4C70}"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1545-444B-AC43-A05F-D0A599D17542}"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392E4-118C-594F-97A8-0A36E47A4C70}"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1545-444B-AC43-A05F-D0A599D17542}" type="slidenum">
              <a:rPr lang="en-US" smtClean="0"/>
              <a:t>‹#›</a:t>
            </a:fld>
            <a:endParaRPr lang="en-US"/>
          </a:p>
        </p:txBody>
      </p:sp>
      <p:sp>
        <p:nvSpPr>
          <p:cNvPr id="8" name="Rectangle 7"/>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3655"/>
            <a:ext cx="336042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713655"/>
            <a:ext cx="336042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392E4-118C-594F-97A8-0A36E47A4C70}" type="datetimeFigureOut">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41545-444B-AC43-A05F-D0A599D17542}" type="slidenum">
              <a:rPr lang="en-US" smtClean="0"/>
              <a:t>‹#›</a:t>
            </a:fld>
            <a:endParaRPr lang="en-US"/>
          </a:p>
        </p:txBody>
      </p:sp>
      <p:sp>
        <p:nvSpPr>
          <p:cNvPr id="11" name="Rectangle 10"/>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F392E4-118C-594F-97A8-0A36E47A4C70}" type="datetimeFigureOut">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41545-444B-AC43-A05F-D0A599D17542}"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392E4-118C-594F-97A8-0A36E47A4C70}" type="datetimeFigureOut">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41545-444B-AC43-A05F-D0A599D17542}" type="slidenum">
              <a:rPr lang="en-US" smtClean="0"/>
              <a:t>‹#›</a:t>
            </a:fld>
            <a:endParaRPr lang="en-US"/>
          </a:p>
        </p:txBody>
      </p:sp>
      <p:sp>
        <p:nvSpPr>
          <p:cNvPr id="5" name="Rectangle 4"/>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392E4-118C-594F-97A8-0A36E47A4C70}"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1545-444B-AC43-A05F-D0A599D175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40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392E4-118C-594F-97A8-0A36E47A4C70}"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1545-444B-AC43-A05F-D0A599D175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DCF392E4-118C-594F-97A8-0A36E47A4C70}" type="datetimeFigureOut">
              <a:rPr lang="en-US" smtClean="0"/>
              <a:t>3/7/2017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accent1">
                    <a:lumMod val="60000"/>
                    <a:lumOff val="40000"/>
                  </a:schemeClr>
                </a:solidFill>
                <a:latin typeface="+mj-lt"/>
              </a:defRPr>
            </a:lvl1pPr>
          </a:lstStyle>
          <a:p>
            <a:fld id="{15F41545-444B-AC43-A05F-D0A599D17542}" type="slidenum">
              <a:rPr lang="en-US" smtClean="0"/>
              <a:t>‹#›</a:t>
            </a:fld>
            <a:endParaRPr lang="en-US"/>
          </a:p>
        </p:txBody>
      </p:sp>
    </p:spTree>
    <p:extLst>
      <p:ext uri="{BB962C8B-B14F-4D97-AF65-F5344CB8AC3E}">
        <p14:creationId xmlns:p14="http://schemas.microsoft.com/office/powerpoint/2010/main" val="58463166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000" b="1" kern="1200" spc="-7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eEducationalCollective/SEPA2017-R-Workshop" TargetMode="External"/><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hyperlink" Target="mailto:mturner46@gsu.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statmethods.net/" TargetMode="External"/><Relationship Id="rId2" Type="http://schemas.openxmlformats.org/officeDocument/2006/relationships/hyperlink" Target="https://www.amazon.com/Data-Analysis-Graphics-Using-Example-Based/dp/0521762936" TargetMode="External"/><Relationship Id="rId1" Type="http://schemas.openxmlformats.org/officeDocument/2006/relationships/slideLayout" Target="../slideLayouts/slideLayout2.xml"/><Relationship Id="rId6" Type="http://schemas.openxmlformats.org/officeDocument/2006/relationships/hyperlink" Target="https://www.r-bloggers.com/" TargetMode="External"/><Relationship Id="rId5" Type="http://schemas.openxmlformats.org/officeDocument/2006/relationships/hyperlink" Target="https://www.lynda.com/" TargetMode="External"/><Relationship Id="rId4" Type="http://schemas.openxmlformats.org/officeDocument/2006/relationships/hyperlink" Target="http://personality-project.org/r/r.guide.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tatsinthewild.com/2012/02/29/harry-potter/"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130" y="876300"/>
            <a:ext cx="7063740" cy="3403600"/>
          </a:xfrm>
        </p:spPr>
        <p:txBody>
          <a:bodyPr/>
          <a:lstStyle/>
          <a:p>
            <a:r>
              <a:rPr lang="en-US" dirty="0"/>
              <a:t>R: From Startup to Statistics</a:t>
            </a:r>
          </a:p>
        </p:txBody>
      </p:sp>
      <p:sp>
        <p:nvSpPr>
          <p:cNvPr id="3" name="Subtitle 2"/>
          <p:cNvSpPr>
            <a:spLocks noGrp="1"/>
          </p:cNvSpPr>
          <p:nvPr>
            <p:ph type="subTitle" idx="1"/>
          </p:nvPr>
        </p:nvSpPr>
        <p:spPr>
          <a:xfrm>
            <a:off x="1143000" y="4059238"/>
            <a:ext cx="6858000" cy="2209040"/>
          </a:xfrm>
        </p:spPr>
        <p:txBody>
          <a:bodyPr>
            <a:normAutofit lnSpcReduction="10000"/>
          </a:bodyPr>
          <a:lstStyle/>
          <a:p>
            <a:endParaRPr lang="en-US" dirty="0"/>
          </a:p>
          <a:p>
            <a:endParaRPr lang="en-US" dirty="0"/>
          </a:p>
          <a:p>
            <a:r>
              <a:rPr lang="en-US" dirty="0"/>
              <a:t>Matthew Turner</a:t>
            </a:r>
          </a:p>
          <a:p>
            <a:r>
              <a:rPr lang="en-US" dirty="0"/>
              <a:t>Department of Psychology</a:t>
            </a:r>
          </a:p>
          <a:p>
            <a:r>
              <a:rPr lang="en-US" dirty="0"/>
              <a:t>Georgia State University</a:t>
            </a:r>
          </a:p>
        </p:txBody>
      </p:sp>
    </p:spTree>
    <p:extLst>
      <p:ext uri="{BB962C8B-B14F-4D97-AF65-F5344CB8AC3E}">
        <p14:creationId xmlns:p14="http://schemas.microsoft.com/office/powerpoint/2010/main" val="64139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is Taciturn</a:t>
            </a:r>
          </a:p>
        </p:txBody>
      </p:sp>
      <p:sp>
        <p:nvSpPr>
          <p:cNvPr id="3" name="Content Placeholder 2"/>
          <p:cNvSpPr>
            <a:spLocks noGrp="1"/>
          </p:cNvSpPr>
          <p:nvPr>
            <p:ph idx="1"/>
          </p:nvPr>
        </p:nvSpPr>
        <p:spPr/>
        <p:txBody>
          <a:bodyPr/>
          <a:lstStyle/>
          <a:p>
            <a:r>
              <a:rPr lang="en-US" dirty="0"/>
              <a:t>SPSS returns reams of output for even the simplest commands</a:t>
            </a:r>
          </a:p>
          <a:p>
            <a:r>
              <a:rPr lang="en-US" dirty="0"/>
              <a:t>R often responds with </a:t>
            </a:r>
            <a:r>
              <a:rPr lang="en-US" b="1" dirty="0">
                <a:solidFill>
                  <a:schemeClr val="accent1"/>
                </a:solidFill>
              </a:rPr>
              <a:t>no output</a:t>
            </a:r>
            <a:r>
              <a:rPr lang="en-US" b="1" dirty="0"/>
              <a:t> </a:t>
            </a:r>
            <a:r>
              <a:rPr lang="en-US" dirty="0"/>
              <a:t>or just an acknowledgement that something happened</a:t>
            </a:r>
          </a:p>
          <a:p>
            <a:r>
              <a:rPr lang="en-US" dirty="0"/>
              <a:t>R usually has the information you want, but it waits until you </a:t>
            </a:r>
            <a:r>
              <a:rPr lang="en-US" b="1" dirty="0">
                <a:solidFill>
                  <a:schemeClr val="accent1"/>
                </a:solidFill>
              </a:rPr>
              <a:t>ASK</a:t>
            </a:r>
            <a:r>
              <a:rPr lang="en-US" dirty="0"/>
              <a:t> for the information rather than forcing it on you</a:t>
            </a:r>
          </a:p>
        </p:txBody>
      </p:sp>
    </p:spTree>
    <p:extLst>
      <p:ext uri="{BB962C8B-B14F-4D97-AF65-F5344CB8AC3E}">
        <p14:creationId xmlns:p14="http://schemas.microsoft.com/office/powerpoint/2010/main" val="182663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0204" y="252896"/>
            <a:ext cx="5308600" cy="2641600"/>
          </a:xfrm>
          <a:prstGeom prst="rect">
            <a:avLst/>
          </a:prstGeom>
        </p:spPr>
      </p:pic>
      <p:pic>
        <p:nvPicPr>
          <p:cNvPr id="5" name="Picture 4"/>
          <p:cNvPicPr>
            <a:picLocks noChangeAspect="1"/>
          </p:cNvPicPr>
          <p:nvPr/>
        </p:nvPicPr>
        <p:blipFill>
          <a:blip r:embed="rId3"/>
          <a:stretch>
            <a:fillRect/>
          </a:stretch>
        </p:blipFill>
        <p:spPr>
          <a:xfrm>
            <a:off x="420204" y="4242076"/>
            <a:ext cx="6934200" cy="1739900"/>
          </a:xfrm>
          <a:prstGeom prst="rect">
            <a:avLst/>
          </a:prstGeom>
        </p:spPr>
      </p:pic>
      <p:sp>
        <p:nvSpPr>
          <p:cNvPr id="6" name="TextBox 5"/>
          <p:cNvSpPr txBox="1"/>
          <p:nvPr/>
        </p:nvSpPr>
        <p:spPr>
          <a:xfrm>
            <a:off x="5963478" y="499796"/>
            <a:ext cx="2186608" cy="400110"/>
          </a:xfrm>
          <a:prstGeom prst="rect">
            <a:avLst/>
          </a:prstGeom>
          <a:noFill/>
        </p:spPr>
        <p:txBody>
          <a:bodyPr wrap="square" rtlCol="0">
            <a:spAutoFit/>
          </a:bodyPr>
          <a:lstStyle/>
          <a:p>
            <a:pPr algn="ctr"/>
            <a:r>
              <a:rPr lang="en-US" sz="2000"/>
              <a:t>Do an ANOVA</a:t>
            </a:r>
          </a:p>
        </p:txBody>
      </p:sp>
      <p:sp>
        <p:nvSpPr>
          <p:cNvPr id="7" name="TextBox 6"/>
          <p:cNvSpPr txBox="1"/>
          <p:nvPr/>
        </p:nvSpPr>
        <p:spPr>
          <a:xfrm>
            <a:off x="3061252" y="3383620"/>
            <a:ext cx="4973983" cy="400110"/>
          </a:xfrm>
          <a:prstGeom prst="rect">
            <a:avLst/>
          </a:prstGeom>
          <a:noFill/>
        </p:spPr>
        <p:txBody>
          <a:bodyPr wrap="square" rtlCol="0">
            <a:spAutoFit/>
          </a:bodyPr>
          <a:lstStyle/>
          <a:p>
            <a:pPr algn="ctr"/>
            <a:r>
              <a:rPr lang="en-US" sz="2000" dirty="0"/>
              <a:t>Do an ANOVA and </a:t>
            </a:r>
            <a:r>
              <a:rPr lang="en-US" sz="2000" b="1" dirty="0">
                <a:solidFill>
                  <a:schemeClr val="accent1"/>
                </a:solidFill>
              </a:rPr>
              <a:t>print the table</a:t>
            </a:r>
          </a:p>
        </p:txBody>
      </p:sp>
      <p:sp>
        <p:nvSpPr>
          <p:cNvPr id="8" name="Left Arrow 7"/>
          <p:cNvSpPr/>
          <p:nvPr/>
        </p:nvSpPr>
        <p:spPr>
          <a:xfrm>
            <a:off x="4359965" y="1573696"/>
            <a:ext cx="1603513" cy="1010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826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is Taciturn</a:t>
            </a:r>
          </a:p>
        </p:txBody>
      </p:sp>
      <p:sp>
        <p:nvSpPr>
          <p:cNvPr id="3" name="Content Placeholder 2"/>
          <p:cNvSpPr>
            <a:spLocks noGrp="1"/>
          </p:cNvSpPr>
          <p:nvPr>
            <p:ph idx="1"/>
          </p:nvPr>
        </p:nvSpPr>
        <p:spPr/>
        <p:txBody>
          <a:bodyPr/>
          <a:lstStyle/>
          <a:p>
            <a:r>
              <a:rPr lang="en-US" dirty="0"/>
              <a:t>This is a </a:t>
            </a:r>
            <a:r>
              <a:rPr lang="en-US" b="1" dirty="0">
                <a:solidFill>
                  <a:schemeClr val="accent1"/>
                </a:solidFill>
              </a:rPr>
              <a:t>good thing</a:t>
            </a:r>
            <a:r>
              <a:rPr lang="en-US" dirty="0"/>
              <a:t>:</a:t>
            </a:r>
          </a:p>
          <a:p>
            <a:pPr lvl="1"/>
            <a:r>
              <a:rPr lang="en-US" dirty="0"/>
              <a:t>It forces you to know what you want and ask for it</a:t>
            </a:r>
          </a:p>
          <a:p>
            <a:pPr lvl="1"/>
            <a:r>
              <a:rPr lang="en-US" dirty="0"/>
              <a:t>It encourages you to build up computations step-by-step</a:t>
            </a:r>
          </a:p>
          <a:p>
            <a:pPr lvl="1"/>
            <a:r>
              <a:rPr lang="en-US" dirty="0"/>
              <a:t>It does not overwhelm you with details that you may not want</a:t>
            </a:r>
          </a:p>
        </p:txBody>
      </p:sp>
    </p:spTree>
    <p:extLst>
      <p:ext uri="{BB962C8B-B14F-4D97-AF65-F5344CB8AC3E}">
        <p14:creationId xmlns:p14="http://schemas.microsoft.com/office/powerpoint/2010/main" val="60741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SPSS vs R: Packages</a:t>
            </a:r>
          </a:p>
        </p:txBody>
      </p:sp>
      <p:sp>
        <p:nvSpPr>
          <p:cNvPr id="3" name="Content Placeholder 2"/>
          <p:cNvSpPr>
            <a:spLocks noGrp="1"/>
          </p:cNvSpPr>
          <p:nvPr>
            <p:ph idx="1"/>
          </p:nvPr>
        </p:nvSpPr>
        <p:spPr/>
        <p:txBody>
          <a:bodyPr/>
          <a:lstStyle/>
          <a:p>
            <a:r>
              <a:rPr lang="en-US" dirty="0"/>
              <a:t>Both R and SPSS come with some functions built in</a:t>
            </a:r>
          </a:p>
          <a:p>
            <a:pPr lvl="1"/>
            <a:r>
              <a:rPr lang="en-US" dirty="0"/>
              <a:t>Basic R is a little </a:t>
            </a:r>
            <a:r>
              <a:rPr lang="en-US" b="1" dirty="0">
                <a:solidFill>
                  <a:schemeClr val="accent1"/>
                </a:solidFill>
              </a:rPr>
              <a:t>sparser</a:t>
            </a:r>
            <a:r>
              <a:rPr lang="en-US" dirty="0"/>
              <a:t> than SPSS</a:t>
            </a:r>
          </a:p>
          <a:p>
            <a:pPr lvl="1"/>
            <a:r>
              <a:rPr lang="en-US" dirty="0"/>
              <a:t>But R with a few added packages added is vastly more powerful</a:t>
            </a:r>
          </a:p>
          <a:p>
            <a:r>
              <a:rPr lang="en-US" dirty="0"/>
              <a:t>Both R and SPSS have “packages”</a:t>
            </a:r>
          </a:p>
          <a:p>
            <a:pPr lvl="1"/>
            <a:r>
              <a:rPr lang="en-US" dirty="0"/>
              <a:t>SPSS calls these </a:t>
            </a:r>
            <a:r>
              <a:rPr lang="en-US" b="1" dirty="0">
                <a:solidFill>
                  <a:schemeClr val="accent1"/>
                </a:solidFill>
              </a:rPr>
              <a:t>modules</a:t>
            </a:r>
          </a:p>
          <a:p>
            <a:pPr lvl="1"/>
            <a:r>
              <a:rPr lang="en-US" dirty="0"/>
              <a:t>IBM wants </a:t>
            </a:r>
            <a:r>
              <a:rPr lang="en-US" b="1" dirty="0">
                <a:solidFill>
                  <a:schemeClr val="accent1"/>
                </a:solidFill>
              </a:rPr>
              <a:t>$$$</a:t>
            </a:r>
            <a:r>
              <a:rPr lang="en-US" dirty="0"/>
              <a:t> for these modules</a:t>
            </a:r>
          </a:p>
          <a:p>
            <a:pPr lvl="1"/>
            <a:r>
              <a:rPr lang="en-US" dirty="0"/>
              <a:t>R packages are free and open, at least in the main R ecosystem</a:t>
            </a:r>
          </a:p>
          <a:p>
            <a:pPr lvl="1"/>
            <a:r>
              <a:rPr lang="en-US" dirty="0"/>
              <a:t>There are companies that sell R packages, too!</a:t>
            </a:r>
          </a:p>
          <a:p>
            <a:pPr lvl="1"/>
            <a:r>
              <a:rPr lang="en-US" dirty="0"/>
              <a:t>Revolution Analytics (now </a:t>
            </a:r>
            <a:r>
              <a:rPr lang="en-US" dirty="0" err="1"/>
              <a:t>Mircosoft</a:t>
            </a:r>
            <a:r>
              <a:rPr lang="en-US" dirty="0"/>
              <a:t>) makes a commercial R for high performance computing</a:t>
            </a:r>
          </a:p>
        </p:txBody>
      </p:sp>
    </p:spTree>
    <p:extLst>
      <p:ext uri="{BB962C8B-B14F-4D97-AF65-F5344CB8AC3E}">
        <p14:creationId xmlns:p14="http://schemas.microsoft.com/office/powerpoint/2010/main" val="932312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Content Placeholder 2"/>
          <p:cNvSpPr>
            <a:spLocks noGrp="1"/>
          </p:cNvSpPr>
          <p:nvPr>
            <p:ph idx="1"/>
          </p:nvPr>
        </p:nvSpPr>
        <p:spPr>
          <a:xfrm>
            <a:off x="946403" y="1828800"/>
            <a:ext cx="7124171" cy="4571999"/>
          </a:xfrm>
        </p:spPr>
        <p:txBody>
          <a:bodyPr>
            <a:normAutofit/>
          </a:bodyPr>
          <a:lstStyle/>
          <a:p>
            <a:pPr marL="0" indent="0">
              <a:buNone/>
            </a:pPr>
            <a:r>
              <a:rPr lang="en-US" dirty="0"/>
              <a:t>The best and worst thing about R is the package manager:</a:t>
            </a:r>
          </a:p>
          <a:p>
            <a:r>
              <a:rPr lang="en-US" dirty="0"/>
              <a:t>Pros:</a:t>
            </a:r>
          </a:p>
          <a:p>
            <a:pPr lvl="1"/>
            <a:r>
              <a:rPr lang="en-US" b="1" dirty="0">
                <a:solidFill>
                  <a:schemeClr val="accent1"/>
                </a:solidFill>
              </a:rPr>
              <a:t>Allows anyone to release new statistical procedures to the world</a:t>
            </a:r>
          </a:p>
          <a:p>
            <a:pPr lvl="1"/>
            <a:r>
              <a:rPr lang="en-US" dirty="0"/>
              <a:t>Almost every possible statistical procedure is out there </a:t>
            </a:r>
            <a:r>
              <a:rPr lang="en-US" i="1" dirty="0"/>
              <a:t>somewhere</a:t>
            </a:r>
            <a:r>
              <a:rPr lang="en-US" dirty="0"/>
              <a:t> you just have to find it (Google!)</a:t>
            </a:r>
          </a:p>
          <a:p>
            <a:pPr lvl="1"/>
            <a:r>
              <a:rPr lang="en-US" dirty="0"/>
              <a:t>All the main R packages are kept in one place (CRAN)</a:t>
            </a:r>
          </a:p>
          <a:p>
            <a:pPr lvl="1"/>
            <a:r>
              <a:rPr lang="en-US" dirty="0"/>
              <a:t>R is automatically connected to CRAN</a:t>
            </a:r>
          </a:p>
          <a:p>
            <a:r>
              <a:rPr lang="en-US" dirty="0"/>
              <a:t>Cons:</a:t>
            </a:r>
          </a:p>
          <a:p>
            <a:pPr lvl="1"/>
            <a:r>
              <a:rPr lang="en-US" b="1" dirty="0">
                <a:solidFill>
                  <a:schemeClr val="accent6"/>
                </a:solidFill>
              </a:rPr>
              <a:t>Allows anyone to release new statistical procedures to the world</a:t>
            </a:r>
          </a:p>
          <a:p>
            <a:pPr lvl="1"/>
            <a:r>
              <a:rPr lang="en-US" b="1" dirty="0"/>
              <a:t>Packages are managed independently</a:t>
            </a:r>
            <a:endParaRPr lang="en-US" dirty="0"/>
          </a:p>
          <a:p>
            <a:pPr lvl="2"/>
            <a:r>
              <a:rPr lang="en-US" dirty="0"/>
              <a:t>Very uneven in how well-developed they are</a:t>
            </a:r>
          </a:p>
          <a:p>
            <a:pPr lvl="2"/>
            <a:r>
              <a:rPr lang="en-US" b="1" dirty="0"/>
              <a:t>Inconsistent in terms of syntax</a:t>
            </a:r>
          </a:p>
          <a:p>
            <a:pPr lvl="1"/>
            <a:r>
              <a:rPr lang="en-US" dirty="0"/>
              <a:t>Packages are </a:t>
            </a:r>
            <a:r>
              <a:rPr lang="en-US" b="1" dirty="0"/>
              <a:t>not</a:t>
            </a:r>
            <a:r>
              <a:rPr lang="en-US" dirty="0"/>
              <a:t> well-organized by topic (ex: </a:t>
            </a:r>
            <a:r>
              <a:rPr lang="en-US" b="1" dirty="0"/>
              <a:t>car</a:t>
            </a:r>
            <a:r>
              <a:rPr lang="en-US" dirty="0"/>
              <a:t>)</a:t>
            </a:r>
          </a:p>
          <a:p>
            <a:pPr lvl="1"/>
            <a:endParaRPr lang="en-US" dirty="0"/>
          </a:p>
        </p:txBody>
      </p:sp>
    </p:spTree>
    <p:extLst>
      <p:ext uri="{BB962C8B-B14F-4D97-AF65-F5344CB8AC3E}">
        <p14:creationId xmlns:p14="http://schemas.microsoft.com/office/powerpoint/2010/main" val="453666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Content Placeholder 2"/>
          <p:cNvSpPr>
            <a:spLocks noGrp="1"/>
          </p:cNvSpPr>
          <p:nvPr>
            <p:ph idx="1"/>
          </p:nvPr>
        </p:nvSpPr>
        <p:spPr>
          <a:xfrm>
            <a:off x="946404" y="1828801"/>
            <a:ext cx="7269480" cy="4351337"/>
          </a:xfrm>
        </p:spPr>
        <p:txBody>
          <a:bodyPr>
            <a:noAutofit/>
          </a:bodyPr>
          <a:lstStyle/>
          <a:p>
            <a:r>
              <a:rPr lang="en-US" sz="2400" dirty="0"/>
              <a:t>How do you know if a package is good enough to use?</a:t>
            </a:r>
          </a:p>
          <a:p>
            <a:pPr lvl="1"/>
            <a:r>
              <a:rPr lang="en-US" sz="2000" b="1" dirty="0">
                <a:solidFill>
                  <a:schemeClr val="accent1"/>
                </a:solidFill>
              </a:rPr>
              <a:t>Generally the answer is </a:t>
            </a:r>
            <a:r>
              <a:rPr lang="en-US" sz="2000" b="1" u="sng" dirty="0">
                <a:solidFill>
                  <a:schemeClr val="accent1"/>
                </a:solidFill>
              </a:rPr>
              <a:t>yes</a:t>
            </a:r>
            <a:r>
              <a:rPr lang="en-US" sz="2000" b="1" dirty="0">
                <a:solidFill>
                  <a:schemeClr val="accent1"/>
                </a:solidFill>
              </a:rPr>
              <a:t>, use it!</a:t>
            </a:r>
          </a:p>
          <a:p>
            <a:pPr lvl="2"/>
            <a:r>
              <a:rPr lang="en-US" sz="1800" dirty="0"/>
              <a:t>Most packages are written by statisticians and professional data analysts and are heavily tested</a:t>
            </a:r>
          </a:p>
          <a:p>
            <a:pPr lvl="2"/>
            <a:r>
              <a:rPr lang="en-US" sz="1800" dirty="0"/>
              <a:t>The more important they are, the better tested they are, the larger the user community is</a:t>
            </a:r>
            <a:r>
              <a:rPr lang="is-IS" sz="1800" dirty="0"/>
              <a:t>…</a:t>
            </a:r>
            <a:endParaRPr lang="en-US" sz="1800" dirty="0"/>
          </a:p>
          <a:p>
            <a:pPr lvl="1"/>
            <a:r>
              <a:rPr lang="en-US" sz="2000" b="1" dirty="0">
                <a:solidFill>
                  <a:srgbClr val="FF0000"/>
                </a:solidFill>
              </a:rPr>
              <a:t>Biggest problems are odd syntax or inefficient computing (slow or need a lot of memory)</a:t>
            </a:r>
            <a:endParaRPr lang="en-US" sz="2000" dirty="0">
              <a:solidFill>
                <a:srgbClr val="FF0000"/>
              </a:solidFill>
            </a:endParaRPr>
          </a:p>
          <a:p>
            <a:pPr lvl="2"/>
            <a:r>
              <a:rPr lang="en-US" sz="1800" dirty="0"/>
              <a:t>For psychological research this likely does not matter</a:t>
            </a:r>
          </a:p>
          <a:p>
            <a:pPr lvl="1"/>
            <a:r>
              <a:rPr lang="en-US" sz="2000" dirty="0"/>
              <a:t>All packages have a manual that lists authors and contributors</a:t>
            </a:r>
          </a:p>
          <a:p>
            <a:pPr lvl="2"/>
            <a:r>
              <a:rPr lang="en-US" sz="1800" dirty="0"/>
              <a:t>Treat it like research papers and look up the authors/citations</a:t>
            </a:r>
          </a:p>
        </p:txBody>
      </p:sp>
    </p:spTree>
    <p:extLst>
      <p:ext uri="{BB962C8B-B14F-4D97-AF65-F5344CB8AC3E}">
        <p14:creationId xmlns:p14="http://schemas.microsoft.com/office/powerpoint/2010/main" val="101590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Safety is Off</a:t>
            </a:r>
          </a:p>
        </p:txBody>
      </p:sp>
      <p:sp>
        <p:nvSpPr>
          <p:cNvPr id="3" name="Content Placeholder 2"/>
          <p:cNvSpPr>
            <a:spLocks noGrp="1"/>
          </p:cNvSpPr>
          <p:nvPr>
            <p:ph idx="1"/>
          </p:nvPr>
        </p:nvSpPr>
        <p:spPr/>
        <p:txBody>
          <a:bodyPr/>
          <a:lstStyle/>
          <a:p>
            <a:r>
              <a:rPr lang="en-US" dirty="0"/>
              <a:t>R will let you do any analysis that is not strictly impossible for the data</a:t>
            </a:r>
          </a:p>
          <a:p>
            <a:pPr lvl="1"/>
            <a:r>
              <a:rPr lang="en-US" dirty="0"/>
              <a:t>SPSS, for instance, blocks some operations when you carefully set your variable types</a:t>
            </a:r>
          </a:p>
          <a:p>
            <a:pPr lvl="1"/>
            <a:r>
              <a:rPr lang="en-US" dirty="0"/>
              <a:t>However, SPSS, often guesses wrong and people don’t set the types</a:t>
            </a:r>
          </a:p>
          <a:p>
            <a:r>
              <a:rPr lang="en-US" dirty="0"/>
              <a:t>R has all the usual data types and they can be set</a:t>
            </a:r>
          </a:p>
          <a:p>
            <a:pPr lvl="1"/>
            <a:r>
              <a:rPr lang="en-US" dirty="0"/>
              <a:t>This will lead to some safety, but it is not strict like SPSS</a:t>
            </a:r>
          </a:p>
          <a:p>
            <a:pPr lvl="1"/>
            <a:r>
              <a:rPr lang="en-US" dirty="0"/>
              <a:t>The better developed packages will try to guide you to sensible results</a:t>
            </a:r>
          </a:p>
        </p:txBody>
      </p:sp>
    </p:spTree>
    <p:extLst>
      <p:ext uri="{BB962C8B-B14F-4D97-AF65-F5344CB8AC3E}">
        <p14:creationId xmlns:p14="http://schemas.microsoft.com/office/powerpoint/2010/main" val="58306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R</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090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a:xfrm>
            <a:off x="946404" y="1828801"/>
            <a:ext cx="6832622" cy="4351337"/>
          </a:xfrm>
        </p:spPr>
        <p:txBody>
          <a:bodyPr>
            <a:noAutofit/>
          </a:bodyPr>
          <a:lstStyle/>
          <a:p>
            <a:r>
              <a:rPr lang="en-US" dirty="0"/>
              <a:t>R has a very bad native interface</a:t>
            </a:r>
          </a:p>
          <a:p>
            <a:pPr lvl="1"/>
            <a:r>
              <a:rPr lang="en-US" b="1" dirty="0">
                <a:solidFill>
                  <a:schemeClr val="accent1"/>
                </a:solidFill>
              </a:rPr>
              <a:t>No one</a:t>
            </a:r>
            <a:r>
              <a:rPr lang="en-US" dirty="0">
                <a:solidFill>
                  <a:schemeClr val="accent1"/>
                </a:solidFill>
              </a:rPr>
              <a:t> </a:t>
            </a:r>
            <a:r>
              <a:rPr lang="en-US" dirty="0"/>
              <a:t>uses R directly</a:t>
            </a:r>
          </a:p>
          <a:p>
            <a:pPr lvl="1"/>
            <a:r>
              <a:rPr lang="en-US" dirty="0"/>
              <a:t>The R Project has basically ceded this to other teams</a:t>
            </a:r>
          </a:p>
          <a:p>
            <a:r>
              <a:rPr lang="en-US" dirty="0"/>
              <a:t>You really need to use a different program to interface with R</a:t>
            </a:r>
          </a:p>
          <a:p>
            <a:pPr lvl="1"/>
            <a:r>
              <a:rPr lang="en-US" dirty="0"/>
              <a:t>The most common is </a:t>
            </a:r>
            <a:r>
              <a:rPr lang="en-US" b="1" dirty="0" err="1">
                <a:solidFill>
                  <a:schemeClr val="accent1"/>
                </a:solidFill>
              </a:rPr>
              <a:t>RStudio</a:t>
            </a:r>
            <a:r>
              <a:rPr lang="en-US" dirty="0"/>
              <a:t> (by </a:t>
            </a:r>
            <a:r>
              <a:rPr lang="en-US" dirty="0" err="1"/>
              <a:t>RStudio</a:t>
            </a:r>
            <a:r>
              <a:rPr lang="en-US" dirty="0"/>
              <a:t>, Inc.) </a:t>
            </a:r>
          </a:p>
          <a:p>
            <a:pPr lvl="1"/>
            <a:r>
              <a:rPr lang="en-US" dirty="0"/>
              <a:t>This is a free system, most of it is open source (but not all!)</a:t>
            </a:r>
          </a:p>
          <a:p>
            <a:r>
              <a:rPr lang="en-US" b="1" dirty="0">
                <a:solidFill>
                  <a:schemeClr val="accent1"/>
                </a:solidFill>
              </a:rPr>
              <a:t>There are GUI interfaces </a:t>
            </a:r>
            <a:r>
              <a:rPr lang="en-US" dirty="0"/>
              <a:t>(that look like SPSS or other software) but they are not very good!</a:t>
            </a:r>
          </a:p>
          <a:p>
            <a:pPr lvl="1"/>
            <a:r>
              <a:rPr lang="en-US" dirty="0"/>
              <a:t>I actively discourage students from using them</a:t>
            </a:r>
          </a:p>
        </p:txBody>
      </p:sp>
    </p:spTree>
    <p:extLst>
      <p:ext uri="{BB962C8B-B14F-4D97-AF65-F5344CB8AC3E}">
        <p14:creationId xmlns:p14="http://schemas.microsoft.com/office/powerpoint/2010/main" val="1629946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Stuff Out</a:t>
            </a:r>
          </a:p>
        </p:txBody>
      </p:sp>
      <p:sp>
        <p:nvSpPr>
          <p:cNvPr id="3" name="Content Placeholder 2"/>
          <p:cNvSpPr>
            <a:spLocks noGrp="1"/>
          </p:cNvSpPr>
          <p:nvPr>
            <p:ph idx="1"/>
          </p:nvPr>
        </p:nvSpPr>
        <p:spPr>
          <a:xfrm>
            <a:off x="946403" y="1828801"/>
            <a:ext cx="6726605" cy="4351337"/>
          </a:xfrm>
        </p:spPr>
        <p:txBody>
          <a:bodyPr>
            <a:normAutofit/>
          </a:bodyPr>
          <a:lstStyle/>
          <a:p>
            <a:r>
              <a:rPr lang="en-US" dirty="0"/>
              <a:t>Because R is command driven, you have to develop a sense of how to find things out:</a:t>
            </a:r>
          </a:p>
          <a:p>
            <a:pPr lvl="1"/>
            <a:endParaRPr lang="en-US" dirty="0"/>
          </a:p>
          <a:p>
            <a:pPr lvl="1"/>
            <a:r>
              <a:rPr lang="en-US" dirty="0"/>
              <a:t>The “</a:t>
            </a:r>
            <a:r>
              <a:rPr lang="en-US" dirty="0">
                <a:latin typeface="Consolas" charset="0"/>
                <a:ea typeface="Consolas" charset="0"/>
                <a:cs typeface="Consolas" charset="0"/>
              </a:rPr>
              <a:t>?</a:t>
            </a:r>
            <a:r>
              <a:rPr lang="en-US" dirty="0"/>
              <a:t>” operator </a:t>
            </a:r>
            <a:r>
              <a:rPr lang="mr-IN" dirty="0"/>
              <a:t>–</a:t>
            </a:r>
            <a:r>
              <a:rPr lang="en-US" dirty="0"/>
              <a:t> put </a:t>
            </a:r>
            <a:r>
              <a:rPr lang="en-US" dirty="0">
                <a:latin typeface="Consolas" charset="0"/>
                <a:ea typeface="Consolas" charset="0"/>
                <a:cs typeface="Consolas" charset="0"/>
              </a:rPr>
              <a:t>?</a:t>
            </a:r>
            <a:r>
              <a:rPr lang="en-US" dirty="0"/>
              <a:t> in front of a command name to get some help printed out</a:t>
            </a:r>
          </a:p>
          <a:p>
            <a:pPr lvl="1"/>
            <a:endParaRPr lang="en-US" dirty="0"/>
          </a:p>
          <a:p>
            <a:pPr lvl="1"/>
            <a:r>
              <a:rPr lang="en-US" dirty="0"/>
              <a:t>The </a:t>
            </a:r>
            <a:r>
              <a:rPr lang="en-US" dirty="0">
                <a:latin typeface="Consolas" charset="0"/>
                <a:ea typeface="Consolas" charset="0"/>
                <a:cs typeface="Consolas" charset="0"/>
              </a:rPr>
              <a:t>help() </a:t>
            </a:r>
            <a:r>
              <a:rPr lang="en-US" dirty="0"/>
              <a:t>and </a:t>
            </a:r>
            <a:r>
              <a:rPr lang="en-US" dirty="0" err="1">
                <a:latin typeface="Consolas" charset="0"/>
                <a:ea typeface="Consolas" charset="0"/>
                <a:cs typeface="Consolas" charset="0"/>
              </a:rPr>
              <a:t>help.search</a:t>
            </a:r>
            <a:r>
              <a:rPr lang="en-US" dirty="0">
                <a:latin typeface="Consolas" charset="0"/>
                <a:ea typeface="Consolas" charset="0"/>
                <a:cs typeface="Consolas" charset="0"/>
              </a:rPr>
              <a:t>()</a:t>
            </a:r>
            <a:r>
              <a:rPr lang="en-US" dirty="0"/>
              <a:t> functions open help text</a:t>
            </a:r>
          </a:p>
          <a:p>
            <a:pPr lvl="1"/>
            <a:endParaRPr lang="en-US" dirty="0"/>
          </a:p>
          <a:p>
            <a:pPr lvl="1"/>
            <a:r>
              <a:rPr lang="en-US" dirty="0"/>
              <a:t>The </a:t>
            </a:r>
            <a:r>
              <a:rPr lang="en-US" dirty="0">
                <a:latin typeface="Consolas" charset="0"/>
                <a:ea typeface="Consolas" charset="0"/>
                <a:cs typeface="Consolas" charset="0"/>
              </a:rPr>
              <a:t>apropos()</a:t>
            </a:r>
            <a:r>
              <a:rPr lang="en-US" dirty="0"/>
              <a:t> function looks for partial matches for command names</a:t>
            </a:r>
          </a:p>
          <a:p>
            <a:pPr lvl="1"/>
            <a:endParaRPr lang="en-US" dirty="0"/>
          </a:p>
          <a:p>
            <a:pPr lvl="1"/>
            <a:r>
              <a:rPr lang="en-US" dirty="0"/>
              <a:t>For all but </a:t>
            </a:r>
            <a:r>
              <a:rPr lang="en-US" dirty="0">
                <a:latin typeface="Consolas" charset="0"/>
                <a:ea typeface="Consolas" charset="0"/>
                <a:cs typeface="Consolas" charset="0"/>
              </a:rPr>
              <a:t>?</a:t>
            </a:r>
            <a:r>
              <a:rPr lang="en-US" dirty="0"/>
              <a:t> you must put the search term in quotes</a:t>
            </a:r>
          </a:p>
          <a:p>
            <a:r>
              <a:rPr lang="en-US" dirty="0"/>
              <a:t>However: the R native documentation can be hard to read!</a:t>
            </a:r>
          </a:p>
        </p:txBody>
      </p:sp>
    </p:spTree>
    <p:extLst>
      <p:ext uri="{BB962C8B-B14F-4D97-AF65-F5344CB8AC3E}">
        <p14:creationId xmlns:p14="http://schemas.microsoft.com/office/powerpoint/2010/main" val="174358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auto">
          <a:xfrm>
            <a:off x="6169008" y="2158449"/>
            <a:ext cx="2235200" cy="1905000"/>
          </a:xfrm>
          <a:prstGeom prst="rect">
            <a:avLst/>
          </a:prstGeom>
          <a:noFill/>
        </p:spPr>
      </p:pic>
      <p:sp>
        <p:nvSpPr>
          <p:cNvPr id="2" name="Title 1"/>
          <p:cNvSpPr>
            <a:spLocks noGrp="1"/>
          </p:cNvSpPr>
          <p:nvPr>
            <p:ph type="title"/>
          </p:nvPr>
        </p:nvSpPr>
        <p:spPr>
          <a:xfrm>
            <a:off x="946404" y="365760"/>
            <a:ext cx="7162277" cy="1325562"/>
          </a:xfrm>
        </p:spPr>
        <p:txBody>
          <a:bodyPr>
            <a:normAutofit/>
          </a:bodyPr>
          <a:lstStyle/>
          <a:p>
            <a:r>
              <a:rPr lang="en-US" dirty="0"/>
              <a:t>Today’s Workshop</a:t>
            </a:r>
          </a:p>
        </p:txBody>
      </p:sp>
      <p:sp>
        <p:nvSpPr>
          <p:cNvPr id="3" name="Content Placeholder 2"/>
          <p:cNvSpPr>
            <a:spLocks noGrp="1"/>
          </p:cNvSpPr>
          <p:nvPr>
            <p:ph idx="1"/>
          </p:nvPr>
        </p:nvSpPr>
        <p:spPr>
          <a:xfrm>
            <a:off x="946402" y="1828801"/>
            <a:ext cx="5427893" cy="4351337"/>
          </a:xfrm>
        </p:spPr>
        <p:txBody>
          <a:bodyPr>
            <a:noAutofit/>
          </a:bodyPr>
          <a:lstStyle/>
          <a:p>
            <a:pPr>
              <a:lnSpc>
                <a:spcPct val="90000"/>
              </a:lnSpc>
              <a:spcAft>
                <a:spcPts val="800"/>
              </a:spcAft>
            </a:pPr>
            <a:r>
              <a:rPr lang="en-US" sz="1800" dirty="0"/>
              <a:t>Presenters:</a:t>
            </a:r>
          </a:p>
          <a:p>
            <a:pPr lvl="1"/>
            <a:r>
              <a:rPr lang="en-US" dirty="0"/>
              <a:t>Matthew Turner, PhD, Research Scientist</a:t>
            </a:r>
          </a:p>
          <a:p>
            <a:pPr lvl="1"/>
            <a:r>
              <a:rPr lang="en-US" dirty="0"/>
              <a:t>Jessica Turner, PhD, Professor of Psychology</a:t>
            </a:r>
          </a:p>
          <a:p>
            <a:pPr lvl="1"/>
            <a:r>
              <a:rPr lang="en-US" dirty="0"/>
              <a:t>Maria </a:t>
            </a:r>
            <a:r>
              <a:rPr lang="en-US" dirty="0" err="1"/>
              <a:t>Misiura</a:t>
            </a:r>
            <a:r>
              <a:rPr lang="en-US" dirty="0"/>
              <a:t>, MA, Graduate Student (Psychology)</a:t>
            </a:r>
          </a:p>
          <a:p>
            <a:pPr>
              <a:lnSpc>
                <a:spcPct val="90000"/>
              </a:lnSpc>
            </a:pPr>
            <a:r>
              <a:rPr lang="en-US" sz="1800" dirty="0"/>
              <a:t>All of the slides, R code, handouts, etc., are in the files you copied from the USB sticks and include web links for more information.</a:t>
            </a:r>
          </a:p>
          <a:p>
            <a:pPr>
              <a:lnSpc>
                <a:spcPct val="90000"/>
              </a:lnSpc>
            </a:pPr>
            <a:r>
              <a:rPr lang="en-US" sz="1800" dirty="0"/>
              <a:t>The </a:t>
            </a:r>
            <a:r>
              <a:rPr lang="en-US" sz="1800" dirty="0">
                <a:hlinkClick r:id="rId3"/>
              </a:rPr>
              <a:t>original sources are available at Github</a:t>
            </a:r>
            <a:r>
              <a:rPr lang="en-US" sz="1800" dirty="0"/>
              <a:t> and we welcome feedback!</a:t>
            </a:r>
          </a:p>
          <a:p>
            <a:pPr>
              <a:lnSpc>
                <a:spcPct val="90000"/>
              </a:lnSpc>
            </a:pPr>
            <a:r>
              <a:rPr lang="en-US" sz="1800" dirty="0"/>
              <a:t>For more information contact: </a:t>
            </a:r>
            <a:r>
              <a:rPr lang="en-US" sz="1800" dirty="0">
                <a:hlinkClick r:id="rId4"/>
              </a:rPr>
              <a:t>mturner46@gsu.edu</a:t>
            </a:r>
            <a:endParaRPr lang="en-US" sz="1800" dirty="0"/>
          </a:p>
        </p:txBody>
      </p:sp>
    </p:spTree>
    <p:extLst>
      <p:ext uri="{BB962C8B-B14F-4D97-AF65-F5344CB8AC3E}">
        <p14:creationId xmlns:p14="http://schemas.microsoft.com/office/powerpoint/2010/main" val="146893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Stuff Out</a:t>
            </a:r>
          </a:p>
        </p:txBody>
      </p:sp>
      <p:sp>
        <p:nvSpPr>
          <p:cNvPr id="3" name="Content Placeholder 2"/>
          <p:cNvSpPr>
            <a:spLocks noGrp="1"/>
          </p:cNvSpPr>
          <p:nvPr>
            <p:ph idx="1"/>
          </p:nvPr>
        </p:nvSpPr>
        <p:spPr>
          <a:xfrm>
            <a:off x="946403" y="1828801"/>
            <a:ext cx="6620587" cy="4351337"/>
          </a:xfrm>
        </p:spPr>
        <p:txBody>
          <a:bodyPr>
            <a:normAutofit/>
          </a:bodyPr>
          <a:lstStyle/>
          <a:p>
            <a:r>
              <a:rPr lang="en-US" sz="2400" b="1" dirty="0">
                <a:solidFill>
                  <a:schemeClr val="accent1"/>
                </a:solidFill>
              </a:rPr>
              <a:t>Google:</a:t>
            </a:r>
          </a:p>
          <a:p>
            <a:pPr lvl="1"/>
            <a:r>
              <a:rPr lang="en-US" sz="2000" b="1" dirty="0">
                <a:solidFill>
                  <a:schemeClr val="accent1"/>
                </a:solidFill>
              </a:rPr>
              <a:t>How do I _____ in R?</a:t>
            </a:r>
            <a:endParaRPr lang="en-US" sz="2000" dirty="0">
              <a:solidFill>
                <a:schemeClr val="accent1"/>
              </a:solidFill>
            </a:endParaRPr>
          </a:p>
          <a:p>
            <a:pPr lvl="1"/>
            <a:r>
              <a:rPr lang="en-US" sz="2000" dirty="0"/>
              <a:t>After about a week of this, your Google will start filling things in for you</a:t>
            </a:r>
          </a:p>
          <a:p>
            <a:r>
              <a:rPr lang="en-US" sz="2400" dirty="0" err="1"/>
              <a:t>Rstudio’s</a:t>
            </a:r>
            <a:r>
              <a:rPr lang="en-US" sz="2400" dirty="0"/>
              <a:t> interface also has help functions:</a:t>
            </a:r>
          </a:p>
          <a:p>
            <a:pPr lvl="1"/>
            <a:r>
              <a:rPr lang="en-US" sz="2000" dirty="0" err="1"/>
              <a:t>Rstudio</a:t>
            </a:r>
            <a:r>
              <a:rPr lang="en-US" sz="2000" dirty="0"/>
              <a:t> does a good job with help</a:t>
            </a:r>
          </a:p>
          <a:p>
            <a:pPr lvl="1"/>
            <a:r>
              <a:rPr lang="en-US" sz="2000" dirty="0"/>
              <a:t>It has a help browser off to the side that uses R’s </a:t>
            </a:r>
            <a:r>
              <a:rPr lang="en-US" sz="2000" dirty="0" err="1">
                <a:latin typeface="Consolas" charset="0"/>
                <a:ea typeface="Consolas" charset="0"/>
                <a:cs typeface="Consolas" charset="0"/>
              </a:rPr>
              <a:t>help.search</a:t>
            </a:r>
            <a:r>
              <a:rPr lang="en-US" sz="2000" dirty="0">
                <a:latin typeface="Consolas" charset="0"/>
                <a:ea typeface="Consolas" charset="0"/>
                <a:cs typeface="Consolas" charset="0"/>
              </a:rPr>
              <a:t>()</a:t>
            </a:r>
            <a:r>
              <a:rPr lang="en-US" sz="2000" dirty="0"/>
              <a:t> but looks nicer</a:t>
            </a:r>
          </a:p>
          <a:p>
            <a:pPr lvl="1"/>
            <a:r>
              <a:rPr lang="en-US" sz="2000" dirty="0"/>
              <a:t>It will automatically show hints as you type to remind you what is expected from a command</a:t>
            </a:r>
          </a:p>
        </p:txBody>
      </p:sp>
    </p:spTree>
    <p:extLst>
      <p:ext uri="{BB962C8B-B14F-4D97-AF65-F5344CB8AC3E}">
        <p14:creationId xmlns:p14="http://schemas.microsoft.com/office/powerpoint/2010/main" val="127118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3" y="365760"/>
            <a:ext cx="7322954" cy="1325562"/>
          </a:xfrm>
        </p:spPr>
        <p:txBody>
          <a:bodyPr/>
          <a:lstStyle/>
          <a:p>
            <a:r>
              <a:rPr lang="en-US" dirty="0"/>
              <a:t>General </a:t>
            </a:r>
            <a:r>
              <a:rPr lang="en-US"/>
              <a:t>Process for Data Analysis</a:t>
            </a:r>
            <a:endParaRPr lang="en-US" dirty="0"/>
          </a:p>
        </p:txBody>
      </p:sp>
      <p:sp>
        <p:nvSpPr>
          <p:cNvPr id="3" name="Content Placeholder 2"/>
          <p:cNvSpPr>
            <a:spLocks noGrp="1"/>
          </p:cNvSpPr>
          <p:nvPr>
            <p:ph idx="1"/>
          </p:nvPr>
        </p:nvSpPr>
        <p:spPr/>
        <p:txBody>
          <a:bodyPr/>
          <a:lstStyle/>
          <a:p>
            <a:r>
              <a:rPr lang="en-US" dirty="0"/>
              <a:t>Read in the data</a:t>
            </a:r>
          </a:p>
          <a:p>
            <a:pPr lvl="1"/>
            <a:r>
              <a:rPr lang="en-US" dirty="0"/>
              <a:t>The </a:t>
            </a:r>
            <a:r>
              <a:rPr lang="en-US" dirty="0" err="1"/>
              <a:t>linga</a:t>
            </a:r>
            <a:r>
              <a:rPr lang="en-US" dirty="0"/>
              <a:t> franca of the data world is the CSV file</a:t>
            </a:r>
          </a:p>
          <a:p>
            <a:pPr lvl="1"/>
            <a:r>
              <a:rPr lang="en-US" dirty="0"/>
              <a:t>R can also read in SPSS, SAS, and XLS formatted data, among others</a:t>
            </a:r>
          </a:p>
          <a:p>
            <a:r>
              <a:rPr lang="en-US" dirty="0"/>
              <a:t>Name, Edit, Subset, and Transform the variables</a:t>
            </a:r>
          </a:p>
          <a:p>
            <a:pPr lvl="1"/>
            <a:r>
              <a:rPr lang="en-US" dirty="0"/>
              <a:t>In the data science world this is called “munging”</a:t>
            </a:r>
          </a:p>
          <a:p>
            <a:r>
              <a:rPr lang="en-US" dirty="0"/>
              <a:t>Apply a function to data (</a:t>
            </a:r>
            <a:r>
              <a:rPr lang="en-US" dirty="0" err="1"/>
              <a:t>aov</a:t>
            </a:r>
            <a:r>
              <a:rPr lang="en-US" dirty="0"/>
              <a:t>, lm, etc.)</a:t>
            </a:r>
          </a:p>
          <a:p>
            <a:r>
              <a:rPr lang="en-US" dirty="0"/>
              <a:t>Ask for the results you want/need</a:t>
            </a:r>
          </a:p>
          <a:p>
            <a:r>
              <a:rPr lang="en-US" dirty="0"/>
              <a:t>Repeat</a:t>
            </a:r>
          </a:p>
        </p:txBody>
      </p:sp>
      <p:sp>
        <p:nvSpPr>
          <p:cNvPr id="4" name="TextBox 3"/>
          <p:cNvSpPr txBox="1"/>
          <p:nvPr/>
        </p:nvSpPr>
        <p:spPr>
          <a:xfrm>
            <a:off x="2994992" y="5472252"/>
            <a:ext cx="5102086" cy="1015663"/>
          </a:xfrm>
          <a:prstGeom prst="rect">
            <a:avLst/>
          </a:prstGeom>
          <a:noFill/>
        </p:spPr>
        <p:txBody>
          <a:bodyPr wrap="square" rtlCol="0">
            <a:spAutoFit/>
          </a:bodyPr>
          <a:lstStyle/>
          <a:p>
            <a:r>
              <a:rPr lang="en-US" sz="2000" b="1" dirty="0">
                <a:solidFill>
                  <a:schemeClr val="accent1"/>
                </a:solidFill>
              </a:rPr>
              <a:t>R encourages a very interactive style of data analysis! Some psychologists seem distrustful of this!</a:t>
            </a:r>
          </a:p>
        </p:txBody>
      </p:sp>
    </p:spTree>
    <p:extLst>
      <p:ext uri="{BB962C8B-B14F-4D97-AF65-F5344CB8AC3E}">
        <p14:creationId xmlns:p14="http://schemas.microsoft.com/office/powerpoint/2010/main" val="44981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Style</a:t>
            </a:r>
          </a:p>
        </p:txBody>
      </p:sp>
      <p:sp>
        <p:nvSpPr>
          <p:cNvPr id="3" name="Content Placeholder 2"/>
          <p:cNvSpPr>
            <a:spLocks noGrp="1"/>
          </p:cNvSpPr>
          <p:nvPr>
            <p:ph idx="1"/>
          </p:nvPr>
        </p:nvSpPr>
        <p:spPr>
          <a:xfrm>
            <a:off x="946404" y="1828801"/>
            <a:ext cx="7269480" cy="4351337"/>
          </a:xfrm>
        </p:spPr>
        <p:txBody>
          <a:bodyPr>
            <a:normAutofit/>
          </a:bodyPr>
          <a:lstStyle/>
          <a:p>
            <a:r>
              <a:rPr lang="en-US" dirty="0"/>
              <a:t>R encourages an interactive style of data analysis</a:t>
            </a:r>
          </a:p>
          <a:p>
            <a:pPr lvl="1"/>
            <a:r>
              <a:rPr lang="en-US" dirty="0"/>
              <a:t>Load the data</a:t>
            </a:r>
          </a:p>
          <a:p>
            <a:pPr lvl="1"/>
            <a:r>
              <a:rPr lang="en-US" dirty="0"/>
              <a:t>Do analyses/make graphs quickly</a:t>
            </a:r>
          </a:p>
          <a:p>
            <a:pPr lvl="1"/>
            <a:r>
              <a:rPr lang="en-US" dirty="0"/>
              <a:t>Re-analyze the data once you understand it</a:t>
            </a:r>
          </a:p>
          <a:p>
            <a:pPr lvl="1"/>
            <a:r>
              <a:rPr lang="en-US" dirty="0"/>
              <a:t>Export results and publication quality results</a:t>
            </a:r>
          </a:p>
          <a:p>
            <a:r>
              <a:rPr lang="en-US" dirty="0"/>
              <a:t>Reproducibility note:</a:t>
            </a:r>
          </a:p>
          <a:p>
            <a:pPr lvl="1"/>
            <a:r>
              <a:rPr lang="en-US" b="1" dirty="0">
                <a:solidFill>
                  <a:schemeClr val="accent1"/>
                </a:solidFill>
              </a:rPr>
              <a:t>There are tools in R that allow it to export data, graphs, tables, and numbers </a:t>
            </a:r>
            <a:r>
              <a:rPr lang="en-US" b="1" u="sng" dirty="0">
                <a:solidFill>
                  <a:schemeClr val="accent1"/>
                </a:solidFill>
              </a:rPr>
              <a:t>directly into your research paper text</a:t>
            </a:r>
          </a:p>
          <a:p>
            <a:pPr lvl="1"/>
            <a:r>
              <a:rPr lang="en-US" b="1" dirty="0">
                <a:solidFill>
                  <a:schemeClr val="accent1"/>
                </a:solidFill>
              </a:rPr>
              <a:t>Not easy to use </a:t>
            </a:r>
            <a:r>
              <a:rPr lang="en-US" dirty="0"/>
              <a:t>(steep learning curve)</a:t>
            </a:r>
          </a:p>
          <a:p>
            <a:pPr lvl="1"/>
            <a:r>
              <a:rPr lang="en-US" dirty="0"/>
              <a:t>But, once you do, you can write the paper and the analysis in a </a:t>
            </a:r>
            <a:r>
              <a:rPr lang="en-US" b="1" dirty="0">
                <a:solidFill>
                  <a:schemeClr val="accent1"/>
                </a:solidFill>
              </a:rPr>
              <a:t>single document</a:t>
            </a:r>
            <a:r>
              <a:rPr lang="en-US" dirty="0"/>
              <a:t>, with tables/numbers/figures updating automatically</a:t>
            </a:r>
          </a:p>
        </p:txBody>
      </p:sp>
    </p:spTree>
    <p:extLst>
      <p:ext uri="{BB962C8B-B14F-4D97-AF65-F5344CB8AC3E}">
        <p14:creationId xmlns:p14="http://schemas.microsoft.com/office/powerpoint/2010/main" val="1435879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Resources</a:t>
            </a:r>
          </a:p>
        </p:txBody>
      </p:sp>
      <p:sp>
        <p:nvSpPr>
          <p:cNvPr id="6" name="Content Placeholder 5"/>
          <p:cNvSpPr>
            <a:spLocks noGrp="1"/>
          </p:cNvSpPr>
          <p:nvPr>
            <p:ph idx="1"/>
          </p:nvPr>
        </p:nvSpPr>
        <p:spPr/>
        <p:txBody>
          <a:bodyPr>
            <a:normAutofit lnSpcReduction="10000"/>
          </a:bodyPr>
          <a:lstStyle/>
          <a:p>
            <a:r>
              <a:rPr lang="en-US" dirty="0"/>
              <a:t>At the graduate level, a good high-level book on statistics with R is </a:t>
            </a:r>
            <a:r>
              <a:rPr lang="en-US" dirty="0" err="1"/>
              <a:t>Maindonald</a:t>
            </a:r>
            <a:r>
              <a:rPr lang="en-US" dirty="0"/>
              <a:t> and Braun’s </a:t>
            </a:r>
            <a:r>
              <a:rPr lang="en-US" b="1" dirty="0">
                <a:hlinkClick r:id="rId2"/>
              </a:rPr>
              <a:t>Data Analysis and Graphics Using R</a:t>
            </a:r>
            <a:endParaRPr lang="en-US" b="1" dirty="0"/>
          </a:p>
          <a:p>
            <a:r>
              <a:rPr lang="en-US" dirty="0"/>
              <a:t>The </a:t>
            </a:r>
            <a:r>
              <a:rPr lang="en-US" dirty="0">
                <a:hlinkClick r:id="rId3"/>
              </a:rPr>
              <a:t>Quick R website</a:t>
            </a:r>
            <a:r>
              <a:rPr lang="en-US" dirty="0"/>
              <a:t> is full of short articles on R organized by method</a:t>
            </a:r>
          </a:p>
          <a:p>
            <a:r>
              <a:rPr lang="en-US" dirty="0"/>
              <a:t>The </a:t>
            </a:r>
            <a:r>
              <a:rPr lang="en-US" dirty="0">
                <a:hlinkClick r:id="rId4"/>
              </a:rPr>
              <a:t>Personality Project website</a:t>
            </a:r>
            <a:r>
              <a:rPr lang="en-US" dirty="0"/>
              <a:t> has a good guide to R for psychological researchers</a:t>
            </a:r>
          </a:p>
          <a:p>
            <a:r>
              <a:rPr lang="en-US" dirty="0">
                <a:hlinkClick r:id="rId5"/>
              </a:rPr>
              <a:t>Lynda.com</a:t>
            </a:r>
            <a:r>
              <a:rPr lang="en-US" dirty="0"/>
              <a:t> is a courseware site that has basic R lessons and many universities have contracts for staff and students to use it</a:t>
            </a:r>
          </a:p>
          <a:p>
            <a:r>
              <a:rPr lang="en-US" dirty="0"/>
              <a:t>Finally, the </a:t>
            </a:r>
            <a:r>
              <a:rPr lang="en-US" dirty="0">
                <a:hlinkClick r:id="rId6"/>
              </a:rPr>
              <a:t>R-Bloggers site</a:t>
            </a:r>
            <a:r>
              <a:rPr lang="en-US" dirty="0"/>
              <a:t> is an </a:t>
            </a:r>
            <a:r>
              <a:rPr lang="en-US" dirty="0" err="1"/>
              <a:t>aggragrator</a:t>
            </a:r>
            <a:r>
              <a:rPr lang="en-US" dirty="0"/>
              <a:t> of blog posts by 750 international R bloggers and has articles on lots of topics</a:t>
            </a:r>
          </a:p>
        </p:txBody>
      </p:sp>
    </p:spTree>
    <p:extLst>
      <p:ext uri="{BB962C8B-B14F-4D97-AF65-F5344CB8AC3E}">
        <p14:creationId xmlns:p14="http://schemas.microsoft.com/office/powerpoint/2010/main" val="1389974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688" y="365760"/>
            <a:ext cx="8062332" cy="1325562"/>
          </a:xfrm>
        </p:spPr>
        <p:txBody>
          <a:bodyPr/>
          <a:lstStyle/>
          <a:p>
            <a:pPr algn="ctr">
              <a:spcAft>
                <a:spcPts val="1200"/>
              </a:spcAft>
            </a:pPr>
            <a:r>
              <a:rPr lang="en-US" dirty="0"/>
              <a:t>Warning!</a:t>
            </a:r>
          </a:p>
        </p:txBody>
      </p:sp>
      <p:sp>
        <p:nvSpPr>
          <p:cNvPr id="5" name="Content Placeholder 4"/>
          <p:cNvSpPr>
            <a:spLocks noGrp="1"/>
          </p:cNvSpPr>
          <p:nvPr>
            <p:ph sz="half" idx="1"/>
          </p:nvPr>
        </p:nvSpPr>
        <p:spPr>
          <a:xfrm>
            <a:off x="779138" y="1828801"/>
            <a:ext cx="4004737" cy="4351337"/>
          </a:xfrm>
        </p:spPr>
        <p:txBody>
          <a:bodyPr/>
          <a:lstStyle/>
          <a:p>
            <a:pPr marL="0" indent="0">
              <a:buNone/>
            </a:pPr>
            <a:endParaRPr lang="en-US" altLang="x-none" dirty="0"/>
          </a:p>
          <a:p>
            <a:pPr marL="0" indent="0" algn="just">
              <a:buNone/>
            </a:pPr>
            <a:r>
              <a:rPr lang="en-US" altLang="x-none" dirty="0"/>
              <a:t>“Using R is a bit akin to smoking. The beginning is difficult, one may get headaches and even gag the first few times. But in the long run, it becomes pleasurable and even addictive. Yet, deep down, for those willing to be honest, there is something not fully healthy in it.”</a:t>
            </a:r>
          </a:p>
          <a:p>
            <a:pPr marL="0" indent="0" algn="r">
              <a:buNone/>
            </a:pPr>
            <a:r>
              <a:rPr lang="en-US" altLang="x-none" dirty="0"/>
              <a:t>⎯ Francois </a:t>
            </a:r>
            <a:r>
              <a:rPr lang="en-US" altLang="x-none" dirty="0" err="1"/>
              <a:t>Pinard</a:t>
            </a:r>
            <a:endParaRPr lang="en-US" altLang="x-none" dirty="0"/>
          </a:p>
          <a:p>
            <a:pPr marL="0" indent="0">
              <a:buNone/>
            </a:pPr>
            <a:endParaRPr lang="en-US" dirty="0"/>
          </a:p>
        </p:txBody>
      </p:sp>
      <p:pic>
        <p:nvPicPr>
          <p:cNvPr id="7" name="Picture 4"/>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91841" y="1828800"/>
            <a:ext cx="3123781" cy="4351338"/>
          </a:xfrm>
          <a:prstGeom prst="rect">
            <a:avLst/>
          </a:prstGeom>
          <a:noFill/>
          <a:ln>
            <a:noFill/>
          </a:ln>
          <a:effectLst/>
          <a:extLst>
            <a:ext uri="{909E8E84-426E-40DD-AFC4-6F175D3DCCD1}">
              <a14:hiddenFill xmlns:a14="http://schemas.microsoft.com/office/drawing/2010/main">
                <a:solidFill>
                  <a:srgbClr val="B4E2E3"/>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16" name="Group 15"/>
          <p:cNvGrpSpPr/>
          <p:nvPr/>
        </p:nvGrpSpPr>
        <p:grpSpPr>
          <a:xfrm>
            <a:off x="5397191" y="4884234"/>
            <a:ext cx="2129882" cy="523220"/>
            <a:chOff x="5397191" y="4884234"/>
            <a:chExt cx="2129882" cy="523220"/>
          </a:xfrm>
        </p:grpSpPr>
        <p:sp>
          <p:nvSpPr>
            <p:cNvPr id="9" name="TextBox 8"/>
            <p:cNvSpPr txBox="1"/>
            <p:nvPr/>
          </p:nvSpPr>
          <p:spPr>
            <a:xfrm>
              <a:off x="5397191" y="4884234"/>
              <a:ext cx="501805" cy="523220"/>
            </a:xfrm>
            <a:prstGeom prst="rect">
              <a:avLst/>
            </a:prstGeom>
            <a:noFill/>
          </p:spPr>
          <p:txBody>
            <a:bodyPr wrap="square" rtlCol="0">
              <a:spAutoFit/>
            </a:bodyPr>
            <a:lstStyle/>
            <a:p>
              <a:pPr algn="ctr"/>
              <a:r>
                <a:rPr lang="en-US" sz="2800" b="1" dirty="0">
                  <a:solidFill>
                    <a:schemeClr val="bg1"/>
                  </a:solidFill>
                </a:rPr>
                <a:t>R</a:t>
              </a:r>
            </a:p>
          </p:txBody>
        </p:sp>
        <p:cxnSp>
          <p:nvCxnSpPr>
            <p:cNvPr id="14" name="Straight Connector 13"/>
            <p:cNvCxnSpPr/>
            <p:nvPr/>
          </p:nvCxnSpPr>
          <p:spPr>
            <a:xfrm flipV="1">
              <a:off x="5932449" y="5201599"/>
              <a:ext cx="1594624"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644805" y="6581001"/>
            <a:ext cx="5854390" cy="276999"/>
          </a:xfrm>
          <a:prstGeom prst="rect">
            <a:avLst/>
          </a:prstGeom>
          <a:noFill/>
        </p:spPr>
        <p:txBody>
          <a:bodyPr wrap="square" rtlCol="0">
            <a:spAutoFit/>
          </a:bodyPr>
          <a:lstStyle/>
          <a:p>
            <a:pPr algn="ctr"/>
            <a:r>
              <a:rPr lang="en-US" sz="1200" dirty="0">
                <a:hlinkClick r:id="rId3"/>
              </a:rPr>
              <a:t>https://statsinthewild.com/2012/02/29/harry-potter/</a:t>
            </a:r>
            <a:r>
              <a:rPr lang="en-US" sz="1200" dirty="0"/>
              <a:t> </a:t>
            </a:r>
          </a:p>
        </p:txBody>
      </p:sp>
    </p:spTree>
    <p:extLst>
      <p:ext uri="{BB962C8B-B14F-4D97-AF65-F5344CB8AC3E}">
        <p14:creationId xmlns:p14="http://schemas.microsoft.com/office/powerpoint/2010/main" val="46360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Background</a:t>
            </a:r>
          </a:p>
        </p:txBody>
      </p:sp>
      <p:sp>
        <p:nvSpPr>
          <p:cNvPr id="3" name="Content Placeholder 2"/>
          <p:cNvSpPr>
            <a:spLocks noGrp="1"/>
          </p:cNvSpPr>
          <p:nvPr>
            <p:ph idx="1"/>
          </p:nvPr>
        </p:nvSpPr>
        <p:spPr>
          <a:xfrm>
            <a:off x="946404" y="1828801"/>
            <a:ext cx="6951892" cy="4412973"/>
          </a:xfrm>
        </p:spPr>
        <p:txBody>
          <a:bodyPr>
            <a:normAutofit/>
          </a:bodyPr>
          <a:lstStyle/>
          <a:p>
            <a:r>
              <a:rPr lang="en-US" dirty="0"/>
              <a:t>I started out years ago in physics, but quickly washed out of that and ended up doing things like Religious History, Art History, and Chemistry for a long while</a:t>
            </a:r>
          </a:p>
          <a:p>
            <a:r>
              <a:rPr lang="en-US" dirty="0"/>
              <a:t>I eventually got my degrees in Social Science (MA), Mathematics (MA), Statistics (MS), and finally Psychology (PhD)</a:t>
            </a:r>
          </a:p>
          <a:p>
            <a:r>
              <a:rPr lang="en-US" dirty="0"/>
              <a:t>All of this was shot through with a lot of work in computing and data analysis</a:t>
            </a:r>
          </a:p>
          <a:p>
            <a:r>
              <a:rPr lang="en-US" dirty="0"/>
              <a:t>This has given me an unusual perspective on statistics</a:t>
            </a:r>
          </a:p>
          <a:p>
            <a:pPr lvl="1"/>
            <a:r>
              <a:rPr lang="en-US" dirty="0"/>
              <a:t>Each of the fields I was exposed to had a very different approach!</a:t>
            </a:r>
          </a:p>
        </p:txBody>
      </p:sp>
    </p:spTree>
    <p:extLst>
      <p:ext uri="{BB962C8B-B14F-4D97-AF65-F5344CB8AC3E}">
        <p14:creationId xmlns:p14="http://schemas.microsoft.com/office/powerpoint/2010/main" val="175567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a:xfrm>
            <a:off x="946404" y="1828802"/>
            <a:ext cx="6719824" cy="4002155"/>
          </a:xfrm>
        </p:spPr>
        <p:txBody>
          <a:bodyPr>
            <a:normAutofit/>
          </a:bodyPr>
          <a:lstStyle/>
          <a:p>
            <a:r>
              <a:rPr lang="en-US" dirty="0"/>
              <a:t>You </a:t>
            </a:r>
            <a:r>
              <a:rPr lang="mr-IN" dirty="0"/>
              <a:t>–</a:t>
            </a:r>
            <a:r>
              <a:rPr lang="en-US" dirty="0"/>
              <a:t> </a:t>
            </a:r>
            <a:r>
              <a:rPr lang="en-US" i="1" dirty="0"/>
              <a:t>for some reason entirely of your own</a:t>
            </a:r>
            <a:r>
              <a:rPr lang="en-US" dirty="0"/>
              <a:t> </a:t>
            </a:r>
            <a:r>
              <a:rPr lang="mr-IN" dirty="0"/>
              <a:t>–</a:t>
            </a:r>
            <a:r>
              <a:rPr lang="en-US" dirty="0"/>
              <a:t> want to start using R</a:t>
            </a:r>
          </a:p>
          <a:p>
            <a:r>
              <a:rPr lang="en-US" dirty="0"/>
              <a:t>You know basic statistics at about the graduate or advanced undergraduate level (for Psychology)</a:t>
            </a:r>
          </a:p>
          <a:p>
            <a:r>
              <a:rPr lang="en-US" dirty="0"/>
              <a:t>You, very likely, know another system for doing statistics (at least a little)</a:t>
            </a:r>
          </a:p>
          <a:p>
            <a:pPr lvl="1"/>
            <a:r>
              <a:rPr lang="en-US" dirty="0"/>
              <a:t>This other system is, most likely, SPSS (and if not that, then it is SAS)</a:t>
            </a:r>
          </a:p>
          <a:p>
            <a:r>
              <a:rPr lang="en-US" dirty="0"/>
              <a:t>If you tried it before, you may have had problems getting started</a:t>
            </a:r>
          </a:p>
          <a:p>
            <a:endParaRPr lang="en-US" dirty="0"/>
          </a:p>
        </p:txBody>
      </p:sp>
    </p:spTree>
    <p:extLst>
      <p:ext uri="{BB962C8B-B14F-4D97-AF65-F5344CB8AC3E}">
        <p14:creationId xmlns:p14="http://schemas.microsoft.com/office/powerpoint/2010/main" val="133945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Oddities of R</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8856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Biggest Change/Challenge </a:t>
            </a:r>
          </a:p>
        </p:txBody>
      </p:sp>
      <p:sp>
        <p:nvSpPr>
          <p:cNvPr id="3" name="Content Placeholder 2"/>
          <p:cNvSpPr>
            <a:spLocks noGrp="1"/>
          </p:cNvSpPr>
          <p:nvPr>
            <p:ph idx="1"/>
          </p:nvPr>
        </p:nvSpPr>
        <p:spPr>
          <a:xfrm>
            <a:off x="946405" y="1825624"/>
            <a:ext cx="6993263" cy="4410075"/>
          </a:xfrm>
        </p:spPr>
        <p:txBody>
          <a:bodyPr>
            <a:normAutofit/>
          </a:bodyPr>
          <a:lstStyle/>
          <a:p>
            <a:pPr marL="0" indent="0">
              <a:spcBef>
                <a:spcPts val="0"/>
              </a:spcBef>
              <a:spcAft>
                <a:spcPts val="1200"/>
              </a:spcAft>
              <a:buNone/>
            </a:pPr>
            <a:r>
              <a:rPr lang="en-US" dirty="0"/>
              <a:t>If you are coming from SPSS, there is one huge change: </a:t>
            </a:r>
            <a:r>
              <a:rPr lang="en-US" b="1" dirty="0">
                <a:solidFill>
                  <a:schemeClr val="accent1"/>
                </a:solidFill>
              </a:rPr>
              <a:t>R is a programming language</a:t>
            </a:r>
          </a:p>
          <a:p>
            <a:pPr>
              <a:spcBef>
                <a:spcPts val="600"/>
              </a:spcBef>
              <a:spcAft>
                <a:spcPts val="600"/>
              </a:spcAft>
            </a:pPr>
            <a:r>
              <a:rPr lang="en-US" dirty="0"/>
              <a:t>Almost everything you want to do requires what SPSS people call “syntax” ( = code)</a:t>
            </a:r>
          </a:p>
          <a:p>
            <a:pPr lvl="1">
              <a:spcBef>
                <a:spcPts val="600"/>
              </a:spcBef>
              <a:spcAft>
                <a:spcPts val="600"/>
              </a:spcAft>
            </a:pPr>
            <a:r>
              <a:rPr lang="en-US" dirty="0"/>
              <a:t>Good news! If you write SPSS syntax, you are already programming</a:t>
            </a:r>
          </a:p>
          <a:p>
            <a:pPr lvl="1">
              <a:spcBef>
                <a:spcPts val="600"/>
              </a:spcBef>
              <a:spcAft>
                <a:spcPts val="600"/>
              </a:spcAft>
            </a:pPr>
            <a:r>
              <a:rPr lang="en-US" dirty="0"/>
              <a:t>Also </a:t>
            </a:r>
            <a:r>
              <a:rPr lang="en-US" b="1" dirty="0">
                <a:solidFill>
                  <a:schemeClr val="accent1"/>
                </a:solidFill>
              </a:rPr>
              <a:t>no one</a:t>
            </a:r>
            <a:r>
              <a:rPr lang="en-US" dirty="0"/>
              <a:t> outside of the SPSS community calls it “syntax”!</a:t>
            </a:r>
          </a:p>
          <a:p>
            <a:pPr>
              <a:spcBef>
                <a:spcPts val="600"/>
              </a:spcBef>
              <a:spcAft>
                <a:spcPts val="600"/>
              </a:spcAft>
            </a:pPr>
            <a:r>
              <a:rPr lang="en-US" dirty="0"/>
              <a:t>Every analysis requires writing a program, although for simple analyses these may be a </a:t>
            </a:r>
            <a:r>
              <a:rPr lang="en-US" b="1" dirty="0">
                <a:solidFill>
                  <a:schemeClr val="accent1"/>
                </a:solidFill>
              </a:rPr>
              <a:t>single command</a:t>
            </a:r>
            <a:endParaRPr lang="en-US" dirty="0">
              <a:solidFill>
                <a:schemeClr val="accent1"/>
              </a:solidFill>
            </a:endParaRPr>
          </a:p>
          <a:p>
            <a:pPr lvl="1">
              <a:spcBef>
                <a:spcPts val="600"/>
              </a:spcBef>
              <a:spcAft>
                <a:spcPts val="600"/>
              </a:spcAft>
            </a:pPr>
            <a:r>
              <a:rPr lang="en-US" dirty="0"/>
              <a:t>Today’s workshop will be very simple analyses</a:t>
            </a:r>
          </a:p>
        </p:txBody>
      </p:sp>
    </p:spTree>
    <p:extLst>
      <p:ext uri="{BB962C8B-B14F-4D97-AF65-F5344CB8AC3E}">
        <p14:creationId xmlns:p14="http://schemas.microsoft.com/office/powerpoint/2010/main" val="199975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Biggest Change/Challenge </a:t>
            </a:r>
          </a:p>
        </p:txBody>
      </p:sp>
      <p:sp>
        <p:nvSpPr>
          <p:cNvPr id="3" name="Content Placeholder 2"/>
          <p:cNvSpPr>
            <a:spLocks noGrp="1"/>
          </p:cNvSpPr>
          <p:nvPr>
            <p:ph idx="1"/>
          </p:nvPr>
        </p:nvSpPr>
        <p:spPr>
          <a:xfrm>
            <a:off x="1035614" y="1757582"/>
            <a:ext cx="6536064" cy="4351338"/>
          </a:xfrm>
        </p:spPr>
        <p:txBody>
          <a:bodyPr>
            <a:normAutofit/>
          </a:bodyPr>
          <a:lstStyle/>
          <a:p>
            <a:pPr>
              <a:spcBef>
                <a:spcPts val="600"/>
              </a:spcBef>
              <a:spcAft>
                <a:spcPts val="600"/>
              </a:spcAft>
            </a:pPr>
            <a:r>
              <a:rPr lang="en-US" dirty="0"/>
              <a:t>The main benefit is that these programs are </a:t>
            </a:r>
            <a:r>
              <a:rPr lang="en-US" b="1" dirty="0">
                <a:solidFill>
                  <a:schemeClr val="accent1"/>
                </a:solidFill>
              </a:rPr>
              <a:t>transferrable</a:t>
            </a:r>
            <a:r>
              <a:rPr lang="en-US" dirty="0"/>
              <a:t> and make a </a:t>
            </a:r>
            <a:r>
              <a:rPr lang="en-US" b="1" dirty="0">
                <a:solidFill>
                  <a:schemeClr val="accent1"/>
                </a:solidFill>
              </a:rPr>
              <a:t>permanent record</a:t>
            </a:r>
            <a:r>
              <a:rPr lang="en-US" dirty="0"/>
              <a:t> of the analysis</a:t>
            </a:r>
          </a:p>
          <a:p>
            <a:r>
              <a:rPr lang="en-US" dirty="0"/>
              <a:t>This transferability is critically important!</a:t>
            </a:r>
          </a:p>
          <a:p>
            <a:pPr lvl="1"/>
            <a:r>
              <a:rPr lang="en-US" dirty="0"/>
              <a:t>Journals want people to share analyses which means sharing code</a:t>
            </a:r>
          </a:p>
          <a:p>
            <a:pPr lvl="1"/>
            <a:r>
              <a:rPr lang="en-US" dirty="0"/>
              <a:t>Funders expect a certain level of sharing of code with data</a:t>
            </a:r>
          </a:p>
          <a:p>
            <a:r>
              <a:rPr lang="en-US" dirty="0"/>
              <a:t>If you are young:</a:t>
            </a:r>
          </a:p>
          <a:p>
            <a:pPr lvl="1"/>
            <a:r>
              <a:rPr lang="en-US" dirty="0"/>
              <a:t>Get used to this, </a:t>
            </a:r>
            <a:r>
              <a:rPr lang="en-US" b="1" dirty="0">
                <a:solidFill>
                  <a:schemeClr val="accent1"/>
                </a:solidFill>
              </a:rPr>
              <a:t>it is the future!</a:t>
            </a:r>
          </a:p>
          <a:p>
            <a:pPr lvl="1"/>
            <a:r>
              <a:rPr lang="en-US" dirty="0"/>
              <a:t>“Reproducible research” requires code</a:t>
            </a:r>
          </a:p>
        </p:txBody>
      </p:sp>
    </p:spTree>
    <p:extLst>
      <p:ext uri="{BB962C8B-B14F-4D97-AF65-F5344CB8AC3E}">
        <p14:creationId xmlns:p14="http://schemas.microsoft.com/office/powerpoint/2010/main" val="83063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stuff to get used to</a:t>
            </a:r>
            <a:r>
              <a:rPr lang="is-IS" dirty="0"/>
              <a:t>…</a:t>
            </a:r>
            <a:endParaRPr lang="en-US" dirty="0"/>
          </a:p>
        </p:txBody>
      </p:sp>
      <p:sp>
        <p:nvSpPr>
          <p:cNvPr id="3" name="Content Placeholder 2"/>
          <p:cNvSpPr>
            <a:spLocks noGrp="1"/>
          </p:cNvSpPr>
          <p:nvPr>
            <p:ph idx="1"/>
          </p:nvPr>
        </p:nvSpPr>
        <p:spPr>
          <a:xfrm>
            <a:off x="946403" y="1828801"/>
            <a:ext cx="6912135" cy="4351337"/>
          </a:xfrm>
        </p:spPr>
        <p:txBody>
          <a:bodyPr>
            <a:normAutofit/>
          </a:bodyPr>
          <a:lstStyle/>
          <a:p>
            <a:pPr marL="352425" lvl="1" indent="-352425">
              <a:lnSpc>
                <a:spcPct val="95000"/>
              </a:lnSpc>
              <a:spcBef>
                <a:spcPts val="1400"/>
              </a:spcBef>
              <a:spcAft>
                <a:spcPts val="200"/>
              </a:spcAft>
              <a:buSzPct val="80000"/>
              <a:buFont typeface="+mj-lt"/>
              <a:buAutoNum type="arabicPeriod"/>
            </a:pPr>
            <a:r>
              <a:rPr lang="en-US" sz="2000" dirty="0"/>
              <a:t>Updates require </a:t>
            </a:r>
            <a:r>
              <a:rPr lang="en-US" sz="2000" b="1" dirty="0">
                <a:solidFill>
                  <a:schemeClr val="accent1"/>
                </a:solidFill>
              </a:rPr>
              <a:t>fully reinstalling</a:t>
            </a:r>
            <a:r>
              <a:rPr lang="en-US" sz="2000" dirty="0"/>
              <a:t> R roughly every 12 months</a:t>
            </a:r>
          </a:p>
          <a:p>
            <a:pPr marL="560070" lvl="2" indent="-285750">
              <a:lnSpc>
                <a:spcPct val="95000"/>
              </a:lnSpc>
              <a:spcBef>
                <a:spcPts val="1400"/>
              </a:spcBef>
              <a:spcAft>
                <a:spcPts val="200"/>
              </a:spcAft>
              <a:buSzPct val="80000"/>
              <a:buFont typeface="Arial" charset="0"/>
              <a:buChar char="•"/>
            </a:pPr>
            <a:r>
              <a:rPr lang="en-US" sz="1800" dirty="0"/>
              <a:t>Very little changes, I reinstall for every major new project</a:t>
            </a:r>
          </a:p>
          <a:p>
            <a:pPr marL="560070" lvl="2" indent="-285750">
              <a:lnSpc>
                <a:spcPct val="95000"/>
              </a:lnSpc>
              <a:spcBef>
                <a:spcPts val="1400"/>
              </a:spcBef>
              <a:spcAft>
                <a:spcPts val="200"/>
              </a:spcAft>
              <a:buSzPct val="80000"/>
              <a:buFont typeface="Arial" charset="0"/>
              <a:buChar char="•"/>
            </a:pPr>
            <a:r>
              <a:rPr lang="en-US" sz="1800" dirty="0"/>
              <a:t>I have never had an old program not work due to an upgrade but YMMV</a:t>
            </a:r>
          </a:p>
          <a:p>
            <a:pPr marL="342900" lvl="1" indent="-342900">
              <a:lnSpc>
                <a:spcPct val="95000"/>
              </a:lnSpc>
              <a:spcBef>
                <a:spcPts val="1400"/>
              </a:spcBef>
              <a:spcAft>
                <a:spcPts val="200"/>
              </a:spcAft>
              <a:buSzPct val="80000"/>
              <a:buFont typeface="+mj-lt"/>
              <a:buAutoNum type="arabicPeriod"/>
            </a:pPr>
            <a:r>
              <a:rPr lang="en-US" sz="2000" dirty="0"/>
              <a:t>Most functionality has to be installed on demand with R packages (</a:t>
            </a:r>
            <a:r>
              <a:rPr lang="en-US" sz="2000" i="1" dirty="0"/>
              <a:t>discussed later</a:t>
            </a:r>
            <a:r>
              <a:rPr lang="en-US" sz="2000" dirty="0"/>
              <a:t>)</a:t>
            </a:r>
          </a:p>
          <a:p>
            <a:pPr marL="342900" lvl="1" indent="-342900">
              <a:lnSpc>
                <a:spcPct val="95000"/>
              </a:lnSpc>
              <a:spcBef>
                <a:spcPts val="1400"/>
              </a:spcBef>
              <a:spcAft>
                <a:spcPts val="200"/>
              </a:spcAft>
              <a:buSzPct val="80000"/>
              <a:buFont typeface="+mj-lt"/>
              <a:buAutoNum type="arabicPeriod"/>
            </a:pPr>
            <a:r>
              <a:rPr lang="en-US" sz="2000" dirty="0"/>
              <a:t>All of this indicates the need for the user to have “admin privileges” to their computer</a:t>
            </a:r>
          </a:p>
          <a:p>
            <a:pPr marL="617220" lvl="2" indent="-342900">
              <a:lnSpc>
                <a:spcPct val="95000"/>
              </a:lnSpc>
              <a:spcBef>
                <a:spcPts val="1400"/>
              </a:spcBef>
              <a:spcAft>
                <a:spcPts val="200"/>
              </a:spcAft>
              <a:buSzPct val="80000"/>
              <a:buFont typeface="Arial" charset="0"/>
              <a:buChar char="•"/>
            </a:pPr>
            <a:r>
              <a:rPr lang="en-US" sz="2000" dirty="0"/>
              <a:t>There are ways around this if your IT department denies you this</a:t>
            </a:r>
          </a:p>
          <a:p>
            <a:pPr marL="617220" lvl="2" indent="-342900">
              <a:lnSpc>
                <a:spcPct val="95000"/>
              </a:lnSpc>
              <a:spcBef>
                <a:spcPts val="1400"/>
              </a:spcBef>
              <a:spcAft>
                <a:spcPts val="200"/>
              </a:spcAft>
              <a:buSzPct val="800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11454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 Variables</a:t>
            </a:r>
          </a:p>
        </p:txBody>
      </p:sp>
      <p:sp>
        <p:nvSpPr>
          <p:cNvPr id="3" name="Content Placeholder 2"/>
          <p:cNvSpPr>
            <a:spLocks noGrp="1"/>
          </p:cNvSpPr>
          <p:nvPr>
            <p:ph idx="1"/>
          </p:nvPr>
        </p:nvSpPr>
        <p:spPr>
          <a:xfrm>
            <a:off x="919900" y="1828801"/>
            <a:ext cx="7269480" cy="4351337"/>
          </a:xfrm>
        </p:spPr>
        <p:txBody>
          <a:bodyPr>
            <a:normAutofit/>
          </a:bodyPr>
          <a:lstStyle/>
          <a:p>
            <a:r>
              <a:rPr lang="en-US" dirty="0"/>
              <a:t>In R, we put many things into variables:</a:t>
            </a:r>
          </a:p>
          <a:p>
            <a:pPr lvl="1"/>
            <a:r>
              <a:rPr lang="en-US" dirty="0"/>
              <a:t>Data (numbers, factors, names, etc.)</a:t>
            </a:r>
          </a:p>
          <a:p>
            <a:pPr lvl="1"/>
            <a:r>
              <a:rPr lang="en-US" dirty="0"/>
              <a:t>The results (outputs) of computations (a linear model, a t-test, etc.)</a:t>
            </a:r>
          </a:p>
          <a:p>
            <a:pPr lvl="2"/>
            <a:r>
              <a:rPr lang="en-US" dirty="0"/>
              <a:t>Note that this is the actual test construction, not just the final results of the test!</a:t>
            </a:r>
          </a:p>
          <a:p>
            <a:pPr lvl="2"/>
            <a:r>
              <a:rPr lang="en-US" dirty="0"/>
              <a:t>We can often manipulate or continue the analysis with the stuff we stored in a name</a:t>
            </a:r>
          </a:p>
          <a:p>
            <a:pPr lvl="1"/>
            <a:r>
              <a:rPr lang="en-US" dirty="0"/>
              <a:t>Figures and graphics</a:t>
            </a:r>
          </a:p>
          <a:p>
            <a:r>
              <a:rPr lang="en-US" dirty="0"/>
              <a:t>All of these things are “objects” which are essentially lists of things</a:t>
            </a:r>
          </a:p>
          <a:p>
            <a:r>
              <a:rPr lang="en-US" dirty="0"/>
              <a:t>This probably seems weird to many of you who view variables as only data and all this other stuff as “output”</a:t>
            </a:r>
          </a:p>
          <a:p>
            <a:pPr lvl="1"/>
            <a:endParaRPr lang="en-US" dirty="0"/>
          </a:p>
        </p:txBody>
      </p:sp>
    </p:spTree>
    <p:extLst>
      <p:ext uri="{BB962C8B-B14F-4D97-AF65-F5344CB8AC3E}">
        <p14:creationId xmlns:p14="http://schemas.microsoft.com/office/powerpoint/2010/main" val="1462666122"/>
      </p:ext>
    </p:extLst>
  </p:cSld>
  <p:clrMapOvr>
    <a:masterClrMapping/>
  </p:clrMapOvr>
</p:sld>
</file>

<file path=ppt/theme/theme1.xml><?xml version="1.0" encoding="utf-8"?>
<a:theme xmlns:a="http://schemas.openxmlformats.org/drawingml/2006/main" name="Vie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3704</TotalTime>
  <Words>1741</Words>
  <Application>Microsoft Office PowerPoint</Application>
  <PresentationFormat>On-screen Show (4:3)</PresentationFormat>
  <Paragraphs>169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Schoolbook</vt:lpstr>
      <vt:lpstr>Consolas</vt:lpstr>
      <vt:lpstr>Mangal</vt:lpstr>
      <vt:lpstr>Wingdings 2</vt:lpstr>
      <vt:lpstr>View</vt:lpstr>
      <vt:lpstr>R: From Startup to Statistics</vt:lpstr>
      <vt:lpstr>Today’s Workshop</vt:lpstr>
      <vt:lpstr>My Background</vt:lpstr>
      <vt:lpstr>Assumptions:</vt:lpstr>
      <vt:lpstr>Oddities of R</vt:lpstr>
      <vt:lpstr>Biggest Change/Challenge </vt:lpstr>
      <vt:lpstr>Biggest Change/Challenge </vt:lpstr>
      <vt:lpstr>Big stuff to get used to…</vt:lpstr>
      <vt:lpstr>Objects an Variables</vt:lpstr>
      <vt:lpstr>R is Taciturn</vt:lpstr>
      <vt:lpstr>PowerPoint Presentation</vt:lpstr>
      <vt:lpstr>R is Taciturn</vt:lpstr>
      <vt:lpstr>SPSS vs R: Packages</vt:lpstr>
      <vt:lpstr>Packages</vt:lpstr>
      <vt:lpstr>Packages</vt:lpstr>
      <vt:lpstr>The Safety is Off</vt:lpstr>
      <vt:lpstr>Using R</vt:lpstr>
      <vt:lpstr>Interface</vt:lpstr>
      <vt:lpstr>Finding Stuff Out</vt:lpstr>
      <vt:lpstr>Finding Stuff Out</vt:lpstr>
      <vt:lpstr>General Process for Data Analysis</vt:lpstr>
      <vt:lpstr>Interactive Style</vt:lpstr>
      <vt:lpstr>Resources</vt:lpstr>
      <vt:lpstr>Warning!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Turner</dc:creator>
  <cp:lastModifiedBy>mdt</cp:lastModifiedBy>
  <cp:revision>67</cp:revision>
  <dcterms:created xsi:type="dcterms:W3CDTF">2017-01-01T17:30:48Z</dcterms:created>
  <dcterms:modified xsi:type="dcterms:W3CDTF">2017-03-08T01:13:32Z</dcterms:modified>
</cp:coreProperties>
</file>