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c597d5834_50_1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c597d5834_50_1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7a13a1c64_0_2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07a13a1c64_0_2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94315e074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94315e074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c597d5834_0_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c597d5834_0_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c597d5834_0_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c597d5834_0_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c597d5834_0_1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c597d5834_0_1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764ae7b5e_2_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0764ae7b5e_2_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a13a1c64_0_3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7a13a1c64_0_3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E0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E0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8398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39880" y="1681200"/>
            <a:ext cx="5157720" cy="82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2" type="title"/>
          </p:nvPr>
        </p:nvSpPr>
        <p:spPr>
          <a:xfrm>
            <a:off x="839880" y="2505240"/>
            <a:ext cx="515772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6172200" y="1681200"/>
            <a:ext cx="5183280" cy="82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6172200" y="2505240"/>
            <a:ext cx="518328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jhutto/vaderSentiment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expert.ai/nlapi/v2/guide/sentiment-analysis/" TargetMode="External"/><Relationship Id="rId4" Type="http://schemas.openxmlformats.org/officeDocument/2006/relationships/image" Target="../media/image9.jpg"/><Relationship Id="rId5" Type="http://schemas.openxmlformats.org/officeDocument/2006/relationships/hyperlink" Target="https://huggingface.co/docs/transformers/model_doc/robert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Twitter Opinion Retrieval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09480" y="1542240"/>
            <a:ext cx="1097244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Matteo Lugli, Davide Rivi, Carlo Uguzzoni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828800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11" y="-159725"/>
            <a:ext cx="9256574" cy="717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838075" y="365051"/>
            <a:ext cx="106596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Vader</a:t>
            </a:r>
            <a:endParaRPr b="0" i="0" sz="4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1195905" y="206411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191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779"/>
              <a:buFont typeface="Noto Sans Symbols"/>
              <a:buChar char="●"/>
            </a:pPr>
            <a:r>
              <a:rPr b="0" i="0" lang="en-US" sz="3575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https://github.com/cjhutto/vaderSentiment</a:t>
            </a:r>
            <a:endParaRPr b="0" i="0" sz="357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915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50779"/>
              <a:buFont typeface="Noto Sans Symbols"/>
              <a:buChar char="●"/>
            </a:pPr>
            <a:r>
              <a:rPr b="0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Lexicon and rule-based sentiment analysis tool</a:t>
            </a:r>
            <a:r>
              <a:rPr b="1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57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915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50779"/>
              <a:buFont typeface="Noto Sans Symbols"/>
              <a:buChar char="●"/>
            </a:pPr>
            <a:r>
              <a:rPr b="0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Tuned for sentiment expressed on social media;</a:t>
            </a:r>
            <a:endParaRPr b="0" i="0" sz="357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915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50779"/>
              <a:buFont typeface="Noto Sans Symbols"/>
              <a:buChar char="●"/>
            </a:pPr>
            <a:r>
              <a:rPr b="0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Returns a “compound” score between [0,1];</a:t>
            </a:r>
            <a:endParaRPr b="0" i="0" sz="357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915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50779"/>
              <a:buFont typeface="Noto Sans Symbols"/>
              <a:buChar char="●"/>
            </a:pPr>
            <a:r>
              <a:rPr b="0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Fits well if a “global” ranking (based on all sentiment)</a:t>
            </a:r>
            <a:r>
              <a:rPr lang="en-US" sz="3575"/>
              <a:t> </a:t>
            </a:r>
            <a:r>
              <a:rPr b="0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is needed;</a:t>
            </a:r>
            <a:endParaRPr b="0" i="0" sz="357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1915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50779"/>
              <a:buFont typeface="Noto Sans Symbols"/>
              <a:buChar char="●"/>
            </a:pPr>
            <a:r>
              <a:rPr b="0" i="0" lang="en-US" sz="3575" u="none" cap="none" strike="noStrike">
                <a:latin typeface="Arial"/>
                <a:ea typeface="Arial"/>
                <a:cs typeface="Arial"/>
                <a:sym typeface="Arial"/>
              </a:rPr>
              <a:t>Prediction precision is approximately 50%;</a:t>
            </a:r>
            <a:endParaRPr b="0" i="0" sz="3575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575" y="551675"/>
            <a:ext cx="1050840" cy="105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8398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More tools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780255" y="1791350"/>
            <a:ext cx="5157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ExpertIA</a:t>
            </a:r>
            <a:endParaRPr b="1" i="0" sz="2800" u="none" cap="none" strike="noStrike"/>
          </a:p>
        </p:txBody>
      </p:sp>
      <p:sp>
        <p:nvSpPr>
          <p:cNvPr id="198" name="Google Shape;198;p38"/>
          <p:cNvSpPr txBox="1"/>
          <p:nvPr/>
        </p:nvSpPr>
        <p:spPr>
          <a:xfrm>
            <a:off x="839880" y="2716200"/>
            <a:ext cx="515772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7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Noto Sans Symbols"/>
              <a:buChar char="●"/>
            </a:pPr>
            <a:r>
              <a:rPr b="0" i="0" lang="en-US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https://docs.expert.ai/nlapi/v2/guide/sentiment-analysis/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Noto Sans Symbols"/>
              <a:buChar char="●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Natural Language API;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Noto Sans Symbols"/>
              <a:buChar char="●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Developed and trained by ExpertAI;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4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Noto Sans Symbols"/>
              <a:buChar char="●"/>
            </a:pP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Cloud-based, a little slow for our needs;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6172200" y="1681200"/>
            <a:ext cx="5183280" cy="824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RoBERTa</a:t>
            </a:r>
            <a:endParaRPr b="1" i="0" sz="2800" u="none" cap="none" strike="noStrike"/>
          </a:p>
        </p:txBody>
      </p:sp>
      <p:pic>
        <p:nvPicPr>
          <p:cNvPr id="200" name="Google Shape;20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7050" y="113400"/>
            <a:ext cx="2132952" cy="2132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6272280" y="2743200"/>
            <a:ext cx="515772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30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Noto Sans Symbols"/>
              <a:buChar char="●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https://huggingface.co/docs/transformers/model_doc/roberta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7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Based on Google’s BERT model released in 2018;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7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Offers easy-to-use pre-trained models;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7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According to our benchmarks, positive/negative classification precision is approximately 70%;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7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Requires a lot of computation, still slow even for small corpus;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2434877" y="554725"/>
            <a:ext cx="7101900" cy="132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BENCHMARK</a:t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34876" cy="243484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/>
        </p:nvSpPr>
        <p:spPr>
          <a:xfrm>
            <a:off x="174250" y="2434850"/>
            <a:ext cx="118752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/>
              <a:t>We manually annotated a sample of 100 tweets, giving a score between [0,3] to each tweet for a total of 10 queries;</a:t>
            </a:r>
            <a:endParaRPr sz="3200"/>
          </a:p>
          <a:p>
            <a:pPr indent="-323999" lvl="0" marL="431999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/>
              <a:t>the chosen score is based on:</a:t>
            </a:r>
            <a:endParaRPr sz="3200"/>
          </a:p>
          <a:p>
            <a:pPr indent="-32004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○"/>
            </a:pPr>
            <a:r>
              <a:rPr lang="en-US" sz="3200"/>
              <a:t>Sentiment </a:t>
            </a:r>
            <a:endParaRPr sz="3200"/>
          </a:p>
          <a:p>
            <a:pPr indent="-320040" lvl="1" marL="9144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○"/>
            </a:pPr>
            <a:r>
              <a:rPr lang="en-US" sz="3200"/>
              <a:t>Pertinence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/>
        </p:nvSpPr>
        <p:spPr>
          <a:xfrm>
            <a:off x="650025" y="1300050"/>
            <a:ext cx="10515600" cy="4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DCG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(and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NDCG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) are used;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We used a custom formula to calculate </a:t>
            </a:r>
            <a:r>
              <a:rPr b="1" lang="en-US" sz="2800" strike="noStrike">
                <a:latin typeface="Arial"/>
                <a:ea typeface="Arial"/>
                <a:cs typeface="Arial"/>
                <a:sym typeface="Arial"/>
              </a:rPr>
              <a:t>DCG;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This way the second element of the ranking has less</a:t>
            </a:r>
            <a:r>
              <a:rPr lang="en-US" sz="2800"/>
              <a:t> 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impact on the overall score</a:t>
            </a:r>
            <a:r>
              <a:rPr lang="en-US" sz="2800"/>
              <a:t>;</a:t>
            </a:r>
            <a:endParaRPr sz="2800"/>
          </a:p>
        </p:txBody>
      </p:sp>
      <p:sp>
        <p:nvSpPr>
          <p:cNvPr id="214" name="Google Shape;214;p40"/>
          <p:cNvSpPr txBox="1"/>
          <p:nvPr/>
        </p:nvSpPr>
        <p:spPr>
          <a:xfrm>
            <a:off x="838205" y="2903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b="1" lang="en-US" sz="4400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, DCG &amp; NDCG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200" y="3470193"/>
            <a:ext cx="6809040" cy="83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/>
        </p:nvSpPr>
        <p:spPr>
          <a:xfrm>
            <a:off x="650025" y="1300050"/>
            <a:ext cx="10515600" cy="4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marR="0" rtl="0" algn="l">
              <a:spcBef>
                <a:spcPts val="1417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Pertinence score given by the retrieval algorithm and sentiment score had to be combined to return a comprehensive score;</a:t>
            </a:r>
            <a:endParaRPr sz="2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We use what we call </a:t>
            </a:r>
            <a:r>
              <a:rPr lang="en-US" sz="2800" u="sng"/>
              <a:t>normalized-weighted-average</a:t>
            </a:r>
            <a:r>
              <a:rPr lang="en-US" sz="2800"/>
              <a:t>;</a:t>
            </a:r>
            <a:endParaRPr sz="2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/>
              <a:t>Given that</a:t>
            </a:r>
            <a:r>
              <a:rPr b="1" lang="en-US" sz="2800"/>
              <a:t> </a:t>
            </a:r>
            <a:r>
              <a:rPr b="1" i="1" lang="en-US" sz="2800"/>
              <a:t>sentiment score</a:t>
            </a:r>
            <a:r>
              <a:rPr lang="en-US" sz="2800"/>
              <a:t> is [0-1], to have a balanced score it’s necessary to normalize the </a:t>
            </a:r>
            <a:r>
              <a:rPr b="1" i="1" lang="en-US" sz="2800"/>
              <a:t>pertinence score</a:t>
            </a:r>
            <a:r>
              <a:rPr lang="en-US" sz="2800"/>
              <a:t> given by whoosh;</a:t>
            </a:r>
            <a:endParaRPr sz="2800"/>
          </a:p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A naive approach (i.e. using ps*ss) would cause a sentiment score of 0 to annul the whole score.</a:t>
            </a:r>
            <a:endParaRPr sz="28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21" name="Google Shape;221;p41"/>
          <p:cNvSpPr txBox="1"/>
          <p:nvPr/>
        </p:nvSpPr>
        <p:spPr>
          <a:xfrm>
            <a:off x="838205" y="2903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Ranking, normalized-weighted-average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02" y="4865125"/>
            <a:ext cx="7233225" cy="4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257300"/>
            <a:ext cx="5791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3"/>
          <p:cNvSpPr txBox="1"/>
          <p:nvPr/>
        </p:nvSpPr>
        <p:spPr>
          <a:xfrm>
            <a:off x="1572900" y="502675"/>
            <a:ext cx="950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TF-IDF</a:t>
            </a:r>
            <a:endParaRPr b="1"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/>
          <p:nvPr/>
        </p:nvSpPr>
        <p:spPr>
          <a:xfrm>
            <a:off x="1572900" y="502675"/>
            <a:ext cx="950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BM25F</a:t>
            </a:r>
            <a:endParaRPr b="1"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572900" y="502675"/>
            <a:ext cx="950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PL2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/>
        </p:nvSpPr>
        <p:spPr>
          <a:xfrm>
            <a:off x="838080" y="-18252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Software and interface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621900" y="1143075"/>
            <a:ext cx="5354400" cy="5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Python and whoosh;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Object oriented;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Adaptable to different SA tools;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Based on 4 main Classes: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IndexGenerator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Searcher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arenR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6975" y="1143000"/>
            <a:ext cx="5611625" cy="5457451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Modelling, TF-IDF</a:t>
            </a:r>
            <a:endParaRPr b="1" sz="4400" strike="noStrike">
              <a:solidFill>
                <a:schemeClr val="accent4"/>
              </a:solidFill>
            </a:endParaRPr>
          </a:p>
        </p:txBody>
      </p:sp>
      <p:sp>
        <p:nvSpPr>
          <p:cNvPr id="252" name="Google Shape;252;p46"/>
          <p:cNvSpPr txBox="1"/>
          <p:nvPr/>
        </p:nvSpPr>
        <p:spPr>
          <a:xfrm>
            <a:off x="838080" y="18255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TF-IDF model performs well, similar to BM25 according to DCG evaluation;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bag of words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model;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Document length is not necessary, because tweets have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similar length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→ BM25 requires extra computation and complexity;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675" y="4184650"/>
            <a:ext cx="4468651" cy="1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/>
        </p:nvSpPr>
        <p:spPr>
          <a:xfrm>
            <a:off x="444505" y="-64335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Wordcloud </a:t>
            </a:r>
            <a:r>
              <a:rPr b="1" lang="en-US" sz="33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(negative vs positive sentiment)</a:t>
            </a:r>
            <a:endParaRPr b="1" sz="3300" strike="noStrike">
              <a:solidFill>
                <a:srgbClr val="898989"/>
              </a:solidFill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539925" y="1109176"/>
            <a:ext cx="105156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00" y="942200"/>
            <a:ext cx="5383700" cy="53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375" y="942200"/>
            <a:ext cx="5383700" cy="53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Dataset Used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838080" y="1690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 Airlines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14647 tweets on each major U.S Airline;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Manually annotated;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 are at most 280 characters long;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and concise documents;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465A4"/>
                </a:solidFill>
                <a:latin typeface="Calibri"/>
                <a:ea typeface="Calibri"/>
                <a:cs typeface="Calibri"/>
                <a:sym typeface="Calibri"/>
              </a:rPr>
              <a:t>https://www.kaggle.com/datasets/crowdflower/twitter-airline-sentiment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&#10;&#10;Descrizione generata automaticamente"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0"/>
            <a:ext cx="4153680" cy="2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Query Language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Supports OR queries by default (though different terms are rewarded above repetitions)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also explicitly use OR/AND special tokens for custom queries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quotes (“ ”) are used for proximity search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More sophisticated constructs: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Wildcard queries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Range queries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Results boosting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And finally… it’s possible to mix all the above to obtain the most flexibility!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175" y="365050"/>
            <a:ext cx="1325500" cy="13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Example queries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685950" y="1535075"/>
            <a:ext cx="11040000" cy="5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96568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reviews on customer service,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200"/>
              <a:t>“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sauvignon wine</a:t>
            </a:r>
            <a:r>
              <a:rPr lang="en-US" sz="3200"/>
              <a:t>”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                   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technical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problems with flight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quality of personal,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rerouting </a:t>
            </a:r>
            <a:r>
              <a:rPr lang="en-US" sz="3200"/>
              <a:t>OR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rescheduling,         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l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ate arrival,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200"/>
              <a:t>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ickets and bookings,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luggage </a:t>
            </a:r>
            <a:r>
              <a:rPr lang="en-US" sz="3200"/>
              <a:t>OR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bags,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8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departures </a:t>
            </a:r>
            <a:r>
              <a:rPr lang="en-US" sz="3200"/>
              <a:t>AND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arrivals,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96567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AutoNum type="arabicPeriod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internet connection,</a:t>
            </a:r>
            <a:endParaRPr sz="3200"/>
          </a:p>
          <a:p>
            <a:pPr indent="-304949" lvl="0" marL="431999" marR="0" rtl="0" algn="l">
              <a:spcBef>
                <a:spcPts val="1417"/>
              </a:spcBef>
              <a:spcAft>
                <a:spcPts val="0"/>
              </a:spcAft>
              <a:buSzPct val="50892"/>
              <a:buAutoNum type="arabicPeriod"/>
            </a:pPr>
            <a:r>
              <a:rPr lang="en-US" sz="3200"/>
              <a:t>   [fight TO flight]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838080" y="365040"/>
            <a:ext cx="10515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E75B6"/>
                </a:solidFill>
              </a:rPr>
              <a:t>Preprocessing</a:t>
            </a:r>
            <a:endParaRPr b="1" i="0" sz="4400" u="none" cap="none" strike="noStrike">
              <a:solidFill>
                <a:srgbClr val="2E75B6"/>
              </a:solidFill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642375" y="2259150"/>
            <a:ext cx="10341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/>
              <a:t>Whoosh default preprocessing is used;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Stemming;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Stopwords removal;</a:t>
            </a:r>
            <a:endParaRPr sz="2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800"/>
              <a:t>Tweets are short, so query expansion is also needed → using a Thesaurus might be useful, see next slide;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Query Expansion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28600"/>
            <a:ext cx="3661920" cy="36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 txBox="1"/>
          <p:nvPr/>
        </p:nvSpPr>
        <p:spPr>
          <a:xfrm>
            <a:off x="838080" y="204948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Tweets are short text;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They express concepts with few words;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 index happens to be small;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Query expansion is needed;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A thesaurus is used to expand queries with synonyms;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Query Expansion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28600"/>
            <a:ext cx="3661920" cy="36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838080" y="224030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50086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885"/>
              <a:buFont typeface="Noto Sans Symbols"/>
              <a:buChar char="●"/>
            </a:pPr>
            <a:r>
              <a:rPr b="0" i="0" lang="en-US" sz="5656" u="none" cap="none" strike="noStrike">
                <a:latin typeface="Arial"/>
                <a:ea typeface="Arial"/>
                <a:cs typeface="Arial"/>
                <a:sym typeface="Arial"/>
              </a:rPr>
              <a:t>In this example, the query is</a:t>
            </a:r>
            <a:endParaRPr b="0" i="0" sz="5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1" lang="en-US" sz="5656" u="none" cap="none" strike="noStrike">
                <a:latin typeface="Arial"/>
                <a:ea typeface="Arial"/>
                <a:cs typeface="Arial"/>
                <a:sym typeface="Arial"/>
              </a:rPr>
              <a:t>“reviews on customer service”;</a:t>
            </a:r>
            <a:endParaRPr b="0" i="0" sz="5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086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68885"/>
              <a:buFont typeface="Noto Sans Symbols"/>
              <a:buChar char="●"/>
            </a:pPr>
            <a:r>
              <a:rPr b="0" i="0" lang="en-US" sz="5656" u="none" cap="none" strike="noStrike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i="0" lang="en-US" sz="5656" u="none" cap="none" strike="noStrike">
                <a:latin typeface="Arial"/>
                <a:ea typeface="Arial"/>
                <a:cs typeface="Arial"/>
                <a:sym typeface="Arial"/>
              </a:rPr>
              <a:t>Wordnet </a:t>
            </a:r>
            <a:r>
              <a:rPr b="0" i="0" lang="en-US" sz="5656" u="none" cap="none" strike="noStrike">
                <a:latin typeface="Arial"/>
                <a:ea typeface="Arial"/>
                <a:cs typeface="Arial"/>
                <a:sym typeface="Arial"/>
              </a:rPr>
              <a:t>the word “service” is expanded with:</a:t>
            </a:r>
            <a:endParaRPr b="0" i="0" sz="5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5656" u="none" cap="none" strike="noStrike">
                <a:latin typeface="Arial"/>
                <a:ea typeface="Arial"/>
                <a:cs typeface="Arial"/>
                <a:sym typeface="Arial"/>
              </a:rPr>
              <a:t>['avail', 'help', 'overhaul', 'serve', 'servicing', 'serving']</a:t>
            </a:r>
            <a:endParaRPr b="0" i="0" sz="5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086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68885"/>
              <a:buFont typeface="Noto Sans Symbols"/>
              <a:buChar char="●"/>
            </a:pPr>
            <a:r>
              <a:rPr b="0" i="0" lang="en-US" sz="5656" u="none" cap="none" strike="noStrike">
                <a:latin typeface="Arial"/>
                <a:ea typeface="Arial"/>
                <a:cs typeface="Arial"/>
                <a:sym typeface="Arial"/>
              </a:rPr>
              <a:t>That’s why tweets like the one below are retrieved as well:</a:t>
            </a:r>
            <a:endParaRPr b="0" i="0" sz="56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1" lang="en-US" sz="5256" u="none" cap="none" strike="noStrike">
                <a:latin typeface="Arial"/>
                <a:ea typeface="Arial"/>
                <a:cs typeface="Arial"/>
                <a:sym typeface="Arial"/>
              </a:rPr>
              <a:t>'@JetBlue you wanna </a:t>
            </a:r>
            <a:r>
              <a:rPr b="1" i="1" lang="en-US" sz="5256" u="none" cap="none" strike="noStrike">
                <a:latin typeface="Arial"/>
                <a:ea typeface="Arial"/>
                <a:cs typeface="Arial"/>
                <a:sym typeface="Arial"/>
              </a:rPr>
              <a:t>help</a:t>
            </a:r>
            <a:r>
              <a:rPr b="0" i="1" lang="en-US" sz="5256" u="none" cap="none" strike="noStrike">
                <a:latin typeface="Arial"/>
                <a:ea typeface="Arial"/>
                <a:cs typeface="Arial"/>
                <a:sym typeface="Arial"/>
              </a:rPr>
              <a:t> out? How about you reimburse the money you cause my band to lose.'</a:t>
            </a:r>
            <a:endParaRPr b="0" i="0" sz="5256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2A6099"/>
                </a:solidFill>
                <a:latin typeface="Calibri"/>
                <a:ea typeface="Calibri"/>
                <a:cs typeface="Calibri"/>
                <a:sym typeface="Calibri"/>
              </a:rPr>
              <a:t>Query Expansion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228600"/>
            <a:ext cx="3661920" cy="36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>
            <a:off x="838080" y="204948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4534560" y="2401225"/>
            <a:ext cx="3923700" cy="2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Query n.</a:t>
            </a:r>
            <a:r>
              <a:rPr lang="en-US" sz="2800"/>
              <a:t>7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returned </a:t>
            </a:r>
            <a:r>
              <a:rPr lang="en-US" sz="2800"/>
              <a:t>15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tweets (9 were returned without expansion) and the DCG is still </a:t>
            </a:r>
            <a:r>
              <a:rPr lang="en-US" sz="2800"/>
              <a:t>decent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800" strike="noStrike">
                <a:latin typeface="Arial"/>
                <a:ea typeface="Arial"/>
                <a:cs typeface="Arial"/>
                <a:sym typeface="Arial"/>
              </a:rPr>
              <a:t>NDCG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is 0.</a:t>
            </a:r>
            <a:r>
              <a:rPr lang="en-US" sz="2800"/>
              <a:t>7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075" y="1321600"/>
            <a:ext cx="3534750" cy="507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