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Gill San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iiHDtqFTJyB4MR+4bw5fVbxuOo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228f8af9c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32228f8af9c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2228f8af9c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g32228f8af9c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2228f8af9c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g32228f8af9c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2228f8af9c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32228f8af9c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2228f8af9c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g32228f8af9c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2228f8af9c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32228f8af9c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2228f8af9c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32228f8af9c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227803d946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3227803d94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227803d94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3227803d946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2228f8af9c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32228f8af9c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0f8850213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g310f8850213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2228f8af9c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32228f8af9c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2228f8af9c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g32228f8af9c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227803d94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g3227803d94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dcc9324c3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gedcc9324c3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228f8af9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32228f8af9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2228f8af9c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32228f8af9c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2228f8af9c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32228f8af9c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2228f8af9c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g32228f8af9c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228f8af9c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g32228f8af9c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2228f8af9c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g32228f8af9c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13"/>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3"/>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3"/>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21"/>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1"/>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p:nvPr>
            <p:ph idx="2" type="pic"/>
          </p:nvPr>
        </p:nvSpPr>
        <p:spPr>
          <a:xfrm>
            <a:off x="6095999" y="0"/>
            <a:ext cx="6102097" cy="6858000"/>
          </a:xfrm>
          <a:prstGeom prst="rect">
            <a:avLst/>
          </a:prstGeom>
          <a:solidFill>
            <a:srgbClr val="BFBFBF"/>
          </a:solidFill>
          <a:ln>
            <a:noFill/>
          </a:ln>
        </p:spPr>
      </p:sp>
      <p:sp>
        <p:nvSpPr>
          <p:cNvPr id="78" name="Google Shape;78;p21"/>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9" name="Google Shape;79;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txBox="1"/>
          <p:nvPr>
            <p:ph idx="11" type="ftr"/>
          </p:nvPr>
        </p:nvSpPr>
        <p:spPr>
          <a:xfrm>
            <a:off x="808523" y="6236208"/>
            <a:ext cx="510372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1"/>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22"/>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2"/>
          <p:cNvSpPr txBox="1"/>
          <p:nvPr>
            <p:ph idx="1" type="body"/>
          </p:nvPr>
        </p:nvSpPr>
        <p:spPr>
          <a:xfrm rot="5400000">
            <a:off x="4545009" y="324171"/>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23"/>
          <p:cNvSpPr txBox="1"/>
          <p:nvPr>
            <p:ph type="title"/>
          </p:nvPr>
        </p:nvSpPr>
        <p:spPr>
          <a:xfrm rot="5400000">
            <a:off x="6810676" y="2779696"/>
            <a:ext cx="4983480" cy="1298608"/>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 type="body"/>
          </p:nvPr>
        </p:nvSpPr>
        <p:spPr>
          <a:xfrm rot="5400000">
            <a:off x="2838640" y="329755"/>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1" name="Google Shape;91;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3"/>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4"/>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6" name="Google Shape;26;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29" name="Shape 29"/>
        <p:cNvGrpSpPr/>
        <p:nvPr/>
      </p:nvGrpSpPr>
      <p:grpSpPr>
        <a:xfrm>
          <a:off x="0" y="0"/>
          <a:ext cx="0" cy="0"/>
          <a:chOff x="0" y="0"/>
          <a:chExt cx="0" cy="0"/>
        </a:xfrm>
      </p:grpSpPr>
      <p:sp>
        <p:nvSpPr>
          <p:cNvPr id="30" name="Google Shape;30;p12"/>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2"/>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32" name="Google Shape;32;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2"/>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35" name="Shape 35"/>
        <p:cNvGrpSpPr/>
        <p:nvPr/>
      </p:nvGrpSpPr>
      <p:grpSpPr>
        <a:xfrm>
          <a:off x="0" y="0"/>
          <a:ext cx="0" cy="0"/>
          <a:chOff x="0" y="0"/>
          <a:chExt cx="0" cy="0"/>
        </a:xfrm>
      </p:grpSpPr>
      <p:sp>
        <p:nvSpPr>
          <p:cNvPr id="36" name="Google Shape;36;p15"/>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38" name="Google Shape;38;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6"/>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4" name="Google Shape;44;p16"/>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5" name="Google Shape;45;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7"/>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0" name="Google Shape;50;p17"/>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1" name="Google Shape;51;p17"/>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2" name="Google Shape;52;p17"/>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chemeClr val="accent2"/>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3" name="Google Shape;53;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GB"/>
              <a:t>‹#›</a:t>
            </a:fld>
            <a:endParaRPr/>
          </a:p>
        </p:txBody>
      </p:sp>
      <p:sp>
        <p:nvSpPr>
          <p:cNvPr id="56" name="Google Shape;56;p17"/>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8"/>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20"/>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0"/>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0"/>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0" name="Google Shape;70;p20"/>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1" name="Google Shape;71;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1" type="ftr"/>
          </p:nvPr>
        </p:nvSpPr>
        <p:spPr>
          <a:xfrm>
            <a:off x="804672" y="6236208"/>
            <a:ext cx="5167503"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2231136" y="964692"/>
            <a:ext cx="7729728" cy="1188720"/>
          </a:xfrm>
          <a:prstGeom prst="rect">
            <a:avLst/>
          </a:prstGeom>
          <a:solidFill>
            <a:schemeClr val="dk1"/>
          </a:solidFill>
          <a:ln cap="sq" cmpd="sng" w="31750">
            <a:solidFill>
              <a:srgbClr val="FEFEFE"/>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FEFEFE"/>
              </a:buClr>
              <a:buSzPts val="2800"/>
              <a:buFont typeface="Gill Sans"/>
              <a:buNone/>
              <a:defRPr b="0" i="0" sz="2800" u="none" cap="none" strike="noStrike">
                <a:solidFill>
                  <a:srgbClr val="FEFEFE"/>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8" name="Google Shape;8;p1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9" name="Google Shape;9;p1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0" name="Google Shape;10;p11"/>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 name="Shape 17"/>
        <p:cNvGrpSpPr/>
        <p:nvPr/>
      </p:nvGrpSpPr>
      <p:grpSpPr>
        <a:xfrm>
          <a:off x="0" y="0"/>
          <a:ext cx="0" cy="0"/>
          <a:chOff x="0" y="0"/>
          <a:chExt cx="0" cy="0"/>
        </a:xfrm>
      </p:grpSpPr>
      <p:sp>
        <p:nvSpPr>
          <p:cNvPr id="18" name="Google Shape;18;p10"/>
          <p:cNvSpPr txBox="1"/>
          <p:nvPr>
            <p:ph type="title"/>
          </p:nvPr>
        </p:nvSpPr>
        <p:spPr>
          <a:xfrm>
            <a:off x="2231136" y="964692"/>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10"/>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0" name="Google Shape;20;p1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21" name="Google Shape;21;p1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22" name="Google Shape;22;p10"/>
          <p:cNvSpPr/>
          <p:nvPr>
            <p:ph idx="12" type="sldNum"/>
          </p:nvPr>
        </p:nvSpPr>
        <p:spPr>
          <a:xfrm>
            <a:off x="10758922" y="6217920"/>
            <a:ext cx="365760" cy="365760"/>
          </a:xfrm>
          <a:prstGeom prst="ellipse">
            <a:avLst/>
          </a:prstGeom>
          <a:solidFill>
            <a:srgbClr val="1D1D1D">
              <a:alpha val="67450"/>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kaggle.com/datasets/bahramjannesarr/goodreads-book-datasets-10m/data"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7" name="Shape 97"/>
        <p:cNvGrpSpPr/>
        <p:nvPr/>
      </p:nvGrpSpPr>
      <p:grpSpPr>
        <a:xfrm>
          <a:off x="0" y="0"/>
          <a:ext cx="0" cy="0"/>
          <a:chOff x="0" y="0"/>
          <a:chExt cx="0" cy="0"/>
        </a:xfrm>
      </p:grpSpPr>
      <p:sp>
        <p:nvSpPr>
          <p:cNvPr id="98" name="Google Shape;98;p1"/>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GB"/>
              <a:t>Building a Knowledge Graph Enriched With Large Language Models</a:t>
            </a:r>
            <a:endParaRPr/>
          </a:p>
        </p:txBody>
      </p:sp>
      <p:sp>
        <p:nvSpPr>
          <p:cNvPr id="99" name="Google Shape;99;p1"/>
          <p:cNvSpPr txBox="1"/>
          <p:nvPr/>
        </p:nvSpPr>
        <p:spPr>
          <a:xfrm>
            <a:off x="2695194" y="4352544"/>
            <a:ext cx="6801600" cy="1239900"/>
          </a:xfrm>
          <a:prstGeom prst="rect">
            <a:avLst/>
          </a:prstGeom>
          <a:noFill/>
          <a:ln>
            <a:noFill/>
          </a:ln>
        </p:spPr>
        <p:txBody>
          <a:bodyPr anchorCtr="0" anchor="t" bIns="45700" lIns="91425" spcFirstLastPara="1" rIns="91425" wrap="square" tIns="45700">
            <a:normAutofit/>
          </a:bodyPr>
          <a:lstStyle/>
          <a:p>
            <a:pPr indent="457200" lvl="0" marL="1371600" marR="0" rtl="0" algn="l">
              <a:lnSpc>
                <a:spcPct val="100000"/>
              </a:lnSpc>
              <a:spcBef>
                <a:spcPts val="0"/>
              </a:spcBef>
              <a:spcAft>
                <a:spcPts val="0"/>
              </a:spcAft>
              <a:buClr>
                <a:srgbClr val="000000"/>
              </a:buClr>
              <a:buSzPts val="2000"/>
              <a:buFont typeface="Arial"/>
              <a:buNone/>
            </a:pPr>
            <a:r>
              <a:rPr b="0" i="0" lang="en-GB" sz="2000" u="none" cap="none" strike="noStrike">
                <a:solidFill>
                  <a:srgbClr val="FEFEFE"/>
                </a:solidFill>
                <a:latin typeface="Gill Sans"/>
                <a:ea typeface="Gill Sans"/>
                <a:cs typeface="Gill Sans"/>
                <a:sym typeface="Gill Sans"/>
              </a:rPr>
              <a:t>Oğuzhan Güngör 24411006</a:t>
            </a:r>
            <a:endParaRPr sz="2000">
              <a:solidFill>
                <a:srgbClr val="FEFEFE"/>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2228f8af9c_0_44"/>
          <p:cNvSpPr txBox="1"/>
          <p:nvPr>
            <p:ph type="title"/>
          </p:nvPr>
        </p:nvSpPr>
        <p:spPr>
          <a:xfrm>
            <a:off x="2231136" y="625058"/>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spcBef>
                <a:spcPts val="0"/>
              </a:spcBef>
              <a:spcAft>
                <a:spcPts val="0"/>
              </a:spcAft>
              <a:buClr>
                <a:srgbClr val="262626"/>
              </a:buClr>
              <a:buSzPts val="2800"/>
              <a:buFont typeface="Gill Sans"/>
              <a:buNone/>
            </a:pPr>
            <a:r>
              <a:rPr lang="en-GB"/>
              <a:t>Graph Version 1:</a:t>
            </a:r>
            <a:endParaRPr/>
          </a:p>
          <a:p>
            <a:pPr indent="0" lvl="0" marL="0" rtl="0" algn="ctr">
              <a:spcBef>
                <a:spcPts val="0"/>
              </a:spcBef>
              <a:spcAft>
                <a:spcPts val="0"/>
              </a:spcAft>
              <a:buClr>
                <a:srgbClr val="262626"/>
              </a:buClr>
              <a:buSzPts val="2800"/>
              <a:buFont typeface="Gill Sans"/>
              <a:buNone/>
            </a:pPr>
            <a:r>
              <a:rPr lang="en-GB"/>
              <a:t>Generated With Only The Dataset</a:t>
            </a:r>
            <a:endParaRPr/>
          </a:p>
        </p:txBody>
      </p:sp>
      <p:pic>
        <p:nvPicPr>
          <p:cNvPr id="158" name="Google Shape;158;g32228f8af9c_0_44"/>
          <p:cNvPicPr preferRelativeResize="0"/>
          <p:nvPr/>
        </p:nvPicPr>
        <p:blipFill>
          <a:blip r:embed="rId3">
            <a:alphaModFix/>
          </a:blip>
          <a:stretch>
            <a:fillRect/>
          </a:stretch>
        </p:blipFill>
        <p:spPr>
          <a:xfrm>
            <a:off x="89675" y="2530583"/>
            <a:ext cx="11887201" cy="30530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32228f8af9c_0_31"/>
          <p:cNvSpPr txBox="1"/>
          <p:nvPr>
            <p:ph type="title"/>
          </p:nvPr>
        </p:nvSpPr>
        <p:spPr>
          <a:xfrm>
            <a:off x="2231136" y="625058"/>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GB"/>
              <a:t>Graph Version 1:</a:t>
            </a:r>
            <a:endParaRPr/>
          </a:p>
          <a:p>
            <a:pPr indent="0" lvl="0" marL="0" rtl="0" algn="ctr">
              <a:lnSpc>
                <a:spcPct val="90000"/>
              </a:lnSpc>
              <a:spcBef>
                <a:spcPts val="0"/>
              </a:spcBef>
              <a:spcAft>
                <a:spcPts val="0"/>
              </a:spcAft>
              <a:buClr>
                <a:srgbClr val="262626"/>
              </a:buClr>
              <a:buSzPts val="2800"/>
              <a:buFont typeface="Gill Sans"/>
              <a:buNone/>
            </a:pPr>
            <a:r>
              <a:rPr lang="en-GB"/>
              <a:t>Generated With Only The Dataset</a:t>
            </a:r>
            <a:endParaRPr/>
          </a:p>
        </p:txBody>
      </p:sp>
      <p:pic>
        <p:nvPicPr>
          <p:cNvPr id="164" name="Google Shape;164;g32228f8af9c_0_31"/>
          <p:cNvPicPr preferRelativeResize="0"/>
          <p:nvPr/>
        </p:nvPicPr>
        <p:blipFill>
          <a:blip r:embed="rId3">
            <a:alphaModFix/>
          </a:blip>
          <a:stretch>
            <a:fillRect/>
          </a:stretch>
        </p:blipFill>
        <p:spPr>
          <a:xfrm>
            <a:off x="152425" y="2258758"/>
            <a:ext cx="11887201" cy="3877271"/>
          </a:xfrm>
          <a:prstGeom prst="rect">
            <a:avLst/>
          </a:prstGeom>
          <a:noFill/>
          <a:ln>
            <a:noFill/>
          </a:ln>
        </p:spPr>
      </p:pic>
      <p:sp>
        <p:nvSpPr>
          <p:cNvPr id="165" name="Google Shape;165;g32228f8af9c_0_31"/>
          <p:cNvSpPr/>
          <p:nvPr/>
        </p:nvSpPr>
        <p:spPr>
          <a:xfrm>
            <a:off x="230000" y="3181650"/>
            <a:ext cx="1080300" cy="494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Gill Sans"/>
              <a:ea typeface="Gill Sans"/>
              <a:cs typeface="Gill Sans"/>
              <a:sym typeface="Gill Sans"/>
            </a:endParaRPr>
          </a:p>
        </p:txBody>
      </p:sp>
      <p:sp>
        <p:nvSpPr>
          <p:cNvPr id="166" name="Google Shape;166;g32228f8af9c_0_31"/>
          <p:cNvSpPr/>
          <p:nvPr/>
        </p:nvSpPr>
        <p:spPr>
          <a:xfrm>
            <a:off x="230000" y="3849800"/>
            <a:ext cx="1080300" cy="41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32228f8af9c_0_18"/>
          <p:cNvSpPr txBox="1"/>
          <p:nvPr>
            <p:ph type="title"/>
          </p:nvPr>
        </p:nvSpPr>
        <p:spPr>
          <a:xfrm>
            <a:off x="2231136" y="625058"/>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GB"/>
              <a:t>DBpedia Integration</a:t>
            </a:r>
            <a:endParaRPr/>
          </a:p>
        </p:txBody>
      </p:sp>
      <p:sp>
        <p:nvSpPr>
          <p:cNvPr id="172" name="Google Shape;172;g32228f8af9c_0_18"/>
          <p:cNvSpPr txBox="1"/>
          <p:nvPr/>
        </p:nvSpPr>
        <p:spPr>
          <a:xfrm>
            <a:off x="2268975" y="2105425"/>
            <a:ext cx="7729800" cy="296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800">
                <a:solidFill>
                  <a:srgbClr val="262626"/>
                </a:solidFill>
                <a:latin typeface="Gill Sans"/>
                <a:ea typeface="Gill Sans"/>
                <a:cs typeface="Gill Sans"/>
                <a:sym typeface="Gill Sans"/>
              </a:rPr>
              <a:t>Since the data for books are lacking Genre of the books, the awards that author or the book got using DBpedia to obtain genres of the books was the solution for improving the graph database.</a:t>
            </a:r>
            <a:endParaRPr sz="1800">
              <a:solidFill>
                <a:srgbClr val="262626"/>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2228f8af9c_0_82"/>
          <p:cNvSpPr txBox="1"/>
          <p:nvPr>
            <p:ph type="title"/>
          </p:nvPr>
        </p:nvSpPr>
        <p:spPr>
          <a:xfrm>
            <a:off x="2231136" y="625058"/>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457200" rtl="0" algn="ctr">
              <a:spcBef>
                <a:spcPts val="0"/>
              </a:spcBef>
              <a:spcAft>
                <a:spcPts val="0"/>
              </a:spcAft>
              <a:buClr>
                <a:schemeClr val="dk1"/>
              </a:buClr>
              <a:buSzPts val="1100"/>
              <a:buFont typeface="Arial"/>
              <a:buNone/>
            </a:pPr>
            <a:r>
              <a:rPr lang="en-GB"/>
              <a:t>Graph Version 1I:</a:t>
            </a:r>
            <a:endParaRPr/>
          </a:p>
          <a:p>
            <a:pPr indent="0" lvl="0" marL="457200" rtl="0" algn="ctr">
              <a:spcBef>
                <a:spcPts val="0"/>
              </a:spcBef>
              <a:spcAft>
                <a:spcPts val="0"/>
              </a:spcAft>
              <a:buClr>
                <a:schemeClr val="dk1"/>
              </a:buClr>
              <a:buSzPts val="1100"/>
              <a:buFont typeface="Arial"/>
              <a:buNone/>
            </a:pPr>
            <a:r>
              <a:rPr lang="en-GB"/>
              <a:t>Improved Version With DBpedia</a:t>
            </a:r>
            <a:endParaRPr/>
          </a:p>
        </p:txBody>
      </p:sp>
      <p:sp>
        <p:nvSpPr>
          <p:cNvPr id="178" name="Google Shape;178;g32228f8af9c_0_82"/>
          <p:cNvSpPr txBox="1"/>
          <p:nvPr/>
        </p:nvSpPr>
        <p:spPr>
          <a:xfrm>
            <a:off x="2268975" y="2105425"/>
            <a:ext cx="7729800" cy="296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800">
                <a:solidFill>
                  <a:srgbClr val="262626"/>
                </a:solidFill>
                <a:latin typeface="Gill Sans"/>
                <a:ea typeface="Gill Sans"/>
                <a:cs typeface="Gill Sans"/>
                <a:sym typeface="Gill Sans"/>
              </a:rPr>
              <a:t>This version made with addition to DBpedia data. In this version, graph database have meaningful connections but still lacks the depth. </a:t>
            </a:r>
            <a:endParaRPr sz="1800">
              <a:solidFill>
                <a:srgbClr val="262626"/>
              </a:solidFill>
              <a:latin typeface="Gill Sans"/>
              <a:ea typeface="Gill Sans"/>
              <a:cs typeface="Gill Sans"/>
              <a:sym typeface="Gill Sans"/>
            </a:endParaRPr>
          </a:p>
          <a:p>
            <a:pPr indent="0" lvl="0" marL="0" marR="0" rtl="0" algn="l">
              <a:lnSpc>
                <a:spcPct val="100000"/>
              </a:lnSpc>
              <a:spcBef>
                <a:spcPts val="0"/>
              </a:spcBef>
              <a:spcAft>
                <a:spcPts val="0"/>
              </a:spcAft>
              <a:buNone/>
            </a:pPr>
            <a:r>
              <a:t/>
            </a:r>
            <a:endParaRPr sz="1800">
              <a:solidFill>
                <a:srgbClr val="262626"/>
              </a:solidFill>
              <a:latin typeface="Gill Sans"/>
              <a:ea typeface="Gill Sans"/>
              <a:cs typeface="Gill Sans"/>
              <a:sym typeface="Gill Sans"/>
            </a:endParaRPr>
          </a:p>
          <a:p>
            <a:pPr indent="0" lvl="0" marL="0" marR="0" rtl="0" algn="l">
              <a:lnSpc>
                <a:spcPct val="100000"/>
              </a:lnSpc>
              <a:spcBef>
                <a:spcPts val="0"/>
              </a:spcBef>
              <a:spcAft>
                <a:spcPts val="0"/>
              </a:spcAft>
              <a:buNone/>
            </a:pPr>
            <a:r>
              <a:rPr lang="en-GB" sz="1800">
                <a:solidFill>
                  <a:srgbClr val="262626"/>
                </a:solidFill>
                <a:latin typeface="Gill Sans"/>
                <a:ea typeface="Gill Sans"/>
                <a:cs typeface="Gill Sans"/>
                <a:sym typeface="Gill Sans"/>
              </a:rPr>
              <a:t>Improvements:</a:t>
            </a:r>
            <a:endParaRPr sz="1800">
              <a:solidFill>
                <a:srgbClr val="262626"/>
              </a:solidFill>
              <a:latin typeface="Gill Sans"/>
              <a:ea typeface="Gill Sans"/>
              <a:cs typeface="Gill Sans"/>
              <a:sym typeface="Gill Sans"/>
            </a:endParaRPr>
          </a:p>
          <a:p>
            <a:pPr indent="0" lvl="0" marL="0" marR="0" rtl="0" algn="l">
              <a:lnSpc>
                <a:spcPct val="100000"/>
              </a:lnSpc>
              <a:spcBef>
                <a:spcPts val="0"/>
              </a:spcBef>
              <a:spcAft>
                <a:spcPts val="0"/>
              </a:spcAft>
              <a:buNone/>
            </a:pPr>
            <a:r>
              <a:rPr lang="en-GB" sz="1800">
                <a:solidFill>
                  <a:srgbClr val="262626"/>
                </a:solidFill>
                <a:latin typeface="Gill Sans"/>
                <a:ea typeface="Gill Sans"/>
                <a:cs typeface="Gill Sans"/>
                <a:sym typeface="Gill Sans"/>
              </a:rPr>
              <a:t>Added Genre, Award, Descriptions</a:t>
            </a:r>
            <a:br>
              <a:rPr lang="en-GB" sz="1800">
                <a:solidFill>
                  <a:srgbClr val="262626"/>
                </a:solidFill>
                <a:latin typeface="Gill Sans"/>
                <a:ea typeface="Gill Sans"/>
                <a:cs typeface="Gill Sans"/>
                <a:sym typeface="Gill Sans"/>
              </a:rPr>
            </a:br>
            <a:br>
              <a:rPr lang="en-GB" sz="1800">
                <a:solidFill>
                  <a:srgbClr val="262626"/>
                </a:solidFill>
                <a:latin typeface="Gill Sans"/>
                <a:ea typeface="Gill Sans"/>
                <a:cs typeface="Gill Sans"/>
                <a:sym typeface="Gill Sans"/>
              </a:rPr>
            </a:br>
            <a:r>
              <a:rPr lang="en-GB" sz="1800">
                <a:solidFill>
                  <a:srgbClr val="262626"/>
                </a:solidFill>
                <a:latin typeface="Gill Sans"/>
                <a:ea typeface="Gill Sans"/>
                <a:cs typeface="Gill Sans"/>
                <a:sym typeface="Gill Sans"/>
              </a:rPr>
              <a:t>Nodes:</a:t>
            </a:r>
            <a:br>
              <a:rPr lang="en-GB" sz="1800">
                <a:solidFill>
                  <a:srgbClr val="262626"/>
                </a:solidFill>
                <a:latin typeface="Gill Sans"/>
                <a:ea typeface="Gill Sans"/>
                <a:cs typeface="Gill Sans"/>
                <a:sym typeface="Gill Sans"/>
              </a:rPr>
            </a:br>
            <a:r>
              <a:rPr lang="en-GB" sz="1800">
                <a:solidFill>
                  <a:srgbClr val="262626"/>
                </a:solidFill>
                <a:latin typeface="Gill Sans"/>
                <a:ea typeface="Gill Sans"/>
                <a:cs typeface="Gill Sans"/>
                <a:sym typeface="Gill Sans"/>
              </a:rPr>
              <a:t>Books, Authors, Users, Genre, Award</a:t>
            </a:r>
            <a:br>
              <a:rPr lang="en-GB" sz="1800">
                <a:solidFill>
                  <a:srgbClr val="262626"/>
                </a:solidFill>
                <a:latin typeface="Gill Sans"/>
                <a:ea typeface="Gill Sans"/>
                <a:cs typeface="Gill Sans"/>
                <a:sym typeface="Gill Sans"/>
              </a:rPr>
            </a:br>
            <a:br>
              <a:rPr lang="en-GB" sz="1800">
                <a:solidFill>
                  <a:srgbClr val="262626"/>
                </a:solidFill>
                <a:latin typeface="Gill Sans"/>
                <a:ea typeface="Gill Sans"/>
                <a:cs typeface="Gill Sans"/>
                <a:sym typeface="Gill Sans"/>
              </a:rPr>
            </a:br>
            <a:r>
              <a:rPr lang="en-GB" sz="1800">
                <a:solidFill>
                  <a:srgbClr val="262626"/>
                </a:solidFill>
                <a:latin typeface="Gill Sans"/>
                <a:ea typeface="Gill Sans"/>
                <a:cs typeface="Gill Sans"/>
                <a:sym typeface="Gill Sans"/>
              </a:rPr>
              <a:t>Edges:</a:t>
            </a:r>
            <a:br>
              <a:rPr lang="en-GB" sz="1800">
                <a:solidFill>
                  <a:srgbClr val="262626"/>
                </a:solidFill>
                <a:latin typeface="Gill Sans"/>
                <a:ea typeface="Gill Sans"/>
                <a:cs typeface="Gill Sans"/>
                <a:sym typeface="Gill Sans"/>
              </a:rPr>
            </a:br>
            <a:r>
              <a:rPr lang="en-GB" sz="1800">
                <a:solidFill>
                  <a:srgbClr val="262626"/>
                </a:solidFill>
                <a:latin typeface="Gill Sans"/>
                <a:ea typeface="Gill Sans"/>
                <a:cs typeface="Gill Sans"/>
                <a:sym typeface="Gill Sans"/>
              </a:rPr>
              <a:t>WRITTEN_BY: Book -&gt; Author</a:t>
            </a:r>
            <a:br>
              <a:rPr lang="en-GB" sz="1800">
                <a:solidFill>
                  <a:srgbClr val="262626"/>
                </a:solidFill>
                <a:latin typeface="Gill Sans"/>
                <a:ea typeface="Gill Sans"/>
                <a:cs typeface="Gill Sans"/>
                <a:sym typeface="Gill Sans"/>
              </a:rPr>
            </a:br>
            <a:r>
              <a:rPr lang="en-GB" sz="1800">
                <a:solidFill>
                  <a:srgbClr val="262626"/>
                </a:solidFill>
                <a:latin typeface="Gill Sans"/>
                <a:ea typeface="Gill Sans"/>
                <a:cs typeface="Gill Sans"/>
                <a:sym typeface="Gill Sans"/>
              </a:rPr>
              <a:t>REVIEWED_BY: Book -&gt; User</a:t>
            </a:r>
            <a:br>
              <a:rPr lang="en-GB" sz="1800">
                <a:solidFill>
                  <a:srgbClr val="262626"/>
                </a:solidFill>
                <a:latin typeface="Gill Sans"/>
                <a:ea typeface="Gill Sans"/>
                <a:cs typeface="Gill Sans"/>
                <a:sym typeface="Gill Sans"/>
              </a:rPr>
            </a:br>
            <a:r>
              <a:rPr lang="en-GB" sz="1800">
                <a:solidFill>
                  <a:srgbClr val="262626"/>
                </a:solidFill>
                <a:latin typeface="Gill Sans"/>
                <a:ea typeface="Gill Sans"/>
                <a:cs typeface="Gill Sans"/>
                <a:sym typeface="Gill Sans"/>
              </a:rPr>
              <a:t>HAS_GENRE: Book -&gt; Genre</a:t>
            </a:r>
            <a:endParaRPr sz="1800">
              <a:solidFill>
                <a:srgbClr val="262626"/>
              </a:solidFill>
              <a:latin typeface="Gill Sans"/>
              <a:ea typeface="Gill Sans"/>
              <a:cs typeface="Gill Sans"/>
              <a:sym typeface="Gill Sans"/>
            </a:endParaRPr>
          </a:p>
          <a:p>
            <a:pPr indent="0" lvl="0" marL="0" marR="0" rtl="0" algn="l">
              <a:lnSpc>
                <a:spcPct val="100000"/>
              </a:lnSpc>
              <a:spcBef>
                <a:spcPts val="0"/>
              </a:spcBef>
              <a:spcAft>
                <a:spcPts val="0"/>
              </a:spcAft>
              <a:buNone/>
            </a:pPr>
            <a:r>
              <a:rPr lang="en-GB" sz="1800">
                <a:solidFill>
                  <a:srgbClr val="262626"/>
                </a:solidFill>
                <a:latin typeface="Gill Sans"/>
                <a:ea typeface="Gill Sans"/>
                <a:cs typeface="Gill Sans"/>
                <a:sym typeface="Gill Sans"/>
              </a:rPr>
              <a:t>HAS_AWARDS: Book -&gt; Award</a:t>
            </a:r>
            <a:endParaRPr sz="1800">
              <a:solidFill>
                <a:srgbClr val="262626"/>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2228f8af9c_0_70"/>
          <p:cNvSpPr txBox="1"/>
          <p:nvPr>
            <p:ph type="title"/>
          </p:nvPr>
        </p:nvSpPr>
        <p:spPr>
          <a:xfrm>
            <a:off x="2231136" y="625058"/>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457200" rtl="0" algn="ctr">
              <a:spcBef>
                <a:spcPts val="0"/>
              </a:spcBef>
              <a:spcAft>
                <a:spcPts val="0"/>
              </a:spcAft>
              <a:buNone/>
            </a:pPr>
            <a:r>
              <a:rPr lang="en-GB"/>
              <a:t>Graph Version 1I:</a:t>
            </a:r>
            <a:endParaRPr/>
          </a:p>
          <a:p>
            <a:pPr indent="0" lvl="0" marL="457200" rtl="0" algn="ctr">
              <a:spcBef>
                <a:spcPts val="0"/>
              </a:spcBef>
              <a:spcAft>
                <a:spcPts val="0"/>
              </a:spcAft>
              <a:buNone/>
            </a:pPr>
            <a:r>
              <a:rPr lang="en-GB"/>
              <a:t>Improved Version With DBpedia</a:t>
            </a:r>
            <a:endParaRPr/>
          </a:p>
        </p:txBody>
      </p:sp>
      <p:pic>
        <p:nvPicPr>
          <p:cNvPr id="184" name="Google Shape;184;g32228f8af9c_0_70"/>
          <p:cNvPicPr preferRelativeResize="0"/>
          <p:nvPr/>
        </p:nvPicPr>
        <p:blipFill>
          <a:blip r:embed="rId3">
            <a:alphaModFix/>
          </a:blip>
          <a:stretch>
            <a:fillRect/>
          </a:stretch>
        </p:blipFill>
        <p:spPr>
          <a:xfrm>
            <a:off x="1677688" y="2174475"/>
            <a:ext cx="8836675" cy="44744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2228f8af9c_0_76"/>
          <p:cNvSpPr txBox="1"/>
          <p:nvPr>
            <p:ph type="title"/>
          </p:nvPr>
        </p:nvSpPr>
        <p:spPr>
          <a:xfrm>
            <a:off x="2231136" y="625058"/>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457200" rtl="0" algn="ctr">
              <a:spcBef>
                <a:spcPts val="0"/>
              </a:spcBef>
              <a:spcAft>
                <a:spcPts val="0"/>
              </a:spcAft>
              <a:buNone/>
            </a:pPr>
            <a:r>
              <a:rPr lang="en-GB"/>
              <a:t>Graph Version 1I:</a:t>
            </a:r>
            <a:endParaRPr/>
          </a:p>
          <a:p>
            <a:pPr indent="0" lvl="0" marL="457200" rtl="0" algn="ctr">
              <a:spcBef>
                <a:spcPts val="0"/>
              </a:spcBef>
              <a:spcAft>
                <a:spcPts val="0"/>
              </a:spcAft>
              <a:buNone/>
            </a:pPr>
            <a:r>
              <a:rPr lang="en-GB"/>
              <a:t>Improved Version With DBpedia</a:t>
            </a:r>
            <a:endParaRPr/>
          </a:p>
        </p:txBody>
      </p:sp>
      <p:pic>
        <p:nvPicPr>
          <p:cNvPr id="190" name="Google Shape;190;g32228f8af9c_0_76"/>
          <p:cNvPicPr preferRelativeResize="0"/>
          <p:nvPr/>
        </p:nvPicPr>
        <p:blipFill>
          <a:blip r:embed="rId3">
            <a:alphaModFix/>
          </a:blip>
          <a:stretch>
            <a:fillRect/>
          </a:stretch>
        </p:blipFill>
        <p:spPr>
          <a:xfrm>
            <a:off x="152425" y="2460908"/>
            <a:ext cx="11887201" cy="29427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2228f8af9c_0_87"/>
          <p:cNvSpPr txBox="1"/>
          <p:nvPr>
            <p:ph type="title"/>
          </p:nvPr>
        </p:nvSpPr>
        <p:spPr>
          <a:xfrm>
            <a:off x="2231136" y="625058"/>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457200" rtl="0" algn="ctr">
              <a:spcBef>
                <a:spcPts val="0"/>
              </a:spcBef>
              <a:spcAft>
                <a:spcPts val="0"/>
              </a:spcAft>
              <a:buNone/>
            </a:pPr>
            <a:r>
              <a:rPr lang="en-GB"/>
              <a:t>Graph Version 1I:</a:t>
            </a:r>
            <a:endParaRPr/>
          </a:p>
          <a:p>
            <a:pPr indent="0" lvl="0" marL="457200" rtl="0" algn="ctr">
              <a:spcBef>
                <a:spcPts val="0"/>
              </a:spcBef>
              <a:spcAft>
                <a:spcPts val="0"/>
              </a:spcAft>
              <a:buNone/>
            </a:pPr>
            <a:r>
              <a:rPr lang="en-GB"/>
              <a:t>Improved Version With DBpedia</a:t>
            </a:r>
            <a:endParaRPr/>
          </a:p>
          <a:p>
            <a:pPr indent="0" lvl="0" marL="457200" rtl="0" algn="ctr">
              <a:spcBef>
                <a:spcPts val="0"/>
              </a:spcBef>
              <a:spcAft>
                <a:spcPts val="0"/>
              </a:spcAft>
              <a:buNone/>
            </a:pPr>
            <a:r>
              <a:rPr lang="en-GB"/>
              <a:t>(Bugged Version)</a:t>
            </a:r>
            <a:endParaRPr/>
          </a:p>
        </p:txBody>
      </p:sp>
      <p:pic>
        <p:nvPicPr>
          <p:cNvPr id="196" name="Google Shape;196;g32228f8af9c_0_87"/>
          <p:cNvPicPr preferRelativeResize="0"/>
          <p:nvPr/>
        </p:nvPicPr>
        <p:blipFill>
          <a:blip r:embed="rId3">
            <a:alphaModFix/>
          </a:blip>
          <a:stretch>
            <a:fillRect/>
          </a:stretch>
        </p:blipFill>
        <p:spPr>
          <a:xfrm>
            <a:off x="152400" y="2746658"/>
            <a:ext cx="11887201" cy="27918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227803d946_0_12"/>
          <p:cNvSpPr txBox="1"/>
          <p:nvPr>
            <p:ph type="title"/>
          </p:nvPr>
        </p:nvSpPr>
        <p:spPr>
          <a:xfrm>
            <a:off x="2231136" y="625058"/>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457200" rtl="0" algn="ctr">
              <a:spcBef>
                <a:spcPts val="0"/>
              </a:spcBef>
              <a:spcAft>
                <a:spcPts val="0"/>
              </a:spcAft>
              <a:buNone/>
            </a:pPr>
            <a:r>
              <a:rPr lang="en-GB"/>
              <a:t>Graph Version 1I:</a:t>
            </a:r>
            <a:endParaRPr/>
          </a:p>
          <a:p>
            <a:pPr indent="0" lvl="0" marL="457200" rtl="0" algn="ctr">
              <a:spcBef>
                <a:spcPts val="0"/>
              </a:spcBef>
              <a:spcAft>
                <a:spcPts val="0"/>
              </a:spcAft>
              <a:buNone/>
            </a:pPr>
            <a:r>
              <a:rPr lang="en-GB"/>
              <a:t>Improved Version With DBpedia</a:t>
            </a:r>
            <a:endParaRPr/>
          </a:p>
          <a:p>
            <a:pPr indent="0" lvl="0" marL="457200" rtl="0" algn="ctr">
              <a:spcBef>
                <a:spcPts val="0"/>
              </a:spcBef>
              <a:spcAft>
                <a:spcPts val="0"/>
              </a:spcAft>
              <a:buNone/>
            </a:pPr>
            <a:r>
              <a:rPr lang="en-GB"/>
              <a:t>(Fixed Version)</a:t>
            </a:r>
            <a:endParaRPr/>
          </a:p>
        </p:txBody>
      </p:sp>
      <p:pic>
        <p:nvPicPr>
          <p:cNvPr id="202" name="Google Shape;202;g3227803d946_0_12"/>
          <p:cNvPicPr preferRelativeResize="0"/>
          <p:nvPr/>
        </p:nvPicPr>
        <p:blipFill>
          <a:blip r:embed="rId3">
            <a:alphaModFix/>
          </a:blip>
          <a:stretch>
            <a:fillRect/>
          </a:stretch>
        </p:blipFill>
        <p:spPr>
          <a:xfrm>
            <a:off x="1014413" y="2300608"/>
            <a:ext cx="10163175" cy="1304925"/>
          </a:xfrm>
          <a:prstGeom prst="rect">
            <a:avLst/>
          </a:prstGeom>
          <a:noFill/>
          <a:ln>
            <a:noFill/>
          </a:ln>
        </p:spPr>
      </p:pic>
      <p:pic>
        <p:nvPicPr>
          <p:cNvPr id="203" name="Google Shape;203;g3227803d946_0_12"/>
          <p:cNvPicPr preferRelativeResize="0"/>
          <p:nvPr/>
        </p:nvPicPr>
        <p:blipFill>
          <a:blip r:embed="rId4">
            <a:alphaModFix/>
          </a:blip>
          <a:stretch>
            <a:fillRect/>
          </a:stretch>
        </p:blipFill>
        <p:spPr>
          <a:xfrm>
            <a:off x="152400" y="3987933"/>
            <a:ext cx="11887201" cy="244360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3227803d946_0_19"/>
          <p:cNvSpPr txBox="1"/>
          <p:nvPr>
            <p:ph type="title"/>
          </p:nvPr>
        </p:nvSpPr>
        <p:spPr>
          <a:xfrm>
            <a:off x="2231136" y="625058"/>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457200" rtl="0" algn="ctr">
              <a:spcBef>
                <a:spcPts val="0"/>
              </a:spcBef>
              <a:spcAft>
                <a:spcPts val="0"/>
              </a:spcAft>
              <a:buNone/>
            </a:pPr>
            <a:r>
              <a:rPr lang="en-GB"/>
              <a:t>Graph Version 1I:</a:t>
            </a:r>
            <a:endParaRPr/>
          </a:p>
          <a:p>
            <a:pPr indent="0" lvl="0" marL="457200" rtl="0" algn="ctr">
              <a:spcBef>
                <a:spcPts val="0"/>
              </a:spcBef>
              <a:spcAft>
                <a:spcPts val="0"/>
              </a:spcAft>
              <a:buNone/>
            </a:pPr>
            <a:r>
              <a:rPr lang="en-GB"/>
              <a:t>Improved Version With DBpedia</a:t>
            </a:r>
            <a:endParaRPr/>
          </a:p>
        </p:txBody>
      </p:sp>
      <p:pic>
        <p:nvPicPr>
          <p:cNvPr id="209" name="Google Shape;209;g3227803d946_0_19"/>
          <p:cNvPicPr preferRelativeResize="0"/>
          <p:nvPr/>
        </p:nvPicPr>
        <p:blipFill>
          <a:blip r:embed="rId3">
            <a:alphaModFix/>
          </a:blip>
          <a:stretch>
            <a:fillRect/>
          </a:stretch>
        </p:blipFill>
        <p:spPr>
          <a:xfrm>
            <a:off x="3393725" y="1993933"/>
            <a:ext cx="5404594" cy="473954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2228f8af9c_0_39"/>
          <p:cNvSpPr txBox="1"/>
          <p:nvPr>
            <p:ph type="title"/>
          </p:nvPr>
        </p:nvSpPr>
        <p:spPr>
          <a:xfrm>
            <a:off x="2231136" y="625058"/>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GB"/>
              <a:t>LLM Integration</a:t>
            </a:r>
            <a:endParaRPr/>
          </a:p>
        </p:txBody>
      </p:sp>
      <p:sp>
        <p:nvSpPr>
          <p:cNvPr id="215" name="Google Shape;215;g32228f8af9c_0_39"/>
          <p:cNvSpPr txBox="1"/>
          <p:nvPr/>
        </p:nvSpPr>
        <p:spPr>
          <a:xfrm>
            <a:off x="2268975" y="2105425"/>
            <a:ext cx="7729800" cy="296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800">
                <a:solidFill>
                  <a:srgbClr val="262626"/>
                </a:solidFill>
                <a:latin typeface="Gill Sans"/>
                <a:ea typeface="Gill Sans"/>
                <a:cs typeface="Gill Sans"/>
                <a:sym typeface="Gill Sans"/>
              </a:rPr>
              <a:t>Since the data for books are lacking semantic relationships with comments and other books, utilizing LLM to improve the graph database was crucial. </a:t>
            </a:r>
            <a:endParaRPr sz="1800">
              <a:solidFill>
                <a:srgbClr val="262626"/>
              </a:solidFill>
              <a:latin typeface="Gill Sans"/>
              <a:ea typeface="Gill Sans"/>
              <a:cs typeface="Gill Sans"/>
              <a:sym typeface="Gill Sans"/>
            </a:endParaRPr>
          </a:p>
          <a:p>
            <a:pPr indent="0" lvl="0" marL="0" marR="0" rtl="0" algn="l">
              <a:lnSpc>
                <a:spcPct val="100000"/>
              </a:lnSpc>
              <a:spcBef>
                <a:spcPts val="0"/>
              </a:spcBef>
              <a:spcAft>
                <a:spcPts val="0"/>
              </a:spcAft>
              <a:buNone/>
            </a:pPr>
            <a:r>
              <a:t/>
            </a:r>
            <a:endParaRPr sz="1800">
              <a:solidFill>
                <a:srgbClr val="262626"/>
              </a:solidFill>
              <a:latin typeface="Gill Sans"/>
              <a:ea typeface="Gill Sans"/>
              <a:cs typeface="Gill Sans"/>
              <a:sym typeface="Gill Sans"/>
            </a:endParaRPr>
          </a:p>
          <a:p>
            <a:pPr indent="0" lvl="0" marL="0" marR="0" rtl="0" algn="l">
              <a:lnSpc>
                <a:spcPct val="100000"/>
              </a:lnSpc>
              <a:spcBef>
                <a:spcPts val="0"/>
              </a:spcBef>
              <a:spcAft>
                <a:spcPts val="0"/>
              </a:spcAft>
              <a:buNone/>
            </a:pPr>
            <a:r>
              <a:rPr lang="en-GB" sz="1800">
                <a:solidFill>
                  <a:srgbClr val="262626"/>
                </a:solidFill>
                <a:latin typeface="Gill Sans"/>
                <a:ea typeface="Gill Sans"/>
                <a:cs typeface="Gill Sans"/>
                <a:sym typeface="Gill Sans"/>
              </a:rPr>
              <a:t>This step is work in progress at the moment. This step was missing the crucial connection between similar books.</a:t>
            </a:r>
            <a:endParaRPr sz="1800">
              <a:solidFill>
                <a:srgbClr val="262626"/>
              </a:solidFill>
              <a:latin typeface="Gill Sans"/>
              <a:ea typeface="Gill Sans"/>
              <a:cs typeface="Gill Sans"/>
              <a:sym typeface="Gill Sans"/>
            </a:endParaRPr>
          </a:p>
          <a:p>
            <a:pPr indent="0" lvl="0" marL="0" marR="0" rtl="0" algn="l">
              <a:lnSpc>
                <a:spcPct val="100000"/>
              </a:lnSpc>
              <a:spcBef>
                <a:spcPts val="0"/>
              </a:spcBef>
              <a:spcAft>
                <a:spcPts val="0"/>
              </a:spcAft>
              <a:buNone/>
            </a:pPr>
            <a:r>
              <a:t/>
            </a:r>
            <a:endParaRPr sz="1800">
              <a:solidFill>
                <a:srgbClr val="262626"/>
              </a:solidFill>
              <a:latin typeface="Gill Sans"/>
              <a:ea typeface="Gill Sans"/>
              <a:cs typeface="Gill Sans"/>
              <a:sym typeface="Gill Sans"/>
            </a:endParaRPr>
          </a:p>
          <a:p>
            <a:pPr indent="0" lvl="0" marL="0" marR="0" rtl="0" algn="l">
              <a:lnSpc>
                <a:spcPct val="100000"/>
              </a:lnSpc>
              <a:spcBef>
                <a:spcPts val="0"/>
              </a:spcBef>
              <a:spcAft>
                <a:spcPts val="0"/>
              </a:spcAft>
              <a:buNone/>
            </a:pPr>
            <a:r>
              <a:rPr lang="en-GB" sz="1800">
                <a:solidFill>
                  <a:srgbClr val="262626"/>
                </a:solidFill>
                <a:latin typeface="Gill Sans"/>
                <a:ea typeface="Gill Sans"/>
                <a:cs typeface="Gill Sans"/>
                <a:sym typeface="Gill Sans"/>
              </a:rPr>
              <a:t>In this step, sentiment analysis was performed using multiple LLMs, mainly BART and OpenAI. In the sentiment analysis, partial matching is also supported.</a:t>
            </a:r>
            <a:endParaRPr sz="1800">
              <a:solidFill>
                <a:srgbClr val="262626"/>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310f8850213_0_31"/>
          <p:cNvSpPr txBox="1"/>
          <p:nvPr>
            <p:ph type="title"/>
          </p:nvPr>
        </p:nvSpPr>
        <p:spPr>
          <a:xfrm>
            <a:off x="2231136" y="625058"/>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GB"/>
              <a:t>Goal of the Presentation</a:t>
            </a:r>
            <a:endParaRPr/>
          </a:p>
        </p:txBody>
      </p:sp>
      <p:sp>
        <p:nvSpPr>
          <p:cNvPr id="105" name="Google Shape;105;g310f8850213_0_31"/>
          <p:cNvSpPr txBox="1"/>
          <p:nvPr/>
        </p:nvSpPr>
        <p:spPr>
          <a:xfrm>
            <a:off x="2784450" y="2320075"/>
            <a:ext cx="6623100" cy="305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262626"/>
                </a:solidFill>
                <a:latin typeface="Gill Sans"/>
                <a:ea typeface="Gill Sans"/>
                <a:cs typeface="Gill Sans"/>
                <a:sym typeface="Gill Sans"/>
              </a:rPr>
              <a:t>To </a:t>
            </a:r>
            <a:r>
              <a:rPr lang="en-GB" sz="1800">
                <a:solidFill>
                  <a:srgbClr val="262626"/>
                </a:solidFill>
                <a:latin typeface="Gill Sans"/>
                <a:ea typeface="Gill Sans"/>
                <a:cs typeface="Gill Sans"/>
                <a:sym typeface="Gill Sans"/>
              </a:rPr>
              <a:t>explain the current state of the project and present the deliverables. </a:t>
            </a:r>
            <a:endParaRPr sz="1800">
              <a:solidFill>
                <a:srgbClr val="262626"/>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262626"/>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lang="en-GB" sz="1800">
                <a:solidFill>
                  <a:srgbClr val="262626"/>
                </a:solidFill>
                <a:latin typeface="Gill Sans"/>
                <a:ea typeface="Gill Sans"/>
                <a:cs typeface="Gill Sans"/>
                <a:sym typeface="Gill Sans"/>
              </a:rPr>
              <a:t>The project is creating a knowledge graph and enhance the Large Language Model (LLM). </a:t>
            </a:r>
            <a:endParaRPr sz="1800">
              <a:solidFill>
                <a:srgbClr val="262626"/>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262626"/>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lang="en-GB" sz="1800">
                <a:solidFill>
                  <a:srgbClr val="262626"/>
                </a:solidFill>
                <a:latin typeface="Gill Sans"/>
                <a:ea typeface="Gill Sans"/>
                <a:cs typeface="Gill Sans"/>
                <a:sym typeface="Gill Sans"/>
              </a:rPr>
              <a:t>Using the knowledge graph to enrich the LLM and link it to DBpedia for enhanced semantic connections and information retrieval.</a:t>
            </a:r>
            <a:endParaRPr b="0" i="0" sz="1800" u="none" cap="none" strike="noStrike">
              <a:solidFill>
                <a:srgbClr val="262626"/>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32228f8af9c_0_93"/>
          <p:cNvSpPr txBox="1"/>
          <p:nvPr>
            <p:ph type="title"/>
          </p:nvPr>
        </p:nvSpPr>
        <p:spPr>
          <a:xfrm>
            <a:off x="2231136" y="625058"/>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457200" rtl="0" algn="ctr">
              <a:spcBef>
                <a:spcPts val="0"/>
              </a:spcBef>
              <a:spcAft>
                <a:spcPts val="0"/>
              </a:spcAft>
              <a:buClr>
                <a:schemeClr val="dk1"/>
              </a:buClr>
              <a:buSzPct val="39285"/>
              <a:buFont typeface="Arial"/>
              <a:buNone/>
            </a:pPr>
            <a:r>
              <a:rPr lang="en-GB"/>
              <a:t>Graph Version III:</a:t>
            </a:r>
            <a:endParaRPr/>
          </a:p>
          <a:p>
            <a:pPr indent="0" lvl="0" marL="457200" rtl="0" algn="ctr">
              <a:spcBef>
                <a:spcPts val="0"/>
              </a:spcBef>
              <a:spcAft>
                <a:spcPts val="0"/>
              </a:spcAft>
              <a:buClr>
                <a:schemeClr val="dk1"/>
              </a:buClr>
              <a:buSzPct val="39285"/>
              <a:buFont typeface="Arial"/>
              <a:buNone/>
            </a:pPr>
            <a:r>
              <a:rPr lang="en-GB"/>
              <a:t>Improved Version With LLM Integration</a:t>
            </a:r>
            <a:endParaRPr/>
          </a:p>
          <a:p>
            <a:pPr indent="0" lvl="0" marL="457200" rtl="0" algn="ctr">
              <a:spcBef>
                <a:spcPts val="0"/>
              </a:spcBef>
              <a:spcAft>
                <a:spcPts val="0"/>
              </a:spcAft>
              <a:buClr>
                <a:schemeClr val="dk1"/>
              </a:buClr>
              <a:buSzPct val="39285"/>
              <a:buFont typeface="Arial"/>
              <a:buNone/>
            </a:pPr>
            <a:r>
              <a:rPr lang="en-GB"/>
              <a:t>BART Only</a:t>
            </a:r>
            <a:endParaRPr/>
          </a:p>
        </p:txBody>
      </p:sp>
      <p:pic>
        <p:nvPicPr>
          <p:cNvPr id="221" name="Google Shape;221;g32228f8af9c_0_93"/>
          <p:cNvPicPr preferRelativeResize="0"/>
          <p:nvPr/>
        </p:nvPicPr>
        <p:blipFill>
          <a:blip r:embed="rId3">
            <a:alphaModFix/>
          </a:blip>
          <a:stretch>
            <a:fillRect/>
          </a:stretch>
        </p:blipFill>
        <p:spPr>
          <a:xfrm>
            <a:off x="3714750" y="2086958"/>
            <a:ext cx="4762500" cy="4391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32228f8af9c_0_99"/>
          <p:cNvSpPr txBox="1"/>
          <p:nvPr>
            <p:ph type="title"/>
          </p:nvPr>
        </p:nvSpPr>
        <p:spPr>
          <a:xfrm>
            <a:off x="2231136" y="625058"/>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457200" rtl="0" algn="ctr">
              <a:spcBef>
                <a:spcPts val="0"/>
              </a:spcBef>
              <a:spcAft>
                <a:spcPts val="0"/>
              </a:spcAft>
              <a:buClr>
                <a:schemeClr val="dk1"/>
              </a:buClr>
              <a:buSzPct val="39285"/>
              <a:buFont typeface="Arial"/>
              <a:buNone/>
            </a:pPr>
            <a:r>
              <a:rPr lang="en-GB"/>
              <a:t>Graph Version III:</a:t>
            </a:r>
            <a:endParaRPr/>
          </a:p>
          <a:p>
            <a:pPr indent="0" lvl="0" marL="457200" rtl="0" algn="ctr">
              <a:spcBef>
                <a:spcPts val="0"/>
              </a:spcBef>
              <a:spcAft>
                <a:spcPts val="0"/>
              </a:spcAft>
              <a:buClr>
                <a:schemeClr val="dk1"/>
              </a:buClr>
              <a:buSzPct val="39285"/>
              <a:buFont typeface="Arial"/>
              <a:buNone/>
            </a:pPr>
            <a:r>
              <a:rPr lang="en-GB"/>
              <a:t>Improved Version With LLM Integration</a:t>
            </a:r>
            <a:endParaRPr/>
          </a:p>
          <a:p>
            <a:pPr indent="0" lvl="0" marL="457200" rtl="0" algn="ctr">
              <a:spcBef>
                <a:spcPts val="0"/>
              </a:spcBef>
              <a:spcAft>
                <a:spcPts val="0"/>
              </a:spcAft>
              <a:buClr>
                <a:schemeClr val="dk1"/>
              </a:buClr>
              <a:buSzPct val="39285"/>
              <a:buFont typeface="Arial"/>
              <a:buNone/>
            </a:pPr>
            <a:r>
              <a:rPr lang="en-GB"/>
              <a:t>BART and OpenAI</a:t>
            </a:r>
            <a:endParaRPr/>
          </a:p>
        </p:txBody>
      </p:sp>
      <p:pic>
        <p:nvPicPr>
          <p:cNvPr id="227" name="Google Shape;227;g32228f8af9c_0_99"/>
          <p:cNvPicPr preferRelativeResize="0"/>
          <p:nvPr/>
        </p:nvPicPr>
        <p:blipFill>
          <a:blip r:embed="rId3">
            <a:alphaModFix/>
          </a:blip>
          <a:stretch>
            <a:fillRect/>
          </a:stretch>
        </p:blipFill>
        <p:spPr>
          <a:xfrm>
            <a:off x="3271838" y="2515583"/>
            <a:ext cx="5648325" cy="3133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3227803d946_0_0"/>
          <p:cNvSpPr txBox="1"/>
          <p:nvPr>
            <p:ph type="title"/>
          </p:nvPr>
        </p:nvSpPr>
        <p:spPr>
          <a:xfrm>
            <a:off x="2231136" y="625058"/>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457200" rtl="0" algn="ctr">
              <a:spcBef>
                <a:spcPts val="0"/>
              </a:spcBef>
              <a:spcAft>
                <a:spcPts val="0"/>
              </a:spcAft>
              <a:buClr>
                <a:schemeClr val="dk1"/>
              </a:buClr>
              <a:buSzPts val="1100"/>
              <a:buFont typeface="Arial"/>
              <a:buNone/>
            </a:pPr>
            <a:r>
              <a:rPr lang="en-GB"/>
              <a:t>Storage</a:t>
            </a:r>
            <a:endParaRPr/>
          </a:p>
        </p:txBody>
      </p:sp>
      <p:pic>
        <p:nvPicPr>
          <p:cNvPr id="233" name="Google Shape;233;g3227803d946_0_0"/>
          <p:cNvPicPr preferRelativeResize="0"/>
          <p:nvPr/>
        </p:nvPicPr>
        <p:blipFill>
          <a:blip r:embed="rId3">
            <a:alphaModFix/>
          </a:blip>
          <a:stretch>
            <a:fillRect/>
          </a:stretch>
        </p:blipFill>
        <p:spPr>
          <a:xfrm>
            <a:off x="4838700" y="3248433"/>
            <a:ext cx="2514600" cy="866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
          <p:cNvSpPr txBox="1"/>
          <p:nvPr>
            <p:ph type="title"/>
          </p:nvPr>
        </p:nvSpPr>
        <p:spPr>
          <a:xfrm>
            <a:off x="2142875" y="634406"/>
            <a:ext cx="7729728" cy="118872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GB"/>
              <a:t>References</a:t>
            </a:r>
            <a:endParaRPr/>
          </a:p>
        </p:txBody>
      </p:sp>
      <p:sp>
        <p:nvSpPr>
          <p:cNvPr id="239" name="Google Shape;239;p4"/>
          <p:cNvSpPr txBox="1"/>
          <p:nvPr/>
        </p:nvSpPr>
        <p:spPr>
          <a:xfrm>
            <a:off x="1061700" y="2486850"/>
            <a:ext cx="101769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Gill Sans"/>
              <a:buAutoNum type="arabicParenR"/>
            </a:pPr>
            <a:r>
              <a:rPr lang="en-GB" sz="1100" u="sng">
                <a:solidFill>
                  <a:schemeClr val="hlink"/>
                </a:solidFill>
                <a:hlinkClick r:id="rId3"/>
              </a:rPr>
              <a:t>Goodreads Book Datasets With User Rating 2M</a:t>
            </a:r>
            <a:endParaRPr>
              <a:latin typeface="Gill Sans"/>
              <a:ea typeface="Gill Sans"/>
              <a:cs typeface="Gill Sans"/>
              <a:sym typeface="Gill Sans"/>
            </a:endParaRPr>
          </a:p>
          <a:p>
            <a:pPr indent="-317500" lvl="0" marL="457200" marR="0" rtl="0" algn="l">
              <a:lnSpc>
                <a:spcPct val="100000"/>
              </a:lnSpc>
              <a:spcBef>
                <a:spcPts val="0"/>
              </a:spcBef>
              <a:spcAft>
                <a:spcPts val="0"/>
              </a:spcAft>
              <a:buSzPts val="1400"/>
              <a:buFont typeface="Gill Sans"/>
              <a:buAutoNum type="arabicParenR"/>
            </a:pPr>
            <a:r>
              <a:t/>
            </a:r>
            <a:endParaRPr>
              <a:latin typeface="Gill Sans"/>
              <a:ea typeface="Gill Sans"/>
              <a:cs typeface="Gill Sans"/>
              <a:sym typeface="Gill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7"/>
          <p:cNvSpPr txBox="1"/>
          <p:nvPr>
            <p:ph type="title"/>
          </p:nvPr>
        </p:nvSpPr>
        <p:spPr>
          <a:xfrm>
            <a:off x="2231111" y="2834693"/>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GB"/>
              <a:t>Thanks for listening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edcc9324c3_0_26"/>
          <p:cNvSpPr txBox="1"/>
          <p:nvPr>
            <p:ph type="title"/>
          </p:nvPr>
        </p:nvSpPr>
        <p:spPr>
          <a:xfrm>
            <a:off x="2231136" y="625058"/>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GB"/>
              <a:t>Data Preparation</a:t>
            </a:r>
            <a:endParaRPr/>
          </a:p>
        </p:txBody>
      </p:sp>
      <p:sp>
        <p:nvSpPr>
          <p:cNvPr id="111" name="Google Shape;111;gedcc9324c3_0_26"/>
          <p:cNvSpPr txBox="1"/>
          <p:nvPr/>
        </p:nvSpPr>
        <p:spPr>
          <a:xfrm>
            <a:off x="2268975" y="2105425"/>
            <a:ext cx="7729800" cy="296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GB" sz="1800">
                <a:solidFill>
                  <a:srgbClr val="262626"/>
                </a:solidFill>
                <a:latin typeface="Gill Sans"/>
                <a:ea typeface="Gill Sans"/>
                <a:cs typeface="Gill Sans"/>
                <a:sym typeface="Gill Sans"/>
              </a:rPr>
              <a:t>In this project, Goodreads Book Dataset has been used for generating the initial database.</a:t>
            </a:r>
            <a:endParaRPr sz="1800">
              <a:solidFill>
                <a:srgbClr val="262626"/>
              </a:solidFill>
              <a:latin typeface="Gill Sans"/>
              <a:ea typeface="Gill Sans"/>
              <a:cs typeface="Gill Sans"/>
              <a:sym typeface="Gill Sans"/>
            </a:endParaRPr>
          </a:p>
        </p:txBody>
      </p:sp>
      <p:pic>
        <p:nvPicPr>
          <p:cNvPr id="112" name="Google Shape;112;gedcc9324c3_0_26"/>
          <p:cNvPicPr preferRelativeResize="0"/>
          <p:nvPr/>
        </p:nvPicPr>
        <p:blipFill>
          <a:blip r:embed="rId3">
            <a:alphaModFix/>
          </a:blip>
          <a:stretch>
            <a:fillRect/>
          </a:stretch>
        </p:blipFill>
        <p:spPr>
          <a:xfrm>
            <a:off x="3297230" y="3318875"/>
            <a:ext cx="5673300" cy="353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2228f8af9c_0_0"/>
          <p:cNvSpPr txBox="1"/>
          <p:nvPr>
            <p:ph type="title"/>
          </p:nvPr>
        </p:nvSpPr>
        <p:spPr>
          <a:xfrm>
            <a:off x="2231136" y="625058"/>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GB"/>
              <a:t>Data Pipeline Methods</a:t>
            </a:r>
            <a:endParaRPr/>
          </a:p>
        </p:txBody>
      </p:sp>
      <p:sp>
        <p:nvSpPr>
          <p:cNvPr id="118" name="Google Shape;118;g32228f8af9c_0_0"/>
          <p:cNvSpPr txBox="1"/>
          <p:nvPr/>
        </p:nvSpPr>
        <p:spPr>
          <a:xfrm>
            <a:off x="2268975" y="2105425"/>
            <a:ext cx="7729800" cy="296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GB" sz="1800">
                <a:solidFill>
                  <a:srgbClr val="262626"/>
                </a:solidFill>
                <a:latin typeface="Gill Sans"/>
                <a:ea typeface="Gill Sans"/>
                <a:cs typeface="Gill Sans"/>
                <a:sym typeface="Gill Sans"/>
              </a:rPr>
              <a:t>There were 3 approaches when storing data from csv file to Neo4j graph database:</a:t>
            </a:r>
            <a:endParaRPr sz="1800">
              <a:solidFill>
                <a:srgbClr val="262626"/>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262626"/>
              </a:solidFill>
              <a:latin typeface="Gill Sans"/>
              <a:ea typeface="Gill Sans"/>
              <a:cs typeface="Gill Sans"/>
              <a:sym typeface="Gill Sans"/>
            </a:endParaRPr>
          </a:p>
          <a:p>
            <a:pPr indent="-342900" lvl="0" marL="457200" marR="0" rtl="0" algn="l">
              <a:lnSpc>
                <a:spcPct val="100000"/>
              </a:lnSpc>
              <a:spcBef>
                <a:spcPts val="0"/>
              </a:spcBef>
              <a:spcAft>
                <a:spcPts val="0"/>
              </a:spcAft>
              <a:buClr>
                <a:srgbClr val="262626"/>
              </a:buClr>
              <a:buSzPts val="1800"/>
              <a:buFont typeface="Gill Sans"/>
              <a:buAutoNum type="arabicParenR"/>
            </a:pPr>
            <a:r>
              <a:rPr lang="en-GB" sz="1800">
                <a:solidFill>
                  <a:srgbClr val="262626"/>
                </a:solidFill>
                <a:latin typeface="Gill Sans"/>
                <a:ea typeface="Gill Sans"/>
                <a:cs typeface="Gill Sans"/>
                <a:sym typeface="Gill Sans"/>
              </a:rPr>
              <a:t>Utilizing Concurrency </a:t>
            </a:r>
            <a:r>
              <a:rPr lang="en-GB" sz="1800">
                <a:solidFill>
                  <a:srgbClr val="262626"/>
                </a:solidFill>
                <a:latin typeface="Gill Sans"/>
                <a:ea typeface="Gill Sans"/>
                <a:cs typeface="Gill Sans"/>
                <a:sym typeface="Gill Sans"/>
              </a:rPr>
              <a:t>in Python</a:t>
            </a:r>
            <a:endParaRPr sz="1800">
              <a:solidFill>
                <a:srgbClr val="262626"/>
              </a:solidFill>
              <a:latin typeface="Gill Sans"/>
              <a:ea typeface="Gill Sans"/>
              <a:cs typeface="Gill Sans"/>
              <a:sym typeface="Gill Sans"/>
            </a:endParaRPr>
          </a:p>
          <a:p>
            <a:pPr indent="0" lvl="0" marL="0" marR="0" rtl="0" algn="l">
              <a:lnSpc>
                <a:spcPct val="100000"/>
              </a:lnSpc>
              <a:spcBef>
                <a:spcPts val="0"/>
              </a:spcBef>
              <a:spcAft>
                <a:spcPts val="0"/>
              </a:spcAft>
              <a:buNone/>
            </a:pPr>
            <a:r>
              <a:t/>
            </a:r>
            <a:endParaRPr sz="1800">
              <a:solidFill>
                <a:srgbClr val="262626"/>
              </a:solidFill>
              <a:latin typeface="Gill Sans"/>
              <a:ea typeface="Gill Sans"/>
              <a:cs typeface="Gill Sans"/>
              <a:sym typeface="Gill Sans"/>
            </a:endParaRPr>
          </a:p>
          <a:p>
            <a:pPr indent="-342900" lvl="0" marL="457200" marR="0" rtl="0" algn="l">
              <a:lnSpc>
                <a:spcPct val="100000"/>
              </a:lnSpc>
              <a:spcBef>
                <a:spcPts val="0"/>
              </a:spcBef>
              <a:spcAft>
                <a:spcPts val="0"/>
              </a:spcAft>
              <a:buClr>
                <a:srgbClr val="262626"/>
              </a:buClr>
              <a:buSzPts val="1800"/>
              <a:buFont typeface="Gill Sans"/>
              <a:buAutoNum type="arabicParenR"/>
            </a:pPr>
            <a:r>
              <a:rPr lang="en-GB" sz="1800">
                <a:solidFill>
                  <a:srgbClr val="262626"/>
                </a:solidFill>
                <a:latin typeface="Gill Sans"/>
                <a:ea typeface="Gill Sans"/>
                <a:cs typeface="Gill Sans"/>
                <a:sym typeface="Gill Sans"/>
              </a:rPr>
              <a:t>Utilizing </a:t>
            </a:r>
            <a:r>
              <a:rPr lang="en-GB" sz="1800">
                <a:solidFill>
                  <a:srgbClr val="262626"/>
                </a:solidFill>
                <a:latin typeface="Gill Sans"/>
                <a:ea typeface="Gill Sans"/>
                <a:cs typeface="Gill Sans"/>
                <a:sym typeface="Gill Sans"/>
              </a:rPr>
              <a:t>Multiprocessing in Python</a:t>
            </a:r>
            <a:endParaRPr sz="1800">
              <a:solidFill>
                <a:srgbClr val="262626"/>
              </a:solidFill>
              <a:latin typeface="Gill Sans"/>
              <a:ea typeface="Gill Sans"/>
              <a:cs typeface="Gill Sans"/>
              <a:sym typeface="Gill Sans"/>
            </a:endParaRPr>
          </a:p>
          <a:p>
            <a:pPr indent="0" lvl="0" marL="0" marR="0" rtl="0" algn="l">
              <a:lnSpc>
                <a:spcPct val="100000"/>
              </a:lnSpc>
              <a:spcBef>
                <a:spcPts val="0"/>
              </a:spcBef>
              <a:spcAft>
                <a:spcPts val="0"/>
              </a:spcAft>
              <a:buNone/>
            </a:pPr>
            <a:r>
              <a:t/>
            </a:r>
            <a:endParaRPr sz="1800">
              <a:solidFill>
                <a:srgbClr val="262626"/>
              </a:solidFill>
              <a:latin typeface="Gill Sans"/>
              <a:ea typeface="Gill Sans"/>
              <a:cs typeface="Gill Sans"/>
              <a:sym typeface="Gill Sans"/>
            </a:endParaRPr>
          </a:p>
          <a:p>
            <a:pPr indent="-342900" lvl="0" marL="457200" marR="0" rtl="0" algn="l">
              <a:lnSpc>
                <a:spcPct val="100000"/>
              </a:lnSpc>
              <a:spcBef>
                <a:spcPts val="0"/>
              </a:spcBef>
              <a:spcAft>
                <a:spcPts val="0"/>
              </a:spcAft>
              <a:buClr>
                <a:srgbClr val="262626"/>
              </a:buClr>
              <a:buSzPts val="1800"/>
              <a:buFont typeface="Gill Sans"/>
              <a:buAutoNum type="arabicParenR"/>
            </a:pPr>
            <a:r>
              <a:rPr lang="en-GB" sz="1800">
                <a:solidFill>
                  <a:srgbClr val="262626"/>
                </a:solidFill>
                <a:latin typeface="Gill Sans"/>
                <a:ea typeface="Gill Sans"/>
                <a:cs typeface="Gill Sans"/>
                <a:sym typeface="Gill Sans"/>
              </a:rPr>
              <a:t>Utilizing Concurrency at Database Level</a:t>
            </a:r>
            <a:endParaRPr sz="1800">
              <a:solidFill>
                <a:srgbClr val="262626"/>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32228f8af9c_0_6"/>
          <p:cNvSpPr txBox="1"/>
          <p:nvPr>
            <p:ph type="title"/>
          </p:nvPr>
        </p:nvSpPr>
        <p:spPr>
          <a:xfrm>
            <a:off x="2231136" y="625058"/>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GB"/>
              <a:t>Data Pipeline Methods Pros and Cons</a:t>
            </a:r>
            <a:endParaRPr/>
          </a:p>
        </p:txBody>
      </p:sp>
      <p:sp>
        <p:nvSpPr>
          <p:cNvPr id="124" name="Google Shape;124;g32228f8af9c_0_6"/>
          <p:cNvSpPr txBox="1"/>
          <p:nvPr/>
        </p:nvSpPr>
        <p:spPr>
          <a:xfrm>
            <a:off x="2268975" y="2105425"/>
            <a:ext cx="7729800" cy="296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800">
                <a:solidFill>
                  <a:srgbClr val="262626"/>
                </a:solidFill>
                <a:latin typeface="Gill Sans"/>
                <a:ea typeface="Gill Sans"/>
                <a:cs typeface="Gill Sans"/>
                <a:sym typeface="Gill Sans"/>
              </a:rPr>
              <a:t>Concurrency in Python: It is fast. Comes with race conditions, managing connection pools is hard. Lacks data integrity.</a:t>
            </a:r>
            <a:endParaRPr sz="1800">
              <a:solidFill>
                <a:srgbClr val="262626"/>
              </a:solidFill>
              <a:latin typeface="Gill Sans"/>
              <a:ea typeface="Gill Sans"/>
              <a:cs typeface="Gill Sans"/>
              <a:sym typeface="Gill Sans"/>
            </a:endParaRPr>
          </a:p>
          <a:p>
            <a:pPr indent="0" lvl="0" marL="0" marR="0" rtl="0" algn="l">
              <a:lnSpc>
                <a:spcPct val="100000"/>
              </a:lnSpc>
              <a:spcBef>
                <a:spcPts val="0"/>
              </a:spcBef>
              <a:spcAft>
                <a:spcPts val="0"/>
              </a:spcAft>
              <a:buNone/>
            </a:pPr>
            <a:r>
              <a:t/>
            </a:r>
            <a:endParaRPr sz="1800">
              <a:solidFill>
                <a:srgbClr val="262626"/>
              </a:solidFill>
              <a:latin typeface="Gill Sans"/>
              <a:ea typeface="Gill Sans"/>
              <a:cs typeface="Gill Sans"/>
              <a:sym typeface="Gill Sans"/>
            </a:endParaRPr>
          </a:p>
          <a:p>
            <a:pPr indent="0" lvl="0" marL="0" marR="0" rtl="0" algn="l">
              <a:lnSpc>
                <a:spcPct val="100000"/>
              </a:lnSpc>
              <a:spcBef>
                <a:spcPts val="0"/>
              </a:spcBef>
              <a:spcAft>
                <a:spcPts val="0"/>
              </a:spcAft>
              <a:buNone/>
            </a:pPr>
            <a:r>
              <a:rPr lang="en-GB" sz="1800">
                <a:solidFill>
                  <a:srgbClr val="262626"/>
                </a:solidFill>
                <a:latin typeface="Gill Sans"/>
                <a:ea typeface="Gill Sans"/>
                <a:cs typeface="Gill Sans"/>
                <a:sym typeface="Gill Sans"/>
              </a:rPr>
              <a:t>Multiprocessing in Python: Easier solution. It is slow. Don’t need to manage connection pools. Data integrity is full.</a:t>
            </a:r>
            <a:endParaRPr sz="1800">
              <a:solidFill>
                <a:srgbClr val="262626"/>
              </a:solidFill>
              <a:latin typeface="Gill Sans"/>
              <a:ea typeface="Gill Sans"/>
              <a:cs typeface="Gill Sans"/>
              <a:sym typeface="Gill Sans"/>
            </a:endParaRPr>
          </a:p>
          <a:p>
            <a:pPr indent="0" lvl="0" marL="0" marR="0" rtl="0" algn="l">
              <a:lnSpc>
                <a:spcPct val="100000"/>
              </a:lnSpc>
              <a:spcBef>
                <a:spcPts val="0"/>
              </a:spcBef>
              <a:spcAft>
                <a:spcPts val="0"/>
              </a:spcAft>
              <a:buNone/>
            </a:pPr>
            <a:r>
              <a:t/>
            </a:r>
            <a:endParaRPr sz="1800">
              <a:solidFill>
                <a:srgbClr val="262626"/>
              </a:solidFill>
              <a:latin typeface="Gill Sans"/>
              <a:ea typeface="Gill Sans"/>
              <a:cs typeface="Gill Sans"/>
              <a:sym typeface="Gill Sans"/>
            </a:endParaRPr>
          </a:p>
          <a:p>
            <a:pPr indent="0" lvl="0" marL="0" marR="0" rtl="0" algn="l">
              <a:lnSpc>
                <a:spcPct val="100000"/>
              </a:lnSpc>
              <a:spcBef>
                <a:spcPts val="0"/>
              </a:spcBef>
              <a:spcAft>
                <a:spcPts val="0"/>
              </a:spcAft>
              <a:buNone/>
            </a:pPr>
            <a:r>
              <a:rPr lang="en-GB" sz="1800">
                <a:solidFill>
                  <a:srgbClr val="262626"/>
                </a:solidFill>
                <a:latin typeface="Gill Sans"/>
                <a:ea typeface="Gill Sans"/>
                <a:cs typeface="Gill Sans"/>
                <a:sym typeface="Gill Sans"/>
              </a:rPr>
              <a:t>Concurrency in Neo4j using APOC: It is fastest. Comes with race conditions therefore comes with failed insertions. Lacks data integrity. This method was picked due to its accuracy.</a:t>
            </a:r>
            <a:endParaRPr sz="1800">
              <a:solidFill>
                <a:srgbClr val="262626"/>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2228f8af9c_0_61"/>
          <p:cNvSpPr txBox="1"/>
          <p:nvPr>
            <p:ph type="title"/>
          </p:nvPr>
        </p:nvSpPr>
        <p:spPr>
          <a:xfrm>
            <a:off x="2231136" y="625058"/>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GB"/>
              <a:t>Data Pipeline Methods- APOC</a:t>
            </a:r>
            <a:endParaRPr/>
          </a:p>
        </p:txBody>
      </p:sp>
      <p:pic>
        <p:nvPicPr>
          <p:cNvPr id="130" name="Google Shape;130;g32228f8af9c_0_61"/>
          <p:cNvPicPr preferRelativeResize="0"/>
          <p:nvPr/>
        </p:nvPicPr>
        <p:blipFill>
          <a:blip r:embed="rId3">
            <a:alphaModFix/>
          </a:blip>
          <a:stretch>
            <a:fillRect/>
          </a:stretch>
        </p:blipFill>
        <p:spPr>
          <a:xfrm>
            <a:off x="152400" y="1966058"/>
            <a:ext cx="11887201" cy="3470970"/>
          </a:xfrm>
          <a:prstGeom prst="rect">
            <a:avLst/>
          </a:prstGeom>
          <a:noFill/>
          <a:ln>
            <a:noFill/>
          </a:ln>
        </p:spPr>
      </p:pic>
      <p:sp>
        <p:nvSpPr>
          <p:cNvPr id="131" name="Google Shape;131;g32228f8af9c_0_61"/>
          <p:cNvSpPr/>
          <p:nvPr/>
        </p:nvSpPr>
        <p:spPr>
          <a:xfrm>
            <a:off x="397275" y="3697400"/>
            <a:ext cx="1080300" cy="494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Gill Sans"/>
              <a:ea typeface="Gill Sans"/>
              <a:cs typeface="Gill Sans"/>
              <a:sym typeface="Gill Sans"/>
            </a:endParaRPr>
          </a:p>
        </p:txBody>
      </p:sp>
      <p:sp>
        <p:nvSpPr>
          <p:cNvPr id="132" name="Google Shape;132;g32228f8af9c_0_61"/>
          <p:cNvSpPr/>
          <p:nvPr/>
        </p:nvSpPr>
        <p:spPr>
          <a:xfrm>
            <a:off x="2117800" y="3697400"/>
            <a:ext cx="1080300" cy="494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Gill Sans"/>
              <a:ea typeface="Gill Sans"/>
              <a:cs typeface="Gill Sans"/>
              <a:sym typeface="Gill Sans"/>
            </a:endParaRPr>
          </a:p>
        </p:txBody>
      </p:sp>
      <p:sp>
        <p:nvSpPr>
          <p:cNvPr id="133" name="Google Shape;133;g32228f8af9c_0_61"/>
          <p:cNvSpPr/>
          <p:nvPr/>
        </p:nvSpPr>
        <p:spPr>
          <a:xfrm>
            <a:off x="5998900" y="3697400"/>
            <a:ext cx="1080300" cy="494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32228f8af9c_0_11"/>
          <p:cNvSpPr txBox="1"/>
          <p:nvPr>
            <p:ph type="title"/>
          </p:nvPr>
        </p:nvSpPr>
        <p:spPr>
          <a:xfrm>
            <a:off x="2231136" y="625058"/>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GB"/>
              <a:t>Environment Generation</a:t>
            </a:r>
            <a:endParaRPr/>
          </a:p>
        </p:txBody>
      </p:sp>
      <p:sp>
        <p:nvSpPr>
          <p:cNvPr id="139" name="Google Shape;139;g32228f8af9c_0_11"/>
          <p:cNvSpPr txBox="1"/>
          <p:nvPr/>
        </p:nvSpPr>
        <p:spPr>
          <a:xfrm>
            <a:off x="2268975" y="2105425"/>
            <a:ext cx="7729800" cy="296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800">
                <a:solidFill>
                  <a:srgbClr val="262626"/>
                </a:solidFill>
                <a:latin typeface="Gill Sans"/>
                <a:ea typeface="Gill Sans"/>
                <a:cs typeface="Gill Sans"/>
                <a:sym typeface="Gill Sans"/>
              </a:rPr>
              <a:t>For the development environment, Docker container has been </a:t>
            </a:r>
            <a:r>
              <a:rPr lang="en-GB" sz="1800">
                <a:solidFill>
                  <a:srgbClr val="262626"/>
                </a:solidFill>
                <a:latin typeface="Gill Sans"/>
                <a:ea typeface="Gill Sans"/>
                <a:cs typeface="Gill Sans"/>
                <a:sym typeface="Gill Sans"/>
              </a:rPr>
              <a:t>utilized</a:t>
            </a:r>
            <a:r>
              <a:rPr lang="en-GB" sz="1800">
                <a:solidFill>
                  <a:srgbClr val="262626"/>
                </a:solidFill>
                <a:latin typeface="Gill Sans"/>
                <a:ea typeface="Gill Sans"/>
                <a:cs typeface="Gill Sans"/>
                <a:sym typeface="Gill Sans"/>
              </a:rPr>
              <a:t> for easier deployment of Neo4j. For Python scripts, Python 3.12 has been picked due to speed benefits of Python 3.12.</a:t>
            </a:r>
            <a:endParaRPr sz="1800">
              <a:solidFill>
                <a:srgbClr val="262626"/>
              </a:solidFill>
              <a:latin typeface="Gill Sans"/>
              <a:ea typeface="Gill Sans"/>
              <a:cs typeface="Gill Sans"/>
              <a:sym typeface="Gill Sans"/>
            </a:endParaRPr>
          </a:p>
          <a:p>
            <a:pPr indent="0" lvl="0" marL="0" marR="0" rtl="0" algn="l">
              <a:lnSpc>
                <a:spcPct val="100000"/>
              </a:lnSpc>
              <a:spcBef>
                <a:spcPts val="0"/>
              </a:spcBef>
              <a:spcAft>
                <a:spcPts val="0"/>
              </a:spcAft>
              <a:buNone/>
            </a:pPr>
            <a:r>
              <a:t/>
            </a:r>
            <a:endParaRPr sz="1800">
              <a:solidFill>
                <a:srgbClr val="262626"/>
              </a:solidFill>
              <a:latin typeface="Gill Sans"/>
              <a:ea typeface="Gill Sans"/>
              <a:cs typeface="Gill Sans"/>
              <a:sym typeface="Gill Sans"/>
            </a:endParaRPr>
          </a:p>
          <a:p>
            <a:pPr indent="0" lvl="0" marL="0" marR="0" rtl="0" algn="l">
              <a:lnSpc>
                <a:spcPct val="100000"/>
              </a:lnSpc>
              <a:spcBef>
                <a:spcPts val="0"/>
              </a:spcBef>
              <a:spcAft>
                <a:spcPts val="0"/>
              </a:spcAft>
              <a:buNone/>
            </a:pPr>
            <a:r>
              <a:rPr lang="en-GB" sz="1800">
                <a:solidFill>
                  <a:srgbClr val="262626"/>
                </a:solidFill>
                <a:latin typeface="Gill Sans"/>
                <a:ea typeface="Gill Sans"/>
                <a:cs typeface="Gill Sans"/>
                <a:sym typeface="Gill Sans"/>
              </a:rPr>
              <a:t>For version control, Git and Github has been utilized. Since the project is a solo project with time constraints, no branch controls have been implemented.</a:t>
            </a:r>
            <a:endParaRPr sz="1800">
              <a:solidFill>
                <a:srgbClr val="262626"/>
              </a:solidFill>
              <a:latin typeface="Gill Sans"/>
              <a:ea typeface="Gill Sans"/>
              <a:cs typeface="Gill Sans"/>
              <a:sym typeface="Gill Sans"/>
            </a:endParaRPr>
          </a:p>
        </p:txBody>
      </p:sp>
      <p:pic>
        <p:nvPicPr>
          <p:cNvPr id="140" name="Google Shape;140;g32228f8af9c_0_11"/>
          <p:cNvPicPr preferRelativeResize="0"/>
          <p:nvPr/>
        </p:nvPicPr>
        <p:blipFill>
          <a:blip r:embed="rId3">
            <a:alphaModFix/>
          </a:blip>
          <a:stretch>
            <a:fillRect/>
          </a:stretch>
        </p:blipFill>
        <p:spPr>
          <a:xfrm>
            <a:off x="1490438" y="4552800"/>
            <a:ext cx="9286875" cy="981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2228f8af9c_0_24"/>
          <p:cNvSpPr txBox="1"/>
          <p:nvPr>
            <p:ph type="title"/>
          </p:nvPr>
        </p:nvSpPr>
        <p:spPr>
          <a:xfrm>
            <a:off x="2231136" y="625058"/>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spcBef>
                <a:spcPts val="0"/>
              </a:spcBef>
              <a:spcAft>
                <a:spcPts val="0"/>
              </a:spcAft>
              <a:buClr>
                <a:srgbClr val="262626"/>
              </a:buClr>
              <a:buSzPts val="2800"/>
              <a:buFont typeface="Gill Sans"/>
              <a:buNone/>
            </a:pPr>
            <a:r>
              <a:rPr lang="en-GB"/>
              <a:t>Graph Version 1:</a:t>
            </a:r>
            <a:endParaRPr/>
          </a:p>
          <a:p>
            <a:pPr indent="0" lvl="0" marL="0" rtl="0" algn="ctr">
              <a:spcBef>
                <a:spcPts val="0"/>
              </a:spcBef>
              <a:spcAft>
                <a:spcPts val="0"/>
              </a:spcAft>
              <a:buClr>
                <a:srgbClr val="262626"/>
              </a:buClr>
              <a:buSzPts val="2800"/>
              <a:buFont typeface="Gill Sans"/>
              <a:buNone/>
            </a:pPr>
            <a:r>
              <a:rPr lang="en-GB"/>
              <a:t>Generated With Only The Dataset</a:t>
            </a:r>
            <a:endParaRPr/>
          </a:p>
        </p:txBody>
      </p:sp>
      <p:sp>
        <p:nvSpPr>
          <p:cNvPr id="146" name="Google Shape;146;g32228f8af9c_0_24"/>
          <p:cNvSpPr txBox="1"/>
          <p:nvPr/>
        </p:nvSpPr>
        <p:spPr>
          <a:xfrm>
            <a:off x="2268975" y="2105425"/>
            <a:ext cx="7729800" cy="296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800">
                <a:solidFill>
                  <a:srgbClr val="262626"/>
                </a:solidFill>
                <a:latin typeface="Gill Sans"/>
                <a:ea typeface="Gill Sans"/>
                <a:cs typeface="Gill Sans"/>
                <a:sym typeface="Gill Sans"/>
              </a:rPr>
              <a:t>This version made with only using the contents of the data. In this version, </a:t>
            </a:r>
            <a:r>
              <a:rPr lang="en-GB" sz="1800">
                <a:solidFill>
                  <a:srgbClr val="262626"/>
                </a:solidFill>
                <a:latin typeface="Gill Sans"/>
                <a:ea typeface="Gill Sans"/>
                <a:cs typeface="Gill Sans"/>
                <a:sym typeface="Gill Sans"/>
              </a:rPr>
              <a:t>graph database have meaningful connections but lacks the depth.</a:t>
            </a:r>
            <a:br>
              <a:rPr lang="en-GB" sz="1800">
                <a:solidFill>
                  <a:srgbClr val="262626"/>
                </a:solidFill>
                <a:latin typeface="Gill Sans"/>
                <a:ea typeface="Gill Sans"/>
                <a:cs typeface="Gill Sans"/>
                <a:sym typeface="Gill Sans"/>
              </a:rPr>
            </a:br>
            <a:br>
              <a:rPr lang="en-GB" sz="1800">
                <a:solidFill>
                  <a:srgbClr val="262626"/>
                </a:solidFill>
                <a:latin typeface="Gill Sans"/>
                <a:ea typeface="Gill Sans"/>
                <a:cs typeface="Gill Sans"/>
                <a:sym typeface="Gill Sans"/>
              </a:rPr>
            </a:br>
            <a:r>
              <a:rPr lang="en-GB" sz="1800">
                <a:solidFill>
                  <a:srgbClr val="262626"/>
                </a:solidFill>
                <a:latin typeface="Gill Sans"/>
                <a:ea typeface="Gill Sans"/>
                <a:cs typeface="Gill Sans"/>
                <a:sym typeface="Gill Sans"/>
              </a:rPr>
              <a:t>Nodes:</a:t>
            </a:r>
            <a:br>
              <a:rPr lang="en-GB" sz="1800">
                <a:solidFill>
                  <a:srgbClr val="262626"/>
                </a:solidFill>
                <a:latin typeface="Gill Sans"/>
                <a:ea typeface="Gill Sans"/>
                <a:cs typeface="Gill Sans"/>
                <a:sym typeface="Gill Sans"/>
              </a:rPr>
            </a:br>
            <a:r>
              <a:rPr lang="en-GB" sz="1800">
                <a:solidFill>
                  <a:srgbClr val="262626"/>
                </a:solidFill>
                <a:latin typeface="Gill Sans"/>
                <a:ea typeface="Gill Sans"/>
                <a:cs typeface="Gill Sans"/>
                <a:sym typeface="Gill Sans"/>
              </a:rPr>
              <a:t>Books, Authors, Users</a:t>
            </a:r>
            <a:br>
              <a:rPr lang="en-GB" sz="1800">
                <a:solidFill>
                  <a:srgbClr val="262626"/>
                </a:solidFill>
                <a:latin typeface="Gill Sans"/>
                <a:ea typeface="Gill Sans"/>
                <a:cs typeface="Gill Sans"/>
                <a:sym typeface="Gill Sans"/>
              </a:rPr>
            </a:br>
            <a:br>
              <a:rPr lang="en-GB" sz="1800">
                <a:solidFill>
                  <a:srgbClr val="262626"/>
                </a:solidFill>
                <a:latin typeface="Gill Sans"/>
                <a:ea typeface="Gill Sans"/>
                <a:cs typeface="Gill Sans"/>
                <a:sym typeface="Gill Sans"/>
              </a:rPr>
            </a:br>
            <a:r>
              <a:rPr lang="en-GB" sz="1800">
                <a:solidFill>
                  <a:srgbClr val="262626"/>
                </a:solidFill>
                <a:latin typeface="Gill Sans"/>
                <a:ea typeface="Gill Sans"/>
                <a:cs typeface="Gill Sans"/>
                <a:sym typeface="Gill Sans"/>
              </a:rPr>
              <a:t>Edges:</a:t>
            </a:r>
            <a:br>
              <a:rPr lang="en-GB" sz="1800">
                <a:solidFill>
                  <a:srgbClr val="262626"/>
                </a:solidFill>
                <a:latin typeface="Gill Sans"/>
                <a:ea typeface="Gill Sans"/>
                <a:cs typeface="Gill Sans"/>
                <a:sym typeface="Gill Sans"/>
              </a:rPr>
            </a:br>
            <a:r>
              <a:rPr lang="en-GB" sz="1800">
                <a:solidFill>
                  <a:srgbClr val="262626"/>
                </a:solidFill>
                <a:latin typeface="Gill Sans"/>
                <a:ea typeface="Gill Sans"/>
                <a:cs typeface="Gill Sans"/>
                <a:sym typeface="Gill Sans"/>
              </a:rPr>
              <a:t>WRITTEN_BY: Book -&gt; Author</a:t>
            </a:r>
            <a:br>
              <a:rPr lang="en-GB" sz="1800">
                <a:solidFill>
                  <a:srgbClr val="262626"/>
                </a:solidFill>
                <a:latin typeface="Gill Sans"/>
                <a:ea typeface="Gill Sans"/>
                <a:cs typeface="Gill Sans"/>
                <a:sym typeface="Gill Sans"/>
              </a:rPr>
            </a:br>
            <a:r>
              <a:rPr lang="en-GB" sz="1800">
                <a:solidFill>
                  <a:srgbClr val="262626"/>
                </a:solidFill>
                <a:latin typeface="Gill Sans"/>
                <a:ea typeface="Gill Sans"/>
                <a:cs typeface="Gill Sans"/>
                <a:sym typeface="Gill Sans"/>
              </a:rPr>
              <a:t>REVIEWED_BY: Book -&gt; User</a:t>
            </a:r>
            <a:endParaRPr sz="1800">
              <a:solidFill>
                <a:srgbClr val="262626"/>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32228f8af9c_0_50"/>
          <p:cNvSpPr txBox="1"/>
          <p:nvPr>
            <p:ph type="title"/>
          </p:nvPr>
        </p:nvSpPr>
        <p:spPr>
          <a:xfrm>
            <a:off x="2231136" y="625058"/>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spcBef>
                <a:spcPts val="0"/>
              </a:spcBef>
              <a:spcAft>
                <a:spcPts val="0"/>
              </a:spcAft>
              <a:buClr>
                <a:srgbClr val="262626"/>
              </a:buClr>
              <a:buSzPts val="2800"/>
              <a:buFont typeface="Gill Sans"/>
              <a:buNone/>
            </a:pPr>
            <a:r>
              <a:rPr lang="en-GB"/>
              <a:t>Graph Version 1:</a:t>
            </a:r>
            <a:endParaRPr/>
          </a:p>
          <a:p>
            <a:pPr indent="0" lvl="0" marL="0" rtl="0" algn="ctr">
              <a:spcBef>
                <a:spcPts val="0"/>
              </a:spcBef>
              <a:spcAft>
                <a:spcPts val="0"/>
              </a:spcAft>
              <a:buClr>
                <a:srgbClr val="262626"/>
              </a:buClr>
              <a:buSzPts val="2800"/>
              <a:buFont typeface="Gill Sans"/>
              <a:buNone/>
            </a:pPr>
            <a:r>
              <a:rPr lang="en-GB"/>
              <a:t>Generated With Only The Dataset</a:t>
            </a:r>
            <a:endParaRPr/>
          </a:p>
        </p:txBody>
      </p:sp>
      <p:pic>
        <p:nvPicPr>
          <p:cNvPr id="152" name="Google Shape;152;g32228f8af9c_0_50"/>
          <p:cNvPicPr preferRelativeResize="0"/>
          <p:nvPr/>
        </p:nvPicPr>
        <p:blipFill>
          <a:blip r:embed="rId3">
            <a:alphaModFix/>
          </a:blip>
          <a:stretch>
            <a:fillRect/>
          </a:stretch>
        </p:blipFill>
        <p:spPr>
          <a:xfrm>
            <a:off x="152400" y="2230883"/>
            <a:ext cx="11887201" cy="3378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2021-03-17T13:50:17Z</dcterms:created>
  <dc:creator>Fellandes</dc:creator>
</cp:coreProperties>
</file>