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69999" y="2599307"/>
            <a:ext cx="10464801" cy="3302001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8000"/>
              <a:t>MAMK-antiCheat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515943"/>
            <a:ext cx="10464801" cy="1130301"/>
          </a:xfrm>
          <a:prstGeom prst="rect">
            <a:avLst/>
          </a:prstGeom>
        </p:spPr>
        <p:txBody>
          <a:bodyPr/>
          <a:lstStyle/>
          <a:p>
            <a:pPr lvl="0" defTabSz="549148">
              <a:defRPr sz="1800"/>
            </a:pPr>
            <a:r>
              <a:rPr sz="3290"/>
              <a:t>Yuri Yevstigneyeyev </a:t>
            </a:r>
            <a:endParaRPr sz="3290"/>
          </a:p>
          <a:p>
            <a:pPr lvl="0" defTabSz="549148">
              <a:defRPr sz="1800"/>
            </a:pPr>
            <a:r>
              <a:rPr sz="3290"/>
              <a:t>Andrei Vykhodtcev </a:t>
            </a:r>
          </a:p>
        </p:txBody>
      </p:sp>
      <p:pic>
        <p:nvPicPr>
          <p:cNvPr id="34" name="bckh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4364863" y="8511705"/>
            <a:ext cx="4275075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spcBef>
                <a:spcPts val="700"/>
              </a:spcBef>
              <a:defRPr sz="1800"/>
            </a:pPr>
            <a:r>
              <a:rPr sz="2000"/>
              <a:t>Mikkeli University of Applied Science</a:t>
            </a:r>
            <a:endParaRPr sz="2000"/>
          </a:p>
          <a:p>
            <a:pPr lvl="0">
              <a:spcBef>
                <a:spcPts val="700"/>
              </a:spcBef>
              <a:defRPr sz="1800"/>
            </a:pPr>
            <a:r>
              <a:rPr sz="2000"/>
              <a:t>T5613SN</a:t>
            </a:r>
            <a:endParaRPr sz="2000"/>
          </a:p>
          <a:p>
            <a:pPr lvl="0">
              <a:lnSpc>
                <a:spcPct val="60000"/>
              </a:lnSpc>
              <a:spcBef>
                <a:spcPts val="700"/>
              </a:spcBef>
              <a:defRPr sz="1800"/>
            </a:pPr>
            <a:r>
              <a:rPr sz="2000"/>
              <a:t>2016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1270000" y="2599307"/>
            <a:ext cx="10464800" cy="33020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8000"/>
              <a:t>What was used 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1270000" y="4979277"/>
            <a:ext cx="10464800" cy="4275123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Microsoft Azure for temporal server storage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PHP as a backend (will be switched to RubyOnRalils)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MySQL database 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Google Material Design (Materialize framework) 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Git for version control &amp; server uploads (+webhooks)</a:t>
            </a:r>
          </a:p>
        </p:txBody>
      </p:sp>
      <p:pic>
        <p:nvPicPr>
          <p:cNvPr id="71" name="bckh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1270000" y="2599307"/>
            <a:ext cx="10464800" cy="33020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8000"/>
              <a:t>Further roadmap 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1270000" y="4979277"/>
            <a:ext cx="10464800" cy="4275123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Polish the prototype 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Advanced teacher dashboard (able to create exams)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Switch to Ruby (to ease complex server-based tasks)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Create a clutch with two separate servers (security)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Possibly extend Moodle &amp; roll to big market</a:t>
            </a:r>
          </a:p>
        </p:txBody>
      </p:sp>
      <p:pic>
        <p:nvPicPr>
          <p:cNvPr id="75" name="bckh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1270000" y="3949699"/>
            <a:ext cx="10464801" cy="33020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8000"/>
              <a:t>Thank you!</a:t>
            </a:r>
          </a:p>
        </p:txBody>
      </p:sp>
      <p:pic>
        <p:nvPicPr>
          <p:cNvPr id="78" name="bckh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2599307"/>
            <a:ext cx="10464800" cy="33020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8000"/>
              <a:t>About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269999" y="4979277"/>
            <a:ext cx="10464801" cy="2785835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A service tracking exam activity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A full exam-carrying system </a:t>
            </a:r>
          </a:p>
        </p:txBody>
      </p:sp>
      <p:pic>
        <p:nvPicPr>
          <p:cNvPr id="39" name="bckh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1270000" y="2599307"/>
            <a:ext cx="10464800" cy="33020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8000"/>
              <a:t>Functions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270000" y="4979277"/>
            <a:ext cx="10464800" cy="2785835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Notify the supervisor on cheating suspicion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Block the PC of suspect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Monitor the activity of students answering questions  </a:t>
            </a:r>
          </a:p>
        </p:txBody>
      </p:sp>
      <p:pic>
        <p:nvPicPr>
          <p:cNvPr id="43" name="bckh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7" name="Screenshot 2016-04-04 06.50.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5122" y="-1"/>
            <a:ext cx="180721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1" name="Screenshot 2016-04-04 06.47.5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78584" y="0"/>
            <a:ext cx="143891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1270000" y="2599307"/>
            <a:ext cx="10464800" cy="33020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8000"/>
              <a:t>Opportunities 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1270000" y="4979277"/>
            <a:ext cx="10464800" cy="3935465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Prevent unfair exam results beforehand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Make the supervising easier </a:t>
            </a:r>
            <a:endParaRPr sz="3200"/>
          </a:p>
          <a:p>
            <a:pPr lvl="1" marL="839611" indent="-395111" algn="l">
              <a:buSzPct val="75000"/>
              <a:buChar char="•"/>
              <a:defRPr sz="1800"/>
            </a:pPr>
            <a:r>
              <a:rPr sz="3200"/>
              <a:t>Teacher tracks all activity from desktop</a:t>
            </a:r>
            <a:endParaRPr sz="3200"/>
          </a:p>
          <a:p>
            <a:pPr lvl="1" marL="839611" indent="-395111" algn="l">
              <a:buSzPct val="75000"/>
              <a:buChar char="•"/>
              <a:defRPr sz="1800"/>
            </a:pPr>
            <a:r>
              <a:rPr sz="3200"/>
              <a:t>All information is updated on-the-go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Possibility for further integration with Moodle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Commit students to learn material themselves </a:t>
            </a:r>
          </a:p>
        </p:txBody>
      </p:sp>
      <p:pic>
        <p:nvPicPr>
          <p:cNvPr id="55" name="bckh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1270000" y="2599307"/>
            <a:ext cx="10464800" cy="33020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8000"/>
              <a:t>Demonstration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269999" y="4207783"/>
            <a:ext cx="10464801" cy="2785835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3200"/>
              <a:t>Now its is time to show the (partially)working prototype</a:t>
            </a:r>
          </a:p>
        </p:txBody>
      </p:sp>
      <p:pic>
        <p:nvPicPr>
          <p:cNvPr id="59" name="bckh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1270000" y="2599307"/>
            <a:ext cx="10464800" cy="33020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8000"/>
              <a:t>On the backend side 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1270000" y="4979277"/>
            <a:ext cx="10464800" cy="4275123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Custom algorithm for comparison of answers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Compares whole structure (sentence -&gt; word -&gt; letter)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Takes predefined keywords in account 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For the output — the similarity percentage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Secured DB exchange: no JS can be embed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Whole activity stays tracked until exam is checked</a:t>
            </a:r>
          </a:p>
        </p:txBody>
      </p:sp>
      <p:pic>
        <p:nvPicPr>
          <p:cNvPr id="63" name="bckh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1453162" y="2006600"/>
            <a:ext cx="10464801" cy="33020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8000"/>
              <a:t>Our algorithm</a:t>
            </a:r>
          </a:p>
        </p:txBody>
      </p:sp>
      <p:pic>
        <p:nvPicPr>
          <p:cNvPr id="66" name="bckh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Screenshot 2016-04-04 06.44.3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936" y="3807164"/>
            <a:ext cx="11951254" cy="4340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