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91" r:id="rId4"/>
    <p:sldId id="292" r:id="rId5"/>
    <p:sldId id="295" r:id="rId6"/>
    <p:sldId id="296" r:id="rId7"/>
    <p:sldId id="293" r:id="rId8"/>
    <p:sldId id="294" r:id="rId9"/>
    <p:sldId id="297" r:id="rId10"/>
    <p:sldId id="285" r:id="rId11"/>
    <p:sldId id="28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83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E1F22"/>
    <a:srgbClr val="9AC05D"/>
    <a:srgbClr val="63B786"/>
    <a:srgbClr val="32A3AE"/>
    <a:srgbClr val="036CB6"/>
    <a:srgbClr val="F6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-1589" y="-619"/>
      </p:cViewPr>
      <p:guideLst>
        <p:guide orient="horz" pos="527"/>
        <p:guide orient="horz" pos="3793"/>
        <p:guide pos="4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ФИНАНСОВАЯ СТОРОНА ПРОЕКТА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Разработка и технологическое обеспечение</c:v>
                </c:pt>
                <c:pt idx="1">
                  <c:v>Исследование и разработка</c:v>
                </c:pt>
                <c:pt idx="2">
                  <c:v>Маркетинг и продвижение</c:v>
                </c:pt>
                <c:pt idx="3">
                  <c:v>Техническая поддержка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0.3</c:v>
                </c:pt>
                <c:pt idx="1">
                  <c:v>0.1</c:v>
                </c:pt>
                <c:pt idx="2">
                  <c:v>0.4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A9-40E3-A64B-33530377D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A1D5F-6F4C-4D17-8830-4AF2378220A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73065-8F38-49DD-BB99-3CE4B186A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1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8544-39DF-1349-A0AB-7AF90ABE3C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B9F379-47C5-D787-8268-1C41F2601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AC1FC2F-1F05-A64E-4D25-9C149161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6A85A83-AD79-711E-FD4A-B78FFAB1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1E5707-21B1-C052-6C52-2BC9A9C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F69327-AFA5-82E9-66B7-206C96E8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BD4AC3-0D7B-D2CC-5D0C-4C4AC852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8CE3A6D-17D1-8AF1-44C4-C2F778A78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B92DA8-E096-3B4A-C743-7FFD39BA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A34EBCA-A428-EEA3-3746-872D9014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34DC69-8BAC-90AA-6A5A-6EDEFD5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571CCC2-99CF-1171-6C2F-E28CE5F6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88CCA66-1EA2-E607-E2E0-AB350CDA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8CEBA6C-58D9-42B1-DD31-EFA7DB59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9F5E504-F99C-E91B-FAF8-D9807E1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9C43D-9B43-043D-D589-D1EE070A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5A332D-D82E-3ACE-B7FB-9C68EDF4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551389-A283-6A9E-A224-B8DCADDA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0B70E4-CEBC-9627-BF4D-0681FB49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EF6AC3-15FC-EDDA-5CC1-A9805374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1901FE9-7F5A-5DA0-CC7F-191A1743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A57B90-995C-1384-D94D-5427976F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DE6DD6-7A64-1268-46C0-A6FC126B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A2E7C35-FDCA-DA88-F999-199A969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AFABD22-9928-63B5-E48A-A109C788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B9461E-8080-0044-43D5-8F65E6D2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F8C480-3C4F-6995-D943-D3BBA91C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9B641A-68FE-720A-66E3-312AE3C1E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3033E38-0B6B-2BCF-0045-7D9855792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EEAFFA0-2470-1A56-3672-4145B44B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5AFCB53-6F5E-B100-38EE-FDB2F46C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EC21C67-BB72-CF32-9A49-BAA71BB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E5D471-BD81-F906-7B81-B9265682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7B78287-287E-9A1E-3359-81BCF8D2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1A23CF7-CFF7-C5ED-2A49-7C7D5514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FAB923-CBA4-CCFA-8DAE-46FA3593D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F85D187-59BD-0FB2-292E-DAC4C55BF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37031C1-289A-0685-D6B3-4589124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0D17393-9A90-D3E0-5B24-BD33DD0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02A7D41-1288-4014-57CE-FA5BE20C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01B4F1-A04F-C7CB-6DB0-F704209F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092AC5B-B55E-E7A9-4E2D-9DB0FB27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CB2814D-7F50-8F1E-F07E-181B3BF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1321473-C4EF-5181-F1FE-188DFBB6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B0A6094-750D-22DD-95E8-4A271298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DDDA683-13E1-BEE4-84B1-2756C8EC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A7F4EEF-2056-AC63-8782-E481C179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8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DB943C-38B0-4AEE-7512-7367B1F1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8E6725-13FD-A2BE-DFF7-802AC4EA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B0FD612-857E-3358-F85B-F8DA3D07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BA6F37-81D5-150E-6F57-797883E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9DD5711-3B9E-FFCC-58B9-49C6FBB5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561EC35-852E-074F-298D-8F033B9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ED65B5-62FD-4064-7550-2362550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AFE7983-1DE7-949C-E3E3-31DB4C8A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C3361C0-C81B-A4B2-F97E-879C971D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7DDD85F-D99F-2058-3845-9182F852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C4728AD-F0B9-BCCA-C5E2-88F56C66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DE5672-1D25-7842-C1B9-C3D2C79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DC36C9-1C2D-6DE1-1399-4A1BDB86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1042E54-5F91-8528-C309-FB7DA183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7FFCB92-E007-0336-18BA-DD7FB8E64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89BF-A901-473B-933C-489B0C1CF5BB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24A410-A17A-9701-FF6A-A2C927027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40DCBFD-65E9-659A-DCD9-D04B2AEE9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BD94-52CF-4899-AA1B-961B8E97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63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9.wdp"/><Relationship Id="rId14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7CB00F29-580A-F78F-B0C0-56C6D713C2FC}"/>
              </a:ext>
            </a:extLst>
          </p:cNvPr>
          <p:cNvSpPr/>
          <p:nvPr/>
        </p:nvSpPr>
        <p:spPr>
          <a:xfrm>
            <a:off x="8229526" y="3622426"/>
            <a:ext cx="4742860" cy="156966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B5778C7A-3866-2A9B-3C73-55F5A163BCD7}"/>
              </a:ext>
            </a:extLst>
          </p:cNvPr>
          <p:cNvSpPr/>
          <p:nvPr/>
        </p:nvSpPr>
        <p:spPr>
          <a:xfrm>
            <a:off x="-984739" y="-1207477"/>
            <a:ext cx="3528647" cy="352864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3A5A47-1826-1A0D-FFE9-B33FA582B5E1}"/>
              </a:ext>
            </a:extLst>
          </p:cNvPr>
          <p:cNvSpPr txBox="1"/>
          <p:nvPr/>
        </p:nvSpPr>
        <p:spPr>
          <a:xfrm>
            <a:off x="2127737" y="1415874"/>
            <a:ext cx="7936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слышу тебя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610407-95DE-FDEB-BC42-F770B406C2A6}"/>
              </a:ext>
            </a:extLst>
          </p:cNvPr>
          <p:cNvSpPr txBox="1"/>
          <p:nvPr/>
        </p:nvSpPr>
        <p:spPr>
          <a:xfrm>
            <a:off x="4832837" y="926737"/>
            <a:ext cx="277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F03D47-6498-3307-1A9E-61980EABA62A}"/>
              </a:ext>
            </a:extLst>
          </p:cNvPr>
          <p:cNvSpPr txBox="1"/>
          <p:nvPr/>
        </p:nvSpPr>
        <p:spPr>
          <a:xfrm>
            <a:off x="2696307" y="77707"/>
            <a:ext cx="6799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ГАПОУ ТО «Тюменский техникум строительной</a:t>
            </a:r>
          </a:p>
          <a:p>
            <a:pPr algn="ctr"/>
            <a:r>
              <a:rPr lang="ru-RU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индустрии и городского хозяйства»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A66DBBD-5ECB-E342-8F8B-3A03C143760D}"/>
              </a:ext>
            </a:extLst>
          </p:cNvPr>
          <p:cNvSpPr txBox="1">
            <a:spLocks/>
          </p:cNvSpPr>
          <p:nvPr/>
        </p:nvSpPr>
        <p:spPr>
          <a:xfrm>
            <a:off x="345204" y="5378104"/>
            <a:ext cx="1980744" cy="48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Тюмень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1D43394F-0CB0-42D5-A850-B34C8ED31085}"/>
              </a:ext>
            </a:extLst>
          </p:cNvPr>
          <p:cNvSpPr txBox="1">
            <a:spLocks/>
          </p:cNvSpPr>
          <p:nvPr/>
        </p:nvSpPr>
        <p:spPr>
          <a:xfrm>
            <a:off x="345204" y="3429000"/>
            <a:ext cx="6688642" cy="1749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Воронов А.А. Павлов Н.С. Ковальчук А.В.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ИСиП-22-9-1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Морева А.О.</a:t>
            </a:r>
          </a:p>
        </p:txBody>
      </p:sp>
    </p:spTree>
    <p:extLst>
      <p:ext uri="{BB962C8B-B14F-4D97-AF65-F5344CB8AC3E}">
        <p14:creationId xmlns:p14="http://schemas.microsoft.com/office/powerpoint/2010/main" val="255208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8CFCCBA8-72D8-22FB-4B88-2199423D64C7}"/>
              </a:ext>
            </a:extLst>
          </p:cNvPr>
          <p:cNvSpPr/>
          <p:nvPr/>
        </p:nvSpPr>
        <p:spPr>
          <a:xfrm>
            <a:off x="5427784" y="375138"/>
            <a:ext cx="6107723" cy="6107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53BC28-4E93-A5D2-6882-D295CDC74224}"/>
              </a:ext>
            </a:extLst>
          </p:cNvPr>
          <p:cNvSpPr txBox="1"/>
          <p:nvPr/>
        </p:nvSpPr>
        <p:spPr>
          <a:xfrm>
            <a:off x="688385" y="2444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B26986-7F58-192D-FAA1-52E97374C6D1}"/>
              </a:ext>
            </a:extLst>
          </p:cNvPr>
          <p:cNvSpPr txBox="1"/>
          <p:nvPr/>
        </p:nvSpPr>
        <p:spPr>
          <a:xfrm>
            <a:off x="766763" y="1343027"/>
            <a:ext cx="4806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«Я слышу тебя» 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 сможете легко и эффективно взаимодействовать с окружающим миром, даже если у вас есть проблемы со слухом. Наше приложение создано, чтобы сделать вашу жизнь более комфортной и свободной от языковых барьеров.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AC8AFD4-8674-3941-D71A-A71D3EF9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81" y="306388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133E3004-7920-5247-87AD-09423D27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862135A2-3826-2B39-3111-6468FC4386DD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Цель">
            <a:extLst>
              <a:ext uri="{FF2B5EF4-FFF2-40B4-BE49-F238E27FC236}">
                <a16:creationId xmlns:a16="http://schemas.microsoft.com/office/drawing/2014/main" xmlns="" id="{C06177FC-9A8D-23D8-FE02-9FFF7B65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78934" y="-1681822"/>
            <a:ext cx="4590726" cy="4590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6CEAE86-35B3-A051-6B78-2D23A411D626}"/>
              </a:ext>
            </a:extLst>
          </p:cNvPr>
          <p:cNvSpPr txBox="1"/>
          <p:nvPr/>
        </p:nvSpPr>
        <p:spPr>
          <a:xfrm>
            <a:off x="1045368" y="1549947"/>
            <a:ext cx="10101261" cy="98610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2400" b="0" dirty="0">
                <a:solidFill>
                  <a:schemeClr val="tx1"/>
                </a:solidFill>
                <a:latin typeface="Arial" panose="020B0604020202020204" pitchFamily="34" charset="0"/>
              </a:rPr>
              <a:t>Создать приложение для плохо слышащих, обеспечивающее доступ к субтитрам и текстовым интеграциям звуковых сигналов</a:t>
            </a:r>
          </a:p>
          <a:p>
            <a:pPr>
              <a:lnSpc>
                <a:spcPct val="80000"/>
              </a:lnSpc>
            </a:pPr>
            <a:endParaRPr lang="ru-RU" sz="2400" b="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763D3E-8F8C-7A68-AF1A-5D0AAA8F7812}"/>
              </a:ext>
            </a:extLst>
          </p:cNvPr>
          <p:cNvSpPr txBox="1"/>
          <p:nvPr/>
        </p:nvSpPr>
        <p:spPr>
          <a:xfrm>
            <a:off x="687619" y="344285"/>
            <a:ext cx="3850824" cy="132343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8000" b="0" dirty="0">
                <a:solidFill>
                  <a:srgbClr val="4472C4"/>
                </a:solidFill>
                <a:latin typeface="Bebas Neue Bold" pitchFamily="2" charset="0"/>
                <a:cs typeface="Arial" panose="020B0604020202020204" pitchFamily="34" charset="0"/>
              </a:rPr>
              <a:t>цель</a:t>
            </a:r>
            <a:endParaRPr lang="ru-RU" sz="8000" b="0" dirty="0">
              <a:solidFill>
                <a:srgbClr val="4472C4"/>
              </a:solidFill>
              <a:latin typeface="Bebas Neue Light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D10A76-4FCF-CBFE-1736-83342D3EFDCA}"/>
              </a:ext>
            </a:extLst>
          </p:cNvPr>
          <p:cNvSpPr txBox="1"/>
          <p:nvPr/>
        </p:nvSpPr>
        <p:spPr>
          <a:xfrm>
            <a:off x="1360902" y="732071"/>
            <a:ext cx="3220671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000" b="0" dirty="0">
                <a:solidFill>
                  <a:srgbClr val="4472C4"/>
                </a:solidFill>
                <a:latin typeface="Bebas Neue Bold" pitchFamily="2" charset="0"/>
                <a:cs typeface="Arial" panose="020B0604020202020204" pitchFamily="34" charset="0"/>
              </a:rPr>
              <a:t>работы</a:t>
            </a:r>
            <a:endParaRPr lang="ru-RU" sz="2000" b="0" dirty="0">
              <a:solidFill>
                <a:srgbClr val="4472C4"/>
              </a:solidFill>
              <a:latin typeface="Bebas Neue Light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3F8B3E-A407-727B-123B-B7306C9D6FC2}"/>
              </a:ext>
            </a:extLst>
          </p:cNvPr>
          <p:cNvSpPr txBox="1"/>
          <p:nvPr/>
        </p:nvSpPr>
        <p:spPr>
          <a:xfrm>
            <a:off x="716195" y="2472685"/>
            <a:ext cx="6368143" cy="132343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600" b="0">
                <a:solidFill>
                  <a:srgbClr val="00D2C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r>
              <a:rPr lang="ru-RU" sz="8000" dirty="0">
                <a:solidFill>
                  <a:srgbClr val="4472C4"/>
                </a:solidFill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5DB5D-00E6-14AD-8B6F-DA75429CDAA6}"/>
              </a:ext>
            </a:extLst>
          </p:cNvPr>
          <p:cNvSpPr txBox="1"/>
          <p:nvPr/>
        </p:nvSpPr>
        <p:spPr>
          <a:xfrm>
            <a:off x="4696643" y="2708167"/>
            <a:ext cx="119034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400" b="0">
                <a:solidFill>
                  <a:srgbClr val="00D2C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r>
              <a:rPr lang="ru-RU" sz="2000" dirty="0">
                <a:solidFill>
                  <a:srgbClr val="4472C4"/>
                </a:solidFill>
              </a:rPr>
              <a:t>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EAC34B-2718-E75B-2081-9F4783F29573}"/>
              </a:ext>
            </a:extLst>
          </p:cNvPr>
          <p:cNvSpPr txBox="1"/>
          <p:nvPr/>
        </p:nvSpPr>
        <p:spPr>
          <a:xfrm>
            <a:off x="2541008" y="3738657"/>
            <a:ext cx="2040566" cy="15770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>
              <a:lnSpc>
                <a:spcPct val="80000"/>
              </a:lnSpc>
            </a:pPr>
            <a:endParaRPr lang="ru-RU" sz="2400" b="0" dirty="0">
              <a:solidFill>
                <a:schemeClr val="tx1"/>
              </a:solidFill>
              <a:latin typeface="Bebas Neue Book" pitchFamily="2" charset="0"/>
            </a:endParaRPr>
          </a:p>
          <a:p>
            <a:pPr algn="l">
              <a:lnSpc>
                <a:spcPct val="80000"/>
              </a:lnSpc>
            </a:pPr>
            <a:r>
              <a:rPr lang="ru-RU" sz="2400" b="0" dirty="0">
                <a:solidFill>
                  <a:srgbClr val="4472C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Изучение</a:t>
            </a:r>
            <a:r>
              <a:rPr lang="ru-RU" sz="2400" b="0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информации по теме</a:t>
            </a:r>
            <a:r>
              <a:rPr lang="ru-RU" sz="2400" b="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80000"/>
              </a:lnSpc>
            </a:pPr>
            <a:endParaRPr lang="ru-RU" sz="2400" b="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83D201-42F6-C7A4-9699-7313B9BDF524}"/>
              </a:ext>
            </a:extLst>
          </p:cNvPr>
          <p:cNvSpPr txBox="1"/>
          <p:nvPr/>
        </p:nvSpPr>
        <p:spPr>
          <a:xfrm>
            <a:off x="7628204" y="4058739"/>
            <a:ext cx="2559150" cy="128156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lnSpc>
                <a:spcPct val="80000"/>
              </a:lnSpc>
              <a:defRPr sz="5400" b="0">
                <a:solidFill>
                  <a:schemeClr val="bg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rgbClr val="4472C4"/>
                </a:solidFill>
                <a:latin typeface="Arial" panose="020B0604020202020204" pitchFamily="34" charset="0"/>
              </a:rPr>
              <a:t>Создание</a:t>
            </a:r>
            <a:r>
              <a:rPr lang="ru-RU" sz="2400" dirty="0">
                <a:solidFill>
                  <a:srgbClr val="0078FF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функционала приложения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400" dirty="0">
              <a:solidFill>
                <a:srgbClr val="00D2C1"/>
              </a:solidFill>
              <a:latin typeface="Bebas Neue Book" pitchFamily="2" charset="0"/>
            </a:endParaRPr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xmlns="" id="{EA56EC38-E176-1B45-D3F3-6168B77A1FA4}"/>
              </a:ext>
            </a:extLst>
          </p:cNvPr>
          <p:cNvSpPr/>
          <p:nvPr/>
        </p:nvSpPr>
        <p:spPr>
          <a:xfrm>
            <a:off x="6904320" y="4105693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2" name="Полилиния 31">
            <a:extLst>
              <a:ext uri="{FF2B5EF4-FFF2-40B4-BE49-F238E27FC236}">
                <a16:creationId xmlns:a16="http://schemas.microsoft.com/office/drawing/2014/main" xmlns="" id="{C025A6C8-0B08-0422-6FB6-342F24A32CD7}"/>
              </a:ext>
            </a:extLst>
          </p:cNvPr>
          <p:cNvSpPr/>
          <p:nvPr/>
        </p:nvSpPr>
        <p:spPr>
          <a:xfrm>
            <a:off x="1795312" y="4105693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6476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BDF4F602-4B46-1C9F-6632-053A0CFB39B3}"/>
              </a:ext>
            </a:extLst>
          </p:cNvPr>
          <p:cNvSpPr/>
          <p:nvPr/>
        </p:nvSpPr>
        <p:spPr>
          <a:xfrm>
            <a:off x="1196387" y="1276548"/>
            <a:ext cx="3219412" cy="3219412"/>
          </a:xfrm>
          <a:prstGeom prst="ellipse">
            <a:avLst/>
          </a:prstGeom>
          <a:solidFill>
            <a:schemeClr val="accent4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CE81225C-F3C4-4350-EAEC-E38CAD29DE5A}"/>
              </a:ext>
            </a:extLst>
          </p:cNvPr>
          <p:cNvSpPr/>
          <p:nvPr/>
        </p:nvSpPr>
        <p:spPr>
          <a:xfrm>
            <a:off x="2159582" y="3170461"/>
            <a:ext cx="3219412" cy="3219412"/>
          </a:xfrm>
          <a:prstGeom prst="ellipse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xmlns="" id="{E99DF6F8-2348-6DCF-53D5-1DEB8FA2F878}"/>
              </a:ext>
            </a:extLst>
          </p:cNvPr>
          <p:cNvSpPr/>
          <p:nvPr/>
        </p:nvSpPr>
        <p:spPr>
          <a:xfrm>
            <a:off x="233192" y="3170461"/>
            <a:ext cx="3219412" cy="3219412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C0DEE8-55A7-16F3-DE8D-87D815000CB2}"/>
              </a:ext>
            </a:extLst>
          </p:cNvPr>
          <p:cNvSpPr txBox="1"/>
          <p:nvPr/>
        </p:nvSpPr>
        <p:spPr>
          <a:xfrm>
            <a:off x="1426096" y="3399588"/>
            <a:ext cx="275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7CFAD4-1FEC-F9E8-FCE0-B5D52F134076}"/>
              </a:ext>
            </a:extLst>
          </p:cNvPr>
          <p:cNvSpPr txBox="1"/>
          <p:nvPr/>
        </p:nvSpPr>
        <p:spPr>
          <a:xfrm>
            <a:off x="524139" y="5221180"/>
            <a:ext cx="89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F76357-9779-CA27-11BF-683D6190AE0D}"/>
              </a:ext>
            </a:extLst>
          </p:cNvPr>
          <p:cNvSpPr txBox="1"/>
          <p:nvPr/>
        </p:nvSpPr>
        <p:spPr>
          <a:xfrm>
            <a:off x="1522023" y="1744992"/>
            <a:ext cx="256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НЕДОПОНИМАНИЕ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C9AC34-1EA4-E592-03C6-3BC81D158C86}"/>
              </a:ext>
            </a:extLst>
          </p:cNvPr>
          <p:cNvSpPr txBox="1"/>
          <p:nvPr/>
        </p:nvSpPr>
        <p:spPr>
          <a:xfrm>
            <a:off x="3604374" y="5221180"/>
            <a:ext cx="156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ИЗОЛЯЦИЯ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D248E97F-459D-71FF-A18D-7AC83FAA19B9}"/>
              </a:ext>
            </a:extLst>
          </p:cNvPr>
          <p:cNvSpPr/>
          <p:nvPr/>
        </p:nvSpPr>
        <p:spPr>
          <a:xfrm>
            <a:off x="6597864" y="2684900"/>
            <a:ext cx="1816444" cy="18164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нак ''плюс'' 10">
            <a:extLst>
              <a:ext uri="{FF2B5EF4-FFF2-40B4-BE49-F238E27FC236}">
                <a16:creationId xmlns:a16="http://schemas.microsoft.com/office/drawing/2014/main" xmlns="" id="{3426D965-0B15-6117-1AE0-3EF16D45ACB7}"/>
              </a:ext>
            </a:extLst>
          </p:cNvPr>
          <p:cNvSpPr/>
          <p:nvPr/>
        </p:nvSpPr>
        <p:spPr>
          <a:xfrm>
            <a:off x="5166940" y="3017345"/>
            <a:ext cx="1349260" cy="13492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 11">
            <a:extLst>
              <a:ext uri="{FF2B5EF4-FFF2-40B4-BE49-F238E27FC236}">
                <a16:creationId xmlns:a16="http://schemas.microsoft.com/office/drawing/2014/main" xmlns="" id="{E79BF722-7C8A-9D2C-664C-7099C28226F6}"/>
              </a:ext>
            </a:extLst>
          </p:cNvPr>
          <p:cNvSpPr/>
          <p:nvPr/>
        </p:nvSpPr>
        <p:spPr>
          <a:xfrm>
            <a:off x="8550554" y="2920313"/>
            <a:ext cx="1345618" cy="134561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7B466E72-38E6-5A90-99FA-4F63AB0312D9}"/>
              </a:ext>
            </a:extLst>
          </p:cNvPr>
          <p:cNvSpPr/>
          <p:nvPr/>
        </p:nvSpPr>
        <p:spPr>
          <a:xfrm>
            <a:off x="10032418" y="2684900"/>
            <a:ext cx="1816444" cy="1816444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FB7AB6B-D759-7D83-F8E2-0836CFC67BBC}"/>
              </a:ext>
            </a:extLst>
          </p:cNvPr>
          <p:cNvSpPr txBox="1"/>
          <p:nvPr/>
        </p:nvSpPr>
        <p:spPr>
          <a:xfrm>
            <a:off x="10006118" y="3362289"/>
            <a:ext cx="195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FF22457-ADA0-96A6-C38D-F86F92D767C0}"/>
              </a:ext>
            </a:extLst>
          </p:cNvPr>
          <p:cNvSpPr txBox="1"/>
          <p:nvPr/>
        </p:nvSpPr>
        <p:spPr>
          <a:xfrm>
            <a:off x="6625498" y="3362289"/>
            <a:ext cx="184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ИМПЛАНТ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8DFCD4-29C8-1B1B-5098-2FBA0D550D81}"/>
              </a:ext>
            </a:extLst>
          </p:cNvPr>
          <p:cNvSpPr txBox="1"/>
          <p:nvPr/>
        </p:nvSpPr>
        <p:spPr>
          <a:xfrm>
            <a:off x="9715578" y="4765595"/>
            <a:ext cx="24501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Плохослышащим людям часто трудно живется из-за ограниченного доступа к аудиальным услугам, социальной изоляции, а также из-за чувства не такого как все.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903180-3126-BA1B-C57A-E071C3823029}"/>
              </a:ext>
            </a:extLst>
          </p:cNvPr>
          <p:cNvSpPr txBox="1"/>
          <p:nvPr/>
        </p:nvSpPr>
        <p:spPr>
          <a:xfrm>
            <a:off x="6281024" y="4765595"/>
            <a:ext cx="24501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занятия аудиальной реабилитации или использование слуховых аппаратов или имплантов для улучшения слуха..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38C172-C51D-F28F-931D-8B6749E1CDE3}"/>
              </a:ext>
            </a:extLst>
          </p:cNvPr>
          <p:cNvSpPr txBox="1"/>
          <p:nvPr/>
        </p:nvSpPr>
        <p:spPr>
          <a:xfrm>
            <a:off x="651740" y="320553"/>
            <a:ext cx="4308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82728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D4297D1-BD60-5514-0668-9B991103EAF1}"/>
              </a:ext>
            </a:extLst>
          </p:cNvPr>
          <p:cNvSpPr/>
          <p:nvPr/>
        </p:nvSpPr>
        <p:spPr>
          <a:xfrm rot="2700000">
            <a:off x="4150875" y="1798638"/>
            <a:ext cx="3890250" cy="389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B2EA9F-4A1F-763C-F90B-49386C5DC978}"/>
              </a:ext>
            </a:extLst>
          </p:cNvPr>
          <p:cNvSpPr txBox="1"/>
          <p:nvPr/>
        </p:nvSpPr>
        <p:spPr>
          <a:xfrm>
            <a:off x="4993363" y="3482153"/>
            <a:ext cx="220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6AF741F-7A6F-1E2B-D416-506A35ED221D}"/>
              </a:ext>
            </a:extLst>
          </p:cNvPr>
          <p:cNvSpPr/>
          <p:nvPr/>
        </p:nvSpPr>
        <p:spPr>
          <a:xfrm>
            <a:off x="3349277" y="1240392"/>
            <a:ext cx="1941157" cy="1941157"/>
          </a:xfrm>
          <a:prstGeom prst="ellipse">
            <a:avLst/>
          </a:prstGeom>
          <a:solidFill>
            <a:srgbClr val="036C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8C408EB0-F787-1330-0889-16E7615C42BA}"/>
              </a:ext>
            </a:extLst>
          </p:cNvPr>
          <p:cNvSpPr/>
          <p:nvPr/>
        </p:nvSpPr>
        <p:spPr>
          <a:xfrm>
            <a:off x="3349277" y="4314380"/>
            <a:ext cx="1941157" cy="1941157"/>
          </a:xfrm>
          <a:prstGeom prst="ellipse">
            <a:avLst/>
          </a:prstGeom>
          <a:solidFill>
            <a:srgbClr val="63B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4D2EAD1-5FD5-3E51-3ADC-0A323DD8D184}"/>
              </a:ext>
            </a:extLst>
          </p:cNvPr>
          <p:cNvSpPr/>
          <p:nvPr/>
        </p:nvSpPr>
        <p:spPr>
          <a:xfrm>
            <a:off x="6572546" y="1240391"/>
            <a:ext cx="1941157" cy="1941157"/>
          </a:xfrm>
          <a:prstGeom prst="ellipse">
            <a:avLst/>
          </a:prstGeom>
          <a:solidFill>
            <a:srgbClr val="32A3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0D16F111-F33D-B248-9304-12AEB06B616D}"/>
              </a:ext>
            </a:extLst>
          </p:cNvPr>
          <p:cNvSpPr/>
          <p:nvPr/>
        </p:nvSpPr>
        <p:spPr>
          <a:xfrm>
            <a:off x="6572546" y="4314379"/>
            <a:ext cx="1941157" cy="1941157"/>
          </a:xfrm>
          <a:prstGeom prst="ellipse">
            <a:avLst/>
          </a:prstGeom>
          <a:solidFill>
            <a:srgbClr val="9AC0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0AD0707-473B-1260-6215-3701E4F4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750" y1="21375" x2="41750" y2="21375"/>
                        <a14:foregroundMark x1="21625" y1="81875" x2="21625" y2="81875"/>
                        <a14:foregroundMark x1="25500" y1="84500" x2="25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1" t="14479" r="11487" b="6356"/>
          <a:stretch/>
        </p:blipFill>
        <p:spPr bwMode="auto">
          <a:xfrm>
            <a:off x="6818441" y="4586150"/>
            <a:ext cx="1446852" cy="14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s://avatars.mds.yandex.net/i?id=14cae508f9bcefd6c514665c110ec3ac_l-5698158-images-thumbs&amp;n=13">
            <a:extLst>
              <a:ext uri="{FF2B5EF4-FFF2-40B4-BE49-F238E27FC236}">
                <a16:creationId xmlns:a16="http://schemas.microsoft.com/office/drawing/2014/main" xmlns="" id="{7D525A4F-846C-5A48-166C-FD3765C9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7" b="94246" l="875" r="93750">
                        <a14:foregroundMark x1="36125" y1="82737" x2="36125" y2="82737"/>
                        <a14:foregroundMark x1="42750" y1="81074" x2="42750" y2="81074"/>
                        <a14:foregroundMark x1="45375" y1="85806" x2="45375" y2="85806"/>
                        <a14:foregroundMark x1="41375" y1="94501" x2="41375" y2="94501"/>
                        <a14:foregroundMark x1="83625" y1="50512" x2="83625" y2="50512"/>
                        <a14:foregroundMark x1="93750" y1="39258" x2="93750" y2="39258"/>
                        <a14:foregroundMark x1="8000" y1="50256" x2="8000" y2="50256"/>
                        <a14:foregroundMark x1="875" y1="59463" x2="875" y2="59463"/>
                        <a14:backgroundMark x1="14750" y1="28900" x2="16875" y2="27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90" y="4512082"/>
            <a:ext cx="1581330" cy="15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192AE761-521A-AC12-B174-CA5E69382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4" t="9887" r="18534" b="8845"/>
          <a:stretch/>
        </p:blipFill>
        <p:spPr bwMode="auto">
          <a:xfrm>
            <a:off x="3515128" y="1518651"/>
            <a:ext cx="1443734" cy="1552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4BF818E-D9BF-E235-91B4-968D66EE3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51" b="94774" l="9877" r="930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75" t="5417" r="4112" b="2361"/>
          <a:stretch/>
        </p:blipFill>
        <p:spPr bwMode="auto">
          <a:xfrm>
            <a:off x="6976565" y="1518651"/>
            <a:ext cx="1288728" cy="1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934D14-32EC-3423-2F41-6862C5CDE239}"/>
              </a:ext>
            </a:extLst>
          </p:cNvPr>
          <p:cNvSpPr txBox="1"/>
          <p:nvPr/>
        </p:nvSpPr>
        <p:spPr>
          <a:xfrm>
            <a:off x="8513703" y="1644604"/>
            <a:ext cx="36782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аудиальный прибор, который разработан для людей с проблемами слуха. Он обеспечивает улучшенное восприятие звуков благодаря технологии цифровой обработки звука.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8BE569-D93D-37D4-3DDB-54023BC4A9BE}"/>
              </a:ext>
            </a:extLst>
          </p:cNvPr>
          <p:cNvSpPr txBox="1"/>
          <p:nvPr/>
        </p:nvSpPr>
        <p:spPr>
          <a:xfrm>
            <a:off x="-142203" y="1644604"/>
            <a:ext cx="34894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Прибор, объединяющий наушники и микрофон, предназначен для улучшения слуха и обеспечения более четкой передачи речи для людей с проблемами слуха.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532FD2-D092-60F3-EB80-7C95CE65C555}"/>
              </a:ext>
            </a:extLst>
          </p:cNvPr>
          <p:cNvSpPr txBox="1"/>
          <p:nvPr/>
        </p:nvSpPr>
        <p:spPr>
          <a:xfrm>
            <a:off x="8511189" y="4721094"/>
            <a:ext cx="3680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Наушники для слабослышащих - это специализированные устройства, которые разработаны для улучшения слуха людей с проблемами слуха. Они могут иметь усиленные динамики.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9C9F3C-C35D-C679-3604-6B749075A959}"/>
              </a:ext>
            </a:extLst>
          </p:cNvPr>
          <p:cNvSpPr txBox="1"/>
          <p:nvPr/>
        </p:nvSpPr>
        <p:spPr>
          <a:xfrm>
            <a:off x="183495" y="4700181"/>
            <a:ext cx="31224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Портативное устройство для слабослышащих - это компактное устройство, которое помогает улучшить слух в различных ситуациях.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6AD06DD-C46D-6B2A-D75B-29B990953F41}"/>
              </a:ext>
            </a:extLst>
          </p:cNvPr>
          <p:cNvSpPr txBox="1"/>
          <p:nvPr/>
        </p:nvSpPr>
        <p:spPr>
          <a:xfrm>
            <a:off x="615664" y="267991"/>
            <a:ext cx="6155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РЕШЕНИЯ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042420-AEC0-0E12-0970-DA12F337E911}"/>
              </a:ext>
            </a:extLst>
          </p:cNvPr>
          <p:cNvSpPr txBox="1"/>
          <p:nvPr/>
        </p:nvSpPr>
        <p:spPr>
          <a:xfrm>
            <a:off x="661500" y="257908"/>
            <a:ext cx="8001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2E997216-4FCA-3986-4578-500EAC141571}"/>
              </a:ext>
            </a:extLst>
          </p:cNvPr>
          <p:cNvSpPr/>
          <p:nvPr/>
        </p:nvSpPr>
        <p:spPr>
          <a:xfrm>
            <a:off x="4460631" y="1141639"/>
            <a:ext cx="3270738" cy="12192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ЗАПИСЫВАЕТ МИКРОФОН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6973CD71-5E2F-6028-9F20-0D923C873C32}"/>
              </a:ext>
            </a:extLst>
          </p:cNvPr>
          <p:cNvSpPr/>
          <p:nvPr/>
        </p:nvSpPr>
        <p:spPr>
          <a:xfrm>
            <a:off x="731838" y="2819400"/>
            <a:ext cx="3270738" cy="121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D8621DA3-601A-7504-15D5-0D404AFCDB37}"/>
              </a:ext>
            </a:extLst>
          </p:cNvPr>
          <p:cNvSpPr/>
          <p:nvPr/>
        </p:nvSpPr>
        <p:spPr>
          <a:xfrm>
            <a:off x="4460631" y="4497162"/>
            <a:ext cx="3270738" cy="1219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6BA6AF81-4215-6802-4FA2-048CD02958B0}"/>
              </a:ext>
            </a:extLst>
          </p:cNvPr>
          <p:cNvSpPr/>
          <p:nvPr/>
        </p:nvSpPr>
        <p:spPr>
          <a:xfrm>
            <a:off x="8189424" y="2819400"/>
            <a:ext cx="3270738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изогнутая 6">
            <a:extLst>
              <a:ext uri="{FF2B5EF4-FFF2-40B4-BE49-F238E27FC236}">
                <a16:creationId xmlns:a16="http://schemas.microsoft.com/office/drawing/2014/main" xmlns="" id="{913B0344-F910-13A2-5C54-FFBC7B1FDFAF}"/>
              </a:ext>
            </a:extLst>
          </p:cNvPr>
          <p:cNvSpPr/>
          <p:nvPr/>
        </p:nvSpPr>
        <p:spPr>
          <a:xfrm rot="5400000" flipV="1">
            <a:off x="2673754" y="1032521"/>
            <a:ext cx="1219198" cy="2354561"/>
          </a:xfrm>
          <a:prstGeom prst="bentArrow">
            <a:avLst>
              <a:gd name="adj1" fmla="val 16772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изогнутая 7">
            <a:extLst>
              <a:ext uri="{FF2B5EF4-FFF2-40B4-BE49-F238E27FC236}">
                <a16:creationId xmlns:a16="http://schemas.microsoft.com/office/drawing/2014/main" xmlns="" id="{C9973F1C-D28E-B34E-FBDB-1D02DB45C242}"/>
              </a:ext>
            </a:extLst>
          </p:cNvPr>
          <p:cNvSpPr/>
          <p:nvPr/>
        </p:nvSpPr>
        <p:spPr>
          <a:xfrm flipV="1">
            <a:off x="2275167" y="4038600"/>
            <a:ext cx="2185464" cy="1412631"/>
          </a:xfrm>
          <a:prstGeom prst="bentArrow">
            <a:avLst>
              <a:gd name="adj1" fmla="val 16772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: изогнутая 13">
            <a:extLst>
              <a:ext uri="{FF2B5EF4-FFF2-40B4-BE49-F238E27FC236}">
                <a16:creationId xmlns:a16="http://schemas.microsoft.com/office/drawing/2014/main" xmlns="" id="{FD4F40F2-7BA5-A54B-A26E-6439F0B5059A}"/>
              </a:ext>
            </a:extLst>
          </p:cNvPr>
          <p:cNvSpPr/>
          <p:nvPr/>
        </p:nvSpPr>
        <p:spPr>
          <a:xfrm rot="10800000" flipV="1">
            <a:off x="7731366" y="1417130"/>
            <a:ext cx="2185464" cy="1412631"/>
          </a:xfrm>
          <a:prstGeom prst="bentArrow">
            <a:avLst>
              <a:gd name="adj1" fmla="val 16772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: изогнутая 14">
            <a:extLst>
              <a:ext uri="{FF2B5EF4-FFF2-40B4-BE49-F238E27FC236}">
                <a16:creationId xmlns:a16="http://schemas.microsoft.com/office/drawing/2014/main" xmlns="" id="{41FE96D8-AB88-3B06-176E-BE075C4B4F70}"/>
              </a:ext>
            </a:extLst>
          </p:cNvPr>
          <p:cNvSpPr/>
          <p:nvPr/>
        </p:nvSpPr>
        <p:spPr>
          <a:xfrm rot="16200000" flipV="1">
            <a:off x="8301564" y="3475418"/>
            <a:ext cx="1219198" cy="2354561"/>
          </a:xfrm>
          <a:prstGeom prst="bentArrow">
            <a:avLst>
              <a:gd name="adj1" fmla="val 16772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678DDA-4CB3-3C3B-BEF3-B78B247EAA8C}"/>
              </a:ext>
            </a:extLst>
          </p:cNvPr>
          <p:cNvSpPr txBox="1"/>
          <p:nvPr/>
        </p:nvSpPr>
        <p:spPr>
          <a:xfrm>
            <a:off x="1060084" y="3064051"/>
            <a:ext cx="2614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отправляется на обработку в библиотеке Vosk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83C0201-0752-7353-76B0-1F0B61488771}"/>
              </a:ext>
            </a:extLst>
          </p:cNvPr>
          <p:cNvSpPr txBox="1"/>
          <p:nvPr/>
        </p:nvSpPr>
        <p:spPr>
          <a:xfrm>
            <a:off x="4662427" y="4696632"/>
            <a:ext cx="2930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включен перевод, выводится переведённый текст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E5B3B6-40F8-6614-0891-F3F2EC94E083}"/>
              </a:ext>
            </a:extLst>
          </p:cNvPr>
          <p:cNvSpPr txBox="1"/>
          <p:nvPr/>
        </p:nvSpPr>
        <p:spPr>
          <a:xfrm>
            <a:off x="8433861" y="3035458"/>
            <a:ext cx="296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выводит транскрипцию разговора на экран</a:t>
            </a: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xmlns="" id="{BB7F0F77-56CF-98D0-772E-725FF4E1DB6C}"/>
              </a:ext>
            </a:extLst>
          </p:cNvPr>
          <p:cNvSpPr/>
          <p:nvPr/>
        </p:nvSpPr>
        <p:spPr>
          <a:xfrm>
            <a:off x="5919270" y="2463887"/>
            <a:ext cx="329184" cy="17068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xmlns="" id="{7931FD28-BF3C-3095-4A4E-5ABCE67709EB}"/>
              </a:ext>
            </a:extLst>
          </p:cNvPr>
          <p:cNvSpPr/>
          <p:nvPr/>
        </p:nvSpPr>
        <p:spPr>
          <a:xfrm rot="10800000">
            <a:off x="5918903" y="4234319"/>
            <a:ext cx="329184" cy="17068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xmlns="" id="{40C43C8D-6F74-6E20-8D42-4EE1DAED896B}"/>
              </a:ext>
            </a:extLst>
          </p:cNvPr>
          <p:cNvSpPr/>
          <p:nvPr/>
        </p:nvSpPr>
        <p:spPr>
          <a:xfrm rot="16200000">
            <a:off x="4013838" y="3287672"/>
            <a:ext cx="329184" cy="170688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xmlns="" id="{36C4B22C-BB71-0892-D8BA-6918329C57F0}"/>
              </a:ext>
            </a:extLst>
          </p:cNvPr>
          <p:cNvSpPr/>
          <p:nvPr/>
        </p:nvSpPr>
        <p:spPr>
          <a:xfrm rot="5400000">
            <a:off x="7845125" y="3339099"/>
            <a:ext cx="329184" cy="17068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A766D-0460-4094-60CD-4C1912A04EF7}"/>
              </a:ext>
            </a:extLst>
          </p:cNvPr>
          <p:cNvSpPr txBox="1"/>
          <p:nvPr/>
        </p:nvSpPr>
        <p:spPr>
          <a:xfrm>
            <a:off x="5652362" y="2710108"/>
            <a:ext cx="8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A48DD3B-6164-19E0-D266-922354E95180}"/>
              </a:ext>
            </a:extLst>
          </p:cNvPr>
          <p:cNvSpPr txBox="1"/>
          <p:nvPr/>
        </p:nvSpPr>
        <p:spPr>
          <a:xfrm>
            <a:off x="5676638" y="3373016"/>
            <a:ext cx="9765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F852B6C-767E-5B37-19AE-042AB41589E7}"/>
              </a:ext>
            </a:extLst>
          </p:cNvPr>
          <p:cNvSpPr txBox="1"/>
          <p:nvPr/>
        </p:nvSpPr>
        <p:spPr>
          <a:xfrm>
            <a:off x="4354285" y="3064051"/>
            <a:ext cx="9026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C7BBB5D-2F9F-D78C-2075-8F7FCECE3415}"/>
              </a:ext>
            </a:extLst>
          </p:cNvPr>
          <p:cNvSpPr txBox="1"/>
          <p:nvPr/>
        </p:nvSpPr>
        <p:spPr>
          <a:xfrm>
            <a:off x="7008861" y="3064644"/>
            <a:ext cx="9026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199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054120DD-614C-E333-9C13-CC8F860A8A71}"/>
              </a:ext>
            </a:extLst>
          </p:cNvPr>
          <p:cNvSpPr/>
          <p:nvPr/>
        </p:nvSpPr>
        <p:spPr>
          <a:xfrm>
            <a:off x="778730" y="5476074"/>
            <a:ext cx="10928326" cy="64633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29">
            <a:extLst>
              <a:ext uri="{FF2B5EF4-FFF2-40B4-BE49-F238E27FC236}">
                <a16:creationId xmlns:a16="http://schemas.microsoft.com/office/drawing/2014/main" xmlns="" id="{6F0BC1FB-B75E-6B8C-1CFE-CABCA88BD558}"/>
              </a:ext>
            </a:extLst>
          </p:cNvPr>
          <p:cNvSpPr/>
          <p:nvPr/>
        </p:nvSpPr>
        <p:spPr>
          <a:xfrm>
            <a:off x="6095999" y="3432556"/>
            <a:ext cx="1031632" cy="1031632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66169" y="378443"/>
                </a:moveTo>
                <a:lnTo>
                  <a:pt x="466169" y="598890"/>
                </a:lnTo>
                <a:lnTo>
                  <a:pt x="373129" y="598890"/>
                </a:lnTo>
                <a:close/>
                <a:moveTo>
                  <a:pt x="456110" y="202421"/>
                </a:moveTo>
                <a:lnTo>
                  <a:pt x="288470" y="598890"/>
                </a:lnTo>
                <a:lnTo>
                  <a:pt x="288470" y="682710"/>
                </a:lnTo>
                <a:lnTo>
                  <a:pt x="466169" y="682710"/>
                </a:lnTo>
                <a:lnTo>
                  <a:pt x="466169" y="789161"/>
                </a:lnTo>
                <a:lnTo>
                  <a:pt x="556694" y="789161"/>
                </a:lnTo>
                <a:lnTo>
                  <a:pt x="556694" y="682710"/>
                </a:lnTo>
                <a:lnTo>
                  <a:pt x="600281" y="682710"/>
                </a:lnTo>
                <a:lnTo>
                  <a:pt x="600281" y="598890"/>
                </a:lnTo>
                <a:lnTo>
                  <a:pt x="556694" y="598890"/>
                </a:lnTo>
                <a:lnTo>
                  <a:pt x="556694" y="202421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Полилиния 30">
            <a:extLst>
              <a:ext uri="{FF2B5EF4-FFF2-40B4-BE49-F238E27FC236}">
                <a16:creationId xmlns:a16="http://schemas.microsoft.com/office/drawing/2014/main" xmlns="" id="{6E96B0F8-E8E2-393B-C1E0-00F7A525130B}"/>
              </a:ext>
            </a:extLst>
          </p:cNvPr>
          <p:cNvSpPr/>
          <p:nvPr/>
        </p:nvSpPr>
        <p:spPr>
          <a:xfrm>
            <a:off x="6096000" y="1028343"/>
            <a:ext cx="1031630" cy="1031630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Полилиния 31">
            <a:extLst>
              <a:ext uri="{FF2B5EF4-FFF2-40B4-BE49-F238E27FC236}">
                <a16:creationId xmlns:a16="http://schemas.microsoft.com/office/drawing/2014/main" xmlns="" id="{F039C887-3C86-D230-E5A3-7569C4283D03}"/>
              </a:ext>
            </a:extLst>
          </p:cNvPr>
          <p:cNvSpPr/>
          <p:nvPr/>
        </p:nvSpPr>
        <p:spPr>
          <a:xfrm>
            <a:off x="778730" y="1028343"/>
            <a:ext cx="1031630" cy="1031630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Полилиния 32">
            <a:extLst>
              <a:ext uri="{FF2B5EF4-FFF2-40B4-BE49-F238E27FC236}">
                <a16:creationId xmlns:a16="http://schemas.microsoft.com/office/drawing/2014/main" xmlns="" id="{270EF55C-5172-6601-D9A7-C3B0CC7E9BC0}"/>
              </a:ext>
            </a:extLst>
          </p:cNvPr>
          <p:cNvSpPr/>
          <p:nvPr/>
        </p:nvSpPr>
        <p:spPr>
          <a:xfrm>
            <a:off x="783272" y="3432557"/>
            <a:ext cx="1031630" cy="1031630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57F814-D6E1-9E03-44B9-642472C58B00}"/>
              </a:ext>
            </a:extLst>
          </p:cNvPr>
          <p:cNvSpPr txBox="1"/>
          <p:nvPr/>
        </p:nvSpPr>
        <p:spPr>
          <a:xfrm>
            <a:off x="532546" y="257908"/>
            <a:ext cx="1138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СХЕМЫ РАБОТЫ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C10E54-53EA-ED3B-C7EA-CC5ADAFE817F}"/>
              </a:ext>
            </a:extLst>
          </p:cNvPr>
          <p:cNvSpPr txBox="1"/>
          <p:nvPr/>
        </p:nvSpPr>
        <p:spPr>
          <a:xfrm>
            <a:off x="1814902" y="1138049"/>
            <a:ext cx="3394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запускает приложение, которое начинает запись с микрофона устройства.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0A614A-3613-4B26-5DF6-0E3E4A260952}"/>
              </a:ext>
            </a:extLst>
          </p:cNvPr>
          <p:cNvSpPr txBox="1"/>
          <p:nvPr/>
        </p:nvSpPr>
        <p:spPr>
          <a:xfrm>
            <a:off x="7168661" y="1028343"/>
            <a:ext cx="4291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аудиофайла отправляется на обработку в библиотеку VOSK, используя технологии распознавания речи.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B91700-ECD6-1102-958C-E4DBB52E08F6}"/>
              </a:ext>
            </a:extLst>
          </p:cNvPr>
          <p:cNvSpPr txBox="1"/>
          <p:nvPr/>
        </p:nvSpPr>
        <p:spPr>
          <a:xfrm>
            <a:off x="1842173" y="3425444"/>
            <a:ext cx="427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приложении включен режим перевода, обработанный текст переводится на выбранный язык, и переведенный текст отображается на экране.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A4C276-3EFB-9155-B040-56FD71591895}"/>
              </a:ext>
            </a:extLst>
          </p:cNvPr>
          <p:cNvSpPr txBox="1"/>
          <p:nvPr/>
        </p:nvSpPr>
        <p:spPr>
          <a:xfrm>
            <a:off x="7168661" y="3434862"/>
            <a:ext cx="45192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транскрипция разговора отображается на экране устройства для удобства пользователя, позволяя легче понимать и воспринимать речь в реальном времени.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A2E384-DFB1-6C6B-8CC8-E157DD4E0720}"/>
              </a:ext>
            </a:extLst>
          </p:cNvPr>
          <p:cNvSpPr txBox="1"/>
          <p:nvPr/>
        </p:nvSpPr>
        <p:spPr>
          <a:xfrm>
            <a:off x="759582" y="5476074"/>
            <a:ext cx="10928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Такая схема приложения обеспечивает плохослышащим пользователям возможность более ясного понимания разговоров и общения в повседневной жизни.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5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37A419E-8258-6712-02A8-017BF2C6AA0A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5" descr="https://img1.pnghut.com/5/15/1/naPFsKw5mz/iphone-x-smartphone-apple-8-xs-max-7-plus.jpg">
            <a:extLst>
              <a:ext uri="{FF2B5EF4-FFF2-40B4-BE49-F238E27FC236}">
                <a16:creationId xmlns:a16="http://schemas.microsoft.com/office/drawing/2014/main" xmlns="" id="{C9E7225B-A317-BCC8-1B44-823797F6F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5" b="100000" l="10000" r="90000">
                        <a14:foregroundMark x1="15060" y1="33360" x2="15060" y2="33360"/>
                        <a14:foregroundMark x1="46145" y1="97341" x2="46145" y2="97341"/>
                        <a14:foregroundMark x1="60361" y1="3465" x2="60361" y2="3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26" r="10345"/>
          <a:stretch/>
        </p:blipFill>
        <p:spPr bwMode="auto">
          <a:xfrm>
            <a:off x="7931269" y="459216"/>
            <a:ext cx="3126077" cy="59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44545D9-8BB2-5BC8-6AC0-07D3E3EC2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1591" r="3797" b="1714"/>
          <a:stretch/>
        </p:blipFill>
        <p:spPr bwMode="auto">
          <a:xfrm>
            <a:off x="8174598" y="624492"/>
            <a:ext cx="2578678" cy="5609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9725B9-F42A-AC12-2863-27320ECE2239}"/>
              </a:ext>
            </a:extLst>
          </p:cNvPr>
          <p:cNvSpPr txBox="1"/>
          <p:nvPr/>
        </p:nvSpPr>
        <p:spPr>
          <a:xfrm>
            <a:off x="514546" y="270549"/>
            <a:ext cx="6155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РЕШЕНИЕ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8676B45-4548-36BC-1593-8C6BEBF66601}"/>
              </a:ext>
            </a:extLst>
          </p:cNvPr>
          <p:cNvSpPr/>
          <p:nvPr/>
        </p:nvSpPr>
        <p:spPr>
          <a:xfrm>
            <a:off x="716194" y="1104928"/>
            <a:ext cx="5708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Приложение «Я слышу тебя» - это решение для слабослышащих людей, которое преобразует речь в текст непосредственно на их мобильном устройстве. С помощью передовых технологий распознавания речи оно позволяет пользователям получать: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E9F2F1-2CFB-524B-BC5D-E3A1E2FFD475}"/>
              </a:ext>
            </a:extLst>
          </p:cNvPr>
          <p:cNvSpPr txBox="1"/>
          <p:nvPr/>
        </p:nvSpPr>
        <p:spPr>
          <a:xfrm>
            <a:off x="1743143" y="4228602"/>
            <a:ext cx="4059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екстовую интерпретацию разговоров;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67BEC7-BC9B-F994-F911-8421F279306B}"/>
              </a:ext>
            </a:extLst>
          </p:cNvPr>
          <p:cNvSpPr txBox="1"/>
          <p:nvPr/>
        </p:nvSpPr>
        <p:spPr>
          <a:xfrm>
            <a:off x="1789206" y="3249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оступ к субтитрам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Полилиния 30">
            <a:extLst>
              <a:ext uri="{FF2B5EF4-FFF2-40B4-BE49-F238E27FC236}">
                <a16:creationId xmlns:a16="http://schemas.microsoft.com/office/drawing/2014/main" xmlns="" id="{ACB4BC93-7467-055F-47B7-2A5B50041E55}"/>
              </a:ext>
            </a:extLst>
          </p:cNvPr>
          <p:cNvSpPr/>
          <p:nvPr/>
        </p:nvSpPr>
        <p:spPr>
          <a:xfrm>
            <a:off x="1070007" y="4076700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Полилиния 31">
            <a:extLst>
              <a:ext uri="{FF2B5EF4-FFF2-40B4-BE49-F238E27FC236}">
                <a16:creationId xmlns:a16="http://schemas.microsoft.com/office/drawing/2014/main" xmlns="" id="{F6E87667-7A51-3D5B-135C-9AF524F7C7DC}"/>
              </a:ext>
            </a:extLst>
          </p:cNvPr>
          <p:cNvSpPr/>
          <p:nvPr/>
        </p:nvSpPr>
        <p:spPr>
          <a:xfrm>
            <a:off x="1070007" y="3170413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DB0D9E-50F3-F592-1273-9F0E1A65DEDF}"/>
              </a:ext>
            </a:extLst>
          </p:cNvPr>
          <p:cNvSpPr txBox="1"/>
          <p:nvPr/>
        </p:nvSpPr>
        <p:spPr>
          <a:xfrm>
            <a:off x="1737393" y="5130059"/>
            <a:ext cx="363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интерфейс;</a:t>
            </a:r>
          </a:p>
        </p:txBody>
      </p:sp>
      <p:sp>
        <p:nvSpPr>
          <p:cNvPr id="16" name="Полилиния 32">
            <a:extLst>
              <a:ext uri="{FF2B5EF4-FFF2-40B4-BE49-F238E27FC236}">
                <a16:creationId xmlns:a16="http://schemas.microsoft.com/office/drawing/2014/main" xmlns="" id="{029205FF-03EC-9D94-3AD5-EA2785730785}"/>
              </a:ext>
            </a:extLst>
          </p:cNvPr>
          <p:cNvSpPr/>
          <p:nvPr/>
        </p:nvSpPr>
        <p:spPr>
          <a:xfrm>
            <a:off x="1070007" y="4982987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0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1206B28-516B-FFC1-8947-70EBC5E02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  <a:effectLst>
            <a:glow>
              <a:schemeClr val="accent1"/>
            </a:glow>
            <a:outerShdw dist="50800" algn="ctr" rotWithShape="0">
              <a:srgbClr val="000000"/>
            </a:outerShdw>
            <a:reflection endPos="0" dist="254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01B600-674B-7EBC-D787-BD3D5969253B}"/>
              </a:ext>
            </a:extLst>
          </p:cNvPr>
          <p:cNvSpPr txBox="1"/>
          <p:nvPr/>
        </p:nvSpPr>
        <p:spPr>
          <a:xfrm>
            <a:off x="0" y="9525"/>
            <a:ext cx="313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11ED749-52CB-47A7-A577-1DBA00814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3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949" t="12154" r="5692" b="51744"/>
          <a:stretch/>
        </p:blipFill>
        <p:spPr bwMode="auto">
          <a:xfrm>
            <a:off x="692224" y="786817"/>
            <a:ext cx="1670082" cy="164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C89308D6-4AB6-296B-76BF-02929DCB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10939" r="17778" b="9059"/>
          <a:stretch/>
        </p:blipFill>
        <p:spPr bwMode="auto">
          <a:xfrm>
            <a:off x="788223" y="4232527"/>
            <a:ext cx="1562169" cy="18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6CDCDF-A57D-ED4A-2FBE-E769C053C9F4}"/>
              </a:ext>
            </a:extLst>
          </p:cNvPr>
          <p:cNvSpPr txBox="1"/>
          <p:nvPr/>
        </p:nvSpPr>
        <p:spPr>
          <a:xfrm>
            <a:off x="618956" y="2251207"/>
            <a:ext cx="181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E9FE25-52E0-CF09-62AD-A770B3DE9E83}"/>
              </a:ext>
            </a:extLst>
          </p:cNvPr>
          <p:cNvSpPr txBox="1"/>
          <p:nvPr/>
        </p:nvSpPr>
        <p:spPr>
          <a:xfrm>
            <a:off x="660998" y="5836738"/>
            <a:ext cx="1816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https://avatars.mds.yandex.net/i?id=73ab726c251a150e80e938641d7402b554064710-10805549-images-thumbs&amp;n=13">
            <a:extLst>
              <a:ext uri="{FF2B5EF4-FFF2-40B4-BE49-F238E27FC236}">
                <a16:creationId xmlns:a16="http://schemas.microsoft.com/office/drawing/2014/main" xmlns="" id="{A6AEFB1B-90EC-EEF4-AC75-E97584CCC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25" b="9812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37" y="2292255"/>
            <a:ext cx="1478683" cy="18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3D41EA42-7425-8B64-DA94-88492E1EFC2D}"/>
              </a:ext>
            </a:extLst>
          </p:cNvPr>
          <p:cNvSpPr/>
          <p:nvPr/>
        </p:nvSpPr>
        <p:spPr>
          <a:xfrm>
            <a:off x="4411826" y="3888212"/>
            <a:ext cx="1165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xmlns="" id="{1195CFB4-0D5C-16C4-584A-6E9F4228F17F}"/>
              </a:ext>
            </a:extLst>
          </p:cNvPr>
          <p:cNvSpPr/>
          <p:nvPr/>
        </p:nvSpPr>
        <p:spPr>
          <a:xfrm>
            <a:off x="5767148" y="2465278"/>
            <a:ext cx="2124467" cy="1509558"/>
          </a:xfrm>
          <a:prstGeom prst="mathEqual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Picture 5" descr="https://img1.pnghut.com/5/15/1/naPFsKw5mz/iphone-x-smartphone-apple-8-xs-max-7-plus.jpg">
            <a:extLst>
              <a:ext uri="{FF2B5EF4-FFF2-40B4-BE49-F238E27FC236}">
                <a16:creationId xmlns:a16="http://schemas.microsoft.com/office/drawing/2014/main" xmlns="" id="{889346CD-5EA7-66B9-0A50-9122AFA8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465" b="100000" l="10000" r="90000">
                        <a14:foregroundMark x1="15060" y1="33360" x2="15060" y2="33360"/>
                        <a14:foregroundMark x1="46145" y1="97341" x2="46145" y2="97341"/>
                        <a14:foregroundMark x1="60361" y1="3465" x2="60361" y2="3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26" r="10345"/>
          <a:stretch/>
        </p:blipFill>
        <p:spPr bwMode="auto">
          <a:xfrm>
            <a:off x="7891615" y="453048"/>
            <a:ext cx="2939969" cy="55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FA9878A3-FFC5-134E-7A8B-D627A6D6A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1782" r="3780" b="646"/>
          <a:stretch/>
        </p:blipFill>
        <p:spPr bwMode="auto">
          <a:xfrm>
            <a:off x="8102390" y="570323"/>
            <a:ext cx="2494934" cy="5299468"/>
          </a:xfrm>
          <a:prstGeom prst="roundRect">
            <a:avLst>
              <a:gd name="adj" fmla="val 114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F505CFC-BF64-A17C-8FF9-B2949F96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4023" y1="22051" x2="44023" y2="22051"/>
                        <a14:foregroundMark x1="50176" y1="30762" x2="50176" y2="30762"/>
                        <a14:foregroundMark x1="48281" y1="32480" x2="48281" y2="32480"/>
                        <a14:foregroundMark x1="52051" y1="24277" x2="52051" y2="24277"/>
                        <a14:foregroundMark x1="74453" y1="59492" x2="74453" y2="59492"/>
                        <a14:foregroundMark x1="81973" y1="60508" x2="81973" y2="60508"/>
                        <a14:foregroundMark x1="39395" y1="82559" x2="39395" y2="82559"/>
                        <a14:foregroundMark x1="22788" y1="38747" x2="22788" y2="38747"/>
                        <a14:foregroundMark x1="26949" y1="35556" x2="26949" y2="35556"/>
                        <a14:foregroundMark x1="64606" y1="80525" x2="64606" y2="80525"/>
                        <a14:foregroundMark x1="20444" y1="74909" x2="20444" y2="74909"/>
                        <a14:backgroundMark x1="59596" y1="50545" x2="59596" y2="50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9563" r="12323" b="9125"/>
          <a:stretch/>
        </p:blipFill>
        <p:spPr bwMode="auto">
          <a:xfrm rot="17156334">
            <a:off x="1857464" y="2482995"/>
            <a:ext cx="2041400" cy="21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60802C-BB56-3635-3BE9-897C53D6D3CF}"/>
              </a:ext>
            </a:extLst>
          </p:cNvPr>
          <p:cNvSpPr txBox="1"/>
          <p:nvPr/>
        </p:nvSpPr>
        <p:spPr>
          <a:xfrm>
            <a:off x="514546" y="270549"/>
            <a:ext cx="88873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ФИНАНСОВАЯ СТОРОНА ПРОЕКТА 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39655E-B3B0-C451-ED98-D2279F713093}"/>
              </a:ext>
            </a:extLst>
          </p:cNvPr>
          <p:cNvSpPr txBox="1"/>
          <p:nvPr/>
        </p:nvSpPr>
        <p:spPr>
          <a:xfrm>
            <a:off x="679939" y="107825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"Видение стартапа "Я слышу тебя" предвещает не только технологический прорыв, но и социальную революцию. </a:t>
            </a:r>
            <a:endParaRPr lang="ru-RU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технологическое обеспечение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Необходимо финансирование для разработки приложения, внедрения алгоритмов обработки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речи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и разработки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Инвестиции в исследования для улучшения алгоритмов распознавания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речи.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продвижение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Финансирование необходимо для маркетинговых кампаний, рекламы,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Необходимы ресурсы для создания и поддержания службы технической поддержки, которая будет решать проблемы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xmlns="" id="{CF14E963-EA82-2949-5286-C03F6CDBF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94246"/>
              </p:ext>
            </p:extLst>
          </p:nvPr>
        </p:nvGraphicFramePr>
        <p:xfrm>
          <a:off x="6419361" y="836613"/>
          <a:ext cx="5772639" cy="518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688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458</Words>
  <Application>Microsoft Office PowerPoint</Application>
  <PresentationFormat>Произвольный</PresentationFormat>
  <Paragraphs>66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Павлов</dc:creator>
  <cp:lastModifiedBy>Sasha_Kovalchuk</cp:lastModifiedBy>
  <cp:revision>19</cp:revision>
  <dcterms:created xsi:type="dcterms:W3CDTF">2024-03-17T18:41:36Z</dcterms:created>
  <dcterms:modified xsi:type="dcterms:W3CDTF">2024-03-21T07:02:14Z</dcterms:modified>
</cp:coreProperties>
</file>