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E692C-96C9-923B-085C-6DF5EDDFD8A4}" v="17" dt="2024-04-04T13:21:03.046"/>
    <p1510:client id="{D4A50757-A7C8-0250-06BA-D79BABFFA169}" v="517" dt="2024-04-05T07:21:51.9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304058" cy="509114"/>
          </a:xfrm>
          <a:prstGeom prst="rect">
            <a:avLst/>
          </a:prstGeom>
        </p:spPr>
        <p:txBody>
          <a:bodyPr vert="horz" wrap="square" lIns="0" tIns="16510" rIns="0" bIns="0" rtlCol="0" anchor="t">
            <a:spAutoFit/>
          </a:bodyPr>
          <a:lstStyle/>
          <a:p>
            <a:pPr marL="3213735">
              <a:spcBef>
                <a:spcPts val="130"/>
              </a:spcBef>
            </a:pPr>
            <a:r>
              <a:rPr lang="en-US" spc="15" dirty="0"/>
              <a:t>Gopinath M</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0" name="Picture 9" descr="A graph with blue and orange lines&#10;&#10;Description automatically generated">
            <a:extLst>
              <a:ext uri="{FF2B5EF4-FFF2-40B4-BE49-F238E27FC236}">
                <a16:creationId xmlns:a16="http://schemas.microsoft.com/office/drawing/2014/main" id="{2B1807D9-2E81-251F-C37D-582054403CDE}"/>
              </a:ext>
            </a:extLst>
          </p:cNvPr>
          <p:cNvPicPr>
            <a:picLocks noChangeAspect="1"/>
          </p:cNvPicPr>
          <p:nvPr/>
        </p:nvPicPr>
        <p:blipFill>
          <a:blip r:embed="rId3"/>
          <a:stretch>
            <a:fillRect/>
          </a:stretch>
        </p:blipFill>
        <p:spPr>
          <a:xfrm>
            <a:off x="1643330" y="2008247"/>
            <a:ext cx="6921262" cy="3819167"/>
          </a:xfrm>
          <a:prstGeom prst="rect">
            <a:avLst/>
          </a:prstGeom>
        </p:spPr>
      </p:pic>
      <p:sp>
        <p:nvSpPr>
          <p:cNvPr id="11" name="TextBox 10">
            <a:extLst>
              <a:ext uri="{FF2B5EF4-FFF2-40B4-BE49-F238E27FC236}">
                <a16:creationId xmlns:a16="http://schemas.microsoft.com/office/drawing/2014/main" id="{6DAEC6D3-AADC-AD4D-0E90-96466B47CE81}"/>
              </a:ext>
            </a:extLst>
          </p:cNvPr>
          <p:cNvSpPr txBox="1"/>
          <p:nvPr/>
        </p:nvSpPr>
        <p:spPr>
          <a:xfrm>
            <a:off x="1016639" y="1210892"/>
            <a:ext cx="95868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entury Schoolbook"/>
                <a:ea typeface="+mn-lt"/>
                <a:cs typeface="+mn-lt"/>
              </a:rPr>
              <a:t>Our model achieves a test accuracy of 80%, surpassing the target accuracy of 75%. It also demonstrates high precision</a:t>
            </a:r>
            <a:endParaRPr lang="en-US">
              <a:latin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9C49B77-DDFE-2CBE-B51A-A6A20D6C709C}"/>
              </a:ext>
            </a:extLst>
          </p:cNvPr>
          <p:cNvSpPr txBox="1"/>
          <p:nvPr/>
        </p:nvSpPr>
        <p:spPr>
          <a:xfrm>
            <a:off x="469341" y="2421466"/>
            <a:ext cx="1019098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Century Schoolbook"/>
                <a:cs typeface="Calibri"/>
              </a:rPr>
              <a:t>VOICE RECOGNITION IN DEEP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AF907D9-C4E0-E421-008F-87F2E98FB95B}"/>
              </a:ext>
            </a:extLst>
          </p:cNvPr>
          <p:cNvSpPr txBox="1"/>
          <p:nvPr/>
        </p:nvSpPr>
        <p:spPr>
          <a:xfrm>
            <a:off x="3772938" y="1053381"/>
            <a:ext cx="3763992"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latin typeface="Century Schoolbook"/>
                <a:ea typeface="+mn-lt"/>
                <a:cs typeface="+mn-lt"/>
              </a:rPr>
              <a:t>PROBLEM STATEMENT</a:t>
            </a: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r>
              <a:rPr lang="en-US" dirty="0">
                <a:latin typeface="Century Schoolbook"/>
                <a:ea typeface="+mn-lt"/>
                <a:cs typeface="+mn-lt"/>
              </a:rPr>
              <a:t>PROJECT OVERVIEW</a:t>
            </a: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r>
              <a:rPr lang="en-US" dirty="0">
                <a:latin typeface="Century Schoolbook"/>
                <a:ea typeface="+mn-lt"/>
                <a:cs typeface="+mn-lt"/>
              </a:rPr>
              <a:t>WHO ARE THE END USERS?</a:t>
            </a: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r>
              <a:rPr lang="en-US" dirty="0">
                <a:latin typeface="Century Schoolbook"/>
                <a:ea typeface="+mn-lt"/>
                <a:cs typeface="+mn-lt"/>
              </a:rPr>
              <a:t>MY SOLUTION AND ITS VALUE PROPOSITION</a:t>
            </a: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r>
              <a:rPr lang="en-US" dirty="0">
                <a:latin typeface="Century Schoolbook"/>
                <a:ea typeface="+mn-lt"/>
                <a:cs typeface="+mn-lt"/>
              </a:rPr>
              <a:t>THE WOW IN MYSOLUTION</a:t>
            </a: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r>
              <a:rPr lang="en-US" dirty="0">
                <a:latin typeface="Century Schoolbook"/>
                <a:ea typeface="+mn-lt"/>
                <a:cs typeface="+mn-lt"/>
              </a:rPr>
              <a:t>MODELLING</a:t>
            </a: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endParaRPr lang="en-US" dirty="0">
              <a:latin typeface="Century Schoolbook"/>
              <a:cs typeface="Calibri"/>
            </a:endParaRPr>
          </a:p>
          <a:p>
            <a:pPr marL="285750" indent="-285750">
              <a:buFont typeface="Arial" panose="020B0604020202020204" pitchFamily="34" charset="0"/>
              <a:buChar char="•"/>
            </a:pPr>
            <a:r>
              <a:rPr lang="en-US" dirty="0">
                <a:latin typeface="Century Schoolbook"/>
                <a:ea typeface="+mn-lt"/>
                <a:cs typeface="+mn-lt"/>
              </a:rPr>
              <a:t>RESULTS</a:t>
            </a:r>
            <a:endParaRPr lang="en-US">
              <a:latin typeface="Century Schoolbook"/>
              <a:cs typeface="Calibri"/>
            </a:endParaRPr>
          </a:p>
          <a:p>
            <a:pPr marL="285750" indent="-285750" algn="l">
              <a:buFont typeface="Arial" panose="020B0604020202020204" pitchFamily="34" charset="0"/>
              <a:buChar char="•"/>
            </a:pPr>
            <a:endParaRPr lang="en-US" dirty="0">
              <a:latin typeface="Century Schoolbook"/>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10984" y="306309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CC5C3C2-0EB9-7E56-5C36-780D029396AA}"/>
              </a:ext>
            </a:extLst>
          </p:cNvPr>
          <p:cNvSpPr txBox="1"/>
          <p:nvPr/>
        </p:nvSpPr>
        <p:spPr>
          <a:xfrm>
            <a:off x="831651" y="2013789"/>
            <a:ext cx="935678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latin typeface="Century Schoolbook"/>
              <a:cs typeface="Calibri"/>
            </a:endParaRPr>
          </a:p>
          <a:p>
            <a:r>
              <a:rPr lang="en-US" sz="2400" dirty="0">
                <a:latin typeface="Century Schoolbook"/>
                <a:ea typeface="+mn-lt"/>
                <a:cs typeface="+mn-lt"/>
              </a:rPr>
              <a:t>Developing an efficient and accurate voice recognition system using deep learning techniques to enable seamless interaction between humans and machines. The project aims to address the challenges in speech recognition such as background noise, accent variations, and speaker independence, ultimately creating a robust model capable of accurately transcribing spoken language into text in real-time across various applications and platforms.</a:t>
            </a:r>
            <a:endParaRPr lang="en-US" sz="2400">
              <a:latin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D806B2A-E79A-B076-CF45-235508D90502}"/>
              </a:ext>
            </a:extLst>
          </p:cNvPr>
          <p:cNvSpPr txBox="1"/>
          <p:nvPr/>
        </p:nvSpPr>
        <p:spPr>
          <a:xfrm>
            <a:off x="512473" y="1851164"/>
            <a:ext cx="10233803"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0D0D0D"/>
                </a:solidFill>
                <a:latin typeface="Century Schoolbook"/>
                <a:ea typeface="+mn-lt"/>
                <a:cs typeface="+mn-lt"/>
              </a:rPr>
              <a:t>The project "Voice Recognition in Deep Learning" focuses on implementing state-of-the-art deep learning techniques to create an advanced voice recognition system. The system aims to accurately transcribe spoken language into text in real-time, enabling seamless interaction between humans and machines across a wide range of applications.</a:t>
            </a:r>
            <a:endParaRPr lang="en-US" sz="2400" b="1">
              <a:latin typeface="Century Schoolbook"/>
            </a:endParaRPr>
          </a:p>
          <a:p>
            <a:endParaRPr lang="en-US" sz="1600" b="1" dirty="0">
              <a:solidFill>
                <a:srgbClr val="0D0D0D"/>
              </a:solidFill>
              <a:latin typeface="Century Schoolbook"/>
              <a:ea typeface="+mn-lt"/>
              <a:cs typeface="+mn-lt"/>
            </a:endParaRPr>
          </a:p>
          <a:p>
            <a:r>
              <a:rPr lang="en-US" sz="1600" b="1" dirty="0">
                <a:solidFill>
                  <a:srgbClr val="0D0D0D"/>
                </a:solidFill>
                <a:latin typeface="Century Schoolbook"/>
                <a:ea typeface="+mn-lt"/>
                <a:cs typeface="+mn-lt"/>
              </a:rPr>
              <a:t>The project involves several key components:</a:t>
            </a:r>
            <a:endParaRPr lang="en-US" sz="2400" b="1">
              <a:latin typeface="Century Schoolbook"/>
            </a:endParaRPr>
          </a:p>
          <a:p>
            <a:endParaRPr lang="en-US" sz="1600" b="1" dirty="0">
              <a:solidFill>
                <a:srgbClr val="0D0D0D"/>
              </a:solidFill>
              <a:latin typeface="Century Schoolbook"/>
              <a:ea typeface="+mn-lt"/>
              <a:cs typeface="+mn-lt"/>
            </a:endParaRPr>
          </a:p>
          <a:p>
            <a:pPr marL="342900" indent="-342900">
              <a:buAutoNum type="arabicPeriod"/>
            </a:pPr>
            <a:r>
              <a:rPr lang="en-US" sz="1600" dirty="0">
                <a:solidFill>
                  <a:srgbClr val="0D0D0D"/>
                </a:solidFill>
                <a:latin typeface="Century Schoolbook"/>
                <a:ea typeface="+mn-lt"/>
                <a:cs typeface="+mn-lt"/>
              </a:rPr>
              <a:t>Data Collection and Preprocessing: Collecting a diverse dataset of spoken language samples to train the voice recognition model. Preprocessing steps may include noise reduction, feature extraction, and normalization to improve the quality of the input data.</a:t>
            </a:r>
            <a:endParaRPr lang="en-US" sz="2400">
              <a:latin typeface="Century Schoolbook"/>
            </a:endParaRPr>
          </a:p>
          <a:p>
            <a:endParaRPr lang="en-US" sz="1600" dirty="0">
              <a:solidFill>
                <a:srgbClr val="0D0D0D"/>
              </a:solidFill>
              <a:latin typeface="Century Schoolbook"/>
              <a:ea typeface="+mn-lt"/>
              <a:cs typeface="+mn-lt"/>
            </a:endParaRPr>
          </a:p>
          <a:p>
            <a:r>
              <a:rPr lang="en-US" sz="1600" dirty="0">
                <a:solidFill>
                  <a:srgbClr val="0D0D0D"/>
                </a:solidFill>
                <a:latin typeface="Century Schoolbook"/>
                <a:ea typeface="+mn-lt"/>
                <a:cs typeface="+mn-lt"/>
              </a:rPr>
              <a:t>2.  Model Selection and Training: Experimenting with various deep learning architectures such       as             Convolutional Neural Networks (CNNs), Recurrent Neural Networks (RNNs).</a:t>
            </a:r>
            <a:endParaRPr lang="en-US" sz="1600" dirty="0">
              <a:solidFill>
                <a:srgbClr val="0D0D0D"/>
              </a:solidFill>
              <a:latin typeface="Century Schoolbook"/>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B4955E3-922F-7B69-45A6-F9CFD71CB41C}"/>
              </a:ext>
            </a:extLst>
          </p:cNvPr>
          <p:cNvSpPr txBox="1"/>
          <p:nvPr/>
        </p:nvSpPr>
        <p:spPr>
          <a:xfrm>
            <a:off x="881491" y="1852442"/>
            <a:ext cx="9644330"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entury Schoolbook"/>
                <a:ea typeface="+mn-lt"/>
                <a:cs typeface="+mn-lt"/>
              </a:rPr>
              <a:t>Individual Consumers</a:t>
            </a:r>
            <a:r>
              <a:rPr lang="en-US" dirty="0">
                <a:solidFill>
                  <a:srgbClr val="0D0D0D"/>
                </a:solidFill>
                <a:latin typeface="Century Schoolbook"/>
                <a:ea typeface="+mn-lt"/>
                <a:cs typeface="+mn-lt"/>
              </a:rPr>
              <a:t>: Everyday users of smartphones, tablets, smart speakers, and other voice-controlled devices who rely on voice recognition technology for tasks such as voice search, dictation, virtual assistant interactions, and hands-free operation.</a:t>
            </a:r>
            <a:endParaRPr lang="en-US" sz="2800">
              <a:latin typeface="Century Schoolbook"/>
            </a:endParaRPr>
          </a:p>
          <a:p>
            <a:r>
              <a:rPr lang="en-US" b="1" dirty="0">
                <a:latin typeface="Century Schoolbook"/>
                <a:ea typeface="+mn-lt"/>
                <a:cs typeface="+mn-lt"/>
              </a:rPr>
              <a:t>Business Professionals</a:t>
            </a:r>
            <a:r>
              <a:rPr lang="en-US" dirty="0">
                <a:solidFill>
                  <a:srgbClr val="0D0D0D"/>
                </a:solidFill>
                <a:latin typeface="Century Schoolbook"/>
                <a:ea typeface="+mn-lt"/>
                <a:cs typeface="+mn-lt"/>
              </a:rPr>
              <a:t>: Professionals in various industries such as healthcare, finance, legal, and journalism who require accurate and efficient voice recognition tools for tasks like transcribing interviews, taking meeting notes, composing emails, and generating reports.</a:t>
            </a:r>
            <a:endParaRPr lang="en-US">
              <a:solidFill>
                <a:srgbClr val="0D0D0D"/>
              </a:solidFill>
              <a:latin typeface="Century Schoolbook"/>
              <a:cs typeface="Calibri"/>
            </a:endParaRPr>
          </a:p>
          <a:p>
            <a:r>
              <a:rPr lang="en-US" b="1" dirty="0">
                <a:solidFill>
                  <a:srgbClr val="0D0D0D"/>
                </a:solidFill>
                <a:latin typeface="Century Schoolbook"/>
                <a:ea typeface="+mn-lt"/>
                <a:cs typeface="+mn-lt"/>
              </a:rPr>
              <a:t>Accessibility Communities</a:t>
            </a:r>
            <a:r>
              <a:rPr lang="en-US" dirty="0">
                <a:solidFill>
                  <a:srgbClr val="0D0D0D"/>
                </a:solidFill>
                <a:latin typeface="Century Schoolbook"/>
                <a:ea typeface="+mn-lt"/>
                <a:cs typeface="+mn-lt"/>
              </a:rPr>
              <a:t>: Individuals with disabilities or impairments, including those with limited mobility, visual impairments, or dyslexia, who benefit from voice recognition technology as an accessibility tool for controlling devices, interacting with software, and accessing information.</a:t>
            </a:r>
            <a:endParaRPr lang="en-US" sz="2800">
              <a:latin typeface="Century Schoolbook"/>
            </a:endParaRPr>
          </a:p>
          <a:p>
            <a:endParaRPr lang="en-US" sz="2800" dirty="0">
              <a:latin typeface="Century Schoolbook"/>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0A001FF-5D43-4219-8F6C-6897C06AFE05}"/>
              </a:ext>
            </a:extLst>
          </p:cNvPr>
          <p:cNvSpPr txBox="1"/>
          <p:nvPr/>
        </p:nvSpPr>
        <p:spPr>
          <a:xfrm>
            <a:off x="3507756" y="1762025"/>
            <a:ext cx="602123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entury Schoolbook"/>
                <a:ea typeface="+mn-lt"/>
                <a:cs typeface="+mn-lt"/>
              </a:rPr>
              <a:t>Solution:</a:t>
            </a:r>
            <a:endParaRPr lang="en-US" sz="2000" dirty="0">
              <a:latin typeface="Century Schoolbook"/>
            </a:endParaRPr>
          </a:p>
          <a:p>
            <a:r>
              <a:rPr lang="en-US" sz="2000" dirty="0">
                <a:latin typeface="Century Schoolbook"/>
                <a:ea typeface="+mn-lt"/>
                <a:cs typeface="+mn-lt"/>
              </a:rPr>
              <a:t>Introduction to the proposed solution which involves analyzing frame differences to detect moving objects. By this all the frames will be captures and can be used if an illegal entry to an private property is being done by someone.</a:t>
            </a:r>
            <a:endParaRPr lang="en-US" sz="2000" dirty="0">
              <a:latin typeface="Century Schoolbook"/>
            </a:endParaRPr>
          </a:p>
          <a:p>
            <a:endParaRPr lang="en-US" sz="2000" dirty="0">
              <a:latin typeface="Century Schoolbook"/>
            </a:endParaRPr>
          </a:p>
          <a:p>
            <a:endParaRPr lang="en-US" sz="2000" dirty="0">
              <a:latin typeface="Century Schoolbook"/>
            </a:endParaRPr>
          </a:p>
          <a:p>
            <a:r>
              <a:rPr lang="en-US" sz="2000" dirty="0">
                <a:latin typeface="Century Schoolbook"/>
                <a:ea typeface="+mn-lt"/>
                <a:cs typeface="+mn-lt"/>
              </a:rPr>
              <a:t>Value Proposition:</a:t>
            </a:r>
            <a:endParaRPr lang="en-US" sz="2000" dirty="0">
              <a:latin typeface="Century Schoolbook"/>
            </a:endParaRPr>
          </a:p>
          <a:p>
            <a:r>
              <a:rPr lang="en-US" sz="2000" dirty="0">
                <a:latin typeface="Century Schoolbook"/>
                <a:ea typeface="+mn-lt"/>
                <a:cs typeface="+mn-lt"/>
              </a:rPr>
              <a:t>Real-time detection capability.</a:t>
            </a:r>
            <a:endParaRPr lang="en-US" sz="2000" dirty="0">
              <a:latin typeface="Century Schoolbook"/>
            </a:endParaRPr>
          </a:p>
          <a:p>
            <a:r>
              <a:rPr lang="en-US" sz="2000" dirty="0">
                <a:latin typeface="Century Schoolbook"/>
                <a:ea typeface="+mn-lt"/>
                <a:cs typeface="+mn-lt"/>
              </a:rPr>
              <a:t>Minimal false positives.</a:t>
            </a:r>
            <a:endParaRPr lang="en-US" sz="2000" dirty="0">
              <a:latin typeface="Century Schoolbook"/>
            </a:endParaRPr>
          </a:p>
          <a:p>
            <a:r>
              <a:rPr lang="en-US" sz="2000" dirty="0">
                <a:latin typeface="Century Schoolbook"/>
                <a:ea typeface="+mn-lt"/>
                <a:cs typeface="+mn-lt"/>
              </a:rPr>
              <a:t>Scalability for different environments and camera setups.</a:t>
            </a:r>
            <a:endParaRPr lang="en-US" sz="2000" dirty="0">
              <a:latin typeface="Century Schoolbook"/>
            </a:endParaRPr>
          </a:p>
          <a:p>
            <a:r>
              <a:rPr lang="en-US" sz="2000" dirty="0">
                <a:latin typeface="Century Schoolbook"/>
                <a:ea typeface="+mn-lt"/>
                <a:cs typeface="+mn-lt"/>
              </a:rPr>
              <a:t>Easy integration with existing systems.</a:t>
            </a:r>
            <a:endParaRPr lang="en-US" sz="2000" dirty="0">
              <a:latin typeface="Century Schoolbook"/>
            </a:endParaRPr>
          </a:p>
          <a:p>
            <a:pPr algn="l"/>
            <a:endParaRPr lang="en-US" sz="2000" dirty="0">
              <a:latin typeface="Century Schoolbook"/>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679B439C-CD4B-E1A7-9DCD-9DF3B97DD039}"/>
              </a:ext>
            </a:extLst>
          </p:cNvPr>
          <p:cNvSpPr txBox="1"/>
          <p:nvPr/>
        </p:nvSpPr>
        <p:spPr>
          <a:xfrm>
            <a:off x="2750549" y="2106122"/>
            <a:ext cx="6826369"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entury Schoolbook"/>
                <a:ea typeface="+mn-lt"/>
                <a:cs typeface="+mn-lt"/>
              </a:rPr>
              <a:t>By this any unprecedented entry to any site can be easily found and an report can be send to the property owner.</a:t>
            </a:r>
            <a:endParaRPr lang="en-US" sz="2000">
              <a:latin typeface="Century Schoolbook"/>
            </a:endParaRPr>
          </a:p>
          <a:p>
            <a:r>
              <a:rPr lang="en-US" sz="2000">
                <a:latin typeface="Century Schoolbook"/>
                <a:ea typeface="+mn-lt"/>
                <a:cs typeface="+mn-lt"/>
              </a:rPr>
              <a:t>If this is properly trained it can also be able to detect some specific users, By this technology they will be able to get in without an alarm being sent to the owner an employee or staffs entering the site.</a:t>
            </a:r>
            <a:endParaRPr lang="en-US" sz="2000">
              <a:latin typeface="Century Schoolbook"/>
            </a:endParaRPr>
          </a:p>
          <a:p>
            <a:r>
              <a:rPr lang="en-US" sz="2000">
                <a:latin typeface="Century Schoolbook"/>
                <a:ea typeface="+mn-lt"/>
                <a:cs typeface="+mn-lt"/>
              </a:rPr>
              <a:t>It can be used in banks where there will be no movements necessarily happening and if there is some movement they will also get instant notification.</a:t>
            </a:r>
            <a:endParaRPr lang="en-US" sz="2000">
              <a:latin typeface="Century Schoolbook"/>
            </a:endParaRPr>
          </a:p>
          <a:p>
            <a:pPr algn="l"/>
            <a:endParaRPr lang="en-US" sz="2000" dirty="0">
              <a:latin typeface="Century Schoolbook"/>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4152" y="1367853"/>
            <a:ext cx="8073893" cy="4580741"/>
          </a:xfrm>
          <a:prstGeom prst="rect">
            <a:avLst/>
          </a:prstGeom>
        </p:spPr>
        <p:txBody>
          <a:bodyPr vert="horz" wrap="square" lIns="0" tIns="12700" rIns="0" bIns="0" rtlCol="0" anchor="t">
            <a:spAutoFit/>
          </a:bodyPr>
          <a:lstStyle/>
          <a:p>
            <a:r>
              <a:rPr lang="en-US" sz="1600" spc="-5" dirty="0">
                <a:solidFill>
                  <a:srgbClr val="0D0D0D"/>
                </a:solidFill>
                <a:latin typeface="Century Schoolbook"/>
                <a:ea typeface="+mn-lt"/>
                <a:cs typeface="+mn-lt"/>
              </a:rPr>
              <a:t>Modeling for "Voice Recognition in Deep Learning" involves several key steps to develop an effective and accurate system for transcribing spoken language into text. Here's an overview of the modeling process:</a:t>
            </a:r>
            <a:endParaRPr lang="en-US" sz="2400">
              <a:latin typeface="Century Schoolbook"/>
            </a:endParaRPr>
          </a:p>
          <a:p>
            <a:r>
              <a:rPr lang="en-US" sz="1600" b="1" spc="-5" dirty="0">
                <a:latin typeface="Century Schoolbook"/>
                <a:ea typeface="+mn-lt"/>
                <a:cs typeface="+mn-lt"/>
              </a:rPr>
              <a:t>Data Collection and Preprocessing:</a:t>
            </a:r>
            <a:endParaRPr lang="en-US" sz="2400">
              <a:latin typeface="Century Schoolbook"/>
            </a:endParaRPr>
          </a:p>
          <a:p>
            <a:pPr marL="742950" lvl="1" indent="-285750">
              <a:buFont typeface="Arial"/>
              <a:buChar char="•"/>
            </a:pPr>
            <a:r>
              <a:rPr lang="en-US" sz="1600" spc="-5" dirty="0">
                <a:solidFill>
                  <a:srgbClr val="0D0D0D"/>
                </a:solidFill>
                <a:latin typeface="Century Schoolbook"/>
                <a:ea typeface="+mn-lt"/>
                <a:cs typeface="+mn-lt"/>
              </a:rPr>
              <a:t>Gather a diverse dataset of spoken language samples, including recordings of various accents, languages, and speaking styles.</a:t>
            </a:r>
            <a:endParaRPr lang="en-US" sz="2400">
              <a:latin typeface="Century Schoolbook"/>
            </a:endParaRPr>
          </a:p>
          <a:p>
            <a:pPr marL="742950" lvl="1" indent="-285750">
              <a:buFont typeface="Arial"/>
              <a:buChar char="•"/>
            </a:pPr>
            <a:r>
              <a:rPr lang="en-US" sz="1600" spc="-5" dirty="0">
                <a:solidFill>
                  <a:srgbClr val="0D0D0D"/>
                </a:solidFill>
                <a:latin typeface="Century Schoolbook"/>
                <a:ea typeface="+mn-lt"/>
                <a:cs typeface="+mn-lt"/>
              </a:rPr>
              <a:t>Preprocess the audio data by performing tasks such as noise reduction, audio normalization, and feature extraction. Common features include Mel-frequency cepstral coefficients (MFCCs) or spectrograms.</a:t>
            </a:r>
            <a:endParaRPr lang="en-US" sz="2400">
              <a:latin typeface="Century Schoolbook"/>
            </a:endParaRPr>
          </a:p>
          <a:p>
            <a:pPr>
              <a:buFont typeface="Arial"/>
              <a:buChar char="•"/>
            </a:pPr>
            <a:r>
              <a:rPr lang="en-US" sz="1600" b="1" spc="-5" dirty="0">
                <a:latin typeface="Century Schoolbook"/>
                <a:ea typeface="+mn-lt"/>
                <a:cs typeface="+mn-lt"/>
              </a:rPr>
              <a:t>Model Selection:</a:t>
            </a:r>
            <a:endParaRPr lang="en-US" sz="2400">
              <a:latin typeface="Century Schoolbook"/>
            </a:endParaRPr>
          </a:p>
          <a:p>
            <a:pPr marL="742950" lvl="1" indent="-285750">
              <a:buFont typeface="Arial"/>
              <a:buChar char="•"/>
            </a:pPr>
            <a:r>
              <a:rPr lang="en-US" sz="1600" spc="-5" dirty="0">
                <a:solidFill>
                  <a:srgbClr val="0D0D0D"/>
                </a:solidFill>
                <a:latin typeface="Century Schoolbook"/>
                <a:ea typeface="+mn-lt"/>
                <a:cs typeface="+mn-lt"/>
              </a:rPr>
              <a:t>Choose an appropriate deep learning architecture for voice recognition tasks. Common choices include:</a:t>
            </a:r>
            <a:endParaRPr lang="en-US" sz="2400">
              <a:latin typeface="Century Schoolbook"/>
            </a:endParaRPr>
          </a:p>
          <a:p>
            <a:pPr marL="1200150" lvl="2" indent="-285750">
              <a:buFont typeface="Arial"/>
              <a:buChar char="•"/>
            </a:pPr>
            <a:r>
              <a:rPr lang="en-US" sz="1600" spc="-5" dirty="0">
                <a:solidFill>
                  <a:srgbClr val="0D0D0D"/>
                </a:solidFill>
                <a:latin typeface="Century Schoolbook"/>
                <a:ea typeface="+mn-lt"/>
                <a:cs typeface="+mn-lt"/>
              </a:rPr>
              <a:t>Convolutional Neural Networks (CNNs) for processing audio spectrograms.</a:t>
            </a:r>
            <a:endParaRPr lang="en-US" sz="2400">
              <a:latin typeface="Century Schoolbook"/>
            </a:endParaRPr>
          </a:p>
          <a:p>
            <a:pPr marL="1200150" lvl="2" indent="-285750">
              <a:buFont typeface="Arial"/>
              <a:buChar char="•"/>
            </a:pPr>
            <a:r>
              <a:rPr lang="en-US" sz="1600" spc="-5" dirty="0">
                <a:solidFill>
                  <a:srgbClr val="0D0D0D"/>
                </a:solidFill>
                <a:latin typeface="Century Schoolbook"/>
                <a:ea typeface="+mn-lt"/>
                <a:cs typeface="+mn-lt"/>
              </a:rPr>
              <a:t>Recurrent Neural Networks (RNNs) or Long Short-Term Memory (LSTM) networks for sequential data processing.</a:t>
            </a:r>
            <a:endParaRPr lang="en-US" sz="2400">
              <a:latin typeface="Century Schoolbook"/>
            </a:endParaRPr>
          </a:p>
          <a:p>
            <a:pPr marL="1200150" lvl="2" indent="-285750">
              <a:buFont typeface="Arial"/>
              <a:buChar char="•"/>
            </a:pPr>
            <a:r>
              <a:rPr lang="en-US" sz="1600" spc="-5" dirty="0">
                <a:solidFill>
                  <a:srgbClr val="0D0D0D"/>
                </a:solidFill>
                <a:latin typeface="Century Schoolbook"/>
                <a:ea typeface="+mn-lt"/>
                <a:cs typeface="+mn-lt"/>
              </a:rPr>
              <a:t>Transformer models for attention-based sequence-to-sequence learning.</a:t>
            </a:r>
            <a:endParaRPr lang="en-US" sz="2400">
              <a:latin typeface="Century Schoolbook"/>
            </a:endParaRPr>
          </a:p>
          <a:p>
            <a:pPr marL="12700">
              <a:lnSpc>
                <a:spcPct val="100000"/>
              </a:lnSpc>
              <a:spcBef>
                <a:spcPts val="100"/>
              </a:spcBef>
            </a:pPr>
            <a:endParaRPr sz="2400" spc="-5" dirty="0">
              <a:latin typeface="Century Schoolbook"/>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Gopinath M</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BennyName</dc:title>
  <cp:revision>122</cp:revision>
  <dcterms:created xsi:type="dcterms:W3CDTF">2024-04-04T13:16:02Z</dcterms:created>
  <dcterms:modified xsi:type="dcterms:W3CDTF">2024-04-05T07:22:33Z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