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Lexend SemiBold"/>
      <p:regular r:id="rId25"/>
      <p:bold r:id="rId26"/>
    </p:embeddedFont>
    <p:embeddedFont>
      <p:font typeface="Lexend ExtraBold"/>
      <p:bold r:id="rId27"/>
    </p:embeddedFont>
    <p:embeddedFont>
      <p:font typeface="Lexend Light"/>
      <p:regular r:id="rId28"/>
      <p:bold r:id="rId29"/>
    </p:embeddedFont>
    <p:embeddedFont>
      <p:font typeface="Lexend Medium"/>
      <p:regular r:id="rId30"/>
      <p:bold r:id="rId31"/>
    </p:embeddedFont>
    <p:embeddedFont>
      <p:font typeface="Lexend"/>
      <p:regular r:id="rId32"/>
      <p:bold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exendSemiBold-bold.fntdata"/><Relationship Id="rId25" Type="http://schemas.openxmlformats.org/officeDocument/2006/relationships/font" Target="fonts/LexendSemiBold-regular.fntdata"/><Relationship Id="rId28" Type="http://schemas.openxmlformats.org/officeDocument/2006/relationships/font" Target="fonts/LexendLight-regular.fntdata"/><Relationship Id="rId27" Type="http://schemas.openxmlformats.org/officeDocument/2006/relationships/font" Target="fonts/LexendExtraBold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LexendLigh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LexendMedium-bold.fntdata"/><Relationship Id="rId30" Type="http://schemas.openxmlformats.org/officeDocument/2006/relationships/font" Target="fonts/LexendMedium-regular.fntdata"/><Relationship Id="rId11" Type="http://schemas.openxmlformats.org/officeDocument/2006/relationships/slide" Target="slides/slide6.xml"/><Relationship Id="rId33" Type="http://schemas.openxmlformats.org/officeDocument/2006/relationships/font" Target="fonts/Lexend-bold.fntdata"/><Relationship Id="rId10" Type="http://schemas.openxmlformats.org/officeDocument/2006/relationships/slide" Target="slides/slide5.xml"/><Relationship Id="rId32" Type="http://schemas.openxmlformats.org/officeDocument/2006/relationships/font" Target="fonts/Lexen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cb1316553_3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8cb1316553_3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8214e69c7b_3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8214e69c7b_3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8cb1316553_3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8cb1316553_3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cb1316553_1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cb1316553_1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38cb1316553_3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38cb1316553_3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8cb1316553_4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8cb1316553_4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8214e69c7b_3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8214e69c7b_3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cb1316553_4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cb1316553_4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cb1316553_4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cb1316553_4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8cb1316553_3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8cb1316553_3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214e69c7b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214e69c7b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cb1316553_4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8cb1316553_4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8cb1316553_4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8cb1316553_4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8cb1316553_4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8cb1316553_4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1bd88057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1bd88057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81bd880574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81bd880574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1bd880574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1bd880574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8cb1316553_3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8cb1316553_3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0" y="-157300"/>
            <a:ext cx="9144000" cy="755100"/>
          </a:xfrm>
          <a:prstGeom prst="roundRect">
            <a:avLst>
              <a:gd fmla="val 28122" name="adj"/>
            </a:avLst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4564429"/>
            <a:ext cx="9144000" cy="755100"/>
          </a:xfrm>
          <a:prstGeom prst="roundRect">
            <a:avLst>
              <a:gd fmla="val 28122" name="adj"/>
            </a:avLst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1636046" y="1347650"/>
            <a:ext cx="5871900" cy="218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9050">
              <a:srgbClr val="000000">
                <a:alpha val="6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Lexend SemiBold"/>
                <a:ea typeface="Lexend SemiBold"/>
                <a:cs typeface="Lexend SemiBold"/>
                <a:sym typeface="Lexend SemiBold"/>
              </a:rPr>
              <a:t>Eniac Project Part 2</a:t>
            </a:r>
            <a:endParaRPr sz="3500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Haripriya, Lana, Raju</a:t>
            </a:r>
            <a:endParaRPr>
              <a:solidFill>
                <a:srgbClr val="4285F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ownload (1).png" id="150" name="Google Shape;15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7963" y="823638"/>
            <a:ext cx="6808075" cy="3496225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22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“Current discount separation is not proportional”</a:t>
            </a:r>
            <a:endParaRPr b="1" i="1"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2" name="Google Shape;152;p22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Product Categories</a:t>
            </a:r>
            <a:endParaRPr b="1" sz="2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53" name="Google Shape;153;p22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54" name="Google Shape;154;p22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7350" y="597725"/>
            <a:ext cx="7625774" cy="401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3"/>
          <p:cNvSpPr/>
          <p:nvPr/>
        </p:nvSpPr>
        <p:spPr>
          <a:xfrm>
            <a:off x="7801750" y="1336825"/>
            <a:ext cx="1224300" cy="26547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285F4"/>
                </a:solidFill>
                <a:latin typeface="Lexend"/>
                <a:ea typeface="Lexend"/>
                <a:cs typeface="Lexend"/>
                <a:sym typeface="Lexend"/>
              </a:rPr>
              <a:t>Budget</a:t>
            </a:r>
            <a:endParaRPr b="1">
              <a:solidFill>
                <a:srgbClr val="4285F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exend"/>
                <a:ea typeface="Lexend"/>
                <a:cs typeface="Lexend"/>
                <a:sym typeface="Lexend"/>
              </a:rPr>
              <a:t>(&lt;50€)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285F4"/>
                </a:solidFill>
                <a:latin typeface="Lexend"/>
                <a:ea typeface="Lexend"/>
                <a:cs typeface="Lexend"/>
                <a:sym typeface="Lexend"/>
              </a:rPr>
              <a:t>Medium</a:t>
            </a:r>
            <a:endParaRPr b="1">
              <a:solidFill>
                <a:srgbClr val="4285F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exend"/>
                <a:ea typeface="Lexend"/>
                <a:cs typeface="Lexend"/>
                <a:sym typeface="Lexend"/>
              </a:rPr>
              <a:t>(50-300€)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285F4"/>
                </a:solidFill>
                <a:latin typeface="Lexend"/>
                <a:ea typeface="Lexend"/>
                <a:cs typeface="Lexend"/>
                <a:sym typeface="Lexend"/>
              </a:rPr>
              <a:t>High-end</a:t>
            </a:r>
            <a:endParaRPr b="1">
              <a:solidFill>
                <a:srgbClr val="4285F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exend"/>
                <a:ea typeface="Lexend"/>
                <a:cs typeface="Lexend"/>
                <a:sym typeface="Lexend"/>
              </a:rPr>
              <a:t>(300-1200€)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4285F4"/>
                </a:solidFill>
                <a:latin typeface="Lexend"/>
                <a:ea typeface="Lexend"/>
                <a:cs typeface="Lexend"/>
                <a:sym typeface="Lexend"/>
              </a:rPr>
              <a:t>Premium</a:t>
            </a:r>
            <a:endParaRPr b="1">
              <a:solidFill>
                <a:srgbClr val="4285F4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>
                <a:latin typeface="Lexend"/>
                <a:ea typeface="Lexend"/>
                <a:cs typeface="Lexend"/>
                <a:sym typeface="Lexend"/>
              </a:rPr>
              <a:t>(&gt;1200€)</a:t>
            </a:r>
            <a:endParaRPr sz="11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1" name="Google Shape;161;p23"/>
          <p:cNvSpPr txBox="1"/>
          <p:nvPr/>
        </p:nvSpPr>
        <p:spPr>
          <a:xfrm>
            <a:off x="5064840" y="3682775"/>
            <a:ext cx="1108800" cy="785100"/>
          </a:xfrm>
          <a:prstGeom prst="rect">
            <a:avLst/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900">
              <a:solidFill>
                <a:srgbClr val="595959"/>
              </a:solidFill>
            </a:endParaRPr>
          </a:p>
        </p:txBody>
      </p:sp>
      <p:sp>
        <p:nvSpPr>
          <p:cNvPr id="162" name="Google Shape;162;p23"/>
          <p:cNvSpPr txBox="1"/>
          <p:nvPr/>
        </p:nvSpPr>
        <p:spPr>
          <a:xfrm>
            <a:off x="4868246" y="3367173"/>
            <a:ext cx="1565100" cy="3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50">
                <a:solidFill>
                  <a:srgbClr val="FF0000"/>
                </a:solidFill>
                <a:latin typeface="Lexend"/>
                <a:ea typeface="Lexend"/>
                <a:cs typeface="Lexend"/>
                <a:sym typeface="Lexend"/>
              </a:rPr>
              <a:t>Only 7 orders in 15 months</a:t>
            </a:r>
            <a:endParaRPr sz="850">
              <a:solidFill>
                <a:srgbClr val="FF0000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3" name="Google Shape;163;p23"/>
          <p:cNvSpPr/>
          <p:nvPr/>
        </p:nvSpPr>
        <p:spPr>
          <a:xfrm>
            <a:off x="-141550" y="173734"/>
            <a:ext cx="1549500" cy="2817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64" name="Google Shape;164;p23"/>
          <p:cNvSpPr/>
          <p:nvPr/>
        </p:nvSpPr>
        <p:spPr>
          <a:xfrm>
            <a:off x="1547890" y="43200"/>
            <a:ext cx="7817700" cy="5427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6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Revenue &amp; Discounts by Price Segment</a:t>
            </a:r>
            <a:endParaRPr b="1" sz="26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5" name="Google Shape;165;p23"/>
          <p:cNvSpPr/>
          <p:nvPr/>
        </p:nvSpPr>
        <p:spPr>
          <a:xfrm>
            <a:off x="-195075" y="4608575"/>
            <a:ext cx="7817700" cy="4788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66" name="Google Shape;166;p23"/>
          <p:cNvSpPr/>
          <p:nvPr/>
        </p:nvSpPr>
        <p:spPr>
          <a:xfrm>
            <a:off x="7801750" y="4707134"/>
            <a:ext cx="1549500" cy="2817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381825" y="4678625"/>
            <a:ext cx="6663900" cy="3387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-GB" sz="1000">
                <a:solidFill>
                  <a:schemeClr val="lt1"/>
                </a:solidFill>
                <a:latin typeface="Lexend Medium"/>
                <a:ea typeface="Lexend Medium"/>
                <a:cs typeface="Lexend Medium"/>
                <a:sym typeface="Lexend Medium"/>
              </a:rPr>
              <a:t>“Budget and Medium drive orders, High-End drives revenue, Premium holds untapped potential.”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24" title="most_least_revenue_prod_DISC_new_5_items_with_names.png"/>
          <p:cNvPicPr preferRelativeResize="0"/>
          <p:nvPr/>
        </p:nvPicPr>
        <p:blipFill rotWithShape="1">
          <a:blip r:embed="rId3">
            <a:alphaModFix/>
          </a:blip>
          <a:srcRect b="-1836" l="0" r="0" t="-1362"/>
          <a:stretch/>
        </p:blipFill>
        <p:spPr>
          <a:xfrm>
            <a:off x="640224" y="819400"/>
            <a:ext cx="8095423" cy="2930600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24"/>
          <p:cNvSpPr txBox="1"/>
          <p:nvPr/>
        </p:nvSpPr>
        <p:spPr>
          <a:xfrm>
            <a:off x="42523" y="984820"/>
            <a:ext cx="7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highlight>
                  <a:srgbClr val="FFFF00"/>
                </a:highlight>
              </a:rPr>
              <a:t>Highest</a:t>
            </a:r>
            <a:endParaRPr b="1" sz="1000">
              <a:solidFill>
                <a:schemeClr val="dk2"/>
              </a:solidFill>
              <a:highlight>
                <a:srgbClr val="FFFF00"/>
              </a:highlight>
            </a:endParaRPr>
          </a:p>
        </p:txBody>
      </p:sp>
      <p:sp>
        <p:nvSpPr>
          <p:cNvPr id="174" name="Google Shape;174;p24"/>
          <p:cNvSpPr txBox="1"/>
          <p:nvPr/>
        </p:nvSpPr>
        <p:spPr>
          <a:xfrm>
            <a:off x="42537" y="3092308"/>
            <a:ext cx="738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000">
                <a:solidFill>
                  <a:schemeClr val="dk2"/>
                </a:solidFill>
                <a:highlight>
                  <a:srgbClr val="FFFF00"/>
                </a:highlight>
              </a:rPr>
              <a:t>Low</a:t>
            </a:r>
            <a:r>
              <a:rPr b="1" lang="en-GB" sz="1000">
                <a:solidFill>
                  <a:schemeClr val="dk2"/>
                </a:solidFill>
                <a:highlight>
                  <a:srgbClr val="FFFF00"/>
                </a:highlight>
              </a:rPr>
              <a:t>est</a:t>
            </a:r>
            <a:endParaRPr b="1" sz="1000">
              <a:solidFill>
                <a:schemeClr val="dk2"/>
              </a:solidFill>
              <a:highlight>
                <a:srgbClr val="FFFF00"/>
              </a:highlight>
            </a:endParaRPr>
          </a:p>
        </p:txBody>
      </p:sp>
      <p:sp>
        <p:nvSpPr>
          <p:cNvPr id="175" name="Google Shape;175;p24"/>
          <p:cNvSpPr txBox="1"/>
          <p:nvPr/>
        </p:nvSpPr>
        <p:spPr>
          <a:xfrm>
            <a:off x="6626446" y="3958558"/>
            <a:ext cx="2328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800">
                <a:solidFill>
                  <a:srgbClr val="FF0000"/>
                </a:solidFill>
              </a:rPr>
              <a:t>Very Low Revenue</a:t>
            </a:r>
            <a:endParaRPr b="1" sz="1800">
              <a:solidFill>
                <a:srgbClr val="FF0000"/>
              </a:solidFill>
            </a:endParaRPr>
          </a:p>
        </p:txBody>
      </p:sp>
      <p:sp>
        <p:nvSpPr>
          <p:cNvPr id="176" name="Google Shape;176;p24"/>
          <p:cNvSpPr/>
          <p:nvPr/>
        </p:nvSpPr>
        <p:spPr>
          <a:xfrm rot="5400000">
            <a:off x="6154317" y="3830960"/>
            <a:ext cx="141600" cy="755100"/>
          </a:xfrm>
          <a:prstGeom prst="upArrow">
            <a:avLst>
              <a:gd fmla="val 50000" name="adj1"/>
              <a:gd fmla="val 161070" name="adj2"/>
            </a:avLst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79" name="Google Shape;179;p24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Products: Highest and Lowest Revenue</a:t>
            </a:r>
            <a:endParaRPr b="1" sz="27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0" name="Google Shape;180;p24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81" name="Google Shape;181;p24"/>
          <p:cNvSpPr txBox="1"/>
          <p:nvPr/>
        </p:nvSpPr>
        <p:spPr>
          <a:xfrm>
            <a:off x="1051300" y="4585675"/>
            <a:ext cx="53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“Higher Discount does not Guarantee High Revenue”</a:t>
            </a:r>
            <a:endParaRPr/>
          </a:p>
        </p:txBody>
      </p:sp>
      <p:sp>
        <p:nvSpPr>
          <p:cNvPr id="182" name="Google Shape;182;p24"/>
          <p:cNvSpPr/>
          <p:nvPr/>
        </p:nvSpPr>
        <p:spPr>
          <a:xfrm>
            <a:off x="356625" y="3779642"/>
            <a:ext cx="5376600" cy="621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Average discount for the 5 highest revenue generating items: 9.01%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300">
                <a:solidFill>
                  <a:schemeClr val="dk1"/>
                </a:solidFill>
              </a:rPr>
              <a:t>Average discount for the 5 lowest revenue generating items: </a:t>
            </a:r>
            <a:r>
              <a:rPr b="1" lang="en-GB" sz="1300">
                <a:solidFill>
                  <a:schemeClr val="dk1"/>
                </a:solidFill>
              </a:rPr>
              <a:t>55.30%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5" title="product_with_most_revenue_highlighte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37" y="895975"/>
            <a:ext cx="7188126" cy="3252174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25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89" name="Google Shape;189;p25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90" name="Google Shape;190;p25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Product </a:t>
            </a: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Generating Highest Revenue</a:t>
            </a:r>
            <a:endParaRPr b="1" sz="27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1" name="Google Shape;191;p25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92" name="Google Shape;192;p25"/>
          <p:cNvSpPr txBox="1"/>
          <p:nvPr/>
        </p:nvSpPr>
        <p:spPr>
          <a:xfrm>
            <a:off x="1051300" y="4585675"/>
            <a:ext cx="53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“Discounts Do Not Always Lead to Higher Revenue”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26" title="product_with_most_sales_highlighted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7932" y="885850"/>
            <a:ext cx="7188149" cy="3272426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6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99" name="Google Shape;199;p26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00" name="Google Shape;200;p26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Product with Highest Sales</a:t>
            </a:r>
            <a:endParaRPr b="1" sz="27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i="1" sz="1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2" name="Google Shape;202;p26"/>
          <p:cNvSpPr txBox="1"/>
          <p:nvPr/>
        </p:nvSpPr>
        <p:spPr>
          <a:xfrm>
            <a:off x="1051300" y="4585675"/>
            <a:ext cx="5376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“Discounts Do Not Always Lead to Higher Sales”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283350" y="805325"/>
            <a:ext cx="8520600" cy="26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879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Discounts support sales and order growth</a:t>
            </a:r>
            <a:r>
              <a:rPr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,</a:t>
            </a:r>
            <a: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but</a:t>
            </a:r>
            <a:r>
              <a:rPr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overly aggressive discounting reduces revenue impact.</a:t>
            </a:r>
            <a:b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</a:br>
            <a:endParaRPr b="1" sz="935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79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The 10–20% discount range</a:t>
            </a:r>
            <a:r>
              <a:rPr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 </a:t>
            </a:r>
            <a: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delivers the healthiest balance — deeper discounts do not translate into higher sales.</a:t>
            </a:r>
            <a:endParaRPr sz="935">
              <a:solidFill>
                <a:schemeClr val="dk1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Seasonality</a:t>
            </a:r>
            <a:endParaRPr b="1" sz="935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79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Apply </a:t>
            </a: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moderate discounts in low seasons</a:t>
            </a:r>
            <a: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to stimulate demand.</a:t>
            </a:r>
            <a:b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endParaRPr sz="935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879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In </a:t>
            </a: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high seasons</a:t>
            </a:r>
            <a: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(e.g., Black Friday, July), </a:t>
            </a: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reduce discount depth</a:t>
            </a:r>
            <a: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— sales occur naturally without heavy promotions.</a:t>
            </a:r>
            <a:br>
              <a:rPr lang="en-GB" sz="935">
                <a:solidFill>
                  <a:schemeClr val="dk1"/>
                </a:solidFill>
              </a:rPr>
            </a:br>
            <a:endParaRPr sz="935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Category Strategy</a:t>
            </a:r>
            <a:endParaRPr b="1" sz="935">
              <a:solidFill>
                <a:schemeClr val="dk1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8797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Top 3 revenue-driving categories:</a:t>
            </a:r>
            <a: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keep discount levels stable — they perform well with fewer discounts.</a:t>
            </a:r>
            <a:b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endParaRPr sz="935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-28797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Char char="●"/>
            </a:pPr>
            <a:r>
              <a:rPr b="1" lang="en-GB" sz="9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Other categories with heavy discounting:</a:t>
            </a:r>
            <a: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 lower discount rates to ~20% — flat sales with lower revenue show limited effectiveness.</a:t>
            </a:r>
            <a:br>
              <a:rPr lang="en-GB" sz="935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</a:br>
            <a:endParaRPr sz="935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b="1" sz="935">
              <a:solidFill>
                <a:schemeClr val="dk1"/>
              </a:solidFill>
            </a:endParaRPr>
          </a:p>
        </p:txBody>
      </p:sp>
      <p:sp>
        <p:nvSpPr>
          <p:cNvPr id="208" name="Google Shape;208;p27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09" name="Google Shape;209;p27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Conclusion</a:t>
            </a:r>
            <a:endParaRPr b="1" sz="2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10" name="Google Shape;210;p27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211" name="Google Shape;211;p27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212" name="Google Shape;212;p27"/>
          <p:cNvSpPr/>
          <p:nvPr/>
        </p:nvSpPr>
        <p:spPr>
          <a:xfrm>
            <a:off x="1345025" y="3531225"/>
            <a:ext cx="6278100" cy="755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b="1" lang="en-GB" sz="1335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Overall Recommendation</a:t>
            </a:r>
            <a:br>
              <a:rPr b="1" lang="en-GB" sz="935">
                <a:solidFill>
                  <a:schemeClr val="dk1"/>
                </a:solidFill>
              </a:rPr>
            </a:br>
            <a:r>
              <a:rPr lang="en-GB" sz="935">
                <a:solidFill>
                  <a:schemeClr val="dk1"/>
                </a:solidFill>
              </a:rPr>
              <a:t> Adopt a </a:t>
            </a:r>
            <a:r>
              <a:rPr b="1" lang="en-GB" sz="935">
                <a:solidFill>
                  <a:schemeClr val="dk1"/>
                </a:solidFill>
              </a:rPr>
              <a:t>targeted, moderate, and seasonal discounting approach</a:t>
            </a:r>
            <a:r>
              <a:rPr lang="en-GB" sz="935">
                <a:solidFill>
                  <a:schemeClr val="dk1"/>
                </a:solidFill>
              </a:rPr>
              <a:t>, while strengthening </a:t>
            </a:r>
            <a:r>
              <a:rPr b="1" lang="en-GB" sz="935">
                <a:solidFill>
                  <a:schemeClr val="dk1"/>
                </a:solidFill>
              </a:rPr>
              <a:t>premium product positioning</a:t>
            </a:r>
            <a:r>
              <a:rPr lang="en-GB" sz="935">
                <a:solidFill>
                  <a:schemeClr val="dk1"/>
                </a:solidFill>
              </a:rPr>
              <a:t> to maximize sustainable profitability.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p28" title="file_00000000beb4620aa8b8d1e831037577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8450" y="-615850"/>
            <a:ext cx="5681276" cy="139445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8" name="Google Shape;218;p28" title="file_00000000beb4620aa8b8d1e831037577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925" y="-607975"/>
            <a:ext cx="5635999" cy="139445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9" name="Google Shape;219;p28" title="file_00000000beb4620aa8b8d1e831037577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4800" y="4278950"/>
            <a:ext cx="5681276" cy="139445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28" title="file_00000000beb4620aa8b8d1e831037577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050" y="4260825"/>
            <a:ext cx="5681276" cy="139445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221" name="Google Shape;221;p28"/>
          <p:cNvSpPr txBox="1"/>
          <p:nvPr/>
        </p:nvSpPr>
        <p:spPr>
          <a:xfrm>
            <a:off x="1376313" y="1785282"/>
            <a:ext cx="6582900" cy="738900"/>
          </a:xfrm>
          <a:prstGeom prst="rect">
            <a:avLst/>
          </a:prstGeom>
          <a:noFill/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595959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Thank you !</a:t>
            </a:r>
            <a:endParaRPr sz="3600">
              <a:solidFill>
                <a:srgbClr val="595959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222" name="Google Shape;222;p28"/>
          <p:cNvSpPr txBox="1"/>
          <p:nvPr/>
        </p:nvSpPr>
        <p:spPr>
          <a:xfrm>
            <a:off x="1761700" y="3885149"/>
            <a:ext cx="5749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>
                <a:solidFill>
                  <a:srgbClr val="4285F4"/>
                </a:solidFill>
                <a:latin typeface="Lexend Medium"/>
                <a:ea typeface="Lexend Medium"/>
                <a:cs typeface="Lexend Medium"/>
                <a:sym typeface="Lexend Medium"/>
              </a:rPr>
              <a:t> The team is happy to address any questions you may have.</a:t>
            </a:r>
            <a:endParaRPr i="1">
              <a:solidFill>
                <a:srgbClr val="4285F4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9"/>
          <p:cNvSpPr/>
          <p:nvPr/>
        </p:nvSpPr>
        <p:spPr>
          <a:xfrm>
            <a:off x="0" y="-157300"/>
            <a:ext cx="9144000" cy="755100"/>
          </a:xfrm>
          <a:prstGeom prst="roundRect">
            <a:avLst>
              <a:gd fmla="val 28122" name="adj"/>
            </a:avLst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8" name="Google Shape;228;p29"/>
          <p:cNvSpPr/>
          <p:nvPr/>
        </p:nvSpPr>
        <p:spPr>
          <a:xfrm>
            <a:off x="0" y="4564429"/>
            <a:ext cx="9144000" cy="755100"/>
          </a:xfrm>
          <a:prstGeom prst="roundRect">
            <a:avLst>
              <a:gd fmla="val 28122" name="adj"/>
            </a:avLst>
          </a:prstGeom>
          <a:solidFill>
            <a:srgbClr val="38761D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29" name="Google Shape;229;p29"/>
          <p:cNvSpPr/>
          <p:nvPr/>
        </p:nvSpPr>
        <p:spPr>
          <a:xfrm>
            <a:off x="1636046" y="1347650"/>
            <a:ext cx="5871900" cy="218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9050">
              <a:srgbClr val="000000">
                <a:alpha val="6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Lexend SemiBold"/>
                <a:ea typeface="Lexend SemiBold"/>
                <a:cs typeface="Lexend SemiBold"/>
                <a:sym typeface="Lexend SemiBold"/>
              </a:rPr>
              <a:t>Thank you! </a:t>
            </a:r>
            <a:endParaRPr sz="35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Haripriya, Lana, Raju</a:t>
            </a:r>
            <a:endParaRPr>
              <a:solidFill>
                <a:srgbClr val="4285F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/>
          <p:nvPr/>
        </p:nvSpPr>
        <p:spPr>
          <a:xfrm>
            <a:off x="1636046" y="1347650"/>
            <a:ext cx="5871900" cy="21804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9050">
              <a:srgbClr val="000000">
                <a:alpha val="6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Lexend SemiBold"/>
                <a:ea typeface="Lexend SemiBold"/>
                <a:cs typeface="Lexend SemiBold"/>
                <a:sym typeface="Lexend SemiBold"/>
              </a:rPr>
              <a:t>Appendix</a:t>
            </a:r>
            <a:endParaRPr>
              <a:solidFill>
                <a:srgbClr val="4285F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235" name="Google Shape;235;p30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6" name="Google Shape;236;p3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30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38" name="Google Shape;238;p30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239" name="Google Shape;239;p30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1"/>
          <p:cNvSpPr txBox="1"/>
          <p:nvPr>
            <p:ph idx="1" type="body"/>
          </p:nvPr>
        </p:nvSpPr>
        <p:spPr>
          <a:xfrm>
            <a:off x="283350" y="8053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0000" lnSpcReduction="10000"/>
          </a:bodyPr>
          <a:lstStyle/>
          <a:p>
            <a:pPr indent="-274320" lvl="0" marL="457200" rtl="0" algn="l">
              <a:spcBef>
                <a:spcPts val="0"/>
              </a:spcBef>
              <a:spcAft>
                <a:spcPts val="0"/>
              </a:spcAft>
              <a:buSzPct val="81042"/>
              <a:buChar char="●"/>
            </a:pPr>
            <a:r>
              <a:rPr b="1" lang="en-GB"/>
              <a:t>S</a:t>
            </a:r>
            <a:r>
              <a:rPr b="1" lang="en-GB" sz="2221"/>
              <a:t>martphones:</a:t>
            </a:r>
            <a:r>
              <a:rPr lang="en-GB" sz="2221"/>
              <a:t> iphone, smartphone, apple iphone</a:t>
            </a:r>
            <a:br>
              <a:rPr lang="en-GB" sz="2221"/>
            </a:br>
            <a:endParaRPr sz="2221"/>
          </a:p>
          <a:p>
            <a:pPr indent="-285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21"/>
              <a:t>Tablets: </a:t>
            </a:r>
            <a:r>
              <a:rPr lang="en-GB" sz="2221"/>
              <a:t>ipad, apple ipad, tablet (excludes: airpods)</a:t>
            </a:r>
            <a:br>
              <a:rPr lang="en-GB" sz="2221"/>
            </a:br>
            <a:endParaRPr sz="2221"/>
          </a:p>
          <a:p>
            <a:pPr indent="-285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21"/>
              <a:t>Computers:</a:t>
            </a:r>
            <a:r>
              <a:rPr lang="en-GB" sz="2221"/>
              <a:t> mcbook, macbook, imac, mac mini, mac pro, desktop, laptop</a:t>
            </a:r>
            <a:br>
              <a:rPr lang="en-GB" sz="2221"/>
            </a:br>
            <a:endParaRPr sz="2221"/>
          </a:p>
          <a:p>
            <a:pPr indent="-285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21"/>
              <a:t>Servers:</a:t>
            </a:r>
            <a:r>
              <a:rPr lang="en-GB" sz="2221"/>
              <a:t> server, nas, raid, synology</a:t>
            </a:r>
            <a:br>
              <a:rPr lang="en-GB" sz="2221"/>
            </a:br>
            <a:endParaRPr sz="2221"/>
          </a:p>
          <a:p>
            <a:pPr indent="-285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21"/>
              <a:t>Computer accessories:</a:t>
            </a:r>
            <a:r>
              <a:rPr lang="en-GB" sz="2221"/>
              <a:t> keyboard, mouse, trackpad, hard drive, flash drive, pendrive, hard disk, memory, storage, ssd, modules, ssd expansion, monitor, pointer, stand, support, ram</a:t>
            </a:r>
            <a:br>
              <a:rPr lang="en-GB" sz="2221"/>
            </a:br>
            <a:endParaRPr sz="2221"/>
          </a:p>
          <a:p>
            <a:pPr indent="-285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21"/>
              <a:t>Smartwatches:</a:t>
            </a:r>
            <a:r>
              <a:rPr lang="en-GB" sz="2221"/>
              <a:t> apple watch, smartwatch, smart watch, watch, strap, armband, belt, bracelet</a:t>
            </a:r>
            <a:br>
              <a:rPr lang="en-GB" sz="2221"/>
            </a:br>
            <a:endParaRPr sz="2221"/>
          </a:p>
          <a:p>
            <a:pPr indent="-285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21"/>
              <a:t>Headphone &amp; Audio:</a:t>
            </a:r>
            <a:r>
              <a:rPr lang="en-GB" sz="2221"/>
              <a:t> ipod, headset, headphones, headphone, speaker, music system</a:t>
            </a:r>
            <a:br>
              <a:rPr lang="en-GB" sz="2221"/>
            </a:br>
            <a:endParaRPr sz="2221"/>
          </a:p>
          <a:p>
            <a:pPr indent="-285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21"/>
              <a:t>Electronics Accessories:</a:t>
            </a:r>
            <a:r>
              <a:rPr lang="en-GB" sz="2221"/>
              <a:t> charger, cable, connector, lightning to usb, wall socket, power strip, adapter, dock, hub, connection, expansion box, battery</a:t>
            </a:r>
            <a:br>
              <a:rPr lang="en-GB" sz="2221"/>
            </a:br>
            <a:endParaRPr sz="2221"/>
          </a:p>
          <a:p>
            <a:pPr indent="-285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21"/>
              <a:t>Protection accessories:</a:t>
            </a:r>
            <a:r>
              <a:rPr lang="en-GB" sz="2221"/>
              <a:t> case, funda, housing, casing, folder, protect, cover, sleeve, screensaver, shell, screen protector</a:t>
            </a:r>
            <a:br>
              <a:rPr lang="en-GB" sz="2221"/>
            </a:br>
            <a:endParaRPr sz="2221"/>
          </a:p>
          <a:p>
            <a:pPr indent="-285014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b="1" lang="en-GB" sz="2221"/>
              <a:t>Others:</a:t>
            </a:r>
            <a:r>
              <a:rPr lang="en-GB" sz="2221"/>
              <a:t> everything not categorized above</a:t>
            </a:r>
            <a:endParaRPr sz="222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1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6" name="Google Shape;246;p31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Appendix</a:t>
            </a:r>
            <a:endParaRPr b="1" sz="2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247" name="Google Shape;247;p31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248" name="Google Shape;248;p31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Google Shape;61;p14" title="file_00000000beb4620aa8b8d1e831037577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498450" y="-615850"/>
            <a:ext cx="5681276" cy="13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 title="file_00000000beb4620aa8b8d1e831037577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31925" y="-607975"/>
            <a:ext cx="5635999" cy="13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 title="file_00000000beb4620aa8b8d1e831037577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34800" y="4278950"/>
            <a:ext cx="5681276" cy="139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 title="file_00000000beb4620aa8b8d1e831037577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4050" y="4260825"/>
            <a:ext cx="5681276" cy="139445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431363" y="1085314"/>
            <a:ext cx="6582900" cy="129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>
                <a:solidFill>
                  <a:srgbClr val="595959"/>
                </a:solidFill>
                <a:latin typeface="Lexend ExtraBold"/>
                <a:ea typeface="Lexend ExtraBold"/>
                <a:cs typeface="Lexend ExtraBold"/>
                <a:sym typeface="Lexend ExtraBold"/>
              </a:rPr>
              <a:t>ENIAC Revenue Insights : The Impact of Discounts</a:t>
            </a:r>
            <a:endParaRPr sz="3600">
              <a:solidFill>
                <a:srgbClr val="595959"/>
              </a:solidFill>
              <a:latin typeface="Lexend ExtraBold"/>
              <a:ea typeface="Lexend ExtraBold"/>
              <a:cs typeface="Lexend ExtraBold"/>
              <a:sym typeface="Lexend ExtraBold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1110900" y="2677175"/>
            <a:ext cx="6922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GB" sz="2000">
                <a:solidFill>
                  <a:srgbClr val="4285F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“Are discounts driving sustainable revenue growth?”</a:t>
            </a:r>
            <a:endParaRPr i="1" sz="2000">
              <a:solidFill>
                <a:srgbClr val="4285F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307000" y="3894050"/>
            <a:ext cx="45300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>
                <a:solidFill>
                  <a:srgbClr val="595959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Haripriya, Lana, Raju</a:t>
            </a:r>
            <a:endParaRPr sz="1300">
              <a:solidFill>
                <a:srgbClr val="595959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942275" y="1154800"/>
            <a:ext cx="7240500" cy="26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 Medium"/>
              <a:buChar char="●"/>
            </a:pPr>
            <a:r>
              <a:rPr lang="en-GB" sz="180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Main Question</a:t>
            </a:r>
            <a:endParaRPr sz="180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 Medium"/>
              <a:buChar char="●"/>
            </a:pPr>
            <a:r>
              <a:rPr lang="en-GB" sz="180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Business Performance Overview</a:t>
            </a:r>
            <a:endParaRPr sz="180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 Medium"/>
              <a:buChar char="●"/>
            </a:pPr>
            <a:r>
              <a:rPr lang="en-GB" sz="180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Monthly Revenue &amp; Order Trends</a:t>
            </a:r>
            <a:endParaRPr sz="180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 Medium"/>
              <a:buChar char="●"/>
            </a:pPr>
            <a:r>
              <a:rPr lang="en-GB" sz="180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Product Categorization</a:t>
            </a:r>
            <a:endParaRPr sz="180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 Medium"/>
              <a:buChar char="●"/>
            </a:pPr>
            <a:r>
              <a:rPr lang="en-GB" sz="180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Products &amp; Revenue Contribution</a:t>
            </a:r>
            <a:endParaRPr sz="180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 Medium"/>
              <a:buChar char="●"/>
            </a:pPr>
            <a:r>
              <a:rPr lang="en-GB" sz="180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Price Segmentation</a:t>
            </a:r>
            <a:endParaRPr sz="180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 Medium"/>
              <a:buChar char="●"/>
            </a:pPr>
            <a:r>
              <a:rPr lang="en-GB" sz="180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Conclusion</a:t>
            </a:r>
            <a:endParaRPr sz="180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exend Medium"/>
              <a:buChar char="●"/>
            </a:pPr>
            <a:r>
              <a:rPr lang="en-GB" sz="1800">
                <a:solidFill>
                  <a:schemeClr val="dk2"/>
                </a:solidFill>
                <a:latin typeface="Lexend Medium"/>
                <a:ea typeface="Lexend Medium"/>
                <a:cs typeface="Lexend Medium"/>
                <a:sym typeface="Lexend Medium"/>
              </a:rPr>
              <a:t>Appendix</a:t>
            </a:r>
            <a:endParaRPr sz="1800">
              <a:solidFill>
                <a:schemeClr val="dk2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73" name="Google Shape;73;p15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Agenda</a:t>
            </a:r>
            <a:endParaRPr b="1" sz="27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4" name="Google Shape;74;p15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523050" y="676350"/>
            <a:ext cx="8097900" cy="372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Main Question</a:t>
            </a:r>
            <a:endParaRPr b="1"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-GB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Is discounting truly beneficial for the company’s long-term growth and profitability?</a:t>
            </a:r>
            <a:br>
              <a:rPr lang="en-GB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GB" sz="12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Supporting Business Questions</a:t>
            </a:r>
            <a:endParaRPr b="1" sz="12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-GB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How should products be categorized for analysis?</a:t>
            </a:r>
            <a:br>
              <a:rPr lang="en-GB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-GB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What is the price distribution across categories?</a:t>
            </a:r>
            <a:br>
              <a:rPr lang="en-GB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-GB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How many products are discounted, and by how much (%)?</a:t>
            </a:r>
            <a:br>
              <a:rPr lang="en-GB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</a:b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exend"/>
              <a:buChar char="●"/>
            </a:pPr>
            <a:r>
              <a:rPr lang="en-GB"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How do seasonality and special events (Christmas, Black Friday) affect sales?</a:t>
            </a:r>
            <a:endParaRPr sz="10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Main questions</a:t>
            </a:r>
            <a:endParaRPr b="1" sz="2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/>
          <p:nvPr/>
        </p:nvSpPr>
        <p:spPr>
          <a:xfrm>
            <a:off x="979950" y="1177650"/>
            <a:ext cx="7184100" cy="2449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9050">
              <a:srgbClr val="000000">
                <a:alpha val="6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Our analysis shows that discounting can drive customer acquisition and sales volume, but aggressive or frequent discounts reduce revenue and margin.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rPr>
              <a:t>Sustainable growth requires a balanced, targeted discount strategy aligned with product categories and timing.</a:t>
            </a:r>
            <a:endParaRPr sz="1800">
              <a:solidFill>
                <a:schemeClr val="dk2"/>
              </a:solidFill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4285F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91" name="Google Shape;91;p17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2" name="Google Shape;92;p17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Key Statement</a:t>
            </a:r>
            <a:endParaRPr b="1" sz="2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93" name="Google Shape;93;p17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94" name="Google Shape;94;p17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/>
          <p:nvPr/>
        </p:nvSpPr>
        <p:spPr>
          <a:xfrm>
            <a:off x="212375" y="825750"/>
            <a:ext cx="2139300" cy="17460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14325" rotWithShape="0" algn="bl" dir="5400000" dist="19050">
              <a:srgbClr val="000000">
                <a:alpha val="68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latin typeface="Lexend SemiBold"/>
                <a:ea typeface="Lexend SemiBold"/>
                <a:cs typeface="Lexend SemiBold"/>
                <a:sym typeface="Lexend SemiBold"/>
              </a:rPr>
              <a:t>€ 6.48M</a:t>
            </a:r>
            <a:endParaRPr sz="3500"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Total money customer spent</a:t>
            </a:r>
            <a:endParaRPr>
              <a:solidFill>
                <a:srgbClr val="4285F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00" name="Google Shape;100;p18"/>
          <p:cNvSpPr/>
          <p:nvPr/>
        </p:nvSpPr>
        <p:spPr>
          <a:xfrm>
            <a:off x="2739889" y="873000"/>
            <a:ext cx="2139300" cy="16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342900" rotWithShape="0" algn="bl" dir="5400000" dist="19050">
              <a:srgbClr val="000000">
                <a:alpha val="64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€ 6.33M</a:t>
            </a:r>
            <a:endParaRPr sz="3500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4285F4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Total Product Revenue</a:t>
            </a:r>
            <a:endParaRPr>
              <a:solidFill>
                <a:srgbClr val="4285F4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sp>
        <p:nvSpPr>
          <p:cNvPr id="101" name="Google Shape;101;p18"/>
          <p:cNvSpPr/>
          <p:nvPr/>
        </p:nvSpPr>
        <p:spPr>
          <a:xfrm>
            <a:off x="1429500" y="2734463"/>
            <a:ext cx="2139300" cy="16515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  <a:effectLst>
            <a:outerShdw blurRad="285750" rotWithShape="0" algn="bl" dir="5400000" dist="19050">
              <a:srgbClr val="000000">
                <a:alpha val="62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500">
                <a:solidFill>
                  <a:srgbClr val="00000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€ 6.77M</a:t>
            </a:r>
            <a:endParaRPr sz="3500">
              <a:solidFill>
                <a:srgbClr val="00000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FFAB40"/>
                </a:solidFill>
                <a:latin typeface="Lexend SemiBold"/>
                <a:ea typeface="Lexend SemiBold"/>
                <a:cs typeface="Lexend SemiBold"/>
                <a:sym typeface="Lexend SemiBold"/>
              </a:rPr>
              <a:t>Revenue without Discounts</a:t>
            </a:r>
            <a:endParaRPr>
              <a:solidFill>
                <a:srgbClr val="FFAB40"/>
              </a:solidFill>
              <a:latin typeface="Lexend SemiBold"/>
              <a:ea typeface="Lexend SemiBold"/>
              <a:cs typeface="Lexend SemiBold"/>
              <a:sym typeface="Lexend SemiBold"/>
            </a:endParaRPr>
          </a:p>
        </p:txBody>
      </p:sp>
      <p:pic>
        <p:nvPicPr>
          <p:cNvPr descr="image.png" id="102" name="Google Shape;102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800" y="950600"/>
            <a:ext cx="2835743" cy="29713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p18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Overall Business Performance</a:t>
            </a:r>
            <a:endParaRPr b="1" sz="27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4" name="Google Shape;104;p18"/>
          <p:cNvSpPr/>
          <p:nvPr/>
        </p:nvSpPr>
        <p:spPr>
          <a:xfrm>
            <a:off x="-218675" y="4548700"/>
            <a:ext cx="7817700" cy="5349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05" name="Google Shape;105;p18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06" name="Google Shape;106;p18"/>
          <p:cNvSpPr/>
          <p:nvPr/>
        </p:nvSpPr>
        <p:spPr>
          <a:xfrm>
            <a:off x="7796875" y="46548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1966175" y="4595950"/>
            <a:ext cx="3908700" cy="44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GB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“Discount drives Orders”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13" name="Google Shape;113;p19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4" name="Google Shape;114;p19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rgbClr val="FFFFFF"/>
                </a:solidFill>
                <a:latin typeface="Lexend"/>
                <a:ea typeface="Lexend"/>
                <a:cs typeface="Lexend"/>
                <a:sym typeface="Lexend"/>
              </a:rPr>
              <a:t>Monthly Revenue &amp; Orders Trend</a:t>
            </a:r>
            <a:endParaRPr b="1" sz="27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5" name="Google Shape;115;p19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500">
              <a:solidFill>
                <a:srgbClr val="FFFFFF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828750"/>
            <a:ext cx="6320225" cy="3501626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19"/>
          <p:cNvSpPr/>
          <p:nvPr/>
        </p:nvSpPr>
        <p:spPr>
          <a:xfrm>
            <a:off x="6472625" y="1030300"/>
            <a:ext cx="2556000" cy="755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Revenue &amp; Orders move proportionally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exend"/>
                <a:ea typeface="Lexend"/>
                <a:cs typeface="Lexend"/>
                <a:sym typeface="Lexend"/>
              </a:rPr>
              <a:t>( more Orders, more Revenue)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8" name="Google Shape;118;p19"/>
          <p:cNvSpPr/>
          <p:nvPr/>
        </p:nvSpPr>
        <p:spPr>
          <a:xfrm>
            <a:off x="6472625" y="2087138"/>
            <a:ext cx="2556000" cy="755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Seasonal Peaks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exend"/>
                <a:ea typeface="Lexend"/>
                <a:cs typeface="Lexend"/>
                <a:sym typeface="Lexend"/>
              </a:rPr>
              <a:t>(Oct - Jan, July)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19" name="Google Shape;119;p19"/>
          <p:cNvSpPr/>
          <p:nvPr/>
        </p:nvSpPr>
        <p:spPr>
          <a:xfrm>
            <a:off x="6472625" y="3144000"/>
            <a:ext cx="2556000" cy="7551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latin typeface="Lexend"/>
                <a:ea typeface="Lexend"/>
                <a:cs typeface="Lexend"/>
                <a:sym typeface="Lexend"/>
              </a:rPr>
              <a:t>Steady Discounts at ~18-22%</a:t>
            </a:r>
            <a:endParaRPr b="1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000">
                <a:latin typeface="Lexend"/>
                <a:ea typeface="Lexend"/>
                <a:cs typeface="Lexend"/>
                <a:sym typeface="Lexend"/>
              </a:rPr>
              <a:t>(despite seasonal fluctuations)</a:t>
            </a:r>
            <a:endParaRPr sz="1000"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20" name="Google Shape;120;p19"/>
          <p:cNvSpPr/>
          <p:nvPr/>
        </p:nvSpPr>
        <p:spPr>
          <a:xfrm>
            <a:off x="4430400" y="1871775"/>
            <a:ext cx="141600" cy="755100"/>
          </a:xfrm>
          <a:prstGeom prst="upArrow">
            <a:avLst>
              <a:gd fmla="val 50000" name="adj1"/>
              <a:gd fmla="val 161070" name="adj2"/>
            </a:avLst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19"/>
          <p:cNvSpPr/>
          <p:nvPr/>
        </p:nvSpPr>
        <p:spPr>
          <a:xfrm>
            <a:off x="2828975" y="3144000"/>
            <a:ext cx="141600" cy="755100"/>
          </a:xfrm>
          <a:prstGeom prst="upArrow">
            <a:avLst>
              <a:gd fmla="val 50000" name="adj1"/>
              <a:gd fmla="val 161070" name="adj2"/>
            </a:avLst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9"/>
          <p:cNvSpPr txBox="1"/>
          <p:nvPr/>
        </p:nvSpPr>
        <p:spPr>
          <a:xfrm>
            <a:off x="579550" y="4585675"/>
            <a:ext cx="6320100" cy="4155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“Sales Volume is seasonal, but discounts remain constant”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.png" id="127" name="Google Shape;12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9288" y="687200"/>
            <a:ext cx="7447850" cy="3716875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p20"/>
          <p:cNvSpPr txBox="1"/>
          <p:nvPr/>
        </p:nvSpPr>
        <p:spPr>
          <a:xfrm>
            <a:off x="2508825" y="1211200"/>
            <a:ext cx="2831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C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10-20% discounts give most Orders &amp; Revenue doesn’t fall too sharply </a:t>
            </a:r>
            <a:endParaRPr sz="800">
              <a:solidFill>
                <a:srgbClr val="CC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29" name="Google Shape;129;p20"/>
          <p:cNvSpPr txBox="1"/>
          <p:nvPr/>
        </p:nvSpPr>
        <p:spPr>
          <a:xfrm>
            <a:off x="5450225" y="3282575"/>
            <a:ext cx="218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800">
                <a:solidFill>
                  <a:srgbClr val="CC0000"/>
                </a:solidFill>
                <a:latin typeface="Lexend Medium"/>
                <a:ea typeface="Lexend Medium"/>
                <a:cs typeface="Lexend Medium"/>
                <a:sym typeface="Lexend Medium"/>
              </a:rPr>
              <a:t>Higher Discounts = Lower Revenue</a:t>
            </a:r>
            <a:endParaRPr sz="800">
              <a:solidFill>
                <a:srgbClr val="CC0000"/>
              </a:solidFill>
              <a:latin typeface="Lexend Medium"/>
              <a:ea typeface="Lexend Medium"/>
              <a:cs typeface="Lexend Medium"/>
              <a:sym typeface="Lexend Medium"/>
            </a:endParaRPr>
          </a:p>
        </p:txBody>
      </p:sp>
      <p:sp>
        <p:nvSpPr>
          <p:cNvPr id="130" name="Google Shape;130;p20"/>
          <p:cNvSpPr/>
          <p:nvPr/>
        </p:nvSpPr>
        <p:spPr>
          <a:xfrm rot="5400000">
            <a:off x="6752252" y="4026675"/>
            <a:ext cx="141600" cy="755100"/>
          </a:xfrm>
          <a:prstGeom prst="upArrow">
            <a:avLst>
              <a:gd fmla="val 50000" name="adj1"/>
              <a:gd fmla="val 161070" name="adj2"/>
            </a:avLst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0"/>
          <p:cNvSpPr/>
          <p:nvPr/>
        </p:nvSpPr>
        <p:spPr>
          <a:xfrm rot="10800000">
            <a:off x="8192708" y="3090428"/>
            <a:ext cx="141600" cy="755100"/>
          </a:xfrm>
          <a:prstGeom prst="upArrow">
            <a:avLst>
              <a:gd fmla="val 50000" name="adj1"/>
              <a:gd fmla="val 161070" name="adj2"/>
            </a:avLst>
          </a:prstGeom>
          <a:solidFill>
            <a:srgbClr val="CC000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0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How Discounts impact Revenue</a:t>
            </a:r>
            <a:endParaRPr b="1" sz="2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3" name="Google Shape;133;p20"/>
          <p:cNvSpPr/>
          <p:nvPr/>
        </p:nvSpPr>
        <p:spPr>
          <a:xfrm>
            <a:off x="-185875" y="4577250"/>
            <a:ext cx="7817700" cy="5190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34" name="Google Shape;134;p20"/>
          <p:cNvSpPr/>
          <p:nvPr/>
        </p:nvSpPr>
        <p:spPr>
          <a:xfrm>
            <a:off x="7753175" y="4695909"/>
            <a:ext cx="1549500" cy="2817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35" name="Google Shape;135;p20"/>
          <p:cNvSpPr txBox="1"/>
          <p:nvPr/>
        </p:nvSpPr>
        <p:spPr>
          <a:xfrm>
            <a:off x="626725" y="4613550"/>
            <a:ext cx="6320100" cy="446400"/>
          </a:xfrm>
          <a:prstGeom prst="rect">
            <a:avLst/>
          </a:prstGeom>
          <a:solidFill>
            <a:schemeClr val="accent4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GB" sz="1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“More discount doesn’t mean more revenue.”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6" name="Google Shape;136;p20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" name="Google Shape;141;p21" title="Download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70163" y="882150"/>
            <a:ext cx="7603675" cy="2957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1"/>
          <p:cNvSpPr/>
          <p:nvPr/>
        </p:nvSpPr>
        <p:spPr>
          <a:xfrm>
            <a:off x="-144047" y="4482775"/>
            <a:ext cx="7767300" cy="621300"/>
          </a:xfrm>
          <a:prstGeom prst="roundRect">
            <a:avLst>
              <a:gd fmla="val 33877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5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“Accessories categories are most discounted”</a:t>
            </a:r>
            <a:endParaRPr b="1" i="1" sz="15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3" name="Google Shape;143;p21"/>
          <p:cNvSpPr/>
          <p:nvPr/>
        </p:nvSpPr>
        <p:spPr>
          <a:xfrm>
            <a:off x="1484963" y="55050"/>
            <a:ext cx="7817700" cy="621300"/>
          </a:xfrm>
          <a:prstGeom prst="roundRect">
            <a:avLst>
              <a:gd fmla="val 35361" name="adj"/>
            </a:avLst>
          </a:prstGeom>
          <a:solidFill>
            <a:srgbClr val="FFAB40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700">
                <a:solidFill>
                  <a:schemeClr val="lt1"/>
                </a:solidFill>
                <a:latin typeface="Lexend"/>
                <a:ea typeface="Lexend"/>
                <a:cs typeface="Lexend"/>
                <a:sym typeface="Lexend"/>
              </a:rPr>
              <a:t>Product Categories</a:t>
            </a:r>
            <a:endParaRPr b="1" sz="2700">
              <a:solidFill>
                <a:schemeClr val="lt1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  <p:sp>
        <p:nvSpPr>
          <p:cNvPr id="144" name="Google Shape;144;p21"/>
          <p:cNvSpPr/>
          <p:nvPr/>
        </p:nvSpPr>
        <p:spPr>
          <a:xfrm>
            <a:off x="-204475" y="204497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 b="1" sz="1900">
              <a:solidFill>
                <a:srgbClr val="FFFFFF"/>
              </a:solidFill>
            </a:endParaRPr>
          </a:p>
        </p:txBody>
      </p:sp>
      <p:sp>
        <p:nvSpPr>
          <p:cNvPr id="145" name="Google Shape;145;p21"/>
          <p:cNvSpPr/>
          <p:nvPr/>
        </p:nvSpPr>
        <p:spPr>
          <a:xfrm>
            <a:off x="7781150" y="4603824"/>
            <a:ext cx="1549500" cy="322500"/>
          </a:xfrm>
          <a:prstGeom prst="roundRect">
            <a:avLst>
              <a:gd fmla="val 50000" name="adj"/>
            </a:avLst>
          </a:prstGeom>
          <a:solidFill>
            <a:srgbClr val="4285F4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900">
                <a:solidFill>
                  <a:srgbClr val="FFFFFF"/>
                </a:solidFill>
              </a:rPr>
              <a:t>%</a:t>
            </a:r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