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3"/>
  </p:sldMasterIdLst>
  <p:notesMasterIdLst>
    <p:notesMasterId r:id="rId18"/>
  </p:notesMasterIdLst>
  <p:handoutMasterIdLst>
    <p:handoutMasterId r:id="rId19"/>
  </p:handoutMasterIdLst>
  <p:sldIdLst>
    <p:sldId id="259" r:id="rId4"/>
    <p:sldId id="257" r:id="rId5"/>
    <p:sldId id="262" r:id="rId6"/>
    <p:sldId id="263" r:id="rId7"/>
    <p:sldId id="264" r:id="rId8"/>
    <p:sldId id="278" r:id="rId9"/>
    <p:sldId id="269" r:id="rId10"/>
    <p:sldId id="265" r:id="rId11"/>
    <p:sldId id="276" r:id="rId12"/>
    <p:sldId id="266" r:id="rId13"/>
    <p:sldId id="271" r:id="rId14"/>
    <p:sldId id="277" r:id="rId15"/>
    <p:sldId id="273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91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1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0D6EFE-01AA-4936-A19A-523E2AF61F40}" type="datetime1">
              <a:rPr lang="en-US" smtClean="0"/>
              <a:t>10/4/2023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Department of Electronics and Communication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DCB2D1-424C-4BE7-B90E-EBCDBAA182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35375-130E-4A8E-8517-6D81AB13C761}" type="datetime1">
              <a:rPr lang="en-US" smtClean="0"/>
              <a:t>10/4/2023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Department of Electronics and Communication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893D14-76AC-4B07-AA55-AAA06187D7D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4017E-5D97-4CE0-AF50-83191A091FEA}" type="datetime1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and Communication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A839-B948-4741-B6DC-0C3E293FB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DB1F-90AE-4891-B0B5-16EA2040E32F}" type="datetime1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and Communication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A839-B948-4741-B6DC-0C3E293FB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04BD0-90F1-4F4C-AC07-BB1B6F015A12}" type="datetime1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and Communication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A839-B948-4741-B6DC-0C3E293FB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CE ">
  <p:cSld name="ECE 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8"/>
          <p:cNvSpPr txBox="1"/>
          <p:nvPr/>
        </p:nvSpPr>
        <p:spPr>
          <a:xfrm>
            <a:off x="2917225" y="406396"/>
            <a:ext cx="3057000" cy="1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33"/>
              <a:buFont typeface="Montserrat"/>
              <a:buNone/>
            </a:pPr>
            <a:r>
              <a:rPr lang="en-US" sz="13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Department of </a:t>
            </a:r>
            <a:endParaRPr sz="13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33"/>
              <a:buFont typeface="Montserrat"/>
              <a:buNone/>
            </a:pPr>
            <a:r>
              <a:rPr lang="en-US" sz="13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Electronics &amp; Communication Engineering</a:t>
            </a:r>
            <a:endParaRPr sz="1300" b="1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rPr lang="en-US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Since 1987</a:t>
            </a:r>
            <a:endParaRPr sz="1300" b="1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33"/>
              <a:buFont typeface="Calibri"/>
              <a:buNone/>
            </a:pPr>
            <a:endParaRPr sz="13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" name="Google Shape;18;p18"/>
          <p:cNvPicPr preferRelativeResize="0"/>
          <p:nvPr/>
        </p:nvPicPr>
        <p:blipFill rotWithShape="1">
          <a:blip r:embed="rId2">
            <a:alphaModFix/>
          </a:blip>
          <a:srcRect l="5210" t="13955" r="4177" b="11970"/>
          <a:stretch/>
        </p:blipFill>
        <p:spPr>
          <a:xfrm>
            <a:off x="567976" y="622667"/>
            <a:ext cx="2037950" cy="7410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" name="Google Shape;19;p18"/>
          <p:cNvCxnSpPr/>
          <p:nvPr/>
        </p:nvCxnSpPr>
        <p:spPr>
          <a:xfrm>
            <a:off x="2792322" y="635900"/>
            <a:ext cx="0" cy="760000"/>
          </a:xfrm>
          <a:prstGeom prst="straightConnector1">
            <a:avLst/>
          </a:prstGeom>
          <a:noFill/>
          <a:ln w="9525" cap="flat" cmpd="sng">
            <a:solidFill>
              <a:srgbClr val="1E284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" name="Google Shape;20;p18"/>
          <p:cNvPicPr preferRelativeResize="0"/>
          <p:nvPr/>
        </p:nvPicPr>
        <p:blipFill rotWithShape="1">
          <a:blip r:embed="rId3">
            <a:alphaModFix/>
          </a:blip>
          <a:srcRect l="15545" r="15542"/>
          <a:stretch/>
        </p:blipFill>
        <p:spPr>
          <a:xfrm>
            <a:off x="6487825" y="2"/>
            <a:ext cx="2656176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18"/>
          <p:cNvSpPr txBox="1">
            <a:spLocks noGrp="1"/>
          </p:cNvSpPr>
          <p:nvPr>
            <p:ph type="ctrTitle"/>
          </p:nvPr>
        </p:nvSpPr>
        <p:spPr>
          <a:xfrm>
            <a:off x="475800" y="2792000"/>
            <a:ext cx="6012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8"/>
          <p:cNvSpPr txBox="1">
            <a:spLocks noGrp="1"/>
          </p:cNvSpPr>
          <p:nvPr>
            <p:ph type="subTitle" idx="1"/>
          </p:nvPr>
        </p:nvSpPr>
        <p:spPr>
          <a:xfrm>
            <a:off x="475800" y="5271668"/>
            <a:ext cx="6012000" cy="8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lvl="1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lvl="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lvl="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4pPr>
            <a:lvl5pPr lvl="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5pPr>
            <a:lvl6pPr lvl="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sldNum" idx="12"/>
          </p:nvPr>
        </p:nvSpPr>
        <p:spPr>
          <a:xfrm>
            <a:off x="8556784" y="6333135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33"/>
              <a:buFont typeface="Montserrat"/>
              <a:buNone/>
              <a:defRPr sz="13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33"/>
              <a:buFont typeface="Montserrat"/>
              <a:buNone/>
              <a:defRPr sz="13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33"/>
              <a:buFont typeface="Montserrat"/>
              <a:buNone/>
              <a:defRPr sz="13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33"/>
              <a:buFont typeface="Montserrat"/>
              <a:buNone/>
              <a:defRPr sz="13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33"/>
              <a:buFont typeface="Montserrat"/>
              <a:buNone/>
              <a:defRPr sz="13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33"/>
              <a:buFont typeface="Montserrat"/>
              <a:buNone/>
              <a:defRPr sz="13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33"/>
              <a:buFont typeface="Montserrat"/>
              <a:buNone/>
              <a:defRPr sz="13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33"/>
              <a:buFont typeface="Montserrat"/>
              <a:buNone/>
              <a:defRPr sz="13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33"/>
              <a:buFont typeface="Montserrat"/>
              <a:buNone/>
              <a:defRPr sz="13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01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D509-76FB-468B-AF86-AD124E435A15}" type="datetime1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and Communication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A839-B948-4741-B6DC-0C3E293FB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F9D1-F2CD-41EF-B8E9-7E0CBA5ECD45}" type="datetime1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and Communication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A839-B948-4741-B6DC-0C3E293FB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61D0-D850-439F-A017-EF7CDEE74AE8}" type="datetime1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and Communication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A839-B948-4741-B6DC-0C3E293FB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121F-F62F-40AA-8AEB-95A38D00BC2C}" type="datetime1">
              <a:rPr lang="en-US" smtClean="0"/>
              <a:t>10/4/2023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and Communication Engineering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A839-B948-4741-B6DC-0C3E293FB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5573F-AC3A-4677-A97E-83DA4B5A27F7}" type="datetime1">
              <a:rPr lang="en-US" smtClean="0"/>
              <a:t>10/4/2023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and Communication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A839-B948-4741-B6DC-0C3E293FB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463B9-C59E-413D-AE4F-AD03FB71058F}" type="datetime1">
              <a:rPr lang="en-US" smtClean="0"/>
              <a:t>10/4/2023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and Communication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A839-B948-4741-B6DC-0C3E293FB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DE3F-D0CC-4337-BD83-5D52722972B4}" type="datetime1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and Communication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A839-B948-4741-B6DC-0C3E293FB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82618-0386-4C65-A038-101109235A97}" type="datetime1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and Communication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A839-B948-4741-B6DC-0C3E293FB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19EAE-B0B6-4DE6-8530-327B81189FA0}" type="datetime1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Electronics and Communication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5A839-B948-4741-B6DC-0C3E293FB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>
            <a:spLocks noGrp="1"/>
          </p:cNvSpPr>
          <p:nvPr>
            <p:ph type="ctrTitle"/>
          </p:nvPr>
        </p:nvSpPr>
        <p:spPr>
          <a:xfrm>
            <a:off x="457200" y="1575025"/>
            <a:ext cx="6012000" cy="77020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51431" tIns="25706" rIns="51431" bIns="25706" rtlCol="0" anchor="b" anchorCtr="0">
            <a:noAutofit/>
          </a:bodyPr>
          <a:lstStyle/>
          <a:p>
            <a:pPr algn="ctr"/>
            <a:endParaRPr lang="en-US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Google Shape;94;p1"/>
          <p:cNvSpPr txBox="1">
            <a:spLocks noGrp="1"/>
          </p:cNvSpPr>
          <p:nvPr>
            <p:ph type="subTitle" idx="1"/>
          </p:nvPr>
        </p:nvSpPr>
        <p:spPr>
          <a:xfrm>
            <a:off x="447069" y="2779250"/>
            <a:ext cx="6012000" cy="173351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51431" tIns="25706" rIns="51431" bIns="25706" rtlCol="0" anchor="t" anchorCtr="0">
            <a:noAutofit/>
          </a:bodyPr>
          <a:lstStyle/>
          <a:p>
            <a:pPr indent="-304800" algn="ctr"/>
            <a:r>
              <a:rPr lang="en-US" sz="1500" b="1">
                <a:latin typeface="Times New Roman"/>
                <a:cs typeface="Times New Roman"/>
              </a:rPr>
              <a:t>PROJECT MEMBERS:</a:t>
            </a:r>
          </a:p>
          <a:p>
            <a:pPr indent="-304800" algn="ctr"/>
            <a:endParaRPr lang="en-US" sz="1500" b="1">
              <a:latin typeface="Times New Roman"/>
              <a:cs typeface="Times New Roman"/>
            </a:endParaRPr>
          </a:p>
          <a:p>
            <a:pPr indent="-304800" algn="ctr"/>
            <a:endParaRPr lang="en-US" sz="1500">
              <a:latin typeface="Times New Roman"/>
              <a:cs typeface="Times New Roman"/>
            </a:endParaRPr>
          </a:p>
          <a:p>
            <a:pPr indent="-304800" algn="ctr"/>
            <a:endParaRPr sz="1500">
              <a:latin typeface="Times New Roman"/>
              <a:cs typeface="Times New Roman"/>
            </a:endParaRPr>
          </a:p>
          <a:p>
            <a:pPr indent="-304800" algn="ctr"/>
            <a:r>
              <a:rPr lang="en-US" sz="1500" b="1">
                <a:latin typeface="Times New Roman"/>
                <a:cs typeface="Times New Roman"/>
              </a:rPr>
              <a:t>PROJECT </a:t>
            </a:r>
            <a:endParaRPr sz="1500" b="1">
              <a:latin typeface="Times New Roman"/>
              <a:cs typeface="Times New Roman"/>
            </a:endParaRPr>
          </a:p>
          <a:p>
            <a:pPr indent="-304800" algn="ctr"/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04800"/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04800"/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Google Shape;95;p1"/>
          <p:cNvSpPr txBox="1">
            <a:spLocks noGrp="1"/>
          </p:cNvSpPr>
          <p:nvPr>
            <p:ph type="sldNum" idx="12"/>
          </p:nvPr>
        </p:nvSpPr>
        <p:spPr>
          <a:xfrm>
            <a:off x="8556784" y="56071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51431" tIns="25706" rIns="51431" bIns="25706" rtlCol="0" anchor="t" anchorCtr="0">
            <a:noAutofit/>
          </a:bodyPr>
          <a:lstStyle/>
          <a:p>
            <a:fld id="{00000000-1234-1234-1234-123412341234}" type="slidenum">
              <a:rPr lang="en-US"/>
              <a:pPr/>
              <a:t>1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EAD1C3-1E38-DFB9-46EF-4910F65EAF2D}"/>
              </a:ext>
            </a:extLst>
          </p:cNvPr>
          <p:cNvSpPr txBox="1"/>
          <p:nvPr/>
        </p:nvSpPr>
        <p:spPr>
          <a:xfrm>
            <a:off x="228599" y="5117736"/>
            <a:ext cx="62304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Course Code/Course Name: </a:t>
            </a:r>
            <a:r>
              <a:rPr lang="en-IN" sz="1800">
                <a:latin typeface="Cambria" pitchFamily="18" charset="0"/>
              </a:rPr>
              <a:t>U18ECP7701 - Project Phase I</a:t>
            </a:r>
            <a:endParaRPr lang="en-US" sz="1800">
              <a:latin typeface="Cambria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27760-81B6-EAB2-328E-2187B7169DF1}"/>
              </a:ext>
            </a:extLst>
          </p:cNvPr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083A3F-2FD4-4C7E-BB92-8FE172809668}" type="datetime1">
              <a:rPr lang="en-US" b="1" smtClean="0">
                <a:latin typeface="Cambria" pitchFamily="18" charset="0"/>
              </a:rPr>
              <a:pPr/>
              <a:t>10/4/2023</a:t>
            </a:fld>
            <a:endParaRPr lang="en-US" b="1" dirty="0">
              <a:latin typeface="Cambria" pitchFamily="18" charset="0"/>
            </a:endParaRP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639B554D-E4FA-D77B-FBAD-54821AA4A2C3}"/>
              </a:ext>
            </a:extLst>
          </p:cNvPr>
          <p:cNvSpPr txBox="1">
            <a:spLocks/>
          </p:cNvSpPr>
          <p:nvPr/>
        </p:nvSpPr>
        <p:spPr>
          <a:xfrm>
            <a:off x="2289748" y="6159317"/>
            <a:ext cx="380625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latin typeface="Cambria" pitchFamily="18" charset="0"/>
              </a:rPr>
              <a:t>Department of Electronics and Communication Engineering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1C0AA032-C50F-DAC7-FE6A-4EA0B4520EAA}"/>
              </a:ext>
            </a:extLst>
          </p:cNvPr>
          <p:cNvSpPr txBox="1">
            <a:spLocks/>
          </p:cNvSpPr>
          <p:nvPr/>
        </p:nvSpPr>
        <p:spPr>
          <a:xfrm>
            <a:off x="4310478" y="644242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75" tIns="34275" rIns="68575" bIns="34275" rtlCol="0" anchor="t" anchorCtr="0">
            <a:noAutofit/>
          </a:bodyPr>
          <a:lstStyle>
            <a:defPPr>
              <a:defRPr lang="en-US"/>
            </a:defPPr>
            <a:lvl1pPr marL="0" marR="0" lv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33"/>
              <a:buFont typeface="Montserrat"/>
              <a:buNone/>
              <a:defRPr sz="1300" b="0" i="0" u="none" strike="noStrike" kern="1200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33"/>
              <a:buFont typeface="Montserrat"/>
              <a:buNone/>
              <a:defRPr sz="1300" b="0" i="0" u="none" strike="noStrike" kern="1200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33"/>
              <a:buFont typeface="Montserrat"/>
              <a:buNone/>
              <a:defRPr sz="1300" b="0" i="0" u="none" strike="noStrike" kern="1200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33"/>
              <a:buFont typeface="Montserrat"/>
              <a:buNone/>
              <a:defRPr sz="1300" b="0" i="0" u="none" strike="noStrike" kern="1200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33"/>
              <a:buFont typeface="Montserrat"/>
              <a:buNone/>
              <a:defRPr sz="1300" b="0" i="0" u="none" strike="noStrike" kern="1200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33"/>
              <a:buFont typeface="Montserrat"/>
              <a:buNone/>
              <a:defRPr sz="1300" b="0" i="0" u="none" strike="noStrike" kern="1200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33"/>
              <a:buFont typeface="Montserrat"/>
              <a:buNone/>
              <a:defRPr sz="1300" b="0" i="0" u="none" strike="noStrike" kern="1200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33"/>
              <a:buFont typeface="Montserrat"/>
              <a:buNone/>
              <a:defRPr sz="1300" b="0" i="0" u="none" strike="noStrike" kern="1200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33"/>
              <a:buFont typeface="Montserrat"/>
              <a:buNone/>
              <a:defRPr sz="1300" b="0" i="0" u="none" strike="noStrike" kern="1200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fld id="{4485A839-B948-4741-B6DC-0C3E293FBDB2}" type="slidenum">
              <a:rPr lang="en-US" b="1" smtClean="0">
                <a:solidFill>
                  <a:schemeClr val="tx1"/>
                </a:solidFill>
                <a:latin typeface="Cambria" pitchFamily="18" charset="0"/>
              </a:rPr>
              <a:pPr/>
              <a:t>1</a:t>
            </a:fld>
            <a:endParaRPr lang="en-US" b="1">
              <a:solidFill>
                <a:schemeClr val="tx1"/>
              </a:solidFill>
              <a:latin typeface="Cambria" pitchFamily="18" charset="0"/>
            </a:endParaRP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2EEEC0F6-CA53-F35B-B89B-E37B30DE9A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838" y="2"/>
            <a:ext cx="2634644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Review Paper / Applying for Competition / Funding status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D509-76FB-468B-AF86-AD124E435A15}" type="datetime1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and Communication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A839-B948-4741-B6DC-0C3E293FBDB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7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Plan for Review III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Hardware Interfacing and Real time implementation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D509-76FB-468B-AF86-AD124E435A15}" type="datetime1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and Communication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A839-B948-4741-B6DC-0C3E293FBDB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34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0636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sz="4000" dirty="0"/>
              <a:t>EFERENCE(IEEE FORMAT)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621" y="677780"/>
            <a:ext cx="8680784" cy="483677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IN" sz="1400" dirty="0">
                <a:latin typeface="Calibri"/>
                <a:cs typeface="Calibri"/>
              </a:rPr>
              <a:t>[1]S. Prema, Mohamed Riyas V. S. Deen, Murali V. P. Krishna, S. Praveen, "Vehicle And License Authentication Using FingerPrint",2019 5th International Conference on Advanced Computing &amp; Communication Systems (ICACCS)</a:t>
            </a:r>
            <a:endParaRPr lang="en-US" sz="1400">
              <a:latin typeface="Calibri"/>
              <a:cs typeface="Calibri"/>
            </a:endParaRPr>
          </a:p>
          <a:p>
            <a:pPr marL="0" indent="0">
              <a:buNone/>
            </a:pPr>
            <a:endParaRPr lang="en-IN" sz="14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IN" sz="1400" dirty="0">
                <a:latin typeface="Calibri"/>
                <a:cs typeface="Calibri"/>
              </a:rPr>
              <a:t>[2]</a:t>
            </a:r>
            <a:r>
              <a:rPr lang="en-IN" sz="1400" err="1">
                <a:latin typeface="Calibri"/>
                <a:cs typeface="Calibri"/>
              </a:rPr>
              <a:t>Prajeesha,Rakshith</a:t>
            </a:r>
            <a:r>
              <a:rPr lang="en-IN" sz="1400" dirty="0">
                <a:latin typeface="Calibri"/>
                <a:cs typeface="Calibri"/>
              </a:rPr>
              <a:t> B S, Nidhi Nagabhushan, Tangirala Madhavi, "Fingerprint-based Licensing for Driving",2021 6th International Conference for Convergence in Technology (I2CT)</a:t>
            </a:r>
          </a:p>
          <a:p>
            <a:pPr marL="0" indent="0">
              <a:buNone/>
            </a:pPr>
            <a:endParaRPr lang="en-IN" sz="14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IN" sz="1400" dirty="0">
                <a:latin typeface="Calibri"/>
                <a:cs typeface="Calibri"/>
              </a:rPr>
              <a:t>[3]Ahmed Sherif, Mohamed </a:t>
            </a:r>
            <a:r>
              <a:rPr lang="en-IN" sz="1400" err="1">
                <a:latin typeface="Calibri"/>
                <a:cs typeface="Calibri"/>
              </a:rPr>
              <a:t>Elsersy</a:t>
            </a:r>
            <a:r>
              <a:rPr lang="en-IN" sz="1400" dirty="0">
                <a:latin typeface="Calibri"/>
                <a:cs typeface="Calibri"/>
              </a:rPr>
              <a:t>, Mahmoud Nabil, Mohamed Mahmoud, Khaled H. </a:t>
            </a:r>
            <a:r>
              <a:rPr lang="en-IN" sz="1400" err="1">
                <a:latin typeface="Calibri"/>
                <a:cs typeface="Calibri"/>
              </a:rPr>
              <a:t>Almotairi</a:t>
            </a:r>
            <a:r>
              <a:rPr lang="en-IN" sz="1400" dirty="0">
                <a:latin typeface="Calibri"/>
                <a:cs typeface="Calibri"/>
              </a:rPr>
              <a:t>, "Privacy-Preserving Biometric-based Authentication Scheme for Electric Vehicles Charging System",2021 3rd IEEE Middle East and North Africa COMMUNICATIONS Conference (MENACOMM)</a:t>
            </a:r>
          </a:p>
          <a:p>
            <a:pPr marL="0" indent="0">
              <a:buNone/>
            </a:pPr>
            <a:endParaRPr lang="en-IN" sz="14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IN" sz="1400" dirty="0">
                <a:latin typeface="Calibri"/>
                <a:cs typeface="Calibri"/>
              </a:rPr>
              <a:t>[4]Kirtika A P S Parameswaran, Mazlina Abdul Majid, Md. </a:t>
            </a:r>
            <a:r>
              <a:rPr lang="en-IN" sz="1400" err="1">
                <a:latin typeface="Calibri"/>
                <a:cs typeface="Calibri"/>
              </a:rPr>
              <a:t>Shohidul</a:t>
            </a:r>
            <a:r>
              <a:rPr lang="en-IN" sz="1400" dirty="0">
                <a:latin typeface="Calibri"/>
                <a:cs typeface="Calibri"/>
              </a:rPr>
              <a:t> Islam, "Fingerprint Authentication-based Traffic Offence Control and Enforcement System on Smart Mobile Devices for Smart City",2022 International Conference on Intelligent Technology System and Service for Internet of Everything (ITSS-IoE)</a:t>
            </a:r>
          </a:p>
          <a:p>
            <a:pPr marL="0" indent="0">
              <a:buNone/>
            </a:pPr>
            <a:endParaRPr lang="en-IN" sz="14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IN" sz="1400" dirty="0">
                <a:latin typeface="Calibri"/>
                <a:cs typeface="Calibri"/>
              </a:rPr>
              <a:t>[5]Nayana Hegde, Rani S Rashmi, Abdul Azeez, Jebran P Mohamed, J. Surendiran, "IoT Based Biometric Supported Vehicle User Identification System",2022 IEEE International Conference on Data Science and Information System (ICDSIS)</a:t>
            </a:r>
          </a:p>
          <a:p>
            <a:pPr marL="0" indent="0">
              <a:buNone/>
            </a:pPr>
            <a:endParaRPr lang="en-IN" sz="14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IN" sz="1400" dirty="0">
                <a:latin typeface="Calibri"/>
                <a:cs typeface="Calibri"/>
              </a:rPr>
              <a:t>[6]C. </a:t>
            </a:r>
            <a:r>
              <a:rPr lang="en-IN" sz="1400" err="1">
                <a:latin typeface="Calibri"/>
                <a:cs typeface="Calibri"/>
              </a:rPr>
              <a:t>Thirumarai</a:t>
            </a:r>
            <a:r>
              <a:rPr lang="en-IN" sz="1400" dirty="0">
                <a:latin typeface="Calibri"/>
                <a:cs typeface="Calibri"/>
              </a:rPr>
              <a:t> Selvi, A </a:t>
            </a:r>
            <a:r>
              <a:rPr lang="en-IN" sz="1400" err="1">
                <a:latin typeface="Calibri"/>
                <a:cs typeface="Calibri"/>
              </a:rPr>
              <a:t>Amruthamathi</a:t>
            </a:r>
            <a:r>
              <a:rPr lang="en-IN" sz="1400" dirty="0">
                <a:latin typeface="Calibri"/>
                <a:cs typeface="Calibri"/>
              </a:rPr>
              <a:t>, P.S Surabhi, N.M </a:t>
            </a:r>
            <a:r>
              <a:rPr lang="en-IN" sz="1400" err="1">
                <a:latin typeface="Calibri"/>
                <a:cs typeface="Calibri"/>
              </a:rPr>
              <a:t>Motheswar</a:t>
            </a:r>
            <a:r>
              <a:rPr lang="en-IN" sz="1400" dirty="0">
                <a:latin typeface="Calibri"/>
                <a:cs typeface="Calibri"/>
              </a:rPr>
              <a:t>, D Pavithra, "Smart Authentication of Documents Using RFID and Fingerprint Modules",2021 7th International Conference on Advanced Computing and Communication Systems (ICACCS)</a:t>
            </a:r>
          </a:p>
          <a:p>
            <a:pPr marL="0" indent="0">
              <a:buNone/>
            </a:pPr>
            <a:endParaRPr lang="en-IN" sz="14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IN" sz="1400" dirty="0">
                <a:latin typeface="Calibri"/>
                <a:cs typeface="Calibri"/>
              </a:rPr>
              <a:t>7.N.N. Nagamma, M.V. Lakshmaiah, T. Narmada, "Raspberry Pi based biometric authentication vehicle door locking system",2017 IEEE International Conference on Power Control Signals and Instrumentation Engineering (ICPCSI)</a:t>
            </a:r>
            <a:endParaRPr lang="en-IN" sz="1400">
              <a:cs typeface="Calibri"/>
            </a:endParaRPr>
          </a:p>
          <a:p>
            <a:pPr marL="0" indent="0">
              <a:buNone/>
            </a:pPr>
            <a:endParaRPr lang="en-IN" sz="1400" dirty="0">
              <a:cs typeface="Calibri"/>
            </a:endParaRPr>
          </a:p>
          <a:p>
            <a:pPr marL="0" indent="0">
              <a:buNone/>
            </a:pPr>
            <a:endParaRPr lang="en-IN" sz="2000" dirty="0">
              <a:solidFill>
                <a:srgbClr val="0000FF"/>
              </a:solidFill>
              <a:latin typeface="Times New Roman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D509-76FB-468B-AF86-AD124E435A15}" type="datetime1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and Communication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08358" y="5694613"/>
            <a:ext cx="2133600" cy="365125"/>
          </a:xfrm>
        </p:spPr>
        <p:txBody>
          <a:bodyPr/>
          <a:lstStyle/>
          <a:p>
            <a:fld id="{4485A839-B948-4741-B6DC-0C3E293FBDB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33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D070D-9E91-BDBA-2049-2B3AC2409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94247" y="6541086"/>
            <a:ext cx="282742" cy="130342"/>
          </a:xfrm>
        </p:spPr>
        <p:txBody>
          <a:bodyPr>
            <a:normAutofit fontScale="90000"/>
          </a:bodyPr>
          <a:lstStyle/>
          <a:p>
            <a:r>
              <a:rPr lang="en-GB" sz="600" dirty="0">
                <a:cs typeface="Calibri"/>
              </a:rPr>
              <a:t>a</a:t>
            </a:r>
            <a:endParaRPr lang="en-GB" sz="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63325-6D7A-B42D-1C3F-F43B15F5D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648" y="176463"/>
            <a:ext cx="8650704" cy="585946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IN" sz="1400" dirty="0">
                <a:latin typeface="Calibri"/>
                <a:cs typeface="Calibri"/>
              </a:rPr>
              <a:t>[8]Mrinmoy Dey, Md. </a:t>
            </a:r>
            <a:r>
              <a:rPr lang="en-IN" sz="1400" err="1">
                <a:latin typeface="Calibri"/>
                <a:cs typeface="Calibri"/>
              </a:rPr>
              <a:t>Akteruzzaman</a:t>
            </a:r>
            <a:r>
              <a:rPr lang="en-IN" sz="1400" dirty="0">
                <a:latin typeface="Calibri"/>
                <a:cs typeface="Calibri"/>
              </a:rPr>
              <a:t> Arif, Md. Asif Mahmud, "Anti-theft protection of vehicle by GSM &amp; GPS with fingerprint verification", 2017 International Conference on Electrical Computer and Communication Engineering (ECCE)</a:t>
            </a:r>
          </a:p>
          <a:p>
            <a:pPr marL="0" indent="0">
              <a:buNone/>
            </a:pPr>
            <a:endParaRPr lang="en-IN" sz="14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GB" sz="1400" dirty="0">
                <a:latin typeface="Calibri"/>
                <a:cs typeface="Calibri"/>
              </a:rPr>
              <a:t>[9] </a:t>
            </a:r>
            <a:r>
              <a:rPr lang="en-GB" sz="1400" dirty="0">
                <a:latin typeface="Calibri"/>
                <a:ea typeface="+mn-lt"/>
                <a:cs typeface="+mn-lt"/>
              </a:rPr>
              <a:t>A. Singh, C. Vashist, P. Gaurav and A. Nigam, “A generic framework for deep incremental </a:t>
            </a:r>
            <a:r>
              <a:rPr lang="en-GB" sz="1400" err="1">
                <a:latin typeface="Calibri"/>
                <a:ea typeface="+mn-lt"/>
                <a:cs typeface="+mn-lt"/>
              </a:rPr>
              <a:t>cancelable</a:t>
            </a:r>
            <a:r>
              <a:rPr lang="en-GB" sz="1400" dirty="0">
                <a:latin typeface="Calibri"/>
                <a:ea typeface="+mn-lt"/>
                <a:cs typeface="+mn-lt"/>
              </a:rPr>
              <a:t> template generation,” Neurocomputing, vol. 4, no. 6, pp. 83–98, 2022.</a:t>
            </a:r>
            <a:endParaRPr lang="en-GB" sz="1400">
              <a:latin typeface="Calibri"/>
              <a:cs typeface="Times New Roman"/>
            </a:endParaRPr>
          </a:p>
          <a:p>
            <a:pPr marL="0" indent="0">
              <a:buNone/>
            </a:pPr>
            <a:endParaRPr lang="en-GB" sz="14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GB" sz="1400" dirty="0">
                <a:latin typeface="Calibri"/>
                <a:cs typeface="Calibri"/>
              </a:rPr>
              <a:t>[10] Chaudhary</a:t>
            </a:r>
            <a:r>
              <a:rPr lang="en-GB" sz="1400" dirty="0">
                <a:latin typeface="Calibri"/>
                <a:ea typeface="+mn-lt"/>
                <a:cs typeface="+mn-lt"/>
              </a:rPr>
              <a:t>, U., Patel, A., Patel, A., &amp; Soni, M. Survey paper on Automatic Vehicle Accident Detection and Rescue System. SpringerLink. Retrieved January 13, 2023</a:t>
            </a:r>
          </a:p>
          <a:p>
            <a:pPr marL="0" indent="0">
              <a:buNone/>
            </a:pPr>
            <a:endParaRPr lang="en-GB" sz="1400" dirty="0">
              <a:latin typeface="Calibri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1400" dirty="0">
                <a:latin typeface="Calibri"/>
                <a:ea typeface="+mn-lt"/>
                <a:cs typeface="+mn-lt"/>
              </a:rPr>
              <a:t>[11]</a:t>
            </a:r>
            <a:r>
              <a:rPr lang="en-GB" sz="1400" dirty="0">
                <a:solidFill>
                  <a:srgbClr val="333333"/>
                </a:solidFill>
                <a:latin typeface="Calibri"/>
                <a:ea typeface="+mn-lt"/>
                <a:cs typeface="+mn-lt"/>
              </a:rPr>
              <a:t>Ali, A. M., </a:t>
            </a:r>
            <a:r>
              <a:rPr lang="en-GB" sz="1400" err="1">
                <a:solidFill>
                  <a:srgbClr val="333333"/>
                </a:solidFill>
                <a:latin typeface="Calibri"/>
                <a:ea typeface="+mn-lt"/>
                <a:cs typeface="+mn-lt"/>
              </a:rPr>
              <a:t>Awad</a:t>
            </a:r>
            <a:r>
              <a:rPr lang="en-GB" sz="1400" dirty="0">
                <a:solidFill>
                  <a:srgbClr val="333333"/>
                </a:solidFill>
                <a:latin typeface="Calibri"/>
                <a:ea typeface="+mn-lt"/>
                <a:cs typeface="+mn-lt"/>
              </a:rPr>
              <a:t>, H. M., &amp; </a:t>
            </a:r>
            <a:r>
              <a:rPr lang="en-GB" sz="1400" err="1">
                <a:solidFill>
                  <a:srgbClr val="333333"/>
                </a:solidFill>
                <a:latin typeface="Calibri"/>
                <a:ea typeface="+mn-lt"/>
                <a:cs typeface="+mn-lt"/>
              </a:rPr>
              <a:t>Abdalgader</a:t>
            </a:r>
            <a:r>
              <a:rPr lang="en-GB" sz="1400" dirty="0">
                <a:solidFill>
                  <a:srgbClr val="333333"/>
                </a:solidFill>
                <a:latin typeface="Calibri"/>
                <a:ea typeface="+mn-lt"/>
                <a:cs typeface="+mn-lt"/>
              </a:rPr>
              <a:t>, I. K. (2020). Authenticated access control for vehicle ignition system by drivers license and fingerprint technology. In </a:t>
            </a:r>
            <a:r>
              <a:rPr lang="en-GB" sz="1400" i="1" dirty="0">
                <a:solidFill>
                  <a:srgbClr val="333333"/>
                </a:solidFill>
                <a:latin typeface="Calibri"/>
                <a:ea typeface="+mn-lt"/>
                <a:cs typeface="+mn-lt"/>
              </a:rPr>
              <a:t>2020 International Conference on Computer, Control, Electrical, and Electronics Engineering</a:t>
            </a:r>
            <a:r>
              <a:rPr lang="en-GB" sz="1400" dirty="0">
                <a:solidFill>
                  <a:srgbClr val="333333"/>
                </a:solidFill>
                <a:latin typeface="Calibri"/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endParaRPr lang="en-GB" sz="1400" dirty="0">
              <a:solidFill>
                <a:srgbClr val="333333"/>
              </a:solidFill>
              <a:latin typeface="Calibri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1400" dirty="0">
                <a:solidFill>
                  <a:srgbClr val="333333"/>
                </a:solidFill>
                <a:latin typeface="Calibri"/>
                <a:ea typeface="+mn-lt"/>
                <a:cs typeface="+mn-lt"/>
              </a:rPr>
              <a:t>[12]</a:t>
            </a:r>
            <a:r>
              <a:rPr lang="en-GB" sz="1400" err="1">
                <a:solidFill>
                  <a:srgbClr val="333333"/>
                </a:solidFill>
                <a:latin typeface="Calibri"/>
                <a:ea typeface="+mn-lt"/>
                <a:cs typeface="+mn-lt"/>
              </a:rPr>
              <a:t>Khalimov</a:t>
            </a:r>
            <a:r>
              <a:rPr lang="en-GB" sz="1400" dirty="0">
                <a:solidFill>
                  <a:srgbClr val="333333"/>
                </a:solidFill>
                <a:latin typeface="Calibri"/>
                <a:ea typeface="+mn-lt"/>
                <a:cs typeface="+mn-lt"/>
              </a:rPr>
              <a:t>, R., </a:t>
            </a:r>
            <a:r>
              <a:rPr lang="en-GB" sz="1400" err="1">
                <a:solidFill>
                  <a:srgbClr val="333333"/>
                </a:solidFill>
                <a:latin typeface="Calibri"/>
                <a:ea typeface="+mn-lt"/>
                <a:cs typeface="+mn-lt"/>
              </a:rPr>
              <a:t>Rahimbayeva</a:t>
            </a:r>
            <a:r>
              <a:rPr lang="en-GB" sz="1400" dirty="0">
                <a:solidFill>
                  <a:srgbClr val="333333"/>
                </a:solidFill>
                <a:latin typeface="Calibri"/>
                <a:ea typeface="+mn-lt"/>
                <a:cs typeface="+mn-lt"/>
              </a:rPr>
              <a:t>, Z., </a:t>
            </a:r>
            <a:r>
              <a:rPr lang="en-GB" sz="1400" err="1">
                <a:solidFill>
                  <a:srgbClr val="333333"/>
                </a:solidFill>
                <a:latin typeface="Calibri"/>
                <a:ea typeface="+mn-lt"/>
                <a:cs typeface="+mn-lt"/>
              </a:rPr>
              <a:t>Shokayev</a:t>
            </a:r>
            <a:r>
              <a:rPr lang="en-GB" sz="1400" dirty="0">
                <a:solidFill>
                  <a:srgbClr val="333333"/>
                </a:solidFill>
                <a:latin typeface="Calibri"/>
                <a:ea typeface="+mn-lt"/>
                <a:cs typeface="+mn-lt"/>
              </a:rPr>
              <a:t>, A., Kamalov, B., &amp; Ali, M. H. (2020). Development of intelligent door locking system based on face recognition technology. In </a:t>
            </a:r>
            <a:r>
              <a:rPr lang="en-GB" sz="1400" i="1" dirty="0">
                <a:solidFill>
                  <a:srgbClr val="333333"/>
                </a:solidFill>
                <a:latin typeface="Calibri"/>
                <a:ea typeface="+mn-lt"/>
                <a:cs typeface="+mn-lt"/>
              </a:rPr>
              <a:t>2020 11th International Conference on Mechanical and Aerospace Engineering (ICMAE)</a:t>
            </a:r>
          </a:p>
          <a:p>
            <a:pPr marL="0" indent="0">
              <a:buNone/>
            </a:pPr>
            <a:endParaRPr lang="en-GB" sz="1400" i="1" dirty="0">
              <a:solidFill>
                <a:srgbClr val="333333"/>
              </a:solidFill>
              <a:latin typeface="Calibri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1400" i="1" dirty="0">
                <a:solidFill>
                  <a:srgbClr val="333333"/>
                </a:solidFill>
                <a:latin typeface="Calibri"/>
                <a:ea typeface="+mn-lt"/>
                <a:cs typeface="+mn-lt"/>
              </a:rPr>
              <a:t>[13]</a:t>
            </a:r>
            <a:r>
              <a:rPr lang="en-GB" sz="1400" dirty="0">
                <a:latin typeface="Calibri"/>
                <a:ea typeface="+mn-lt"/>
                <a:cs typeface="+mn-lt"/>
              </a:rPr>
              <a:t>Sawant, N., Sutar, S., &amp; </a:t>
            </a:r>
            <a:r>
              <a:rPr lang="en-GB" sz="1400" err="1">
                <a:latin typeface="Calibri"/>
                <a:ea typeface="+mn-lt"/>
                <a:cs typeface="+mn-lt"/>
              </a:rPr>
              <a:t>Ghumare</a:t>
            </a:r>
            <a:r>
              <a:rPr lang="en-GB" sz="1400" dirty="0">
                <a:latin typeface="Calibri"/>
                <a:ea typeface="+mn-lt"/>
                <a:cs typeface="+mn-lt"/>
              </a:rPr>
              <a:t>, G. (2021). FINGERPRINT BASED CAR IGNITION SYSTEM USING ARDUINO AND RFID</a:t>
            </a:r>
          </a:p>
          <a:p>
            <a:pPr marL="0" indent="0">
              <a:buNone/>
            </a:pPr>
            <a:endParaRPr lang="en-GB" sz="1400" dirty="0">
              <a:solidFill>
                <a:srgbClr val="000000"/>
              </a:solidFill>
              <a:latin typeface="Calibri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14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[14]Huang</a:t>
            </a:r>
            <a:r>
              <a:rPr lang="en-GB" sz="1400" dirty="0">
                <a:latin typeface="Calibri"/>
                <a:ea typeface="+mn-lt"/>
                <a:cs typeface="+mn-lt"/>
              </a:rPr>
              <a:t>, Y.; Fu, B.; Peng, N.; Ba, Y.; Liu, X.; Zhang, S. RFID Authentication System Based on User Biometric Information. Appl. Sci. 2022</a:t>
            </a:r>
          </a:p>
          <a:p>
            <a:pPr marL="0" indent="0">
              <a:buNone/>
            </a:pPr>
            <a:endParaRPr lang="en-GB" sz="1400" dirty="0">
              <a:solidFill>
                <a:srgbClr val="000000"/>
              </a:solidFill>
              <a:latin typeface="Calibri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1400" dirty="0">
                <a:solidFill>
                  <a:srgbClr val="333333"/>
                </a:solidFill>
                <a:latin typeface="Calibri"/>
                <a:ea typeface="+mn-lt"/>
                <a:cs typeface="+mn-lt"/>
              </a:rPr>
              <a:t>[15] Khalid, U., Asim, M., Baker, T., Hung, P. C. K., Tariq, M. A., &amp; Rafferty, L. (2020).  A decentralized lightweight blockchain-based authentication mechanism for IoT systems. </a:t>
            </a:r>
            <a:r>
              <a:rPr lang="en-GB" sz="1400" i="1" dirty="0">
                <a:solidFill>
                  <a:srgbClr val="333333"/>
                </a:solidFill>
                <a:latin typeface="Calibri"/>
                <a:ea typeface="+mn-lt"/>
                <a:cs typeface="+mn-lt"/>
              </a:rPr>
              <a:t>Cluster Computing,</a:t>
            </a:r>
            <a:endParaRPr lang="en-GB" sz="1400" dirty="0">
              <a:solidFill>
                <a:srgbClr val="333333"/>
              </a:solidFill>
              <a:latin typeface="Calibri"/>
              <a:ea typeface="+mn-lt"/>
              <a:cs typeface="+mn-lt"/>
            </a:endParaRPr>
          </a:p>
          <a:p>
            <a:pPr marL="0" indent="0">
              <a:buNone/>
            </a:pPr>
            <a:endParaRPr lang="en-GB" sz="1200" dirty="0">
              <a:solidFill>
                <a:srgbClr val="333333"/>
              </a:solidFill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379F2-111F-8511-A0D5-2D313C793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D509-76FB-468B-AF86-AD124E435A15}" type="datetime1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76E06-682A-D335-6238-AB943311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and Communication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C09AE-7880-D6F1-7368-45DC9960C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A839-B948-4741-B6DC-0C3E293FBDB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97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47499"/>
            <a:ext cx="8229600" cy="1143000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D509-76FB-468B-AF86-AD124E435A15}" type="datetime1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and Communication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A839-B948-4741-B6DC-0C3E293FBDB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4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ambria" pitchFamily="18" charset="0"/>
              </a:rPr>
              <a:t>PROBLEM Definition &amp; Objectives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sz="2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000" b="1" dirty="0">
                <a:latin typeface="Cambria" pitchFamily="18" charset="0"/>
              </a:rPr>
              <a:t>PROBLEM Definition:</a:t>
            </a:r>
            <a:endParaRPr lang="en-US" sz="2000" dirty="0">
              <a:latin typeface="Times New Roman"/>
              <a:ea typeface="Cambria" pitchFamily="18" charset="0"/>
              <a:cs typeface="Times New Roman"/>
            </a:endParaRPr>
          </a:p>
          <a:p>
            <a:pPr marL="0" indent="0">
              <a:buNone/>
            </a:pPr>
            <a:r>
              <a:rPr lang="en-US" sz="2000" dirty="0">
                <a:latin typeface="Times New Roman"/>
                <a:ea typeface="Cambria" pitchFamily="18" charset="0"/>
                <a:cs typeface="Times New Roman"/>
              </a:rPr>
              <a:t>Designing a system that utilizes both fingerprint and face recognition for user identification and integrates IoT connectivity to remotely monitor and manage vehicle access. The challenge is to create a reliable and seamless authentication process that enhances vehicle security while providing user convenience.</a:t>
            </a:r>
          </a:p>
          <a:p>
            <a:pPr marL="0" indent="0">
              <a:buNone/>
            </a:pPr>
            <a:r>
              <a:rPr lang="en-US" sz="2000" b="1" dirty="0">
                <a:latin typeface="Cambria" pitchFamily="18" charset="0"/>
              </a:rPr>
              <a:t>Objectives:</a:t>
            </a:r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cs typeface="Times New Roman"/>
              </a:rPr>
              <a:t>To create a robust authentication system that combines fingerprint and face recognition, ensuring that only authorized users can start vehicles.</a:t>
            </a:r>
          </a:p>
          <a:p>
            <a:r>
              <a:rPr lang="en-US" sz="2000" dirty="0">
                <a:latin typeface="Times New Roman"/>
                <a:cs typeface="Times New Roman"/>
              </a:rPr>
              <a:t>To integrate IoT technology to enable remote monitoring and control of vehicle access, allowing users to manage permissions and receive alerts in real-time.</a:t>
            </a:r>
          </a:p>
          <a:p>
            <a:r>
              <a:rPr lang="en-US" sz="2000" dirty="0">
                <a:latin typeface="Times New Roman"/>
                <a:cs typeface="Times New Roman"/>
              </a:rPr>
              <a:t>To establish a multi-layered security approach that prevents unauthorized users from gaining access to vehicles, reducing the risk of theft and misuse.</a:t>
            </a:r>
            <a:endParaRPr lang="en-GB" sz="2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000" b="1" dirty="0">
              <a:latin typeface="Cambria" pitchFamily="18" charset="0"/>
            </a:endParaRPr>
          </a:p>
          <a:p>
            <a:pPr marL="0" indent="0">
              <a:buNone/>
            </a:pPr>
            <a:endParaRPr lang="en-GB" sz="2000" dirty="0">
              <a:latin typeface="Times New Roman"/>
              <a:ea typeface="Cambria" pitchFamily="18" charset="0"/>
              <a:cs typeface="Times New Roman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Cambria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FD91-4001-494E-BBC6-6E82C09C84C4}" type="datetime1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and Communication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A839-B948-4741-B6DC-0C3E293FBDB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INFERENCE FROM THE LITERATURE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/>
            <a:r>
              <a:rPr lang="en-US" dirty="0"/>
              <a:t>Highlight the urgency to enhance vehicle security and mitigate road accidents through innovative biometric authentication. </a:t>
            </a:r>
          </a:p>
          <a:p>
            <a:pPr marL="457200" indent="-457200"/>
            <a:r>
              <a:rPr lang="en-US" dirty="0"/>
              <a:t>Contribute to the overall safety of the road environment. </a:t>
            </a:r>
            <a:endParaRPr lang="en-US" dirty="0">
              <a:cs typeface="Calibri"/>
            </a:endParaRPr>
          </a:p>
          <a:p>
            <a:pPr marL="457200" indent="-457200"/>
            <a:r>
              <a:rPr lang="en-US" dirty="0"/>
              <a:t>Integration of biometric techniques enable real-time authentication and remote monitoring, enhancing the effectiveness of vehicle security measures.</a:t>
            </a:r>
            <a:endParaRPr lang="en-US" dirty="0">
              <a:cs typeface="Calibri"/>
            </a:endParaRPr>
          </a:p>
          <a:p>
            <a:pPr marL="457200" indent="-457200"/>
            <a:r>
              <a:rPr lang="en-US" dirty="0"/>
              <a:t>Biometric verification, coupled with other technologies like RFID and GSM modules, provides a robust solution to verify driver identity and control access.</a:t>
            </a:r>
            <a:endParaRPr lang="en-US" dirty="0">
              <a:cs typeface="Calibri"/>
            </a:endParaRPr>
          </a:p>
          <a:p>
            <a:pPr marL="457200" indent="-457200"/>
            <a:r>
              <a:rPr lang="en-US" dirty="0"/>
              <a:t>Emphasize the importance of accurate and real-time authentication processes. </a:t>
            </a:r>
            <a:endParaRPr lang="en-US" dirty="0">
              <a:cs typeface="Calibri"/>
            </a:endParaRP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D509-76FB-468B-AF86-AD124E435A15}" type="datetime1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and Communication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A839-B948-4741-B6DC-0C3E293FBDB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75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I – Outline &amp; Comments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D509-76FB-468B-AF86-AD124E435A15}" type="datetime1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and Communication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A839-B948-4741-B6DC-0C3E293FBDB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83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Block Diagram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D509-76FB-468B-AF86-AD124E435A15}" type="datetime1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and Communication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A839-B948-4741-B6DC-0C3E293FBDB2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3922D80-603A-01F2-36C7-DF3B9717C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81875"/>
            <a:ext cx="8229600" cy="376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174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4E196-EFB2-F1E7-BA8B-7A489B4DD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DIAGRAM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A8A53E6-CF7B-3E1B-3A50-F10FCD44FF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349" t="21256" r="18630" b="18345"/>
          <a:stretch/>
        </p:blipFill>
        <p:spPr>
          <a:xfrm>
            <a:off x="1638300" y="1661571"/>
            <a:ext cx="6219825" cy="414174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44118-16F7-1189-5295-8E33F58D0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D509-76FB-468B-AF86-AD124E435A15}" type="datetime1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5EE47-ED3D-B49E-F301-1D04D7FE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and Communication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676E-B659-C4CD-6F5A-60A5217B9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A839-B948-4741-B6DC-0C3E293FBDB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32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457200" indent="-457200"/>
            <a:r>
              <a:rPr lang="en-US" dirty="0"/>
              <a:t>The process begins with designing the system architecture, which includes integrating components like ESP32-CAM for face recognition, Nodemcu with a fingerprint sensor, an IoT module, and a web application. </a:t>
            </a:r>
            <a:endParaRPr lang="en-US" dirty="0">
              <a:cs typeface="Calibri"/>
            </a:endParaRPr>
          </a:p>
          <a:p>
            <a:pPr marL="457200" indent="-457200"/>
            <a:r>
              <a:rPr lang="en-US" dirty="0"/>
              <a:t>Data collection and preparation are essential to curate a diverse dataset for training the fingerprint and face recognition algorithms.</a:t>
            </a:r>
            <a:endParaRPr lang="en-US" dirty="0">
              <a:cs typeface="Calibri"/>
            </a:endParaRPr>
          </a:p>
          <a:p>
            <a:pPr marL="457200" indent="-457200"/>
            <a:r>
              <a:rPr lang="en-US" dirty="0"/>
              <a:t>These algorithms are developed using suitable libraries.</a:t>
            </a:r>
            <a:endParaRPr lang="en-US" dirty="0">
              <a:cs typeface="Calibri"/>
            </a:endParaRPr>
          </a:p>
          <a:p>
            <a:pPr marL="457200" indent="-457200"/>
            <a:r>
              <a:rPr lang="en-US" dirty="0"/>
              <a:t>Hardware integration involves configuring microcontrollers, establishing communication, and enabling IoT connection.</a:t>
            </a:r>
            <a:endParaRPr lang="en-US" dirty="0">
              <a:cs typeface="Calibri"/>
            </a:endParaRPr>
          </a:p>
          <a:p>
            <a:pPr marL="457200" indent="-457200"/>
            <a:r>
              <a:rPr lang="en-US" dirty="0"/>
              <a:t>The system's integration ensures seamless interaction between the biometric algorithms, IoT module, and web application. </a:t>
            </a:r>
            <a:endParaRPr lang="en-US" dirty="0">
              <a:cs typeface="Calibri"/>
            </a:endParaRPr>
          </a:p>
          <a:p>
            <a:pPr marL="457200" indent="-457200"/>
            <a:r>
              <a:rPr lang="en-US" dirty="0"/>
              <a:t>Testing and validation are carried out to ensure accuracy, robustness, and efficiency.</a:t>
            </a:r>
            <a:endParaRPr lang="en-US" dirty="0">
              <a:cs typeface="Calibri"/>
            </a:endParaRPr>
          </a:p>
          <a:p>
            <a:pPr marL="457200" indent="-457200"/>
            <a:r>
              <a:rPr lang="en-US" dirty="0"/>
              <a:t>Security measures are implemented to safeguard data and communication channels, maintaining privacy regulations.</a:t>
            </a:r>
            <a:endParaRPr lang="en-US" dirty="0">
              <a:cs typeface="Calibri"/>
            </a:endParaRP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D509-76FB-468B-AF86-AD124E435A15}" type="datetime1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and Communication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A839-B948-4741-B6DC-0C3E293FBDB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28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Simulation</a:t>
            </a:r>
            <a:endParaRPr lang="en-IN" sz="28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3E3A928-0B68-09D9-5F76-CF036C522B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468" t="17257" r="17919" b="14557"/>
          <a:stretch/>
        </p:blipFill>
        <p:spPr>
          <a:xfrm>
            <a:off x="1609725" y="1417638"/>
            <a:ext cx="5553075" cy="4126596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D509-76FB-468B-AF86-AD124E435A15}" type="datetime1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and Communication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A839-B948-4741-B6DC-0C3E293FBDB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908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D9CEC-2C6A-3846-E20B-22A5B780A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26415"/>
            <a:ext cx="8229600" cy="1143000"/>
          </a:xfrm>
        </p:spPr>
        <p:txBody>
          <a:bodyPr>
            <a:normAutofit/>
          </a:bodyPr>
          <a:lstStyle/>
          <a:p>
            <a:r>
              <a:rPr lang="en-GB" sz="3600" dirty="0">
                <a:cs typeface="Calibri"/>
              </a:rPr>
              <a:t>GANTT CHART</a:t>
            </a:r>
            <a:endParaRPr lang="en-GB" sz="3600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00EB564-ADCF-C1FD-6215-14EA0CFD517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86753" y="1429754"/>
          <a:ext cx="8559953" cy="4750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0592">
                  <a:extLst>
                    <a:ext uri="{9D8B030D-6E8A-4147-A177-3AD203B41FA5}">
                      <a16:colId xmlns:a16="http://schemas.microsoft.com/office/drawing/2014/main" val="1055459001"/>
                    </a:ext>
                  </a:extLst>
                </a:gridCol>
                <a:gridCol w="1203157">
                  <a:extLst>
                    <a:ext uri="{9D8B030D-6E8A-4147-A177-3AD203B41FA5}">
                      <a16:colId xmlns:a16="http://schemas.microsoft.com/office/drawing/2014/main" val="3701071118"/>
                    </a:ext>
                  </a:extLst>
                </a:gridCol>
                <a:gridCol w="1353552">
                  <a:extLst>
                    <a:ext uri="{9D8B030D-6E8A-4147-A177-3AD203B41FA5}">
                      <a16:colId xmlns:a16="http://schemas.microsoft.com/office/drawing/2014/main" val="1404402673"/>
                    </a:ext>
                  </a:extLst>
                </a:gridCol>
                <a:gridCol w="1215684">
                  <a:extLst>
                    <a:ext uri="{9D8B030D-6E8A-4147-A177-3AD203B41FA5}">
                      <a16:colId xmlns:a16="http://schemas.microsoft.com/office/drawing/2014/main" val="3834629903"/>
                    </a:ext>
                  </a:extLst>
                </a:gridCol>
                <a:gridCol w="1315950">
                  <a:extLst>
                    <a:ext uri="{9D8B030D-6E8A-4147-A177-3AD203B41FA5}">
                      <a16:colId xmlns:a16="http://schemas.microsoft.com/office/drawing/2014/main" val="1302836113"/>
                    </a:ext>
                  </a:extLst>
                </a:gridCol>
                <a:gridCol w="1341018">
                  <a:extLst>
                    <a:ext uri="{9D8B030D-6E8A-4147-A177-3AD203B41FA5}">
                      <a16:colId xmlns:a16="http://schemas.microsoft.com/office/drawing/2014/main" val="1267911776"/>
                    </a:ext>
                  </a:extLst>
                </a:gridCol>
              </a:tblGrid>
              <a:tr h="664466">
                <a:tc>
                  <a:txBody>
                    <a:bodyPr/>
                    <a:lstStyle/>
                    <a:p>
                      <a:pPr algn="l" fontAlgn="base"/>
                      <a:r>
                        <a:rPr lang="en-GB" sz="1800" dirty="0">
                          <a:effectLst/>
                        </a:rPr>
                        <a:t>TASKS​</a:t>
                      </a:r>
                      <a:endParaRPr lang="en-GB" dirty="0">
                        <a:effectLst/>
                      </a:endParaRPr>
                    </a:p>
                    <a:p>
                      <a:pPr algn="l" fontAlgn="base"/>
                      <a:r>
                        <a:rPr lang="en-GB" sz="1800" dirty="0">
                          <a:effectLst/>
                        </a:rPr>
                        <a:t>                    MONTHS​</a:t>
                      </a:r>
                      <a:endParaRPr lang="en-GB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800" dirty="0">
                          <a:effectLst/>
                        </a:rPr>
                        <a:t>AUGUST​</a:t>
                      </a:r>
                      <a:endParaRPr lang="en-GB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800" dirty="0">
                          <a:effectLst/>
                        </a:rPr>
                        <a:t>SEPTEMBER​</a:t>
                      </a:r>
                      <a:endParaRPr lang="en-GB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800" dirty="0">
                          <a:effectLst/>
                        </a:rPr>
                        <a:t>OCTOBER​</a:t>
                      </a:r>
                      <a:endParaRPr lang="en-GB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800" dirty="0">
                          <a:effectLst/>
                        </a:rPr>
                        <a:t>NOVEMBER​</a:t>
                      </a:r>
                      <a:endParaRPr lang="en-GB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800" dirty="0">
                          <a:effectLst/>
                        </a:rPr>
                        <a:t>DECEMBER​</a:t>
                      </a:r>
                      <a:endParaRPr lang="en-GB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626009"/>
                  </a:ext>
                </a:extLst>
              </a:tr>
              <a:tr h="714375">
                <a:tc>
                  <a:txBody>
                    <a:bodyPr/>
                    <a:lstStyle/>
                    <a:p>
                      <a:pPr algn="l" fontAlgn="base"/>
                      <a:r>
                        <a:rPr lang="en-GB" sz="1800" dirty="0">
                          <a:effectLst/>
                        </a:rPr>
                        <a:t>PLANNING​ AND RESEARCH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3000" dirty="0">
                          <a:effectLst/>
                          <a:latin typeface="Times New Roman"/>
                        </a:rPr>
                        <a:t>    X​</a:t>
                      </a:r>
                      <a:endParaRPr lang="en-GB" sz="3000" b="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GB" sz="3000" dirty="0">
                          <a:effectLst/>
                          <a:latin typeface="Times New Roman"/>
                        </a:rPr>
                        <a:t>​</a:t>
                      </a:r>
                      <a:endParaRPr lang="en-GB" sz="3000" b="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GB" sz="3000" dirty="0">
                          <a:effectLst/>
                          <a:latin typeface="Times New Roman"/>
                        </a:rPr>
                        <a:t>​</a:t>
                      </a:r>
                      <a:endParaRPr lang="en-GB" sz="3000" b="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GB" sz="3000" dirty="0">
                          <a:effectLst/>
                          <a:latin typeface="Times New Roman"/>
                        </a:rPr>
                        <a:t>​</a:t>
                      </a:r>
                      <a:endParaRPr lang="en-GB" sz="3000" b="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GB" sz="3000" dirty="0">
                          <a:effectLst/>
                          <a:latin typeface="Times New Roman"/>
                        </a:rPr>
                        <a:t>​</a:t>
                      </a:r>
                      <a:endParaRPr lang="en-GB" sz="3000" b="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652468"/>
                  </a:ext>
                </a:extLst>
              </a:tr>
              <a:tr h="914901">
                <a:tc>
                  <a:txBody>
                    <a:bodyPr/>
                    <a:lstStyle/>
                    <a:p>
                      <a:pPr algn="l" fontAlgn="base"/>
                      <a:r>
                        <a:rPr lang="en-GB" sz="1800" dirty="0">
                          <a:effectLst/>
                        </a:rPr>
                        <a:t>DESIGN AND HARDWARE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3000" dirty="0">
                          <a:effectLst/>
                          <a:latin typeface="Times New Roman"/>
                        </a:rPr>
                        <a:t>    X​</a:t>
                      </a:r>
                      <a:endParaRPr lang="en-GB" sz="3000" b="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3000" dirty="0">
                          <a:effectLst/>
                          <a:latin typeface="Times New Roman"/>
                        </a:rPr>
                        <a:t>    X​</a:t>
                      </a:r>
                      <a:endParaRPr lang="en-GB" sz="3000" b="0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GB" sz="3000" dirty="0">
                          <a:effectLst/>
                          <a:latin typeface="Times New Roman"/>
                        </a:rPr>
                        <a:t>​</a:t>
                      </a:r>
                      <a:endParaRPr lang="en-GB" sz="3000" b="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GB" sz="3000" dirty="0">
                          <a:effectLst/>
                          <a:latin typeface="Times New Roman"/>
                        </a:rPr>
                        <a:t>​</a:t>
                      </a:r>
                      <a:endParaRPr lang="en-GB" sz="3000" b="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GB" sz="3000" dirty="0">
                          <a:effectLst/>
                          <a:latin typeface="Times New Roman"/>
                        </a:rPr>
                        <a:t>​</a:t>
                      </a:r>
                      <a:endParaRPr lang="en-GB" sz="3000" b="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00709"/>
                  </a:ext>
                </a:extLst>
              </a:tr>
              <a:tr h="802105">
                <a:tc>
                  <a:txBody>
                    <a:bodyPr/>
                    <a:lstStyle/>
                    <a:p>
                      <a:pPr algn="l" fontAlgn="base"/>
                      <a:r>
                        <a:rPr lang="en-GB" sz="1800" dirty="0">
                          <a:effectLst/>
                        </a:rPr>
                        <a:t>SOFTWARE 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GB" sz="3000" dirty="0">
                          <a:effectLst/>
                          <a:latin typeface="Times New Roman"/>
                        </a:rPr>
                        <a:t>​</a:t>
                      </a:r>
                      <a:endParaRPr lang="en-GB" sz="3000" b="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3000" dirty="0">
                          <a:effectLst/>
                          <a:latin typeface="Times New Roman"/>
                        </a:rPr>
                        <a:t>      X​</a:t>
                      </a:r>
                      <a:endParaRPr lang="en-GB" sz="3000" b="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3000" dirty="0">
                          <a:effectLst/>
                          <a:latin typeface="Times New Roman"/>
                        </a:rPr>
                        <a:t>    X​</a:t>
                      </a:r>
                      <a:endParaRPr lang="en-GB" sz="3000" b="0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GB" sz="3000" dirty="0">
                          <a:effectLst/>
                          <a:latin typeface="Times New Roman"/>
                        </a:rPr>
                        <a:t>​</a:t>
                      </a:r>
                      <a:endParaRPr lang="en-GB" sz="3000" b="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GB" sz="3000" dirty="0">
                          <a:effectLst/>
                          <a:latin typeface="Times New Roman"/>
                        </a:rPr>
                        <a:t>​</a:t>
                      </a:r>
                      <a:endParaRPr lang="en-GB" sz="3000" b="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492507"/>
                  </a:ext>
                </a:extLst>
              </a:tr>
              <a:tr h="814638">
                <a:tc>
                  <a:txBody>
                    <a:bodyPr/>
                    <a:lstStyle/>
                    <a:p>
                      <a:pPr algn="l" fontAlgn="base"/>
                      <a:r>
                        <a:rPr lang="en-GB" sz="1800" dirty="0">
                          <a:effectLst/>
                        </a:rPr>
                        <a:t>PROTOTYPE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GB" sz="3000" dirty="0">
                          <a:effectLst/>
                          <a:latin typeface="Times New Roman"/>
                        </a:rPr>
                        <a:t>​</a:t>
                      </a:r>
                      <a:endParaRPr lang="en-GB" sz="3000" b="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GB" sz="3000" dirty="0">
                          <a:effectLst/>
                          <a:latin typeface="Times New Roman"/>
                        </a:rPr>
                        <a:t>​</a:t>
                      </a:r>
                      <a:endParaRPr lang="en-GB" sz="3000" b="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3000" dirty="0">
                          <a:effectLst/>
                          <a:latin typeface="Times New Roman"/>
                        </a:rPr>
                        <a:t>    X​</a:t>
                      </a:r>
                      <a:endParaRPr lang="en-GB" sz="3000" b="0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3000" dirty="0">
                          <a:effectLst/>
                          <a:latin typeface="Times New Roman"/>
                        </a:rPr>
                        <a:t>    X​</a:t>
                      </a:r>
                      <a:endParaRPr lang="en-GB" sz="3000" b="0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GB" sz="3000" dirty="0">
                          <a:effectLst/>
                          <a:latin typeface="Times New Roman"/>
                        </a:rPr>
                        <a:t>​</a:t>
                      </a:r>
                      <a:endParaRPr lang="en-GB" sz="3000" b="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309427"/>
                  </a:ext>
                </a:extLst>
              </a:tr>
              <a:tr h="839703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FINAL REPORT SUBMISSION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GB" sz="3000" dirty="0">
                          <a:effectLst/>
                          <a:latin typeface="Times New Roman"/>
                        </a:rPr>
                        <a:t>​</a:t>
                      </a:r>
                      <a:endParaRPr lang="en-GB" sz="3000" b="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3000" dirty="0">
                          <a:effectLst/>
                          <a:latin typeface="Times New Roman"/>
                        </a:rPr>
                        <a:t>      </a:t>
                      </a:r>
                      <a:endParaRPr lang="en-GB" sz="3000" b="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3000" dirty="0">
                          <a:effectLst/>
                          <a:latin typeface="Times New Roman"/>
                        </a:rPr>
                        <a:t>    ​</a:t>
                      </a:r>
                      <a:endParaRPr lang="en-GB" sz="3000" b="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3000" dirty="0">
                          <a:effectLst/>
                          <a:latin typeface="Times New Roman"/>
                        </a:rPr>
                        <a:t>    X</a:t>
                      </a:r>
                      <a:endParaRPr lang="en-GB" sz="3000" b="0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GB" sz="3000" dirty="0">
                          <a:effectLst/>
                          <a:latin typeface="Times New Roman"/>
                        </a:rPr>
                        <a:t>​    X</a:t>
                      </a:r>
                      <a:endParaRPr lang="en-GB" sz="3000" b="0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055309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5EA6C-E3EC-D6C5-1FC7-95F5BAD48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D509-76FB-468B-AF86-AD124E435A15}" type="datetime1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A0A36-024A-8FBC-921D-30D8D49CF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and Communication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06B9E-6594-FFB3-F7F6-7701D300A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A839-B948-4741-B6DC-0C3E293FBDB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01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608BFB256FFB42A8BA57939295D02B" ma:contentTypeVersion="13" ma:contentTypeDescription="Create a new document." ma:contentTypeScope="" ma:versionID="ee90534d1e5e0e43ac3fdbc08fe079b6">
  <xsd:schema xmlns:xsd="http://www.w3.org/2001/XMLSchema" xmlns:xs="http://www.w3.org/2001/XMLSchema" xmlns:p="http://schemas.microsoft.com/office/2006/metadata/properties" xmlns:ns2="a1951686-b7ba-4540-817f-64310b5dfacb" xmlns:ns3="ca1b9cdc-8ed2-4b6a-94b2-1a9149e82132" targetNamespace="http://schemas.microsoft.com/office/2006/metadata/properties" ma:root="true" ma:fieldsID="633e5367d575d8740185784af264fb28" ns2:_="" ns3:_="">
    <xsd:import namespace="a1951686-b7ba-4540-817f-64310b5dfacb"/>
    <xsd:import namespace="ca1b9cdc-8ed2-4b6a-94b2-1a9149e8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951686-b7ba-4540-817f-64310b5dfa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6ea1b0d9-6ead-405e-a20d-02fb1ff691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1b9cdc-8ed2-4b6a-94b2-1a9149e8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F5D372-51A7-4DAD-ABCC-98F6B464BED0}">
  <ds:schemaRefs>
    <ds:schemaRef ds:uri="a1951686-b7ba-4540-817f-64310b5dfacb"/>
    <ds:schemaRef ds:uri="ca1b9cdc-8ed2-4b6a-94b2-1a9149e82132"/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2C8AF57-5B16-4CBD-8F72-C2017F08CB8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Words>1235</Words>
  <Application>Microsoft Office PowerPoint</Application>
  <PresentationFormat>On-screen Show (4:3)</PresentationFormat>
  <Paragraphs>149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</vt:lpstr>
      <vt:lpstr>Montserrat</vt:lpstr>
      <vt:lpstr>Times New Roman</vt:lpstr>
      <vt:lpstr>Office Theme</vt:lpstr>
      <vt:lpstr>PowerPoint Presentation</vt:lpstr>
      <vt:lpstr>PROBLEM Definition &amp; Objectives </vt:lpstr>
      <vt:lpstr>INFERENCE FROM THE LITERATURE</vt:lpstr>
      <vt:lpstr>Review I – Outline &amp; Comments</vt:lpstr>
      <vt:lpstr>Block Diagram</vt:lpstr>
      <vt:lpstr>CIRCUIT DIAGRAM</vt:lpstr>
      <vt:lpstr>METHODOLOGY</vt:lpstr>
      <vt:lpstr>Simulation</vt:lpstr>
      <vt:lpstr>GANTT CHART</vt:lpstr>
      <vt:lpstr>Review Paper / Applying for Competition / Funding status</vt:lpstr>
      <vt:lpstr>Plan for Review III</vt:lpstr>
      <vt:lpstr>REFERENCE(IEEE FORMAT)</vt:lpstr>
      <vt:lpstr>a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Project(CAPTIAL LETTERS)</dc:title>
  <dc:creator>Admin</dc:creator>
  <cp:lastModifiedBy>Charles Anto</cp:lastModifiedBy>
  <cp:revision>13</cp:revision>
  <dcterms:created xsi:type="dcterms:W3CDTF">2019-03-15T10:24:27Z</dcterms:created>
  <dcterms:modified xsi:type="dcterms:W3CDTF">2023-10-04T13:39:52Z</dcterms:modified>
</cp:coreProperties>
</file>