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notesMasterIdLst>
    <p:notesMasterId r:id="rId20"/>
  </p:notesMasterIdLst>
  <p:handoutMasterIdLst>
    <p:handoutMasterId r:id="rId21"/>
  </p:handoutMasterIdLst>
  <p:sldIdLst>
    <p:sldId id="259" r:id="rId4"/>
    <p:sldId id="257" r:id="rId5"/>
    <p:sldId id="260" r:id="rId6"/>
    <p:sldId id="256" r:id="rId7"/>
    <p:sldId id="270" r:id="rId8"/>
    <p:sldId id="271" r:id="rId9"/>
    <p:sldId id="272" r:id="rId10"/>
    <p:sldId id="262" r:id="rId11"/>
    <p:sldId id="263" r:id="rId12"/>
    <p:sldId id="264" r:id="rId13"/>
    <p:sldId id="269" r:id="rId14"/>
    <p:sldId id="274" r:id="rId15"/>
    <p:sldId id="276" r:id="rId16"/>
    <p:sldId id="267" r:id="rId17"/>
    <p:sldId id="27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922B1-4DD4-42E0-900C-DB5D1B52D6A8}" v="1" dt="2023-08-21T14:58:55.982"/>
    <p1510:client id="{45C974DE-27F3-DE44-91AC-6AAAEC31C394}" v="300" dt="2023-08-02T04:01:22.166"/>
    <p1510:client id="{682ED636-97D8-D42E-9401-25A35E4D46E4}" v="1018" dt="2023-08-23T16:39:06.290"/>
    <p1510:client id="{9210D70E-8E90-1D05-7A47-ACC8CF82217F}" v="171" dt="2023-08-22T17:12:17.737"/>
    <p1510:client id="{BBECC9A2-4163-789A-ECFA-AE85861B5195}" v="1438" dt="2023-08-23T10:07:39.573"/>
    <p1510:client id="{BD3CD673-2AE0-0E66-76DE-5F15EE64A515}" v="1506" dt="2023-08-24T07:08:27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D6EFE-01AA-4936-A19A-523E2AF61F40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CB2D1-424C-4BE7-B90E-EBCDBAA18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35375-130E-4A8E-8517-6D81AB13C761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3D14-76AC-4B07-AA55-AAA06187D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017E-5D97-4CE0-AF50-83191A091FEA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DB1F-90AE-4891-B0B5-16EA2040E32F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4BD0-90F1-4F4C-AC07-BB1B6F015A12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CE ">
  <p:cSld name="ECE 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8"/>
          <p:cNvSpPr txBox="1"/>
          <p:nvPr/>
        </p:nvSpPr>
        <p:spPr>
          <a:xfrm>
            <a:off x="2917225" y="406396"/>
            <a:ext cx="30570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Montserrat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Department of </a:t>
            </a: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Montserrat"/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Electronics &amp; Communication Engineering</a:t>
            </a:r>
            <a:endParaRPr sz="1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Since 1987</a:t>
            </a:r>
            <a:endParaRPr sz="1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Calibri"/>
              <a:buNone/>
            </a:pP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2">
            <a:alphaModFix/>
          </a:blip>
          <a:srcRect l="5210" t="13955" r="4177" b="11970"/>
          <a:stretch/>
        </p:blipFill>
        <p:spPr>
          <a:xfrm>
            <a:off x="567976" y="622667"/>
            <a:ext cx="2037950" cy="741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18"/>
          <p:cNvCxnSpPr/>
          <p:nvPr/>
        </p:nvCxnSpPr>
        <p:spPr>
          <a:xfrm>
            <a:off x="2792322" y="635900"/>
            <a:ext cx="0" cy="760000"/>
          </a:xfrm>
          <a:prstGeom prst="straightConnector1">
            <a:avLst/>
          </a:prstGeom>
          <a:noFill/>
          <a:ln w="9525" cap="flat" cmpd="sng">
            <a:solidFill>
              <a:srgbClr val="1E284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18"/>
          <p:cNvPicPr preferRelativeResize="0"/>
          <p:nvPr/>
        </p:nvPicPr>
        <p:blipFill rotWithShape="1">
          <a:blip r:embed="rId3">
            <a:alphaModFix/>
          </a:blip>
          <a:srcRect l="15545" r="15542"/>
          <a:stretch/>
        </p:blipFill>
        <p:spPr>
          <a:xfrm>
            <a:off x="6487825" y="2"/>
            <a:ext cx="265617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475800" y="2792000"/>
            <a:ext cx="601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475800" y="5271668"/>
            <a:ext cx="6012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F9D1-F2CD-41EF-B8E9-7E0CBA5ECD4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61D0-D850-439F-A017-EF7CDEE74AE8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121F-F62F-40AA-8AEB-95A38D00BC2C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573F-AC3A-4677-A97E-83DA4B5A27F7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3B9-C59E-413D-AE4F-AD03FB71058F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DE3F-D0CC-4337-BD83-5D52722972B4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618-0386-4C65-A038-101109235A97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9EAE-B0B6-4DE6-8530-327B81189FA0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A839-B948-4741-B6DC-0C3E293FB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715415800" TargetMode="External"/><Relationship Id="rId2" Type="http://schemas.openxmlformats.org/officeDocument/2006/relationships/hyperlink" Target="https://ieeexplore.ieee.org/author/3708638621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eeexplore.ieee.org/author/37292467300" TargetMode="External"/><Relationship Id="rId5" Type="http://schemas.openxmlformats.org/officeDocument/2006/relationships/hyperlink" Target="https://ieeexplore.ieee.org/author/37087243918" TargetMode="External"/><Relationship Id="rId4" Type="http://schemas.openxmlformats.org/officeDocument/2006/relationships/hyperlink" Target="https://ieeexplore.ieee.org/author/372657177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457200" y="1394552"/>
            <a:ext cx="6001974" cy="940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31" tIns="25706" rIns="51431" bIns="25706" rtlCol="0" anchor="b" anchorCtr="0">
            <a:no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PROJECT TITLE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Automobile Biometric System Verification</a:t>
            </a:r>
          </a:p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26490" y="2448381"/>
            <a:ext cx="6012000" cy="1733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31" tIns="25706" rIns="51431" bIns="25706" rtlCol="0" anchor="t" anchorCtr="0">
            <a:noAutofit/>
          </a:bodyPr>
          <a:lstStyle/>
          <a:p>
            <a:pPr indent="-304800" algn="ctr"/>
            <a:r>
              <a:rPr lang="en-US" sz="1700" b="1" dirty="0">
                <a:latin typeface="Times New Roman"/>
                <a:cs typeface="Times New Roman"/>
              </a:rPr>
              <a:t>PROJECT MEMBERS:</a:t>
            </a:r>
          </a:p>
          <a:p>
            <a:pPr indent="-304800" algn="ctr"/>
            <a:endParaRPr lang="en-US" sz="1700" b="1" dirty="0">
              <a:latin typeface="Times New Roman"/>
              <a:cs typeface="Times New Roman"/>
            </a:endParaRPr>
          </a:p>
          <a:p>
            <a:pPr indent="-304800" algn="ctr"/>
            <a:r>
              <a:rPr lang="en-US" sz="1700" b="1" dirty="0">
                <a:latin typeface="Times New Roman"/>
                <a:cs typeface="Times New Roman"/>
              </a:rPr>
              <a:t>SRI HARI P             20BEC136</a:t>
            </a:r>
            <a:endParaRPr lang="en-US" sz="1700">
              <a:latin typeface="Times New Roman"/>
              <a:cs typeface="Times New Roman"/>
            </a:endParaRPr>
          </a:p>
          <a:p>
            <a:pPr indent="-304800" algn="ctr"/>
            <a:r>
              <a:rPr lang="en-US" sz="1700" b="1" dirty="0">
                <a:latin typeface="Times New Roman"/>
                <a:cs typeface="Times New Roman"/>
              </a:rPr>
              <a:t>SUDHIN R               20BEC144</a:t>
            </a:r>
            <a:endParaRPr lang="en-US" sz="1700">
              <a:latin typeface="Times New Roman"/>
              <a:cs typeface="Times New Roman"/>
            </a:endParaRPr>
          </a:p>
          <a:p>
            <a:pPr indent="-304800" algn="ctr"/>
            <a:r>
              <a:rPr lang="en-US" sz="1700" b="1" dirty="0">
                <a:latin typeface="Times New Roman"/>
                <a:cs typeface="Times New Roman"/>
              </a:rPr>
              <a:t>VENKATESH K     20BEC155</a:t>
            </a:r>
            <a:endParaRPr lang="en-US" sz="1700" dirty="0"/>
          </a:p>
          <a:p>
            <a:pPr indent="-304800" algn="ctr"/>
            <a:endParaRPr sz="1500">
              <a:latin typeface="Times New Roman"/>
              <a:cs typeface="Times New Roman"/>
            </a:endParaRPr>
          </a:p>
          <a:p>
            <a:pPr marL="0" indent="0"/>
            <a:r>
              <a:rPr lang="en-US" sz="1500" b="1" dirty="0">
                <a:latin typeface="Times New Roman"/>
                <a:cs typeface="Times New Roman"/>
              </a:rPr>
              <a:t>PROJECT SUPERVISOR: </a:t>
            </a:r>
            <a:r>
              <a:rPr lang="en-US" sz="2000" dirty="0">
                <a:solidFill>
                  <a:srgbClr val="1B2840"/>
                </a:solidFill>
                <a:latin typeface="Calibri"/>
                <a:cs typeface="Calibri"/>
              </a:rPr>
              <a:t>Dr. S. </a:t>
            </a:r>
            <a:r>
              <a:rPr lang="en-US" sz="2000" dirty="0" err="1">
                <a:solidFill>
                  <a:srgbClr val="1B2840"/>
                </a:solidFill>
                <a:latin typeface="Calibri"/>
                <a:cs typeface="Calibri"/>
              </a:rPr>
              <a:t>Umamaheswari</a:t>
            </a:r>
            <a:endParaRPr lang="en-US" sz="2000">
              <a:solidFill>
                <a:srgbClr val="1B2840"/>
              </a:solidFill>
              <a:latin typeface="Calibri"/>
              <a:cs typeface="Calibri"/>
            </a:endParaRPr>
          </a:p>
          <a:p>
            <a:pPr marL="0" indent="0"/>
            <a:r>
              <a:rPr lang="en-US" sz="2000" dirty="0">
                <a:solidFill>
                  <a:srgbClr val="1B2840"/>
                </a:solidFill>
                <a:latin typeface="Calibri"/>
                <a:cs typeface="Calibri"/>
              </a:rPr>
              <a:t>                                        ASSOCIATE PROFESSOR</a:t>
            </a:r>
            <a:endParaRPr dirty="0"/>
          </a:p>
          <a:p>
            <a:pPr indent="-304800"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4800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04800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556784" y="5607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31" tIns="25706" rIns="51431" bIns="25706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AD1C3-1E38-DFB9-46EF-4910F65EAF2D}"/>
              </a:ext>
            </a:extLst>
          </p:cNvPr>
          <p:cNvSpPr txBox="1"/>
          <p:nvPr/>
        </p:nvSpPr>
        <p:spPr>
          <a:xfrm>
            <a:off x="118310" y="5428552"/>
            <a:ext cx="623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Course Code/Course Name: </a:t>
            </a:r>
            <a:r>
              <a:rPr lang="en-IN" sz="1800">
                <a:latin typeface="Cambria" pitchFamily="18" charset="0"/>
              </a:rPr>
              <a:t>U18ECP7701 - Project Phase I</a:t>
            </a:r>
            <a:endParaRPr lang="en-US" sz="1800">
              <a:latin typeface="Cambria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7760-81B6-EAB2-328E-2187B7169DF1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083A3F-2FD4-4C7E-BB92-8FE172809668}" type="datetime1">
              <a:rPr lang="en-US" b="1" smtClean="0">
                <a:latin typeface="Cambria" pitchFamily="18" charset="0"/>
              </a:rPr>
              <a:pPr/>
              <a:t>10/4/2023</a:t>
            </a:fld>
            <a:endParaRPr lang="en-US" b="1" dirty="0">
              <a:latin typeface="Cambria" pitchFamily="18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39B554D-E4FA-D77B-FBAD-54821AA4A2C3}"/>
              </a:ext>
            </a:extLst>
          </p:cNvPr>
          <p:cNvSpPr txBox="1">
            <a:spLocks/>
          </p:cNvSpPr>
          <p:nvPr/>
        </p:nvSpPr>
        <p:spPr>
          <a:xfrm>
            <a:off x="2289748" y="6159317"/>
            <a:ext cx="38062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Cambria" pitchFamily="18" charset="0"/>
              </a:rPr>
              <a:t>Department of Electronics and Communication Engineering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C0AA032-C50F-DAC7-FE6A-4EA0B4520EAA}"/>
              </a:ext>
            </a:extLst>
          </p:cNvPr>
          <p:cNvSpPr txBox="1">
            <a:spLocks/>
          </p:cNvSpPr>
          <p:nvPr/>
        </p:nvSpPr>
        <p:spPr>
          <a:xfrm>
            <a:off x="4310478" y="644242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defPPr>
              <a:defRPr lang="en-US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33"/>
              <a:buFont typeface="Montserrat"/>
              <a:buNone/>
              <a:defRPr sz="1300" b="0" i="0" u="none" strike="noStrike" kern="1200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4485A839-B948-4741-B6DC-0C3E293FBDB2}" type="slidenum">
              <a:rPr lang="en-US" b="1" smtClean="0">
                <a:solidFill>
                  <a:schemeClr val="tx1"/>
                </a:solidFill>
                <a:latin typeface="Cambria" pitchFamily="18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27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042"/>
            <a:ext cx="8229600" cy="452596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/>
            <a:r>
              <a:rPr lang="en-US" dirty="0"/>
              <a:t>The process begins with designing the system architecture, which includes integrating components like ESP32-CAM for face recognition, Nodemcu with a fingerprint sensor, an IoT module, and a web application. </a:t>
            </a:r>
            <a:endParaRPr lang="en-US">
              <a:cs typeface="Calibri"/>
            </a:endParaRPr>
          </a:p>
          <a:p>
            <a:pPr marL="457200" indent="-457200"/>
            <a:r>
              <a:rPr lang="en-US" dirty="0"/>
              <a:t>Data collection and preparation are essential to curate a diverse dataset for training the fingerprint and face recognition algorithms.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These algorithms are developed using suitable libraries.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Hardware integration involves configuring microcontrollers, establishing communication, and enabling IoT connection.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The system's integration ensures seamless interaction between the biometric algorithms, IoT module, and web application. </a:t>
            </a:r>
            <a:endParaRPr lang="en-US">
              <a:cs typeface="Calibri"/>
            </a:endParaRPr>
          </a:p>
          <a:p>
            <a:pPr marL="457200" indent="-457200"/>
            <a:r>
              <a:rPr lang="en-US" dirty="0"/>
              <a:t>Testing and validation are carried out to ensure accuracy, robustness, and efficiency.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Security measures are implemented to safeguard data and communication channels, maintaining privacy regulations.</a:t>
            </a:r>
            <a:endParaRPr lang="en-US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ED97-46EE-40DE-5B52-E041350F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9BD7-70F5-4291-1EB5-4D1BA793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17758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HARDWARE USED</a:t>
            </a:r>
          </a:p>
          <a:p>
            <a:r>
              <a:rPr lang="en-US" sz="2400" dirty="0">
                <a:latin typeface="Times New Roman"/>
                <a:cs typeface="Times New Roman"/>
              </a:rPr>
              <a:t>NODE MCU</a:t>
            </a:r>
          </a:p>
          <a:p>
            <a:r>
              <a:rPr lang="en-US" sz="2400" dirty="0">
                <a:latin typeface="Times New Roman"/>
                <a:cs typeface="Times New Roman"/>
              </a:rPr>
              <a:t>ESP32 CAM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Power supply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Motor Driver</a:t>
            </a:r>
          </a:p>
          <a:p>
            <a:r>
              <a:rPr lang="en-US" sz="2400" dirty="0">
                <a:latin typeface="Times New Roman"/>
                <a:cs typeface="Times New Roman"/>
              </a:rPr>
              <a:t>Motor</a:t>
            </a:r>
          </a:p>
          <a:p>
            <a:r>
              <a:rPr lang="en-US" sz="2400" dirty="0">
                <a:latin typeface="Times New Roman"/>
                <a:cs typeface="Times New Roman"/>
              </a:rPr>
              <a:t>Lcd display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Fingerprint sensor</a:t>
            </a:r>
          </a:p>
          <a:p>
            <a:r>
              <a:rPr lang="en-US" sz="2400" dirty="0">
                <a:latin typeface="Times New Roman"/>
                <a:cs typeface="Times New Roman"/>
              </a:rPr>
              <a:t>USB TO TTL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BBCE-2467-85D2-2993-3BB63FA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9F62D-B36A-25A1-09A4-864C2B1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7B0C-0F31-F14A-7995-C2A8FB0A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33459-3428-D4EA-E81B-6581353578EE}"/>
              </a:ext>
            </a:extLst>
          </p:cNvPr>
          <p:cNvSpPr txBox="1"/>
          <p:nvPr/>
        </p:nvSpPr>
        <p:spPr>
          <a:xfrm>
            <a:off x="5038224" y="1601703"/>
            <a:ext cx="3652084" cy="1791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imes New Roman"/>
                <a:cs typeface="Calibri"/>
              </a:rPr>
              <a:t>SOFTWARE USED: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Embedded C</a:t>
            </a:r>
            <a:endParaRPr lang="en-IN" sz="2400">
              <a:latin typeface="Times New Roman"/>
              <a:cs typeface="Calibri"/>
            </a:endParaRPr>
          </a:p>
          <a:p>
            <a:pPr marL="285750" indent="-285750" algn="l">
              <a:spcBef>
                <a:spcPct val="20000"/>
              </a:spcBef>
              <a:buFont typeface="Arial"/>
              <a:buChar char="•"/>
            </a:pPr>
            <a:r>
              <a:rPr lang="en-IN" sz="2400" dirty="0">
                <a:latin typeface="Times New Roman"/>
                <a:cs typeface="Calibri"/>
              </a:rPr>
              <a:t>Python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IN" sz="2400" dirty="0">
                <a:latin typeface="Times New Roman"/>
                <a:cs typeface="Calibri"/>
              </a:rPr>
              <a:t>Mit Application designer </a:t>
            </a:r>
          </a:p>
        </p:txBody>
      </p:sp>
    </p:spTree>
    <p:extLst>
      <p:ext uri="{BB962C8B-B14F-4D97-AF65-F5344CB8AC3E}">
        <p14:creationId xmlns:p14="http://schemas.microsoft.com/office/powerpoint/2010/main" val="235406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50DF-2A44-7DB6-D680-9516ADD8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DELIVERABLES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E3F3-D665-1BAF-0A0A-3B50C721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9174"/>
            <a:ext cx="8229600" cy="4916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•</a:t>
            </a:r>
            <a:r>
              <a:rPr lang="en-GB" sz="2200" b="1" dirty="0">
                <a:cs typeface="Calibri"/>
              </a:rPr>
              <a:t>Project Proposal and Plan: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       –</a:t>
            </a:r>
            <a:r>
              <a:rPr lang="en-GB" sz="2000" dirty="0">
                <a:cs typeface="Calibri"/>
              </a:rPr>
              <a:t>Detailed outline of the project's objectives, scope, and methodologies.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       –</a:t>
            </a:r>
            <a:r>
              <a:rPr lang="en-GB" sz="2000" dirty="0">
                <a:cs typeface="Calibri"/>
              </a:rPr>
              <a:t>Proposed timeline, milestones, and task allocation.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cs typeface="Calibri"/>
              </a:rPr>
              <a:t>•</a:t>
            </a:r>
            <a:r>
              <a:rPr lang="en-GB" sz="2200" b="1" dirty="0">
                <a:cs typeface="Calibri"/>
              </a:rPr>
              <a:t>Literature Review: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        –</a:t>
            </a:r>
            <a:r>
              <a:rPr lang="en-GB" sz="2000" dirty="0">
                <a:cs typeface="Calibri"/>
              </a:rPr>
              <a:t>Comprehensive review of relevant literature and existing solutions.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        –</a:t>
            </a:r>
            <a:r>
              <a:rPr lang="en-GB" sz="2000" dirty="0">
                <a:cs typeface="Calibri"/>
              </a:rPr>
              <a:t>Inferences drawn from the literature survey to guide the project.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•</a:t>
            </a:r>
            <a:r>
              <a:rPr lang="en-GB" sz="2200" b="1" dirty="0">
                <a:cs typeface="Calibri"/>
              </a:rPr>
              <a:t>Block Diagram and System Architecture: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       –</a:t>
            </a:r>
            <a:r>
              <a:rPr lang="en-GB" sz="2000" dirty="0">
                <a:cs typeface="Calibri"/>
              </a:rPr>
              <a:t>Visualization of the project's structure, components, and interactions.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       –</a:t>
            </a:r>
            <a:r>
              <a:rPr lang="en-GB" sz="2000" dirty="0">
                <a:cs typeface="Calibri"/>
              </a:rPr>
              <a:t>Clear representation of how different modules work together.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200" dirty="0">
                <a:ea typeface="+mn-lt"/>
                <a:cs typeface="+mn-lt"/>
              </a:rPr>
              <a:t>•</a:t>
            </a:r>
            <a:r>
              <a:rPr lang="en-GB" sz="2200" b="1" dirty="0">
                <a:cs typeface="Calibri"/>
              </a:rPr>
              <a:t>Code Implementation: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        –</a:t>
            </a:r>
            <a:r>
              <a:rPr lang="en-GB" sz="2000" dirty="0">
                <a:cs typeface="Calibri"/>
              </a:rPr>
              <a:t>Complete source code for the automation tool.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 --Code to integrate various modules and proceed for Testing and errors correction.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F466-9C99-3B62-6CE8-C285478C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A263-9D84-5B63-B6A9-B81F357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0468-8BDB-FBA9-E423-CD9502AE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9CEC-2C6A-3846-E20B-22A5B780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6415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>
                <a:cs typeface="Calibri"/>
              </a:rPr>
              <a:t>GANTT CHART</a:t>
            </a:r>
            <a:endParaRPr lang="en-GB" sz="3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0EB564-ADCF-C1FD-6215-14EA0CFD5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561731"/>
              </p:ext>
            </p:extLst>
          </p:nvPr>
        </p:nvGraphicFramePr>
        <p:xfrm>
          <a:off x="286753" y="1429754"/>
          <a:ext cx="8559953" cy="475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92">
                  <a:extLst>
                    <a:ext uri="{9D8B030D-6E8A-4147-A177-3AD203B41FA5}">
                      <a16:colId xmlns:a16="http://schemas.microsoft.com/office/drawing/2014/main" val="1055459001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3701071118"/>
                    </a:ext>
                  </a:extLst>
                </a:gridCol>
                <a:gridCol w="1353552">
                  <a:extLst>
                    <a:ext uri="{9D8B030D-6E8A-4147-A177-3AD203B41FA5}">
                      <a16:colId xmlns:a16="http://schemas.microsoft.com/office/drawing/2014/main" val="1404402673"/>
                    </a:ext>
                  </a:extLst>
                </a:gridCol>
                <a:gridCol w="1215684">
                  <a:extLst>
                    <a:ext uri="{9D8B030D-6E8A-4147-A177-3AD203B41FA5}">
                      <a16:colId xmlns:a16="http://schemas.microsoft.com/office/drawing/2014/main" val="3834629903"/>
                    </a:ext>
                  </a:extLst>
                </a:gridCol>
                <a:gridCol w="1315950">
                  <a:extLst>
                    <a:ext uri="{9D8B030D-6E8A-4147-A177-3AD203B41FA5}">
                      <a16:colId xmlns:a16="http://schemas.microsoft.com/office/drawing/2014/main" val="1302836113"/>
                    </a:ext>
                  </a:extLst>
                </a:gridCol>
                <a:gridCol w="1341018">
                  <a:extLst>
                    <a:ext uri="{9D8B030D-6E8A-4147-A177-3AD203B41FA5}">
                      <a16:colId xmlns:a16="http://schemas.microsoft.com/office/drawing/2014/main" val="1267911776"/>
                    </a:ext>
                  </a:extLst>
                </a:gridCol>
              </a:tblGrid>
              <a:tr h="66446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TASKS​</a:t>
                      </a:r>
                      <a:endParaRPr lang="en-GB" dirty="0">
                        <a:effectLst/>
                      </a:endParaRPr>
                    </a:p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                    MONTHS​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AUGUST​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SEPTEMBER​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OCTOBER​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NOVEMBER​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DECEMBER​</a:t>
                      </a:r>
                      <a:endParaRPr lang="en-GB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26009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PLANNING​ AND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52468"/>
                  </a:ext>
                </a:extLst>
              </a:tr>
              <a:tr h="914901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DESIGN AND HARDWARE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0709"/>
                  </a:ext>
                </a:extLst>
              </a:tr>
              <a:tr h="802105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SOFTWARE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  X​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92507"/>
                  </a:ext>
                </a:extLst>
              </a:tr>
              <a:tr h="814638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dirty="0">
                          <a:effectLst/>
                        </a:rPr>
                        <a:t>PROTOTYPE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X​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09427"/>
                  </a:ext>
                </a:extLst>
              </a:tr>
              <a:tr h="83970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 REPORT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  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​</a:t>
                      </a:r>
                      <a:endParaRPr lang="en-GB" sz="30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3000" dirty="0">
                          <a:effectLst/>
                          <a:latin typeface="Times New Roman"/>
                        </a:rPr>
                        <a:t>    X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3000" dirty="0">
                          <a:effectLst/>
                          <a:latin typeface="Times New Roman"/>
                        </a:rPr>
                        <a:t>​    X</a:t>
                      </a:r>
                      <a:endParaRPr lang="en-GB" sz="3000" b="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553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EA6C-E3EC-D6C5-1FC7-95F5BAD4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0A36-024A-8FBC-921D-30D8D49C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6B9E-6594-FFB3-F7F6-7701D300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sz="4000" dirty="0"/>
              <a:t>EFERENCE(IEEE FORMAT)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1" y="677780"/>
            <a:ext cx="8680784" cy="48367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[1]S. Prema, Mohamed Riyas V. S. Deen, Murali V. P. Krishna, S. Praveen, "Vehicle And License Authentication Using FingerPrint",2019 5th International Conference on Advanced Computing &amp; Communication Systems (ICACCS)</a:t>
            </a:r>
            <a:endParaRPr lang="en-US" sz="1400">
              <a:latin typeface="Calibri"/>
              <a:cs typeface="Calibri"/>
            </a:endParaRP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[2]</a:t>
            </a:r>
            <a:r>
              <a:rPr lang="en-IN" sz="1400" err="1">
                <a:latin typeface="Calibri"/>
                <a:cs typeface="Calibri"/>
              </a:rPr>
              <a:t>Prajeesha,Rakshith</a:t>
            </a:r>
            <a:r>
              <a:rPr lang="en-IN" sz="1400" dirty="0">
                <a:latin typeface="Calibri"/>
                <a:cs typeface="Calibri"/>
              </a:rPr>
              <a:t> B S, Nidhi Nagabhushan, Tangirala Madhavi, "Fingerprint-based Licensing for Driving",2021 6th International Conference for Convergence in Technology (I2CT)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[3]Ahmed Sherif, Mohamed </a:t>
            </a:r>
            <a:r>
              <a:rPr lang="en-IN" sz="1400" err="1">
                <a:latin typeface="Calibri"/>
                <a:cs typeface="Calibri"/>
              </a:rPr>
              <a:t>Elsersy</a:t>
            </a:r>
            <a:r>
              <a:rPr lang="en-IN" sz="1400" dirty="0">
                <a:latin typeface="Calibri"/>
                <a:cs typeface="Calibri"/>
              </a:rPr>
              <a:t>, Mahmoud Nabil, Mohamed Mahmoud, Khaled H. </a:t>
            </a:r>
            <a:r>
              <a:rPr lang="en-IN" sz="1400" err="1">
                <a:latin typeface="Calibri"/>
                <a:cs typeface="Calibri"/>
              </a:rPr>
              <a:t>Almotairi</a:t>
            </a:r>
            <a:r>
              <a:rPr lang="en-IN" sz="1400" dirty="0">
                <a:latin typeface="Calibri"/>
                <a:cs typeface="Calibri"/>
              </a:rPr>
              <a:t>, "Privacy-Preserving Biometric-based Authentication Scheme for Electric Vehicles Charging System",2021 3rd IEEE Middle East and North Africa COMMUNICATIONS Conference (MENACOMM)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[4]Kirtika A P S Parameswaran, Mazlina Abdul Majid, Md. </a:t>
            </a:r>
            <a:r>
              <a:rPr lang="en-IN" sz="1400" err="1">
                <a:latin typeface="Calibri"/>
                <a:cs typeface="Calibri"/>
              </a:rPr>
              <a:t>Shohidul</a:t>
            </a:r>
            <a:r>
              <a:rPr lang="en-IN" sz="1400" dirty="0">
                <a:latin typeface="Calibri"/>
                <a:cs typeface="Calibri"/>
              </a:rPr>
              <a:t> Islam, "Fingerprint Authentication-based Traffic Offence Control and Enforcement System on Smart Mobile Devices for Smart City",2022 International Conference on Intelligent Technology System and Service for Internet of Everything (ITSS-IoE)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[5]Nayana Hegde, Rani S Rashmi, Abdul Azeez, Jebran P Mohamed, J. Surendiran, "IoT Based Biometric Supported Vehicle User Identification System",2022 IEEE International Conference on Data Science and Information System (ICDSIS)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[6]C. </a:t>
            </a:r>
            <a:r>
              <a:rPr lang="en-IN" sz="1400" err="1">
                <a:latin typeface="Calibri"/>
                <a:cs typeface="Calibri"/>
              </a:rPr>
              <a:t>Thirumarai</a:t>
            </a:r>
            <a:r>
              <a:rPr lang="en-IN" sz="1400" dirty="0">
                <a:latin typeface="Calibri"/>
                <a:cs typeface="Calibri"/>
              </a:rPr>
              <a:t> Selvi, A </a:t>
            </a:r>
            <a:r>
              <a:rPr lang="en-IN" sz="1400" err="1">
                <a:latin typeface="Calibri"/>
                <a:cs typeface="Calibri"/>
              </a:rPr>
              <a:t>Amruthamathi</a:t>
            </a:r>
            <a:r>
              <a:rPr lang="en-IN" sz="1400" dirty="0">
                <a:latin typeface="Calibri"/>
                <a:cs typeface="Calibri"/>
              </a:rPr>
              <a:t>, P.S Surabhi, N.M </a:t>
            </a:r>
            <a:r>
              <a:rPr lang="en-IN" sz="1400" err="1">
                <a:latin typeface="Calibri"/>
                <a:cs typeface="Calibri"/>
              </a:rPr>
              <a:t>Motheswar</a:t>
            </a:r>
            <a:r>
              <a:rPr lang="en-IN" sz="1400" dirty="0">
                <a:latin typeface="Calibri"/>
                <a:cs typeface="Calibri"/>
              </a:rPr>
              <a:t>, D Pavithra, "Smart Authentication of Documents Using RFID and Fingerprint Modules",2021 7th International Conference on Advanced Computing and Communication Systems (ICACCS)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7.N.N. Nagamma, M.V. Lakshmaiah, T. Narmada, "Raspberry Pi based biometric authentication vehicle door locking system",2017 IEEE International Conference on Power Control Signals and Instrumentation Engineering (ICPCSI)</a:t>
            </a:r>
            <a:endParaRPr lang="en-IN" sz="1400">
              <a:cs typeface="Calibri"/>
            </a:endParaRPr>
          </a:p>
          <a:p>
            <a:pPr marL="0" indent="0">
              <a:buNone/>
            </a:pPr>
            <a:endParaRPr lang="en-IN" sz="1400" dirty="0">
              <a:cs typeface="Calibri"/>
            </a:endParaRPr>
          </a:p>
          <a:p>
            <a:pPr marL="0" indent="0">
              <a:buNone/>
            </a:pPr>
            <a:endParaRPr lang="en-IN" sz="2000" dirty="0">
              <a:solidFill>
                <a:srgbClr val="0000FF"/>
              </a:solidFill>
              <a:latin typeface="Times New Roman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08358" y="5694613"/>
            <a:ext cx="2133600" cy="365125"/>
          </a:xfrm>
        </p:spPr>
        <p:txBody>
          <a:bodyPr/>
          <a:lstStyle/>
          <a:p>
            <a:fld id="{4485A839-B948-4741-B6DC-0C3E293FBD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070D-9E91-BDBA-2049-2B3AC240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4247" y="6541086"/>
            <a:ext cx="282742" cy="130342"/>
          </a:xfrm>
        </p:spPr>
        <p:txBody>
          <a:bodyPr>
            <a:normAutofit fontScale="90000"/>
          </a:bodyPr>
          <a:lstStyle/>
          <a:p>
            <a:r>
              <a:rPr lang="en-GB" sz="600" dirty="0">
                <a:cs typeface="Calibri"/>
              </a:rPr>
              <a:t>a</a:t>
            </a:r>
            <a:endParaRPr lang="en-GB" sz="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3325-6D7A-B42D-1C3F-F43B15F5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48" y="176463"/>
            <a:ext cx="8650704" cy="58594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Calibri"/>
                <a:cs typeface="Calibri"/>
              </a:rPr>
              <a:t>[8]Mrinmoy Dey, Md. </a:t>
            </a:r>
            <a:r>
              <a:rPr lang="en-IN" sz="1400" err="1">
                <a:latin typeface="Calibri"/>
                <a:cs typeface="Calibri"/>
              </a:rPr>
              <a:t>Akteruzzaman</a:t>
            </a:r>
            <a:r>
              <a:rPr lang="en-IN" sz="1400" dirty="0">
                <a:latin typeface="Calibri"/>
                <a:cs typeface="Calibri"/>
              </a:rPr>
              <a:t> Arif, Md. Asif Mahmud, "Anti-theft protection of vehicle by GSM &amp; GPS with fingerprint verification", 2017 International Conference on Electrical Computer and Communication Engineering (ECCE)</a:t>
            </a:r>
          </a:p>
          <a:p>
            <a:pPr marL="0" indent="0">
              <a:buNone/>
            </a:pPr>
            <a:endParaRPr lang="en-IN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1400" dirty="0">
                <a:latin typeface="Calibri"/>
                <a:cs typeface="Calibri"/>
              </a:rPr>
              <a:t>[9] </a:t>
            </a:r>
            <a:r>
              <a:rPr lang="en-GB" sz="1400" dirty="0">
                <a:latin typeface="Calibri"/>
                <a:ea typeface="+mn-lt"/>
                <a:cs typeface="+mn-lt"/>
              </a:rPr>
              <a:t>A. Singh, C. Vashist, P. Gaurav and A. Nigam, “A generic framework for deep incremental </a:t>
            </a:r>
            <a:r>
              <a:rPr lang="en-GB" sz="1400" err="1">
                <a:latin typeface="Calibri"/>
                <a:ea typeface="+mn-lt"/>
                <a:cs typeface="+mn-lt"/>
              </a:rPr>
              <a:t>cancelable</a:t>
            </a:r>
            <a:r>
              <a:rPr lang="en-GB" sz="1400" dirty="0">
                <a:latin typeface="Calibri"/>
                <a:ea typeface="+mn-lt"/>
                <a:cs typeface="+mn-lt"/>
              </a:rPr>
              <a:t> template generation,” Neurocomputing, vol. 4, no. 6, pp. 83–98, 2022.</a:t>
            </a:r>
            <a:endParaRPr lang="en-GB" sz="1400">
              <a:latin typeface="Calibri"/>
              <a:cs typeface="Times New Roman"/>
            </a:endParaRPr>
          </a:p>
          <a:p>
            <a:pPr marL="0" indent="0">
              <a:buNone/>
            </a:pPr>
            <a:endParaRPr lang="en-GB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1400" dirty="0">
                <a:latin typeface="Calibri"/>
                <a:cs typeface="Calibri"/>
              </a:rPr>
              <a:t>[10] Chaudhary</a:t>
            </a:r>
            <a:r>
              <a:rPr lang="en-GB" sz="1400" dirty="0">
                <a:latin typeface="Calibri"/>
                <a:ea typeface="+mn-lt"/>
                <a:cs typeface="+mn-lt"/>
              </a:rPr>
              <a:t>, U., Patel, A., Patel, A., &amp; Soni, M. Survey paper on Automatic Vehicle Accident Detection and Rescue System. SpringerLink. Retrieved January 13, 2023</a:t>
            </a:r>
          </a:p>
          <a:p>
            <a:pPr marL="0" indent="0">
              <a:buNone/>
            </a:pPr>
            <a:endParaRPr lang="en-GB" sz="1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Calibri"/>
                <a:ea typeface="+mn-lt"/>
                <a:cs typeface="+mn-lt"/>
              </a:rPr>
              <a:t>[11]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Ali, A. M., 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Awad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H. M., &amp; 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Abdalgader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I. K. (2020). Authenticated access control for vehicle ignition system by drivers license and fingerprint technology. In </a:t>
            </a:r>
            <a:r>
              <a:rPr lang="en-GB" sz="1400" i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2020 International Conference on Computer, Control, Electrical, and Electronics Engineering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1400" dirty="0">
              <a:solidFill>
                <a:srgbClr val="333333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[12]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Khalimov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R., 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Rahimbayeva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Z., </a:t>
            </a:r>
            <a:r>
              <a:rPr lang="en-GB" sz="1400" err="1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Shokayev</a:t>
            </a: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, A., Kamalov, B., &amp; Ali, M. H. (2020). Development of intelligent door locking system based on face recognition technology. In </a:t>
            </a:r>
            <a:r>
              <a:rPr lang="en-GB" sz="1400" i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2020 11th International Conference on Mechanical and Aerospace Engineering (ICMAE)</a:t>
            </a:r>
          </a:p>
          <a:p>
            <a:pPr marL="0" indent="0">
              <a:buNone/>
            </a:pPr>
            <a:endParaRPr lang="en-GB" sz="1400" i="1" dirty="0">
              <a:solidFill>
                <a:srgbClr val="333333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i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[13]</a:t>
            </a:r>
            <a:r>
              <a:rPr lang="en-GB" sz="1400" dirty="0">
                <a:latin typeface="Calibri"/>
                <a:ea typeface="+mn-lt"/>
                <a:cs typeface="+mn-lt"/>
              </a:rPr>
              <a:t>Sawant, N., Sutar, S., &amp; </a:t>
            </a:r>
            <a:r>
              <a:rPr lang="en-GB" sz="1400" err="1">
                <a:latin typeface="Calibri"/>
                <a:ea typeface="+mn-lt"/>
                <a:cs typeface="+mn-lt"/>
              </a:rPr>
              <a:t>Ghumare</a:t>
            </a:r>
            <a:r>
              <a:rPr lang="en-GB" sz="1400" dirty="0">
                <a:latin typeface="Calibri"/>
                <a:ea typeface="+mn-lt"/>
                <a:cs typeface="+mn-lt"/>
              </a:rPr>
              <a:t>, G. (2021). FINGERPRINT BASED CAR IGNITION SYSTEM USING ARDUINO AND RFID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[14]Huang</a:t>
            </a:r>
            <a:r>
              <a:rPr lang="en-GB" sz="1400" dirty="0">
                <a:latin typeface="Calibri"/>
                <a:ea typeface="+mn-lt"/>
                <a:cs typeface="+mn-lt"/>
              </a:rPr>
              <a:t>, Y.; Fu, B.; Peng, N.; Ba, Y.; Liu, X.; Zhang, S. RFID Authentication System Based on User Biometric Information. Appl. Sci. 2022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[15] Khalid, U., Asim, M., Baker, T., Hung, P. C. K., Tariq, M. A., &amp; Rafferty, L. (2020).  A decentralized lightweight blockchain-based authentication mechanism for IoT systems. </a:t>
            </a:r>
            <a:r>
              <a:rPr lang="en-GB" sz="1400" i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Cluster Computing,</a:t>
            </a:r>
            <a:endParaRPr lang="en-GB" sz="1400" dirty="0">
              <a:solidFill>
                <a:srgbClr val="333333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GB" sz="1200" dirty="0">
              <a:solidFill>
                <a:srgbClr val="333333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79F2-111F-8511-A0D5-2D313C79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6E06-682A-D335-6238-AB943311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09AE-7880-D6F1-7368-45DC996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7499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mbria" pitchFamily="18" charset="0"/>
              </a:rPr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Cambria"/>
                <a:cs typeface="Times New Roman"/>
              </a:rPr>
              <a:t>Securing Vehicle Access and Ignition:</a:t>
            </a:r>
          </a:p>
          <a:p>
            <a:pPr marL="0" indent="0">
              <a:buNone/>
            </a:pPr>
            <a:endParaRPr lang="en-US" sz="2400" dirty="0">
              <a:latin typeface="Times New Roman"/>
              <a:ea typeface="Cambria" pitchFamily="18" charset="0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Cambria" pitchFamily="18" charset="0"/>
                <a:cs typeface="Times New Roman"/>
              </a:rPr>
              <a:t>Designing a system that utilizes both fingerprint and face recognition for user identification and integrates IoT connectivity to remotely monitor and manage vehicle access. The challenge is to create a reliable and seamless authentication process that enhances vehicle security while providing user convenience.</a:t>
            </a:r>
            <a:endParaRPr lang="en-GB" sz="2400" dirty="0">
              <a:latin typeface="Times New Roman"/>
              <a:ea typeface="Cambria" pitchFamily="18" charset="0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D91-4001-494E-BBC6-6E82C09C84C4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mbria"/>
                <a:ea typeface="Cambria"/>
              </a:rPr>
              <a:t>OBJECTIVES</a:t>
            </a:r>
            <a:endParaRPr lang="en-IN" sz="3600" b="1" dirty="0">
              <a:latin typeface="Cambria"/>
              <a:ea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dirty="0">
                <a:latin typeface="Times New Roman"/>
                <a:cs typeface="Times New Roman"/>
              </a:rPr>
              <a:t>To create a robust authentication system that combines fingerprint and face recognition, ensuring that only authorized users can start vehicles.</a:t>
            </a:r>
          </a:p>
          <a:p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dirty="0">
                <a:latin typeface="Times New Roman"/>
                <a:cs typeface="Times New Roman"/>
              </a:rPr>
              <a:t>To integrate IoT technology to enable remote monitoring and control of vehicle access, allowing users to manage permissions and receive alerts in real-time.</a:t>
            </a:r>
          </a:p>
          <a:p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dirty="0">
                <a:latin typeface="Times New Roman"/>
                <a:cs typeface="Times New Roman"/>
              </a:rPr>
              <a:t>To establish a multi-layered security approach that prevents unauthorized users from gaining access to vehicles, reducing the risk of theft and misuse.</a:t>
            </a:r>
            <a:endParaRPr lang="en-GB" sz="25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-176546"/>
            <a:ext cx="8229600" cy="1143000"/>
          </a:xfrm>
        </p:spPr>
        <p:txBody>
          <a:bodyPr/>
          <a:lstStyle/>
          <a:p>
            <a:r>
              <a:rPr lang="en-US" dirty="0"/>
              <a:t>LITERATURE REVIEW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28151"/>
              </p:ext>
            </p:extLst>
          </p:nvPr>
        </p:nvGraphicFramePr>
        <p:xfrm>
          <a:off x="431131" y="741947"/>
          <a:ext cx="8279181" cy="585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346">
                  <a:extLst>
                    <a:ext uri="{9D8B030D-6E8A-4147-A177-3AD203B41FA5}">
                      <a16:colId xmlns:a16="http://schemas.microsoft.com/office/drawing/2014/main" val="2627385575"/>
                    </a:ext>
                  </a:extLst>
                </a:gridCol>
                <a:gridCol w="2206553">
                  <a:extLst>
                    <a:ext uri="{9D8B030D-6E8A-4147-A177-3AD203B41FA5}">
                      <a16:colId xmlns:a16="http://schemas.microsoft.com/office/drawing/2014/main" val="2539289190"/>
                    </a:ext>
                  </a:extLst>
                </a:gridCol>
                <a:gridCol w="222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371"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PAPER,PUBLICATION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YEAR AND PUBLICATION</a:t>
                      </a:r>
                      <a:endParaRPr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/>
                        </a:rPr>
                        <a:t>AUTHOR</a:t>
                      </a:r>
                    </a:p>
                    <a:p>
                      <a:endParaRPr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669"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Title:Automotive Authentication Using IoT),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,IEEE ,2020 6th International Conference on Advanced Computing and Communication Systems (ICACCS</a:t>
                      </a:r>
                      <a:endParaRPr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AUTHORS: N. Vijayalakshmi, S. Kiruthiga, A.P. Hariprasath, K. Arunachalam, Deepak Raja K.K</a:t>
                      </a:r>
                      <a:endParaRPr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/>
                        </a:rPr>
                        <a:t> </a:t>
                      </a:r>
                      <a:r>
                        <a:rPr sz="1400" dirty="0">
                          <a:latin typeface="Times New Roman"/>
                        </a:rPr>
                        <a:t>Individuals ought to enter their permit Number and we ought to enlist our Fingerprint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41"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Title:</a:t>
                      </a:r>
                      <a:r>
                        <a:rPr lang="en-GB" sz="1400" dirty="0">
                          <a:latin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</a:rPr>
                        <a:t>Camera and Biometric based Vehicle Monitoring System for Public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,IEEE ,2020 IEEE-HYDCON</a:t>
                      </a:r>
                      <a:endParaRPr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AUTHORS: Parvathi </a:t>
                      </a:r>
                      <a:r>
                        <a:rPr lang="en-US" sz="1400" err="1">
                          <a:latin typeface="Times New Roman"/>
                        </a:rPr>
                        <a:t>Muddapu</a:t>
                      </a:r>
                      <a:endParaRPr sz="1400" err="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/>
                        </a:rPr>
                        <a:t> </a:t>
                      </a:r>
                      <a:r>
                        <a:rPr sz="1400" dirty="0">
                          <a:latin typeface="Times New Roman"/>
                        </a:rPr>
                        <a:t>Few existing systems incorporate face detection also along with vehicle tracking, in which the webcam sends video frames to OpenCV running on a Windows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689"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>
                          <a:latin typeface="Times New Roman"/>
                        </a:rPr>
                        <a:t>Title:</a:t>
                      </a:r>
                      <a:r>
                        <a:rPr lang="en-GB" sz="1400" dirty="0">
                          <a:latin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</a:rPr>
                        <a:t>Automobile Driver Fingerprinting: A New Machine Learning Based Authentication Scheme,</a:t>
                      </a:r>
                      <a:r>
                        <a:rPr lang="en-GB" sz="1400" dirty="0">
                          <a:latin typeface="Times New Roman"/>
                        </a:rPr>
                        <a:t>  </a:t>
                      </a:r>
                      <a:endParaRPr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/>
                        </a:rPr>
                        <a:t>,IEEE ,IEEE Transactions on Industrial Informatics2020</a:t>
                      </a:r>
                      <a:endParaRPr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>
                          <a:solidFill>
                            <a:srgbClr val="0000FF"/>
                          </a:solidFill>
                          <a:latin typeface="Times New Roman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Yijie 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Xun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</a:rPr>
                        <a:t>; </a:t>
                      </a:r>
                      <a:r>
                        <a:rPr lang="en-US" sz="1400" u="none" dirty="0">
                          <a:solidFill>
                            <a:srgbClr val="0000FF"/>
                          </a:solidFill>
                          <a:latin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Jiajia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Liu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</a:rPr>
                        <a:t>; </a:t>
                      </a:r>
                      <a:r>
                        <a:rPr lang="en-US" sz="1400" u="none" dirty="0">
                          <a:solidFill>
                            <a:srgbClr val="0000FF"/>
                          </a:solidFill>
                          <a:latin typeface="Times New Roman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Nei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Kato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</a:rPr>
                        <a:t>; </a:t>
                      </a:r>
                      <a:r>
                        <a:rPr lang="en-US" sz="1400" u="none" dirty="0">
                          <a:solidFill>
                            <a:srgbClr val="0000FF"/>
                          </a:solidFill>
                          <a:latin typeface="Times New Roman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Yongqiang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Fang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</a:rPr>
                        <a:t>; </a:t>
                      </a:r>
                      <a:r>
                        <a:rPr lang="en-US" sz="1400" u="none" dirty="0">
                          <a:solidFill>
                            <a:srgbClr val="0000FF"/>
                          </a:solidFill>
                          <a:latin typeface="Times New Roman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Yanning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Zhang</a:t>
                      </a:r>
                      <a:endParaRPr sz="1400" u="none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/>
                        </a:rPr>
                        <a:t> </a:t>
                      </a:r>
                      <a:r>
                        <a:rPr sz="1400" dirty="0">
                          <a:latin typeface="Times New Roman"/>
                        </a:rPr>
                        <a:t>However, there are still some security issues need to be solved in automobiles, such as automobile driver fingerprinting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61501"/>
              </p:ext>
            </p:extLst>
          </p:nvPr>
        </p:nvGraphicFramePr>
        <p:xfrm>
          <a:off x="170448" y="100263"/>
          <a:ext cx="8805572" cy="651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802">
                  <a:extLst>
                    <a:ext uri="{9D8B030D-6E8A-4147-A177-3AD203B41FA5}">
                      <a16:colId xmlns:a16="http://schemas.microsoft.com/office/drawing/2014/main" val="2627385575"/>
                    </a:ext>
                  </a:extLst>
                </a:gridCol>
                <a:gridCol w="2127398">
                  <a:extLst>
                    <a:ext uri="{9D8B030D-6E8A-4147-A177-3AD203B41FA5}">
                      <a16:colId xmlns:a16="http://schemas.microsoft.com/office/drawing/2014/main" val="2539289190"/>
                    </a:ext>
                  </a:extLst>
                </a:gridCol>
                <a:gridCol w="2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518">
                <a:tc>
                  <a:txBody>
                    <a:bodyPr/>
                    <a:lstStyle/>
                    <a:p>
                      <a:r>
                        <a:rPr sz="1300" dirty="0">
                          <a:latin typeface="Times New Roman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300" dirty="0">
                          <a:latin typeface="Times New Roman"/>
                        </a:rPr>
                        <a:t>PAPER,PUBLICATION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YEAR AND PUBLICATION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/>
                        </a:rPr>
                        <a:t>AUTHOR</a:t>
                      </a:r>
                    </a:p>
                    <a:p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300" dirty="0">
                          <a:latin typeface="Times New Roman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90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4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300" dirty="0">
                          <a:latin typeface="Times New Roman"/>
                        </a:rPr>
                        <a:t>Title:</a:t>
                      </a:r>
                      <a:r>
                        <a:rPr lang="en-GB" sz="1300" dirty="0">
                          <a:latin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</a:rPr>
                        <a:t>Fingerprint-based Licensing for Driving</a:t>
                      </a:r>
                      <a:r>
                        <a:rPr lang="en-GB" sz="1300" dirty="0">
                          <a:latin typeface="Times New Roman"/>
                        </a:rPr>
                        <a:t> </a:t>
                      </a:r>
                      <a:endParaRPr sz="13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 IEEE ,2021 6th International Conference for Convergence in Technology (I2CT),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AUTHORS: </a:t>
                      </a:r>
                      <a:r>
                        <a:rPr lang="en-US" sz="1300" err="1">
                          <a:latin typeface="Times New Roman"/>
                        </a:rPr>
                        <a:t>Prajeesha</a:t>
                      </a:r>
                      <a:r>
                        <a:rPr lang="en-US" sz="1300" dirty="0">
                          <a:latin typeface="Times New Roman"/>
                        </a:rPr>
                        <a:t>, Rakshith B, </a:t>
                      </a:r>
                      <a:r>
                        <a:rPr lang="en-US" sz="1300" err="1">
                          <a:latin typeface="Times New Roman"/>
                        </a:rPr>
                        <a:t>S,Nidhi</a:t>
                      </a:r>
                      <a:r>
                        <a:rPr lang="en-US" sz="1300" dirty="0">
                          <a:latin typeface="Times New Roman"/>
                        </a:rPr>
                        <a:t> Nagabhushan, Tangirala Madhavi,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In this paper, we aim to prevent such drivers from accessing the vehicle and in-turn reduce the number of irresponsible drivers on the road and hence the percentage of road accidents on a daily basis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011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5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Title: Privacy-Preserving Biometric-based Authentication Scheme for Electric Vehicles Charging System 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IEEE ,2021 3rd IEEE Middle East and North Africa COMMUNICATIONS Conference (MENACOMM),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AUTHORS: Ahmed Sherif, Mohamed </a:t>
                      </a:r>
                      <a:r>
                        <a:rPr lang="en-US" sz="1300" err="1">
                          <a:latin typeface="Times New Roman"/>
                        </a:rPr>
                        <a:t>Elsersy</a:t>
                      </a:r>
                      <a:r>
                        <a:rPr lang="en-US" sz="1300" dirty="0">
                          <a:latin typeface="Times New Roman"/>
                        </a:rPr>
                        <a:t>, Mahmoud Nabil, Mohamed Mahmoud, Khaled H. </a:t>
                      </a:r>
                      <a:r>
                        <a:rPr lang="en-US" sz="1300" err="1">
                          <a:latin typeface="Times New Roman"/>
                        </a:rPr>
                        <a:t>Almotairi</a:t>
                      </a:r>
                      <a:endParaRPr sz="1300" err="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This paper presents a new security scheme leveraging human biometrics in terms of iris recognition to defend against multiple types of cyber-attacks such as fraudulent identities, man-in-the-middle attacks, or unauthorized access to electric vehicle charging stations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36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6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Title: Smart Authentication of Documents Using RFID and Fingerprint Modules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IEEE ,2021 7th International Conference on Advanced Computing and Communication Systems (ICACCS)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AUTHORS: C. </a:t>
                      </a:r>
                      <a:r>
                        <a:rPr lang="en-US" sz="1300" err="1">
                          <a:latin typeface="Times New Roman"/>
                        </a:rPr>
                        <a:t>Thirumarai</a:t>
                      </a:r>
                      <a:r>
                        <a:rPr lang="en-US" sz="1300" dirty="0">
                          <a:latin typeface="Times New Roman"/>
                        </a:rPr>
                        <a:t> </a:t>
                      </a:r>
                      <a:r>
                        <a:rPr lang="en-US" sz="1300" err="1">
                          <a:latin typeface="Times New Roman"/>
                        </a:rPr>
                        <a:t>Selvi,A</a:t>
                      </a:r>
                      <a:r>
                        <a:rPr lang="en-US" sz="1300" dirty="0">
                          <a:latin typeface="Times New Roman"/>
                        </a:rPr>
                        <a:t> </a:t>
                      </a:r>
                      <a:r>
                        <a:rPr lang="en-US" sz="1300" err="1">
                          <a:latin typeface="Times New Roman"/>
                        </a:rPr>
                        <a:t>Amruthamathi,P.S</a:t>
                      </a:r>
                      <a:r>
                        <a:rPr lang="en-US" sz="1300" dirty="0">
                          <a:latin typeface="Times New Roman"/>
                        </a:rPr>
                        <a:t> </a:t>
                      </a:r>
                      <a:r>
                        <a:rPr lang="en-US" sz="1300" err="1">
                          <a:latin typeface="Times New Roman"/>
                        </a:rPr>
                        <a:t>Surabhi,N.M</a:t>
                      </a:r>
                      <a:r>
                        <a:rPr lang="en-US" sz="1300" dirty="0">
                          <a:latin typeface="Times New Roman"/>
                        </a:rPr>
                        <a:t> </a:t>
                      </a:r>
                      <a:r>
                        <a:rPr lang="en-US" sz="1300" err="1">
                          <a:latin typeface="Times New Roman"/>
                        </a:rPr>
                        <a:t>Motheswar,D</a:t>
                      </a:r>
                      <a:r>
                        <a:rPr lang="en-US" sz="1300" dirty="0">
                          <a:latin typeface="Times New Roman"/>
                        </a:rPr>
                        <a:t> Pavithra,</a:t>
                      </a:r>
                      <a:endParaRPr sz="1300" u="none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 The vehicle recognition and driver authentication program were part of the implementation of smart cities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596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7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300" dirty="0">
                          <a:latin typeface="Times New Roman"/>
                        </a:rPr>
                        <a:t>Title:</a:t>
                      </a:r>
                      <a:r>
                        <a:rPr lang="en-GB" sz="1300" dirty="0">
                          <a:latin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</a:rPr>
                        <a:t>Power Allocation for Fingerprint-Based PHY-Layer Authentication with </a:t>
                      </a:r>
                      <a:r>
                        <a:rPr lang="en-GB" sz="1300" dirty="0">
                          <a:latin typeface="Times New Roman"/>
                        </a:rPr>
                        <a:t>mm Wave</a:t>
                      </a:r>
                      <a:r>
                        <a:rPr sz="1300" dirty="0">
                          <a:latin typeface="Times New Roman"/>
                        </a:rPr>
                        <a:t> UAV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/>
                        </a:rPr>
                        <a:t>,IEEE ,ICC 2021 - IEEE International Conference on Communications,</a:t>
                      </a:r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dirty="0">
                          <a:latin typeface="Times New Roman"/>
                        </a:rPr>
                        <a:t>AUTHORS: Sung Joon Maeng, Yavuz ,</a:t>
                      </a:r>
                      <a:r>
                        <a:rPr lang="en-US" sz="1300" err="1">
                          <a:latin typeface="Times New Roman"/>
                        </a:rPr>
                        <a:t>Huaiyu</a:t>
                      </a:r>
                      <a:r>
                        <a:rPr lang="en-US" sz="1300" dirty="0">
                          <a:latin typeface="Times New Roman"/>
                        </a:rPr>
                        <a:t> Dai, </a:t>
                      </a:r>
                      <a:r>
                        <a:rPr lang="en-US" sz="1300" err="1">
                          <a:latin typeface="Times New Roman"/>
                        </a:rPr>
                        <a:t>Arupjyoti</a:t>
                      </a:r>
                      <a:r>
                        <a:rPr lang="en-US" sz="1300" dirty="0">
                          <a:latin typeface="Times New Roman"/>
                        </a:rPr>
                        <a:t> Bhuyan</a:t>
                      </a:r>
                    </a:p>
                    <a:p>
                      <a:endParaRPr sz="1300" u="non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dirty="0">
                          <a:latin typeface="Times New Roman"/>
                        </a:rPr>
                        <a:t> In this paper, we consider the authentication technique that uses fingerprint embedding to defend 5G cellular networks with unmanned aerial vehicle (UAV) systems from eavesdroppers and intruders</a:t>
                      </a:r>
                    </a:p>
                    <a:p>
                      <a:endParaRPr sz="13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0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50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71621"/>
              </p:ext>
            </p:extLst>
          </p:nvPr>
        </p:nvGraphicFramePr>
        <p:xfrm>
          <a:off x="481262" y="90237"/>
          <a:ext cx="8178907" cy="642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368">
                  <a:extLst>
                    <a:ext uri="{9D8B030D-6E8A-4147-A177-3AD203B41FA5}">
                      <a16:colId xmlns:a16="http://schemas.microsoft.com/office/drawing/2014/main" val="2627385575"/>
                    </a:ext>
                  </a:extLst>
                </a:gridCol>
                <a:gridCol w="1810656">
                  <a:extLst>
                    <a:ext uri="{9D8B030D-6E8A-4147-A177-3AD203B41FA5}">
                      <a16:colId xmlns:a16="http://schemas.microsoft.com/office/drawing/2014/main" val="2539289190"/>
                    </a:ext>
                  </a:extLst>
                </a:gridCol>
                <a:gridCol w="2814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699">
                <a:tc>
                  <a:txBody>
                    <a:bodyPr/>
                    <a:lstStyle/>
                    <a:p>
                      <a:r>
                        <a:rPr sz="1250" dirty="0">
                          <a:latin typeface="Times New Roman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50" dirty="0">
                          <a:latin typeface="Times New Roman"/>
                        </a:rPr>
                        <a:t>PAPER,PUBLICATION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YEAR AND PUBLICATION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>
                          <a:latin typeface="Times New Roman"/>
                        </a:rPr>
                        <a:t>AUTHOR</a:t>
                      </a:r>
                    </a:p>
                    <a:p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50" dirty="0">
                          <a:latin typeface="Times New Roman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677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8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50" dirty="0">
                          <a:latin typeface="Times New Roman"/>
                        </a:rPr>
                        <a:t>Title:</a:t>
                      </a:r>
                      <a:r>
                        <a:rPr lang="en-GB" sz="1250" dirty="0">
                          <a:latin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</a:rPr>
                        <a:t>Power Terminalu2019s Identity Authentication Method Based on Unclonable Fingerprint for Electric Vehicles to Smart 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IEEE ,2022 2nd International Conference on Electrical Engineering and Control Science (IC2ECS),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AUTHORS: Haining Zhang, Yue Zhao, Shuang Hao, Guoqiang Zu, </a:t>
                      </a:r>
                      <a:r>
                        <a:rPr lang="en-US" sz="1250" err="1">
                          <a:latin typeface="Times New Roman"/>
                        </a:rPr>
                        <a:t>Shaoxiong</a:t>
                      </a:r>
                      <a:r>
                        <a:rPr lang="en-US" sz="1250" dirty="0">
                          <a:latin typeface="Times New Roman"/>
                        </a:rPr>
                        <a:t> Li, Jian Zhang,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>
                          <a:latin typeface="Times New Roman"/>
                        </a:rPr>
                        <a:t> </a:t>
                      </a:r>
                      <a:r>
                        <a:rPr sz="1250" dirty="0">
                          <a:latin typeface="Times New Roman"/>
                        </a:rPr>
                        <a:t>Through the bidirectional flow of energy between EVs and the grid, V2G (Vehicle-to-grid) guarantees the resilience of the smart grid while reducing greenhouse gas emissions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779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9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50" dirty="0">
                          <a:latin typeface="Times New Roman"/>
                        </a:rPr>
                        <a:t>Title:</a:t>
                      </a:r>
                      <a:r>
                        <a:rPr lang="en-GB" sz="1250" dirty="0">
                          <a:latin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</a:rPr>
                        <a:t>Privacy-Preserving Biometric-based Authentication Scheme for Electric Vehicles Charging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IEEE ,2021 3rd IEEE Middle East and North Africa COMMUNICATIONS Conference (MENACOMM),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AUTHORS: Ahmed Sherif, Mohamed </a:t>
                      </a:r>
                      <a:r>
                        <a:rPr lang="en-US" sz="1250" err="1">
                          <a:latin typeface="Times New Roman"/>
                        </a:rPr>
                        <a:t>Elsersy</a:t>
                      </a:r>
                      <a:r>
                        <a:rPr lang="en-US" sz="1250" dirty="0">
                          <a:latin typeface="Times New Roman"/>
                        </a:rPr>
                        <a:t>, Mahmoud Nabil, Mohamed Mahmoud, Khaled H. </a:t>
                      </a:r>
                      <a:r>
                        <a:rPr lang="en-US" sz="1250" err="1">
                          <a:latin typeface="Times New Roman"/>
                        </a:rPr>
                        <a:t>Almotairi</a:t>
                      </a:r>
                      <a:r>
                        <a:rPr lang="en-US" sz="1250" dirty="0">
                          <a:latin typeface="Times New Roman"/>
                        </a:rPr>
                        <a:t>,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>
                          <a:latin typeface="Times New Roman"/>
                        </a:rPr>
                        <a:t> </a:t>
                      </a:r>
                      <a:r>
                        <a:rPr sz="1250" dirty="0">
                          <a:latin typeface="Times New Roman"/>
                        </a:rPr>
                        <a:t>This paper presents a new security scheme leveraging human biometrics in terms of iris recognition to defend against multiple types of cyber-attacks such as fraudulent identities, man-in-the-middle attacks, or unauthorized access to electric vehicle charging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7791"/>
                  </a:ext>
                </a:extLst>
              </a:tr>
              <a:tr h="1102894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10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50" err="1">
                          <a:latin typeface="Times New Roman"/>
                        </a:rPr>
                        <a:t>Title:Recognizing</a:t>
                      </a:r>
                      <a:r>
                        <a:rPr sz="1250" dirty="0">
                          <a:latin typeface="Times New Roman"/>
                        </a:rPr>
                        <a:t> Automotive Ethernet Device by Extracting Fingerprint from Power Spectrum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IEEE ,2022 IEEE 22nd International Conference on Communication Technology (ICCT),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AUTHORS: </a:t>
                      </a:r>
                      <a:r>
                        <a:rPr lang="en-US" sz="1250" err="1">
                          <a:latin typeface="Times New Roman"/>
                        </a:rPr>
                        <a:t>Zhichao</a:t>
                      </a:r>
                      <a:r>
                        <a:rPr lang="en-US" sz="1250" dirty="0">
                          <a:latin typeface="Times New Roman"/>
                        </a:rPr>
                        <a:t> Huang, Guyue Li, </a:t>
                      </a:r>
                      <a:r>
                        <a:rPr lang="en-US" sz="1250" err="1">
                          <a:latin typeface="Times New Roman"/>
                        </a:rPr>
                        <a:t>Aiqun</a:t>
                      </a:r>
                      <a:r>
                        <a:rPr lang="en-US" sz="1250" dirty="0">
                          <a:latin typeface="Times New Roman"/>
                        </a:rPr>
                        <a:t> Hu, Jiabao Yu, </a:t>
                      </a:r>
                      <a:r>
                        <a:rPr lang="en-US" sz="1250" err="1">
                          <a:latin typeface="Times New Roman"/>
                        </a:rPr>
                        <a:t>Siyun</a:t>
                      </a:r>
                      <a:r>
                        <a:rPr lang="en-US" sz="1250" dirty="0">
                          <a:latin typeface="Times New Roman"/>
                        </a:rPr>
                        <a:t> Wu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>
                          <a:latin typeface="Times New Roman"/>
                        </a:rPr>
                        <a:t> </a:t>
                      </a:r>
                      <a:r>
                        <a:rPr sz="1250" dirty="0">
                          <a:latin typeface="Times New Roman"/>
                        </a:rPr>
                        <a:t>We propose a feature extraction method based on power spectrum for the 100BASE-T1, in which the feature can be utilized for the coupled signals and remove the influence of the random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9507"/>
                  </a:ext>
                </a:extLst>
              </a:tr>
              <a:tr h="1278355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11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50" err="1">
                          <a:latin typeface="Times New Roman"/>
                        </a:rPr>
                        <a:t>Title:Research</a:t>
                      </a:r>
                      <a:r>
                        <a:rPr sz="1250" dirty="0">
                          <a:latin typeface="Times New Roman"/>
                        </a:rPr>
                        <a:t> on Terminal Fingerprint Extraction and Temperature Adaptability Based on CAN Bus 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IEEE ,2022 IEEE 22nd International Conference on Communication Technology (ICCT),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50" dirty="0">
                          <a:latin typeface="Times New Roman"/>
                        </a:rPr>
                        <a:t>AUTHORS: Wei Fang, Jiabao Yu, </a:t>
                      </a:r>
                      <a:r>
                        <a:rPr lang="en-US" sz="1250" err="1">
                          <a:latin typeface="Times New Roman"/>
                        </a:rPr>
                        <a:t>Yanjun</a:t>
                      </a:r>
                      <a:r>
                        <a:rPr lang="en-US" sz="1250" dirty="0">
                          <a:latin typeface="Times New Roman"/>
                        </a:rPr>
                        <a:t> Ding, Xiaozhong Hu, Sheng Li</a:t>
                      </a:r>
                    </a:p>
                    <a:p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50" dirty="0">
                          <a:latin typeface="Times New Roman"/>
                        </a:rPr>
                        <a:t> </a:t>
                      </a:r>
                      <a:r>
                        <a:rPr sz="1250" dirty="0">
                          <a:latin typeface="Times New Roman"/>
                        </a:rPr>
                        <a:t>This paper presents a method to extract the voltage of CAN bus terminal to obtain the equipment fingerprint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6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65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93457"/>
              </p:ext>
            </p:extLst>
          </p:nvPr>
        </p:nvGraphicFramePr>
        <p:xfrm>
          <a:off x="310815" y="431131"/>
          <a:ext cx="8479697" cy="608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143">
                  <a:extLst>
                    <a:ext uri="{9D8B030D-6E8A-4147-A177-3AD203B41FA5}">
                      <a16:colId xmlns:a16="http://schemas.microsoft.com/office/drawing/2014/main" val="2627385575"/>
                    </a:ext>
                  </a:extLst>
                </a:gridCol>
                <a:gridCol w="2098072">
                  <a:extLst>
                    <a:ext uri="{9D8B030D-6E8A-4147-A177-3AD203B41FA5}">
                      <a16:colId xmlns:a16="http://schemas.microsoft.com/office/drawing/2014/main" val="2539289190"/>
                    </a:ext>
                  </a:extLst>
                </a:gridCol>
                <a:gridCol w="2278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2742">
                <a:tc>
                  <a:txBody>
                    <a:bodyPr/>
                    <a:lstStyle/>
                    <a:p>
                      <a:r>
                        <a:rPr sz="1250" dirty="0">
                          <a:latin typeface="Times New Roman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50" dirty="0">
                          <a:latin typeface="Times New Roman"/>
                        </a:rPr>
                        <a:t>PAPER,PUBLICATION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YEAR AND PUBLICATION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>
                          <a:latin typeface="Times New Roman"/>
                        </a:rPr>
                        <a:t>AUTHOR</a:t>
                      </a:r>
                    </a:p>
                    <a:p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50" dirty="0">
                          <a:latin typeface="Times New Roman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354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12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50" dirty="0">
                          <a:latin typeface="Times New Roman"/>
                        </a:rPr>
                        <a:t>Title: Vehicle Anti-theft Face Recognition System Speed Control and Obstacle Detection using Raspberry Pi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>
                          <a:latin typeface="Times New Roman"/>
                        </a:rPr>
                        <a:t>,IEEE ,2022 IEEE 5th International Symposium in Robotics and Manufacturing Automation (ROMA)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50" dirty="0">
                          <a:latin typeface="Times New Roman"/>
                        </a:rPr>
                        <a:t>,AUTHORS: Biju Balakrishnan, Punit </a:t>
                      </a:r>
                      <a:r>
                        <a:rPr lang="en-US" sz="1250" err="1">
                          <a:latin typeface="Times New Roman"/>
                        </a:rPr>
                        <a:t>Suryarao</a:t>
                      </a:r>
                      <a:r>
                        <a:rPr lang="en-US" sz="1250" dirty="0">
                          <a:latin typeface="Times New Roman"/>
                        </a:rPr>
                        <a:t>, Rashmi Singh, Sakshi Shetty, Sparsha Upadhyay</a:t>
                      </a:r>
                    </a:p>
                    <a:p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This paper presents a proposal for the development of a vehicle guard system using face authentication and obstacle detection based on IoT technology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671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13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50" dirty="0">
                          <a:latin typeface="Times New Roman"/>
                        </a:rPr>
                        <a:t>Title: OFIDS : Online Learning-Enabled and Fingerprint-Based Intrusion Detection System in Controller Area Networks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IEEE ,IEEE Transactions on Dependable and Secure Computing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50" dirty="0">
                          <a:latin typeface="Times New Roman"/>
                        </a:rPr>
                        <a:t>AUTHORS: </a:t>
                      </a:r>
                      <a:r>
                        <a:rPr lang="en-US" sz="1250" err="1">
                          <a:latin typeface="Times New Roman"/>
                        </a:rPr>
                        <a:t>Yehua</a:t>
                      </a:r>
                      <a:r>
                        <a:rPr lang="en-US" sz="1250" dirty="0">
                          <a:latin typeface="Times New Roman"/>
                        </a:rPr>
                        <a:t> Wei, Can Cheng, </a:t>
                      </a:r>
                      <a:r>
                        <a:rPr lang="en-US" sz="1250" err="1">
                          <a:latin typeface="Times New Roman"/>
                        </a:rPr>
                        <a:t>Guoqi</a:t>
                      </a:r>
                      <a:r>
                        <a:rPr lang="en-US" sz="1250" dirty="0">
                          <a:latin typeface="Times New Roman"/>
                        </a:rPr>
                        <a:t> Xie</a:t>
                      </a:r>
                    </a:p>
                    <a:p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50" dirty="0">
                          <a:latin typeface="Times New Roman"/>
                        </a:rPr>
                        <a:t> However, most state-of-the-art fingerprint-based IDSs commonly use an analog-to-digital converter module with a low frequency of 60u00a0MHz to sample CAN signals, lowering the accuracy of the trained fingerprint-based IDS model</a:t>
                      </a:r>
                    </a:p>
                    <a:p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7791"/>
                  </a:ext>
                </a:extLst>
              </a:tr>
              <a:tr h="1403684"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14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50" dirty="0">
                          <a:latin typeface="Times New Roman"/>
                        </a:rPr>
                        <a:t>Title: A Novel Intrusion Detection System for Next Generation In-Vehicle Networks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,IEEE ,GLOBECOM 2022 - 2022 IEEE Global Communications Conference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50" dirty="0">
                          <a:latin typeface="Times New Roman"/>
                        </a:rPr>
                        <a:t> ,AUTHORS: </a:t>
                      </a:r>
                      <a:r>
                        <a:rPr lang="en-US" sz="1250" err="1">
                          <a:latin typeface="Times New Roman"/>
                        </a:rPr>
                        <a:t>Zhouyan</a:t>
                      </a:r>
                      <a:r>
                        <a:rPr lang="en-US" sz="1250" dirty="0">
                          <a:latin typeface="Times New Roman"/>
                        </a:rPr>
                        <a:t> Deng, </a:t>
                      </a:r>
                      <a:r>
                        <a:rPr lang="en-US" sz="1250" err="1">
                          <a:latin typeface="Times New Roman"/>
                        </a:rPr>
                        <a:t>Yijie</a:t>
                      </a:r>
                      <a:r>
                        <a:rPr lang="en-US" sz="1250" dirty="0">
                          <a:latin typeface="Times New Roman"/>
                        </a:rPr>
                        <a:t> Xun, </a:t>
                      </a:r>
                      <a:r>
                        <a:rPr lang="en-US" sz="1250" err="1">
                          <a:latin typeface="Times New Roman"/>
                        </a:rPr>
                        <a:t>Jiajia</a:t>
                      </a:r>
                      <a:r>
                        <a:rPr lang="en-US" sz="1250" dirty="0">
                          <a:latin typeface="Times New Roman"/>
                        </a:rPr>
                        <a:t> Liu, </a:t>
                      </a:r>
                      <a:r>
                        <a:rPr lang="en-US" sz="1250" err="1">
                          <a:latin typeface="Times New Roman"/>
                        </a:rPr>
                        <a:t>Shouqing</a:t>
                      </a:r>
                      <a:r>
                        <a:rPr lang="en-US" sz="1250" dirty="0">
                          <a:latin typeface="Times New Roman"/>
                        </a:rPr>
                        <a:t> Li, Yilin Zhao</a:t>
                      </a:r>
                    </a:p>
                    <a:p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latin typeface="Times New Roman"/>
                        </a:rPr>
                        <a:t>Therefore, researchers propose parameter monitoring-based intrusion detection system (IDS), information theory-based IDS, and fingerprint-based IDS, which do not occupy bandwidth</a:t>
                      </a:r>
                      <a:endParaRPr sz="125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3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INFERENCE FROM THE LITERATURE SURVEY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0489"/>
            <a:ext cx="8229600" cy="45259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/>
            <a:r>
              <a:rPr lang="en-US" dirty="0"/>
              <a:t>Highlight the urgency to enhance vehicle security and mitigate road accidents through innovative biometric authentication. </a:t>
            </a:r>
            <a:endParaRPr lang="en-US"/>
          </a:p>
          <a:p>
            <a:pPr marL="457200" indent="-457200"/>
            <a:r>
              <a:rPr lang="en-US" dirty="0"/>
              <a:t>Contribute to the overall safety of the road environment. 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Integration of biometric techniques enable real-time authentication and remote monitoring, enhancing the effectiveness of vehicle security measures.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Biometric verification, coupled with other technologies like RFID and GSM modules, provides a robust solution to verify driver identity and control access.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/>
              <a:t>Emphasize the importance of accurate and real-time authentication processes. </a:t>
            </a:r>
            <a:endParaRPr lang="en-US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509-76FB-468B-AF86-AD124E435A15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A839-B948-4741-B6DC-0C3E293FBD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922D80-603A-01F2-36C7-DF3B9717C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704975"/>
            <a:ext cx="87915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8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608BFB256FFB42A8BA57939295D02B" ma:contentTypeVersion="13" ma:contentTypeDescription="Create a new document." ma:contentTypeScope="" ma:versionID="ee90534d1e5e0e43ac3fdbc08fe079b6">
  <xsd:schema xmlns:xsd="http://www.w3.org/2001/XMLSchema" xmlns:xs="http://www.w3.org/2001/XMLSchema" xmlns:p="http://schemas.microsoft.com/office/2006/metadata/properties" xmlns:ns2="a1951686-b7ba-4540-817f-64310b5dfacb" xmlns:ns3="ca1b9cdc-8ed2-4b6a-94b2-1a9149e82132" targetNamespace="http://schemas.microsoft.com/office/2006/metadata/properties" ma:root="true" ma:fieldsID="633e5367d575d8740185784af264fb28" ns2:_="" ns3:_="">
    <xsd:import namespace="a1951686-b7ba-4540-817f-64310b5dfacb"/>
    <xsd:import namespace="ca1b9cdc-8ed2-4b6a-94b2-1a9149e8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51686-b7ba-4540-817f-64310b5df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ea1b0d9-6ead-405e-a20d-02fb1ff691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b9cdc-8ed2-4b6a-94b2-1a9149e8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C8AF57-5B16-4CBD-8F72-C2017F08CB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5D372-51A7-4DAD-ABCC-98F6B464BED0}">
  <ds:schemaRefs>
    <ds:schemaRef ds:uri="a1951686-b7ba-4540-817f-64310b5dfacb"/>
    <ds:schemaRef ds:uri="ca1b9cdc-8ed2-4b6a-94b2-1a9149e82132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2121</Words>
  <Application>Microsoft Office PowerPoint</Application>
  <PresentationFormat>On-screen Show (4:3)</PresentationFormat>
  <Paragraphs>211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 TITLE Automobile Biometric System Verification </vt:lpstr>
      <vt:lpstr>PROBLEM STATEMENT </vt:lpstr>
      <vt:lpstr>OBJECTIVES</vt:lpstr>
      <vt:lpstr>LITERATURE REVIEW</vt:lpstr>
      <vt:lpstr>PowerPoint Presentation</vt:lpstr>
      <vt:lpstr>PowerPoint Presentation</vt:lpstr>
      <vt:lpstr>PowerPoint Presentation</vt:lpstr>
      <vt:lpstr>INFERENCE FROM THE LITERATURE SURVEY</vt:lpstr>
      <vt:lpstr>BLOCK DIAGRAM</vt:lpstr>
      <vt:lpstr>METHODOLOGY</vt:lpstr>
      <vt:lpstr>TOOLS USED</vt:lpstr>
      <vt:lpstr>DELIVERABLES</vt:lpstr>
      <vt:lpstr>GANTT CHART</vt:lpstr>
      <vt:lpstr>REFERENCE(IEEE FORMAT)</vt:lpstr>
      <vt:lpstr>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Project(CAPTIAL LETTERS)</dc:title>
  <dc:creator>Admin</dc:creator>
  <cp:lastModifiedBy>Charles Anto</cp:lastModifiedBy>
  <cp:revision>1028</cp:revision>
  <dcterms:created xsi:type="dcterms:W3CDTF">2019-03-15T10:24:27Z</dcterms:created>
  <dcterms:modified xsi:type="dcterms:W3CDTF">2023-10-04T08:28:05Z</dcterms:modified>
</cp:coreProperties>
</file>