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20.wmf"/><Relationship Id="rId6" Type="http://schemas.openxmlformats.org/officeDocument/2006/relationships/image" Target="../media/image12.wmf"/><Relationship Id="rId5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3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image" Target="../media/image17.wmf"/><Relationship Id="rId6" Type="http://schemas.openxmlformats.org/officeDocument/2006/relationships/image" Target="../media/image14.wmf"/><Relationship Id="rId5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image" Target="../media/image21.wmf"/><Relationship Id="rId6" Type="http://schemas.openxmlformats.org/officeDocument/2006/relationships/image" Target="../media/image14.wmf"/><Relationship Id="rId5" Type="http://schemas.openxmlformats.org/officeDocument/2006/relationships/image" Target="../media/image22.wmf"/><Relationship Id="rId4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Relationship Id="rId6" Type="http://schemas.openxmlformats.org/officeDocument/2006/relationships/image" Target="../media/image7.wmf"/><Relationship Id="rId5" Type="http://schemas.openxmlformats.org/officeDocument/2006/relationships/image" Target="../media/image24.wmf"/><Relationship Id="rId4" Type="http://schemas.openxmlformats.org/officeDocument/2006/relationships/image" Target="../media/image4.wmf"/><Relationship Id="rId9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25.wmf"/><Relationship Id="rId6" Type="http://schemas.openxmlformats.org/officeDocument/2006/relationships/image" Target="../media/image12.wmf"/><Relationship Id="rId5" Type="http://schemas.openxmlformats.org/officeDocument/2006/relationships/image" Target="../media/image26.wmf"/><Relationship Id="rId4" Type="http://schemas.openxmlformats.org/officeDocument/2006/relationships/image" Target="../media/image4.wmf"/><Relationship Id="rId9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27.wmf"/><Relationship Id="rId4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5" Type="http://schemas.openxmlformats.org/officeDocument/2006/relationships/image" Target="../media/image29.wmf"/><Relationship Id="rId4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30.wmf"/><Relationship Id="rId6" Type="http://schemas.openxmlformats.org/officeDocument/2006/relationships/image" Target="../media/image31.wmf"/><Relationship Id="rId5" Type="http://schemas.openxmlformats.org/officeDocument/2006/relationships/image" Target="../media/image29.wmf"/><Relationship Id="rId4" Type="http://schemas.openxmlformats.org/officeDocument/2006/relationships/image" Target="../media/image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32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5.wmf"/><Relationship Id="rId5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33.wmf"/><Relationship Id="rId5" Type="http://schemas.openxmlformats.org/officeDocument/2006/relationships/image" Target="../media/image34.wmf"/><Relationship Id="rId4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35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8.wmf"/><Relationship Id="rId5" Type="http://schemas.openxmlformats.org/officeDocument/2006/relationships/image" Target="../media/image9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10.wmf"/><Relationship Id="rId6" Type="http://schemas.openxmlformats.org/officeDocument/2006/relationships/image" Target="../media/image7.wmf"/><Relationship Id="rId5" Type="http://schemas.openxmlformats.org/officeDocument/2006/relationships/image" Target="../media/image9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11.wmf"/><Relationship Id="rId6" Type="http://schemas.openxmlformats.org/officeDocument/2006/relationships/image" Target="../media/image12.wmf"/><Relationship Id="rId5" Type="http://schemas.openxmlformats.org/officeDocument/2006/relationships/image" Target="../media/image9.wmf"/><Relationship Id="rId4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3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image" Target="../media/image17.wmf"/><Relationship Id="rId6" Type="http://schemas.openxmlformats.org/officeDocument/2006/relationships/image" Target="../media/image14.wmf"/><Relationship Id="rId5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image" Target="../media/image18.wmf"/><Relationship Id="rId6" Type="http://schemas.openxmlformats.org/officeDocument/2006/relationships/image" Target="../media/image14.wmf"/><Relationship Id="rId5" Type="http://schemas.openxmlformats.org/officeDocument/2006/relationships/image" Target="../media/image9.wmf"/><Relationship Id="rId4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2.wmf"/><Relationship Id="rId1" Type="http://schemas.openxmlformats.org/officeDocument/2006/relationships/image" Target="../media/image19.wmf"/><Relationship Id="rId6" Type="http://schemas.openxmlformats.org/officeDocument/2006/relationships/image" Target="../media/image7.wmf"/><Relationship Id="rId5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D73C-A177-4EE0-AB20-530BA2615571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C0B7-8CF3-43A6-B4FB-AF11F944C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93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3C0B7-8CF3-43A6-B4FB-AF11F944C57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1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3C0B7-8CF3-43A6-B4FB-AF11F944C57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1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7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1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1D80-B53F-451E-8A46-FFB25E93ACEB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F920-1AB6-4B94-844A-7392ABF36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15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16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16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12.bin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5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17.bin"/><Relationship Id="rId14" Type="http://schemas.openxmlformats.org/officeDocument/2006/relationships/oleObject" Target="../embeddings/oleObject1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28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30.bin"/><Relationship Id="rId10" Type="http://schemas.openxmlformats.org/officeDocument/2006/relationships/oleObject" Target="../embeddings/oleObject133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39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6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1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oleObject" Target="../embeddings/oleObject15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7.bin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53.bin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48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16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16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1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3630"/>
              </p:ext>
            </p:extLst>
          </p:nvPr>
        </p:nvGraphicFramePr>
        <p:xfrm>
          <a:off x="1547664" y="2762391"/>
          <a:ext cx="2880320" cy="205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1282680" imgH="914400" progId="Equation.DSMT4">
                  <p:embed/>
                </p:oleObj>
              </mc:Choice>
              <mc:Fallback>
                <p:oleObj name="Equation" r:id="rId3" imgW="12826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762391"/>
                        <a:ext cx="2880320" cy="2053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819424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2779"/>
              </p:ext>
            </p:extLst>
          </p:nvPr>
        </p:nvGraphicFramePr>
        <p:xfrm>
          <a:off x="5004048" y="2996952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2996952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2080" y="295265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94904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70353"/>
              </p:ext>
            </p:extLst>
          </p:nvPr>
        </p:nvGraphicFramePr>
        <p:xfrm>
          <a:off x="4998131" y="3368243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131" y="3368243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78225" y="3361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0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59045"/>
              </p:ext>
            </p:extLst>
          </p:nvPr>
        </p:nvGraphicFramePr>
        <p:xfrm>
          <a:off x="52685" y="2733675"/>
          <a:ext cx="5959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2654280" imgH="939600" progId="Equation.DSMT4">
                  <p:embed/>
                </p:oleObj>
              </mc:Choice>
              <mc:Fallback>
                <p:oleObj name="Equation" r:id="rId3" imgW="26542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85" y="2733675"/>
                        <a:ext cx="5959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620404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518688"/>
              </p:ext>
            </p:extLst>
          </p:nvPr>
        </p:nvGraphicFramePr>
        <p:xfrm>
          <a:off x="6114610" y="2681210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4610" y="2681210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2642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4362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27010"/>
              </p:ext>
            </p:extLst>
          </p:nvPr>
        </p:nvGraphicFramePr>
        <p:xfrm>
          <a:off x="6108693" y="3052501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93" y="3052501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88787" y="30458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69"/>
              </p:ext>
            </p:extLst>
          </p:nvPr>
        </p:nvGraphicFramePr>
        <p:xfrm>
          <a:off x="6078098" y="3429000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98" y="3429000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88787" y="3494625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Base frequencies</a:t>
            </a: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18502"/>
              </p:ext>
            </p:extLst>
          </p:nvPr>
        </p:nvGraphicFramePr>
        <p:xfrm>
          <a:off x="6040718" y="3882375"/>
          <a:ext cx="4810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718" y="3882375"/>
                        <a:ext cx="4810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80850" y="3947526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Base </a:t>
            </a:r>
            <a:r>
              <a:rPr lang="en-GB"/>
              <a:t>r</a:t>
            </a:r>
            <a:r>
              <a:rPr lang="en-GB" smtClean="0"/>
              <a:t>ate parameters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99142"/>
              </p:ext>
            </p:extLst>
          </p:nvPr>
        </p:nvGraphicFramePr>
        <p:xfrm>
          <a:off x="6042603" y="4486893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6" imgW="241200" imgH="228600" progId="Equation.DSMT4">
                  <p:embed/>
                </p:oleObj>
              </mc:Choice>
              <mc:Fallback>
                <p:oleObj name="Equation" r:id="rId16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2603" y="4486893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6397177" y="452815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85151"/>
              </p:ext>
            </p:extLst>
          </p:nvPr>
        </p:nvGraphicFramePr>
        <p:xfrm>
          <a:off x="6944073" y="4413589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8" imgW="152280" imgH="139680" progId="Equation.DSMT4">
                  <p:embed/>
                </p:oleObj>
              </mc:Choice>
              <mc:Fallback>
                <p:oleObj name="Equation" r:id="rId1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44073" y="4413589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94732" y="4335276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222441" y="4681461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68615"/>
              </p:ext>
            </p:extLst>
          </p:nvPr>
        </p:nvGraphicFramePr>
        <p:xfrm>
          <a:off x="7017495" y="4695316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20" imgW="88560" imgH="164880" progId="Equation.DSMT4">
                  <p:embed/>
                </p:oleObj>
              </mc:Choice>
              <mc:Fallback>
                <p:oleObj name="Equation" r:id="rId2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495" y="4695316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eft Brace 23"/>
          <p:cNvSpPr/>
          <p:nvPr/>
        </p:nvSpPr>
        <p:spPr>
          <a:xfrm>
            <a:off x="6732240" y="4464522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5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789457"/>
              </p:ext>
            </p:extLst>
          </p:nvPr>
        </p:nvGraphicFramePr>
        <p:xfrm>
          <a:off x="1319213" y="2762250"/>
          <a:ext cx="33369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9213" y="2762250"/>
                        <a:ext cx="333692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02744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00897"/>
              </p:ext>
            </p:extLst>
          </p:nvPr>
        </p:nvGraphicFramePr>
        <p:xfrm>
          <a:off x="5004048" y="2996952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2996952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2080" y="295265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6709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98295"/>
              </p:ext>
            </p:extLst>
          </p:nvPr>
        </p:nvGraphicFramePr>
        <p:xfrm>
          <a:off x="4998131" y="3368243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131" y="3368243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78225" y="3361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20204"/>
              </p:ext>
            </p:extLst>
          </p:nvPr>
        </p:nvGraphicFramePr>
        <p:xfrm>
          <a:off x="4962483" y="3868649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62483" y="3868649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17057" y="3909909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60460"/>
              </p:ext>
            </p:extLst>
          </p:nvPr>
        </p:nvGraphicFramePr>
        <p:xfrm>
          <a:off x="5863953" y="3795345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4" imgW="152280" imgH="139680" progId="Equation.DSMT4">
                  <p:embed/>
                </p:oleObj>
              </mc:Choice>
              <mc:Fallback>
                <p:oleObj name="Equation" r:id="rId1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3953" y="3795345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14612" y="3717032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142321" y="4063217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69612"/>
              </p:ext>
            </p:extLst>
          </p:nvPr>
        </p:nvGraphicFramePr>
        <p:xfrm>
          <a:off x="5937375" y="4077072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6" imgW="88560" imgH="164880" progId="Equation.DSMT4">
                  <p:embed/>
                </p:oleObj>
              </mc:Choice>
              <mc:Fallback>
                <p:oleObj name="Equation" r:id="rId16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375" y="4077072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eft Brace 18"/>
          <p:cNvSpPr/>
          <p:nvPr/>
        </p:nvSpPr>
        <p:spPr>
          <a:xfrm>
            <a:off x="5652120" y="3846278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30624"/>
              </p:ext>
            </p:extLst>
          </p:nvPr>
        </p:nvGraphicFramePr>
        <p:xfrm>
          <a:off x="960438" y="2762250"/>
          <a:ext cx="37655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1676160" imgH="914400" progId="Equation.DSMT4">
                  <p:embed/>
                </p:oleObj>
              </mc:Choice>
              <mc:Fallback>
                <p:oleObj name="Equation" r:id="rId3" imgW="1676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438" y="2762250"/>
                        <a:ext cx="376555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20414"/>
              </p:ext>
            </p:extLst>
          </p:nvPr>
        </p:nvGraphicFramePr>
        <p:xfrm>
          <a:off x="4394200" y="243877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43877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01781"/>
              </p:ext>
            </p:extLst>
          </p:nvPr>
        </p:nvGraphicFramePr>
        <p:xfrm>
          <a:off x="4937957" y="2829789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7957" y="2829789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5989" y="278549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163452"/>
              </p:ext>
            </p:extLst>
          </p:nvPr>
        </p:nvGraphicFramePr>
        <p:xfrm>
          <a:off x="4394200" y="243877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43877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715588"/>
              </p:ext>
            </p:extLst>
          </p:nvPr>
        </p:nvGraphicFramePr>
        <p:xfrm>
          <a:off x="4932040" y="3201080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01080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12134" y="31943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48212"/>
              </p:ext>
            </p:extLst>
          </p:nvPr>
        </p:nvGraphicFramePr>
        <p:xfrm>
          <a:off x="4945895" y="3735450"/>
          <a:ext cx="330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2" imgW="139680" imgH="126720" progId="Equation.DSMT4">
                  <p:embed/>
                </p:oleObj>
              </mc:Choice>
              <mc:Fallback>
                <p:oleObj name="Equation" r:id="rId12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895" y="3735450"/>
                        <a:ext cx="330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12134" y="3693885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Transition/transversion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62341"/>
              </p:ext>
            </p:extLst>
          </p:nvPr>
        </p:nvGraphicFramePr>
        <p:xfrm>
          <a:off x="4876620" y="4233252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76620" y="4233252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231194" y="427451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302552"/>
              </p:ext>
            </p:extLst>
          </p:nvPr>
        </p:nvGraphicFramePr>
        <p:xfrm>
          <a:off x="5778090" y="4159948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78090" y="4159948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28749" y="4081635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056458" y="4427820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457194"/>
              </p:ext>
            </p:extLst>
          </p:nvPr>
        </p:nvGraphicFramePr>
        <p:xfrm>
          <a:off x="5851512" y="4441675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18" imgW="88560" imgH="164880" progId="Equation.DSMT4">
                  <p:embed/>
                </p:oleObj>
              </mc:Choice>
              <mc:Fallback>
                <p:oleObj name="Equation" r:id="rId18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12" y="4441675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/>
          <p:cNvSpPr/>
          <p:nvPr/>
        </p:nvSpPr>
        <p:spPr>
          <a:xfrm>
            <a:off x="5566257" y="4210881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200221"/>
              </p:ext>
            </p:extLst>
          </p:nvPr>
        </p:nvGraphicFramePr>
        <p:xfrm>
          <a:off x="730250" y="2733675"/>
          <a:ext cx="44196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3" imgW="1968480" imgH="939600" progId="Equation.DSMT4">
                  <p:embed/>
                </p:oleObj>
              </mc:Choice>
              <mc:Fallback>
                <p:oleObj name="Equation" r:id="rId3" imgW="1968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250" y="2733675"/>
                        <a:ext cx="4419600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119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23444"/>
              </p:ext>
            </p:extLst>
          </p:nvPr>
        </p:nvGraphicFramePr>
        <p:xfrm>
          <a:off x="5317056" y="2839081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7056" y="2839081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05088" y="27947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751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008902"/>
              </p:ext>
            </p:extLst>
          </p:nvPr>
        </p:nvGraphicFramePr>
        <p:xfrm>
          <a:off x="5311139" y="3210372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139" y="3210372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91233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653132"/>
              </p:ext>
            </p:extLst>
          </p:nvPr>
        </p:nvGraphicFramePr>
        <p:xfrm>
          <a:off x="5280544" y="3637552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544" y="3637552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91233" y="3703177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Codon frequencies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57557"/>
              </p:ext>
            </p:extLst>
          </p:nvPr>
        </p:nvGraphicFramePr>
        <p:xfrm>
          <a:off x="5245049" y="4286842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45049" y="4286842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599623" y="432810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33800"/>
              </p:ext>
            </p:extLst>
          </p:nvPr>
        </p:nvGraphicFramePr>
        <p:xfrm>
          <a:off x="6146519" y="4213538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46519" y="4213538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97178" y="4135225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424887" y="4481410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46355"/>
              </p:ext>
            </p:extLst>
          </p:nvPr>
        </p:nvGraphicFramePr>
        <p:xfrm>
          <a:off x="6219941" y="4495265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8" imgW="88560" imgH="164880" progId="Equation.DSMT4">
                  <p:embed/>
                </p:oleObj>
              </mc:Choice>
              <mc:Fallback>
                <p:oleObj name="Equation" r:id="rId18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941" y="4495265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/>
          <p:cNvSpPr/>
          <p:nvPr/>
        </p:nvSpPr>
        <p:spPr>
          <a:xfrm>
            <a:off x="5934686" y="4264471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8117"/>
              </p:ext>
            </p:extLst>
          </p:nvPr>
        </p:nvGraphicFramePr>
        <p:xfrm>
          <a:off x="455613" y="2733675"/>
          <a:ext cx="51054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2273040" imgH="939600" progId="Equation.DSMT4">
                  <p:embed/>
                </p:oleObj>
              </mc:Choice>
              <mc:Fallback>
                <p:oleObj name="Equation" r:id="rId3" imgW="22730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3" y="2733675"/>
                        <a:ext cx="5105400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01708"/>
              </p:ext>
            </p:extLst>
          </p:nvPr>
        </p:nvGraphicFramePr>
        <p:xfrm>
          <a:off x="4322192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2192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43120"/>
              </p:ext>
            </p:extLst>
          </p:nvPr>
        </p:nvGraphicFramePr>
        <p:xfrm>
          <a:off x="5652119" y="2667355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2119" y="2667355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0151" y="262305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145706"/>
              </p:ext>
            </p:extLst>
          </p:nvPr>
        </p:nvGraphicFramePr>
        <p:xfrm>
          <a:off x="4322192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2192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20253"/>
              </p:ext>
            </p:extLst>
          </p:nvPr>
        </p:nvGraphicFramePr>
        <p:xfrm>
          <a:off x="5646202" y="3038646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202" y="3038646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26296" y="30319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39227"/>
              </p:ext>
            </p:extLst>
          </p:nvPr>
        </p:nvGraphicFramePr>
        <p:xfrm>
          <a:off x="5615607" y="3415145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607" y="3415145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26296" y="3480770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Codon frequencies</a:t>
            </a:r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4695"/>
              </p:ext>
            </p:extLst>
          </p:nvPr>
        </p:nvGraphicFramePr>
        <p:xfrm>
          <a:off x="5652120" y="3995553"/>
          <a:ext cx="330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4" imgW="139680" imgH="126720" progId="Equation.DSMT4">
                  <p:embed/>
                </p:oleObj>
              </mc:Choice>
              <mc:Fallback>
                <p:oleObj name="Equation" r:id="rId14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995553"/>
                        <a:ext cx="330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18359" y="3940528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Transition/transversion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247722"/>
              </p:ext>
            </p:extLst>
          </p:nvPr>
        </p:nvGraphicFramePr>
        <p:xfrm>
          <a:off x="5580112" y="4444713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6" imgW="241200" imgH="228600" progId="Equation.DSMT4">
                  <p:embed/>
                </p:oleObj>
              </mc:Choice>
              <mc:Fallback>
                <p:oleObj name="Equation" r:id="rId16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80112" y="4444713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934686" y="448597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56865"/>
              </p:ext>
            </p:extLst>
          </p:nvPr>
        </p:nvGraphicFramePr>
        <p:xfrm>
          <a:off x="6481582" y="4371409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8" imgW="152280" imgH="139680" progId="Equation.DSMT4">
                  <p:embed/>
                </p:oleObj>
              </mc:Choice>
              <mc:Fallback>
                <p:oleObj name="Equation" r:id="rId1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81582" y="4371409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32241" y="4293096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759950" y="4639281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66063"/>
              </p:ext>
            </p:extLst>
          </p:nvPr>
        </p:nvGraphicFramePr>
        <p:xfrm>
          <a:off x="6555004" y="4653136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20" imgW="88560" imgH="164880" progId="Equation.DSMT4">
                  <p:embed/>
                </p:oleObj>
              </mc:Choice>
              <mc:Fallback>
                <p:oleObj name="Equation" r:id="rId2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004" y="4653136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eft Brace 23"/>
          <p:cNvSpPr/>
          <p:nvPr/>
        </p:nvSpPr>
        <p:spPr>
          <a:xfrm>
            <a:off x="6269749" y="4422342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1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962772"/>
              </p:ext>
            </p:extLst>
          </p:nvPr>
        </p:nvGraphicFramePr>
        <p:xfrm>
          <a:off x="38100" y="2733675"/>
          <a:ext cx="598805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2666880" imgH="939600" progId="Equation.DSMT4">
                  <p:embed/>
                </p:oleObj>
              </mc:Choice>
              <mc:Fallback>
                <p:oleObj name="Equation" r:id="rId3" imgW="2666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" y="2733675"/>
                        <a:ext cx="5988050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1440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55334"/>
              </p:ext>
            </p:extLst>
          </p:nvPr>
        </p:nvGraphicFramePr>
        <p:xfrm>
          <a:off x="6114610" y="2681210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4610" y="2681210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2642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4789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88699"/>
              </p:ext>
            </p:extLst>
          </p:nvPr>
        </p:nvGraphicFramePr>
        <p:xfrm>
          <a:off x="6108693" y="3052501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93" y="3052501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88787" y="30458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19554"/>
              </p:ext>
            </p:extLst>
          </p:nvPr>
        </p:nvGraphicFramePr>
        <p:xfrm>
          <a:off x="6078098" y="3429000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98" y="3429000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88787" y="3494625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Codon frequencies</a:t>
            </a: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33534"/>
              </p:ext>
            </p:extLst>
          </p:nvPr>
        </p:nvGraphicFramePr>
        <p:xfrm>
          <a:off x="6040718" y="3882375"/>
          <a:ext cx="4810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718" y="3882375"/>
                        <a:ext cx="4810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80850" y="3947526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Base </a:t>
            </a:r>
            <a:r>
              <a:rPr lang="en-GB"/>
              <a:t>r</a:t>
            </a:r>
            <a:r>
              <a:rPr lang="en-GB" smtClean="0"/>
              <a:t>ate parameters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40773"/>
              </p:ext>
            </p:extLst>
          </p:nvPr>
        </p:nvGraphicFramePr>
        <p:xfrm>
          <a:off x="6042603" y="4486893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16" imgW="241200" imgH="228600" progId="Equation.DSMT4">
                  <p:embed/>
                </p:oleObj>
              </mc:Choice>
              <mc:Fallback>
                <p:oleObj name="Equation" r:id="rId16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2603" y="4486893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6397177" y="452815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71144"/>
              </p:ext>
            </p:extLst>
          </p:nvPr>
        </p:nvGraphicFramePr>
        <p:xfrm>
          <a:off x="6944073" y="4413589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18" imgW="152280" imgH="139680" progId="Equation.DSMT4">
                  <p:embed/>
                </p:oleObj>
              </mc:Choice>
              <mc:Fallback>
                <p:oleObj name="Equation" r:id="rId1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44073" y="4413589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94732" y="4335276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222441" y="4681461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0514"/>
              </p:ext>
            </p:extLst>
          </p:nvPr>
        </p:nvGraphicFramePr>
        <p:xfrm>
          <a:off x="7017495" y="4695316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20" imgW="88560" imgH="164880" progId="Equation.DSMT4">
                  <p:embed/>
                </p:oleObj>
              </mc:Choice>
              <mc:Fallback>
                <p:oleObj name="Equation" r:id="rId2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495" y="4695316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eft Brace 23"/>
          <p:cNvSpPr/>
          <p:nvPr/>
        </p:nvSpPr>
        <p:spPr>
          <a:xfrm>
            <a:off x="6732240" y="4464522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7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85214"/>
              </p:ext>
            </p:extLst>
          </p:nvPr>
        </p:nvGraphicFramePr>
        <p:xfrm>
          <a:off x="179512" y="3083967"/>
          <a:ext cx="5673725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2527200" imgH="1371600" progId="Equation.DSMT4">
                  <p:embed/>
                </p:oleObj>
              </mc:Choice>
              <mc:Fallback>
                <p:oleObj name="Equation" r:id="rId3" imgW="25272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3083967"/>
                        <a:ext cx="5673725" cy="30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7166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97918"/>
              </p:ext>
            </p:extLst>
          </p:nvPr>
        </p:nvGraphicFramePr>
        <p:xfrm>
          <a:off x="6450125" y="4160873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0125" y="4160873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8157" y="411657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58495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98050"/>
              </p:ext>
            </p:extLst>
          </p:nvPr>
        </p:nvGraphicFramePr>
        <p:xfrm>
          <a:off x="6444208" y="4532164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532164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24302" y="45254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1116632" y="2420888"/>
            <a:ext cx="1144927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9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898592"/>
              </p:ext>
            </p:extLst>
          </p:nvPr>
        </p:nvGraphicFramePr>
        <p:xfrm>
          <a:off x="179388" y="3055938"/>
          <a:ext cx="5673725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2527200" imgH="1396800" progId="Equation.DSMT4">
                  <p:embed/>
                </p:oleObj>
              </mc:Choice>
              <mc:Fallback>
                <p:oleObj name="Equation" r:id="rId3" imgW="252720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3055938"/>
                        <a:ext cx="5673725" cy="313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7307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4188"/>
              </p:ext>
            </p:extLst>
          </p:nvPr>
        </p:nvGraphicFramePr>
        <p:xfrm>
          <a:off x="6738157" y="3880965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8157" y="3880965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6189" y="383666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79094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46751"/>
              </p:ext>
            </p:extLst>
          </p:nvPr>
        </p:nvGraphicFramePr>
        <p:xfrm>
          <a:off x="6732240" y="4252256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252256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12334" y="42455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1116632" y="2420888"/>
            <a:ext cx="1144927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480991"/>
              </p:ext>
            </p:extLst>
          </p:nvPr>
        </p:nvGraphicFramePr>
        <p:xfrm>
          <a:off x="6680895" y="4661980"/>
          <a:ext cx="4508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895" y="4661980"/>
                        <a:ext cx="4508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06416" y="4726885"/>
            <a:ext cx="267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Amino acid</a:t>
            </a:r>
          </a:p>
          <a:p>
            <a:r>
              <a:rPr lang="en-GB"/>
              <a:t> </a:t>
            </a:r>
            <a:r>
              <a:rPr lang="en-GB" smtClean="0"/>
              <a:t>   </a:t>
            </a:r>
            <a:r>
              <a:rPr lang="en-GB" smtClean="0"/>
              <a:t>frequencies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8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911031"/>
              </p:ext>
            </p:extLst>
          </p:nvPr>
        </p:nvGraphicFramePr>
        <p:xfrm>
          <a:off x="35496" y="3055938"/>
          <a:ext cx="7099300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4" imgW="3162240" imgH="1396800" progId="Equation.DSMT4">
                  <p:embed/>
                </p:oleObj>
              </mc:Choice>
              <mc:Fallback>
                <p:oleObj name="Equation" r:id="rId4" imgW="31622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96" y="3055938"/>
                        <a:ext cx="7099300" cy="313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29420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127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-1116632" y="2420888"/>
            <a:ext cx="1144927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9815"/>
              </p:ext>
            </p:extLst>
          </p:nvPr>
        </p:nvGraphicFramePr>
        <p:xfrm>
          <a:off x="7228145" y="3761330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8145" y="3761330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16177" y="37170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66566"/>
              </p:ext>
            </p:extLst>
          </p:nvPr>
        </p:nvGraphicFramePr>
        <p:xfrm>
          <a:off x="7222228" y="4132621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228" y="4132621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02322" y="412593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39037"/>
              </p:ext>
            </p:extLst>
          </p:nvPr>
        </p:nvGraphicFramePr>
        <p:xfrm>
          <a:off x="7170883" y="4542345"/>
          <a:ext cx="4508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883" y="4542345"/>
                        <a:ext cx="4508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496404" y="4607250"/>
            <a:ext cx="267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Amino acid</a:t>
            </a:r>
          </a:p>
          <a:p>
            <a:r>
              <a:rPr lang="en-GB"/>
              <a:t> </a:t>
            </a:r>
            <a:r>
              <a:rPr lang="en-GB" smtClean="0"/>
              <a:t>   </a:t>
            </a:r>
            <a:r>
              <a:rPr lang="en-GB" smtClean="0"/>
              <a:t>frequencies</a:t>
            </a:r>
            <a:endParaRPr lang="en-GB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48413"/>
              </p:ext>
            </p:extLst>
          </p:nvPr>
        </p:nvGraphicFramePr>
        <p:xfrm>
          <a:off x="7164288" y="5181573"/>
          <a:ext cx="4810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181573"/>
                        <a:ext cx="4810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94524" y="5299194"/>
            <a:ext cx="267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>
                <a:latin typeface="Cambria Math"/>
                <a:ea typeface="Cambria Math"/>
              </a:rPr>
              <a:t>R</a:t>
            </a:r>
            <a:r>
              <a:rPr lang="en-GB" smtClean="0"/>
              <a:t>ate</a:t>
            </a:r>
          </a:p>
          <a:p>
            <a:r>
              <a:rPr lang="en-GB" smtClean="0"/>
              <a:t>     parameters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5209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9115"/>
              </p:ext>
            </p:extLst>
          </p:nvPr>
        </p:nvGraphicFramePr>
        <p:xfrm>
          <a:off x="683568" y="3313113"/>
          <a:ext cx="5360988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2387520" imgH="1168200" progId="Equation.DSMT4">
                  <p:embed/>
                </p:oleObj>
              </mc:Choice>
              <mc:Fallback>
                <p:oleObj name="Equation" r:id="rId3" imgW="23875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313113"/>
                        <a:ext cx="5360988" cy="262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93439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81452"/>
              </p:ext>
            </p:extLst>
          </p:nvPr>
        </p:nvGraphicFramePr>
        <p:xfrm>
          <a:off x="6450125" y="4160873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0125" y="4160873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8157" y="411657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45061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2010"/>
              </p:ext>
            </p:extLst>
          </p:nvPr>
        </p:nvGraphicFramePr>
        <p:xfrm>
          <a:off x="6444208" y="4532164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532164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24302" y="45254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1116632" y="2420888"/>
            <a:ext cx="1144927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1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18981"/>
              </p:ext>
            </p:extLst>
          </p:nvPr>
        </p:nvGraphicFramePr>
        <p:xfrm>
          <a:off x="1189731" y="2762250"/>
          <a:ext cx="33083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1473120" imgH="914400" progId="Equation.DSMT4">
                  <p:embed/>
                </p:oleObj>
              </mc:Choice>
              <mc:Fallback>
                <p:oleObj name="Equation" r:id="rId3" imgW="14731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731" y="2762250"/>
                        <a:ext cx="330835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864622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79322"/>
              </p:ext>
            </p:extLst>
          </p:nvPr>
        </p:nvGraphicFramePr>
        <p:xfrm>
          <a:off x="4937957" y="2996952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7957" y="2996952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5989" y="295265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2567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2045"/>
              </p:ext>
            </p:extLst>
          </p:nvPr>
        </p:nvGraphicFramePr>
        <p:xfrm>
          <a:off x="4932040" y="3368243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368243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12134" y="3361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66015"/>
              </p:ext>
            </p:extLst>
          </p:nvPr>
        </p:nvGraphicFramePr>
        <p:xfrm>
          <a:off x="4945895" y="3830605"/>
          <a:ext cx="330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2" imgW="139680" imgH="126720" progId="Equation.DSMT4">
                  <p:embed/>
                </p:oleObj>
              </mc:Choice>
              <mc:Fallback>
                <p:oleObj name="Equation" r:id="rId12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895" y="3830605"/>
                        <a:ext cx="330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12134" y="3789040"/>
            <a:ext cx="30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Transition / transversion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1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67380"/>
              </p:ext>
            </p:extLst>
          </p:nvPr>
        </p:nvGraphicFramePr>
        <p:xfrm>
          <a:off x="579164" y="3227388"/>
          <a:ext cx="5360988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2387520" imgH="1244520" progId="Equation.DSMT4">
                  <p:embed/>
                </p:oleObj>
              </mc:Choice>
              <mc:Fallback>
                <p:oleObj name="Equation" r:id="rId3" imgW="23875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64" y="3227388"/>
                        <a:ext cx="5360988" cy="279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2010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37336"/>
              </p:ext>
            </p:extLst>
          </p:nvPr>
        </p:nvGraphicFramePr>
        <p:xfrm>
          <a:off x="6429462" y="3978856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9462" y="3978856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17494" y="39345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82229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80441"/>
              </p:ext>
            </p:extLst>
          </p:nvPr>
        </p:nvGraphicFramePr>
        <p:xfrm>
          <a:off x="6423545" y="4350147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545" y="4350147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03639" y="43434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1116632" y="2420888"/>
            <a:ext cx="1144927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54152"/>
              </p:ext>
            </p:extLst>
          </p:nvPr>
        </p:nvGraphicFramePr>
        <p:xfrm>
          <a:off x="6386513" y="4759325"/>
          <a:ext cx="4206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4759325"/>
                        <a:ext cx="42068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97721" y="4824776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State</a:t>
            </a:r>
            <a:r>
              <a:rPr lang="en-GB" smtClean="0"/>
              <a:t> </a:t>
            </a:r>
            <a:r>
              <a:rPr lang="en-GB" smtClean="0"/>
              <a:t>frequencies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8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2844"/>
              </p:ext>
            </p:extLst>
          </p:nvPr>
        </p:nvGraphicFramePr>
        <p:xfrm>
          <a:off x="118269" y="3227388"/>
          <a:ext cx="6757987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4" imgW="3009600" imgH="1244520" progId="Equation.DSMT4">
                  <p:embed/>
                </p:oleObj>
              </mc:Choice>
              <mc:Fallback>
                <p:oleObj name="Equation" r:id="rId4" imgW="30096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269" y="3227388"/>
                        <a:ext cx="6757987" cy="279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36458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1903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-1116632" y="2420888"/>
            <a:ext cx="1144927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36977"/>
              </p:ext>
            </p:extLst>
          </p:nvPr>
        </p:nvGraphicFramePr>
        <p:xfrm>
          <a:off x="7069742" y="3545306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9742" y="3545306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57774" y="35010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96645"/>
              </p:ext>
            </p:extLst>
          </p:nvPr>
        </p:nvGraphicFramePr>
        <p:xfrm>
          <a:off x="7063825" y="3916597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825" y="3916597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43919" y="390990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792747"/>
              </p:ext>
            </p:extLst>
          </p:nvPr>
        </p:nvGraphicFramePr>
        <p:xfrm>
          <a:off x="7026622" y="4325814"/>
          <a:ext cx="4206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622" y="4325814"/>
                        <a:ext cx="4206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338001" y="4391226"/>
            <a:ext cx="267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State</a:t>
            </a:r>
          </a:p>
          <a:p>
            <a:r>
              <a:rPr lang="en-GB"/>
              <a:t> </a:t>
            </a:r>
            <a:r>
              <a:rPr lang="en-GB" smtClean="0"/>
              <a:t>   </a:t>
            </a:r>
            <a:r>
              <a:rPr lang="en-GB" smtClean="0"/>
              <a:t>frequencies</a:t>
            </a:r>
            <a:endParaRPr lang="en-GB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07982"/>
              </p:ext>
            </p:extLst>
          </p:nvPr>
        </p:nvGraphicFramePr>
        <p:xfrm>
          <a:off x="7020272" y="4965576"/>
          <a:ext cx="4508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965576"/>
                        <a:ext cx="4508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36121" y="5083170"/>
            <a:ext cx="267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>
                <a:latin typeface="Cambria Math"/>
                <a:ea typeface="Cambria Math"/>
              </a:rPr>
              <a:t>R</a:t>
            </a:r>
            <a:r>
              <a:rPr lang="en-GB" smtClean="0"/>
              <a:t>ate</a:t>
            </a:r>
          </a:p>
          <a:p>
            <a:r>
              <a:rPr lang="en-GB" smtClean="0"/>
              <a:t>     parameters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963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719549"/>
              </p:ext>
            </p:extLst>
          </p:nvPr>
        </p:nvGraphicFramePr>
        <p:xfrm>
          <a:off x="971600" y="2733675"/>
          <a:ext cx="3935412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733675"/>
                        <a:ext cx="3935412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0499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245374"/>
              </p:ext>
            </p:extLst>
          </p:nvPr>
        </p:nvGraphicFramePr>
        <p:xfrm>
          <a:off x="5220071" y="2996952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0071" y="2996952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08103" y="295265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0991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82239"/>
              </p:ext>
            </p:extLst>
          </p:nvPr>
        </p:nvGraphicFramePr>
        <p:xfrm>
          <a:off x="5214154" y="3368243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154" y="3368243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94248" y="3361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737440"/>
              </p:ext>
            </p:extLst>
          </p:nvPr>
        </p:nvGraphicFramePr>
        <p:xfrm>
          <a:off x="5183559" y="3717032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559" y="3717032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94248" y="3782657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Base frequencies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2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3955"/>
              </p:ext>
            </p:extLst>
          </p:nvPr>
        </p:nvGraphicFramePr>
        <p:xfrm>
          <a:off x="683568" y="2733675"/>
          <a:ext cx="46482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2070000" imgH="939600" progId="Equation.DSMT4">
                  <p:embed/>
                </p:oleObj>
              </mc:Choice>
              <mc:Fallback>
                <p:oleObj name="Equation" r:id="rId3" imgW="20700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33675"/>
                        <a:ext cx="4648200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022219"/>
              </p:ext>
            </p:extLst>
          </p:nvPr>
        </p:nvGraphicFramePr>
        <p:xfrm>
          <a:off x="4322192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2192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10688"/>
              </p:ext>
            </p:extLst>
          </p:nvPr>
        </p:nvGraphicFramePr>
        <p:xfrm>
          <a:off x="5652119" y="2950658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2119" y="2950658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0151" y="29063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35548"/>
              </p:ext>
            </p:extLst>
          </p:nvPr>
        </p:nvGraphicFramePr>
        <p:xfrm>
          <a:off x="4322192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2192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196901"/>
              </p:ext>
            </p:extLst>
          </p:nvPr>
        </p:nvGraphicFramePr>
        <p:xfrm>
          <a:off x="5646202" y="3361452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202" y="3361452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26296" y="33547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12492"/>
              </p:ext>
            </p:extLst>
          </p:nvPr>
        </p:nvGraphicFramePr>
        <p:xfrm>
          <a:off x="5615607" y="3749129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607" y="3749129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26296" y="3814754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Base frequencies</a:t>
            </a:r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89222"/>
              </p:ext>
            </p:extLst>
          </p:nvPr>
        </p:nvGraphicFramePr>
        <p:xfrm>
          <a:off x="5652120" y="4338829"/>
          <a:ext cx="330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4" imgW="139680" imgH="126720" progId="Equation.DSMT4">
                  <p:embed/>
                </p:oleObj>
              </mc:Choice>
              <mc:Fallback>
                <p:oleObj name="Equation" r:id="rId14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338829"/>
                        <a:ext cx="330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18359" y="4283804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Transition/transversion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2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97544"/>
              </p:ext>
            </p:extLst>
          </p:nvPr>
        </p:nvGraphicFramePr>
        <p:xfrm>
          <a:off x="265113" y="2733675"/>
          <a:ext cx="5503862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2450880" imgH="939600" progId="Equation.DSMT4">
                  <p:embed/>
                </p:oleObj>
              </mc:Choice>
              <mc:Fallback>
                <p:oleObj name="Equation" r:id="rId3" imgW="2450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113" y="2733675"/>
                        <a:ext cx="5503862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982862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226232"/>
              </p:ext>
            </p:extLst>
          </p:nvPr>
        </p:nvGraphicFramePr>
        <p:xfrm>
          <a:off x="6156175" y="2825226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6175" y="2825226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7" y="27809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0325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30370"/>
              </p:ext>
            </p:extLst>
          </p:nvPr>
        </p:nvGraphicFramePr>
        <p:xfrm>
          <a:off x="6150258" y="3196517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258" y="3196517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30352" y="318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3847"/>
              </p:ext>
            </p:extLst>
          </p:nvPr>
        </p:nvGraphicFramePr>
        <p:xfrm>
          <a:off x="6119663" y="3623697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663" y="3623697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30352" y="3689322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Base frequencies</a:t>
            </a: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52415"/>
              </p:ext>
            </p:extLst>
          </p:nvPr>
        </p:nvGraphicFramePr>
        <p:xfrm>
          <a:off x="6082283" y="4200235"/>
          <a:ext cx="4810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283" y="4200235"/>
                        <a:ext cx="4810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22415" y="4265386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Base </a:t>
            </a:r>
            <a:r>
              <a:rPr lang="en-GB"/>
              <a:t>r</a:t>
            </a:r>
            <a:r>
              <a:rPr lang="en-GB" smtClean="0"/>
              <a:t>ate parameters</a:t>
            </a:r>
          </a:p>
        </p:txBody>
      </p:sp>
    </p:spTree>
    <p:extLst>
      <p:ext uri="{BB962C8B-B14F-4D97-AF65-F5344CB8AC3E}">
        <p14:creationId xmlns:p14="http://schemas.microsoft.com/office/powerpoint/2010/main" val="351492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91545"/>
              </p:ext>
            </p:extLst>
          </p:nvPr>
        </p:nvGraphicFramePr>
        <p:xfrm>
          <a:off x="1319213" y="2762250"/>
          <a:ext cx="33369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9213" y="2762250"/>
                        <a:ext cx="333692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77934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99110"/>
              </p:ext>
            </p:extLst>
          </p:nvPr>
        </p:nvGraphicFramePr>
        <p:xfrm>
          <a:off x="5004048" y="2996952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2996952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2080" y="295265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5951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50646"/>
              </p:ext>
            </p:extLst>
          </p:nvPr>
        </p:nvGraphicFramePr>
        <p:xfrm>
          <a:off x="4998131" y="3368243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131" y="3368243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78225" y="336155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64721"/>
              </p:ext>
            </p:extLst>
          </p:nvPr>
        </p:nvGraphicFramePr>
        <p:xfrm>
          <a:off x="4962483" y="3868649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62483" y="3868649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17057" y="3909909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86190"/>
              </p:ext>
            </p:extLst>
          </p:nvPr>
        </p:nvGraphicFramePr>
        <p:xfrm>
          <a:off x="5863953" y="3795345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14" imgW="152280" imgH="139680" progId="Equation.DSMT4">
                  <p:embed/>
                </p:oleObj>
              </mc:Choice>
              <mc:Fallback>
                <p:oleObj name="Equation" r:id="rId1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3953" y="3795345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14612" y="3717032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142321" y="4063217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61994"/>
              </p:ext>
            </p:extLst>
          </p:nvPr>
        </p:nvGraphicFramePr>
        <p:xfrm>
          <a:off x="5937375" y="4077072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6" imgW="88560" imgH="164880" progId="Equation.DSMT4">
                  <p:embed/>
                </p:oleObj>
              </mc:Choice>
              <mc:Fallback>
                <p:oleObj name="Equation" r:id="rId16" imgW="8856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375" y="4077072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eft Brace 18"/>
          <p:cNvSpPr/>
          <p:nvPr/>
        </p:nvSpPr>
        <p:spPr>
          <a:xfrm>
            <a:off x="5652120" y="3846278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056377"/>
              </p:ext>
            </p:extLst>
          </p:nvPr>
        </p:nvGraphicFramePr>
        <p:xfrm>
          <a:off x="960438" y="2762250"/>
          <a:ext cx="37655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1676160" imgH="914400" progId="Equation.DSMT4">
                  <p:embed/>
                </p:oleObj>
              </mc:Choice>
              <mc:Fallback>
                <p:oleObj name="Equation" r:id="rId3" imgW="1676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438" y="2762250"/>
                        <a:ext cx="376555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48144"/>
              </p:ext>
            </p:extLst>
          </p:nvPr>
        </p:nvGraphicFramePr>
        <p:xfrm>
          <a:off x="4394200" y="243877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43877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15535"/>
              </p:ext>
            </p:extLst>
          </p:nvPr>
        </p:nvGraphicFramePr>
        <p:xfrm>
          <a:off x="4937957" y="2829789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7957" y="2829789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5989" y="278549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346029"/>
              </p:ext>
            </p:extLst>
          </p:nvPr>
        </p:nvGraphicFramePr>
        <p:xfrm>
          <a:off x="4394200" y="243877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43877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14409"/>
              </p:ext>
            </p:extLst>
          </p:nvPr>
        </p:nvGraphicFramePr>
        <p:xfrm>
          <a:off x="4932040" y="3201080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01080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12134" y="31943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76865"/>
              </p:ext>
            </p:extLst>
          </p:nvPr>
        </p:nvGraphicFramePr>
        <p:xfrm>
          <a:off x="4945895" y="3735450"/>
          <a:ext cx="330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2" imgW="139680" imgH="126720" progId="Equation.DSMT4">
                  <p:embed/>
                </p:oleObj>
              </mc:Choice>
              <mc:Fallback>
                <p:oleObj name="Equation" r:id="rId12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895" y="3735450"/>
                        <a:ext cx="330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12134" y="3693885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Transition/transversion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69311"/>
              </p:ext>
            </p:extLst>
          </p:nvPr>
        </p:nvGraphicFramePr>
        <p:xfrm>
          <a:off x="4876620" y="4233252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76620" y="4233252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231194" y="427451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9791"/>
              </p:ext>
            </p:extLst>
          </p:nvPr>
        </p:nvGraphicFramePr>
        <p:xfrm>
          <a:off x="5778090" y="4159948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78090" y="4159948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28749" y="4081635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056458" y="4427820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40474"/>
              </p:ext>
            </p:extLst>
          </p:nvPr>
        </p:nvGraphicFramePr>
        <p:xfrm>
          <a:off x="5851512" y="4441675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8" imgW="88560" imgH="164880" progId="Equation.DSMT4">
                  <p:embed/>
                </p:oleObj>
              </mc:Choice>
              <mc:Fallback>
                <p:oleObj name="Equation" r:id="rId18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12" y="4441675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/>
          <p:cNvSpPr/>
          <p:nvPr/>
        </p:nvSpPr>
        <p:spPr>
          <a:xfrm>
            <a:off x="5566257" y="4210881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1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53433"/>
              </p:ext>
            </p:extLst>
          </p:nvPr>
        </p:nvGraphicFramePr>
        <p:xfrm>
          <a:off x="744538" y="2733675"/>
          <a:ext cx="439102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1955520" imgH="939600" progId="Equation.DSMT4">
                  <p:embed/>
                </p:oleObj>
              </mc:Choice>
              <mc:Fallback>
                <p:oleObj name="Equation" r:id="rId3" imgW="19555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2733675"/>
                        <a:ext cx="439102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3196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50006"/>
              </p:ext>
            </p:extLst>
          </p:nvPr>
        </p:nvGraphicFramePr>
        <p:xfrm>
          <a:off x="5317056" y="2839081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7056" y="2839081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05088" y="27947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446350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438452"/>
              </p:ext>
            </p:extLst>
          </p:nvPr>
        </p:nvGraphicFramePr>
        <p:xfrm>
          <a:off x="5311139" y="3210372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139" y="3210372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91233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63746"/>
              </p:ext>
            </p:extLst>
          </p:nvPr>
        </p:nvGraphicFramePr>
        <p:xfrm>
          <a:off x="5280544" y="3637552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544" y="3637552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91233" y="3703177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Base frequencies</a:t>
            </a: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273560"/>
              </p:ext>
            </p:extLst>
          </p:nvPr>
        </p:nvGraphicFramePr>
        <p:xfrm>
          <a:off x="5245049" y="4286842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45049" y="4286842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599623" y="432810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02399"/>
              </p:ext>
            </p:extLst>
          </p:nvPr>
        </p:nvGraphicFramePr>
        <p:xfrm>
          <a:off x="6146519" y="4213538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6" imgW="152280" imgH="139680" progId="Equation.DSMT4">
                  <p:embed/>
                </p:oleObj>
              </mc:Choice>
              <mc:Fallback>
                <p:oleObj name="Equation" r:id="rId1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46519" y="4213538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97178" y="4135225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424887" y="4481410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54104"/>
              </p:ext>
            </p:extLst>
          </p:nvPr>
        </p:nvGraphicFramePr>
        <p:xfrm>
          <a:off x="6219941" y="4495265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8" imgW="88560" imgH="164880" progId="Equation.DSMT4">
                  <p:embed/>
                </p:oleObj>
              </mc:Choice>
              <mc:Fallback>
                <p:oleObj name="Equation" r:id="rId18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941" y="4495265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/>
          <p:cNvSpPr/>
          <p:nvPr/>
        </p:nvSpPr>
        <p:spPr>
          <a:xfrm>
            <a:off x="5934686" y="4264471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38567"/>
              </p:ext>
            </p:extLst>
          </p:nvPr>
        </p:nvGraphicFramePr>
        <p:xfrm>
          <a:off x="455613" y="2733675"/>
          <a:ext cx="51054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" imgW="2273040" imgH="939600" progId="Equation.DSMT4">
                  <p:embed/>
                </p:oleObj>
              </mc:Choice>
              <mc:Fallback>
                <p:oleObj name="Equation" r:id="rId3" imgW="22730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3" y="2733675"/>
                        <a:ext cx="5105400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71559"/>
              </p:ext>
            </p:extLst>
          </p:nvPr>
        </p:nvGraphicFramePr>
        <p:xfrm>
          <a:off x="4322192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2192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84467"/>
              </p:ext>
            </p:extLst>
          </p:nvPr>
        </p:nvGraphicFramePr>
        <p:xfrm>
          <a:off x="5652119" y="2667355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2119" y="2667355"/>
                        <a:ext cx="360040" cy="39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0151" y="262305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Clock rate</a:t>
            </a:r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203399"/>
              </p:ext>
            </p:extLst>
          </p:nvPr>
        </p:nvGraphicFramePr>
        <p:xfrm>
          <a:off x="4322192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2192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06988"/>
              </p:ext>
            </p:extLst>
          </p:nvPr>
        </p:nvGraphicFramePr>
        <p:xfrm>
          <a:off x="5646202" y="3038646"/>
          <a:ext cx="360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202" y="3038646"/>
                        <a:ext cx="3603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26296" y="30319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Normalisation</a:t>
            </a:r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9700"/>
              </p:ext>
            </p:extLst>
          </p:nvPr>
        </p:nvGraphicFramePr>
        <p:xfrm>
          <a:off x="5615607" y="3415145"/>
          <a:ext cx="420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607" y="3415145"/>
                        <a:ext cx="4206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26296" y="3480770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Base frequencies</a:t>
            </a:r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59929"/>
              </p:ext>
            </p:extLst>
          </p:nvPr>
        </p:nvGraphicFramePr>
        <p:xfrm>
          <a:off x="5652120" y="3995553"/>
          <a:ext cx="330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4" imgW="139680" imgH="126720" progId="Equation.DSMT4">
                  <p:embed/>
                </p:oleObj>
              </mc:Choice>
              <mc:Fallback>
                <p:oleObj name="Equation" r:id="rId14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995553"/>
                        <a:ext cx="330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18359" y="3940528"/>
            <a:ext cx="26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r>
              <a:rPr lang="en-GB" smtClean="0"/>
              <a:t>Transition/transversion</a:t>
            </a:r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-1116632" y="2420888"/>
            <a:ext cx="11449272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831519"/>
              </p:ext>
            </p:extLst>
          </p:nvPr>
        </p:nvGraphicFramePr>
        <p:xfrm>
          <a:off x="5580112" y="4444713"/>
          <a:ext cx="509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6" imgW="241200" imgH="228600" progId="Equation.DSMT4">
                  <p:embed/>
                </p:oleObj>
              </mc:Choice>
              <mc:Fallback>
                <p:oleObj name="Equation" r:id="rId16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80112" y="4444713"/>
                        <a:ext cx="5095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934686" y="448597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= </a:t>
            </a:r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062667"/>
              </p:ext>
            </p:extLst>
          </p:nvPr>
        </p:nvGraphicFramePr>
        <p:xfrm>
          <a:off x="6481582" y="4371409"/>
          <a:ext cx="292224" cy="2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18" imgW="152280" imgH="139680" progId="Equation.DSMT4">
                  <p:embed/>
                </p:oleObj>
              </mc:Choice>
              <mc:Fallback>
                <p:oleObj name="Equation" r:id="rId1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81582" y="4371409"/>
                        <a:ext cx="292224" cy="26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32241" y="4293096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Non-synonymous</a:t>
            </a:r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759950" y="4639281"/>
            <a:ext cx="23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ambria Math"/>
                <a:ea typeface="Cambria Math"/>
              </a:rPr>
              <a:t>Synonymous</a:t>
            </a:r>
            <a:endParaRPr lang="en-GB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68517"/>
              </p:ext>
            </p:extLst>
          </p:nvPr>
        </p:nvGraphicFramePr>
        <p:xfrm>
          <a:off x="6555004" y="4653136"/>
          <a:ext cx="214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20" imgW="88560" imgH="164880" progId="Equation.DSMT4">
                  <p:embed/>
                </p:oleObj>
              </mc:Choice>
              <mc:Fallback>
                <p:oleObj name="Equation" r:id="rId2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004" y="4653136"/>
                        <a:ext cx="214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eft Brace 23"/>
          <p:cNvSpPr/>
          <p:nvPr/>
        </p:nvSpPr>
        <p:spPr>
          <a:xfrm>
            <a:off x="6269749" y="4422342"/>
            <a:ext cx="204543" cy="53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41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215</Words>
  <Application>Microsoft Office PowerPoint</Application>
  <PresentationFormat>On-screen Show (4:3)</PresentationFormat>
  <Paragraphs>103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POOLEY Christopher</dc:creator>
  <cp:lastModifiedBy>POOLEY Christopher</cp:lastModifiedBy>
  <cp:revision>12</cp:revision>
  <dcterms:created xsi:type="dcterms:W3CDTF">2017-05-27T09:14:40Z</dcterms:created>
  <dcterms:modified xsi:type="dcterms:W3CDTF">2017-06-12T13:09:11Z</dcterms:modified>
</cp:coreProperties>
</file>