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12" r:id="rId3"/>
    <p:sldId id="315" r:id="rId4"/>
    <p:sldId id="314" r:id="rId5"/>
    <p:sldId id="316" r:id="rId6"/>
    <p:sldId id="317" r:id="rId7"/>
    <p:sldId id="318" r:id="rId8"/>
    <p:sldId id="319" r:id="rId9"/>
    <p:sldId id="320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C9B31A-1DFC-403D-91BA-CE56EF81D0A6}">
          <p14:sldIdLst>
            <p14:sldId id="256"/>
            <p14:sldId id="312"/>
            <p14:sldId id="315"/>
            <p14:sldId id="314"/>
            <p14:sldId id="316"/>
            <p14:sldId id="317"/>
            <p14:sldId id="318"/>
            <p14:sldId id="319"/>
            <p14:sldId id="32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0C2"/>
    <a:srgbClr val="F0B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34" autoAdjust="0"/>
  </p:normalViewPr>
  <p:slideViewPr>
    <p:cSldViewPr snapToGrid="0">
      <p:cViewPr varScale="1">
        <p:scale>
          <a:sx n="80" d="100"/>
          <a:sy n="80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1117A-3579-4052-9FB9-D993111C1FDA}" type="datetimeFigureOut"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D0AB0-25C4-4D2B-9D44-5E0AF6FEC1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6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6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0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0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latin typeface="Consolas"/>
              </a:rPr>
              <a:t>Tappa </a:t>
            </a:r>
            <a:r>
              <a:rPr lang="en-US" sz="4400" err="1">
                <a:latin typeface="Consolas"/>
              </a:rPr>
              <a:t>Tappa</a:t>
            </a:r>
            <a:r>
              <a:rPr lang="en-US" sz="4400">
                <a:latin typeface="Consolas"/>
              </a:rPr>
              <a:t> Keyboard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034" y="2194102"/>
            <a:ext cx="3587365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onsolas"/>
              </a:rPr>
              <a:t>Julia Abdel-Monem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onsolas"/>
              </a:rPr>
              <a:t>Jason Culbertson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onsolas"/>
              </a:rPr>
              <a:t>Ferris Hammes-Buehler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onsolas"/>
              </a:rPr>
              <a:t>Taran Haug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onsolas"/>
              </a:rPr>
              <a:t>Gavin Haynes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01EE9703-C2EF-E5F9-21FB-0EF77863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1" r="3" b="4787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E787-5C03-56EA-07E9-4DAC850A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E7AA-A007-410E-6210-A02C6FAAC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Thank you!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734422B4-E372-AD26-1E3F-631308B8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4" y="275272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9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7503-0B68-1688-B7A0-4AEE091F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 Climb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A43C-51CF-D418-5ECB-6F77BA72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Our 2D platformer, with different classes and roguelike elements!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07660F1C-1E0C-A762-D387-C508E0F3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252" y="3906252"/>
            <a:ext cx="2961271" cy="29612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73FB1C-6701-9728-6327-2220E591916C}"/>
              </a:ext>
            </a:extLst>
          </p:cNvPr>
          <p:cNvSpPr txBox="1">
            <a:spLocks/>
          </p:cNvSpPr>
          <p:nvPr/>
        </p:nvSpPr>
        <p:spPr>
          <a:xfrm>
            <a:off x="2809373" y="3772694"/>
            <a:ext cx="6573253" cy="1410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Queue the Demo!</a:t>
            </a:r>
          </a:p>
        </p:txBody>
      </p:sp>
    </p:spTree>
    <p:extLst>
      <p:ext uri="{BB962C8B-B14F-4D97-AF65-F5344CB8AC3E}">
        <p14:creationId xmlns:p14="http://schemas.microsoft.com/office/powerpoint/2010/main" val="293451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A9B2-2527-C5CD-0385-1D751D3F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9247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Individual Work</a:t>
            </a:r>
          </a:p>
        </p:txBody>
      </p:sp>
      <p:pic>
        <p:nvPicPr>
          <p:cNvPr id="6" name="Picture 5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52877E2E-4C85-C98A-0272-DFEF44FE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252" y="3906252"/>
            <a:ext cx="2961271" cy="29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8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7BA8-0A99-97E3-2BB2-27800DCD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Ferris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D0A9588-C62D-8922-49D7-89B58D7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DD4222-FA1E-0AA2-1FF6-045BA08C4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57763"/>
              </p:ext>
            </p:extLst>
          </p:nvPr>
        </p:nvGraphicFramePr>
        <p:xfrm>
          <a:off x="838200" y="1690688"/>
          <a:ext cx="10515601" cy="2556456"/>
        </p:xfrm>
        <a:graphic>
          <a:graphicData uri="http://schemas.openxmlformats.org/drawingml/2006/table">
            <a:tbl>
              <a:tblPr/>
              <a:tblGrid>
                <a:gridCol w="3012281">
                  <a:extLst>
                    <a:ext uri="{9D8B030D-6E8A-4147-A177-3AD203B41FA5}">
                      <a16:colId xmlns:a16="http://schemas.microsoft.com/office/drawing/2014/main" val="4259450232"/>
                    </a:ext>
                  </a:extLst>
                </a:gridCol>
                <a:gridCol w="1515269">
                  <a:extLst>
                    <a:ext uri="{9D8B030D-6E8A-4147-A177-3AD203B41FA5}">
                      <a16:colId xmlns:a16="http://schemas.microsoft.com/office/drawing/2014/main" val="2622111995"/>
                    </a:ext>
                  </a:extLst>
                </a:gridCol>
                <a:gridCol w="1277938">
                  <a:extLst>
                    <a:ext uri="{9D8B030D-6E8A-4147-A177-3AD203B41FA5}">
                      <a16:colId xmlns:a16="http://schemas.microsoft.com/office/drawing/2014/main" val="748682767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198796562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333663398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387421102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31360195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32014049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176531611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1316595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1290574198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11645116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35690302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562893292"/>
                    </a:ext>
                  </a:extLst>
                </a:gridCol>
              </a:tblGrid>
              <a:tr h="365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Ferris (TL1)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61462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 Collection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4005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Sprite 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142836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Controller 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63842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 Creation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3092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Programming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9189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7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2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7BA8-0A99-97E3-2BB2-27800DCD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Taran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D0A9588-C62D-8922-49D7-89B58D7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797AE7-323A-CDC9-CD3F-C02ACE4DC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56998"/>
              </p:ext>
            </p:extLst>
          </p:nvPr>
        </p:nvGraphicFramePr>
        <p:xfrm>
          <a:off x="838200" y="2124903"/>
          <a:ext cx="10515600" cy="2813131"/>
        </p:xfrm>
        <a:graphic>
          <a:graphicData uri="http://schemas.openxmlformats.org/drawingml/2006/table">
            <a:tbl>
              <a:tblPr/>
              <a:tblGrid>
                <a:gridCol w="1707750">
                  <a:extLst>
                    <a:ext uri="{9D8B030D-6E8A-4147-A177-3AD203B41FA5}">
                      <a16:colId xmlns:a16="http://schemas.microsoft.com/office/drawing/2014/main" val="994211990"/>
                    </a:ext>
                  </a:extLst>
                </a:gridCol>
                <a:gridCol w="859050">
                  <a:extLst>
                    <a:ext uri="{9D8B030D-6E8A-4147-A177-3AD203B41FA5}">
                      <a16:colId xmlns:a16="http://schemas.microsoft.com/office/drawing/2014/main" val="3358975723"/>
                    </a:ext>
                  </a:extLst>
                </a:gridCol>
                <a:gridCol w="724500">
                  <a:extLst>
                    <a:ext uri="{9D8B030D-6E8A-4147-A177-3AD203B41FA5}">
                      <a16:colId xmlns:a16="http://schemas.microsoft.com/office/drawing/2014/main" val="3748438894"/>
                    </a:ext>
                  </a:extLst>
                </a:gridCol>
                <a:gridCol w="600300">
                  <a:extLst>
                    <a:ext uri="{9D8B030D-6E8A-4147-A177-3AD203B41FA5}">
                      <a16:colId xmlns:a16="http://schemas.microsoft.com/office/drawing/2014/main" val="3571856623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810469241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26070399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3277503763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87776141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2232011144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2316323909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3950816002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1875163450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889778668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1995020553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2094122650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3046346443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1123807897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431056560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507547405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2273941813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1300485040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2619447708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1155543722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2809767274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4125623397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3387633462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819316532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2202281397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3508117952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2736343736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1559581661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1401017894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437694206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3671919681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2821066575"/>
                    </a:ext>
                  </a:extLst>
                </a:gridCol>
                <a:gridCol w="207000">
                  <a:extLst>
                    <a:ext uri="{9D8B030D-6E8A-4147-A177-3AD203B41FA5}">
                      <a16:colId xmlns:a16="http://schemas.microsoft.com/office/drawing/2014/main" val="3448577381"/>
                    </a:ext>
                  </a:extLst>
                </a:gridCol>
              </a:tblGrid>
              <a:tr h="2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Taran (TL2)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728554"/>
                  </a:ext>
                </a:extLst>
              </a:tr>
              <a:tr h="2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 Collection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192052"/>
                  </a:ext>
                </a:extLst>
              </a:tr>
              <a:tr h="2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 Collection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050961"/>
                  </a:ext>
                </a:extLst>
              </a:tr>
              <a:tr h="2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Tileset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Construction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414267"/>
                  </a:ext>
                </a:extLst>
              </a:tr>
              <a:tr h="2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Rising Lava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973963"/>
                  </a:ext>
                </a:extLst>
              </a:tr>
              <a:tr h="2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 Piece Design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43451"/>
                  </a:ext>
                </a:extLst>
              </a:tr>
              <a:tr h="2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 Procedural Generation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70207"/>
                  </a:ext>
                </a:extLst>
              </a:tr>
              <a:tr h="560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Enemy and Collectible Integration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62" marR="7762" marT="7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42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03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7BA8-0A99-97E3-2BB2-27800DCD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Gavin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2ACC-23F7-AD52-C267-80F5B191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 not updated yet</a:t>
            </a:r>
          </a:p>
          <a:p>
            <a:r>
              <a:rPr lang="en-US" dirty="0"/>
              <a:t>Largely not needed for MVP</a:t>
            </a:r>
          </a:p>
          <a:p>
            <a:r>
              <a:rPr lang="en-US" dirty="0"/>
              <a:t>Set up a sound for MVP to use.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D0A9588-C62D-8922-49D7-89B58D7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7BA8-0A99-97E3-2BB2-27800DCD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D0A9588-C62D-8922-49D7-89B58D7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29056C-D417-8854-1609-51695D5FF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61569"/>
              </p:ext>
            </p:extLst>
          </p:nvPr>
        </p:nvGraphicFramePr>
        <p:xfrm>
          <a:off x="838199" y="1800225"/>
          <a:ext cx="10141736" cy="3340997"/>
        </p:xfrm>
        <a:graphic>
          <a:graphicData uri="http://schemas.openxmlformats.org/drawingml/2006/table">
            <a:tbl>
              <a:tblPr/>
              <a:tblGrid>
                <a:gridCol w="2550896">
                  <a:extLst>
                    <a:ext uri="{9D8B030D-6E8A-4147-A177-3AD203B41FA5}">
                      <a16:colId xmlns:a16="http://schemas.microsoft.com/office/drawing/2014/main" val="1712726451"/>
                    </a:ext>
                  </a:extLst>
                </a:gridCol>
                <a:gridCol w="1283178">
                  <a:extLst>
                    <a:ext uri="{9D8B030D-6E8A-4147-A177-3AD203B41FA5}">
                      <a16:colId xmlns:a16="http://schemas.microsoft.com/office/drawing/2014/main" val="3419834994"/>
                    </a:ext>
                  </a:extLst>
                </a:gridCol>
                <a:gridCol w="1082198">
                  <a:extLst>
                    <a:ext uri="{9D8B030D-6E8A-4147-A177-3AD203B41FA5}">
                      <a16:colId xmlns:a16="http://schemas.microsoft.com/office/drawing/2014/main" val="903490960"/>
                    </a:ext>
                  </a:extLst>
                </a:gridCol>
                <a:gridCol w="896678">
                  <a:extLst>
                    <a:ext uri="{9D8B030D-6E8A-4147-A177-3AD203B41FA5}">
                      <a16:colId xmlns:a16="http://schemas.microsoft.com/office/drawing/2014/main" val="2448308017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792357688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1773289493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2392276054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4023423187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1907900441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823995340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1849372672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3132682320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1454665294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4040102623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2937566202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2028229338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2722982506"/>
                    </a:ext>
                  </a:extLst>
                </a:gridCol>
                <a:gridCol w="309199">
                  <a:extLst>
                    <a:ext uri="{9D8B030D-6E8A-4147-A177-3AD203B41FA5}">
                      <a16:colId xmlns:a16="http://schemas.microsoft.com/office/drawing/2014/main" val="163880599"/>
                    </a:ext>
                  </a:extLst>
                </a:gridCol>
              </a:tblGrid>
              <a:tr h="359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Jason (TL5)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542671"/>
                  </a:ext>
                </a:extLst>
              </a:tr>
              <a:tr h="565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Research AI patterns for 2d Platformers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377157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Basic Enemy Behavior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856981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 Pathfinding Algorithms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546388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State 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859346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Enemy Attack Patterns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77027"/>
                  </a:ext>
                </a:extLst>
              </a:tr>
              <a:tr h="565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 Collision Detection for Enemies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8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53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7BA8-0A99-97E3-2BB2-27800DCD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2ACC-23F7-AD52-C267-80F5B191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 not updated yet</a:t>
            </a:r>
          </a:p>
          <a:p>
            <a:r>
              <a:rPr lang="en-US" dirty="0"/>
              <a:t>Built interface</a:t>
            </a:r>
          </a:p>
          <a:p>
            <a:r>
              <a:rPr lang="en-US" dirty="0"/>
              <a:t>Created Main Menu</a:t>
            </a:r>
          </a:p>
          <a:p>
            <a:r>
              <a:rPr lang="en-US" dirty="0"/>
              <a:t>Created Character Selector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D0A9588-C62D-8922-49D7-89B58D7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17F8-92B2-CC08-EDBD-84BB9870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So Far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15AE6B8-1673-3F79-AEF5-97510643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4BE5D5-5B7D-A197-2D60-56F5A4D36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835191"/>
              </p:ext>
            </p:extLst>
          </p:nvPr>
        </p:nvGraphicFramePr>
        <p:xfrm>
          <a:off x="838200" y="1690687"/>
          <a:ext cx="10515600" cy="3597214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2649024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144374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01094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82004286"/>
                    </a:ext>
                  </a:extLst>
                </a:gridCol>
              </a:tblGrid>
              <a:tr h="523124">
                <a:tc>
                  <a:txBody>
                    <a:bodyPr/>
                    <a:lstStyle/>
                    <a:p>
                      <a:pPr rtl="0" fontAlgn="b"/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79143"/>
                  </a:ext>
                </a:extLst>
              </a:tr>
              <a:tr h="448058">
                <a:tc>
                  <a:txBody>
                    <a:bodyPr/>
                    <a:lstStyle/>
                    <a:p>
                      <a:pPr rtl="0" fontAlgn="b"/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</a:rPr>
                        <a:t>Budgeted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Deficit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094290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Ferris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$2,500.00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$1,000.00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$1,500.00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100047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Taran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</a:rPr>
                        <a:t>$6,000.00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$1,500.00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$4,500.00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822065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Gavin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$1,500.00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</a:rPr>
                        <a:t>$100.00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$1,400.00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850859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Jason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$2,500.00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</a:rPr>
                        <a:t>$800.00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$1,700.00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935578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Julia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$2,500.00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$1,000.00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$1,500.00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95762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$15,000.00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>
                          <a:effectLst/>
                          <a:latin typeface="Calibri" panose="020F0502020204030204" pitchFamily="34" charset="0"/>
                        </a:rPr>
                        <a:t>$4,400.00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</a:rPr>
                        <a:t>$10,600.00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05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2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392</Words>
  <Application>Microsoft Office PowerPoint</Application>
  <PresentationFormat>Widescreen</PresentationFormat>
  <Paragraphs>261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Consolas</vt:lpstr>
      <vt:lpstr>office theme</vt:lpstr>
      <vt:lpstr>Tappa Tappa Keyboard</vt:lpstr>
      <vt:lpstr>Hero Climb</vt:lpstr>
      <vt:lpstr>Individual Work</vt:lpstr>
      <vt:lpstr>Ferris</vt:lpstr>
      <vt:lpstr>Taran</vt:lpstr>
      <vt:lpstr>Gavin</vt:lpstr>
      <vt:lpstr>Jason</vt:lpstr>
      <vt:lpstr>Julia</vt:lpstr>
      <vt:lpstr>Cost So Far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Taran Haug</dc:creator>
  <cp:lastModifiedBy>Haug, Taran (haug5859@vandals.uidaho.edu)</cp:lastModifiedBy>
  <cp:revision>8</cp:revision>
  <dcterms:created xsi:type="dcterms:W3CDTF">2024-09-17T18:29:02Z</dcterms:created>
  <dcterms:modified xsi:type="dcterms:W3CDTF">2024-10-01T14:57:56Z</dcterms:modified>
</cp:coreProperties>
</file>