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9"/>
  </p:notesMasterIdLst>
  <p:sldIdLst>
    <p:sldId id="256" r:id="rId2"/>
    <p:sldId id="257" r:id="rId3"/>
    <p:sldId id="302" r:id="rId4"/>
    <p:sldId id="279" r:id="rId5"/>
    <p:sldId id="280" r:id="rId6"/>
    <p:sldId id="281" r:id="rId7"/>
    <p:sldId id="303" r:id="rId8"/>
    <p:sldId id="282" r:id="rId9"/>
    <p:sldId id="304" r:id="rId10"/>
    <p:sldId id="283" r:id="rId11"/>
    <p:sldId id="284" r:id="rId12"/>
    <p:sldId id="285" r:id="rId13"/>
    <p:sldId id="286" r:id="rId14"/>
    <p:sldId id="287" r:id="rId15"/>
    <p:sldId id="288" r:id="rId16"/>
    <p:sldId id="306" r:id="rId17"/>
    <p:sldId id="305" r:id="rId18"/>
    <p:sldId id="307"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8"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309" r:id="rId53"/>
    <p:sldId id="310" r:id="rId54"/>
    <p:sldId id="311" r:id="rId55"/>
    <p:sldId id="312" r:id="rId56"/>
    <p:sldId id="313" r:id="rId57"/>
    <p:sldId id="301" r:id="rId58"/>
  </p:sldIdLst>
  <p:sldSz cx="9144000" cy="5143500" type="screen16x9"/>
  <p:notesSz cx="6858000" cy="9144000"/>
  <p:embeddedFontLst>
    <p:embeddedFont>
      <p:font typeface="Lato" panose="020F0502020204030203" pitchFamily="34" charset="0"/>
      <p:regular r:id="rId60"/>
      <p:bold r:id="rId61"/>
      <p:italic r:id="rId62"/>
      <p:boldItalic r:id="rId63"/>
    </p:embeddedFont>
    <p:embeddedFont>
      <p:font typeface="Montserrat" panose="000005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88421-3474-3C5C-225F-36797D0C07E3}" v="15" dt="2024-10-03T04:34:56.654"/>
    <p1510:client id="{2EFF1D61-6992-8F58-E1A6-1B938876DFAA}" v="127" dt="2024-10-03T15:33:00.553"/>
    <p1510:client id="{5E912650-27A0-9DB0-8184-FAD10BE98135}" v="42" dt="2024-10-03T04:36:38.709"/>
    <p1510:client id="{5EE38EFB-53C6-3897-44C1-F1EDBC26DDC3}" v="4" dt="2024-10-03T01:15:19.247"/>
    <p1510:client id="{65CD2DF4-DA2A-597B-C21A-D88919850451}" v="52" dt="2024-10-03T15:57:25.979"/>
    <p1510:client id="{6E4B4597-27F2-8E94-7655-1D5422C70C11}" v="151" dt="2024-10-03T15:52:42.009"/>
    <p1510:client id="{7D3B311E-FF65-920E-F18B-F677A943C3D4}" v="539" dt="2024-10-03T02:08:19.685"/>
    <p1510:client id="{8252343C-1412-A0FC-B1B0-B548291E5648}" v="21" dt="2024-10-02T15:09:58.596"/>
    <p1510:client id="{927EEF43-53E0-B120-2598-DDEFEA6F0726}" v="95" dt="2024-10-03T15:32:02.837"/>
    <p1510:client id="{AF7A329E-8114-F777-C176-056A934F4833}" v="11" dt="2024-10-03T01:46:25.898"/>
    <p1510:client id="{DEA4589C-B593-0462-9B0E-FFFFB67377CC}" v="46" dt="2024-10-02T03:16:03.698"/>
    <p1510:client id="{F8E7D415-0A5C-6870-EA39-79154B75B101}" v="333" dt="2024-10-03T15:26:29.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135"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875452e0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875452e0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So here you can see we have this simple hotdog class. Rather than having a constructor with multiple parameters, we can simply build the object with a series of methods called builders. For example, </a:t>
            </a:r>
            <a:r>
              <a:rPr lang="en-US" err="1"/>
              <a:t>addKetchup</a:t>
            </a:r>
            <a:r>
              <a:rPr lang="en-US"/>
              <a:t>, </a:t>
            </a:r>
            <a:r>
              <a:rPr lang="en-US" err="1"/>
              <a:t>addMustard</a:t>
            </a:r>
            <a:r>
              <a:rPr lang="en-US"/>
              <a:t>, etc.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6875452e0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6875452e0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An example of this would be an </a:t>
            </a:r>
            <a:r>
              <a:rPr lang="en-US" err="1"/>
              <a:t>ObjectPool</a:t>
            </a:r>
            <a:r>
              <a:rPr lang="en-US"/>
              <a:t> class that handles the management of reusable objects such as bullets by improving performance since there would be reduced overhead due to less often creation and destruction of those objects.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6875452e0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6875452e0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6875452e0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6875452e0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6875452e0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6875452e0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6875452e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6875452e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6875452e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6875452e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Composite Patterns are made up of three things</a:t>
            </a:r>
          </a:p>
          <a:p>
            <a:pPr marL="0" indent="0">
              <a:buNone/>
            </a:pPr>
            <a:r>
              <a:rPr lang="en-US"/>
              <a:t>Components</a:t>
            </a:r>
          </a:p>
          <a:p>
            <a:pPr marL="0" indent="0">
              <a:buNone/>
            </a:pPr>
            <a:r>
              <a:rPr lang="en-US"/>
              <a:t>Leaves</a:t>
            </a:r>
          </a:p>
          <a:p>
            <a:pPr marL="0" indent="0">
              <a:buNone/>
            </a:pPr>
            <a:r>
              <a:rPr lang="en-US"/>
              <a:t>And Composites</a:t>
            </a:r>
          </a:p>
        </p:txBody>
      </p:sp>
    </p:spTree>
    <p:extLst>
      <p:ext uri="{BB962C8B-B14F-4D97-AF65-F5344CB8AC3E}">
        <p14:creationId xmlns:p14="http://schemas.microsoft.com/office/powerpoint/2010/main" val="2653757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6875452e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6875452e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An example of a Composite Pattern would be an Enemy class with an Attack method</a:t>
            </a:r>
          </a:p>
          <a:p>
            <a:pPr marL="0" indent="0">
              <a:buNone/>
            </a:pPr>
            <a:r>
              <a:rPr lang="en-US"/>
              <a:t>A leaf of this class would be a </a:t>
            </a:r>
            <a:r>
              <a:rPr lang="en-US" err="1"/>
              <a:t>SimpleEnemy</a:t>
            </a:r>
            <a:endParaRPr lang="en-US"/>
          </a:p>
          <a:p>
            <a:pPr marL="0" indent="0">
              <a:buNone/>
            </a:pPr>
            <a:r>
              <a:rPr lang="en-US"/>
              <a:t>And a Composite would be an </a:t>
            </a:r>
            <a:r>
              <a:rPr lang="en-US" err="1"/>
              <a:t>EnemyGroup</a:t>
            </a:r>
            <a:r>
              <a:rPr lang="en-US"/>
              <a:t> class that holds multiple Enemy objects. Both </a:t>
            </a:r>
            <a:r>
              <a:rPr lang="en-US" err="1"/>
              <a:t>SimpleEnemy</a:t>
            </a:r>
            <a:r>
              <a:rPr lang="en-US"/>
              <a:t> and </a:t>
            </a:r>
            <a:r>
              <a:rPr lang="en-US" err="1"/>
              <a:t>EnemyGroup</a:t>
            </a:r>
            <a:r>
              <a:rPr lang="en-US"/>
              <a:t> class have an Attack method, but </a:t>
            </a:r>
            <a:r>
              <a:rPr lang="en-US" err="1"/>
              <a:t>EnemyGroup</a:t>
            </a:r>
            <a:r>
              <a:rPr lang="en-US"/>
              <a:t> contains an add and remove method so that it works like a </a:t>
            </a:r>
            <a:r>
              <a:rPr lang="en-US" err="1"/>
              <a:t>SimpleEnemy</a:t>
            </a:r>
            <a:r>
              <a:rPr lang="en-US"/>
              <a:t> attack method would.</a:t>
            </a:r>
          </a:p>
        </p:txBody>
      </p:sp>
    </p:spTree>
    <p:extLst>
      <p:ext uri="{BB962C8B-B14F-4D97-AF65-F5344CB8AC3E}">
        <p14:creationId xmlns:p14="http://schemas.microsoft.com/office/powerpoint/2010/main" val="2211057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6875452e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6875452e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Composite Patterns are made up of three things</a:t>
            </a:r>
          </a:p>
          <a:p>
            <a:pPr marL="0" indent="0">
              <a:buNone/>
            </a:pPr>
            <a:r>
              <a:rPr lang="en-US"/>
              <a:t>Components</a:t>
            </a:r>
          </a:p>
          <a:p>
            <a:pPr marL="0" indent="0">
              <a:buNone/>
            </a:pPr>
            <a:r>
              <a:rPr lang="en-US"/>
              <a:t>Leaves</a:t>
            </a:r>
          </a:p>
          <a:p>
            <a:pPr marL="0" indent="0">
              <a:buNone/>
            </a:pPr>
            <a:r>
              <a:rPr lang="en-US"/>
              <a:t>And Composites</a:t>
            </a:r>
          </a:p>
        </p:txBody>
      </p:sp>
    </p:spTree>
    <p:extLst>
      <p:ext uri="{BB962C8B-B14F-4D97-AF65-F5344CB8AC3E}">
        <p14:creationId xmlns:p14="http://schemas.microsoft.com/office/powerpoint/2010/main" val="3233167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6875452e0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16875452e0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For a shop in Unity, it's essential to harmonize a wide array of objects from a complex library. The Shop class could serve as a Facade, orchestrating interactions among subsystems like Inventory, Pricing, and </a:t>
            </a:r>
            <a:r>
              <a:rPr lang="en-US" err="1"/>
              <a:t>ShopUI</a:t>
            </a:r>
            <a:r>
              <a:rPr lang="en-US"/>
              <a:t>. This design ensures that the player can purchase items without directly engaging with each subsystem. The Shop class simplifies the process, managing item storage, pricing details, and the user interface collectively.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6414dea0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6414dea0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6875452e0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6875452e0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6875452e0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6875452e0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875452e0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875452e0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16875452e0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16875452e0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16875452e0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16875452e0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16875452e0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16875452e0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6875452e0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16875452e0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16875452e0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16875452e0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16875452e0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16875452e0_2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6875452e0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6875452e0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6875452e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6875452e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925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16875452e0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16875452e0_2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6875452e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6875452e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664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75f8dc0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75f8dc0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5f8dc02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75f8dc02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75f8dc02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75f8dc02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75f8dc02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75f8dc02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75f8dc02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75f8dc02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75f8dc02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75f8dc02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75f8dc02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75f8dc02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75f8dc02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75f8dc02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6875452e0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6875452e0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Low coupling (good) means components are more independent, making the system easier to maintain and extend. High coupling (not-so-good) means components are tightly interwoven, making changes or maintenance more complicated.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75f8dc02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75f8dc02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6793899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6793899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6793899d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6793899d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6793899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6793899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6793899d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6793899d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6793899d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6793899d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75f8dc02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75f8dc0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75f8dc02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75f8dc0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75f8dc02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75f8dc02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75f8dc02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75f8dc02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6875452e0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6875452e0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75f8dc02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75f8dc02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75f8dc02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75f8dc0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6875452e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6875452e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77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6875452e0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6875452e0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6875452e0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6875452e0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In this example we have a logistics superclass with subclasses </a:t>
            </a:r>
            <a:r>
              <a:rPr lang="en-US" err="1"/>
              <a:t>RoadLogistics</a:t>
            </a:r>
            <a:r>
              <a:rPr lang="en-US"/>
              <a:t> and </a:t>
            </a:r>
            <a:r>
              <a:rPr lang="en-US" err="1"/>
              <a:t>SeaLogistics</a:t>
            </a:r>
            <a:r>
              <a:rPr lang="en-US"/>
              <a:t>.</a:t>
            </a:r>
          </a:p>
          <a:p>
            <a:pPr marL="0" indent="0">
              <a:buNone/>
            </a:pPr>
            <a:r>
              <a:rPr lang="en-US"/>
              <a:t>The </a:t>
            </a:r>
            <a:r>
              <a:rPr lang="en-US" err="1"/>
              <a:t>createTransport</a:t>
            </a:r>
            <a:r>
              <a:rPr lang="en-US"/>
              <a:t>() function is a factory method that replaces a direct object construction call.</a:t>
            </a:r>
            <a:br>
              <a:rPr lang="en-US"/>
            </a:br>
            <a:r>
              <a:rPr lang="en-US"/>
              <a:t>So the object returned by </a:t>
            </a:r>
            <a:r>
              <a:rPr lang="en-US" err="1"/>
              <a:t>RoadLogistics</a:t>
            </a:r>
            <a:r>
              <a:rPr lang="en-US"/>
              <a:t> </a:t>
            </a:r>
            <a:r>
              <a:rPr lang="en-US" err="1"/>
              <a:t>CreateTransport</a:t>
            </a:r>
            <a:r>
              <a:rPr lang="en-US"/>
              <a:t>() method is a Truck, whereas the </a:t>
            </a:r>
            <a:r>
              <a:rPr lang="en-US" err="1"/>
              <a:t>SeaLogistics</a:t>
            </a:r>
            <a:r>
              <a:rPr lang="en-US"/>
              <a:t> is a Ship.</a:t>
            </a:r>
          </a:p>
          <a:p>
            <a:pPr marL="0" indent="0">
              <a:buNone/>
            </a:pPr>
            <a:endParaRPr lang="en-US"/>
          </a:p>
        </p:txBody>
      </p:sp>
    </p:spTree>
    <p:extLst>
      <p:ext uri="{BB962C8B-B14F-4D97-AF65-F5344CB8AC3E}">
        <p14:creationId xmlns:p14="http://schemas.microsoft.com/office/powerpoint/2010/main" val="2366886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6875452e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6875452e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6875452e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6875452e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Imagine you have a furniture class with Chair, Sofa, and Coffee Table Objects.</a:t>
            </a:r>
            <a:br>
              <a:rPr lang="en-US"/>
            </a:br>
            <a:r>
              <a:rPr lang="en-US"/>
              <a:t>However, you have multiple variants of this furniture class, such as Modern, Victorian, and Art Deco.</a:t>
            </a:r>
          </a:p>
          <a:p>
            <a:pPr marL="0" indent="0">
              <a:buNone/>
            </a:pPr>
            <a:r>
              <a:rPr lang="en-US"/>
              <a:t>Using an abstract factory pattern would allow you to produce a family of related objects with an abstract </a:t>
            </a:r>
            <a:r>
              <a:rPr lang="en-US" err="1"/>
              <a:t>FurnitureFactory</a:t>
            </a:r>
            <a:r>
              <a:rPr lang="en-US"/>
              <a:t> superclass, as is shown here.</a:t>
            </a:r>
          </a:p>
          <a:p>
            <a:pPr marL="0" indent="0">
              <a:buNone/>
            </a:pPr>
            <a:endParaRPr lang="en-US"/>
          </a:p>
        </p:txBody>
      </p:sp>
    </p:spTree>
    <p:extLst>
      <p:ext uri="{BB962C8B-B14F-4D97-AF65-F5344CB8AC3E}">
        <p14:creationId xmlns:p14="http://schemas.microsoft.com/office/powerpoint/2010/main" val="79581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Lead 3 Presentation</a:t>
            </a:r>
            <a:endParaRPr/>
          </a:p>
        </p:txBody>
      </p:sp>
      <p:sp>
        <p:nvSpPr>
          <p:cNvPr id="135" name="Google Shape;135;p13"/>
          <p:cNvSpPr txBox="1">
            <a:spLocks noGrp="1"/>
          </p:cNvSpPr>
          <p:nvPr>
            <p:ph type="subTitle" idx="1"/>
          </p:nvPr>
        </p:nvSpPr>
        <p:spPr>
          <a:xfrm>
            <a:off x="4573173" y="3924925"/>
            <a:ext cx="3731446" cy="506100"/>
          </a:xfrm>
          <a:prstGeom prst="rect">
            <a:avLst/>
          </a:prstGeom>
        </p:spPr>
        <p:txBody>
          <a:bodyPr spcFirstLastPara="1" wrap="square" lIns="91425" tIns="91425" rIns="91425" bIns="91425" anchor="t" anchorCtr="0">
            <a:normAutofit fontScale="92500" lnSpcReduction="20000"/>
          </a:bodyPr>
          <a:lstStyle/>
          <a:p>
            <a:pPr marL="0" indent="0"/>
            <a:r>
              <a:rPr lang="en"/>
              <a:t>Ankeet, Davin, Gavin, Joe, Luke, Mikayla, Owen, Sam</a:t>
            </a: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Builder</a:t>
            </a:r>
            <a:endParaRPr/>
          </a:p>
        </p:txBody>
      </p:sp>
      <p:sp>
        <p:nvSpPr>
          <p:cNvPr id="362" name="Google Shape;362;p40"/>
          <p:cNvSpPr txBox="1">
            <a:spLocks noGrp="1"/>
          </p:cNvSpPr>
          <p:nvPr>
            <p:ph type="body" idx="1"/>
          </p:nvPr>
        </p:nvSpPr>
        <p:spPr>
          <a:xfrm>
            <a:off x="1297500" y="1286409"/>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•Simplifies a process where there are multiple steps each having different possible pieces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endParaRPr lang="en" sz="2800">
              <a:latin typeface="Montserrat"/>
              <a:ea typeface="Montserrat"/>
              <a:cs typeface="Montserrat"/>
            </a:endParaRPr>
          </a:p>
          <a:p>
            <a:pPr marL="0" lvl="0" indent="0" algn="l" rtl="0">
              <a:spcBef>
                <a:spcPts val="0"/>
              </a:spcBef>
              <a:spcAft>
                <a:spcPts val="1200"/>
              </a:spcAft>
              <a:buNone/>
            </a:pPr>
            <a:endParaRPr/>
          </a:p>
        </p:txBody>
      </p:sp>
      <p:sp>
        <p:nvSpPr>
          <p:cNvPr id="364" name="Google Shape;364;p4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28/45</a:t>
            </a:r>
            <a:endParaRPr sz="1000"/>
          </a:p>
        </p:txBody>
      </p:sp>
      <p:sp>
        <p:nvSpPr>
          <p:cNvPr id="5" name="TextBox 4">
            <a:extLst>
              <a:ext uri="{FF2B5EF4-FFF2-40B4-BE49-F238E27FC236}">
                <a16:creationId xmlns:a16="http://schemas.microsoft.com/office/drawing/2014/main" id="{D381C348-953A-8712-51C7-985D2B882D4E}"/>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2" name="Picture 1" descr="Builder">
            <a:extLst>
              <a:ext uri="{FF2B5EF4-FFF2-40B4-BE49-F238E27FC236}">
                <a16:creationId xmlns:a16="http://schemas.microsoft.com/office/drawing/2014/main" id="{F224E665-BF59-FB13-0F2B-FEEA4F9889EB}"/>
              </a:ext>
            </a:extLst>
          </p:cNvPr>
          <p:cNvPicPr>
            <a:picLocks noChangeAspect="1"/>
          </p:cNvPicPr>
          <p:nvPr/>
        </p:nvPicPr>
        <p:blipFill>
          <a:blip r:embed="rId3"/>
          <a:stretch>
            <a:fillRect/>
          </a:stretch>
        </p:blipFill>
        <p:spPr>
          <a:xfrm>
            <a:off x="5394223" y="2940460"/>
            <a:ext cx="2743200" cy="1714500"/>
          </a:xfrm>
          <a:prstGeom prst="rect">
            <a:avLst/>
          </a:prstGeom>
        </p:spPr>
      </p:pic>
      <p:pic>
        <p:nvPicPr>
          <p:cNvPr id="4" name="Picture 3" descr="A screen shot of a computer code&#10;&#10;Description automatically generated">
            <a:extLst>
              <a:ext uri="{FF2B5EF4-FFF2-40B4-BE49-F238E27FC236}">
                <a16:creationId xmlns:a16="http://schemas.microsoft.com/office/drawing/2014/main" id="{D8218179-AFDE-5E2C-963B-31C23FF3750A}"/>
              </a:ext>
            </a:extLst>
          </p:cNvPr>
          <p:cNvPicPr>
            <a:picLocks noChangeAspect="1"/>
          </p:cNvPicPr>
          <p:nvPr/>
        </p:nvPicPr>
        <p:blipFill>
          <a:blip r:embed="rId4"/>
          <a:stretch>
            <a:fillRect/>
          </a:stretch>
        </p:blipFill>
        <p:spPr>
          <a:xfrm>
            <a:off x="1295459" y="2595717"/>
            <a:ext cx="2741546" cy="23671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Resource Pool</a:t>
            </a:r>
            <a:endParaRPr/>
          </a:p>
        </p:txBody>
      </p:sp>
      <p:sp>
        <p:nvSpPr>
          <p:cNvPr id="370" name="Google Shape;370;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•Instantiate a reasonable amount of resource intense objects towards the start, then loan them to different objects/processes as needed.</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•Reduces work on the system so that it doesn’t have to re create the resource intense objects repeatedly.</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Creating Bullets</a:t>
            </a:r>
            <a:endParaRPr lang="en" sz="2800">
              <a:latin typeface="Montserrat"/>
              <a:ea typeface="Montserrat"/>
              <a:cs typeface="Montserrat"/>
            </a:endParaRPr>
          </a:p>
          <a:p>
            <a:pPr marL="0" lvl="0" indent="0" algn="l" rtl="0">
              <a:spcBef>
                <a:spcPts val="0"/>
              </a:spcBef>
              <a:spcAft>
                <a:spcPts val="1200"/>
              </a:spcAft>
              <a:buNone/>
            </a:pPr>
            <a:endParaRPr/>
          </a:p>
        </p:txBody>
      </p:sp>
      <p:sp>
        <p:nvSpPr>
          <p:cNvPr id="372" name="Google Shape;372;p4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29/45</a:t>
            </a:r>
            <a:endParaRPr sz="1000"/>
          </a:p>
        </p:txBody>
      </p:sp>
      <p:sp>
        <p:nvSpPr>
          <p:cNvPr id="7" name="TextBox 6">
            <a:extLst>
              <a:ext uri="{FF2B5EF4-FFF2-40B4-BE49-F238E27FC236}">
                <a16:creationId xmlns:a16="http://schemas.microsoft.com/office/drawing/2014/main" id="{269AAE0E-8383-FAEB-A8A7-FE58CABEE6A5}"/>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Prototype</a:t>
            </a:r>
            <a:endParaRPr/>
          </a:p>
        </p:txBody>
      </p:sp>
      <p:sp>
        <p:nvSpPr>
          <p:cNvPr id="378" name="Google Shape;378;p42"/>
          <p:cNvSpPr txBox="1">
            <a:spLocks noGrp="1"/>
          </p:cNvSpPr>
          <p:nvPr>
            <p:ph type="body" idx="1"/>
          </p:nvPr>
        </p:nvSpPr>
        <p:spPr>
          <a:xfrm>
            <a:off x="733234" y="1466272"/>
            <a:ext cx="4080122" cy="3345250"/>
          </a:xfrm>
          <a:prstGeom prst="rect">
            <a:avLst/>
          </a:prstGeom>
        </p:spPr>
        <p:txBody>
          <a:bodyPr spcFirstLastPara="1" wrap="square" lIns="91425" tIns="91425" rIns="91425" bIns="91425" anchor="t" anchorCtr="0">
            <a:normAutofit fontScale="77500" lnSpcReduction="20000"/>
          </a:bodyPr>
          <a:lstStyle/>
          <a:p>
            <a:pPr marL="0" indent="0">
              <a:lnSpc>
                <a:spcPct val="90000"/>
              </a:lnSpc>
              <a:spcBef>
                <a:spcPts val="1000"/>
              </a:spcBef>
              <a:buNone/>
            </a:pPr>
            <a:r>
              <a:rPr lang="en" sz="2800">
                <a:latin typeface="Montserrat"/>
                <a:ea typeface="Montserrat"/>
                <a:cs typeface="Montserrat"/>
                <a:sym typeface="Montserrat"/>
              </a:rPr>
              <a:t>•</a:t>
            </a:r>
            <a:r>
              <a:rPr lang="en" sz="2800">
                <a:latin typeface="Montserrat"/>
                <a:sym typeface="Montserrat"/>
              </a:rPr>
              <a:t>The Prototype design pattern is all about cloning. Imagine you have an object, and instead of creating new instances of this object from scratch every time, you want to create copies of the existing one. </a:t>
            </a:r>
            <a:endParaRPr lang="en" sz="2800">
              <a:latin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•Unity’s prefab feature handles this for us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endParaRPr lang="en" sz="2800">
              <a:latin typeface="Montserrat"/>
              <a:ea typeface="Montserrat"/>
              <a:cs typeface="Montserrat"/>
            </a:endParaRPr>
          </a:p>
          <a:p>
            <a:pPr marL="0" lvl="0" indent="0" algn="l" rtl="0">
              <a:spcBef>
                <a:spcPts val="0"/>
              </a:spcBef>
              <a:spcAft>
                <a:spcPts val="1200"/>
              </a:spcAft>
              <a:buNone/>
            </a:pPr>
            <a:endParaRPr/>
          </a:p>
        </p:txBody>
      </p:sp>
      <p:sp>
        <p:nvSpPr>
          <p:cNvPr id="379" name="Google Shape;379;p4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30/45</a:t>
            </a:r>
            <a:endParaRPr sz="1000"/>
          </a:p>
        </p:txBody>
      </p:sp>
      <p:sp>
        <p:nvSpPr>
          <p:cNvPr id="5" name="TextBox 4">
            <a:extLst>
              <a:ext uri="{FF2B5EF4-FFF2-40B4-BE49-F238E27FC236}">
                <a16:creationId xmlns:a16="http://schemas.microsoft.com/office/drawing/2014/main" id="{8FECE09B-609A-499D-159B-DA27286C97EF}"/>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4" name="Picture 3" descr="Pre-built prototypes">
            <a:extLst>
              <a:ext uri="{FF2B5EF4-FFF2-40B4-BE49-F238E27FC236}">
                <a16:creationId xmlns:a16="http://schemas.microsoft.com/office/drawing/2014/main" id="{44269FAA-6D21-2B97-A7DF-3F80D46DB9B1}"/>
              </a:ext>
            </a:extLst>
          </p:cNvPr>
          <p:cNvPicPr>
            <a:picLocks noChangeAspect="1"/>
          </p:cNvPicPr>
          <p:nvPr/>
        </p:nvPicPr>
        <p:blipFill>
          <a:blip r:embed="rId3"/>
          <a:stretch>
            <a:fillRect/>
          </a:stretch>
        </p:blipFill>
        <p:spPr>
          <a:xfrm>
            <a:off x="5088521" y="1314227"/>
            <a:ext cx="3459383" cy="29563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6000"/>
              <a:t>Structural Patterns</a:t>
            </a:r>
            <a:endParaRPr/>
          </a:p>
        </p:txBody>
      </p:sp>
      <p:sp>
        <p:nvSpPr>
          <p:cNvPr id="386" name="Google Shape;386;p43"/>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87" name="Google Shape;387;p43"/>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31/45</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Adapter</a:t>
            </a:r>
            <a:endParaRPr/>
          </a:p>
        </p:txBody>
      </p:sp>
      <p:sp>
        <p:nvSpPr>
          <p:cNvPr id="393" name="Google Shape;393;p4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•Take a class that’s incompatible with another class or function and encase it in an adapter to make it work as if it were.</a:t>
            </a:r>
            <a:endParaRPr sz="2800">
              <a:latin typeface="Montserrat"/>
              <a:ea typeface="Montserrat"/>
              <a:cs typeface="Montserrat"/>
              <a:sym typeface="Montserrat"/>
            </a:endParaRPr>
          </a:p>
          <a:p>
            <a:pPr marL="0" lvl="0" indent="0" algn="l" rtl="0">
              <a:spcAft>
                <a:spcPts val="1200"/>
              </a:spcAft>
              <a:buNone/>
            </a:pPr>
            <a:endParaRPr lang="en"/>
          </a:p>
        </p:txBody>
      </p:sp>
      <p:sp>
        <p:nvSpPr>
          <p:cNvPr id="395" name="Google Shape;395;p4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32/45</a:t>
            </a:r>
            <a:endParaRPr sz="1000"/>
          </a:p>
        </p:txBody>
      </p:sp>
      <p:sp>
        <p:nvSpPr>
          <p:cNvPr id="5" name="TextBox 4">
            <a:extLst>
              <a:ext uri="{FF2B5EF4-FFF2-40B4-BE49-F238E27FC236}">
                <a16:creationId xmlns:a16="http://schemas.microsoft.com/office/drawing/2014/main" id="{99C94118-D520-07D5-7D5E-FAA1AD308493}"/>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2" name="Picture 1" descr="Adapter Design Pattern. what is it? | by Pramodaya Jayalath | Medium">
            <a:extLst>
              <a:ext uri="{FF2B5EF4-FFF2-40B4-BE49-F238E27FC236}">
                <a16:creationId xmlns:a16="http://schemas.microsoft.com/office/drawing/2014/main" id="{D32ACAF6-C10F-A857-76C1-5D2DAC1DE203}"/>
              </a:ext>
            </a:extLst>
          </p:cNvPr>
          <p:cNvPicPr>
            <a:picLocks noChangeAspect="1"/>
          </p:cNvPicPr>
          <p:nvPr/>
        </p:nvPicPr>
        <p:blipFill>
          <a:blip r:embed="rId3"/>
          <a:stretch>
            <a:fillRect/>
          </a:stretch>
        </p:blipFill>
        <p:spPr>
          <a:xfrm>
            <a:off x="4980008" y="3027933"/>
            <a:ext cx="3003629" cy="17859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Composite</a:t>
            </a:r>
            <a:endParaRPr/>
          </a:p>
        </p:txBody>
      </p:sp>
      <p:sp>
        <p:nvSpPr>
          <p:cNvPr id="401" name="Google Shape;401;p4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latin typeface="Montserrat"/>
                <a:ea typeface="Montserrat"/>
                <a:cs typeface="Montserrat"/>
                <a:sym typeface="Montserrat"/>
              </a:rPr>
              <a:t>•Composites apply to tree like structures </a:t>
            </a:r>
            <a:endParaRPr lang="en" sz="2400">
              <a:latin typeface="Montserrat"/>
              <a:ea typeface="Montserrat"/>
              <a:cs typeface="Montserrat"/>
            </a:endParaRPr>
          </a:p>
          <a:p>
            <a:pPr marL="0" indent="0">
              <a:buNone/>
            </a:pPr>
            <a:r>
              <a:rPr lang="en" sz="2400">
                <a:latin typeface="Montserrat"/>
                <a:ea typeface="Montserrat"/>
                <a:cs typeface="Montserrat"/>
                <a:sym typeface="Montserrat"/>
              </a:rPr>
              <a:t>•</a:t>
            </a:r>
            <a:r>
              <a:rPr lang="en" sz="2400">
                <a:latin typeface="Montserrat"/>
                <a:sym typeface="Montserrat"/>
              </a:rPr>
              <a:t>They </a:t>
            </a:r>
            <a:r>
              <a:rPr lang="en" sz="2400" b="1">
                <a:latin typeface="Montserrat"/>
                <a:sym typeface="Montserrat"/>
              </a:rPr>
              <a:t>describes a group of objects that are treated the same way as a single instance of the same type of object</a:t>
            </a:r>
            <a:r>
              <a:rPr lang="en" sz="2400">
                <a:latin typeface="Montserrat"/>
                <a:sym typeface="Montserrat"/>
              </a:rPr>
              <a:t>.</a:t>
            </a:r>
            <a:r>
              <a:rPr lang="en" sz="2400">
                <a:latin typeface="Montserrat"/>
                <a:ea typeface="Montserrat"/>
                <a:cs typeface="Montserrat"/>
                <a:sym typeface="Montserrat"/>
              </a:rPr>
              <a:t> </a:t>
            </a:r>
            <a:endParaRPr lang="en" sz="2400">
              <a:latin typeface="Montserrat"/>
              <a:ea typeface="Montserrat"/>
              <a:cs typeface="Montserrat"/>
            </a:endParaRPr>
          </a:p>
          <a:p>
            <a:pPr marL="0" lvl="0" indent="0" algn="l" rtl="0">
              <a:spcBef>
                <a:spcPts val="0"/>
              </a:spcBef>
              <a:spcAft>
                <a:spcPts val="1200"/>
              </a:spcAft>
              <a:buNone/>
            </a:pPr>
            <a:endParaRPr/>
          </a:p>
        </p:txBody>
      </p:sp>
      <p:sp>
        <p:nvSpPr>
          <p:cNvPr id="403" name="Google Shape;403;p4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33/45</a:t>
            </a:r>
            <a:endParaRPr sz="1000"/>
          </a:p>
        </p:txBody>
      </p:sp>
      <p:sp>
        <p:nvSpPr>
          <p:cNvPr id="5" name="TextBox 4">
            <a:extLst>
              <a:ext uri="{FF2B5EF4-FFF2-40B4-BE49-F238E27FC236}">
                <a16:creationId xmlns:a16="http://schemas.microsoft.com/office/drawing/2014/main" id="{37E7B699-5A29-B72C-2B05-97731C1F59E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4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33/45</a:t>
            </a:r>
            <a:endParaRPr sz="1000"/>
          </a:p>
        </p:txBody>
      </p:sp>
      <p:sp>
        <p:nvSpPr>
          <p:cNvPr id="5" name="TextBox 4">
            <a:extLst>
              <a:ext uri="{FF2B5EF4-FFF2-40B4-BE49-F238E27FC236}">
                <a16:creationId xmlns:a16="http://schemas.microsoft.com/office/drawing/2014/main" id="{37E7B699-5A29-B72C-2B05-97731C1F59E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4" name="Picture 3" descr="Composite">
            <a:extLst>
              <a:ext uri="{FF2B5EF4-FFF2-40B4-BE49-F238E27FC236}">
                <a16:creationId xmlns:a16="http://schemas.microsoft.com/office/drawing/2014/main" id="{E7F9FA79-2EA7-1759-B2C9-C606D306CD05}"/>
              </a:ext>
            </a:extLst>
          </p:cNvPr>
          <p:cNvPicPr>
            <a:picLocks noChangeAspect="1"/>
          </p:cNvPicPr>
          <p:nvPr/>
        </p:nvPicPr>
        <p:blipFill>
          <a:blip r:embed="rId3"/>
          <a:stretch>
            <a:fillRect/>
          </a:stretch>
        </p:blipFill>
        <p:spPr>
          <a:xfrm>
            <a:off x="1297812" y="405302"/>
            <a:ext cx="6526672" cy="4246085"/>
          </a:xfrm>
          <a:prstGeom prst="rect">
            <a:avLst/>
          </a:prstGeom>
        </p:spPr>
      </p:pic>
    </p:spTree>
    <p:extLst>
      <p:ext uri="{BB962C8B-B14F-4D97-AF65-F5344CB8AC3E}">
        <p14:creationId xmlns:p14="http://schemas.microsoft.com/office/powerpoint/2010/main" val="206417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r>
              <a:rPr lang="en" sz="4400"/>
              <a:t>Composite Example</a:t>
            </a:r>
            <a:endParaRPr/>
          </a:p>
        </p:txBody>
      </p:sp>
      <p:sp>
        <p:nvSpPr>
          <p:cNvPr id="401" name="Google Shape;401;p45"/>
          <p:cNvSpPr txBox="1">
            <a:spLocks noGrp="1"/>
          </p:cNvSpPr>
          <p:nvPr>
            <p:ph type="body" idx="1"/>
          </p:nvPr>
        </p:nvSpPr>
        <p:spPr>
          <a:xfrm>
            <a:off x="646425" y="1567550"/>
            <a:ext cx="8037215" cy="2911200"/>
          </a:xfrm>
          <a:prstGeom prst="rect">
            <a:avLst/>
          </a:prstGeom>
        </p:spPr>
        <p:txBody>
          <a:bodyPr spcFirstLastPara="1" wrap="square" lIns="91425" tIns="91425" rIns="91425" bIns="91425" anchor="t" anchorCtr="0">
            <a:normAutofit/>
          </a:bodyPr>
          <a:lstStyle/>
          <a:p>
            <a:pPr marL="0" indent="0">
              <a:buNone/>
            </a:pPr>
            <a:r>
              <a:rPr lang="en" sz="2400">
                <a:latin typeface="Montserrat"/>
                <a:ea typeface="Montserrat"/>
                <a:cs typeface="Montserrat"/>
                <a:sym typeface="Montserrat"/>
              </a:rPr>
              <a:t>•</a:t>
            </a:r>
            <a:r>
              <a:rPr lang="en" sz="2400" b="1">
                <a:latin typeface="Montserrat"/>
                <a:ea typeface="Montserrat"/>
                <a:cs typeface="Montserrat"/>
                <a:sym typeface="Montserrat"/>
              </a:rPr>
              <a:t>Component:</a:t>
            </a:r>
            <a:r>
              <a:rPr lang="en" sz="2400">
                <a:latin typeface="Montserrat"/>
                <a:ea typeface="Montserrat"/>
                <a:cs typeface="Montserrat"/>
                <a:sym typeface="Montserrat"/>
              </a:rPr>
              <a:t> </a:t>
            </a:r>
            <a:r>
              <a:rPr lang="en" sz="2400">
                <a:latin typeface="Montserrat"/>
                <a:sym typeface="Montserrat"/>
              </a:rPr>
              <a:t>An abstract class/interface </a:t>
            </a:r>
            <a:r>
              <a:rPr lang="en" sz="2400">
                <a:latin typeface="Montserrat"/>
                <a:ea typeface="Montserrat"/>
                <a:cs typeface="Montserrat"/>
                <a:sym typeface="Montserrat"/>
              </a:rPr>
              <a:t>IEnemy</a:t>
            </a:r>
            <a:r>
              <a:rPr lang="en" sz="2400">
                <a:latin typeface="Montserrat"/>
                <a:sym typeface="Montserrat"/>
              </a:rPr>
              <a:t> with a method </a:t>
            </a:r>
            <a:r>
              <a:rPr lang="en" sz="2400">
                <a:latin typeface="Montserrat"/>
                <a:ea typeface="Montserrat"/>
                <a:cs typeface="Montserrat"/>
                <a:sym typeface="Montserrat"/>
              </a:rPr>
              <a:t>Attack()</a:t>
            </a:r>
            <a:r>
              <a:rPr lang="en" sz="2400">
                <a:latin typeface="Montserrat"/>
                <a:sym typeface="Montserrat"/>
              </a:rPr>
              <a:t>.</a:t>
            </a:r>
            <a:endParaRPr lang="en" sz="2400">
              <a:latin typeface="Montserrat"/>
            </a:endParaRPr>
          </a:p>
          <a:p>
            <a:pPr marL="0" indent="0">
              <a:lnSpc>
                <a:spcPct val="114999"/>
              </a:lnSpc>
              <a:buNone/>
            </a:pPr>
            <a:r>
              <a:rPr lang="en" sz="2400">
                <a:latin typeface="Montserrat"/>
              </a:rPr>
              <a:t>•</a:t>
            </a:r>
            <a:r>
              <a:rPr lang="en" sz="2400" b="1">
                <a:latin typeface="Montserrat"/>
              </a:rPr>
              <a:t>Leaf:</a:t>
            </a:r>
            <a:r>
              <a:rPr lang="en" sz="2400">
                <a:latin typeface="Montserrat"/>
              </a:rPr>
              <a:t> A class </a:t>
            </a:r>
            <a:r>
              <a:rPr lang="en" sz="2400" err="1">
                <a:latin typeface="Montserrat"/>
              </a:rPr>
              <a:t>SimpleEnemy</a:t>
            </a:r>
            <a:r>
              <a:rPr lang="en" sz="2400">
                <a:latin typeface="Montserrat"/>
              </a:rPr>
              <a:t> implementing IEnemy.</a:t>
            </a:r>
            <a:endParaRPr lang="en"/>
          </a:p>
          <a:p>
            <a:pPr marL="0" indent="0">
              <a:lnSpc>
                <a:spcPct val="114999"/>
              </a:lnSpc>
              <a:buNone/>
            </a:pPr>
            <a:r>
              <a:rPr lang="en" sz="2400">
                <a:latin typeface="Montserrat"/>
              </a:rPr>
              <a:t>•</a:t>
            </a:r>
            <a:r>
              <a:rPr lang="en" sz="2400" b="1">
                <a:latin typeface="Montserrat"/>
              </a:rPr>
              <a:t>Composite:</a:t>
            </a:r>
            <a:r>
              <a:rPr lang="en" sz="2400">
                <a:latin typeface="Montserrat"/>
              </a:rPr>
              <a:t> A class </a:t>
            </a:r>
            <a:r>
              <a:rPr lang="en" sz="2400" err="1">
                <a:latin typeface="Montserrat"/>
              </a:rPr>
              <a:t>EnemyGroup</a:t>
            </a:r>
            <a:r>
              <a:rPr lang="en" sz="2400">
                <a:latin typeface="Montserrat"/>
              </a:rPr>
              <a:t> that can hold and manage multiple IEnemy objects.</a:t>
            </a:r>
            <a:endParaRPr lang="en">
              <a:latin typeface="Montserrat"/>
            </a:endParaRPr>
          </a:p>
          <a:p>
            <a:pPr marL="0" indent="0">
              <a:spcAft>
                <a:spcPts val="1200"/>
              </a:spcAft>
              <a:buNone/>
            </a:pPr>
            <a:endParaRPr lang="en-US"/>
          </a:p>
        </p:txBody>
      </p:sp>
      <p:sp>
        <p:nvSpPr>
          <p:cNvPr id="403" name="Google Shape;403;p4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33/45</a:t>
            </a:r>
            <a:endParaRPr sz="1000"/>
          </a:p>
        </p:txBody>
      </p:sp>
      <p:sp>
        <p:nvSpPr>
          <p:cNvPr id="5" name="TextBox 4">
            <a:extLst>
              <a:ext uri="{FF2B5EF4-FFF2-40B4-BE49-F238E27FC236}">
                <a16:creationId xmlns:a16="http://schemas.microsoft.com/office/drawing/2014/main" id="{37E7B699-5A29-B72C-2B05-97731C1F59E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extLst>
      <p:ext uri="{BB962C8B-B14F-4D97-AF65-F5344CB8AC3E}">
        <p14:creationId xmlns:p14="http://schemas.microsoft.com/office/powerpoint/2010/main" val="2318848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4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33/45</a:t>
            </a:r>
            <a:endParaRPr sz="1000"/>
          </a:p>
        </p:txBody>
      </p:sp>
      <p:sp>
        <p:nvSpPr>
          <p:cNvPr id="5" name="TextBox 4">
            <a:extLst>
              <a:ext uri="{FF2B5EF4-FFF2-40B4-BE49-F238E27FC236}">
                <a16:creationId xmlns:a16="http://schemas.microsoft.com/office/drawing/2014/main" id="{37E7B699-5A29-B72C-2B05-97731C1F59E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3" name="Picture 2" descr="A screenshot of a computer program&#10;&#10;Description automatically generated">
            <a:extLst>
              <a:ext uri="{FF2B5EF4-FFF2-40B4-BE49-F238E27FC236}">
                <a16:creationId xmlns:a16="http://schemas.microsoft.com/office/drawing/2014/main" id="{D33AFD7C-4C08-A85D-3DEA-4BDB6D5F15DD}"/>
              </a:ext>
            </a:extLst>
          </p:cNvPr>
          <p:cNvPicPr>
            <a:picLocks noChangeAspect="1"/>
          </p:cNvPicPr>
          <p:nvPr/>
        </p:nvPicPr>
        <p:blipFill>
          <a:blip r:embed="rId3"/>
          <a:stretch>
            <a:fillRect/>
          </a:stretch>
        </p:blipFill>
        <p:spPr>
          <a:xfrm>
            <a:off x="322343" y="2996939"/>
            <a:ext cx="4448175" cy="1457325"/>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A828D86E-16EF-AF12-683D-558EBE93ACCD}"/>
              </a:ext>
            </a:extLst>
          </p:cNvPr>
          <p:cNvPicPr>
            <a:picLocks noChangeAspect="1"/>
          </p:cNvPicPr>
          <p:nvPr/>
        </p:nvPicPr>
        <p:blipFill>
          <a:blip r:embed="rId4"/>
          <a:stretch>
            <a:fillRect/>
          </a:stretch>
        </p:blipFill>
        <p:spPr>
          <a:xfrm>
            <a:off x="455090" y="1524964"/>
            <a:ext cx="2562225" cy="914400"/>
          </a:xfrm>
          <a:prstGeom prst="rect">
            <a:avLst/>
          </a:prstGeom>
        </p:spPr>
      </p:pic>
      <p:pic>
        <p:nvPicPr>
          <p:cNvPr id="2" name="Picture 1" descr="A screen shot of a computer program&#10;&#10;Description automatically generated">
            <a:extLst>
              <a:ext uri="{FF2B5EF4-FFF2-40B4-BE49-F238E27FC236}">
                <a16:creationId xmlns:a16="http://schemas.microsoft.com/office/drawing/2014/main" id="{4B5CBC0C-2078-1B61-2EF0-01E711D0CAB4}"/>
              </a:ext>
            </a:extLst>
          </p:cNvPr>
          <p:cNvPicPr>
            <a:picLocks noChangeAspect="1"/>
          </p:cNvPicPr>
          <p:nvPr/>
        </p:nvPicPr>
        <p:blipFill>
          <a:blip r:embed="rId5"/>
          <a:stretch>
            <a:fillRect/>
          </a:stretch>
        </p:blipFill>
        <p:spPr>
          <a:xfrm>
            <a:off x="4279236" y="547628"/>
            <a:ext cx="4578796" cy="3918030"/>
          </a:xfrm>
          <a:prstGeom prst="rect">
            <a:avLst/>
          </a:prstGeom>
        </p:spPr>
      </p:pic>
    </p:spTree>
    <p:extLst>
      <p:ext uri="{BB962C8B-B14F-4D97-AF65-F5344CB8AC3E}">
        <p14:creationId xmlns:p14="http://schemas.microsoft.com/office/powerpoint/2010/main" val="2192817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Facade</a:t>
            </a:r>
            <a:endParaRPr/>
          </a:p>
        </p:txBody>
      </p:sp>
      <p:sp>
        <p:nvSpPr>
          <p:cNvPr id="409" name="Google Shape;409;p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•The façade takes a complicated system and provides a simple interface for the user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Shop</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11" name="Google Shape;411;p4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34/45</a:t>
            </a:r>
            <a:endParaRPr sz="1000"/>
          </a:p>
        </p:txBody>
      </p:sp>
      <p:sp>
        <p:nvSpPr>
          <p:cNvPr id="5" name="TextBox 4">
            <a:extLst>
              <a:ext uri="{FF2B5EF4-FFF2-40B4-BE49-F238E27FC236}">
                <a16:creationId xmlns:a16="http://schemas.microsoft.com/office/drawing/2014/main" id="{5EE79DA6-A3C4-1245-F31E-BDA9AF90900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Presentation Outline</a:t>
            </a:r>
            <a:endParaRPr/>
          </a:p>
        </p:txBody>
      </p:sp>
      <p:sp>
        <p:nvSpPr>
          <p:cNvPr id="141" name="Google Shape;141;p14"/>
          <p:cNvSpPr txBox="1">
            <a:spLocks noGrp="1"/>
          </p:cNvSpPr>
          <p:nvPr>
            <p:ph type="body" idx="1"/>
          </p:nvPr>
        </p:nvSpPr>
        <p:spPr>
          <a:xfrm>
            <a:off x="1297500" y="1064800"/>
            <a:ext cx="3637800" cy="3887100"/>
          </a:xfrm>
          <a:prstGeom prst="rect">
            <a:avLst/>
          </a:prstGeom>
        </p:spPr>
        <p:txBody>
          <a:bodyPr spcFirstLastPara="1" wrap="square" lIns="91425" tIns="91425" rIns="91425" bIns="91425" anchor="t" anchorCtr="0">
            <a:normAutofit/>
          </a:bodyPr>
          <a:lstStyle/>
          <a:p>
            <a:pPr marL="0" lvl="0" indent="0" algn="l" rtl="0">
              <a:spcAft>
                <a:spcPts val="0"/>
              </a:spcAft>
              <a:buNone/>
            </a:pPr>
            <a:r>
              <a:rPr lang="en-US" sz="1000"/>
              <a:t>Patterns</a:t>
            </a:r>
          </a:p>
          <a:p>
            <a:pPr marL="457200" lvl="0" indent="-292100" algn="l" rtl="0">
              <a:spcBef>
                <a:spcPts val="1200"/>
              </a:spcBef>
              <a:spcAft>
                <a:spcPts val="0"/>
              </a:spcAft>
              <a:buSzPts val="1000"/>
              <a:buChar char="●"/>
            </a:pPr>
            <a:r>
              <a:rPr lang="en-US" sz="1000"/>
              <a:t>What is a pattern</a:t>
            </a:r>
          </a:p>
          <a:p>
            <a:pPr marL="457200" lvl="0" indent="-292100" algn="l" rtl="0">
              <a:spcBef>
                <a:spcPts val="0"/>
              </a:spcBef>
              <a:spcAft>
                <a:spcPts val="0"/>
              </a:spcAft>
              <a:buSzPts val="1000"/>
              <a:buChar char="●"/>
            </a:pPr>
            <a:r>
              <a:rPr lang="en-US" sz="1000"/>
              <a:t>Creational, Structural, and Behavioral Patterns</a:t>
            </a:r>
          </a:p>
          <a:p>
            <a:pPr indent="-292100">
              <a:lnSpc>
                <a:spcPct val="114999"/>
              </a:lnSpc>
              <a:buSzPts val="1000"/>
            </a:pPr>
            <a:endParaRPr lang="en-US" sz="1000"/>
          </a:p>
          <a:p>
            <a:pPr marL="0" indent="0">
              <a:lnSpc>
                <a:spcPct val="114999"/>
              </a:lnSpc>
              <a:buNone/>
            </a:pPr>
            <a:r>
              <a:rPr lang="en-US" sz="1100"/>
              <a:t>Testing </a:t>
            </a:r>
            <a:r>
              <a:rPr lang="en" sz="1100"/>
              <a:t>Introduction</a:t>
            </a:r>
            <a:endParaRPr lang="en-US" sz="1100">
              <a:solidFill>
                <a:srgbClr val="1B212C"/>
              </a:solidFill>
            </a:endParaRPr>
          </a:p>
          <a:p>
            <a:pPr indent="-292100">
              <a:lnSpc>
                <a:spcPct val="114999"/>
              </a:lnSpc>
              <a:spcBef>
                <a:spcPts val="1200"/>
              </a:spcBef>
              <a:buFont typeface="Lato,Sans-Serif"/>
              <a:buChar char="●"/>
            </a:pPr>
            <a:r>
              <a:rPr lang="en" sz="1000"/>
              <a:t>What is testing</a:t>
            </a:r>
            <a:endParaRPr lang="en-US" sz="1000">
              <a:solidFill>
                <a:srgbClr val="1B212C"/>
              </a:solidFill>
            </a:endParaRPr>
          </a:p>
          <a:p>
            <a:pPr indent="-292100">
              <a:lnSpc>
                <a:spcPct val="114999"/>
              </a:lnSpc>
              <a:buFont typeface="Lato,Sans-Serif"/>
              <a:buChar char="●"/>
            </a:pPr>
            <a:r>
              <a:rPr lang="en" sz="1000"/>
              <a:t>Why is testing important</a:t>
            </a:r>
            <a:endParaRPr lang="en-US" sz="1000">
              <a:solidFill>
                <a:srgbClr val="1B212C"/>
              </a:solidFill>
            </a:endParaRPr>
          </a:p>
          <a:p>
            <a:pPr indent="-292100">
              <a:lnSpc>
                <a:spcPct val="114999"/>
              </a:lnSpc>
              <a:buFont typeface="Lato,Sans-Serif"/>
              <a:buChar char="●"/>
            </a:pPr>
            <a:r>
              <a:rPr lang="en" sz="1000"/>
              <a:t>Types of testing</a:t>
            </a:r>
            <a:endParaRPr lang="en-US" sz="1000">
              <a:solidFill>
                <a:srgbClr val="1B212C"/>
              </a:solidFill>
            </a:endParaRPr>
          </a:p>
          <a:p>
            <a:pPr marL="0" indent="0">
              <a:lnSpc>
                <a:spcPct val="114999"/>
              </a:lnSpc>
              <a:spcBef>
                <a:spcPts val="1200"/>
              </a:spcBef>
              <a:buNone/>
            </a:pPr>
            <a:r>
              <a:rPr lang="en" sz="1000"/>
              <a:t>Unit and Stress Testing</a:t>
            </a:r>
            <a:endParaRPr lang="en-US" sz="1000">
              <a:solidFill>
                <a:srgbClr val="1B212C"/>
              </a:solidFill>
            </a:endParaRPr>
          </a:p>
          <a:p>
            <a:pPr indent="-292100">
              <a:lnSpc>
                <a:spcPct val="114999"/>
              </a:lnSpc>
              <a:spcBef>
                <a:spcPts val="1200"/>
              </a:spcBef>
              <a:buFont typeface="Lato,Sans-Serif"/>
              <a:buChar char="●"/>
            </a:pPr>
            <a:r>
              <a:rPr lang="en" sz="1000"/>
              <a:t>Writing testable code (loose coupling)</a:t>
            </a:r>
            <a:endParaRPr lang="en-US" sz="1000">
              <a:solidFill>
                <a:srgbClr val="1B212C"/>
              </a:solidFill>
            </a:endParaRPr>
          </a:p>
          <a:p>
            <a:pPr indent="-292100">
              <a:lnSpc>
                <a:spcPct val="114999"/>
              </a:lnSpc>
              <a:buFont typeface="Lato,Sans-Serif"/>
              <a:buChar char="●"/>
            </a:pPr>
            <a:r>
              <a:rPr lang="en" sz="1000"/>
              <a:t>Edit mode Vs. Play mode tests</a:t>
            </a:r>
            <a:endParaRPr lang="en-US" sz="1000">
              <a:solidFill>
                <a:srgbClr val="1B212C"/>
              </a:solidFill>
            </a:endParaRPr>
          </a:p>
          <a:p>
            <a:pPr indent="-292100">
              <a:lnSpc>
                <a:spcPct val="114999"/>
              </a:lnSpc>
              <a:buFont typeface="Lato,Sans-Serif"/>
              <a:buChar char="●"/>
            </a:pPr>
            <a:r>
              <a:rPr lang="en" sz="1000"/>
              <a:t>Setting up testing (assemblies)</a:t>
            </a:r>
            <a:endParaRPr lang="en-US" sz="1000">
              <a:solidFill>
                <a:srgbClr val="1B212C"/>
              </a:solidFill>
            </a:endParaRPr>
          </a:p>
          <a:p>
            <a:pPr indent="-292100">
              <a:lnSpc>
                <a:spcPct val="114999"/>
              </a:lnSpc>
              <a:buFont typeface="Lato,Sans-Serif"/>
              <a:buChar char="●"/>
            </a:pPr>
            <a:r>
              <a:rPr lang="en" sz="1000"/>
              <a:t>Boundary tests and creating them</a:t>
            </a:r>
            <a:endParaRPr lang="en-US" sz="1000">
              <a:solidFill>
                <a:srgbClr val="1B212C"/>
              </a:solidFill>
            </a:endParaRPr>
          </a:p>
          <a:p>
            <a:pPr indent="-292100">
              <a:lnSpc>
                <a:spcPct val="114999"/>
              </a:lnSpc>
              <a:buFont typeface="Lato,Sans-Serif"/>
              <a:buChar char="●"/>
            </a:pPr>
            <a:r>
              <a:rPr lang="en" sz="1000"/>
              <a:t>Executing tests</a:t>
            </a:r>
            <a:endParaRPr lang="en-US" sz="1000">
              <a:solidFill>
                <a:srgbClr val="1B212C"/>
              </a:solidFill>
            </a:endParaRPr>
          </a:p>
          <a:p>
            <a:pPr indent="-292100">
              <a:lnSpc>
                <a:spcPct val="114999"/>
              </a:lnSpc>
              <a:buFont typeface="Lato,Sans-Serif"/>
              <a:buChar char="●"/>
            </a:pPr>
            <a:r>
              <a:rPr lang="en" sz="1000"/>
              <a:t>Stress testing</a:t>
            </a:r>
            <a:endParaRPr lang="en"/>
          </a:p>
        </p:txBody>
      </p:sp>
      <p:sp>
        <p:nvSpPr>
          <p:cNvPr id="142" name="Google Shape;142;p14"/>
          <p:cNvSpPr txBox="1">
            <a:spLocks noGrp="1"/>
          </p:cNvSpPr>
          <p:nvPr>
            <p:ph type="body" idx="1"/>
          </p:nvPr>
        </p:nvSpPr>
        <p:spPr>
          <a:xfrm>
            <a:off x="8542076" y="4773083"/>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2/45</a:t>
            </a:r>
            <a:endParaRPr sz="1000"/>
          </a:p>
        </p:txBody>
      </p:sp>
      <p:sp>
        <p:nvSpPr>
          <p:cNvPr id="4" name="TextBox 3">
            <a:extLst>
              <a:ext uri="{FF2B5EF4-FFF2-40B4-BE49-F238E27FC236}">
                <a16:creationId xmlns:a16="http://schemas.microsoft.com/office/drawing/2014/main" id="{52900B7A-4923-9E3A-52C4-DD3FA2F3A108}"/>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Proxy</a:t>
            </a:r>
            <a:endParaRPr/>
          </a:p>
        </p:txBody>
      </p:sp>
      <p:sp>
        <p:nvSpPr>
          <p:cNvPr id="417" name="Google Shape;417;p47"/>
          <p:cNvSpPr txBox="1">
            <a:spLocks noGrp="1"/>
          </p:cNvSpPr>
          <p:nvPr>
            <p:ph type="body" idx="1"/>
          </p:nvPr>
        </p:nvSpPr>
        <p:spPr>
          <a:xfrm>
            <a:off x="1044304" y="1256480"/>
            <a:ext cx="7509121" cy="3403124"/>
          </a:xfrm>
          <a:prstGeom prst="rect">
            <a:avLst/>
          </a:prstGeom>
        </p:spPr>
        <p:txBody>
          <a:bodyPr spcFirstLastPara="1" wrap="square" lIns="91425" tIns="91425" rIns="91425" bIns="91425" anchor="t" anchorCtr="0">
            <a:normAutofit fontScale="850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•Hide the real object behind a proxy object that either communicates with the real object or will allow the real object out once a condition is met.</a:t>
            </a:r>
            <a:endParaRPr lang="en-US" sz="2800">
              <a:latin typeface="Montserrat"/>
              <a:ea typeface="Montserrat"/>
              <a:cs typeface="Montserrat"/>
            </a:endParaRPr>
          </a:p>
          <a:p>
            <a:pPr marL="0" indent="0">
              <a:lnSpc>
                <a:spcPct val="90000"/>
              </a:lnSpc>
              <a:spcBef>
                <a:spcPts val="1000"/>
              </a:spcBef>
              <a:buNone/>
            </a:pPr>
            <a:r>
              <a:rPr lang="en" sz="2800">
                <a:latin typeface="Montserrat"/>
                <a:ea typeface="Montserrat"/>
                <a:cs typeface="Montserrat"/>
              </a:rPr>
              <a:t>Applicability: </a:t>
            </a:r>
            <a:r>
              <a:rPr lang="en" sz="2800">
                <a:latin typeface="Montserrat"/>
              </a:rPr>
              <a:t>Lazy initialization. If you have a heavyweight service object that wastes system resources by being always up, even though you only need it from time to time.</a:t>
            </a:r>
            <a:endParaRPr lang="en"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a:t>
            </a:r>
            <a:r>
              <a:rPr lang="en-US" sz="2800">
                <a:latin typeface="Montserrat"/>
                <a:ea typeface="Montserrat"/>
                <a:cs typeface="Montserrat"/>
                <a:sym typeface="Montserrat"/>
              </a:rPr>
              <a:t>NPC class with </a:t>
            </a:r>
            <a:r>
              <a:rPr lang="en-US" sz="2800" err="1">
                <a:latin typeface="Montserrat"/>
                <a:ea typeface="Montserrat"/>
                <a:cs typeface="Montserrat"/>
                <a:sym typeface="Montserrat"/>
              </a:rPr>
              <a:t>NPCProxy</a:t>
            </a:r>
            <a:r>
              <a:rPr lang="en-US" sz="2800">
                <a:latin typeface="Montserrat"/>
                <a:ea typeface="Montserrat"/>
                <a:cs typeface="Montserrat"/>
                <a:sym typeface="Montserrat"/>
              </a:rPr>
              <a:t> class that grants access to NPC class</a:t>
            </a:r>
          </a:p>
          <a:p>
            <a:pPr marL="0" lvl="0" indent="0" algn="l" rtl="0">
              <a:spcBef>
                <a:spcPts val="0"/>
              </a:spcBef>
              <a:spcAft>
                <a:spcPts val="1200"/>
              </a:spcAft>
              <a:buNone/>
            </a:pPr>
            <a:endParaRPr/>
          </a:p>
        </p:txBody>
      </p:sp>
      <p:sp>
        <p:nvSpPr>
          <p:cNvPr id="418" name="Google Shape;418;p4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35/45</a:t>
            </a:r>
            <a:endParaRPr sz="1000"/>
          </a:p>
        </p:txBody>
      </p:sp>
      <p:sp>
        <p:nvSpPr>
          <p:cNvPr id="5" name="TextBox 4">
            <a:extLst>
              <a:ext uri="{FF2B5EF4-FFF2-40B4-BE49-F238E27FC236}">
                <a16:creationId xmlns:a16="http://schemas.microsoft.com/office/drawing/2014/main" id="{80E6F17A-F647-C0C1-EF29-C1B9F7285B72}"/>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6000"/>
              <a:t>Behavioral Patterns</a:t>
            </a:r>
            <a:endParaRPr/>
          </a:p>
        </p:txBody>
      </p:sp>
      <p:sp>
        <p:nvSpPr>
          <p:cNvPr id="425" name="Google Shape;425;p48"/>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426" name="Google Shape;426;p48"/>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36/45</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Command</a:t>
            </a:r>
            <a:endParaRPr/>
          </a:p>
        </p:txBody>
      </p:sp>
      <p:sp>
        <p:nvSpPr>
          <p:cNvPr id="432" name="Google Shape;432;p4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•Separate the command from the issuer and the receiver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•Allows us to manipulate the command freely as an object</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Waiter taking orders in a restaurant</a:t>
            </a:r>
            <a:endParaRPr lang="en" sz="2800" err="1">
              <a:latin typeface="Montserrat"/>
              <a:ea typeface="Montserrat"/>
              <a:cs typeface="Montserrat"/>
            </a:endParaRPr>
          </a:p>
          <a:p>
            <a:pPr marL="0" lvl="0" indent="0" algn="l" rtl="0">
              <a:spcBef>
                <a:spcPts val="0"/>
              </a:spcBef>
              <a:spcAft>
                <a:spcPts val="1200"/>
              </a:spcAft>
              <a:buNone/>
            </a:pPr>
            <a:endParaRPr/>
          </a:p>
        </p:txBody>
      </p:sp>
      <p:sp>
        <p:nvSpPr>
          <p:cNvPr id="434" name="Google Shape;434;p4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37/45</a:t>
            </a:r>
            <a:endParaRPr sz="1000"/>
          </a:p>
        </p:txBody>
      </p:sp>
      <p:sp>
        <p:nvSpPr>
          <p:cNvPr id="5" name="TextBox 4">
            <a:extLst>
              <a:ext uri="{FF2B5EF4-FFF2-40B4-BE49-F238E27FC236}">
                <a16:creationId xmlns:a16="http://schemas.microsoft.com/office/drawing/2014/main" id="{E35A8BE2-9164-8C36-FC4E-4D19714DB406}"/>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Iterator</a:t>
            </a:r>
            <a:endParaRPr/>
          </a:p>
        </p:txBody>
      </p:sp>
      <p:sp>
        <p:nvSpPr>
          <p:cNvPr id="440" name="Google Shape;440;p5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•Allows a client to access what they need from a data structure without understanding the data structure.</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Person with a messy house</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42" name="Google Shape;442;p5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38/45</a:t>
            </a:r>
            <a:endParaRPr sz="1000"/>
          </a:p>
        </p:txBody>
      </p:sp>
      <p:sp>
        <p:nvSpPr>
          <p:cNvPr id="5" name="TextBox 4">
            <a:extLst>
              <a:ext uri="{FF2B5EF4-FFF2-40B4-BE49-F238E27FC236}">
                <a16:creationId xmlns:a16="http://schemas.microsoft.com/office/drawing/2014/main" id="{601C593A-8AFF-42B3-927C-1EFB00B0FA6F}"/>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Mediator</a:t>
            </a:r>
            <a:endParaRPr/>
          </a:p>
        </p:txBody>
      </p:sp>
      <p:sp>
        <p:nvSpPr>
          <p:cNvPr id="448" name="Google Shape;448;p5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•Decouples interactions between two entities and allows easier many to many communication</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Combat Manager</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50" name="Google Shape;450;p5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39/45</a:t>
            </a:r>
            <a:endParaRPr sz="1000"/>
          </a:p>
        </p:txBody>
      </p:sp>
      <p:sp>
        <p:nvSpPr>
          <p:cNvPr id="5" name="TextBox 4">
            <a:extLst>
              <a:ext uri="{FF2B5EF4-FFF2-40B4-BE49-F238E27FC236}">
                <a16:creationId xmlns:a16="http://schemas.microsoft.com/office/drawing/2014/main" id="{9F6B9278-1DB8-9176-6E72-87332FB5A171}"/>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Memento</a:t>
            </a:r>
            <a:endParaRPr/>
          </a:p>
        </p:txBody>
      </p:sp>
      <p:sp>
        <p:nvSpPr>
          <p:cNvPr id="456" name="Google Shape;456;p5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•A memento is an object which stores the state of an object when it is created and will return the object to that state when returned.</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•The memento cannot do anything else, so it must have another object with it in order for it to return to the originator.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Save System</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•Example: Restore State Item</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57" name="Google Shape;457;p5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40/45</a:t>
            </a:r>
            <a:endParaRPr sz="1000"/>
          </a:p>
        </p:txBody>
      </p:sp>
      <p:sp>
        <p:nvSpPr>
          <p:cNvPr id="5" name="TextBox 4">
            <a:extLst>
              <a:ext uri="{FF2B5EF4-FFF2-40B4-BE49-F238E27FC236}">
                <a16:creationId xmlns:a16="http://schemas.microsoft.com/office/drawing/2014/main" id="{E720B6C8-F5A8-B4EE-E6B5-BE70B650D73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State</a:t>
            </a:r>
            <a:endParaRPr/>
          </a:p>
        </p:txBody>
      </p:sp>
      <p:sp>
        <p:nvSpPr>
          <p:cNvPr id="464" name="Google Shape;464;p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•Used to facilitate a state machine style object which switches between distinct classes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•Must have a separate object which notifies the current state to change, and the current state must encapsulate different classes depending on its state</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a:t>
            </a:r>
            <a:r>
              <a:rPr lang="en-US" sz="2800">
                <a:latin typeface="Montserrat"/>
                <a:ea typeface="Montserrat"/>
                <a:cs typeface="Montserrat"/>
                <a:sym typeface="Montserrat"/>
              </a:rPr>
              <a:t>Vending machine behavior depends on it's current state</a:t>
            </a:r>
          </a:p>
          <a:p>
            <a:pPr marL="0" lvl="0" indent="0" algn="l" rtl="0">
              <a:spcBef>
                <a:spcPts val="0"/>
              </a:spcBef>
              <a:spcAft>
                <a:spcPts val="1200"/>
              </a:spcAft>
              <a:buNone/>
            </a:pPr>
            <a:endParaRPr/>
          </a:p>
        </p:txBody>
      </p:sp>
      <p:sp>
        <p:nvSpPr>
          <p:cNvPr id="466" name="Google Shape;466;p53"/>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41/45</a:t>
            </a:r>
            <a:endParaRPr sz="1000"/>
          </a:p>
        </p:txBody>
      </p:sp>
      <p:sp>
        <p:nvSpPr>
          <p:cNvPr id="5" name="TextBox 4">
            <a:extLst>
              <a:ext uri="{FF2B5EF4-FFF2-40B4-BE49-F238E27FC236}">
                <a16:creationId xmlns:a16="http://schemas.microsoft.com/office/drawing/2014/main" id="{2A99BF0E-5F98-A2BA-811C-3E3261DABCF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Template Method</a:t>
            </a:r>
            <a:endParaRPr/>
          </a:p>
        </p:txBody>
      </p:sp>
      <p:sp>
        <p:nvSpPr>
          <p:cNvPr id="472" name="Google Shape;472;p5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•Create a general framework for several different classes with minor variances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•Differences in behavior between different subclasses can be accounted for by overriding certain functions</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Firefighter and Post Worker</a:t>
            </a:r>
            <a:r>
              <a:rPr lang="en-US" sz="2800">
                <a:latin typeface="Montserrat"/>
                <a:ea typeface="Montserrat"/>
                <a:cs typeface="Montserrat"/>
                <a:sym typeface="Montserrat"/>
              </a:rPr>
              <a:t> daily routine</a:t>
            </a:r>
          </a:p>
          <a:p>
            <a:pPr marL="0" lvl="0" indent="0" algn="l" rtl="0">
              <a:spcBef>
                <a:spcPts val="0"/>
              </a:spcBef>
              <a:spcAft>
                <a:spcPts val="1200"/>
              </a:spcAft>
              <a:buNone/>
            </a:pPr>
            <a:endParaRPr/>
          </a:p>
        </p:txBody>
      </p:sp>
      <p:sp>
        <p:nvSpPr>
          <p:cNvPr id="474" name="Google Shape;474;p5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42/45</a:t>
            </a:r>
            <a:endParaRPr sz="1000"/>
          </a:p>
        </p:txBody>
      </p:sp>
      <p:sp>
        <p:nvSpPr>
          <p:cNvPr id="5" name="TextBox 4">
            <a:extLst>
              <a:ext uri="{FF2B5EF4-FFF2-40B4-BE49-F238E27FC236}">
                <a16:creationId xmlns:a16="http://schemas.microsoft.com/office/drawing/2014/main" id="{CABFDABF-4DB9-65F3-EE22-F432B4F9D8F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Strategy</a:t>
            </a:r>
            <a:endParaRPr/>
          </a:p>
        </p:txBody>
      </p:sp>
      <p:sp>
        <p:nvSpPr>
          <p:cNvPr id="480" name="Google Shape;480;p5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latin typeface="Montserrat"/>
                <a:ea typeface="Montserrat"/>
                <a:cs typeface="Montserrat"/>
                <a:sym typeface="Montserrat"/>
              </a:rPr>
              <a:t>General Approach applicable to an interface which can be adjusted to fit a specific implementation</a:t>
            </a:r>
            <a:endParaRPr sz="2400">
              <a:latin typeface="Montserrat"/>
              <a:ea typeface="Montserrat"/>
              <a:cs typeface="Montserrat"/>
              <a:sym typeface="Montserrat"/>
            </a:endParaRPr>
          </a:p>
          <a:p>
            <a:pPr marL="0" indent="0">
              <a:spcBef>
                <a:spcPts val="1200"/>
              </a:spcBef>
              <a:buNone/>
            </a:pPr>
            <a:r>
              <a:rPr lang="en" sz="2400">
                <a:latin typeface="Montserrat"/>
                <a:ea typeface="Montserrat"/>
                <a:cs typeface="Montserrat"/>
                <a:sym typeface="Montserrat"/>
              </a:rPr>
              <a:t>Ex: Transportation</a:t>
            </a:r>
            <a:r>
              <a:rPr lang="en-US" sz="2400">
                <a:latin typeface="Montserrat"/>
                <a:ea typeface="Montserrat"/>
                <a:cs typeface="Montserrat"/>
                <a:sym typeface="Montserrat"/>
              </a:rPr>
              <a:t> methods</a:t>
            </a:r>
          </a:p>
        </p:txBody>
      </p:sp>
      <p:sp>
        <p:nvSpPr>
          <p:cNvPr id="481" name="Google Shape;481;p5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43/45</a:t>
            </a:r>
            <a:endParaRPr sz="1000"/>
          </a:p>
        </p:txBody>
      </p:sp>
      <p:sp>
        <p:nvSpPr>
          <p:cNvPr id="5" name="TextBox 4">
            <a:extLst>
              <a:ext uri="{FF2B5EF4-FFF2-40B4-BE49-F238E27FC236}">
                <a16:creationId xmlns:a16="http://schemas.microsoft.com/office/drawing/2014/main" id="{56C17326-83DE-2F54-07CF-AEAE2397D7FF}"/>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Null Object</a:t>
            </a:r>
            <a:endParaRPr/>
          </a:p>
        </p:txBody>
      </p:sp>
      <p:sp>
        <p:nvSpPr>
          <p:cNvPr id="488" name="Google Shape;488;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•This is an object which does nothing</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•Intended to be used when some object is required but no action is wanted</a:t>
            </a:r>
            <a:endParaRPr sz="2800">
              <a:latin typeface="Montserrat"/>
              <a:ea typeface="Montserrat"/>
              <a:cs typeface="Montserrat"/>
              <a:sym typeface="Montserrat"/>
            </a:endParaRPr>
          </a:p>
          <a:p>
            <a:pPr marL="0" indent="0">
              <a:lnSpc>
                <a:spcPct val="90000"/>
              </a:lnSpc>
              <a:spcBef>
                <a:spcPts val="1000"/>
              </a:spcBef>
              <a:buNone/>
            </a:pPr>
            <a:r>
              <a:rPr lang="en" sz="2800">
                <a:latin typeface="Montserrat"/>
                <a:ea typeface="Montserrat"/>
                <a:cs typeface="Montserrat"/>
                <a:sym typeface="Montserrat"/>
              </a:rPr>
              <a:t>•Example: </a:t>
            </a:r>
            <a:r>
              <a:rPr lang="en-US" sz="2800">
                <a:latin typeface="Montserrat"/>
                <a:ea typeface="Montserrat"/>
                <a:cs typeface="Montserrat"/>
                <a:sym typeface="Montserrat"/>
              </a:rPr>
              <a:t>Customer support for registered vs unregistered users</a:t>
            </a:r>
          </a:p>
          <a:p>
            <a:pPr marL="0" lvl="0" indent="0" algn="l" rtl="0">
              <a:spcBef>
                <a:spcPts val="0"/>
              </a:spcBef>
              <a:spcAft>
                <a:spcPts val="1200"/>
              </a:spcAft>
              <a:buNone/>
            </a:pPr>
            <a:endParaRPr/>
          </a:p>
        </p:txBody>
      </p:sp>
      <p:sp>
        <p:nvSpPr>
          <p:cNvPr id="489" name="Google Shape;489;p5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44/45</a:t>
            </a:r>
            <a:endParaRPr sz="1000"/>
          </a:p>
        </p:txBody>
      </p:sp>
      <p:sp>
        <p:nvSpPr>
          <p:cNvPr id="5" name="TextBox 4">
            <a:extLst>
              <a:ext uri="{FF2B5EF4-FFF2-40B4-BE49-F238E27FC236}">
                <a16:creationId xmlns:a16="http://schemas.microsoft.com/office/drawing/2014/main" id="{FEED29F5-621C-7AC7-72DB-AC560BE849FD}"/>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title"/>
          </p:nvPr>
        </p:nvSpPr>
        <p:spPr>
          <a:xfrm>
            <a:off x="823850" y="2053000"/>
            <a:ext cx="4587000" cy="980224"/>
          </a:xfrm>
          <a:prstGeom prst="rect">
            <a:avLst/>
          </a:prstGeom>
        </p:spPr>
        <p:txBody>
          <a:bodyPr spcFirstLastPara="1" wrap="square" lIns="91425" tIns="91425" rIns="91425" bIns="91425" anchor="ctr" anchorCtr="0">
            <a:normAutofit/>
          </a:bodyPr>
          <a:lstStyle/>
          <a:p>
            <a:r>
              <a:rPr lang="en" sz="4500">
                <a:hlinkClick r:id="rId3"/>
              </a:rPr>
              <a:t>Patterns</a:t>
            </a:r>
            <a:endParaRPr lang="en" sz="4500"/>
          </a:p>
        </p:txBody>
      </p:sp>
      <p:sp>
        <p:nvSpPr>
          <p:cNvPr id="324" name="Google Shape;324;p35"/>
          <p:cNvSpPr txBox="1">
            <a:spLocks noGrp="1"/>
          </p:cNvSpPr>
          <p:nvPr>
            <p:ph type="body" idx="4294967295"/>
          </p:nvPr>
        </p:nvSpPr>
        <p:spPr>
          <a:xfrm>
            <a:off x="0" y="4823925"/>
            <a:ext cx="719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Bob</a:t>
            </a:r>
            <a:endParaRPr sz="1000"/>
          </a:p>
        </p:txBody>
      </p:sp>
      <p:sp>
        <p:nvSpPr>
          <p:cNvPr id="325" name="Google Shape;325;p35"/>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23/45</a:t>
            </a:r>
            <a:endParaRPr sz="1000"/>
          </a:p>
        </p:txBody>
      </p:sp>
    </p:spTree>
    <p:extLst>
      <p:ext uri="{BB962C8B-B14F-4D97-AF65-F5344CB8AC3E}">
        <p14:creationId xmlns:p14="http://schemas.microsoft.com/office/powerpoint/2010/main" val="4087523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Other Patterns</a:t>
            </a:r>
            <a:endParaRPr/>
          </a:p>
        </p:txBody>
      </p:sp>
      <p:sp>
        <p:nvSpPr>
          <p:cNvPr id="496" name="Google Shape;496;p57"/>
          <p:cNvSpPr txBox="1">
            <a:spLocks noGrp="1"/>
          </p:cNvSpPr>
          <p:nvPr>
            <p:ph type="body" idx="1"/>
          </p:nvPr>
        </p:nvSpPr>
        <p:spPr>
          <a:xfrm>
            <a:off x="1207950" y="1567550"/>
            <a:ext cx="7038900" cy="2911200"/>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•Private Data Class</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•Flyweight</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•Bridge</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•Chain of Responsibility</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•Interpreter</a:t>
            </a:r>
            <a:endParaRPr sz="2800">
              <a:latin typeface="Montserrat"/>
              <a:ea typeface="Montserrat"/>
              <a:cs typeface="Montserrat"/>
              <a:sym typeface="Montserrat"/>
            </a:endParaRPr>
          </a:p>
          <a:p>
            <a:pPr marL="0" lvl="0" indent="0" algn="l" rtl="0">
              <a:lnSpc>
                <a:spcPct val="90000"/>
              </a:lnSpc>
              <a:spcBef>
                <a:spcPts val="1000"/>
              </a:spcBef>
              <a:spcAft>
                <a:spcPts val="0"/>
              </a:spcAft>
              <a:buNone/>
            </a:pPr>
            <a:r>
              <a:rPr lang="en" sz="2800">
                <a:latin typeface="Montserrat"/>
                <a:ea typeface="Montserrat"/>
                <a:cs typeface="Montserrat"/>
                <a:sym typeface="Montserrat"/>
              </a:rPr>
              <a:t>•Visitor</a:t>
            </a:r>
            <a:endParaRPr sz="2800">
              <a:latin typeface="Montserrat"/>
              <a:ea typeface="Montserrat"/>
              <a:cs typeface="Montserrat"/>
              <a:sym typeface="Montserrat"/>
            </a:endParaRPr>
          </a:p>
          <a:p>
            <a:pPr marL="0" lvl="0" indent="0" algn="l" rtl="0">
              <a:spcBef>
                <a:spcPts val="0"/>
              </a:spcBef>
              <a:spcAft>
                <a:spcPts val="1200"/>
              </a:spcAft>
              <a:buNone/>
            </a:pPr>
            <a:endParaRPr/>
          </a:p>
        </p:txBody>
      </p:sp>
      <p:sp>
        <p:nvSpPr>
          <p:cNvPr id="497" name="Google Shape;497;p5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45/45</a:t>
            </a:r>
            <a:endParaRPr sz="1000"/>
          </a:p>
        </p:txBody>
      </p:sp>
      <p:sp>
        <p:nvSpPr>
          <p:cNvPr id="5" name="TextBox 4">
            <a:extLst>
              <a:ext uri="{FF2B5EF4-FFF2-40B4-BE49-F238E27FC236}">
                <a16:creationId xmlns:a16="http://schemas.microsoft.com/office/drawing/2014/main" id="{299579B5-4AAD-81F7-3755-AE90A43E89A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Luke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title"/>
          </p:nvPr>
        </p:nvSpPr>
        <p:spPr>
          <a:xfrm>
            <a:off x="823850" y="2053000"/>
            <a:ext cx="4587000" cy="980224"/>
          </a:xfrm>
          <a:prstGeom prst="rect">
            <a:avLst/>
          </a:prstGeom>
        </p:spPr>
        <p:txBody>
          <a:bodyPr spcFirstLastPara="1" wrap="square" lIns="91425" tIns="91425" rIns="91425" bIns="91425" anchor="ctr" anchorCtr="0">
            <a:normAutofit/>
          </a:bodyPr>
          <a:lstStyle/>
          <a:p>
            <a:r>
              <a:rPr lang="en" sz="4500">
                <a:hlinkClick r:id="rId3"/>
              </a:rPr>
              <a:t>Patterns</a:t>
            </a:r>
            <a:endParaRPr lang="en" sz="4500"/>
          </a:p>
        </p:txBody>
      </p:sp>
      <p:sp>
        <p:nvSpPr>
          <p:cNvPr id="325" name="Google Shape;325;p35"/>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23/45</a:t>
            </a:r>
            <a:endParaRPr sz="1000"/>
          </a:p>
        </p:txBody>
      </p:sp>
    </p:spTree>
    <p:extLst>
      <p:ext uri="{BB962C8B-B14F-4D97-AF65-F5344CB8AC3E}">
        <p14:creationId xmlns:p14="http://schemas.microsoft.com/office/powerpoint/2010/main" val="1437917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Individual Requirements</a:t>
            </a: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Initial Test Plan</a:t>
            </a:r>
            <a:endParaRPr lang="en-US" b="1"/>
          </a:p>
          <a:p>
            <a:pPr marL="0" lvl="0" indent="0" algn="l" rtl="0">
              <a:spcBef>
                <a:spcPts val="1200"/>
              </a:spcBef>
              <a:spcAft>
                <a:spcPts val="0"/>
              </a:spcAft>
              <a:buNone/>
            </a:pPr>
            <a:r>
              <a:rPr lang="en"/>
              <a:t>Fully Automated:</a:t>
            </a:r>
            <a:endParaRPr/>
          </a:p>
          <a:p>
            <a:pPr marL="457200" lvl="0" indent="-311150" algn="l" rtl="0">
              <a:spcBef>
                <a:spcPts val="1200"/>
              </a:spcBef>
              <a:spcAft>
                <a:spcPts val="0"/>
              </a:spcAft>
              <a:buSzPts val="1300"/>
              <a:buChar char="●"/>
            </a:pPr>
            <a:r>
              <a:rPr lang="en"/>
              <a:t>Unit tests of at least two different boundary tests for a single script </a:t>
            </a:r>
            <a:endParaRPr/>
          </a:p>
          <a:p>
            <a:pPr marL="0" lvl="0" indent="0" algn="l" rtl="0">
              <a:spcBef>
                <a:spcPts val="1200"/>
              </a:spcBef>
              <a:spcAft>
                <a:spcPts val="0"/>
              </a:spcAft>
              <a:buNone/>
            </a:pPr>
            <a:r>
              <a:rPr lang="en"/>
              <a:t>Can be automated or manual:</a:t>
            </a:r>
            <a:endParaRPr/>
          </a:p>
          <a:p>
            <a:pPr marL="457200" lvl="0" indent="-311150" algn="l" rtl="0">
              <a:spcBef>
                <a:spcPts val="1200"/>
              </a:spcBef>
              <a:spcAft>
                <a:spcPts val="0"/>
              </a:spcAft>
              <a:buSzPts val="1300"/>
              <a:buChar char="●"/>
            </a:pPr>
            <a:r>
              <a:rPr lang="en"/>
              <a:t>A single stress test that breaks unity and records the breaking point as well as logs it in the console</a:t>
            </a:r>
            <a:endParaRPr/>
          </a:p>
          <a:p>
            <a:pPr marL="457200" lvl="0" indent="-311150" algn="l" rtl="0">
              <a:spcBef>
                <a:spcPts val="0"/>
              </a:spcBef>
              <a:spcAft>
                <a:spcPts val="0"/>
              </a:spcAft>
              <a:buSzPts val="1300"/>
              <a:buChar char="●"/>
            </a:pPr>
            <a:r>
              <a:rPr lang="en"/>
              <a:t>The stress test visually shows the stress on Unity</a:t>
            </a:r>
            <a:endParaRPr/>
          </a:p>
          <a:p>
            <a:pPr marL="457200" lvl="0" indent="-311150" algn="l" rtl="0">
              <a:spcBef>
                <a:spcPts val="0"/>
              </a:spcBef>
              <a:spcAft>
                <a:spcPts val="0"/>
              </a:spcAft>
              <a:buSzPts val="1300"/>
              <a:buChar char="●"/>
            </a:pPr>
            <a:r>
              <a:rPr lang="en"/>
              <a:t>The failure under stress can be implied (logs success until failure)</a:t>
            </a:r>
            <a:endParaRPr/>
          </a:p>
        </p:txBody>
      </p:sp>
      <p:sp>
        <p:nvSpPr>
          <p:cNvPr id="150" name="Google Shape;150;p1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3/45</a:t>
            </a:r>
            <a:endParaRPr sz="1000"/>
          </a:p>
        </p:txBody>
      </p:sp>
      <p:sp>
        <p:nvSpPr>
          <p:cNvPr id="5" name="TextBox 4">
            <a:extLst>
              <a:ext uri="{FF2B5EF4-FFF2-40B4-BE49-F238E27FC236}">
                <a16:creationId xmlns:a16="http://schemas.microsoft.com/office/drawing/2014/main" id="{0BD52C48-D630-0471-221D-C07E51F6BB47}"/>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Testing?</a:t>
            </a:r>
            <a:endParaRPr/>
          </a:p>
        </p:txBody>
      </p:sp>
      <p:sp>
        <p:nvSpPr>
          <p:cNvPr id="157" name="Google Shape;157;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is intended to show that a program does what it is meant to and to catch defects before release.</a:t>
            </a:r>
            <a:endParaRPr/>
          </a:p>
          <a:p>
            <a:pPr marL="457200" lvl="0" indent="-311150" algn="l" rtl="0">
              <a:spcBef>
                <a:spcPts val="1200"/>
              </a:spcBef>
              <a:spcAft>
                <a:spcPts val="0"/>
              </a:spcAft>
              <a:buSzPts val="1300"/>
              <a:buChar char="●"/>
            </a:pPr>
            <a:r>
              <a:rPr lang="en"/>
              <a:t>Testing is executing a program with artificial data</a:t>
            </a:r>
            <a:endParaRPr/>
          </a:p>
          <a:p>
            <a:pPr marL="457200" lvl="0" indent="-311150" algn="l" rtl="0">
              <a:spcBef>
                <a:spcPts val="0"/>
              </a:spcBef>
              <a:spcAft>
                <a:spcPts val="0"/>
              </a:spcAft>
              <a:buSzPts val="1300"/>
              <a:buChar char="●"/>
            </a:pPr>
            <a:r>
              <a:rPr lang="en"/>
              <a:t>A part of a software validation and verification process</a:t>
            </a:r>
            <a:endParaRPr/>
          </a:p>
          <a:p>
            <a:pPr marL="0" lvl="0" indent="0" algn="l" rtl="0">
              <a:spcBef>
                <a:spcPts val="1200"/>
              </a:spcBef>
              <a:spcAft>
                <a:spcPts val="0"/>
              </a:spcAft>
              <a:buNone/>
            </a:pPr>
            <a:r>
              <a:rPr lang="en"/>
              <a:t>Testing can reveal the presence of errors but not their absence.</a:t>
            </a:r>
            <a:endParaRPr/>
          </a:p>
          <a:p>
            <a:pPr marL="457200" lvl="0" indent="-311150" algn="l" rtl="0">
              <a:spcBef>
                <a:spcPts val="1200"/>
              </a:spcBef>
              <a:spcAft>
                <a:spcPts val="0"/>
              </a:spcAft>
              <a:buSzPts val="1300"/>
              <a:buChar char="●"/>
            </a:pPr>
            <a:r>
              <a:rPr lang="en"/>
              <a:t>Results can be checked for information on errors, and non-functional aspects of the program</a:t>
            </a:r>
            <a:endParaRPr/>
          </a:p>
        </p:txBody>
      </p:sp>
      <p:sp>
        <p:nvSpPr>
          <p:cNvPr id="158" name="Google Shape;158;p1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4/45</a:t>
            </a:r>
            <a:endParaRPr sz="1000"/>
          </a:p>
        </p:txBody>
      </p:sp>
      <p:sp>
        <p:nvSpPr>
          <p:cNvPr id="5" name="TextBox 4">
            <a:extLst>
              <a:ext uri="{FF2B5EF4-FFF2-40B4-BE49-F238E27FC236}">
                <a16:creationId xmlns:a16="http://schemas.microsoft.com/office/drawing/2014/main" id="{67B434C7-34F2-47C0-7DD2-1755F8B4804C}"/>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is testing Important?</a:t>
            </a:r>
            <a:endParaRPr/>
          </a:p>
        </p:txBody>
      </p:sp>
      <p:sp>
        <p:nvSpPr>
          <p:cNvPr id="165" name="Google Shape;165;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Allows us to find situations in which software operates incorrectly</a:t>
            </a:r>
            <a:endParaRPr/>
          </a:p>
          <a:p>
            <a:pPr marL="457200" lvl="0" indent="-311150" algn="l" rtl="0">
              <a:spcBef>
                <a:spcPts val="0"/>
              </a:spcBef>
              <a:spcAft>
                <a:spcPts val="0"/>
              </a:spcAft>
              <a:buSzPts val="1300"/>
              <a:buChar char="●"/>
            </a:pPr>
            <a:r>
              <a:rPr lang="en"/>
              <a:t>Enables us to validate that the software meets its requirements</a:t>
            </a:r>
            <a:endParaRPr/>
          </a:p>
          <a:p>
            <a:pPr marL="0" lvl="0" indent="0" algn="l" rtl="0">
              <a:spcBef>
                <a:spcPts val="1200"/>
              </a:spcBef>
              <a:spcAft>
                <a:spcPts val="0"/>
              </a:spcAft>
              <a:buNone/>
            </a:pPr>
            <a:r>
              <a:rPr lang="en"/>
              <a:t>Validation</a:t>
            </a:r>
            <a:endParaRPr/>
          </a:p>
          <a:p>
            <a:pPr marL="457200" lvl="0" indent="-311150" algn="l" rtl="0">
              <a:spcBef>
                <a:spcPts val="1200"/>
              </a:spcBef>
              <a:spcAft>
                <a:spcPts val="0"/>
              </a:spcAft>
              <a:buSzPts val="1300"/>
              <a:buChar char="●"/>
            </a:pPr>
            <a:r>
              <a:rPr lang="en"/>
              <a:t>Shows that the system is operating as intended from design and implementation</a:t>
            </a:r>
            <a:endParaRPr/>
          </a:p>
          <a:p>
            <a:pPr marL="457200" lvl="0" indent="-311150" algn="l" rtl="0">
              <a:spcBef>
                <a:spcPts val="0"/>
              </a:spcBef>
              <a:spcAft>
                <a:spcPts val="0"/>
              </a:spcAft>
              <a:buSzPts val="1300"/>
              <a:buChar char="●"/>
            </a:pPr>
            <a:r>
              <a:rPr lang="en"/>
              <a:t>Operates correctly under a set of test conditions</a:t>
            </a:r>
            <a:endParaRPr/>
          </a:p>
        </p:txBody>
      </p:sp>
      <p:sp>
        <p:nvSpPr>
          <p:cNvPr id="166" name="Google Shape;166;p1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5/45</a:t>
            </a:r>
            <a:endParaRPr sz="1000"/>
          </a:p>
        </p:txBody>
      </p:sp>
      <p:sp>
        <p:nvSpPr>
          <p:cNvPr id="5" name="TextBox 4">
            <a:extLst>
              <a:ext uri="{FF2B5EF4-FFF2-40B4-BE49-F238E27FC236}">
                <a16:creationId xmlns:a16="http://schemas.microsoft.com/office/drawing/2014/main" id="{F64B8BC8-1B7A-5ED5-BEA3-F24D7C530CCB}"/>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Types of Testing</a:t>
            </a:r>
            <a:endParaRPr/>
          </a:p>
        </p:txBody>
      </p:sp>
      <p:sp>
        <p:nvSpPr>
          <p:cNvPr id="173" name="Google Shape;17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several different types of software testing:</a:t>
            </a:r>
            <a:endParaRPr/>
          </a:p>
          <a:p>
            <a:pPr marL="457200" lvl="0" indent="-311150" algn="l" rtl="0">
              <a:spcBef>
                <a:spcPts val="1200"/>
              </a:spcBef>
              <a:spcAft>
                <a:spcPts val="0"/>
              </a:spcAft>
              <a:buSzPts val="1300"/>
              <a:buChar char="●"/>
            </a:pPr>
            <a:r>
              <a:rPr lang="en"/>
              <a:t>System testing</a:t>
            </a:r>
            <a:endParaRPr/>
          </a:p>
          <a:p>
            <a:pPr marL="914400" lvl="1" indent="-298450" algn="l" rtl="0">
              <a:spcBef>
                <a:spcPts val="0"/>
              </a:spcBef>
              <a:spcAft>
                <a:spcPts val="0"/>
              </a:spcAft>
              <a:buSzPts val="1100"/>
              <a:buChar char="○"/>
            </a:pPr>
            <a:r>
              <a:rPr lang="en"/>
              <a:t>Use-case testing</a:t>
            </a:r>
            <a:endParaRPr/>
          </a:p>
          <a:p>
            <a:pPr marL="457200" lvl="0" indent="-311150" algn="l" rtl="0">
              <a:spcBef>
                <a:spcPts val="0"/>
              </a:spcBef>
              <a:spcAft>
                <a:spcPts val="0"/>
              </a:spcAft>
              <a:buSzPts val="1300"/>
              <a:buChar char="●"/>
            </a:pPr>
            <a:r>
              <a:rPr lang="en"/>
              <a:t>Release testing</a:t>
            </a:r>
            <a:endParaRPr/>
          </a:p>
          <a:p>
            <a:pPr marL="457200" lvl="0" indent="-311150" algn="l" rtl="0">
              <a:spcBef>
                <a:spcPts val="0"/>
              </a:spcBef>
              <a:spcAft>
                <a:spcPts val="0"/>
              </a:spcAft>
              <a:buSzPts val="1300"/>
              <a:buChar char="●"/>
            </a:pPr>
            <a:r>
              <a:rPr lang="en"/>
              <a:t>User testing</a:t>
            </a:r>
            <a:endParaRPr/>
          </a:p>
          <a:p>
            <a:pPr marL="914400" lvl="1" indent="-298450" algn="l" rtl="0">
              <a:spcBef>
                <a:spcPts val="0"/>
              </a:spcBef>
              <a:spcAft>
                <a:spcPts val="0"/>
              </a:spcAft>
              <a:buSzPts val="1100"/>
              <a:buChar char="○"/>
            </a:pPr>
            <a:r>
              <a:rPr lang="en"/>
              <a:t>Alpha</a:t>
            </a:r>
            <a:endParaRPr/>
          </a:p>
          <a:p>
            <a:pPr marL="914400" lvl="1" indent="-298450" algn="l" rtl="0">
              <a:spcBef>
                <a:spcPts val="0"/>
              </a:spcBef>
              <a:spcAft>
                <a:spcPts val="0"/>
              </a:spcAft>
              <a:buSzPts val="1100"/>
              <a:buChar char="○"/>
            </a:pPr>
            <a:r>
              <a:rPr lang="en"/>
              <a:t>Beta</a:t>
            </a:r>
            <a:endParaRPr/>
          </a:p>
          <a:p>
            <a:pPr marL="914400" lvl="1" indent="-298450" algn="l" rtl="0">
              <a:spcBef>
                <a:spcPts val="0"/>
              </a:spcBef>
              <a:spcAft>
                <a:spcPts val="0"/>
              </a:spcAft>
              <a:buSzPts val="1100"/>
              <a:buChar char="○"/>
            </a:pPr>
            <a:r>
              <a:rPr lang="en"/>
              <a:t>Acceptance</a:t>
            </a:r>
            <a:endParaRPr/>
          </a:p>
          <a:p>
            <a:pPr marL="457200" lvl="0" indent="-311150" algn="l" rtl="0">
              <a:spcBef>
                <a:spcPts val="0"/>
              </a:spcBef>
              <a:spcAft>
                <a:spcPts val="0"/>
              </a:spcAft>
              <a:buSzPts val="1300"/>
              <a:buChar char="●"/>
            </a:pPr>
            <a:r>
              <a:rPr lang="en"/>
              <a:t>Requirement based testing</a:t>
            </a:r>
            <a:endParaRPr/>
          </a:p>
          <a:p>
            <a:pPr marL="457200" lvl="0" indent="-311150" algn="l" rtl="0">
              <a:spcBef>
                <a:spcPts val="0"/>
              </a:spcBef>
              <a:spcAft>
                <a:spcPts val="0"/>
              </a:spcAft>
              <a:buSzPts val="1300"/>
              <a:buChar char="●"/>
            </a:pPr>
            <a:r>
              <a:rPr lang="en"/>
              <a:t>Performance testing</a:t>
            </a:r>
            <a:endParaRPr/>
          </a:p>
          <a:p>
            <a:pPr marL="914400" lvl="1" indent="-298450" algn="l" rtl="0">
              <a:spcBef>
                <a:spcPts val="0"/>
              </a:spcBef>
              <a:spcAft>
                <a:spcPts val="0"/>
              </a:spcAft>
              <a:buSzPts val="1100"/>
              <a:buChar char="○"/>
            </a:pPr>
            <a:r>
              <a:rPr lang="en"/>
              <a:t>Stress testing</a:t>
            </a:r>
            <a:endParaRPr/>
          </a:p>
        </p:txBody>
      </p:sp>
      <p:pic>
        <p:nvPicPr>
          <p:cNvPr id="174" name="Google Shape;174;p18"/>
          <p:cNvPicPr preferRelativeResize="0"/>
          <p:nvPr/>
        </p:nvPicPr>
        <p:blipFill>
          <a:blip r:embed="rId3">
            <a:alphaModFix/>
          </a:blip>
          <a:stretch>
            <a:fillRect/>
          </a:stretch>
        </p:blipFill>
        <p:spPr>
          <a:xfrm>
            <a:off x="5874050" y="1340598"/>
            <a:ext cx="2462350" cy="2462324"/>
          </a:xfrm>
          <a:prstGeom prst="rect">
            <a:avLst/>
          </a:prstGeom>
          <a:noFill/>
          <a:ln>
            <a:noFill/>
          </a:ln>
        </p:spPr>
      </p:pic>
      <p:sp>
        <p:nvSpPr>
          <p:cNvPr id="175" name="Google Shape;175;p1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6/45</a:t>
            </a:r>
            <a:endParaRPr sz="1000"/>
          </a:p>
        </p:txBody>
      </p:sp>
      <p:sp>
        <p:nvSpPr>
          <p:cNvPr id="5" name="TextBox 4">
            <a:extLst>
              <a:ext uri="{FF2B5EF4-FFF2-40B4-BE49-F238E27FC236}">
                <a16:creationId xmlns:a16="http://schemas.microsoft.com/office/drawing/2014/main" id="{1B0FDE54-0024-136C-A5FD-96FD0CD371D1}"/>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a:t>
            </a:r>
            <a:endParaRPr/>
          </a:p>
        </p:txBody>
      </p:sp>
      <p:sp>
        <p:nvSpPr>
          <p:cNvPr id="182" name="Google Shape;18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 is the testing of a fully integrated and complete piece of software.</a:t>
            </a:r>
            <a:endParaRPr/>
          </a:p>
          <a:p>
            <a:pPr marL="0" lvl="0" indent="0" algn="l" rtl="0">
              <a:spcBef>
                <a:spcPts val="1200"/>
              </a:spcBef>
              <a:spcAft>
                <a:spcPts val="0"/>
              </a:spcAft>
              <a:buNone/>
            </a:pPr>
            <a:r>
              <a:rPr lang="en"/>
              <a:t>Use-case testing is a basis for system testing.</a:t>
            </a:r>
            <a:endParaRPr/>
          </a:p>
          <a:p>
            <a:pPr marL="457200" lvl="0" indent="-311150" algn="l" rtl="0">
              <a:spcBef>
                <a:spcPts val="1200"/>
              </a:spcBef>
              <a:spcAft>
                <a:spcPts val="0"/>
              </a:spcAft>
              <a:buSzPts val="1300"/>
              <a:buChar char="●"/>
            </a:pPr>
            <a:r>
              <a:rPr lang="en"/>
              <a:t>Use cases are used to identify the interactions of the system</a:t>
            </a:r>
            <a:endParaRPr/>
          </a:p>
          <a:p>
            <a:pPr marL="457200" lvl="0" indent="-311150" algn="l" rtl="0">
              <a:spcBef>
                <a:spcPts val="0"/>
              </a:spcBef>
              <a:spcAft>
                <a:spcPts val="0"/>
              </a:spcAft>
              <a:buSzPts val="1300"/>
              <a:buChar char="●"/>
            </a:pPr>
            <a:r>
              <a:rPr lang="en"/>
              <a:t>These interactions between system components are then tested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83" name="Google Shape;183;p1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7/45</a:t>
            </a:r>
            <a:endParaRPr sz="1000"/>
          </a:p>
        </p:txBody>
      </p:sp>
      <p:sp>
        <p:nvSpPr>
          <p:cNvPr id="5" name="TextBox 4">
            <a:extLst>
              <a:ext uri="{FF2B5EF4-FFF2-40B4-BE49-F238E27FC236}">
                <a16:creationId xmlns:a16="http://schemas.microsoft.com/office/drawing/2014/main" id="{7427B646-369F-0EFC-1D8F-846A990518BF}"/>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Release Testing</a:t>
            </a:r>
            <a:endParaRPr/>
          </a:p>
        </p:txBody>
      </p:sp>
      <p:sp>
        <p:nvSpPr>
          <p:cNvPr id="190" name="Google Shape;19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Release testing is a form of system testing.</a:t>
            </a:r>
            <a:endParaRPr/>
          </a:p>
          <a:p>
            <a:pPr marL="0" lvl="0" indent="0" algn="l" rtl="0">
              <a:spcBef>
                <a:spcPts val="1200"/>
              </a:spcBef>
              <a:spcAft>
                <a:spcPts val="0"/>
              </a:spcAft>
              <a:buNone/>
            </a:pPr>
            <a:r>
              <a:rPr lang="en"/>
              <a:t>There are some key differences between the two:</a:t>
            </a:r>
            <a:endParaRPr/>
          </a:p>
          <a:p>
            <a:pPr marL="457200" lvl="0" indent="-311150" algn="l" rtl="0">
              <a:spcBef>
                <a:spcPts val="1200"/>
              </a:spcBef>
              <a:spcAft>
                <a:spcPts val="0"/>
              </a:spcAft>
              <a:buSzPts val="1300"/>
              <a:buChar char="●"/>
            </a:pPr>
            <a:r>
              <a:rPr lang="en"/>
              <a:t>A separate team not involved in development is responsible for release testing</a:t>
            </a:r>
            <a:endParaRPr/>
          </a:p>
          <a:p>
            <a:pPr marL="457200" lvl="0" indent="-311150" algn="l" rtl="0">
              <a:spcBef>
                <a:spcPts val="0"/>
              </a:spcBef>
              <a:spcAft>
                <a:spcPts val="0"/>
              </a:spcAft>
              <a:buSzPts val="1300"/>
              <a:buChar char="●"/>
            </a:pPr>
            <a:r>
              <a:rPr lang="en"/>
              <a:t>System testing should be focused on discovering bugs</a:t>
            </a:r>
            <a:endParaRPr/>
          </a:p>
          <a:p>
            <a:pPr marL="457200" lvl="0" indent="-311150" algn="l" rtl="0">
              <a:spcBef>
                <a:spcPts val="0"/>
              </a:spcBef>
              <a:spcAft>
                <a:spcPts val="0"/>
              </a:spcAft>
              <a:buSzPts val="1300"/>
              <a:buChar char="●"/>
            </a:pPr>
            <a:r>
              <a:rPr lang="en"/>
              <a:t>Release testing  should check whether a system meets its requirements and is ready for validation testing</a:t>
            </a:r>
            <a:endParaRPr/>
          </a:p>
        </p:txBody>
      </p:sp>
      <p:sp>
        <p:nvSpPr>
          <p:cNvPr id="191" name="Google Shape;191;p2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8/45</a:t>
            </a:r>
            <a:endParaRPr sz="1000"/>
          </a:p>
        </p:txBody>
      </p:sp>
      <p:sp>
        <p:nvSpPr>
          <p:cNvPr id="5" name="TextBox 4">
            <a:extLst>
              <a:ext uri="{FF2B5EF4-FFF2-40B4-BE49-F238E27FC236}">
                <a16:creationId xmlns:a16="http://schemas.microsoft.com/office/drawing/2014/main" id="{4A68C5AD-60DE-68D2-B74E-BF08C3C55A62}"/>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Testing</a:t>
            </a:r>
            <a:endParaRPr/>
          </a:p>
        </p:txBody>
      </p:sp>
      <p:sp>
        <p:nvSpPr>
          <p:cNvPr id="198" name="Google Shape;198;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User testing is a type of testing in which the customers/users provide input on system testing.</a:t>
            </a:r>
            <a:endParaRPr/>
          </a:p>
          <a:p>
            <a:pPr marL="0" lvl="0" indent="0" algn="l" rtl="0">
              <a:spcBef>
                <a:spcPts val="1200"/>
              </a:spcBef>
              <a:spcAft>
                <a:spcPts val="0"/>
              </a:spcAft>
              <a:buNone/>
            </a:pPr>
            <a:r>
              <a:rPr lang="en"/>
              <a:t>It is essential to conduct even after release and system testing because the user’s environment can’t be reproduced in a testing environment.</a:t>
            </a:r>
            <a:endParaRPr/>
          </a:p>
          <a:p>
            <a:pPr marL="0" lvl="0" indent="0" algn="l" rtl="0">
              <a:spcBef>
                <a:spcPts val="1200"/>
              </a:spcBef>
              <a:spcAft>
                <a:spcPts val="0"/>
              </a:spcAft>
              <a:buNone/>
            </a:pPr>
            <a:r>
              <a:rPr lang="en"/>
              <a:t>Alpha</a:t>
            </a:r>
            <a:endParaRPr/>
          </a:p>
          <a:p>
            <a:pPr marL="457200" lvl="0" indent="-298767" algn="l" rtl="0">
              <a:spcBef>
                <a:spcPts val="1200"/>
              </a:spcBef>
              <a:spcAft>
                <a:spcPts val="0"/>
              </a:spcAft>
              <a:buSzPct val="100000"/>
              <a:buChar char="●"/>
            </a:pPr>
            <a:r>
              <a:rPr lang="en"/>
              <a:t>Users work with the dev team to test the software at the developer’s site</a:t>
            </a:r>
            <a:endParaRPr/>
          </a:p>
          <a:p>
            <a:pPr marL="0" lvl="0" indent="0" algn="l" rtl="0">
              <a:spcBef>
                <a:spcPts val="1200"/>
              </a:spcBef>
              <a:spcAft>
                <a:spcPts val="0"/>
              </a:spcAft>
              <a:buNone/>
            </a:pPr>
            <a:r>
              <a:rPr lang="en"/>
              <a:t>Beta</a:t>
            </a:r>
            <a:endParaRPr/>
          </a:p>
          <a:p>
            <a:pPr marL="457200" lvl="0" indent="-298767" algn="l" rtl="0">
              <a:spcBef>
                <a:spcPts val="1200"/>
              </a:spcBef>
              <a:spcAft>
                <a:spcPts val="0"/>
              </a:spcAft>
              <a:buSzPct val="100000"/>
              <a:buChar char="●"/>
            </a:pPr>
            <a:r>
              <a:rPr lang="en"/>
              <a:t>A release of the software is made available to users to allow them to experiment and find problems with the system</a:t>
            </a:r>
            <a:endParaRPr/>
          </a:p>
          <a:p>
            <a:pPr marL="0" lvl="0" indent="0" algn="l" rtl="0">
              <a:spcBef>
                <a:spcPts val="1200"/>
              </a:spcBef>
              <a:spcAft>
                <a:spcPts val="0"/>
              </a:spcAft>
              <a:buNone/>
            </a:pPr>
            <a:r>
              <a:rPr lang="en"/>
              <a:t>Acceptance</a:t>
            </a:r>
            <a:endParaRPr/>
          </a:p>
          <a:p>
            <a:pPr marL="457200" lvl="0" indent="-298767" algn="l" rtl="0">
              <a:spcBef>
                <a:spcPts val="1200"/>
              </a:spcBef>
              <a:spcAft>
                <a:spcPts val="0"/>
              </a:spcAft>
              <a:buSzPct val="100000"/>
              <a:buChar char="●"/>
            </a:pPr>
            <a:r>
              <a:rPr lang="en"/>
              <a:t>Customers test a system to decide whether or not it is ready to be accepted from the developers</a:t>
            </a:r>
            <a:endParaRPr/>
          </a:p>
        </p:txBody>
      </p:sp>
      <p:sp>
        <p:nvSpPr>
          <p:cNvPr id="199" name="Google Shape;199;p2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9/45</a:t>
            </a:r>
            <a:endParaRPr sz="1000"/>
          </a:p>
        </p:txBody>
      </p:sp>
      <p:sp>
        <p:nvSpPr>
          <p:cNvPr id="5" name="TextBox 4">
            <a:extLst>
              <a:ext uri="{FF2B5EF4-FFF2-40B4-BE49-F238E27FC236}">
                <a16:creationId xmlns:a16="http://schemas.microsoft.com/office/drawing/2014/main" id="{C93C1F2C-17D0-44BB-2DE4-57284C92BE9D}"/>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 Based Testing</a:t>
            </a:r>
            <a:endParaRPr/>
          </a:p>
        </p:txBody>
      </p:sp>
      <p:sp>
        <p:nvSpPr>
          <p:cNvPr id="206" name="Google Shape;206;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r>
              <a:rPr lang="en"/>
              <a:t>Involves examining each requirement of a system and designing a specific test (or tests) for specific needs.</a:t>
            </a:r>
          </a:p>
        </p:txBody>
      </p:sp>
      <p:sp>
        <p:nvSpPr>
          <p:cNvPr id="207" name="Google Shape;207;p2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10/45</a:t>
            </a:r>
            <a:endParaRPr sz="1000"/>
          </a:p>
        </p:txBody>
      </p:sp>
      <p:sp>
        <p:nvSpPr>
          <p:cNvPr id="5" name="TextBox 4">
            <a:extLst>
              <a:ext uri="{FF2B5EF4-FFF2-40B4-BE49-F238E27FC236}">
                <a16:creationId xmlns:a16="http://schemas.microsoft.com/office/drawing/2014/main" id="{8E885A2E-97DA-4E13-1936-CA770C185F9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What is a pattern</a:t>
            </a:r>
            <a:endParaRPr/>
          </a:p>
        </p:txBody>
      </p:sp>
      <p:sp>
        <p:nvSpPr>
          <p:cNvPr id="331" name="Google Shape;331;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lvl="0" indent="0" algn="l" rtl="0">
              <a:lnSpc>
                <a:spcPct val="90000"/>
              </a:lnSpc>
              <a:spcBef>
                <a:spcPts val="1000"/>
              </a:spcBef>
              <a:spcAft>
                <a:spcPts val="0"/>
              </a:spcAft>
              <a:buNone/>
            </a:pPr>
            <a:r>
              <a:rPr lang="en" sz="2800">
                <a:latin typeface="Montserrat"/>
                <a:ea typeface="Montserrat"/>
                <a:cs typeface="Montserrat"/>
                <a:sym typeface="Montserrat"/>
              </a:rPr>
              <a:t>•Intended to make code easier to understand and maintain, as well as reduce coupling</a:t>
            </a:r>
            <a:endParaRPr lang="en-US" sz="2800">
              <a:latin typeface="Montserrat"/>
              <a:ea typeface="Montserrat"/>
              <a:cs typeface="Montserrat"/>
            </a:endParaRPr>
          </a:p>
          <a:p>
            <a:pPr marL="0" indent="0">
              <a:lnSpc>
                <a:spcPct val="90000"/>
              </a:lnSpc>
              <a:spcBef>
                <a:spcPts val="1000"/>
              </a:spcBef>
              <a:buNone/>
            </a:pPr>
            <a:r>
              <a:rPr lang="en" sz="2800">
                <a:latin typeface="Montserrat"/>
                <a:ea typeface="Montserrat"/>
                <a:cs typeface="Montserrat"/>
                <a:sym typeface="Montserrat"/>
              </a:rPr>
              <a:t>•</a:t>
            </a:r>
            <a:r>
              <a:rPr lang="en" sz="2800" b="1">
                <a:latin typeface="Montserrat"/>
                <a:sym typeface="Montserrat"/>
              </a:rPr>
              <a:t>Design patterns</a:t>
            </a:r>
            <a:r>
              <a:rPr lang="en" sz="2800">
                <a:latin typeface="Montserrat"/>
                <a:sym typeface="Montserrat"/>
              </a:rPr>
              <a:t> are typical solutions to commonly occurring problems in software design. They are like pre-made blueprints that you can customize to solve a recurring design problem in your code.</a:t>
            </a:r>
            <a:endParaRPr lang="en" sz="2800">
              <a:latin typeface="Montserrat"/>
              <a:ea typeface="Montserrat"/>
              <a:cs typeface="Montserrat"/>
            </a:endParaRPr>
          </a:p>
          <a:p>
            <a:pPr marL="0" lvl="0" indent="0" algn="l" rtl="0">
              <a:spcBef>
                <a:spcPts val="0"/>
              </a:spcBef>
              <a:spcAft>
                <a:spcPts val="1200"/>
              </a:spcAft>
              <a:buNone/>
            </a:pPr>
            <a:endParaRPr/>
          </a:p>
        </p:txBody>
      </p:sp>
      <p:sp>
        <p:nvSpPr>
          <p:cNvPr id="332" name="Google Shape;332;p3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24/45</a:t>
            </a:r>
            <a:endParaRPr sz="1000"/>
          </a:p>
        </p:txBody>
      </p:sp>
      <p:sp>
        <p:nvSpPr>
          <p:cNvPr id="5" name="TextBox 4">
            <a:extLst>
              <a:ext uri="{FF2B5EF4-FFF2-40B4-BE49-F238E27FC236}">
                <a16:creationId xmlns:a16="http://schemas.microsoft.com/office/drawing/2014/main" id="{5561D5F2-73BD-0EFE-78C1-38FD6ECB45FE}"/>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Performance Testing</a:t>
            </a:r>
            <a:endParaRPr/>
          </a:p>
        </p:txBody>
      </p:sp>
      <p:sp>
        <p:nvSpPr>
          <p:cNvPr id="214" name="Google Shape;21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a:lnSpc>
                <a:spcPct val="114999"/>
              </a:lnSpc>
            </a:pPr>
            <a:r>
              <a:rPr lang="en"/>
              <a:t>Performance tests typically involve tests that incrementally increases the load on a system until the performance of that system reaches an unacceptable point</a:t>
            </a:r>
            <a:endParaRPr lang="en-US"/>
          </a:p>
          <a:p>
            <a:pPr marL="0" indent="0">
              <a:spcBef>
                <a:spcPts val="1200"/>
              </a:spcBef>
              <a:buNone/>
            </a:pPr>
            <a:r>
              <a:rPr lang="en"/>
              <a:t>Stress Testing</a:t>
            </a:r>
            <a:endParaRPr lang="en-US"/>
          </a:p>
          <a:p>
            <a:pPr marL="457200" lvl="0" indent="-311150" algn="l" rtl="0">
              <a:spcBef>
                <a:spcPts val="1200"/>
              </a:spcBef>
              <a:spcAft>
                <a:spcPts val="0"/>
              </a:spcAft>
              <a:buSzPts val="1300"/>
              <a:buChar char="●"/>
            </a:pPr>
            <a:r>
              <a:rPr lang="en"/>
              <a:t>Stress </a:t>
            </a:r>
            <a:r>
              <a:rPr lang="en-US"/>
              <a:t>testing is a form of performance testing where the system is purposefully overloaded to see how it would react in a failure scenario</a:t>
            </a:r>
          </a:p>
          <a:p>
            <a:pPr marL="457200" lvl="0" indent="-311150" algn="l" rtl="0">
              <a:spcBef>
                <a:spcPts val="0"/>
              </a:spcBef>
              <a:spcAft>
                <a:spcPts val="0"/>
              </a:spcAft>
              <a:buSzPts val="1300"/>
              <a:buChar char="●"/>
            </a:pPr>
            <a:r>
              <a:rPr lang="en"/>
              <a:t>Seeks to test and analyze the failure behavior of the system</a:t>
            </a:r>
            <a:endParaRPr/>
          </a:p>
        </p:txBody>
      </p:sp>
      <p:sp>
        <p:nvSpPr>
          <p:cNvPr id="215" name="Google Shape;215;p23"/>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11/45</a:t>
            </a:r>
            <a:endParaRPr sz="1000"/>
          </a:p>
        </p:txBody>
      </p:sp>
      <p:sp>
        <p:nvSpPr>
          <p:cNvPr id="5" name="TextBox 4">
            <a:extLst>
              <a:ext uri="{FF2B5EF4-FFF2-40B4-BE49-F238E27FC236}">
                <a16:creationId xmlns:a16="http://schemas.microsoft.com/office/drawing/2014/main" id="{0F3FB656-6516-CF53-3DBF-3A9CBE238E9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Sam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 Loosely Coupled Code</a:t>
            </a:r>
            <a:endParaRPr/>
          </a:p>
        </p:txBody>
      </p:sp>
      <p:sp>
        <p:nvSpPr>
          <p:cNvPr id="222" name="Google Shape;22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rmAutofit/>
          </a:bodyPr>
          <a:lstStyle/>
          <a:p>
            <a:pPr marL="457200" lvl="0" indent="-355600" algn="l" rtl="0">
              <a:spcBef>
                <a:spcPts val="0"/>
              </a:spcBef>
              <a:spcAft>
                <a:spcPts val="0"/>
              </a:spcAft>
              <a:buSzPts val="2000"/>
              <a:buChar char="●"/>
            </a:pPr>
            <a:r>
              <a:rPr lang="en" sz="2000"/>
              <a:t>Code is easier to understand</a:t>
            </a:r>
            <a:endParaRPr sz="2000"/>
          </a:p>
          <a:p>
            <a:pPr marL="457200" lvl="0" indent="-355600" algn="l" rtl="0">
              <a:spcBef>
                <a:spcPts val="0"/>
              </a:spcBef>
              <a:spcAft>
                <a:spcPts val="0"/>
              </a:spcAft>
              <a:buSzPts val="2000"/>
              <a:buChar char="●"/>
            </a:pPr>
            <a:r>
              <a:rPr lang="en" sz="2000"/>
              <a:t>Makes program more modular</a:t>
            </a:r>
            <a:endParaRPr sz="2000"/>
          </a:p>
          <a:p>
            <a:pPr marL="457200" lvl="0" indent="-355600" algn="l" rtl="0">
              <a:spcBef>
                <a:spcPts val="0"/>
              </a:spcBef>
              <a:spcAft>
                <a:spcPts val="0"/>
              </a:spcAft>
              <a:buSzPts val="2000"/>
              <a:buChar char="●"/>
            </a:pPr>
            <a:r>
              <a:rPr lang="en" sz="2000"/>
              <a:t>Program is easier to change, update, and expand</a:t>
            </a:r>
            <a:endParaRPr sz="2000"/>
          </a:p>
          <a:p>
            <a:pPr marL="457200" lvl="0" indent="-355600" algn="l" rtl="0">
              <a:spcBef>
                <a:spcPts val="0"/>
              </a:spcBef>
              <a:spcAft>
                <a:spcPts val="0"/>
              </a:spcAft>
              <a:buSzPts val="2000"/>
              <a:buChar char="●"/>
            </a:pPr>
            <a:r>
              <a:rPr lang="en" sz="2000"/>
              <a:t>More testable code</a:t>
            </a:r>
            <a:endParaRPr sz="2000"/>
          </a:p>
        </p:txBody>
      </p:sp>
      <p:sp>
        <p:nvSpPr>
          <p:cNvPr id="223" name="Google Shape;223;p2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12/45</a:t>
            </a:r>
            <a:endParaRPr sz="1000"/>
          </a:p>
        </p:txBody>
      </p:sp>
      <p:sp>
        <p:nvSpPr>
          <p:cNvPr id="5" name="TextBox 4">
            <a:extLst>
              <a:ext uri="{FF2B5EF4-FFF2-40B4-BE49-F238E27FC236}">
                <a16:creationId xmlns:a16="http://schemas.microsoft.com/office/drawing/2014/main" id="{D6DE4F22-C9D4-75F4-F16B-54998D13FFF3}"/>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One Function, One Function</a:t>
            </a:r>
            <a:endParaRPr/>
          </a:p>
        </p:txBody>
      </p:sp>
      <p:sp>
        <p:nvSpPr>
          <p:cNvPr id="230" name="Google Shape;230;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 sz="1600"/>
              <a:t>One function should have only one function</a:t>
            </a:r>
            <a:endParaRPr sz="1600"/>
          </a:p>
          <a:p>
            <a:pPr marL="457200" lvl="0" indent="-330200" algn="l" rtl="0">
              <a:spcBef>
                <a:spcPts val="0"/>
              </a:spcBef>
              <a:spcAft>
                <a:spcPts val="0"/>
              </a:spcAft>
              <a:buSzPts val="1600"/>
              <a:buChar char="●"/>
            </a:pPr>
            <a:r>
              <a:rPr lang="en" sz="1600"/>
              <a:t>Functions should be non-deterministic</a:t>
            </a:r>
            <a:endParaRPr sz="1600"/>
          </a:p>
          <a:p>
            <a:pPr marL="457200" lvl="0" indent="-330200" algn="l" rtl="0">
              <a:spcBef>
                <a:spcPts val="0"/>
              </a:spcBef>
              <a:spcAft>
                <a:spcPts val="0"/>
              </a:spcAft>
              <a:buSzPts val="1600"/>
              <a:buChar char="●"/>
            </a:pPr>
            <a:r>
              <a:rPr lang="en" sz="1600"/>
              <a:t>Single Responsibility Principle</a:t>
            </a:r>
            <a:endParaRPr sz="1600"/>
          </a:p>
          <a:p>
            <a:pPr marL="914400" lvl="1" indent="-304800" algn="l" rtl="0">
              <a:spcBef>
                <a:spcPts val="0"/>
              </a:spcBef>
              <a:spcAft>
                <a:spcPts val="0"/>
              </a:spcAft>
              <a:buSzPts val="1200"/>
              <a:buChar char="○"/>
            </a:pPr>
            <a:r>
              <a:rPr lang="en" sz="1400"/>
              <a:t>A function should either produce or process information, not both.</a:t>
            </a:r>
            <a:endParaRPr sz="1200"/>
          </a:p>
          <a:p>
            <a:pPr marL="457200" lvl="0" indent="-330200" algn="l" rtl="0">
              <a:spcBef>
                <a:spcPts val="0"/>
              </a:spcBef>
              <a:spcAft>
                <a:spcPts val="0"/>
              </a:spcAft>
              <a:buSzPts val="1600"/>
              <a:buChar char="●"/>
            </a:pPr>
            <a:r>
              <a:rPr lang="en" sz="1600"/>
              <a:t>If a function needs extra data, have it passed as a parameter</a:t>
            </a:r>
            <a:endParaRPr sz="1600"/>
          </a:p>
          <a:p>
            <a:pPr marL="457200" lvl="0" indent="-330200" algn="l" rtl="0">
              <a:spcBef>
                <a:spcPts val="0"/>
              </a:spcBef>
              <a:spcAft>
                <a:spcPts val="0"/>
              </a:spcAft>
              <a:buSzPts val="1600"/>
              <a:buChar char="●"/>
            </a:pPr>
            <a:r>
              <a:rPr lang="en" sz="1600"/>
              <a:t>Inversion of Control</a:t>
            </a:r>
            <a:endParaRPr sz="1600"/>
          </a:p>
          <a:p>
            <a:pPr marL="914400" lvl="1" indent="-317500" algn="l" rtl="0">
              <a:spcBef>
                <a:spcPts val="0"/>
              </a:spcBef>
              <a:spcAft>
                <a:spcPts val="0"/>
              </a:spcAft>
              <a:buSzPts val="1400"/>
              <a:buChar char="○"/>
            </a:pPr>
            <a:r>
              <a:rPr lang="en" sz="1400"/>
              <a:t>Separate decision making code and action code</a:t>
            </a:r>
            <a:endParaRPr sz="1400"/>
          </a:p>
        </p:txBody>
      </p:sp>
      <p:sp>
        <p:nvSpPr>
          <p:cNvPr id="231" name="Google Shape;231;p25"/>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13/45</a:t>
            </a:r>
            <a:endParaRPr sz="1000"/>
          </a:p>
        </p:txBody>
      </p:sp>
      <p:sp>
        <p:nvSpPr>
          <p:cNvPr id="5" name="TextBox 4">
            <a:extLst>
              <a:ext uri="{FF2B5EF4-FFF2-40B4-BE49-F238E27FC236}">
                <a16:creationId xmlns:a16="http://schemas.microsoft.com/office/drawing/2014/main" id="{A4C36262-3AB8-6D64-F107-ECEB4AEBD4E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Interfaces</a:t>
            </a:r>
            <a:endParaRPr/>
          </a:p>
        </p:txBody>
      </p:sp>
      <p:sp>
        <p:nvSpPr>
          <p:cNvPr id="238" name="Google Shape;23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Very helpful in keeping code loosely coupled</a:t>
            </a:r>
            <a:endParaRPr sz="1600"/>
          </a:p>
          <a:p>
            <a:pPr marL="457200" lvl="0" indent="0" algn="l" rtl="0">
              <a:spcBef>
                <a:spcPts val="1200"/>
              </a:spcBef>
              <a:spcAft>
                <a:spcPts val="1200"/>
              </a:spcAft>
              <a:buNone/>
            </a:pPr>
            <a:endParaRPr sz="1600"/>
          </a:p>
        </p:txBody>
      </p:sp>
      <p:sp>
        <p:nvSpPr>
          <p:cNvPr id="239" name="Google Shape;239;p26"/>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14/45</a:t>
            </a:r>
            <a:endParaRPr sz="1000"/>
          </a:p>
        </p:txBody>
      </p:sp>
      <p:pic>
        <p:nvPicPr>
          <p:cNvPr id="241" name="Google Shape;241;p26"/>
          <p:cNvPicPr preferRelativeResize="0"/>
          <p:nvPr/>
        </p:nvPicPr>
        <p:blipFill>
          <a:blip r:embed="rId3">
            <a:alphaModFix/>
          </a:blip>
          <a:stretch>
            <a:fillRect/>
          </a:stretch>
        </p:blipFill>
        <p:spPr>
          <a:xfrm>
            <a:off x="3571675" y="2406050"/>
            <a:ext cx="5572325" cy="2265850"/>
          </a:xfrm>
          <a:prstGeom prst="rect">
            <a:avLst/>
          </a:prstGeom>
          <a:noFill/>
          <a:ln>
            <a:noFill/>
          </a:ln>
        </p:spPr>
      </p:pic>
      <p:pic>
        <p:nvPicPr>
          <p:cNvPr id="242" name="Google Shape;242;p26"/>
          <p:cNvPicPr preferRelativeResize="0"/>
          <p:nvPr/>
        </p:nvPicPr>
        <p:blipFill>
          <a:blip r:embed="rId4">
            <a:alphaModFix/>
          </a:blip>
          <a:stretch>
            <a:fillRect/>
          </a:stretch>
        </p:blipFill>
        <p:spPr>
          <a:xfrm>
            <a:off x="116600" y="2044113"/>
            <a:ext cx="3390900" cy="2162175"/>
          </a:xfrm>
          <a:prstGeom prst="rect">
            <a:avLst/>
          </a:prstGeom>
          <a:noFill/>
          <a:ln>
            <a:noFill/>
          </a:ln>
        </p:spPr>
      </p:pic>
      <p:sp>
        <p:nvSpPr>
          <p:cNvPr id="5" name="TextBox 4">
            <a:extLst>
              <a:ext uri="{FF2B5EF4-FFF2-40B4-BE49-F238E27FC236}">
                <a16:creationId xmlns:a16="http://schemas.microsoft.com/office/drawing/2014/main" id="{031D6008-C864-71BA-D47B-55D7325D1311}"/>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Interfaces</a:t>
            </a:r>
            <a:endParaRPr/>
          </a:p>
        </p:txBody>
      </p:sp>
      <p:sp>
        <p:nvSpPr>
          <p:cNvPr id="248" name="Google Shape;248;p27"/>
          <p:cNvSpPr txBox="1">
            <a:spLocks noGrp="1"/>
          </p:cNvSpPr>
          <p:nvPr>
            <p:ph type="body" idx="1"/>
          </p:nvPr>
        </p:nvSpPr>
        <p:spPr>
          <a:xfrm>
            <a:off x="1297500" y="131609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 single function call can have many implementations</a:t>
            </a:r>
            <a:endParaRPr lang="en-US" sz="1600"/>
          </a:p>
          <a:p>
            <a:pPr indent="-330200">
              <a:lnSpc>
                <a:spcPct val="114999"/>
              </a:lnSpc>
              <a:buSzPts val="1600"/>
            </a:pPr>
            <a:r>
              <a:rPr lang="en" sz="1600"/>
              <a:t>A contract</a:t>
            </a:r>
          </a:p>
          <a:p>
            <a:pPr indent="0">
              <a:spcBef>
                <a:spcPts val="1200"/>
              </a:spcBef>
              <a:spcAft>
                <a:spcPts val="1200"/>
              </a:spcAft>
              <a:buNone/>
            </a:pPr>
            <a:endParaRPr lang="en-US" sz="1600"/>
          </a:p>
        </p:txBody>
      </p:sp>
      <p:sp>
        <p:nvSpPr>
          <p:cNvPr id="249" name="Google Shape;249;p27"/>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15/45</a:t>
            </a:r>
            <a:endParaRPr sz="1000"/>
          </a:p>
        </p:txBody>
      </p:sp>
      <p:pic>
        <p:nvPicPr>
          <p:cNvPr id="251" name="Google Shape;251;p27"/>
          <p:cNvPicPr preferRelativeResize="0"/>
          <p:nvPr/>
        </p:nvPicPr>
        <p:blipFill>
          <a:blip r:embed="rId3">
            <a:alphaModFix/>
          </a:blip>
          <a:stretch>
            <a:fillRect/>
          </a:stretch>
        </p:blipFill>
        <p:spPr>
          <a:xfrm>
            <a:off x="493000" y="2078075"/>
            <a:ext cx="3390900" cy="1238250"/>
          </a:xfrm>
          <a:prstGeom prst="rect">
            <a:avLst/>
          </a:prstGeom>
          <a:noFill/>
          <a:ln>
            <a:noFill/>
          </a:ln>
        </p:spPr>
      </p:pic>
      <p:pic>
        <p:nvPicPr>
          <p:cNvPr id="252" name="Google Shape;252;p27"/>
          <p:cNvPicPr preferRelativeResize="0"/>
          <p:nvPr/>
        </p:nvPicPr>
        <p:blipFill>
          <a:blip r:embed="rId4">
            <a:alphaModFix/>
          </a:blip>
          <a:stretch>
            <a:fillRect/>
          </a:stretch>
        </p:blipFill>
        <p:spPr>
          <a:xfrm>
            <a:off x="493000" y="3379534"/>
            <a:ext cx="3390900" cy="1381179"/>
          </a:xfrm>
          <a:prstGeom prst="rect">
            <a:avLst/>
          </a:prstGeom>
          <a:noFill/>
          <a:ln>
            <a:noFill/>
          </a:ln>
        </p:spPr>
      </p:pic>
      <p:pic>
        <p:nvPicPr>
          <p:cNvPr id="253" name="Google Shape;253;p27"/>
          <p:cNvPicPr preferRelativeResize="0"/>
          <p:nvPr/>
        </p:nvPicPr>
        <p:blipFill>
          <a:blip r:embed="rId5">
            <a:alphaModFix/>
          </a:blip>
          <a:stretch>
            <a:fillRect/>
          </a:stretch>
        </p:blipFill>
        <p:spPr>
          <a:xfrm>
            <a:off x="4093133" y="2390899"/>
            <a:ext cx="4630491" cy="1836075"/>
          </a:xfrm>
          <a:prstGeom prst="rect">
            <a:avLst/>
          </a:prstGeom>
          <a:noFill/>
          <a:ln>
            <a:noFill/>
          </a:ln>
        </p:spPr>
      </p:pic>
      <p:sp>
        <p:nvSpPr>
          <p:cNvPr id="5" name="TextBox 4">
            <a:extLst>
              <a:ext uri="{FF2B5EF4-FFF2-40B4-BE49-F238E27FC236}">
                <a16:creationId xmlns:a16="http://schemas.microsoft.com/office/drawing/2014/main" id="{D3527012-0388-1398-A78E-5EAF9E1C9C8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Higher Order Functions</a:t>
            </a:r>
            <a:endParaRPr/>
          </a:p>
        </p:txBody>
      </p:sp>
      <p:sp>
        <p:nvSpPr>
          <p:cNvPr id="259" name="Google Shape;259;p28"/>
          <p:cNvSpPr txBox="1">
            <a:spLocks noGrp="1"/>
          </p:cNvSpPr>
          <p:nvPr>
            <p:ph type="body" idx="1"/>
          </p:nvPr>
        </p:nvSpPr>
        <p:spPr>
          <a:xfrm>
            <a:off x="1234635" y="1287515"/>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Functions as arguments or return values of other functions</a:t>
            </a:r>
            <a:endParaRPr sz="1600"/>
          </a:p>
          <a:p>
            <a:pPr indent="-330200">
              <a:lnSpc>
                <a:spcPct val="114999"/>
              </a:lnSpc>
              <a:buSzPts val="1600"/>
            </a:pPr>
            <a:r>
              <a:rPr lang="en" sz="1600"/>
              <a:t>Returns functions as result</a:t>
            </a:r>
          </a:p>
          <a:p>
            <a:pPr indent="0">
              <a:spcBef>
                <a:spcPts val="1200"/>
              </a:spcBef>
              <a:spcAft>
                <a:spcPts val="1200"/>
              </a:spcAft>
              <a:buNone/>
            </a:pPr>
            <a:endParaRPr lang="en-US" sz="1600"/>
          </a:p>
        </p:txBody>
      </p:sp>
      <p:sp>
        <p:nvSpPr>
          <p:cNvPr id="260" name="Google Shape;260;p2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16/22</a:t>
            </a:r>
            <a:endParaRPr sz="1000"/>
          </a:p>
        </p:txBody>
      </p:sp>
      <p:pic>
        <p:nvPicPr>
          <p:cNvPr id="262" name="Google Shape;262;p28"/>
          <p:cNvPicPr preferRelativeResize="0"/>
          <p:nvPr/>
        </p:nvPicPr>
        <p:blipFill>
          <a:blip r:embed="rId3">
            <a:alphaModFix/>
          </a:blip>
          <a:stretch>
            <a:fillRect/>
          </a:stretch>
        </p:blipFill>
        <p:spPr>
          <a:xfrm>
            <a:off x="72496" y="1962971"/>
            <a:ext cx="5901924" cy="1751850"/>
          </a:xfrm>
          <a:prstGeom prst="rect">
            <a:avLst/>
          </a:prstGeom>
          <a:noFill/>
          <a:ln w="9525" cap="flat" cmpd="sng">
            <a:solidFill>
              <a:srgbClr val="CC4125"/>
            </a:solidFill>
            <a:prstDash val="solid"/>
            <a:round/>
            <a:headEnd type="none" w="sm" len="sm"/>
            <a:tailEnd type="none" w="sm" len="sm"/>
          </a:ln>
        </p:spPr>
      </p:pic>
      <p:pic>
        <p:nvPicPr>
          <p:cNvPr id="263" name="Google Shape;263;p28"/>
          <p:cNvPicPr preferRelativeResize="0"/>
          <p:nvPr/>
        </p:nvPicPr>
        <p:blipFill>
          <a:blip r:embed="rId4">
            <a:alphaModFix/>
          </a:blip>
          <a:stretch>
            <a:fillRect/>
          </a:stretch>
        </p:blipFill>
        <p:spPr>
          <a:xfrm>
            <a:off x="4326875" y="2889825"/>
            <a:ext cx="4227025" cy="1875375"/>
          </a:xfrm>
          <a:prstGeom prst="rect">
            <a:avLst/>
          </a:prstGeom>
          <a:noFill/>
          <a:ln w="9525" cap="flat" cmpd="sng">
            <a:solidFill>
              <a:srgbClr val="93C47D"/>
            </a:solidFill>
            <a:prstDash val="solid"/>
            <a:round/>
            <a:headEnd type="none" w="sm" len="sm"/>
            <a:tailEnd type="none" w="sm" len="sm"/>
          </a:ln>
        </p:spPr>
      </p:pic>
      <p:sp>
        <p:nvSpPr>
          <p:cNvPr id="5" name="TextBox 4">
            <a:extLst>
              <a:ext uri="{FF2B5EF4-FFF2-40B4-BE49-F238E27FC236}">
                <a16:creationId xmlns:a16="http://schemas.microsoft.com/office/drawing/2014/main" id="{4B8A55AD-4649-03AE-60FA-0AE7AB72121A}"/>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Davin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Edit Mode Vs. Play Mode tests</a:t>
            </a:r>
            <a:endParaRPr/>
          </a:p>
        </p:txBody>
      </p:sp>
      <p:sp>
        <p:nvSpPr>
          <p:cNvPr id="269" name="Google Shape;269;p29"/>
          <p:cNvSpPr txBox="1">
            <a:spLocks noGrp="1"/>
          </p:cNvSpPr>
          <p:nvPr>
            <p:ph type="body" idx="1"/>
          </p:nvPr>
        </p:nvSpPr>
        <p:spPr>
          <a:xfrm>
            <a:off x="197625" y="1567538"/>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Edit mode:</a:t>
            </a:r>
            <a:endParaRPr/>
          </a:p>
          <a:p>
            <a:pPr marL="457200" lvl="0" indent="-311150" algn="l" rtl="0">
              <a:spcBef>
                <a:spcPts val="1200"/>
              </a:spcBef>
              <a:spcAft>
                <a:spcPts val="0"/>
              </a:spcAft>
              <a:buSzPts val="1300"/>
              <a:buChar char="●"/>
            </a:pPr>
            <a:r>
              <a:rPr lang="en"/>
              <a:t>Tests code that doesn’t require a running scene to test</a:t>
            </a:r>
            <a:endParaRPr/>
          </a:p>
          <a:p>
            <a:pPr marL="457200" lvl="0" indent="-311150" algn="l" rtl="0">
              <a:spcBef>
                <a:spcPts val="0"/>
              </a:spcBef>
              <a:spcAft>
                <a:spcPts val="0"/>
              </a:spcAft>
              <a:buSzPts val="1300"/>
              <a:buChar char="●"/>
            </a:pPr>
            <a:r>
              <a:rPr lang="en"/>
              <a:t>More useful for calculation</a:t>
            </a:r>
            <a:endParaRPr/>
          </a:p>
          <a:p>
            <a:pPr marL="457200" lvl="0" indent="-311150" algn="l" rtl="0">
              <a:spcBef>
                <a:spcPts val="0"/>
              </a:spcBef>
              <a:spcAft>
                <a:spcPts val="0"/>
              </a:spcAft>
              <a:buSzPts val="1300"/>
              <a:buChar char="●"/>
            </a:pPr>
            <a:r>
              <a:rPr lang="en"/>
              <a:t>Much faster to run</a:t>
            </a:r>
            <a:endParaRPr/>
          </a:p>
          <a:p>
            <a:pPr marL="0" lvl="0" indent="0" algn="l" rtl="0">
              <a:spcBef>
                <a:spcPts val="1200"/>
              </a:spcBef>
              <a:spcAft>
                <a:spcPts val="0"/>
              </a:spcAft>
              <a:buNone/>
            </a:pPr>
            <a:r>
              <a:rPr lang="en"/>
              <a:t>Play mode:</a:t>
            </a:r>
            <a:endParaRPr/>
          </a:p>
          <a:p>
            <a:pPr marL="457200" lvl="0" indent="-311150" algn="l" rtl="0">
              <a:spcBef>
                <a:spcPts val="1200"/>
              </a:spcBef>
              <a:spcAft>
                <a:spcPts val="0"/>
              </a:spcAft>
              <a:buSzPts val="1300"/>
              <a:buChar char="●"/>
            </a:pPr>
            <a:r>
              <a:rPr lang="en"/>
              <a:t>Tests code that needs to be executed in a running scene</a:t>
            </a:r>
            <a:endParaRPr/>
          </a:p>
          <a:p>
            <a:pPr marL="457200" lvl="0" indent="-311150" algn="l" rtl="0">
              <a:spcBef>
                <a:spcPts val="0"/>
              </a:spcBef>
              <a:spcAft>
                <a:spcPts val="0"/>
              </a:spcAft>
              <a:buSzPts val="1300"/>
              <a:buChar char="●"/>
            </a:pPr>
            <a:r>
              <a:rPr lang="en"/>
              <a:t>Tests are ran as coroutines</a:t>
            </a:r>
            <a:endParaRPr/>
          </a:p>
          <a:p>
            <a:pPr marL="457200" lvl="0" indent="-311150" algn="l" rtl="0">
              <a:spcBef>
                <a:spcPts val="0"/>
              </a:spcBef>
              <a:spcAft>
                <a:spcPts val="0"/>
              </a:spcAft>
              <a:buSzPts val="1300"/>
              <a:buChar char="●"/>
            </a:pPr>
            <a:r>
              <a:rPr lang="en"/>
              <a:t>More useful for testing things like movement</a:t>
            </a:r>
            <a:endParaRPr/>
          </a:p>
          <a:p>
            <a:pPr marL="457200" lvl="0" indent="0" algn="l" rtl="0">
              <a:spcBef>
                <a:spcPts val="1200"/>
              </a:spcBef>
              <a:spcAft>
                <a:spcPts val="1200"/>
              </a:spcAft>
              <a:buNone/>
            </a:pPr>
            <a:endParaRPr/>
          </a:p>
        </p:txBody>
      </p:sp>
      <p:pic>
        <p:nvPicPr>
          <p:cNvPr id="270" name="Google Shape;270;p29"/>
          <p:cNvPicPr preferRelativeResize="0"/>
          <p:nvPr/>
        </p:nvPicPr>
        <p:blipFill>
          <a:blip r:embed="rId3">
            <a:alphaModFix/>
          </a:blip>
          <a:stretch>
            <a:fillRect/>
          </a:stretch>
        </p:blipFill>
        <p:spPr>
          <a:xfrm>
            <a:off x="5283100" y="2266450"/>
            <a:ext cx="3251200" cy="1513425"/>
          </a:xfrm>
          <a:prstGeom prst="rect">
            <a:avLst/>
          </a:prstGeom>
          <a:noFill/>
          <a:ln>
            <a:noFill/>
          </a:ln>
        </p:spPr>
      </p:pic>
      <p:sp>
        <p:nvSpPr>
          <p:cNvPr id="271" name="Google Shape;271;p2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17/45</a:t>
            </a:r>
            <a:endParaRPr sz="1000"/>
          </a:p>
        </p:txBody>
      </p:sp>
      <p:sp>
        <p:nvSpPr>
          <p:cNvPr id="5" name="TextBox 4">
            <a:extLst>
              <a:ext uri="{FF2B5EF4-FFF2-40B4-BE49-F238E27FC236}">
                <a16:creationId xmlns:a16="http://schemas.microsoft.com/office/drawing/2014/main" id="{5F4CCCA9-8CBE-EE86-FE54-FD418D6F3548}"/>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Setting up Testing </a:t>
            </a:r>
            <a:r>
              <a:rPr lang="en" sz="1300">
                <a:latin typeface="Lato"/>
                <a:ea typeface="Lato"/>
                <a:cs typeface="Lato"/>
                <a:sym typeface="Lato"/>
              </a:rPr>
              <a:t>(Refer to the how to document)</a:t>
            </a:r>
            <a:endParaRPr/>
          </a:p>
        </p:txBody>
      </p:sp>
      <p:sp>
        <p:nvSpPr>
          <p:cNvPr id="278" name="Google Shape;278;p30"/>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18/45</a:t>
            </a:r>
            <a:endParaRPr sz="1000"/>
          </a:p>
        </p:txBody>
      </p:sp>
      <p:pic>
        <p:nvPicPr>
          <p:cNvPr id="279" name="Google Shape;279;p30"/>
          <p:cNvPicPr preferRelativeResize="0"/>
          <p:nvPr/>
        </p:nvPicPr>
        <p:blipFill>
          <a:blip r:embed="rId3">
            <a:alphaModFix/>
          </a:blip>
          <a:stretch>
            <a:fillRect/>
          </a:stretch>
        </p:blipFill>
        <p:spPr>
          <a:xfrm>
            <a:off x="5558975" y="464200"/>
            <a:ext cx="2777424" cy="2278900"/>
          </a:xfrm>
          <a:prstGeom prst="rect">
            <a:avLst/>
          </a:prstGeom>
          <a:noFill/>
          <a:ln>
            <a:noFill/>
          </a:ln>
        </p:spPr>
      </p:pic>
      <p:pic>
        <p:nvPicPr>
          <p:cNvPr id="280" name="Google Shape;280;p30"/>
          <p:cNvPicPr preferRelativeResize="0"/>
          <p:nvPr/>
        </p:nvPicPr>
        <p:blipFill>
          <a:blip r:embed="rId4">
            <a:alphaModFix/>
          </a:blip>
          <a:stretch>
            <a:fillRect/>
          </a:stretch>
        </p:blipFill>
        <p:spPr>
          <a:xfrm>
            <a:off x="1297499" y="2571749"/>
            <a:ext cx="3116576" cy="1450750"/>
          </a:xfrm>
          <a:prstGeom prst="rect">
            <a:avLst/>
          </a:prstGeom>
          <a:noFill/>
          <a:ln>
            <a:noFill/>
          </a:ln>
        </p:spPr>
      </p:pic>
      <p:pic>
        <p:nvPicPr>
          <p:cNvPr id="281" name="Google Shape;281;p30"/>
          <p:cNvPicPr preferRelativeResize="0"/>
          <p:nvPr/>
        </p:nvPicPr>
        <p:blipFill>
          <a:blip r:embed="rId5">
            <a:alphaModFix/>
          </a:blip>
          <a:stretch>
            <a:fillRect/>
          </a:stretch>
        </p:blipFill>
        <p:spPr>
          <a:xfrm>
            <a:off x="1297500" y="4132325"/>
            <a:ext cx="3705600" cy="779348"/>
          </a:xfrm>
          <a:prstGeom prst="rect">
            <a:avLst/>
          </a:prstGeom>
          <a:noFill/>
          <a:ln>
            <a:noFill/>
          </a:ln>
        </p:spPr>
      </p:pic>
      <p:pic>
        <p:nvPicPr>
          <p:cNvPr id="282" name="Google Shape;282;p30"/>
          <p:cNvPicPr preferRelativeResize="0"/>
          <p:nvPr/>
        </p:nvPicPr>
        <p:blipFill>
          <a:blip r:embed="rId6">
            <a:alphaModFix/>
          </a:blip>
          <a:stretch>
            <a:fillRect/>
          </a:stretch>
        </p:blipFill>
        <p:spPr>
          <a:xfrm>
            <a:off x="5831650" y="2867375"/>
            <a:ext cx="2232063" cy="2164341"/>
          </a:xfrm>
          <a:prstGeom prst="rect">
            <a:avLst/>
          </a:prstGeom>
          <a:noFill/>
          <a:ln>
            <a:noFill/>
          </a:ln>
        </p:spPr>
      </p:pic>
      <p:pic>
        <p:nvPicPr>
          <p:cNvPr id="283" name="Google Shape;283;p30"/>
          <p:cNvPicPr preferRelativeResize="0"/>
          <p:nvPr/>
        </p:nvPicPr>
        <p:blipFill>
          <a:blip r:embed="rId7">
            <a:alphaModFix/>
          </a:blip>
          <a:stretch>
            <a:fillRect/>
          </a:stretch>
        </p:blipFill>
        <p:spPr>
          <a:xfrm>
            <a:off x="1297500" y="677975"/>
            <a:ext cx="1511751" cy="1710449"/>
          </a:xfrm>
          <a:prstGeom prst="rect">
            <a:avLst/>
          </a:prstGeom>
          <a:noFill/>
          <a:ln>
            <a:noFill/>
          </a:ln>
        </p:spPr>
      </p:pic>
      <p:sp>
        <p:nvSpPr>
          <p:cNvPr id="5" name="TextBox 4">
            <a:extLst>
              <a:ext uri="{FF2B5EF4-FFF2-40B4-BE49-F238E27FC236}">
                <a16:creationId xmlns:a16="http://schemas.microsoft.com/office/drawing/2014/main" id="{03966B5D-8957-BD99-36D0-E763C67263E0}"/>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Boundary Tests</a:t>
            </a:r>
            <a:endParaRPr/>
          </a:p>
        </p:txBody>
      </p:sp>
      <p:sp>
        <p:nvSpPr>
          <p:cNvPr id="290" name="Google Shape;290;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boundary tests?</a:t>
            </a:r>
            <a:endParaRPr/>
          </a:p>
          <a:p>
            <a:pPr marL="457200" lvl="0" indent="-311150" algn="l" rtl="0">
              <a:spcBef>
                <a:spcPts val="1200"/>
              </a:spcBef>
              <a:spcAft>
                <a:spcPts val="0"/>
              </a:spcAft>
              <a:buSzPts val="1300"/>
              <a:buChar char="●"/>
            </a:pPr>
            <a:r>
              <a:rPr lang="en"/>
              <a:t>A boundary test is any sort of test that checks whether a value is within some specified range</a:t>
            </a:r>
            <a:endParaRPr/>
          </a:p>
          <a:p>
            <a:pPr marL="457200" lvl="0" indent="-311150" algn="l" rtl="0">
              <a:spcBef>
                <a:spcPts val="0"/>
              </a:spcBef>
              <a:spcAft>
                <a:spcPts val="0"/>
              </a:spcAft>
              <a:buSzPts val="1300"/>
              <a:buChar char="●"/>
            </a:pPr>
            <a:r>
              <a:rPr lang="en"/>
              <a:t>These tests can check for if a value is within, on, or outside of a boundary</a:t>
            </a:r>
          </a:p>
          <a:p>
            <a:pPr>
              <a:lnSpc>
                <a:spcPct val="114999"/>
              </a:lnSpc>
            </a:pPr>
            <a:endParaRPr lang="en"/>
          </a:p>
          <a:p>
            <a:pPr>
              <a:lnSpc>
                <a:spcPct val="114999"/>
              </a:lnSpc>
            </a:pPr>
            <a:r>
              <a:rPr lang="en"/>
              <a:t>Ex: Test whether a </a:t>
            </a:r>
            <a:r>
              <a:rPr lang="en" err="1"/>
              <a:t>gainHealth</a:t>
            </a:r>
            <a:r>
              <a:rPr lang="en"/>
              <a:t> function brings the health of the player to over 100</a:t>
            </a:r>
          </a:p>
        </p:txBody>
      </p:sp>
      <p:sp>
        <p:nvSpPr>
          <p:cNvPr id="291" name="Google Shape;291;p31"/>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19/45</a:t>
            </a:r>
            <a:endParaRPr sz="1000"/>
          </a:p>
        </p:txBody>
      </p:sp>
      <p:sp>
        <p:nvSpPr>
          <p:cNvPr id="5" name="TextBox 4">
            <a:extLst>
              <a:ext uri="{FF2B5EF4-FFF2-40B4-BE49-F238E27FC236}">
                <a16:creationId xmlns:a16="http://schemas.microsoft.com/office/drawing/2014/main" id="{00936FCA-15E9-F6A6-DD81-A7391FF61752}"/>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Creating Unit Boundary Tests</a:t>
            </a:r>
            <a:endParaRPr/>
          </a:p>
        </p:txBody>
      </p:sp>
      <p:sp>
        <p:nvSpPr>
          <p:cNvPr id="298" name="Google Shape;298;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658" algn="l" rtl="0">
              <a:lnSpc>
                <a:spcPct val="95000"/>
              </a:lnSpc>
              <a:spcBef>
                <a:spcPts val="0"/>
              </a:spcBef>
              <a:spcAft>
                <a:spcPts val="0"/>
              </a:spcAft>
              <a:buSzPts val="1403"/>
              <a:buChar char="●"/>
            </a:pPr>
            <a:r>
              <a:rPr lang="en" sz="1402"/>
              <a:t>3 main areas of a unit test</a:t>
            </a:r>
            <a:endParaRPr sz="1402"/>
          </a:p>
          <a:p>
            <a:pPr marL="914400" lvl="1" indent="-305911" algn="l" rtl="0">
              <a:lnSpc>
                <a:spcPct val="95000"/>
              </a:lnSpc>
              <a:spcBef>
                <a:spcPts val="0"/>
              </a:spcBef>
              <a:spcAft>
                <a:spcPts val="0"/>
              </a:spcAft>
              <a:buSzPts val="1218"/>
              <a:buChar char="○"/>
            </a:pPr>
            <a:r>
              <a:rPr lang="en" sz="1217"/>
              <a:t>Arrange</a:t>
            </a:r>
            <a:endParaRPr sz="1217"/>
          </a:p>
          <a:p>
            <a:pPr marL="914400" lvl="1" indent="-305911" algn="l" rtl="0">
              <a:lnSpc>
                <a:spcPct val="95000"/>
              </a:lnSpc>
              <a:spcBef>
                <a:spcPts val="0"/>
              </a:spcBef>
              <a:spcAft>
                <a:spcPts val="0"/>
              </a:spcAft>
              <a:buSzPts val="1218"/>
              <a:buChar char="○"/>
            </a:pPr>
            <a:r>
              <a:rPr lang="en" sz="1217"/>
              <a:t>Act</a:t>
            </a:r>
            <a:endParaRPr sz="1217"/>
          </a:p>
          <a:p>
            <a:pPr marL="914400" lvl="1" indent="-305911" algn="l" rtl="0">
              <a:lnSpc>
                <a:spcPct val="95000"/>
              </a:lnSpc>
              <a:spcBef>
                <a:spcPts val="0"/>
              </a:spcBef>
              <a:spcAft>
                <a:spcPts val="0"/>
              </a:spcAft>
              <a:buSzPts val="1218"/>
              <a:buChar char="○"/>
            </a:pPr>
            <a:r>
              <a:rPr lang="en" sz="1217"/>
              <a:t>Assert</a:t>
            </a:r>
            <a:endParaRPr sz="1217"/>
          </a:p>
          <a:p>
            <a:pPr marL="914400" lvl="0" indent="0" algn="l" rtl="0">
              <a:lnSpc>
                <a:spcPct val="95000"/>
              </a:lnSpc>
              <a:spcBef>
                <a:spcPts val="1200"/>
              </a:spcBef>
              <a:spcAft>
                <a:spcPts val="0"/>
              </a:spcAft>
              <a:buSzPts val="1018"/>
              <a:buNone/>
            </a:pPr>
            <a:endParaRPr sz="1402"/>
          </a:p>
          <a:p>
            <a:pPr marL="457200" lvl="0" indent="-317658" algn="l" rtl="0">
              <a:lnSpc>
                <a:spcPct val="95000"/>
              </a:lnSpc>
              <a:spcBef>
                <a:spcPts val="1200"/>
              </a:spcBef>
              <a:spcAft>
                <a:spcPts val="0"/>
              </a:spcAft>
              <a:buSzPts val="1403"/>
              <a:buChar char="●"/>
            </a:pPr>
            <a:r>
              <a:rPr lang="en" sz="1402"/>
              <a:t>A boundary test is a specific type of unit test</a:t>
            </a:r>
            <a:endParaRPr sz="1402"/>
          </a:p>
          <a:p>
            <a:pPr marL="457200" lvl="0" indent="-317658" algn="l" rtl="0">
              <a:lnSpc>
                <a:spcPct val="95000"/>
              </a:lnSpc>
              <a:spcBef>
                <a:spcPts val="0"/>
              </a:spcBef>
              <a:spcAft>
                <a:spcPts val="0"/>
              </a:spcAft>
              <a:buSzPts val="1403"/>
              <a:buChar char="●"/>
            </a:pPr>
            <a:r>
              <a:rPr lang="en" sz="1402"/>
              <a:t>Tests to verify that edge cases are properly handled</a:t>
            </a:r>
            <a:endParaRPr sz="1402"/>
          </a:p>
          <a:p>
            <a:pPr marL="457200" lvl="0" indent="-317658" algn="l" rtl="0">
              <a:lnSpc>
                <a:spcPct val="95000"/>
              </a:lnSpc>
              <a:spcBef>
                <a:spcPts val="0"/>
              </a:spcBef>
              <a:spcAft>
                <a:spcPts val="0"/>
              </a:spcAft>
              <a:buSzPts val="1403"/>
              <a:buChar char="●"/>
            </a:pPr>
            <a:r>
              <a:rPr lang="en" sz="1402"/>
              <a:t>Verify that unexpected behaviour doesn’t occur if given unexpected values</a:t>
            </a:r>
            <a:endParaRPr sz="1402"/>
          </a:p>
          <a:p>
            <a:pPr marL="0" lvl="0" indent="0" algn="l" rtl="0">
              <a:lnSpc>
                <a:spcPct val="95000"/>
              </a:lnSpc>
              <a:spcBef>
                <a:spcPts val="1200"/>
              </a:spcBef>
              <a:spcAft>
                <a:spcPts val="0"/>
              </a:spcAft>
              <a:buSzPts val="1018"/>
              <a:buNone/>
            </a:pPr>
            <a:endParaRPr sz="1402"/>
          </a:p>
          <a:p>
            <a:pPr marL="457200" lvl="0" indent="-317658" algn="l" rtl="0">
              <a:lnSpc>
                <a:spcPct val="95000"/>
              </a:lnSpc>
              <a:spcBef>
                <a:spcPts val="1200"/>
              </a:spcBef>
              <a:spcAft>
                <a:spcPts val="0"/>
              </a:spcAft>
              <a:buSzPts val="1403"/>
              <a:buChar char="●"/>
            </a:pPr>
            <a:r>
              <a:rPr lang="en" sz="1402"/>
              <a:t>Tests just inside the boundary</a:t>
            </a:r>
            <a:endParaRPr sz="1402"/>
          </a:p>
          <a:p>
            <a:pPr marL="457200" lvl="0" indent="-317658" algn="l" rtl="0">
              <a:lnSpc>
                <a:spcPct val="95000"/>
              </a:lnSpc>
              <a:spcBef>
                <a:spcPts val="0"/>
              </a:spcBef>
              <a:spcAft>
                <a:spcPts val="0"/>
              </a:spcAft>
              <a:buSzPts val="1403"/>
              <a:buChar char="●"/>
            </a:pPr>
            <a:r>
              <a:rPr lang="en" sz="1402"/>
              <a:t>Tests on the boundary</a:t>
            </a:r>
            <a:endParaRPr sz="1402"/>
          </a:p>
          <a:p>
            <a:pPr marL="457200" lvl="0" indent="-317658" algn="l" rtl="0">
              <a:lnSpc>
                <a:spcPct val="95000"/>
              </a:lnSpc>
              <a:spcBef>
                <a:spcPts val="0"/>
              </a:spcBef>
              <a:spcAft>
                <a:spcPts val="0"/>
              </a:spcAft>
              <a:buSzPts val="1403"/>
              <a:buChar char="●"/>
            </a:pPr>
            <a:r>
              <a:rPr lang="en" sz="1402"/>
              <a:t>Tests just outside the boundary</a:t>
            </a:r>
            <a:endParaRPr sz="1402"/>
          </a:p>
        </p:txBody>
      </p:sp>
      <p:sp>
        <p:nvSpPr>
          <p:cNvPr id="299" name="Google Shape;299;p32"/>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20/45</a:t>
            </a:r>
            <a:endParaRPr sz="1000"/>
          </a:p>
        </p:txBody>
      </p:sp>
      <p:sp>
        <p:nvSpPr>
          <p:cNvPr id="5" name="TextBox 4">
            <a:extLst>
              <a:ext uri="{FF2B5EF4-FFF2-40B4-BE49-F238E27FC236}">
                <a16:creationId xmlns:a16="http://schemas.microsoft.com/office/drawing/2014/main" id="{8F1C4244-8AC5-85CF-5DA5-927425162E91}"/>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Creational Patterns</a:t>
            </a:r>
            <a:endParaRPr/>
          </a:p>
        </p:txBody>
      </p:sp>
      <p:sp>
        <p:nvSpPr>
          <p:cNvPr id="340" name="Google Shape;340;p37"/>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25/45</a:t>
            </a:r>
            <a:endParaRPr sz="1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Executing tests</a:t>
            </a:r>
            <a:endParaRPr/>
          </a:p>
        </p:txBody>
      </p:sp>
      <p:sp>
        <p:nvSpPr>
          <p:cNvPr id="306" name="Google Shape;306;p33"/>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21/45</a:t>
            </a:r>
            <a:endParaRPr sz="1000"/>
          </a:p>
        </p:txBody>
      </p:sp>
      <p:pic>
        <p:nvPicPr>
          <p:cNvPr id="308" name="Google Shape;308;p33"/>
          <p:cNvPicPr preferRelativeResize="0"/>
          <p:nvPr/>
        </p:nvPicPr>
        <p:blipFill>
          <a:blip r:embed="rId3">
            <a:alphaModFix/>
          </a:blip>
          <a:stretch>
            <a:fillRect/>
          </a:stretch>
        </p:blipFill>
        <p:spPr>
          <a:xfrm>
            <a:off x="1297500" y="997929"/>
            <a:ext cx="7038899" cy="1732244"/>
          </a:xfrm>
          <a:prstGeom prst="rect">
            <a:avLst/>
          </a:prstGeom>
          <a:noFill/>
          <a:ln>
            <a:noFill/>
          </a:ln>
        </p:spPr>
      </p:pic>
      <p:pic>
        <p:nvPicPr>
          <p:cNvPr id="309" name="Google Shape;309;p33"/>
          <p:cNvPicPr preferRelativeResize="0"/>
          <p:nvPr/>
        </p:nvPicPr>
        <p:blipFill>
          <a:blip r:embed="rId4">
            <a:alphaModFix/>
          </a:blip>
          <a:stretch>
            <a:fillRect/>
          </a:stretch>
        </p:blipFill>
        <p:spPr>
          <a:xfrm>
            <a:off x="1297501" y="2981725"/>
            <a:ext cx="7038899" cy="1842204"/>
          </a:xfrm>
          <a:prstGeom prst="rect">
            <a:avLst/>
          </a:prstGeom>
          <a:noFill/>
          <a:ln>
            <a:noFill/>
          </a:ln>
        </p:spPr>
      </p:pic>
      <p:sp>
        <p:nvSpPr>
          <p:cNvPr id="5" name="TextBox 4">
            <a:extLst>
              <a:ext uri="{FF2B5EF4-FFF2-40B4-BE49-F238E27FC236}">
                <a16:creationId xmlns:a16="http://schemas.microsoft.com/office/drawing/2014/main" id="{67D3FDCA-ED79-A647-3093-6FF75E9FAF59}"/>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Stress Tests</a:t>
            </a:r>
            <a:endParaRPr/>
          </a:p>
        </p:txBody>
      </p:sp>
      <p:sp>
        <p:nvSpPr>
          <p:cNvPr id="315" name="Google Shape;315;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a stress test?</a:t>
            </a:r>
            <a:endParaRPr/>
          </a:p>
          <a:p>
            <a:pPr marL="457200" lvl="0" indent="-311150" algn="l" rtl="0">
              <a:spcBef>
                <a:spcPts val="1200"/>
              </a:spcBef>
              <a:spcAft>
                <a:spcPts val="0"/>
              </a:spcAft>
              <a:buSzPts val="1300"/>
              <a:buChar char="●"/>
            </a:pPr>
            <a:r>
              <a:rPr lang="en"/>
              <a:t>A stress test is a test that applies stress to the system in an incremental manner until something breaks</a:t>
            </a:r>
            <a:endParaRPr/>
          </a:p>
          <a:p>
            <a:pPr marL="457200" lvl="0" indent="-311150" algn="l" rtl="0">
              <a:spcBef>
                <a:spcPts val="0"/>
              </a:spcBef>
              <a:spcAft>
                <a:spcPts val="0"/>
              </a:spcAft>
              <a:buSzPts val="1300"/>
              <a:buChar char="●"/>
            </a:pPr>
            <a:r>
              <a:rPr lang="en"/>
              <a:t>The breaking point is recorded and is the measured limit of the software</a:t>
            </a:r>
            <a:endParaRPr/>
          </a:p>
          <a:p>
            <a:pPr marL="457200" lvl="0" indent="-311150" algn="l" rtl="0">
              <a:spcBef>
                <a:spcPts val="0"/>
              </a:spcBef>
              <a:spcAft>
                <a:spcPts val="0"/>
              </a:spcAft>
              <a:buSzPts val="1300"/>
              <a:buChar char="●"/>
            </a:pPr>
            <a:r>
              <a:rPr lang="en"/>
              <a:t>Examples of failure under stress tests:</a:t>
            </a:r>
            <a:endParaRPr/>
          </a:p>
          <a:p>
            <a:pPr marL="914400" lvl="1" indent="-298450" algn="l" rtl="0">
              <a:spcBef>
                <a:spcPts val="0"/>
              </a:spcBef>
              <a:spcAft>
                <a:spcPts val="0"/>
              </a:spcAft>
              <a:buSzPts val="1100"/>
              <a:buChar char="○"/>
            </a:pPr>
            <a:r>
              <a:rPr lang="en"/>
              <a:t>Failure to detect physical collision</a:t>
            </a:r>
            <a:endParaRPr/>
          </a:p>
          <a:p>
            <a:pPr marL="914400" lvl="1" indent="-298450" algn="l" rtl="0">
              <a:spcBef>
                <a:spcPts val="0"/>
              </a:spcBef>
              <a:spcAft>
                <a:spcPts val="0"/>
              </a:spcAft>
              <a:buSzPts val="1100"/>
              <a:buChar char="○"/>
            </a:pPr>
            <a:r>
              <a:rPr lang="en"/>
              <a:t>Significant drop in frame rate</a:t>
            </a:r>
            <a:endParaRPr/>
          </a:p>
          <a:p>
            <a:pPr marL="457200" lvl="0" indent="-311150" algn="l" rtl="0">
              <a:spcBef>
                <a:spcPts val="0"/>
              </a:spcBef>
              <a:spcAft>
                <a:spcPts val="0"/>
              </a:spcAft>
              <a:buSzPts val="1300"/>
              <a:buChar char="●"/>
            </a:pPr>
            <a:r>
              <a:rPr lang="en"/>
              <a:t>Doesn’t have to be automated</a:t>
            </a:r>
            <a:endParaRPr/>
          </a:p>
          <a:p>
            <a:pPr marL="457200" lvl="0" indent="-311150" algn="l" rtl="0">
              <a:spcBef>
                <a:spcPts val="0"/>
              </a:spcBef>
              <a:spcAft>
                <a:spcPts val="0"/>
              </a:spcAft>
              <a:buSzPts val="1300"/>
              <a:buChar char="●"/>
            </a:pPr>
            <a:r>
              <a:rPr lang="en"/>
              <a:t>Will be different depending on the system</a:t>
            </a:r>
            <a:endParaRPr/>
          </a:p>
        </p:txBody>
      </p:sp>
      <p:pic>
        <p:nvPicPr>
          <p:cNvPr id="316" name="Google Shape;316;p34"/>
          <p:cNvPicPr preferRelativeResize="0"/>
          <p:nvPr/>
        </p:nvPicPr>
        <p:blipFill>
          <a:blip r:embed="rId3">
            <a:alphaModFix/>
          </a:blip>
          <a:stretch>
            <a:fillRect/>
          </a:stretch>
        </p:blipFill>
        <p:spPr>
          <a:xfrm>
            <a:off x="4915100" y="2869800"/>
            <a:ext cx="3421299" cy="1924501"/>
          </a:xfrm>
          <a:prstGeom prst="rect">
            <a:avLst/>
          </a:prstGeom>
          <a:noFill/>
          <a:ln>
            <a:noFill/>
          </a:ln>
        </p:spPr>
      </p:pic>
      <p:sp>
        <p:nvSpPr>
          <p:cNvPr id="317" name="Google Shape;317;p34"/>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22/45</a:t>
            </a:r>
            <a:endParaRPr sz="1000"/>
          </a:p>
        </p:txBody>
      </p:sp>
      <p:sp>
        <p:nvSpPr>
          <p:cNvPr id="5" name="TextBox 4">
            <a:extLst>
              <a:ext uri="{FF2B5EF4-FFF2-40B4-BE49-F238E27FC236}">
                <a16:creationId xmlns:a16="http://schemas.microsoft.com/office/drawing/2014/main" id="{7425B166-8866-9B2D-78D5-FE4D48FF3697}"/>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Owen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F025-8C61-E428-1396-FCD130B79064}"/>
              </a:ext>
            </a:extLst>
          </p:cNvPr>
          <p:cNvSpPr>
            <a:spLocks noGrp="1"/>
          </p:cNvSpPr>
          <p:nvPr>
            <p:ph type="title"/>
          </p:nvPr>
        </p:nvSpPr>
        <p:spPr/>
        <p:txBody>
          <a:bodyPr/>
          <a:lstStyle/>
          <a:p>
            <a:r>
              <a:rPr lang="en-US"/>
              <a:t>Godot Testing </a:t>
            </a:r>
          </a:p>
        </p:txBody>
      </p:sp>
      <p:sp>
        <p:nvSpPr>
          <p:cNvPr id="3" name="Text Placeholder 2">
            <a:extLst>
              <a:ext uri="{FF2B5EF4-FFF2-40B4-BE49-F238E27FC236}">
                <a16:creationId xmlns:a16="http://schemas.microsoft.com/office/drawing/2014/main" id="{B801F469-6585-65AF-F2C0-417634762496}"/>
              </a:ext>
            </a:extLst>
          </p:cNvPr>
          <p:cNvSpPr>
            <a:spLocks noGrp="1"/>
          </p:cNvSpPr>
          <p:nvPr>
            <p:ph type="body" idx="1"/>
          </p:nvPr>
        </p:nvSpPr>
        <p:spPr/>
        <p:txBody>
          <a:bodyPr/>
          <a:lstStyle/>
          <a:p>
            <a:r>
              <a:rPr lang="en-US"/>
              <a:t>Godot does not come with a built-in testing framework by default.</a:t>
            </a:r>
          </a:p>
          <a:p>
            <a:pPr>
              <a:lnSpc>
                <a:spcPct val="114999"/>
              </a:lnSpc>
            </a:pPr>
            <a:r>
              <a:rPr lang="en-US"/>
              <a:t>We need to download and integrate GUT (Godot Unit Testing), which is a popular third-party plugin for unit testing in Godot projects.</a:t>
            </a:r>
          </a:p>
          <a:p>
            <a:pPr>
              <a:lnSpc>
                <a:spcPct val="114999"/>
              </a:lnSpc>
            </a:pPr>
            <a:r>
              <a:rPr lang="en-US"/>
              <a:t>GUT provides comprehensive tools for creating and running tests in </a:t>
            </a:r>
            <a:r>
              <a:rPr lang="en-US" err="1"/>
              <a:t>GDScript</a:t>
            </a:r>
            <a:r>
              <a:rPr lang="en-US"/>
              <a:t>.</a:t>
            </a:r>
          </a:p>
          <a:p>
            <a:pPr>
              <a:lnSpc>
                <a:spcPct val="114999"/>
              </a:lnSpc>
            </a:pPr>
            <a:r>
              <a:rPr lang="en-US"/>
              <a:t>It supports </a:t>
            </a:r>
            <a:r>
              <a:rPr lang="en-US" b="1"/>
              <a:t>TDD (Test Driven Development)</a:t>
            </a:r>
            <a:r>
              <a:rPr lang="en-US"/>
              <a:t>, allowing you to write tests for </a:t>
            </a:r>
            <a:r>
              <a:rPr lang="en-US" err="1"/>
              <a:t>GDScript</a:t>
            </a:r>
            <a:r>
              <a:rPr lang="en-US"/>
              <a:t> code before implementing functionality.</a:t>
            </a:r>
          </a:p>
          <a:p>
            <a:pPr>
              <a:lnSpc>
                <a:spcPct val="114999"/>
              </a:lnSpc>
            </a:pPr>
            <a:r>
              <a:rPr lang="en-US"/>
              <a:t>Supports various test types: </a:t>
            </a:r>
            <a:r>
              <a:rPr lang="en-US" b="1"/>
              <a:t>unit tests, integration tests, and UI tests</a:t>
            </a:r>
            <a:r>
              <a:rPr lang="en-US"/>
              <a:t>, helping ensure game functionality and stability.</a:t>
            </a:r>
          </a:p>
          <a:p>
            <a:pPr marL="146050" indent="0">
              <a:lnSpc>
                <a:spcPct val="114999"/>
              </a:lnSpc>
              <a:buNone/>
            </a:pPr>
            <a:endParaRPr lang="en-US"/>
          </a:p>
          <a:p>
            <a:pPr marL="146050" indent="0">
              <a:lnSpc>
                <a:spcPct val="114999"/>
              </a:lnSpc>
              <a:buNone/>
            </a:pPr>
            <a:r>
              <a:rPr lang="en-US"/>
              <a:t>Let's see how we can install and run tests</a:t>
            </a:r>
          </a:p>
          <a:p>
            <a:pPr>
              <a:lnSpc>
                <a:spcPct val="114999"/>
              </a:lnSpc>
            </a:pPr>
            <a:endParaRPr lang="en-US"/>
          </a:p>
        </p:txBody>
      </p:sp>
      <p:sp>
        <p:nvSpPr>
          <p:cNvPr id="4" name="TextBox 3">
            <a:extLst>
              <a:ext uri="{FF2B5EF4-FFF2-40B4-BE49-F238E27FC236}">
                <a16:creationId xmlns:a16="http://schemas.microsoft.com/office/drawing/2014/main" id="{38DA5AB8-F4DB-64E9-7149-49D453DD8931}"/>
              </a:ext>
            </a:extLst>
          </p:cNvPr>
          <p:cNvSpPr txBox="1"/>
          <p:nvPr/>
        </p:nvSpPr>
        <p:spPr>
          <a:xfrm>
            <a:off x="281214" y="47806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spTree>
    <p:extLst>
      <p:ext uri="{BB962C8B-B14F-4D97-AF65-F5344CB8AC3E}">
        <p14:creationId xmlns:p14="http://schemas.microsoft.com/office/powerpoint/2010/main" val="3197785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4AB3-2BFE-1779-1988-062DE0230000}"/>
              </a:ext>
            </a:extLst>
          </p:cNvPr>
          <p:cNvSpPr>
            <a:spLocks noGrp="1"/>
          </p:cNvSpPr>
          <p:nvPr>
            <p:ph type="title"/>
          </p:nvPr>
        </p:nvSpPr>
        <p:spPr>
          <a:xfrm>
            <a:off x="1053269" y="149519"/>
            <a:ext cx="7038900" cy="914100"/>
          </a:xfrm>
        </p:spPr>
        <p:txBody>
          <a:bodyPr/>
          <a:lstStyle/>
          <a:p>
            <a:r>
              <a:rPr lang="en-US"/>
              <a:t>Install Gut</a:t>
            </a:r>
          </a:p>
        </p:txBody>
      </p:sp>
      <p:pic>
        <p:nvPicPr>
          <p:cNvPr id="4" name="Picture 3" descr="A screenshot of a computer&#10;&#10;Description automatically generated">
            <a:extLst>
              <a:ext uri="{FF2B5EF4-FFF2-40B4-BE49-F238E27FC236}">
                <a16:creationId xmlns:a16="http://schemas.microsoft.com/office/drawing/2014/main" id="{F6185B73-1BE2-7046-3F97-7DB3A514E9E0}"/>
              </a:ext>
            </a:extLst>
          </p:cNvPr>
          <p:cNvPicPr>
            <a:picLocks noChangeAspect="1"/>
          </p:cNvPicPr>
          <p:nvPr/>
        </p:nvPicPr>
        <p:blipFill>
          <a:blip r:embed="rId2"/>
          <a:stretch>
            <a:fillRect/>
          </a:stretch>
        </p:blipFill>
        <p:spPr>
          <a:xfrm>
            <a:off x="78154" y="1638352"/>
            <a:ext cx="4572000" cy="2765563"/>
          </a:xfrm>
          <a:prstGeom prst="rect">
            <a:avLst/>
          </a:prstGeom>
        </p:spPr>
      </p:pic>
      <p:sp>
        <p:nvSpPr>
          <p:cNvPr id="5" name="TextBox 4">
            <a:extLst>
              <a:ext uri="{FF2B5EF4-FFF2-40B4-BE49-F238E27FC236}">
                <a16:creationId xmlns:a16="http://schemas.microsoft.com/office/drawing/2014/main" id="{0B9F1C8C-AE50-6094-050F-4DF2F3B8E6A3}"/>
              </a:ext>
            </a:extLst>
          </p:cNvPr>
          <p:cNvSpPr txBox="1"/>
          <p:nvPr/>
        </p:nvSpPr>
        <p:spPr>
          <a:xfrm>
            <a:off x="1152071" y="725714"/>
            <a:ext cx="66493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Open the Godot project and click on the "</a:t>
            </a:r>
            <a:r>
              <a:rPr lang="en-US" err="1">
                <a:solidFill>
                  <a:schemeClr val="bg1"/>
                </a:solidFill>
              </a:rPr>
              <a:t>AssetLib</a:t>
            </a:r>
            <a:r>
              <a:rPr lang="en-US">
                <a:solidFill>
                  <a:schemeClr val="bg1"/>
                </a:solidFill>
              </a:rPr>
              <a:t>" tab. Search for "GUT" to easily find the Godot Unit Testing framework.</a:t>
            </a:r>
          </a:p>
        </p:txBody>
      </p:sp>
      <p:pic>
        <p:nvPicPr>
          <p:cNvPr id="6" name="Picture 5" descr="A screenshot of a computer program&#10;&#10;Description automatically generated">
            <a:extLst>
              <a:ext uri="{FF2B5EF4-FFF2-40B4-BE49-F238E27FC236}">
                <a16:creationId xmlns:a16="http://schemas.microsoft.com/office/drawing/2014/main" id="{A53A88BD-3863-BF2A-3E50-0F628B907E89}"/>
              </a:ext>
            </a:extLst>
          </p:cNvPr>
          <p:cNvPicPr>
            <a:picLocks noChangeAspect="1"/>
          </p:cNvPicPr>
          <p:nvPr/>
        </p:nvPicPr>
        <p:blipFill>
          <a:blip r:embed="rId3"/>
          <a:stretch>
            <a:fillRect/>
          </a:stretch>
        </p:blipFill>
        <p:spPr>
          <a:xfrm>
            <a:off x="5676592" y="1326662"/>
            <a:ext cx="2704738" cy="3086100"/>
          </a:xfrm>
          <a:prstGeom prst="rect">
            <a:avLst/>
          </a:prstGeom>
        </p:spPr>
      </p:pic>
      <p:sp>
        <p:nvSpPr>
          <p:cNvPr id="8" name="TextBox 7">
            <a:extLst>
              <a:ext uri="{FF2B5EF4-FFF2-40B4-BE49-F238E27FC236}">
                <a16:creationId xmlns:a16="http://schemas.microsoft.com/office/drawing/2014/main" id="{8FE2F9B6-6524-B0C4-5E60-1482B78391D6}"/>
              </a:ext>
            </a:extLst>
          </p:cNvPr>
          <p:cNvSpPr txBox="1"/>
          <p:nvPr/>
        </p:nvSpPr>
        <p:spPr>
          <a:xfrm>
            <a:off x="281214" y="47806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spTree>
    <p:extLst>
      <p:ext uri="{BB962C8B-B14F-4D97-AF65-F5344CB8AC3E}">
        <p14:creationId xmlns:p14="http://schemas.microsoft.com/office/powerpoint/2010/main" val="1704189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05C1-7C48-F573-4668-2A39636A54B0}"/>
              </a:ext>
            </a:extLst>
          </p:cNvPr>
          <p:cNvSpPr>
            <a:spLocks noGrp="1"/>
          </p:cNvSpPr>
          <p:nvPr>
            <p:ph type="title"/>
          </p:nvPr>
        </p:nvSpPr>
        <p:spPr/>
        <p:txBody>
          <a:bodyPr/>
          <a:lstStyle/>
          <a:p>
            <a:r>
              <a:rPr lang="en-US"/>
              <a:t>Activation of the GUT</a:t>
            </a:r>
          </a:p>
        </p:txBody>
      </p:sp>
      <p:pic>
        <p:nvPicPr>
          <p:cNvPr id="4" name="Picture 3" descr="A screenshot of a computer&#10;&#10;Description automatically generated">
            <a:extLst>
              <a:ext uri="{FF2B5EF4-FFF2-40B4-BE49-F238E27FC236}">
                <a16:creationId xmlns:a16="http://schemas.microsoft.com/office/drawing/2014/main" id="{CBB04B31-5B58-7F89-C975-52A4B6EEB8EE}"/>
              </a:ext>
            </a:extLst>
          </p:cNvPr>
          <p:cNvPicPr>
            <a:picLocks noChangeAspect="1"/>
          </p:cNvPicPr>
          <p:nvPr/>
        </p:nvPicPr>
        <p:blipFill>
          <a:blip r:embed="rId2"/>
          <a:stretch>
            <a:fillRect/>
          </a:stretch>
        </p:blipFill>
        <p:spPr>
          <a:xfrm>
            <a:off x="180731" y="1305979"/>
            <a:ext cx="4572000" cy="2863696"/>
          </a:xfrm>
          <a:prstGeom prst="rect">
            <a:avLst/>
          </a:prstGeom>
        </p:spPr>
      </p:pic>
      <p:pic>
        <p:nvPicPr>
          <p:cNvPr id="5" name="Picture 4" descr="A blue text on a black background&#10;&#10;Description automatically generated">
            <a:extLst>
              <a:ext uri="{FF2B5EF4-FFF2-40B4-BE49-F238E27FC236}">
                <a16:creationId xmlns:a16="http://schemas.microsoft.com/office/drawing/2014/main" id="{F55B8C71-B931-5EA3-9CB6-465523B4BF45}"/>
              </a:ext>
            </a:extLst>
          </p:cNvPr>
          <p:cNvPicPr>
            <a:picLocks noChangeAspect="1"/>
          </p:cNvPicPr>
          <p:nvPr/>
        </p:nvPicPr>
        <p:blipFill>
          <a:blip r:embed="rId3"/>
          <a:stretch>
            <a:fillRect/>
          </a:stretch>
        </p:blipFill>
        <p:spPr>
          <a:xfrm>
            <a:off x="3853962" y="4487133"/>
            <a:ext cx="4782038" cy="203926"/>
          </a:xfrm>
          <a:prstGeom prst="rect">
            <a:avLst/>
          </a:prstGeom>
        </p:spPr>
      </p:pic>
      <p:sp>
        <p:nvSpPr>
          <p:cNvPr id="6" name="TextBox 5">
            <a:extLst>
              <a:ext uri="{FF2B5EF4-FFF2-40B4-BE49-F238E27FC236}">
                <a16:creationId xmlns:a16="http://schemas.microsoft.com/office/drawing/2014/main" id="{B1274D81-93D0-AB73-15B2-F6FE8594137C}"/>
              </a:ext>
            </a:extLst>
          </p:cNvPr>
          <p:cNvSpPr txBox="1"/>
          <p:nvPr/>
        </p:nvSpPr>
        <p:spPr>
          <a:xfrm>
            <a:off x="5288642" y="1360714"/>
            <a:ext cx="352878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Go to "Project Settings" and navigate to the "Plugins" tab.</a:t>
            </a:r>
          </a:p>
          <a:p>
            <a:r>
              <a:rPr lang="en-US">
                <a:solidFill>
                  <a:schemeClr val="bg1"/>
                </a:solidFill>
              </a:rPr>
              <a:t>The GUT appears alongside the Output, Debugger, and Animation tabs at the bottom of the Godot engine interface.</a:t>
            </a:r>
          </a:p>
        </p:txBody>
      </p:sp>
      <p:sp>
        <p:nvSpPr>
          <p:cNvPr id="8" name="TextBox 7">
            <a:extLst>
              <a:ext uri="{FF2B5EF4-FFF2-40B4-BE49-F238E27FC236}">
                <a16:creationId xmlns:a16="http://schemas.microsoft.com/office/drawing/2014/main" id="{69327D26-DA14-1363-1F4D-A042BDF0416D}"/>
              </a:ext>
            </a:extLst>
          </p:cNvPr>
          <p:cNvSpPr txBox="1"/>
          <p:nvPr/>
        </p:nvSpPr>
        <p:spPr>
          <a:xfrm>
            <a:off x="281214" y="47806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spTree>
    <p:extLst>
      <p:ext uri="{BB962C8B-B14F-4D97-AF65-F5344CB8AC3E}">
        <p14:creationId xmlns:p14="http://schemas.microsoft.com/office/powerpoint/2010/main" val="3763632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1828-AA4C-6B30-E078-1A6A4337146E}"/>
              </a:ext>
            </a:extLst>
          </p:cNvPr>
          <p:cNvSpPr>
            <a:spLocks noGrp="1"/>
          </p:cNvSpPr>
          <p:nvPr>
            <p:ph type="title"/>
          </p:nvPr>
        </p:nvSpPr>
        <p:spPr>
          <a:xfrm>
            <a:off x="1321923" y="271635"/>
            <a:ext cx="7038900" cy="1197407"/>
          </a:xfrm>
        </p:spPr>
        <p:txBody>
          <a:bodyPr/>
          <a:lstStyle/>
          <a:p>
            <a:r>
              <a:rPr lang="en-US"/>
              <a:t>Running the Test</a:t>
            </a:r>
          </a:p>
        </p:txBody>
      </p:sp>
      <p:sp>
        <p:nvSpPr>
          <p:cNvPr id="3" name="Text Placeholder 2">
            <a:extLst>
              <a:ext uri="{FF2B5EF4-FFF2-40B4-BE49-F238E27FC236}">
                <a16:creationId xmlns:a16="http://schemas.microsoft.com/office/drawing/2014/main" id="{79831132-F135-8B63-B823-78E2CC46579A}"/>
              </a:ext>
            </a:extLst>
          </p:cNvPr>
          <p:cNvSpPr>
            <a:spLocks noGrp="1"/>
          </p:cNvSpPr>
          <p:nvPr>
            <p:ph type="body" idx="1"/>
          </p:nvPr>
        </p:nvSpPr>
        <p:spPr>
          <a:xfrm>
            <a:off x="779733" y="996049"/>
            <a:ext cx="8020707" cy="2149200"/>
          </a:xfrm>
        </p:spPr>
        <p:txBody>
          <a:bodyPr/>
          <a:lstStyle/>
          <a:p>
            <a:r>
              <a:rPr lang="en-US"/>
              <a:t>Create a tests/ folder: Right-click in the </a:t>
            </a:r>
            <a:r>
              <a:rPr lang="en-US" err="1"/>
              <a:t>FileSystem</a:t>
            </a:r>
            <a:r>
              <a:rPr lang="en-US"/>
              <a:t> dock, select "New Folder", and name it tests. </a:t>
            </a:r>
          </a:p>
          <a:p>
            <a:pPr>
              <a:lnSpc>
                <a:spcPct val="114999"/>
              </a:lnSpc>
            </a:pPr>
            <a:r>
              <a:rPr lang="en-US"/>
              <a:t>Add a Node: Create a new scene, add a Node, and rename it to </a:t>
            </a:r>
            <a:r>
              <a:rPr lang="en-US" err="1"/>
              <a:t>TestRunner</a:t>
            </a:r>
            <a:r>
              <a:rPr lang="en-US"/>
              <a:t>. </a:t>
            </a:r>
          </a:p>
          <a:p>
            <a:pPr>
              <a:lnSpc>
                <a:spcPct val="114999"/>
              </a:lnSpc>
            </a:pPr>
            <a:r>
              <a:rPr lang="en-US"/>
              <a:t>We need to guide our runner through the test Directories. We must ensure they know which directories contain the tests</a:t>
            </a:r>
          </a:p>
        </p:txBody>
      </p:sp>
      <p:pic>
        <p:nvPicPr>
          <p:cNvPr id="6" name="Picture 5" descr="A screenshot of a computer&#10;&#10;Description automatically generated">
            <a:extLst>
              <a:ext uri="{FF2B5EF4-FFF2-40B4-BE49-F238E27FC236}">
                <a16:creationId xmlns:a16="http://schemas.microsoft.com/office/drawing/2014/main" id="{A2F7F7ED-84D8-BC6F-2105-CA04C7DDB6F1}"/>
              </a:ext>
            </a:extLst>
          </p:cNvPr>
          <p:cNvPicPr>
            <a:picLocks noChangeAspect="1"/>
          </p:cNvPicPr>
          <p:nvPr/>
        </p:nvPicPr>
        <p:blipFill>
          <a:blip r:embed="rId2"/>
          <a:stretch>
            <a:fillRect/>
          </a:stretch>
        </p:blipFill>
        <p:spPr>
          <a:xfrm>
            <a:off x="7082692" y="2070674"/>
            <a:ext cx="1733341" cy="167933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C56B11E-F000-4845-967B-4763863BB08A}"/>
              </a:ext>
            </a:extLst>
          </p:cNvPr>
          <p:cNvPicPr>
            <a:picLocks noChangeAspect="1"/>
          </p:cNvPicPr>
          <p:nvPr/>
        </p:nvPicPr>
        <p:blipFill>
          <a:blip r:embed="rId3"/>
          <a:stretch>
            <a:fillRect/>
          </a:stretch>
        </p:blipFill>
        <p:spPr>
          <a:xfrm>
            <a:off x="4572000" y="2070674"/>
            <a:ext cx="2084952" cy="1772139"/>
          </a:xfrm>
          <a:prstGeom prst="rect">
            <a:avLst/>
          </a:prstGeom>
        </p:spPr>
      </p:pic>
      <p:sp>
        <p:nvSpPr>
          <p:cNvPr id="9" name="TextBox 8">
            <a:extLst>
              <a:ext uri="{FF2B5EF4-FFF2-40B4-BE49-F238E27FC236}">
                <a16:creationId xmlns:a16="http://schemas.microsoft.com/office/drawing/2014/main" id="{D5F8302D-D9A3-8C78-6A42-E20E3840948A}"/>
              </a:ext>
            </a:extLst>
          </p:cNvPr>
          <p:cNvSpPr txBox="1"/>
          <p:nvPr/>
        </p:nvSpPr>
        <p:spPr>
          <a:xfrm>
            <a:off x="207945" y="4834373"/>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pic>
        <p:nvPicPr>
          <p:cNvPr id="11" name="Picture 10" descr="A screenshot of a computer&#10;&#10;Description automatically generated">
            <a:extLst>
              <a:ext uri="{FF2B5EF4-FFF2-40B4-BE49-F238E27FC236}">
                <a16:creationId xmlns:a16="http://schemas.microsoft.com/office/drawing/2014/main" id="{045E649C-1F30-37F7-B454-DC6557FADF16}"/>
              </a:ext>
            </a:extLst>
          </p:cNvPr>
          <p:cNvPicPr>
            <a:picLocks noChangeAspect="1"/>
          </p:cNvPicPr>
          <p:nvPr/>
        </p:nvPicPr>
        <p:blipFill>
          <a:blip r:embed="rId4"/>
          <a:stretch>
            <a:fillRect/>
          </a:stretch>
        </p:blipFill>
        <p:spPr>
          <a:xfrm>
            <a:off x="421054" y="2149474"/>
            <a:ext cx="3725008" cy="1792166"/>
          </a:xfrm>
          <a:prstGeom prst="rect">
            <a:avLst/>
          </a:prstGeom>
        </p:spPr>
      </p:pic>
    </p:spTree>
    <p:extLst>
      <p:ext uri="{BB962C8B-B14F-4D97-AF65-F5344CB8AC3E}">
        <p14:creationId xmlns:p14="http://schemas.microsoft.com/office/powerpoint/2010/main" val="2158229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B857-45EC-CB64-076D-36D144D06615}"/>
              </a:ext>
            </a:extLst>
          </p:cNvPr>
          <p:cNvSpPr>
            <a:spLocks noGrp="1"/>
          </p:cNvSpPr>
          <p:nvPr>
            <p:ph type="title"/>
          </p:nvPr>
        </p:nvSpPr>
        <p:spPr>
          <a:xfrm>
            <a:off x="1053269" y="76250"/>
            <a:ext cx="7038900" cy="914100"/>
          </a:xfrm>
        </p:spPr>
        <p:txBody>
          <a:bodyPr/>
          <a:lstStyle/>
          <a:p>
            <a:r>
              <a:rPr lang="en-US"/>
              <a:t>Running the Test</a:t>
            </a:r>
            <a:endParaRPr lang="en-US">
              <a:solidFill>
                <a:srgbClr val="000000"/>
              </a:solidFill>
            </a:endParaRPr>
          </a:p>
          <a:p>
            <a:endParaRPr lang="en-US"/>
          </a:p>
        </p:txBody>
      </p:sp>
      <p:sp>
        <p:nvSpPr>
          <p:cNvPr id="3" name="Text Placeholder 2">
            <a:extLst>
              <a:ext uri="{FF2B5EF4-FFF2-40B4-BE49-F238E27FC236}">
                <a16:creationId xmlns:a16="http://schemas.microsoft.com/office/drawing/2014/main" id="{22136F07-5AFA-2987-84EE-A9C56822CA1F}"/>
              </a:ext>
            </a:extLst>
          </p:cNvPr>
          <p:cNvSpPr>
            <a:spLocks noGrp="1"/>
          </p:cNvSpPr>
          <p:nvPr>
            <p:ph type="body" idx="1"/>
          </p:nvPr>
        </p:nvSpPr>
        <p:spPr>
          <a:xfrm>
            <a:off x="926269" y="458742"/>
            <a:ext cx="7038900" cy="2911200"/>
          </a:xfrm>
        </p:spPr>
        <p:txBody>
          <a:bodyPr/>
          <a:lstStyle/>
          <a:p>
            <a:pPr>
              <a:lnSpc>
                <a:spcPct val="114999"/>
              </a:lnSpc>
            </a:pPr>
            <a:r>
              <a:rPr lang="en-US"/>
              <a:t>Create test scripts: Inside the tests folder, choose "New Script", save it with a relevant name like test_player.gd, and ensure it inherits from GutTest.  </a:t>
            </a:r>
            <a:endParaRPr lang="en-US">
              <a:solidFill>
                <a:srgbClr val="1B212C"/>
              </a:solidFill>
            </a:endParaRPr>
          </a:p>
          <a:p>
            <a:pPr>
              <a:lnSpc>
                <a:spcPct val="114999"/>
              </a:lnSpc>
            </a:pPr>
            <a:r>
              <a:rPr lang="en-US"/>
              <a:t>Attach a script: Attach a new script to </a:t>
            </a:r>
            <a:r>
              <a:rPr lang="en-US" err="1"/>
              <a:t>TestRunner</a:t>
            </a:r>
            <a:r>
              <a:rPr lang="en-US"/>
              <a:t> to execute tests   </a:t>
            </a:r>
            <a:endParaRPr lang="en-US">
              <a:solidFill>
                <a:srgbClr val="1B212C"/>
              </a:solidFill>
            </a:endParaRPr>
          </a:p>
          <a:p>
            <a:pPr>
              <a:lnSpc>
                <a:spcPct val="114999"/>
              </a:lnSpc>
            </a:pPr>
            <a:r>
              <a:rPr lang="en-US"/>
              <a:t>This setup initializes GUT, directs it to the tests folder, and runs all the tests within that directory, displaying results in the Godot output console.</a:t>
            </a:r>
            <a:endParaRPr lang="en-US">
              <a:solidFill>
                <a:srgbClr val="1B212C"/>
              </a:solidFill>
            </a:endParaRPr>
          </a:p>
          <a:p>
            <a:pPr>
              <a:lnSpc>
                <a:spcPct val="114999"/>
              </a:lnSpc>
            </a:pPr>
            <a:endParaRPr lang="en-US"/>
          </a:p>
        </p:txBody>
      </p:sp>
      <p:sp>
        <p:nvSpPr>
          <p:cNvPr id="5" name="TextBox 4">
            <a:extLst>
              <a:ext uri="{FF2B5EF4-FFF2-40B4-BE49-F238E27FC236}">
                <a16:creationId xmlns:a16="http://schemas.microsoft.com/office/drawing/2014/main" id="{A8A36C66-0C5D-D107-9E0D-82226AD7EB9C}"/>
              </a:ext>
            </a:extLst>
          </p:cNvPr>
          <p:cNvSpPr txBox="1"/>
          <p:nvPr/>
        </p:nvSpPr>
        <p:spPr>
          <a:xfrm>
            <a:off x="281214" y="47806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Ankit </a:t>
            </a:r>
          </a:p>
        </p:txBody>
      </p:sp>
      <p:sp>
        <p:nvSpPr>
          <p:cNvPr id="7" name="TextBox 6">
            <a:extLst>
              <a:ext uri="{FF2B5EF4-FFF2-40B4-BE49-F238E27FC236}">
                <a16:creationId xmlns:a16="http://schemas.microsoft.com/office/drawing/2014/main" id="{EC260386-2A0B-406A-4DBD-D60F2517AC53}"/>
              </a:ext>
            </a:extLst>
          </p:cNvPr>
          <p:cNvSpPr txBox="1"/>
          <p:nvPr/>
        </p:nvSpPr>
        <p:spPr>
          <a:xfrm>
            <a:off x="433614" y="4933042"/>
            <a:ext cx="12972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 </a:t>
            </a:r>
          </a:p>
        </p:txBody>
      </p:sp>
      <p:pic>
        <p:nvPicPr>
          <p:cNvPr id="8" name="Picture 7" descr="A screen shot of a computer code&#10;&#10;Description automatically generated">
            <a:extLst>
              <a:ext uri="{FF2B5EF4-FFF2-40B4-BE49-F238E27FC236}">
                <a16:creationId xmlns:a16="http://schemas.microsoft.com/office/drawing/2014/main" id="{7AA05905-093F-D583-4A34-1C07652AE180}"/>
              </a:ext>
            </a:extLst>
          </p:cNvPr>
          <p:cNvPicPr>
            <a:picLocks noChangeAspect="1"/>
          </p:cNvPicPr>
          <p:nvPr/>
        </p:nvPicPr>
        <p:blipFill>
          <a:blip r:embed="rId2"/>
          <a:stretch>
            <a:fillRect/>
          </a:stretch>
        </p:blipFill>
        <p:spPr>
          <a:xfrm>
            <a:off x="2349500" y="1773971"/>
            <a:ext cx="4572000" cy="1019175"/>
          </a:xfrm>
          <a:prstGeom prst="rect">
            <a:avLst/>
          </a:prstGeom>
        </p:spPr>
      </p:pic>
      <p:pic>
        <p:nvPicPr>
          <p:cNvPr id="9" name="Picture 8" descr="A screenshot of a computer error&#10;&#10;Description automatically generated">
            <a:extLst>
              <a:ext uri="{FF2B5EF4-FFF2-40B4-BE49-F238E27FC236}">
                <a16:creationId xmlns:a16="http://schemas.microsoft.com/office/drawing/2014/main" id="{947DE62D-F18C-B13C-60CE-2E9810680629}"/>
              </a:ext>
            </a:extLst>
          </p:cNvPr>
          <p:cNvPicPr>
            <a:picLocks noChangeAspect="1"/>
          </p:cNvPicPr>
          <p:nvPr/>
        </p:nvPicPr>
        <p:blipFill>
          <a:blip r:embed="rId3"/>
          <a:stretch>
            <a:fillRect/>
          </a:stretch>
        </p:blipFill>
        <p:spPr>
          <a:xfrm>
            <a:off x="825500" y="2947377"/>
            <a:ext cx="4572000" cy="14859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CDC8D33-D46C-8F48-9473-D56DF1F10BA5}"/>
              </a:ext>
            </a:extLst>
          </p:cNvPr>
          <p:cNvPicPr>
            <a:picLocks noChangeAspect="1"/>
          </p:cNvPicPr>
          <p:nvPr/>
        </p:nvPicPr>
        <p:blipFill>
          <a:blip r:embed="rId4"/>
          <a:stretch>
            <a:fillRect/>
          </a:stretch>
        </p:blipFill>
        <p:spPr>
          <a:xfrm>
            <a:off x="6247301" y="2937730"/>
            <a:ext cx="2276475" cy="1495425"/>
          </a:xfrm>
          <a:prstGeom prst="rect">
            <a:avLst/>
          </a:prstGeom>
        </p:spPr>
      </p:pic>
    </p:spTree>
    <p:extLst>
      <p:ext uri="{BB962C8B-B14F-4D97-AF65-F5344CB8AC3E}">
        <p14:creationId xmlns:p14="http://schemas.microsoft.com/office/powerpoint/2010/main" val="4115167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title"/>
          </p:nvPr>
        </p:nvSpPr>
        <p:spPr>
          <a:xfrm>
            <a:off x="823850" y="2053000"/>
            <a:ext cx="5951332" cy="1148700"/>
          </a:xfrm>
          <a:prstGeom prst="rect">
            <a:avLst/>
          </a:prstGeom>
        </p:spPr>
        <p:txBody>
          <a:bodyPr spcFirstLastPara="1" wrap="square" lIns="91425" tIns="91425" rIns="91425" bIns="91425" anchor="ctr" anchorCtr="0">
            <a:normAutofit fontScale="90000"/>
          </a:bodyPr>
          <a:lstStyle/>
          <a:p>
            <a:r>
              <a:rPr lang="en" sz="4500"/>
              <a:t>Unity/Godot Testing Demo</a:t>
            </a:r>
            <a:endParaRPr sz="4500"/>
          </a:p>
        </p:txBody>
      </p:sp>
      <p:sp>
        <p:nvSpPr>
          <p:cNvPr id="325" name="Google Shape;325;p35"/>
          <p:cNvSpPr txBox="1">
            <a:spLocks noGrp="1"/>
          </p:cNvSpPr>
          <p:nvPr>
            <p:ph type="body" idx="4294967295"/>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23/45</a:t>
            </a:r>
            <a:endParaRPr sz="1000"/>
          </a:p>
        </p:txBody>
      </p:sp>
    </p:spTree>
    <p:extLst>
      <p:ext uri="{BB962C8B-B14F-4D97-AF65-F5344CB8AC3E}">
        <p14:creationId xmlns:p14="http://schemas.microsoft.com/office/powerpoint/2010/main" val="124256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Factory</a:t>
            </a:r>
            <a:endParaRPr/>
          </a:p>
        </p:txBody>
      </p:sp>
      <p:sp>
        <p:nvSpPr>
          <p:cNvPr id="346" name="Google Shape;346;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nSpc>
                <a:spcPct val="90000"/>
              </a:lnSpc>
              <a:spcBef>
                <a:spcPts val="1000"/>
              </a:spcBef>
              <a:buNone/>
            </a:pPr>
            <a:r>
              <a:rPr lang="en" sz="2800">
                <a:latin typeface="Montserrat"/>
                <a:ea typeface="Montserrat"/>
                <a:cs typeface="Montserrat"/>
                <a:sym typeface="Montserrat"/>
              </a:rPr>
              <a:t>•Factory is one of the simpler patterns. </a:t>
            </a:r>
            <a:endParaRPr lang="en" sz="2800">
              <a:latin typeface="Montserrat"/>
              <a:sym typeface="Montserrat"/>
            </a:endParaRPr>
          </a:p>
          <a:p>
            <a:pPr marL="0" indent="0">
              <a:lnSpc>
                <a:spcPct val="90000"/>
              </a:lnSpc>
              <a:spcBef>
                <a:spcPts val="1000"/>
              </a:spcBef>
              <a:buNone/>
            </a:pPr>
            <a:r>
              <a:rPr lang="en" sz="2800">
                <a:latin typeface="Montserrat"/>
                <a:sym typeface="Montserrat"/>
              </a:rPr>
              <a:t>•It provides an interface for creating objects in a superclass, but allows subclasses to alter the type of objects that will be created.</a:t>
            </a:r>
            <a:endParaRPr lang="en" sz="2800">
              <a:latin typeface="Montserrat"/>
              <a:ea typeface="Montserrat"/>
              <a:cs typeface="Montserrat"/>
            </a:endParaRPr>
          </a:p>
          <a:p>
            <a:pPr marL="0" lvl="0" indent="0" algn="l" rtl="0">
              <a:spcBef>
                <a:spcPts val="0"/>
              </a:spcBef>
              <a:spcAft>
                <a:spcPts val="1200"/>
              </a:spcAft>
              <a:buNone/>
            </a:pPr>
            <a:endParaRPr/>
          </a:p>
        </p:txBody>
      </p:sp>
      <p:sp>
        <p:nvSpPr>
          <p:cNvPr id="348" name="Google Shape;348;p3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26/45</a:t>
            </a:r>
            <a:endParaRPr sz="1000"/>
          </a:p>
        </p:txBody>
      </p:sp>
      <p:sp>
        <p:nvSpPr>
          <p:cNvPr id="5" name="TextBox 4">
            <a:extLst>
              <a:ext uri="{FF2B5EF4-FFF2-40B4-BE49-F238E27FC236}">
                <a16:creationId xmlns:a16="http://schemas.microsoft.com/office/drawing/2014/main" id="{14DAA224-7D64-2AEA-5C5B-14E9E7A7B103}"/>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r>
              <a:rPr lang="en" sz="4400"/>
              <a:t>Factory Example</a:t>
            </a:r>
            <a:endParaRPr/>
          </a:p>
        </p:txBody>
      </p:sp>
      <p:sp>
        <p:nvSpPr>
          <p:cNvPr id="348" name="Google Shape;348;p38"/>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26/45</a:t>
            </a:r>
            <a:endParaRPr sz="1000"/>
          </a:p>
        </p:txBody>
      </p:sp>
      <p:sp>
        <p:nvSpPr>
          <p:cNvPr id="5" name="TextBox 4">
            <a:extLst>
              <a:ext uri="{FF2B5EF4-FFF2-40B4-BE49-F238E27FC236}">
                <a16:creationId xmlns:a16="http://schemas.microsoft.com/office/drawing/2014/main" id="{14DAA224-7D64-2AEA-5C5B-14E9E7A7B103}"/>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4" name="Picture 3" descr="The structure of creator classes">
            <a:extLst>
              <a:ext uri="{FF2B5EF4-FFF2-40B4-BE49-F238E27FC236}">
                <a16:creationId xmlns:a16="http://schemas.microsoft.com/office/drawing/2014/main" id="{7AD42202-087D-85C7-F004-9BC66FFCB9EE}"/>
              </a:ext>
            </a:extLst>
          </p:cNvPr>
          <p:cNvPicPr>
            <a:picLocks noChangeAspect="1"/>
          </p:cNvPicPr>
          <p:nvPr/>
        </p:nvPicPr>
        <p:blipFill>
          <a:blip r:embed="rId3"/>
          <a:stretch>
            <a:fillRect/>
          </a:stretch>
        </p:blipFill>
        <p:spPr>
          <a:xfrm>
            <a:off x="1296936" y="1601121"/>
            <a:ext cx="5941754" cy="2568062"/>
          </a:xfrm>
          <a:prstGeom prst="rect">
            <a:avLst/>
          </a:prstGeom>
        </p:spPr>
      </p:pic>
    </p:spTree>
    <p:extLst>
      <p:ext uri="{BB962C8B-B14F-4D97-AF65-F5344CB8AC3E}">
        <p14:creationId xmlns:p14="http://schemas.microsoft.com/office/powerpoint/2010/main" val="87816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Abstract Factory</a:t>
            </a:r>
            <a:endParaRPr/>
          </a:p>
        </p:txBody>
      </p:sp>
      <p:sp>
        <p:nvSpPr>
          <p:cNvPr id="354" name="Google Shape;354;p3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0" indent="0">
              <a:lnSpc>
                <a:spcPct val="90000"/>
              </a:lnSpc>
              <a:spcBef>
                <a:spcPts val="1000"/>
              </a:spcBef>
              <a:buNone/>
            </a:pPr>
            <a:r>
              <a:rPr lang="en" sz="2800">
                <a:latin typeface="Montserrat"/>
                <a:ea typeface="Montserrat"/>
                <a:cs typeface="Montserrat"/>
                <a:sym typeface="Montserrat"/>
              </a:rPr>
              <a:t>•</a:t>
            </a:r>
            <a:r>
              <a:rPr lang="en" sz="2800">
                <a:latin typeface="Montserrat"/>
                <a:sym typeface="Montserrat"/>
              </a:rPr>
              <a:t>Pattern that lets you produce families of related objects without specifying their concrete classes.</a:t>
            </a:r>
            <a:endParaRPr lang="en-US" sz="2800">
              <a:latin typeface="Montserrat"/>
              <a:ea typeface="Montserrat"/>
              <a:cs typeface="Montserrat"/>
            </a:endParaRPr>
          </a:p>
          <a:p>
            <a:pPr marL="0" indent="0">
              <a:lnSpc>
                <a:spcPct val="90000"/>
              </a:lnSpc>
              <a:spcBef>
                <a:spcPts val="1000"/>
              </a:spcBef>
              <a:buNone/>
            </a:pPr>
            <a:r>
              <a:rPr lang="en" sz="2800">
                <a:latin typeface="Montserrat"/>
                <a:ea typeface="Montserrat"/>
                <a:cs typeface="Montserrat"/>
                <a:sym typeface="Montserrat"/>
              </a:rPr>
              <a:t>•Useful when we have a set of things we want to create in a factory but some of them need to be in their own distinct groups.</a:t>
            </a:r>
            <a:endParaRPr lang="en-US" sz="2800">
              <a:latin typeface="Montserrat"/>
              <a:ea typeface="Montserrat"/>
              <a:cs typeface="Montserrat"/>
              <a:sym typeface="Montserrat"/>
            </a:endParaRPr>
          </a:p>
          <a:p>
            <a:pPr marL="0" lvl="0" indent="0" algn="l" rtl="0">
              <a:spcAft>
                <a:spcPts val="1200"/>
              </a:spcAft>
              <a:buNone/>
            </a:pPr>
            <a:endParaRPr lang="en"/>
          </a:p>
        </p:txBody>
      </p:sp>
      <p:sp>
        <p:nvSpPr>
          <p:cNvPr id="356" name="Google Shape;356;p3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27/45</a:t>
            </a:r>
            <a:endParaRPr sz="1000"/>
          </a:p>
        </p:txBody>
      </p:sp>
      <p:sp>
        <p:nvSpPr>
          <p:cNvPr id="5" name="TextBox 4">
            <a:extLst>
              <a:ext uri="{FF2B5EF4-FFF2-40B4-BE49-F238E27FC236}">
                <a16:creationId xmlns:a16="http://schemas.microsoft.com/office/drawing/2014/main" id="{682EFD16-2957-D458-5D78-BDBFD7E94AD5}"/>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t>Abstract Factory</a:t>
            </a:r>
            <a:endParaRPr/>
          </a:p>
        </p:txBody>
      </p:sp>
      <p:sp>
        <p:nvSpPr>
          <p:cNvPr id="354" name="Google Shape;354;p39"/>
          <p:cNvSpPr txBox="1">
            <a:spLocks noGrp="1"/>
          </p:cNvSpPr>
          <p:nvPr>
            <p:ph type="body" idx="1"/>
          </p:nvPr>
        </p:nvSpPr>
        <p:spPr>
          <a:xfrm>
            <a:off x="5961676" y="1567550"/>
            <a:ext cx="2761869" cy="2911200"/>
          </a:xfrm>
          <a:prstGeom prst="rect">
            <a:avLst/>
          </a:prstGeom>
        </p:spPr>
        <p:txBody>
          <a:bodyPr spcFirstLastPara="1" wrap="square" lIns="91425" tIns="91425" rIns="91425" bIns="91425" anchor="t" anchorCtr="0">
            <a:normAutofit fontScale="70000" lnSpcReduction="20000"/>
          </a:bodyPr>
          <a:lstStyle/>
          <a:p>
            <a:pPr marL="0" indent="0">
              <a:lnSpc>
                <a:spcPct val="90000"/>
              </a:lnSpc>
              <a:spcBef>
                <a:spcPts val="1000"/>
              </a:spcBef>
              <a:buNone/>
            </a:pPr>
            <a:r>
              <a:rPr lang="en" sz="2800">
                <a:latin typeface="Montserrat"/>
                <a:ea typeface="Montserrat"/>
                <a:cs typeface="Montserrat"/>
                <a:sym typeface="Montserrat"/>
              </a:rPr>
              <a:t>•</a:t>
            </a:r>
            <a:r>
              <a:rPr lang="en" sz="2800" err="1">
                <a:latin typeface="Montserrat"/>
                <a:ea typeface="Montserrat"/>
                <a:cs typeface="Montserrat"/>
                <a:sym typeface="Montserrat"/>
              </a:rPr>
              <a:t>createChair</a:t>
            </a:r>
            <a:endParaRPr lang="en" sz="2800" err="1">
              <a:sym typeface="Montserrat"/>
            </a:endParaRPr>
          </a:p>
          <a:p>
            <a:pPr marL="0" indent="0">
              <a:lnSpc>
                <a:spcPct val="90000"/>
              </a:lnSpc>
              <a:spcBef>
                <a:spcPts val="1000"/>
              </a:spcBef>
              <a:buNone/>
            </a:pPr>
            <a:r>
              <a:rPr lang="en" sz="2600">
                <a:latin typeface="Montserrat"/>
                <a:ea typeface="Montserrat"/>
                <a:cs typeface="Montserrat"/>
                <a:sym typeface="Montserrat"/>
              </a:rPr>
              <a:t>•</a:t>
            </a:r>
            <a:r>
              <a:rPr lang="en" sz="2800" err="1">
                <a:latin typeface="Montserrat"/>
                <a:ea typeface="Montserrat"/>
                <a:cs typeface="Montserrat"/>
                <a:sym typeface="Montserrat"/>
              </a:rPr>
              <a:t>createSofa</a:t>
            </a:r>
            <a:r>
              <a:rPr lang="en" sz="2800">
                <a:latin typeface="Montserrat"/>
                <a:sym typeface="Montserrat"/>
              </a:rPr>
              <a:t> </a:t>
            </a:r>
          </a:p>
          <a:p>
            <a:pPr marL="0" indent="0">
              <a:lnSpc>
                <a:spcPct val="90000"/>
              </a:lnSpc>
              <a:spcBef>
                <a:spcPts val="1000"/>
              </a:spcBef>
              <a:buNone/>
            </a:pPr>
            <a:r>
              <a:rPr lang="en" sz="2900">
                <a:latin typeface="Montserrat"/>
                <a:sym typeface="Montserrat"/>
              </a:rPr>
              <a:t>•</a:t>
            </a:r>
            <a:r>
              <a:rPr lang="en" sz="2800" err="1">
                <a:latin typeface="Montserrat"/>
                <a:ea typeface="Montserrat"/>
                <a:cs typeface="Montserrat"/>
                <a:sym typeface="Montserrat"/>
              </a:rPr>
              <a:t>createCoffeeTable</a:t>
            </a:r>
            <a:endParaRPr lang="en" sz="2800" err="1">
              <a:latin typeface="Montserrat"/>
              <a:sym typeface="Montserrat"/>
            </a:endParaRPr>
          </a:p>
          <a:p>
            <a:pPr marL="0" indent="0">
              <a:lnSpc>
                <a:spcPct val="90000"/>
              </a:lnSpc>
              <a:spcBef>
                <a:spcPts val="1000"/>
              </a:spcBef>
              <a:buNone/>
            </a:pPr>
            <a:r>
              <a:rPr lang="en" sz="2800">
                <a:latin typeface="Montserrat"/>
                <a:sym typeface="Montserrat"/>
              </a:rPr>
              <a:t>These methods return </a:t>
            </a:r>
            <a:r>
              <a:rPr lang="en" sz="2800" b="1">
                <a:latin typeface="Montserrat"/>
                <a:sym typeface="Montserrat"/>
              </a:rPr>
              <a:t>abstract</a:t>
            </a:r>
            <a:r>
              <a:rPr lang="en" sz="2800">
                <a:latin typeface="Montserrat"/>
                <a:sym typeface="Montserrat"/>
              </a:rPr>
              <a:t> product types represented by: </a:t>
            </a:r>
            <a:r>
              <a:rPr lang="en" sz="2800">
                <a:latin typeface="Montserrat"/>
                <a:ea typeface="Montserrat"/>
                <a:cs typeface="Montserrat"/>
                <a:sym typeface="Montserrat"/>
              </a:rPr>
              <a:t>Chair</a:t>
            </a:r>
            <a:r>
              <a:rPr lang="en" sz="2800">
                <a:latin typeface="Montserrat"/>
                <a:sym typeface="Montserrat"/>
              </a:rPr>
              <a:t>, </a:t>
            </a:r>
            <a:r>
              <a:rPr lang="en" sz="2800">
                <a:latin typeface="Montserrat"/>
                <a:ea typeface="Montserrat"/>
                <a:cs typeface="Montserrat"/>
                <a:sym typeface="Montserrat"/>
              </a:rPr>
              <a:t>Sofa</a:t>
            </a:r>
            <a:r>
              <a:rPr lang="en" sz="2800">
                <a:latin typeface="Montserrat"/>
                <a:sym typeface="Montserrat"/>
              </a:rPr>
              <a:t>, </a:t>
            </a:r>
            <a:r>
              <a:rPr lang="en" sz="2800" err="1">
                <a:latin typeface="Montserrat"/>
                <a:ea typeface="Montserrat"/>
                <a:cs typeface="Montserrat"/>
                <a:sym typeface="Montserrat"/>
              </a:rPr>
              <a:t>CoffeeTable</a:t>
            </a:r>
            <a:r>
              <a:rPr lang="en" sz="2800">
                <a:latin typeface="Montserrat"/>
                <a:sym typeface="Montserrat"/>
              </a:rPr>
              <a:t> </a:t>
            </a:r>
            <a:endParaRPr lang="en" sz="2800">
              <a:latin typeface="Montserrat"/>
            </a:endParaRPr>
          </a:p>
          <a:p>
            <a:pPr marL="0" lvl="0" indent="0" algn="l" rtl="0">
              <a:spcAft>
                <a:spcPts val="1200"/>
              </a:spcAft>
              <a:buNone/>
            </a:pPr>
            <a:endParaRPr lang="en"/>
          </a:p>
        </p:txBody>
      </p:sp>
      <p:sp>
        <p:nvSpPr>
          <p:cNvPr id="356" name="Google Shape;356;p39"/>
          <p:cNvSpPr txBox="1">
            <a:spLocks noGrp="1"/>
          </p:cNvSpPr>
          <p:nvPr>
            <p:ph type="body" idx="1"/>
          </p:nvPr>
        </p:nvSpPr>
        <p:spPr>
          <a:xfrm>
            <a:off x="8553900" y="4765200"/>
            <a:ext cx="590100" cy="37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sz="1000"/>
              <a:t>27/45</a:t>
            </a:r>
            <a:endParaRPr sz="1000"/>
          </a:p>
        </p:txBody>
      </p:sp>
      <p:sp>
        <p:nvSpPr>
          <p:cNvPr id="5" name="TextBox 4">
            <a:extLst>
              <a:ext uri="{FF2B5EF4-FFF2-40B4-BE49-F238E27FC236}">
                <a16:creationId xmlns:a16="http://schemas.microsoft.com/office/drawing/2014/main" id="{682EFD16-2957-D458-5D78-BDBFD7E94AD5}"/>
              </a:ext>
            </a:extLst>
          </p:cNvPr>
          <p:cNvSpPr txBox="1"/>
          <p:nvPr/>
        </p:nvSpPr>
        <p:spPr>
          <a:xfrm>
            <a:off x="322620" y="4654959"/>
            <a:ext cx="13642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Montserrat"/>
              </a:rPr>
              <a:t>Mikayla</a:t>
            </a:r>
          </a:p>
        </p:txBody>
      </p:sp>
      <p:pic>
        <p:nvPicPr>
          <p:cNvPr id="2" name="Picture 1" descr="The _Factories_ class hierarchy">
            <a:extLst>
              <a:ext uri="{FF2B5EF4-FFF2-40B4-BE49-F238E27FC236}">
                <a16:creationId xmlns:a16="http://schemas.microsoft.com/office/drawing/2014/main" id="{EDBCED9A-2367-E6A7-6C2D-D13716798B14}"/>
              </a:ext>
            </a:extLst>
          </p:cNvPr>
          <p:cNvPicPr>
            <a:picLocks noChangeAspect="1"/>
          </p:cNvPicPr>
          <p:nvPr/>
        </p:nvPicPr>
        <p:blipFill>
          <a:blip r:embed="rId3"/>
          <a:stretch>
            <a:fillRect/>
          </a:stretch>
        </p:blipFill>
        <p:spPr>
          <a:xfrm>
            <a:off x="324464" y="1498806"/>
            <a:ext cx="5471651" cy="2712781"/>
          </a:xfrm>
          <a:prstGeom prst="rect">
            <a:avLst/>
          </a:prstGeom>
        </p:spPr>
      </p:pic>
    </p:spTree>
    <p:extLst>
      <p:ext uri="{BB962C8B-B14F-4D97-AF65-F5344CB8AC3E}">
        <p14:creationId xmlns:p14="http://schemas.microsoft.com/office/powerpoint/2010/main" val="425432499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2559</Words>
  <Application>Microsoft Office PowerPoint</Application>
  <PresentationFormat>On-screen Show (16:9)</PresentationFormat>
  <Paragraphs>365</Paragraphs>
  <Slides>57</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Montserrat</vt:lpstr>
      <vt:lpstr>Lato,Sans-Serif</vt:lpstr>
      <vt:lpstr>Lato</vt:lpstr>
      <vt:lpstr>Arial</vt:lpstr>
      <vt:lpstr>Focus</vt:lpstr>
      <vt:lpstr>Team Lead 3 Presentation</vt:lpstr>
      <vt:lpstr>Presentation Outline</vt:lpstr>
      <vt:lpstr>Patterns</vt:lpstr>
      <vt:lpstr>What is a pattern</vt:lpstr>
      <vt:lpstr>Creational Patterns</vt:lpstr>
      <vt:lpstr>Factory</vt:lpstr>
      <vt:lpstr>Factory Example</vt:lpstr>
      <vt:lpstr>Abstract Factory</vt:lpstr>
      <vt:lpstr>Abstract Factory</vt:lpstr>
      <vt:lpstr>Builder</vt:lpstr>
      <vt:lpstr>Resource Pool</vt:lpstr>
      <vt:lpstr>Prototype</vt:lpstr>
      <vt:lpstr>Structural Patterns</vt:lpstr>
      <vt:lpstr>Adapter</vt:lpstr>
      <vt:lpstr>Composite</vt:lpstr>
      <vt:lpstr>PowerPoint Presentation</vt:lpstr>
      <vt:lpstr>Composite Example</vt:lpstr>
      <vt:lpstr>PowerPoint Presentation</vt:lpstr>
      <vt:lpstr>Facade</vt:lpstr>
      <vt:lpstr>Proxy</vt:lpstr>
      <vt:lpstr>Behavioral Patterns</vt:lpstr>
      <vt:lpstr>Command</vt:lpstr>
      <vt:lpstr>Iterator</vt:lpstr>
      <vt:lpstr>Mediator</vt:lpstr>
      <vt:lpstr>Memento</vt:lpstr>
      <vt:lpstr>State</vt:lpstr>
      <vt:lpstr>Template Method</vt:lpstr>
      <vt:lpstr>Strategy</vt:lpstr>
      <vt:lpstr>Null Object</vt:lpstr>
      <vt:lpstr>Other Patterns</vt:lpstr>
      <vt:lpstr>Patterns</vt:lpstr>
      <vt:lpstr>Individual Requirements</vt:lpstr>
      <vt:lpstr>What is Testing?</vt:lpstr>
      <vt:lpstr>Why is testing Important?</vt:lpstr>
      <vt:lpstr>Types of Testing</vt:lpstr>
      <vt:lpstr>System Testing</vt:lpstr>
      <vt:lpstr>Release Testing</vt:lpstr>
      <vt:lpstr>User Testing</vt:lpstr>
      <vt:lpstr>Requirement Based Testing</vt:lpstr>
      <vt:lpstr>Performance Testing</vt:lpstr>
      <vt:lpstr>Create Loosely Coupled Code</vt:lpstr>
      <vt:lpstr>One Function, One Function</vt:lpstr>
      <vt:lpstr>Interfaces</vt:lpstr>
      <vt:lpstr>Interfaces</vt:lpstr>
      <vt:lpstr>Higher Order Functions</vt:lpstr>
      <vt:lpstr>Edit Mode Vs. Play Mode tests</vt:lpstr>
      <vt:lpstr>Setting up Testing (Refer to the how to document)</vt:lpstr>
      <vt:lpstr>Boundary Tests</vt:lpstr>
      <vt:lpstr>Creating Unit Boundary Tests</vt:lpstr>
      <vt:lpstr>Executing tests</vt:lpstr>
      <vt:lpstr>Stress Tests</vt:lpstr>
      <vt:lpstr>Godot Testing </vt:lpstr>
      <vt:lpstr>Install Gut</vt:lpstr>
      <vt:lpstr>Activation of the GUT</vt:lpstr>
      <vt:lpstr>Running the Test</vt:lpstr>
      <vt:lpstr>Running the Test </vt:lpstr>
      <vt:lpstr>Unity/Godot Testing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Lead 3 Presentation</dc:title>
  <cp:lastModifiedBy>Haynes, Gavin (hayn5806@vandals.uidaho.edu)</cp:lastModifiedBy>
  <cp:revision>2</cp:revision>
  <dcterms:modified xsi:type="dcterms:W3CDTF">2024-11-11T07:54:11Z</dcterms:modified>
</cp:coreProperties>
</file>