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4_1556CAAF.xml" ContentType="application/vnd.ms-powerpoint.comments+xml"/>
  <Override PartName="/ppt/notesSlides/notesSlide2.xml" ContentType="application/vnd.openxmlformats-officedocument.presentationml.notesSlide+xml"/>
  <Override PartName="/ppt/comments/modernComment_101_149C4758.xml" ContentType="application/vnd.ms-powerpoint.comments+xml"/>
  <Override PartName="/ppt/notesSlides/notesSlide3.xml" ContentType="application/vnd.openxmlformats-officedocument.presentationml.notesSlide+xml"/>
  <Override PartName="/ppt/comments/modernComment_102_C00C244F.xml" ContentType="application/vnd.ms-powerpoint.comments+xml"/>
  <Override PartName="/ppt/notesSlides/notesSlide4.xml" ContentType="application/vnd.openxmlformats-officedocument.presentationml.notesSlide+xml"/>
  <Override PartName="/ppt/comments/modernComment_105_9573BA49.xml" ContentType="application/vnd.ms-powerpoint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modernComment_10B_E2381933.xml" ContentType="application/vnd.ms-powerpoint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modernComment_114_89027FAC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74" r:id="rId3"/>
    <p:sldId id="260" r:id="rId4"/>
    <p:sldId id="257" r:id="rId5"/>
    <p:sldId id="258" r:id="rId6"/>
    <p:sldId id="261" r:id="rId7"/>
    <p:sldId id="264" r:id="rId8"/>
    <p:sldId id="263" r:id="rId9"/>
    <p:sldId id="266" r:id="rId10"/>
    <p:sldId id="267" r:id="rId11"/>
    <p:sldId id="268" r:id="rId12"/>
    <p:sldId id="269" r:id="rId13"/>
    <p:sldId id="271" r:id="rId14"/>
    <p:sldId id="275" r:id="rId15"/>
    <p:sldId id="272" r:id="rId16"/>
    <p:sldId id="276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5EC7761-9356-C3DA-3BBB-AB4DCD4538D7}" name="Steven Judd" initials="SJ" userId="a7ccf22934a4c904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2BE059-E3B0-0D4C-BCCE-700E6B7EA793}" v="5" dt="2024-03-15T15:52:12.2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29" autoAdjust="0"/>
    <p:restoredTop sz="89592" autoAdjust="0"/>
  </p:normalViewPr>
  <p:slideViewPr>
    <p:cSldViewPr snapToGrid="0">
      <p:cViewPr varScale="1">
        <p:scale>
          <a:sx n="104" d="100"/>
          <a:sy n="104" d="100"/>
        </p:scale>
        <p:origin x="208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modernComment_101_149C475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CF4015C-50B0-4C9B-A697-0F5F8F61FCCC}" authorId="{45EC7761-9356-C3DA-3BBB-AB4DCD4538D7}" created="2024-04-01T01:29:27.57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45786200" sldId="257"/>
      <ac:spMk id="4" creationId="{CCFA9B5E-E7E0-A454-1944-D6913EF72D38}"/>
    </ac:deMkLst>
    <p188:txBody>
      <a:bodyPr/>
      <a:lstStyle/>
      <a:p>
        <a:r>
          <a:rPr lang="en-US"/>
          <a:t>Font was too small for this. I moved the text box and increased the size.</a:t>
        </a:r>
      </a:p>
    </p188:txBody>
  </p188:cm>
</p188:cmLst>
</file>

<file path=ppt/comments/modernComment_102_C00C244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0E233A9-70B8-4F3B-B66E-26D85E6A9254}" authorId="{45EC7761-9356-C3DA-3BBB-AB4DCD4538D7}" created="2024-04-01T01:24:40.708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222021199" sldId="258"/>
      <ac:spMk id="12" creationId="{C296C6BD-DFCF-CB0B-997F-1B1E7E57FBD8}"/>
      <ac:txMk cp="58" len="74">
        <ac:context len="133" hash="47506471"/>
      </ac:txMk>
    </ac:txMkLst>
    <p188:pos x="4124325" y="816349"/>
    <p188:txBody>
      <a:bodyPr/>
      <a:lstStyle/>
      <a:p>
        <a:r>
          <a:rPr lang="en-US"/>
          <a:t>I changed the order to go from top left clockwise</a:t>
        </a:r>
      </a:p>
    </p188:txBody>
  </p188:cm>
</p188:cmLst>
</file>

<file path=ppt/comments/modernComment_104_1556CAA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0C62949-B074-4DFA-8970-D4F69358B28C}" authorId="{45EC7761-9356-C3DA-3BBB-AB4DCD4538D7}" created="2024-04-01T01:32:11.56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58009519" sldId="260"/>
      <ac:picMk id="4" creationId="{91840391-9DBE-3146-D601-C2D8577109B9}"/>
    </ac:deMkLst>
    <p188:txBody>
      <a:bodyPr/>
      <a:lstStyle/>
      <a:p>
        <a:r>
          <a:rPr lang="en-US"/>
          <a:t>Is this slide necessary? What is the discussion point?</a:t>
        </a:r>
      </a:p>
    </p188:txBody>
  </p188:cm>
</p188:cmLst>
</file>

<file path=ppt/comments/modernComment_105_9573BA4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8144366-B227-4D16-8034-48B6BAC13FDC}" authorId="{45EC7761-9356-C3DA-3BBB-AB4DCD4538D7}" created="2024-04-01T01:24:07.61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507389513" sldId="261"/>
      <ac:spMk id="3" creationId="{09C1B14B-64AD-CC2D-F0F0-0544D47A15FA}"/>
      <ac:txMk cp="165" len="19">
        <ac:context len="403" hash="2004371342"/>
      </ac:txMk>
    </ac:txMkLst>
    <p188:pos x="3200400" y="2336800"/>
    <p188:txBody>
      <a:bodyPr/>
      <a:lstStyle/>
      <a:p>
        <a:r>
          <a:rPr lang="en-US"/>
          <a:t>What does this mean? Do we want people to pick Bash?</a:t>
        </a:r>
      </a:p>
    </p188:txBody>
  </p188:cm>
  <p188:cm id="{BF5F09BA-8FA0-438A-AC0E-D570D50BB62D}" authorId="{45EC7761-9356-C3DA-3BBB-AB4DCD4538D7}" created="2024-04-01T01:45:58.053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507389513" sldId="261"/>
      <ac:spMk id="3" creationId="{09C1B14B-64AD-CC2D-F0F0-0544D47A15FA}"/>
      <ac:txMk cp="321" len="9">
        <ac:context len="403" hash="2004371342"/>
      </ac:txMk>
    </ac:txMkLst>
    <p188:pos x="5029200" y="3127375"/>
    <p188:txBody>
      <a:bodyPr/>
      <a:lstStyle/>
      <a:p>
        <a:r>
          <a:rPr lang="en-US"/>
          <a:t>What is this?</a:t>
        </a:r>
      </a:p>
    </p188:txBody>
  </p188:cm>
  <p188:cm id="{3F3D45E1-B7B3-4614-B044-B0FE406BD3F0}" authorId="{45EC7761-9356-C3DA-3BBB-AB4DCD4538D7}" created="2024-04-01T01:46:54.963">
    <pc:sldMkLst xmlns:pc="http://schemas.microsoft.com/office/powerpoint/2013/main/command">
      <pc:docMk/>
      <pc:sldMk cId="2507389513" sldId="261"/>
    </pc:sldMkLst>
    <p188:txBody>
      <a:bodyPr/>
      <a:lstStyle/>
      <a:p>
        <a:r>
          <a:rPr lang="en-US"/>
          <a:t>Moved this to the bottom to allow me to say, "For more information, RTOD (read the online documentation):</a:t>
        </a:r>
      </a:p>
    </p188:txBody>
  </p188:cm>
</p188:cmLst>
</file>

<file path=ppt/comments/modernComment_10B_E238193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26263E0-46CD-4EA3-BE45-C9BB6656D144}" authorId="{45EC7761-9356-C3DA-3BBB-AB4DCD4538D7}" created="2024-04-01T01:53:45.91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95327283" sldId="267"/>
      <ac:spMk id="3" creationId="{A61CBF5C-6D22-62CD-F13A-86B0D9786078}"/>
    </ac:deMkLst>
    <p188:txBody>
      <a:bodyPr/>
      <a:lstStyle/>
      <a:p>
        <a:r>
          <a:rPr lang="en-US"/>
          <a:t>Maybe we combine this with the previous slide and just subtitle it "Storage Account" and I do both and new and existing storage account. Thoughts?</a:t>
        </a:r>
      </a:p>
    </p188:txBody>
  </p188:cm>
</p188:cmLst>
</file>

<file path=ppt/comments/modernComment_114_89027FA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67A4893-4390-F04D-81F3-996E4FEFC896}" authorId="{45EC7761-9356-C3DA-3BBB-AB4DCD4538D7}" created="2024-04-01T01:24:07.61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298642348" sldId="276"/>
      <ac:spMk id="3" creationId="{09C1B14B-64AD-CC2D-F0F0-0544D47A15FA}"/>
      <ac:txMk cp="216">
        <ac:context len="217" hash="4194148691"/>
      </ac:txMk>
    </ac:txMkLst>
    <p188:pos x="3200400" y="2336800"/>
    <p188:txBody>
      <a:bodyPr/>
      <a:lstStyle/>
      <a:p>
        <a:r>
          <a:rPr lang="en-US"/>
          <a:t>What does this mean? Do we want people to pick Bash?</a:t>
        </a:r>
      </a:p>
    </p188:txBody>
  </p188:cm>
  <p188:cm id="{4A31E80F-3FD5-D345-9D64-5A863625D23A}" authorId="{45EC7761-9356-C3DA-3BBB-AB4DCD4538D7}" created="2024-04-01T01:45:58.053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298642348" sldId="276"/>
      <ac:spMk id="3" creationId="{09C1B14B-64AD-CC2D-F0F0-0544D47A15FA}"/>
      <ac:txMk cp="216">
        <ac:context len="217" hash="4194148691"/>
      </ac:txMk>
    </ac:txMkLst>
    <p188:pos x="5029200" y="3127375"/>
    <p188:txBody>
      <a:bodyPr/>
      <a:lstStyle/>
      <a:p>
        <a:r>
          <a:rPr lang="en-US"/>
          <a:t>What is this?</a:t>
        </a:r>
      </a:p>
    </p188:txBody>
  </p188:cm>
  <p188:cm id="{3A9B2C9B-9EDA-7B4F-A462-AF2485D332B8}" authorId="{45EC7761-9356-C3DA-3BBB-AB4DCD4538D7}" created="2024-04-01T01:46:54.963">
    <pc:sldMkLst xmlns:pc="http://schemas.microsoft.com/office/powerpoint/2013/main/command">
      <pc:docMk/>
      <pc:sldMk cId="2507389513" sldId="261"/>
    </pc:sldMkLst>
    <p188:txBody>
      <a:bodyPr/>
      <a:lstStyle/>
      <a:p>
        <a:r>
          <a:rPr lang="en-US"/>
          <a:t>Moved this to the bottom to allow me to say, "For more information, RTOD (read the online documentation):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B04A9-9E9B-724F-BFDA-87C6724368CC}" type="datetimeFigureOut">
              <a:rPr lang="en-US" smtClean="0"/>
              <a:t>4/10/24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B9F07-5510-604E-864C-A9B71E74E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03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morning/afternoon/evening, everyone! My name is [Presenter Name] and I'm here with my colleague [Presenter Name]. We are excited to present to you today on the topic of [Presentation Topics]. Thank you for joining us!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6585D-1904-F545-88E9-8900333A2E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22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B9F07-5510-604E-864C-A9B71E74E23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608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Steven: (two containers) You can still see an artifact of the Windows container when you start Azure Cloud Shell from the text “Requesting a terminal (this might take a while)...”</a:t>
            </a:r>
            <a:br>
              <a:rPr lang="en-US" dirty="0"/>
            </a:br>
            <a:r>
              <a:rPr lang="en-US" dirty="0"/>
              <a:t>The Windows container took longer to load than the Bash container, which was Linux based. Now, they take the same amount of time to load.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B9F07-5510-604E-864C-A9B71E74E23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59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Steven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B9F07-5510-604E-864C-A9B71E74E2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42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B9F07-5510-604E-864C-A9B71E74E2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93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Steven: (two containers) You can still see an artifact of the Windows container when you start Azure Cloud Shell from the text “Requesting a terminal (this might take a while)...”</a:t>
            </a:r>
            <a:br>
              <a:rPr lang="en-US" dirty="0"/>
            </a:br>
            <a:r>
              <a:rPr lang="en-US" dirty="0"/>
              <a:t>The Windows container took longer to load than the Bash container, which was Linux based. Now, they take the same amount of time to load.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B9F07-5510-604E-864C-A9B71E74E2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91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B9F07-5510-604E-864C-A9B71E74E2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19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B9F07-5510-604E-864C-A9B71E74E2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65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B9F07-5510-604E-864C-A9B71E74E2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40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Steven: Windows Terminal</a:t>
            </a:r>
          </a:p>
          <a:p>
            <a:r>
              <a:rPr lang="en-US" dirty="0"/>
              <a:t>Steven: Tablet</a:t>
            </a:r>
          </a:p>
          <a:p>
            <a:r>
              <a:rPr lang="en-US" dirty="0"/>
              <a:t>Steven: Phone</a:t>
            </a:r>
          </a:p>
          <a:p>
            <a:r>
              <a:rPr lang="en-US" dirty="0"/>
              <a:t>Steven: how did you change </a:t>
            </a:r>
            <a:r>
              <a:rPr lang="en-US" dirty="0" err="1"/>
              <a:t>PSReadLineOption</a:t>
            </a:r>
            <a:r>
              <a:rPr lang="en-US" dirty="0"/>
              <a:t> </a:t>
            </a:r>
            <a:r>
              <a:rPr lang="en-US" dirty="0" err="1"/>
              <a:t>PredictionViewStyle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B9F07-5510-604E-864C-A9B71E74E2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96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B9F07-5510-604E-864C-A9B71E74E23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44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19AE6-586D-14FA-21BF-158B1BD35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53EE1D-8305-96F3-4C8F-D0BAD00793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90CB4-FCE8-5525-913D-ED31C8CE1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B8D6-7B08-CD4C-9A00-3704CE6A276C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68BE3-D7E5-9920-B68B-7FA97FD22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37C07-DB93-FEA8-D96B-6438F41DF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3CDE-5A22-BC46-AAAA-C475A9CEA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38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51A4D-7746-DC18-2140-F30F5F677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D6A437-1589-FDED-2BC7-262FAAC41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8907-FA2C-145F-3BC6-61A1F96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B8D6-7B08-CD4C-9A00-3704CE6A276C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ADD57-0E5E-CE01-1AA2-282C9E55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C3FEC-C295-EA53-5CE9-B5E7433D5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3CDE-5A22-BC46-AAAA-C475A9CEA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23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67D20F-38F3-3F55-DE1A-C2F192F057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583DD1-394C-D49D-BE84-11551B75C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EA7FB-1F8E-C60B-961A-79151DC16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B8D6-7B08-CD4C-9A00-3704CE6A276C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FBB63-4A3F-F0FA-1267-A0C788464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A4D24-11D6-3789-1184-FC8A15BD4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3CDE-5A22-BC46-AAAA-C475A9CEA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89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7C018-D27E-E018-F066-941B9AF70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57325"/>
            <a:ext cx="10515600" cy="1325562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6B976C-858E-5D00-15BC-C5F623A07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1563-A847-0942-B259-6BE19CB70394}" type="datetimeFigureOut">
              <a:rPr lang="en-US" smtClean="0"/>
              <a:t>4/10/24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4DD07C-5EE6-D2A3-9807-F9A5C04FE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BA6265-D615-56FB-4527-14E0BFF07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4E0D4-761B-AF43-9975-26DA40308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77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16DAE-41CE-CE64-E406-461FF101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F05F8-0E2F-9BCE-6770-1AE0248E1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A9941-61D0-5C24-8E59-FA8AEE9F4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B8D6-7B08-CD4C-9A00-3704CE6A276C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3B928-3C11-D4C3-DEB4-B3CAFC4CB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546E5-3EE6-BD34-F8E6-642761CA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3CDE-5A22-BC46-AAAA-C475A9CEA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68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6F42C-0313-06F2-00F6-9AB5CFA12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D1AAE-E260-F365-8DF2-C3D2F9B00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47439-0DFB-0CA2-2984-CD8C63074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B8D6-7B08-CD4C-9A00-3704CE6A276C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F2A80-EBA9-A7A9-0518-2DDAA966C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FACD7-B8EB-73BB-FF2B-14E50CCF1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3CDE-5A22-BC46-AAAA-C475A9CEA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4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7F98F-3888-C1E3-30E2-CB7E14983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09FCF-4044-988D-7A96-587F02146B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20506-AE49-CA00-5803-6BAF71766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C9A22-8BED-E503-920D-DAEF93809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B8D6-7B08-CD4C-9A00-3704CE6A276C}" type="datetimeFigureOut">
              <a:rPr lang="en-US" smtClean="0"/>
              <a:t>4/10/24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7BDAC-BC44-DA41-BD0A-A79A1CC0A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B2D7D-65F6-5E57-3B77-ED45E80F6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3CDE-5A22-BC46-AAAA-C475A9CEA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2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E15B6-6AC0-156C-4246-5A8853CA9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90BB8-EA72-9C1F-01EF-CCB42D2B0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9E7F1E-B603-CD08-5A1B-FC2E10658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CF4BED-F743-DD72-F876-F2891C66CF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4EE1A8-DD27-1E49-9F7A-48F4FC341D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5E06CC-82C1-FDAF-0D4E-E70D8114B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B8D6-7B08-CD4C-9A00-3704CE6A276C}" type="datetimeFigureOut">
              <a:rPr lang="en-US" smtClean="0"/>
              <a:t>4/10/24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10F16-9A69-570E-250D-08986109F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7A1015-C003-8EAF-5C30-398CD2137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3CDE-5A22-BC46-AAAA-C475A9CEA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33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F1238-BA1D-EC8E-EEE7-86801E48C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59FD69-E1FE-02D1-51B6-3C30532B1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B8D6-7B08-CD4C-9A00-3704CE6A276C}" type="datetimeFigureOut">
              <a:rPr lang="en-US" smtClean="0"/>
              <a:t>4/10/24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B4E2F7-648F-9A43-B451-9995A73E5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BAAA62-B017-68C6-AB4C-A48ED74B3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3CDE-5A22-BC46-AAAA-C475A9CEA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0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8A36E-66C0-AFE2-B28C-62E9B3E29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B8D6-7B08-CD4C-9A00-3704CE6A276C}" type="datetimeFigureOut">
              <a:rPr lang="en-US" smtClean="0"/>
              <a:t>4/10/24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8D5ACD-E15A-CAFC-BE07-9456BCC5F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E32A5-5EB5-6A4B-6D76-13C392A8E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3CDE-5A22-BC46-AAAA-C475A9CEA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68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60056-F405-71B4-B060-4C89DA45F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8CE6D-3B58-1C17-3E57-22CDCE08B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75282-3567-0DEA-3EB8-13593603E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81387-EFDC-8749-FDB6-8205BE106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B8D6-7B08-CD4C-9A00-3704CE6A276C}" type="datetimeFigureOut">
              <a:rPr lang="en-US" smtClean="0"/>
              <a:t>4/10/24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EA632B-9462-390F-53A9-ED3341C96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40F8A-5A0F-E144-6B1C-2DAE4C9B3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3CDE-5A22-BC46-AAAA-C475A9CEA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7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0D579-97F5-A5F6-1F72-02923CE68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DFB751-A7C7-56BD-2A5D-26B638219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191D1-6450-1188-790D-43372B14A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76C3-3697-DCC5-4110-A1C6383D5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B8D6-7B08-CD4C-9A00-3704CE6A276C}" type="datetimeFigureOut">
              <a:rPr lang="en-US" smtClean="0"/>
              <a:t>4/10/24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0FB00-AE09-3AE7-FE81-575FA734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333FB4-0A54-7DFF-8A1B-95990A7BF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3CDE-5A22-BC46-AAAA-C475A9CEA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84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8DC52E-EEC5-9622-5EEA-6F479EE76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561C9-0A70-464A-043F-45D9CDEBF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76D11-E7C6-E4CC-2B97-540E91B0A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85B8D6-7B08-CD4C-9A00-3704CE6A276C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71F55-DB7B-68BC-E1EB-1D899BEF96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17126-AD05-A002-989D-2A1A395AF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373CDE-5A22-BC46-AAAA-C475A9CEA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7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B_E238193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learn.microsoft.com/en-us/azure/cloud-shell/vnet/overview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4_89027FAC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owershellisfun.com/2024/02/16/running-azure-cloud-shell-locally-using-docker/" TargetMode="External"/><Relationship Id="rId4" Type="http://schemas.openxmlformats.org/officeDocument/2006/relationships/hyperlink" Target="https://github.com/Azure/CloudShel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JasonHelmick/Summit2024" TargetMode="External"/><Relationship Id="rId2" Type="http://schemas.openxmlformats.org/officeDocument/2006/relationships/hyperlink" Target="https://learn.microsoft.com/en-us/azure/cloud-shell/overview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microsoft.com/office/2018/10/relationships/comments" Target="../comments/modernComment_104_1556CAAF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1_149C475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github.com/Azure/CloudShell/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2_C00C244F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5_9573BA49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en-us/azure/cloud-shell/overview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mputer screen with a cloud&#10;&#10;Description automatically generated with low confidence">
            <a:extLst>
              <a:ext uri="{FF2B5EF4-FFF2-40B4-BE49-F238E27FC236}">
                <a16:creationId xmlns:a16="http://schemas.microsoft.com/office/drawing/2014/main" id="{8F6A3D28-4C48-4697-9B6F-37D7D65AD0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2" r="15343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7EB5C1-AAB6-259C-4233-A213E9D88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228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/>
              <a:t>Azure Cloud Shell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5E8355-CFD3-A0D5-219E-36F1AFCE0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229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7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omputer screen with a cloud&#10;&#10;Description automatically generated with low confidence">
            <a:extLst>
              <a:ext uri="{FF2B5EF4-FFF2-40B4-BE49-F238E27FC236}">
                <a16:creationId xmlns:a16="http://schemas.microsoft.com/office/drawing/2014/main" id="{6E1A0B70-F83F-DC63-C588-DE9C8CE34D5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2" r="15343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tx1"/>
              </a:gs>
              <a:gs pos="35000">
                <a:schemeClr val="tx1">
                  <a:alpha val="77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01D86-EC40-C204-BA8A-33548E1C1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228" y="743447"/>
            <a:ext cx="3973385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CBF5C-6D22-62CD-F13A-86B0D9786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229" y="4629234"/>
            <a:ext cx="3973386" cy="1485319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Existing Storage account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F7B7799-8A5F-922E-ACAF-ACABACDB5558}"/>
              </a:ext>
            </a:extLst>
          </p:cNvPr>
          <p:cNvSpPr/>
          <p:nvPr/>
        </p:nvSpPr>
        <p:spPr>
          <a:xfrm>
            <a:off x="11693108" y="194995"/>
            <a:ext cx="289932" cy="26763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9532728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96B24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0BDF7E-60D7-B6C6-2D2B-3B3B8E599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965580"/>
            <a:ext cx="5204489" cy="31605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U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sing Azure Cloud Shell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94A40-1676-C6C7-18D3-D0EBA0957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20817" y="4409960"/>
            <a:ext cx="4508641" cy="111641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0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21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29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AD08ABAF-EB03-DC4F-3675-C40E44999B9D}"/>
              </a:ext>
            </a:extLst>
          </p:cNvPr>
          <p:cNvSpPr/>
          <p:nvPr/>
        </p:nvSpPr>
        <p:spPr>
          <a:xfrm>
            <a:off x="11693108" y="194995"/>
            <a:ext cx="289932" cy="267630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44431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omputer screen with a cloud&#10;&#10;Description automatically generated with low confidence">
            <a:extLst>
              <a:ext uri="{FF2B5EF4-FFF2-40B4-BE49-F238E27FC236}">
                <a16:creationId xmlns:a16="http://schemas.microsoft.com/office/drawing/2014/main" id="{6E1A0B70-F83F-DC63-C588-DE9C8CE34D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2" r="15343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tx1"/>
              </a:gs>
              <a:gs pos="35000">
                <a:schemeClr val="tx1">
                  <a:alpha val="77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01D86-EC40-C204-BA8A-33548E1C1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228" y="743447"/>
            <a:ext cx="3973385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CBF5C-6D22-62CD-F13A-86B0D9786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229" y="4629234"/>
            <a:ext cx="3973386" cy="1485319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Accessing Cloud Shell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6B37C3-3590-56A7-F687-317F9B14FE5A}"/>
              </a:ext>
            </a:extLst>
          </p:cNvPr>
          <p:cNvSpPr/>
          <p:nvPr/>
        </p:nvSpPr>
        <p:spPr>
          <a:xfrm>
            <a:off x="11693108" y="194995"/>
            <a:ext cx="289932" cy="267630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1627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96B24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0BDF7E-60D7-B6C6-2D2B-3B3B8E599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965580"/>
            <a:ext cx="5204489" cy="31605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Enterprise VNET isolation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94A40-1676-C6C7-18D3-D0EBA0957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20817" y="4409960"/>
            <a:ext cx="4508641" cy="111641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0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21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29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621F3AFA-C759-57D8-D2AA-D00FC5FEFC59}"/>
              </a:ext>
            </a:extLst>
          </p:cNvPr>
          <p:cNvSpPr/>
          <p:nvPr/>
        </p:nvSpPr>
        <p:spPr>
          <a:xfrm>
            <a:off x="11693108" y="194995"/>
            <a:ext cx="289932" cy="26763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8231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C6E65-1C81-D17B-7A8E-71B96E7AB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Cloud Shell VNET Isolation</a:t>
            </a:r>
          </a:p>
        </p:txBody>
      </p:sp>
      <p:pic>
        <p:nvPicPr>
          <p:cNvPr id="4" name="Picture 3" descr="A diagram of a cloud server&#10;&#10;Description automatically generated">
            <a:extLst>
              <a:ext uri="{FF2B5EF4-FFF2-40B4-BE49-F238E27FC236}">
                <a16:creationId xmlns:a16="http://schemas.microsoft.com/office/drawing/2014/main" id="{DE2CDEAE-2847-2F2B-0C82-41CAA9BDF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961" y="2243095"/>
            <a:ext cx="7772400" cy="41222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1B45BA-63CD-C652-B046-14EF9F23B22C}"/>
              </a:ext>
            </a:extLst>
          </p:cNvPr>
          <p:cNvSpPr txBox="1"/>
          <p:nvPr/>
        </p:nvSpPr>
        <p:spPr>
          <a:xfrm>
            <a:off x="1668898" y="1690688"/>
            <a:ext cx="8281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Docs: </a:t>
            </a:r>
            <a:r>
              <a:rPr lang="en-US" sz="2000" dirty="0">
                <a:hlinkClick r:id="rId4"/>
              </a:rPr>
              <a:t>https://learn.microsoft.com/en-us/azure/cloud-shell/vnet/overview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957735D-9B1C-9294-33B9-2E22C9EF5FDA}"/>
              </a:ext>
            </a:extLst>
          </p:cNvPr>
          <p:cNvSpPr/>
          <p:nvPr/>
        </p:nvSpPr>
        <p:spPr>
          <a:xfrm>
            <a:off x="11693108" y="194995"/>
            <a:ext cx="289932" cy="26763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93943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omputer screen with a cloud&#10;&#10;Description automatically generated with low confidence">
            <a:extLst>
              <a:ext uri="{FF2B5EF4-FFF2-40B4-BE49-F238E27FC236}">
                <a16:creationId xmlns:a16="http://schemas.microsoft.com/office/drawing/2014/main" id="{6E1A0B70-F83F-DC63-C588-DE9C8CE34D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2" r="15343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tx1"/>
              </a:gs>
              <a:gs pos="35000">
                <a:schemeClr val="tx1">
                  <a:alpha val="77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01D86-EC40-C204-BA8A-33548E1C1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228" y="743447"/>
            <a:ext cx="3973385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CBF5C-6D22-62CD-F13A-86B0D9786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229" y="4629234"/>
            <a:ext cx="3973386" cy="1485319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VNET isolation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5607E0F-C94F-86D2-497D-C65AE06B3E6A}"/>
              </a:ext>
            </a:extLst>
          </p:cNvPr>
          <p:cNvSpPr/>
          <p:nvPr/>
        </p:nvSpPr>
        <p:spPr>
          <a:xfrm>
            <a:off x="11693108" y="194995"/>
            <a:ext cx="289932" cy="26763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68039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91349-967C-C583-36DF-46FBEFCA8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wait…one more thing…..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1B14B-64AD-CC2D-F0F0-0544D47A1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Cloud Shell is available as a local shell </a:t>
            </a:r>
            <a:r>
              <a:rPr lang="en-US" dirty="0">
                <a:sym typeface="Wingdings" pitchFamily="2" charset="2"/>
              </a:rPr>
              <a:t> </a:t>
            </a:r>
          </a:p>
          <a:p>
            <a:r>
              <a:rPr lang="en-US" dirty="0"/>
              <a:t>Everything you need: </a:t>
            </a:r>
            <a:r>
              <a:rPr lang="en-US" dirty="0">
                <a:hlinkClick r:id="rId4"/>
              </a:rPr>
              <a:t>https://github.com/Azure/CloudShell</a:t>
            </a:r>
            <a:endParaRPr lang="en-US" dirty="0"/>
          </a:p>
          <a:p>
            <a:r>
              <a:rPr lang="en-US" dirty="0"/>
              <a:t>Neat Article: </a:t>
            </a:r>
            <a:r>
              <a:rPr lang="en-US" dirty="0">
                <a:hlinkClick r:id="rId5"/>
              </a:rPr>
              <a:t>https://powershellisfun.com/2024/02/16/running-azure-cloud-shell-locally-using-docker/</a:t>
            </a:r>
            <a:endParaRPr lang="en-US" dirty="0"/>
          </a:p>
          <a:p>
            <a:endParaRPr lang="en-US" dirty="0"/>
          </a:p>
          <a:p>
            <a:r>
              <a:rPr lang="en-US"/>
              <a:t>Demo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886E886-296D-FE27-D8DF-776F28FB6E4D}"/>
              </a:ext>
            </a:extLst>
          </p:cNvPr>
          <p:cNvSpPr/>
          <p:nvPr/>
        </p:nvSpPr>
        <p:spPr>
          <a:xfrm>
            <a:off x="11693108" y="194995"/>
            <a:ext cx="289932" cy="26763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9864234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05B74-CA28-A461-B99C-625C49D26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you!!!!!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539DE-DA42-DD31-A7EB-B71992EFD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04756" cy="4351338"/>
          </a:xfrm>
        </p:spPr>
        <p:txBody>
          <a:bodyPr/>
          <a:lstStyle/>
          <a:p>
            <a:r>
              <a:rPr lang="en-US" dirty="0"/>
              <a:t>Azure Cloud Shell Docs: </a:t>
            </a:r>
            <a:r>
              <a:rPr lang="en-US" dirty="0">
                <a:hlinkClick r:id="rId2"/>
              </a:rPr>
              <a:t>What is Azure Cloud Shell? | Microsoft Learn</a:t>
            </a:r>
            <a:endParaRPr lang="en-US" dirty="0"/>
          </a:p>
          <a:p>
            <a:r>
              <a:rPr lang="en-US" dirty="0"/>
              <a:t>Jason’s GitHub: </a:t>
            </a:r>
            <a:r>
              <a:rPr lang="en-US" dirty="0">
                <a:hlinkClick r:id="rId3"/>
              </a:rPr>
              <a:t>https://github.com/theJasonHelmick/Summit2024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Questions!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46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9477870-C64A-4E35-8F2F-05B7114F3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FBF7D1-CDB1-83C4-08DF-27B2D1F53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/>
              <a:t>Welcome!</a:t>
            </a:r>
          </a:p>
        </p:txBody>
      </p:sp>
      <p:sp>
        <p:nvSpPr>
          <p:cNvPr id="12" name="!!accent">
            <a:extLst>
              <a:ext uri="{FF2B5EF4-FFF2-40B4-BE49-F238E27FC236}">
                <a16:creationId xmlns:a16="http://schemas.microsoft.com/office/drawing/2014/main" id="{8AEA628B-C8FF-4D0B-B111-F101F580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663BD0-064C-40FC-A331-F49FCA953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CA050E-AF69-AAC6-7AAB-458C6C248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8717" y="3323844"/>
            <a:ext cx="3795575" cy="282549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/>
              <a:t>Steven Judd</a:t>
            </a:r>
          </a:p>
          <a:p>
            <a:r>
              <a:rPr lang="en-US" sz="2200" dirty="0"/>
              <a:t>Infrastructure Engineer</a:t>
            </a:r>
          </a:p>
          <a:p>
            <a:r>
              <a:rPr lang="en-US" sz="2200" dirty="0"/>
              <a:t>Tenstreet</a:t>
            </a:r>
          </a:p>
          <a:p>
            <a:r>
              <a:rPr lang="en-US" sz="2200" dirty="0"/>
              <a:t>@stevenjudd </a:t>
            </a:r>
            <a:r>
              <a:rPr lang="en-US" sz="1600" dirty="0"/>
              <a:t>(no “the” </a:t>
            </a:r>
            <a:r>
              <a:rPr lang="en-US" sz="1600" dirty="0" err="1"/>
              <a:t>req’d</a:t>
            </a:r>
            <a:r>
              <a:rPr lang="en-US" sz="1600" dirty="0"/>
              <a:t>)</a:t>
            </a:r>
            <a:endParaRPr lang="en-US" sz="2200" dirty="0"/>
          </a:p>
        </p:txBody>
      </p:sp>
      <p:pic>
        <p:nvPicPr>
          <p:cNvPr id="5" name="Content Placeholder 4" descr="Retro microphone">
            <a:extLst>
              <a:ext uri="{FF2B5EF4-FFF2-40B4-BE49-F238E27FC236}">
                <a16:creationId xmlns:a16="http://schemas.microsoft.com/office/drawing/2014/main" id="{E5ABD7CC-0FDA-4EB3-BD38-2F6820452BE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r="1523"/>
          <a:stretch/>
        </p:blipFill>
        <p:spPr>
          <a:xfrm>
            <a:off x="7684006" y="10"/>
            <a:ext cx="4507993" cy="6857990"/>
          </a:xfrm>
          <a:prstGeom prst="rect">
            <a:avLst/>
          </a:prstGeom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5AB63D3D-F6EC-B472-107F-0E21384C0774}"/>
              </a:ext>
            </a:extLst>
          </p:cNvPr>
          <p:cNvSpPr txBox="1">
            <a:spLocks/>
          </p:cNvSpPr>
          <p:nvPr/>
        </p:nvSpPr>
        <p:spPr>
          <a:xfrm>
            <a:off x="4378411" y="3323844"/>
            <a:ext cx="4740875" cy="2825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Jason Helmick</a:t>
            </a:r>
          </a:p>
          <a:p>
            <a:r>
              <a:rPr lang="en-US" sz="2200" dirty="0"/>
              <a:t>Sr. Product Manager | PowerShell</a:t>
            </a:r>
          </a:p>
          <a:p>
            <a:r>
              <a:rPr lang="en-US" sz="2200" dirty="0"/>
              <a:t>Microsoft | Cloud + AI</a:t>
            </a:r>
          </a:p>
          <a:p>
            <a:r>
              <a:rPr lang="en-US" sz="2200" dirty="0"/>
              <a:t>@</a:t>
            </a:r>
            <a:r>
              <a:rPr lang="en-US" sz="2200" dirty="0" err="1"/>
              <a:t>theJasonHelmick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57904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eometric white clouds on a blue sky">
            <a:extLst>
              <a:ext uri="{FF2B5EF4-FFF2-40B4-BE49-F238E27FC236}">
                <a16:creationId xmlns:a16="http://schemas.microsoft.com/office/drawing/2014/main" id="{91840391-9DBE-3146-D601-C2D8577109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00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ACAE7-2C31-1EBF-2BC9-346E85A65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FFFFFF"/>
                </a:solidFill>
              </a:rPr>
              <a:t>Why you should care!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46EFFE0-DCE9-9F67-C640-2E6267380979}"/>
              </a:ext>
            </a:extLst>
          </p:cNvPr>
          <p:cNvSpPr/>
          <p:nvPr/>
        </p:nvSpPr>
        <p:spPr>
          <a:xfrm>
            <a:off x="11396546" y="367990"/>
            <a:ext cx="289932" cy="2676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ED4DF18-9851-8E57-F448-D11B24EEF87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32"/>
          <a:stretch/>
        </p:blipFill>
        <p:spPr>
          <a:xfrm>
            <a:off x="20" y="10"/>
            <a:ext cx="12191980" cy="4558420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FA9B5E-E7E0-A454-1944-D6913EF72D38}"/>
              </a:ext>
            </a:extLst>
          </p:cNvPr>
          <p:cNvSpPr txBox="1"/>
          <p:nvPr/>
        </p:nvSpPr>
        <p:spPr>
          <a:xfrm>
            <a:off x="514350" y="4690204"/>
            <a:ext cx="11037570" cy="17006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Azure Cloud Shell (aka. Cloud Shell) is an interactive, authenticated, browser-accessible shell for managing Azure resources. As a web-based environment, Cloud Shell provides immediate management access to any device with a network connection. Cloud Shell provides access to a range of tools including Bash, PowerShell, Azure PowerShell and Azure CLI.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hlinkClick r:id="rId5"/>
              </a:rPr>
              <a:t>https://github.com/Azure/CloudShell/</a:t>
            </a:r>
            <a:endParaRPr lang="en-US" sz="2000" dirty="0">
              <a:effectLst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B6BCFE-8939-5CC8-27CA-5D981416D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EA77554-423D-A956-371C-08FF33C34955}"/>
              </a:ext>
            </a:extLst>
          </p:cNvPr>
          <p:cNvSpPr/>
          <p:nvPr/>
        </p:nvSpPr>
        <p:spPr>
          <a:xfrm>
            <a:off x="11693108" y="194995"/>
            <a:ext cx="289932" cy="26763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578620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369865D-3B62-2221-940D-5D774C9924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601" r="25582" b="1"/>
          <a:stretch/>
        </p:blipFill>
        <p:spPr>
          <a:xfrm>
            <a:off x="6887045" y="10"/>
            <a:ext cx="4661488" cy="3104198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462A1073-DBD2-38B4-0223-625461B3036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493" r="-1" b="9663"/>
          <a:stretch/>
        </p:blipFill>
        <p:spPr>
          <a:xfrm>
            <a:off x="5419264" y="3265080"/>
            <a:ext cx="6129269" cy="3592925"/>
          </a:xfrm>
          <a:prstGeom prst="rect">
            <a:avLst/>
          </a:prstGeom>
        </p:spPr>
      </p:pic>
      <p:pic>
        <p:nvPicPr>
          <p:cNvPr id="4" name="Picture 3" descr="A screen 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5AF0C25-5ADB-5699-9982-B4BCE11304B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854" b="-2"/>
          <a:stretch/>
        </p:blipFill>
        <p:spPr>
          <a:xfrm>
            <a:off x="643467" y="-5"/>
            <a:ext cx="6082711" cy="3920044"/>
          </a:xfrm>
          <a:custGeom>
            <a:avLst/>
            <a:gdLst/>
            <a:ahLst/>
            <a:cxnLst/>
            <a:rect l="l" t="t" r="r" b="b"/>
            <a:pathLst>
              <a:path w="6082711" h="3920044">
                <a:moveTo>
                  <a:pt x="0" y="0"/>
                </a:moveTo>
                <a:lnTo>
                  <a:pt x="6082711" y="0"/>
                </a:lnTo>
                <a:lnTo>
                  <a:pt x="6082711" y="3103225"/>
                </a:lnTo>
                <a:lnTo>
                  <a:pt x="4614930" y="3103225"/>
                </a:lnTo>
                <a:lnTo>
                  <a:pt x="4614930" y="3920044"/>
                </a:lnTo>
                <a:lnTo>
                  <a:pt x="0" y="392004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C604C5-20DD-97FA-64ED-5430EE80C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3635D1-CFFA-5274-B27A-F026E13E70FD}"/>
              </a:ext>
            </a:extLst>
          </p:cNvPr>
          <p:cNvSpPr txBox="1"/>
          <p:nvPr/>
        </p:nvSpPr>
        <p:spPr>
          <a:xfrm>
            <a:off x="6836851" y="4598894"/>
            <a:ext cx="4516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Azure Cloud Shell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96C6BD-DFCF-CB0B-997F-1B1E7E57FBD8}"/>
              </a:ext>
            </a:extLst>
          </p:cNvPr>
          <p:cNvSpPr txBox="1"/>
          <p:nvPr/>
        </p:nvSpPr>
        <p:spPr>
          <a:xfrm>
            <a:off x="643467" y="4222376"/>
            <a:ext cx="44933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Azure Cloud Shell is accessible with your favorite tools: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Visual Studio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Windows Terminal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Azure Portal (https://shell.azure.com)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5ADC361-33E6-0C1D-3E90-7BDC9AE01223}"/>
              </a:ext>
            </a:extLst>
          </p:cNvPr>
          <p:cNvSpPr/>
          <p:nvPr/>
        </p:nvSpPr>
        <p:spPr>
          <a:xfrm>
            <a:off x="11693108" y="194995"/>
            <a:ext cx="289932" cy="26763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2202119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91349-967C-C583-36DF-46FBEFCA8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wait…what is Azure Cloud Shell?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1B14B-64AD-CC2D-F0F0-0544D47A1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 container based on Azure Linux (previously Mariner)</a:t>
            </a:r>
          </a:p>
          <a:p>
            <a:pPr lvl="1"/>
            <a:r>
              <a:rPr lang="en-US" dirty="0"/>
              <a:t>Originally two containers: Windows &amp; Linux</a:t>
            </a:r>
          </a:p>
          <a:p>
            <a:pPr lvl="1"/>
            <a:r>
              <a:rPr lang="en-US" dirty="0"/>
              <a:t>Today, a Linux container – </a:t>
            </a:r>
            <a:r>
              <a:rPr lang="en-US" dirty="0" err="1"/>
              <a:t>‘cause</a:t>
            </a:r>
            <a:r>
              <a:rPr lang="en-US" dirty="0"/>
              <a:t> PowerShell is cross platform</a:t>
            </a:r>
          </a:p>
          <a:p>
            <a:pPr lvl="1"/>
            <a:r>
              <a:rPr lang="en-US" dirty="0"/>
              <a:t>Pick your favorite!</a:t>
            </a:r>
          </a:p>
          <a:p>
            <a:r>
              <a:rPr lang="en-US" dirty="0"/>
              <a:t>Tooling updates</a:t>
            </a:r>
          </a:p>
          <a:p>
            <a:pPr lvl="1"/>
            <a:r>
              <a:rPr lang="en-US" dirty="0"/>
              <a:t>Azure Cloud Shell is updated on a monthly basis</a:t>
            </a:r>
          </a:p>
          <a:p>
            <a:pPr lvl="1"/>
            <a:r>
              <a:rPr lang="en-US" dirty="0"/>
              <a:t>Well…actually, tooling updates are done weekly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pPr lvl="1"/>
            <a:r>
              <a:rPr lang="en-US" dirty="0">
                <a:sym typeface="Wingdings" pitchFamily="2" charset="2"/>
              </a:rPr>
              <a:t>Get-</a:t>
            </a:r>
            <a:r>
              <a:rPr lang="en-US" dirty="0" err="1">
                <a:sym typeface="Wingdings" pitchFamily="2" charset="2"/>
              </a:rPr>
              <a:t>PackageVersion</a:t>
            </a:r>
            <a:r>
              <a:rPr lang="en-US" dirty="0">
                <a:sym typeface="Wingdings" pitchFamily="2" charset="2"/>
              </a:rPr>
              <a:t> (or </a:t>
            </a:r>
            <a:r>
              <a:rPr lang="en-US" dirty="0" err="1">
                <a:sym typeface="Wingdings" pitchFamily="2" charset="2"/>
              </a:rPr>
              <a:t>tdnf</a:t>
            </a:r>
            <a:r>
              <a:rPr lang="en-US" dirty="0">
                <a:sym typeface="Wingdings" pitchFamily="2" charset="2"/>
              </a:rPr>
              <a:t> info)</a:t>
            </a:r>
          </a:p>
          <a:p>
            <a:r>
              <a:rPr lang="en-US" dirty="0"/>
              <a:t>The Docs: </a:t>
            </a:r>
            <a:r>
              <a:rPr lang="en-US" dirty="0">
                <a:hlinkClick r:id="rId4"/>
              </a:rPr>
              <a:t>https://learn.microsoft.com/en-us/azure/cloud-shell/overview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0D49DC9-98D2-63F4-ADF3-C4CAFEADA306}"/>
              </a:ext>
            </a:extLst>
          </p:cNvPr>
          <p:cNvSpPr/>
          <p:nvPr/>
        </p:nvSpPr>
        <p:spPr>
          <a:xfrm>
            <a:off x="11693108" y="194995"/>
            <a:ext cx="289932" cy="267630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0738951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0BDF7E-60D7-B6C6-2D2B-3B3B8E599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965580"/>
            <a:ext cx="5204489" cy="31605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Get Started </a:t>
            </a:r>
            <a:r>
              <a:rPr lang="en-US" sz="5400" dirty="0">
                <a:solidFill>
                  <a:schemeClr val="bg1"/>
                </a:solidFill>
              </a:rPr>
              <a:t>with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Azure Cloud Shell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94A40-1676-C6C7-18D3-D0EBA0957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20817" y="4409960"/>
            <a:ext cx="4508641" cy="111641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Here we go!</a:t>
            </a:r>
          </a:p>
        </p:txBody>
      </p:sp>
      <p:sp>
        <p:nvSpPr>
          <p:cNvPr id="17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9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1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9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07F52B8E-6ADB-3A06-4936-94CE49D1F637}"/>
              </a:ext>
            </a:extLst>
          </p:cNvPr>
          <p:cNvSpPr/>
          <p:nvPr/>
        </p:nvSpPr>
        <p:spPr>
          <a:xfrm>
            <a:off x="11693108" y="194995"/>
            <a:ext cx="289932" cy="26763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92797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omputer screen with a cloud&#10;&#10;Description automatically generated with low confidence">
            <a:extLst>
              <a:ext uri="{FF2B5EF4-FFF2-40B4-BE49-F238E27FC236}">
                <a16:creationId xmlns:a16="http://schemas.microsoft.com/office/drawing/2014/main" id="{6E1A0B70-F83F-DC63-C588-DE9C8CE34D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2" r="15343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tx1"/>
              </a:gs>
              <a:gs pos="35000">
                <a:schemeClr val="tx1">
                  <a:alpha val="77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01D86-EC40-C204-BA8A-33548E1C1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228" y="743447"/>
            <a:ext cx="3973385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CBF5C-6D22-62CD-F13A-86B0D9786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229" y="4629234"/>
            <a:ext cx="3973386" cy="1485319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Ephemeral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A72D57-7464-663C-B92B-E27A88503F83}"/>
              </a:ext>
            </a:extLst>
          </p:cNvPr>
          <p:cNvSpPr/>
          <p:nvPr/>
        </p:nvSpPr>
        <p:spPr>
          <a:xfrm>
            <a:off x="11693108" y="194995"/>
            <a:ext cx="289932" cy="26763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73076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omputer screen with a cloud&#10;&#10;Description automatically generated with low confidence">
            <a:extLst>
              <a:ext uri="{FF2B5EF4-FFF2-40B4-BE49-F238E27FC236}">
                <a16:creationId xmlns:a16="http://schemas.microsoft.com/office/drawing/2014/main" id="{6E1A0B70-F83F-DC63-C588-DE9C8CE34D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2" r="15343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tx1"/>
              </a:gs>
              <a:gs pos="35000">
                <a:schemeClr val="tx1">
                  <a:alpha val="77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01D86-EC40-C204-BA8A-33548E1C1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228" y="743447"/>
            <a:ext cx="3973385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CBF5C-6D22-62CD-F13A-86B0D9786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229" y="4629234"/>
            <a:ext cx="3973386" cy="1485319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New Storage account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911F15A-9F40-CDC4-2DF9-BA125712170D}"/>
              </a:ext>
            </a:extLst>
          </p:cNvPr>
          <p:cNvSpPr/>
          <p:nvPr/>
        </p:nvSpPr>
        <p:spPr>
          <a:xfrm>
            <a:off x="11693108" y="194995"/>
            <a:ext cx="289932" cy="26763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72441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577</Words>
  <Application>Microsoft Macintosh PowerPoint</Application>
  <PresentationFormat>Widescreen</PresentationFormat>
  <Paragraphs>85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Wingdings</vt:lpstr>
      <vt:lpstr>Office Theme</vt:lpstr>
      <vt:lpstr>Azure Cloud Shell</vt:lpstr>
      <vt:lpstr>Welcome!</vt:lpstr>
      <vt:lpstr>Why you should care!</vt:lpstr>
      <vt:lpstr>PowerPoint Presentation</vt:lpstr>
      <vt:lpstr>PowerPoint Presentation</vt:lpstr>
      <vt:lpstr>But wait…what is Azure Cloud Shell?</vt:lpstr>
      <vt:lpstr>Get Started with Azure Cloud Shell</vt:lpstr>
      <vt:lpstr>Demo</vt:lpstr>
      <vt:lpstr>Demo</vt:lpstr>
      <vt:lpstr>Demo</vt:lpstr>
      <vt:lpstr>Using Azure Cloud Shell</vt:lpstr>
      <vt:lpstr>Demo</vt:lpstr>
      <vt:lpstr>Enterprise VNET isolation</vt:lpstr>
      <vt:lpstr>Azure Cloud Shell VNET Isolation</vt:lpstr>
      <vt:lpstr>Demo</vt:lpstr>
      <vt:lpstr>But wait…one more thing…..</vt:lpstr>
      <vt:lpstr>Thank you!!!!!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Helmick</dc:creator>
  <cp:lastModifiedBy>Jason Helmick</cp:lastModifiedBy>
  <cp:revision>9</cp:revision>
  <dcterms:created xsi:type="dcterms:W3CDTF">2024-02-13T17:03:58Z</dcterms:created>
  <dcterms:modified xsi:type="dcterms:W3CDTF">2024-04-10T23:20:33Z</dcterms:modified>
</cp:coreProperties>
</file>