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331" r:id="rId2"/>
    <p:sldId id="257" r:id="rId3"/>
    <p:sldId id="338" r:id="rId4"/>
    <p:sldId id="339" r:id="rId5"/>
    <p:sldId id="340" r:id="rId6"/>
    <p:sldId id="317" r:id="rId7"/>
    <p:sldId id="319" r:id="rId8"/>
    <p:sldId id="321" r:id="rId9"/>
    <p:sldId id="320" r:id="rId10"/>
    <p:sldId id="322" r:id="rId11"/>
    <p:sldId id="323" r:id="rId12"/>
    <p:sldId id="324" r:id="rId13"/>
    <p:sldId id="325" r:id="rId14"/>
    <p:sldId id="326" r:id="rId15"/>
    <p:sldId id="327" r:id="rId16"/>
    <p:sldId id="329" r:id="rId17"/>
    <p:sldId id="328" r:id="rId18"/>
    <p:sldId id="330" r:id="rId19"/>
    <p:sldId id="333" r:id="rId20"/>
    <p:sldId id="332" r:id="rId21"/>
    <p:sldId id="334" r:id="rId22"/>
    <p:sldId id="335" r:id="rId23"/>
    <p:sldId id="336" r:id="rId24"/>
    <p:sldId id="337" r:id="rId25"/>
    <p:sldId id="341" r:id="rId26"/>
    <p:sldId id="342" r:id="rId27"/>
    <p:sldId id="343" r:id="rId28"/>
    <p:sldId id="344" r:id="rId29"/>
    <p:sldId id="346" r:id="rId30"/>
    <p:sldId id="347" r:id="rId31"/>
    <p:sldId id="34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8" r:id="rId51"/>
    <p:sldId id="367" r:id="rId52"/>
    <p:sldId id="369" r:id="rId53"/>
    <p:sldId id="370" r:id="rId54"/>
    <p:sldId id="371" r:id="rId55"/>
    <p:sldId id="373" r:id="rId56"/>
    <p:sldId id="374"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96" d="100"/>
          <a:sy n="96" d="100"/>
        </p:scale>
        <p:origin x="88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2599;&#37329;&#39134;\Desktop\&#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2599;&#37329;&#39134;\Desktop\&#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32599;&#37329;&#39134;\Desktop\&#23454;&#39564;&#25968;&#2545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2599;&#37329;&#39134;\Desktop\&#23454;&#39564;&#25968;&#2545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2599;&#37329;&#39134;\Desktop\&#23454;&#39564;&#25968;&#2545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32599;&#37329;&#39134;\Desktop\&#23454;&#39564;&#25968;&#2545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32599;&#37329;&#39134;\Desktop\&#23454;&#39564;&#25968;&#2545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32599;&#37329;&#39134;\Desktop\&#23454;&#39564;&#25968;&#25454;.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t>普通更新和采用了读修改写方式更新时间对比</a:t>
            </a:r>
          </a:p>
        </c:rich>
      </c:tx>
      <c:layout>
        <c:manualLayout>
          <c:xMode val="edge"/>
          <c:yMode val="edge"/>
          <c:x val="0.22162847343043196"/>
          <c:y val="7.062631920371327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普通更新和采用了读修改写方式时间对比!$A$2</c:f>
              <c:strCache>
                <c:ptCount val="1"/>
                <c:pt idx="0">
                  <c:v>未采用读修改写进行更新</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普通更新和采用了读修改写方式时间对比!$B$1:$C$1</c:f>
              <c:strCache>
                <c:ptCount val="2"/>
                <c:pt idx="0">
                  <c:v>100000组</c:v>
                </c:pt>
                <c:pt idx="1">
                  <c:v>1000000组</c:v>
                </c:pt>
              </c:strCache>
            </c:strRef>
          </c:cat>
          <c:val>
            <c:numRef>
              <c:f>普通更新和采用了读修改写方式时间对比!$B$2:$C$2</c:f>
              <c:numCache>
                <c:formatCode>General</c:formatCode>
                <c:ptCount val="2"/>
                <c:pt idx="0">
                  <c:v>5</c:v>
                </c:pt>
                <c:pt idx="1">
                  <c:v>33</c:v>
                </c:pt>
              </c:numCache>
            </c:numRef>
          </c:val>
          <c:extLst>
            <c:ext xmlns:c16="http://schemas.microsoft.com/office/drawing/2014/chart" uri="{C3380CC4-5D6E-409C-BE32-E72D297353CC}">
              <c16:uniqueId val="{00000000-B7C7-466F-B9E7-25CAB14362C8}"/>
            </c:ext>
          </c:extLst>
        </c:ser>
        <c:ser>
          <c:idx val="1"/>
          <c:order val="1"/>
          <c:tx>
            <c:strRef>
              <c:f>普通更新和采用了读修改写方式时间对比!$A$3</c:f>
              <c:strCache>
                <c:ptCount val="1"/>
                <c:pt idx="0">
                  <c:v>采用读修改写进行更新</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普通更新和采用了读修改写方式时间对比!$B$1:$C$1</c:f>
              <c:strCache>
                <c:ptCount val="2"/>
                <c:pt idx="0">
                  <c:v>100000组</c:v>
                </c:pt>
                <c:pt idx="1">
                  <c:v>1000000组</c:v>
                </c:pt>
              </c:strCache>
            </c:strRef>
          </c:cat>
          <c:val>
            <c:numRef>
              <c:f>普通更新和采用了读修改写方式时间对比!$B$3:$C$3</c:f>
              <c:numCache>
                <c:formatCode>General</c:formatCode>
                <c:ptCount val="2"/>
                <c:pt idx="0">
                  <c:v>3</c:v>
                </c:pt>
                <c:pt idx="1">
                  <c:v>23</c:v>
                </c:pt>
              </c:numCache>
            </c:numRef>
          </c:val>
          <c:extLst>
            <c:ext xmlns:c16="http://schemas.microsoft.com/office/drawing/2014/chart" uri="{C3380CC4-5D6E-409C-BE32-E72D297353CC}">
              <c16:uniqueId val="{00000001-B7C7-466F-B9E7-25CAB14362C8}"/>
            </c:ext>
          </c:extLst>
        </c:ser>
        <c:dLbls>
          <c:showLegendKey val="0"/>
          <c:showVal val="0"/>
          <c:showCatName val="0"/>
          <c:showSerName val="0"/>
          <c:showPercent val="0"/>
          <c:showBubbleSize val="0"/>
        </c:dLbls>
        <c:gapWidth val="219"/>
        <c:overlap val="-27"/>
        <c:axId val="557301408"/>
        <c:axId val="557303376"/>
      </c:barChart>
      <c:catAx>
        <c:axId val="55730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7303376"/>
        <c:crosses val="autoZero"/>
        <c:auto val="1"/>
        <c:lblAlgn val="ctr"/>
        <c:lblOffset val="100"/>
        <c:noMultiLvlLbl val="0"/>
      </c:catAx>
      <c:valAx>
        <c:axId val="557303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更新完成所</a:t>
                </a:r>
                <a:r>
                  <a:rPr lang="zh-CN" altLang="en-US" dirty="0"/>
                  <a:t>用时间（</a:t>
                </a:r>
                <a:r>
                  <a:rPr lang="en-US" altLang="zh-CN" dirty="0"/>
                  <a:t>s</a:t>
                </a:r>
                <a:r>
                  <a:rPr lang="zh-CN" altLang="en-US" dirty="0"/>
                  <a:t>）</a:t>
                </a:r>
              </a:p>
            </c:rich>
          </c:tx>
          <c:layout>
            <c:manualLayout>
              <c:xMode val="edge"/>
              <c:yMode val="edge"/>
              <c:x val="2.026139211596413E-2"/>
              <c:y val="0.2174634418429798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7301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000" b="0" i="0" u="none" strike="noStrike" kern="1200" cap="none" spc="0" normalizeH="0" baseline="0">
                <a:solidFill>
                  <a:sysClr val="windowText" lastClr="000000">
                    <a:lumMod val="65000"/>
                    <a:lumOff val="35000"/>
                  </a:sysClr>
                </a:solidFill>
                <a:latin typeface="+mj-lt"/>
                <a:ea typeface="+mj-ea"/>
                <a:cs typeface="+mj-cs"/>
              </a:defRPr>
            </a:pPr>
            <a:r>
              <a:rPr lang="zh-CN" altLang="en-US" sz="1600" dirty="0"/>
              <a:t>外部存储器编解码</a:t>
            </a:r>
            <a:r>
              <a:rPr lang="zh-CN" altLang="zh-CN" sz="1600" b="0" i="0" baseline="0" dirty="0">
                <a:effectLst/>
              </a:rPr>
              <a:t>性能</a:t>
            </a:r>
            <a:r>
              <a:rPr lang="zh-CN" altLang="en-US" sz="1600" dirty="0"/>
              <a:t>实验</a:t>
            </a:r>
            <a:endParaRPr lang="en-US" altLang="zh-CN" sz="1600" dirty="0"/>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000" b="0" i="0" u="none" strike="noStrike" kern="1200" cap="none" spc="0" normalizeH="0" baseline="0">
              <a:solidFill>
                <a:sysClr val="windowText" lastClr="000000">
                  <a:lumMod val="65000"/>
                  <a:lumOff val="35000"/>
                </a:sysClr>
              </a:solidFill>
              <a:latin typeface="+mj-lt"/>
              <a:ea typeface="+mj-ea"/>
              <a:cs typeface="+mj-cs"/>
            </a:defRPr>
          </a:pPr>
          <a:endParaRPr lang="zh-CN"/>
        </a:p>
      </c:txPr>
    </c:title>
    <c:autoTitleDeleted val="0"/>
    <c:plotArea>
      <c:layout/>
      <c:barChart>
        <c:barDir val="col"/>
        <c:grouping val="stacked"/>
        <c:varyColors val="0"/>
        <c:ser>
          <c:idx val="0"/>
          <c:order val="0"/>
          <c:tx>
            <c:strRef>
              <c:f>外部存储器编解码实验性能!$A$2</c:f>
              <c:strCache>
                <c:ptCount val="1"/>
                <c:pt idx="0">
                  <c:v>实验室编码</c:v>
                </c:pt>
              </c:strCache>
            </c:strRef>
          </c:tx>
          <c:spPr>
            <a:solidFill>
              <a:schemeClr val="accent1"/>
            </a:solidFill>
            <a:ln>
              <a:noFill/>
            </a:ln>
            <a:effectLst/>
          </c:spPr>
          <c:invertIfNegative val="0"/>
          <c:dLbls>
            <c:delete val="1"/>
          </c:dLbls>
          <c:cat>
            <c:strRef>
              <c:f>外部存储器编解码实验性能!$B$1:$G$1</c:f>
              <c:strCache>
                <c:ptCount val="6"/>
                <c:pt idx="0">
                  <c:v>32kb</c:v>
                </c:pt>
                <c:pt idx="1">
                  <c:v>64kb</c:v>
                </c:pt>
                <c:pt idx="2">
                  <c:v>128kb</c:v>
                </c:pt>
                <c:pt idx="3">
                  <c:v>256kb</c:v>
                </c:pt>
                <c:pt idx="4">
                  <c:v>512kb</c:v>
                </c:pt>
                <c:pt idx="5">
                  <c:v>1MB</c:v>
                </c:pt>
              </c:strCache>
            </c:strRef>
          </c:cat>
          <c:val>
            <c:numRef>
              <c:f>外部存储器编解码实验性能!$B$2:$G$2</c:f>
              <c:numCache>
                <c:formatCode>General</c:formatCode>
                <c:ptCount val="6"/>
                <c:pt idx="0">
                  <c:v>7.0851699999999997</c:v>
                </c:pt>
                <c:pt idx="1">
                  <c:v>6.7931699999999999</c:v>
                </c:pt>
                <c:pt idx="2">
                  <c:v>6.2265300000000003</c:v>
                </c:pt>
                <c:pt idx="3">
                  <c:v>5.8813700000000004</c:v>
                </c:pt>
                <c:pt idx="4">
                  <c:v>5.5772500000000003</c:v>
                </c:pt>
                <c:pt idx="5">
                  <c:v>5.3731999999999998</c:v>
                </c:pt>
              </c:numCache>
            </c:numRef>
          </c:val>
          <c:extLst>
            <c:ext xmlns:c16="http://schemas.microsoft.com/office/drawing/2014/chart" uri="{C3380CC4-5D6E-409C-BE32-E72D297353CC}">
              <c16:uniqueId val="{00000000-FCDE-4010-8895-D2EB682D6DA5}"/>
            </c:ext>
          </c:extLst>
        </c:ser>
        <c:ser>
          <c:idx val="1"/>
          <c:order val="1"/>
          <c:tx>
            <c:strRef>
              <c:f>外部存储器编解码实验性能!$A$3</c:f>
              <c:strCache>
                <c:ptCount val="1"/>
                <c:pt idx="0">
                  <c:v>实验室解码</c:v>
                </c:pt>
              </c:strCache>
            </c:strRef>
          </c:tx>
          <c:spPr>
            <a:solidFill>
              <a:schemeClr val="accent2"/>
            </a:solidFill>
            <a:ln>
              <a:noFill/>
            </a:ln>
            <a:effectLst/>
          </c:spPr>
          <c:invertIfNegative val="0"/>
          <c:dLbls>
            <c:delete val="1"/>
          </c:dLbls>
          <c:cat>
            <c:strRef>
              <c:f>外部存储器编解码实验性能!$B$1:$G$1</c:f>
              <c:strCache>
                <c:ptCount val="6"/>
                <c:pt idx="0">
                  <c:v>32kb</c:v>
                </c:pt>
                <c:pt idx="1">
                  <c:v>64kb</c:v>
                </c:pt>
                <c:pt idx="2">
                  <c:v>128kb</c:v>
                </c:pt>
                <c:pt idx="3">
                  <c:v>256kb</c:v>
                </c:pt>
                <c:pt idx="4">
                  <c:v>512kb</c:v>
                </c:pt>
                <c:pt idx="5">
                  <c:v>1MB</c:v>
                </c:pt>
              </c:strCache>
            </c:strRef>
          </c:cat>
          <c:val>
            <c:numRef>
              <c:f>外部存储器编解码实验性能!$B$3:$G$3</c:f>
              <c:numCache>
                <c:formatCode>General</c:formatCode>
                <c:ptCount val="6"/>
                <c:pt idx="0">
                  <c:v>15.476100000000001</c:v>
                </c:pt>
                <c:pt idx="1">
                  <c:v>14.6991</c:v>
                </c:pt>
                <c:pt idx="2">
                  <c:v>14.360799999999999</c:v>
                </c:pt>
                <c:pt idx="3">
                  <c:v>14.2026</c:v>
                </c:pt>
                <c:pt idx="4">
                  <c:v>14.193899999999999</c:v>
                </c:pt>
                <c:pt idx="5">
                  <c:v>13.827500000000001</c:v>
                </c:pt>
              </c:numCache>
            </c:numRef>
          </c:val>
          <c:extLst>
            <c:ext xmlns:c16="http://schemas.microsoft.com/office/drawing/2014/chart" uri="{C3380CC4-5D6E-409C-BE32-E72D297353CC}">
              <c16:uniqueId val="{00000001-FCDE-4010-8895-D2EB682D6DA5}"/>
            </c:ext>
          </c:extLst>
        </c:ser>
        <c:dLbls>
          <c:dLblPos val="ctr"/>
          <c:showLegendKey val="0"/>
          <c:showVal val="1"/>
          <c:showCatName val="0"/>
          <c:showSerName val="0"/>
          <c:showPercent val="0"/>
          <c:showBubbleSize val="0"/>
        </c:dLbls>
        <c:gapWidth val="150"/>
        <c:overlap val="100"/>
        <c:axId val="476992144"/>
        <c:axId val="476992800"/>
      </c:barChart>
      <c:catAx>
        <c:axId val="47699214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ltLang="en-US"/>
                  <a:t>块大小</a:t>
                </a:r>
              </a:p>
            </c:rich>
          </c:tx>
          <c:layout>
            <c:manualLayout>
              <c:xMode val="edge"/>
              <c:yMode val="edge"/>
              <c:x val="0.48216622296205797"/>
              <c:y val="0.89695003645247773"/>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zh-CN"/>
          </a:p>
        </c:txPr>
        <c:crossAx val="476992800"/>
        <c:crosses val="autoZero"/>
        <c:auto val="1"/>
        <c:lblAlgn val="ctr"/>
        <c:lblOffset val="100"/>
        <c:noMultiLvlLbl val="0"/>
      </c:catAx>
      <c:valAx>
        <c:axId val="4769928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ltLang="en-US" sz="900" b="0" i="0" baseline="0">
                    <a:effectLst/>
                  </a:rPr>
                  <a:t>不同块大小</a:t>
                </a:r>
                <a:r>
                  <a:rPr lang="zh-CN" altLang="zh-CN" sz="900" b="0" i="0" baseline="0">
                    <a:effectLst/>
                  </a:rPr>
                  <a:t>编</a:t>
                </a:r>
                <a:r>
                  <a:rPr lang="zh-CN" altLang="en-US" sz="900" b="0" i="0" baseline="0">
                    <a:effectLst/>
                  </a:rPr>
                  <a:t>解</a:t>
                </a:r>
                <a:r>
                  <a:rPr lang="zh-CN" altLang="zh-CN" sz="900" b="0" i="0" baseline="0">
                    <a:effectLst/>
                  </a:rPr>
                  <a:t>码所用时间（</a:t>
                </a:r>
                <a:r>
                  <a:rPr lang="en-US" altLang="zh-CN" sz="900" b="0" i="0" baseline="0">
                    <a:effectLst/>
                  </a:rPr>
                  <a:t>s</a:t>
                </a:r>
                <a:r>
                  <a:rPr lang="zh-CN" altLang="zh-CN" sz="900" b="0" i="0" baseline="0">
                    <a:effectLst/>
                  </a:rPr>
                  <a:t>）</a:t>
                </a:r>
                <a:endParaRPr lang="zh-CN" altLang="zh-CN" sz="900">
                  <a:effectLst/>
                </a:endParaRPr>
              </a:p>
            </c:rich>
          </c:tx>
          <c:layout>
            <c:manualLayout>
              <c:xMode val="edge"/>
              <c:yMode val="edge"/>
              <c:x val="1.4069644741470278E-2"/>
              <c:y val="0.19323448511964492"/>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69921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zh-CN" altLang="zh-CN" sz="1200" b="0" i="0" baseline="0">
                <a:effectLst/>
                <a:latin typeface="+mj-ea"/>
                <a:ea typeface="+mj-ea"/>
              </a:rPr>
              <a:t>编码方案性能对比</a:t>
            </a:r>
            <a:endParaRPr lang="zh-CN" altLang="zh-CN" sz="1200">
              <a:effectLst/>
              <a:latin typeface="+mj-ea"/>
              <a:ea typeface="+mj-ea"/>
            </a:endParaRPr>
          </a:p>
        </c:rich>
      </c:tx>
      <c:layout>
        <c:manualLayout>
          <c:xMode val="edge"/>
          <c:yMode val="edge"/>
          <c:x val="0.24727452923686818"/>
          <c:y val="0"/>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不同的编码性能对比!$A$2</c:f>
              <c:strCache>
                <c:ptCount val="1"/>
                <c:pt idx="0">
                  <c:v>Hamming（39,32）</c:v>
                </c:pt>
              </c:strCache>
            </c:strRef>
          </c:tx>
          <c:spPr>
            <a:solidFill>
              <a:schemeClr val="accent1"/>
            </a:solidFill>
            <a:ln>
              <a:noFill/>
            </a:ln>
            <a:effectLst/>
          </c:spPr>
          <c:invertIfNegative val="0"/>
          <c:cat>
            <c:strRef>
              <c:f>不同的编码性能对比!$B$1:$D$1</c:f>
              <c:strCache>
                <c:ptCount val="3"/>
                <c:pt idx="0">
                  <c:v>编码</c:v>
                </c:pt>
                <c:pt idx="1">
                  <c:v>检错</c:v>
                </c:pt>
                <c:pt idx="2">
                  <c:v>纠错</c:v>
                </c:pt>
              </c:strCache>
            </c:strRef>
          </c:cat>
          <c:val>
            <c:numRef>
              <c:f>不同的编码性能对比!$B$2:$D$2</c:f>
              <c:numCache>
                <c:formatCode>General</c:formatCode>
                <c:ptCount val="3"/>
                <c:pt idx="0">
                  <c:v>761</c:v>
                </c:pt>
                <c:pt idx="1">
                  <c:v>324</c:v>
                </c:pt>
                <c:pt idx="2">
                  <c:v>449</c:v>
                </c:pt>
              </c:numCache>
            </c:numRef>
          </c:val>
          <c:extLst>
            <c:ext xmlns:c16="http://schemas.microsoft.com/office/drawing/2014/chart" uri="{C3380CC4-5D6E-409C-BE32-E72D297353CC}">
              <c16:uniqueId val="{00000000-B384-49E2-9B45-F315C8EA413C}"/>
            </c:ext>
          </c:extLst>
        </c:ser>
        <c:ser>
          <c:idx val="1"/>
          <c:order val="1"/>
          <c:tx>
            <c:strRef>
              <c:f>不同的编码性能对比!$A$3</c:f>
              <c:strCache>
                <c:ptCount val="1"/>
                <c:pt idx="0">
                  <c:v>Hamming（39,32）与XOR（6,5）</c:v>
                </c:pt>
              </c:strCache>
            </c:strRef>
          </c:tx>
          <c:spPr>
            <a:solidFill>
              <a:schemeClr val="accent2"/>
            </a:solidFill>
            <a:ln>
              <a:noFill/>
            </a:ln>
            <a:effectLst/>
          </c:spPr>
          <c:invertIfNegative val="0"/>
          <c:cat>
            <c:strRef>
              <c:f>不同的编码性能对比!$B$1:$D$1</c:f>
              <c:strCache>
                <c:ptCount val="3"/>
                <c:pt idx="0">
                  <c:v>编码</c:v>
                </c:pt>
                <c:pt idx="1">
                  <c:v>检错</c:v>
                </c:pt>
                <c:pt idx="2">
                  <c:v>纠错</c:v>
                </c:pt>
              </c:strCache>
            </c:strRef>
          </c:cat>
          <c:val>
            <c:numRef>
              <c:f>不同的编码性能对比!$B$3:$D$3</c:f>
              <c:numCache>
                <c:formatCode>General</c:formatCode>
                <c:ptCount val="3"/>
                <c:pt idx="0">
                  <c:v>740</c:v>
                </c:pt>
                <c:pt idx="1">
                  <c:v>311</c:v>
                </c:pt>
                <c:pt idx="2">
                  <c:v>504</c:v>
                </c:pt>
              </c:numCache>
            </c:numRef>
          </c:val>
          <c:extLst>
            <c:ext xmlns:c16="http://schemas.microsoft.com/office/drawing/2014/chart" uri="{C3380CC4-5D6E-409C-BE32-E72D297353CC}">
              <c16:uniqueId val="{00000001-B384-49E2-9B45-F315C8EA413C}"/>
            </c:ext>
          </c:extLst>
        </c:ser>
        <c:dLbls>
          <c:showLegendKey val="0"/>
          <c:showVal val="0"/>
          <c:showCatName val="0"/>
          <c:showSerName val="0"/>
          <c:showPercent val="0"/>
          <c:showBubbleSize val="0"/>
        </c:dLbls>
        <c:gapWidth val="219"/>
        <c:overlap val="-27"/>
        <c:axId val="615341728"/>
        <c:axId val="615344352"/>
      </c:barChart>
      <c:catAx>
        <c:axId val="615341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15344352"/>
        <c:crosses val="autoZero"/>
        <c:auto val="1"/>
        <c:lblAlgn val="ctr"/>
        <c:lblOffset val="100"/>
        <c:noMultiLvlLbl val="0"/>
      </c:catAx>
      <c:valAx>
        <c:axId val="615344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100" b="0" i="0" cap="all" baseline="0">
                    <a:effectLst/>
                    <a:latin typeface="+mn-ea"/>
                    <a:ea typeface="+mn-ea"/>
                  </a:rPr>
                  <a:t>不同编码方案所用时间（</a:t>
                </a:r>
                <a:r>
                  <a:rPr lang="en-US" altLang="zh-CN" sz="1100" b="0" i="0" cap="all" baseline="0">
                    <a:effectLst/>
                    <a:latin typeface="+mn-ea"/>
                    <a:ea typeface="+mn-ea"/>
                  </a:rPr>
                  <a:t>s</a:t>
                </a:r>
                <a:r>
                  <a:rPr lang="zh-CN" altLang="zh-CN" sz="1100" b="0" i="0" cap="all" baseline="0">
                    <a:effectLst/>
                    <a:latin typeface="+mn-ea"/>
                    <a:ea typeface="+mn-ea"/>
                  </a:rPr>
                  <a:t>）</a:t>
                </a:r>
                <a:endParaRPr lang="zh-CN" altLang="zh-CN" sz="1100">
                  <a:effectLst/>
                  <a:latin typeface="+mn-ea"/>
                  <a:ea typeface="+mn-ea"/>
                </a:endParaRPr>
              </a:p>
            </c:rich>
          </c:tx>
          <c:layout>
            <c:manualLayout>
              <c:xMode val="edge"/>
              <c:yMode val="edge"/>
              <c:x val="1.5454273427547941E-2"/>
              <c:y val="6.9730566664393631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15341728"/>
        <c:crosses val="autoZero"/>
        <c:crossBetween val="between"/>
      </c:valAx>
      <c:spPr>
        <a:noFill/>
        <a:ln>
          <a:noFill/>
        </a:ln>
        <a:effectLst/>
      </c:spPr>
    </c:plotArea>
    <c:legend>
      <c:legendPos val="b"/>
      <c:layout>
        <c:manualLayout>
          <c:xMode val="edge"/>
          <c:yMode val="edge"/>
          <c:x val="0.16837556479870142"/>
          <c:y val="0.86214819507032092"/>
          <c:w val="0.82388659544415221"/>
          <c:h val="0.117485288867674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200" b="0" i="0" baseline="0">
                <a:effectLst/>
                <a:latin typeface="+mj-ea"/>
                <a:ea typeface="+mj-ea"/>
              </a:rPr>
              <a:t>编码方案性能对比</a:t>
            </a:r>
            <a:endParaRPr lang="zh-CN" altLang="zh-CN" sz="1050">
              <a:effectLst/>
              <a:latin typeface="+mj-ea"/>
              <a:ea typeface="+mj-ea"/>
            </a:endParaRPr>
          </a:p>
        </c:rich>
      </c:tx>
      <c:layout>
        <c:manualLayout>
          <c:xMode val="edge"/>
          <c:yMode val="edge"/>
          <c:x val="0.2522299306243805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不同的编码性能对比!$A$4</c:f>
              <c:strCache>
                <c:ptCount val="1"/>
                <c:pt idx="0">
                  <c:v>BCH（44,32）</c:v>
                </c:pt>
              </c:strCache>
            </c:strRef>
          </c:tx>
          <c:spPr>
            <a:solidFill>
              <a:schemeClr val="accent1"/>
            </a:solidFill>
            <a:ln>
              <a:noFill/>
            </a:ln>
            <a:effectLst/>
          </c:spPr>
          <c:invertIfNegative val="0"/>
          <c:cat>
            <c:strRef>
              <c:f>不同的编码性能对比!$B$1:$D$1</c:f>
              <c:strCache>
                <c:ptCount val="3"/>
                <c:pt idx="0">
                  <c:v>编码</c:v>
                </c:pt>
                <c:pt idx="1">
                  <c:v>检错</c:v>
                </c:pt>
                <c:pt idx="2">
                  <c:v>纠错</c:v>
                </c:pt>
              </c:strCache>
            </c:strRef>
          </c:cat>
          <c:val>
            <c:numRef>
              <c:f>不同的编码性能对比!$B$4:$D$4</c:f>
              <c:numCache>
                <c:formatCode>General</c:formatCode>
                <c:ptCount val="3"/>
                <c:pt idx="0">
                  <c:v>614</c:v>
                </c:pt>
                <c:pt idx="1">
                  <c:v>295</c:v>
                </c:pt>
                <c:pt idx="2">
                  <c:v>353</c:v>
                </c:pt>
              </c:numCache>
            </c:numRef>
          </c:val>
          <c:extLst>
            <c:ext xmlns:c16="http://schemas.microsoft.com/office/drawing/2014/chart" uri="{C3380CC4-5D6E-409C-BE32-E72D297353CC}">
              <c16:uniqueId val="{00000000-3DE4-482B-9085-B609DE5AE9A0}"/>
            </c:ext>
          </c:extLst>
        </c:ser>
        <c:ser>
          <c:idx val="1"/>
          <c:order val="1"/>
          <c:tx>
            <c:strRef>
              <c:f>不同的编码性能对比!$A$5</c:f>
              <c:strCache>
                <c:ptCount val="1"/>
                <c:pt idx="0">
                  <c:v>BCH（44,32）与XOR（6,5）</c:v>
                </c:pt>
              </c:strCache>
            </c:strRef>
          </c:tx>
          <c:spPr>
            <a:solidFill>
              <a:schemeClr val="accent2"/>
            </a:solidFill>
            <a:ln>
              <a:noFill/>
            </a:ln>
            <a:effectLst/>
          </c:spPr>
          <c:invertIfNegative val="0"/>
          <c:cat>
            <c:strRef>
              <c:f>不同的编码性能对比!$B$1:$D$1</c:f>
              <c:strCache>
                <c:ptCount val="3"/>
                <c:pt idx="0">
                  <c:v>编码</c:v>
                </c:pt>
                <c:pt idx="1">
                  <c:v>检错</c:v>
                </c:pt>
                <c:pt idx="2">
                  <c:v>纠错</c:v>
                </c:pt>
              </c:strCache>
            </c:strRef>
          </c:cat>
          <c:val>
            <c:numRef>
              <c:f>不同的编码性能对比!$B$5:$D$5</c:f>
              <c:numCache>
                <c:formatCode>General</c:formatCode>
                <c:ptCount val="3"/>
                <c:pt idx="0">
                  <c:v>614</c:v>
                </c:pt>
                <c:pt idx="1">
                  <c:v>296</c:v>
                </c:pt>
                <c:pt idx="2">
                  <c:v>526</c:v>
                </c:pt>
              </c:numCache>
            </c:numRef>
          </c:val>
          <c:extLst>
            <c:ext xmlns:c16="http://schemas.microsoft.com/office/drawing/2014/chart" uri="{C3380CC4-5D6E-409C-BE32-E72D297353CC}">
              <c16:uniqueId val="{00000001-3DE4-482B-9085-B609DE5AE9A0}"/>
            </c:ext>
          </c:extLst>
        </c:ser>
        <c:dLbls>
          <c:showLegendKey val="0"/>
          <c:showVal val="0"/>
          <c:showCatName val="0"/>
          <c:showSerName val="0"/>
          <c:showPercent val="0"/>
          <c:showBubbleSize val="0"/>
        </c:dLbls>
        <c:gapWidth val="219"/>
        <c:overlap val="-27"/>
        <c:axId val="500441904"/>
        <c:axId val="500442560"/>
      </c:barChart>
      <c:catAx>
        <c:axId val="500441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0442560"/>
        <c:crosses val="autoZero"/>
        <c:auto val="1"/>
        <c:lblAlgn val="ctr"/>
        <c:lblOffset val="100"/>
        <c:noMultiLvlLbl val="0"/>
      </c:catAx>
      <c:valAx>
        <c:axId val="500442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100" b="0" i="0" cap="all" baseline="0">
                    <a:effectLst/>
                    <a:latin typeface="+mn-ea"/>
                    <a:ea typeface="+mn-ea"/>
                  </a:rPr>
                  <a:t>不同编码方案所用时间（</a:t>
                </a:r>
                <a:r>
                  <a:rPr lang="en-US" altLang="zh-CN" sz="1100" b="0" i="0" cap="all" baseline="0">
                    <a:effectLst/>
                    <a:latin typeface="+mn-ea"/>
                    <a:ea typeface="+mn-ea"/>
                  </a:rPr>
                  <a:t>s</a:t>
                </a:r>
                <a:r>
                  <a:rPr lang="zh-CN" altLang="zh-CN" sz="1100" b="0" i="0" cap="all" baseline="0">
                    <a:effectLst/>
                    <a:latin typeface="+mn-ea"/>
                    <a:ea typeface="+mn-ea"/>
                  </a:rPr>
                  <a:t>）</a:t>
                </a:r>
                <a:endParaRPr lang="zh-CN" altLang="zh-CN" sz="1100">
                  <a:effectLst/>
                  <a:latin typeface="+mn-ea"/>
                  <a:ea typeface="+mn-ea"/>
                </a:endParaRPr>
              </a:p>
            </c:rich>
          </c:tx>
          <c:layout>
            <c:manualLayout>
              <c:xMode val="edge"/>
              <c:yMode val="edge"/>
              <c:x val="1.6666638156217873E-2"/>
              <c:y val="5.9570697756466798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0441904"/>
        <c:crosses val="autoZero"/>
        <c:crossBetween val="between"/>
      </c:valAx>
      <c:spPr>
        <a:noFill/>
        <a:ln>
          <a:noFill/>
        </a:ln>
        <a:effectLst/>
      </c:spPr>
    </c:plotArea>
    <c:legend>
      <c:legendPos val="b"/>
      <c:layout>
        <c:manualLayout>
          <c:xMode val="edge"/>
          <c:yMode val="edge"/>
          <c:x val="0.27471886876380291"/>
          <c:y val="0.86618543226903155"/>
          <c:w val="0.72528113123619709"/>
          <c:h val="0.108356319258463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zh-CN" altLang="en-US" sz="1050" b="0" i="0" baseline="0">
                <a:effectLst/>
              </a:rPr>
              <a:t>不同的块大小</a:t>
            </a:r>
            <a:r>
              <a:rPr lang="zh-CN" altLang="zh-CN" sz="1050" b="0" i="0" baseline="0">
                <a:effectLst/>
              </a:rPr>
              <a:t>编解码性能实验</a:t>
            </a:r>
            <a:endParaRPr lang="zh-CN" altLang="zh-CN" sz="105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'外部存储器编解码实验性能3（单独写）'!$A$2</c:f>
              <c:strCache>
                <c:ptCount val="1"/>
                <c:pt idx="0">
                  <c:v>编码</c:v>
                </c:pt>
              </c:strCache>
            </c:strRef>
          </c:tx>
          <c:spPr>
            <a:solidFill>
              <a:schemeClr val="accent1"/>
            </a:solidFill>
            <a:ln>
              <a:noFill/>
            </a:ln>
            <a:effectLst/>
          </c:spPr>
          <c:invertIfNegative val="0"/>
          <c:cat>
            <c:strRef>
              <c:f>'外部存储器编解码实验性能3（单独写）'!$B$1:$G$1</c:f>
              <c:strCache>
                <c:ptCount val="6"/>
                <c:pt idx="0">
                  <c:v>32kb</c:v>
                </c:pt>
                <c:pt idx="1">
                  <c:v>64kb</c:v>
                </c:pt>
                <c:pt idx="2">
                  <c:v>128kb</c:v>
                </c:pt>
                <c:pt idx="3">
                  <c:v>256kb</c:v>
                </c:pt>
                <c:pt idx="4">
                  <c:v>512kb</c:v>
                </c:pt>
                <c:pt idx="5">
                  <c:v>1Mb</c:v>
                </c:pt>
              </c:strCache>
            </c:strRef>
          </c:cat>
          <c:val>
            <c:numRef>
              <c:f>'外部存储器编解码实验性能3（单独写）'!$B$2:$G$2</c:f>
              <c:numCache>
                <c:formatCode>General</c:formatCode>
                <c:ptCount val="6"/>
                <c:pt idx="0">
                  <c:v>8.7000000000000001E-5</c:v>
                </c:pt>
                <c:pt idx="1">
                  <c:v>1.8599999999999999E-4</c:v>
                </c:pt>
                <c:pt idx="2">
                  <c:v>3.6699999999999998E-4</c:v>
                </c:pt>
                <c:pt idx="3">
                  <c:v>7.36E-4</c:v>
                </c:pt>
                <c:pt idx="4">
                  <c:v>1.4909999999999999E-3</c:v>
                </c:pt>
                <c:pt idx="5">
                  <c:v>2.96E-3</c:v>
                </c:pt>
              </c:numCache>
            </c:numRef>
          </c:val>
          <c:extLst>
            <c:ext xmlns:c16="http://schemas.microsoft.com/office/drawing/2014/chart" uri="{C3380CC4-5D6E-409C-BE32-E72D297353CC}">
              <c16:uniqueId val="{00000000-EB2B-4EA9-A4B4-F1A377175630}"/>
            </c:ext>
          </c:extLst>
        </c:ser>
        <c:ser>
          <c:idx val="1"/>
          <c:order val="1"/>
          <c:tx>
            <c:strRef>
              <c:f>'外部存储器编解码实验性能3（单独写）'!$A$3</c:f>
              <c:strCache>
                <c:ptCount val="1"/>
                <c:pt idx="0">
                  <c:v>解码</c:v>
                </c:pt>
              </c:strCache>
            </c:strRef>
          </c:tx>
          <c:spPr>
            <a:solidFill>
              <a:schemeClr val="accent2"/>
            </a:solidFill>
            <a:ln>
              <a:noFill/>
            </a:ln>
            <a:effectLst/>
          </c:spPr>
          <c:invertIfNegative val="0"/>
          <c:cat>
            <c:strRef>
              <c:f>'外部存储器编解码实验性能3（单独写）'!$B$1:$G$1</c:f>
              <c:strCache>
                <c:ptCount val="6"/>
                <c:pt idx="0">
                  <c:v>32kb</c:v>
                </c:pt>
                <c:pt idx="1">
                  <c:v>64kb</c:v>
                </c:pt>
                <c:pt idx="2">
                  <c:v>128kb</c:v>
                </c:pt>
                <c:pt idx="3">
                  <c:v>256kb</c:v>
                </c:pt>
                <c:pt idx="4">
                  <c:v>512kb</c:v>
                </c:pt>
                <c:pt idx="5">
                  <c:v>1Mb</c:v>
                </c:pt>
              </c:strCache>
            </c:strRef>
          </c:cat>
          <c:val>
            <c:numRef>
              <c:f>'外部存储器编解码实验性能3（单独写）'!$B$3:$G$3</c:f>
              <c:numCache>
                <c:formatCode>General</c:formatCode>
                <c:ptCount val="6"/>
                <c:pt idx="0">
                  <c:v>2.6899999999999998E-4</c:v>
                </c:pt>
                <c:pt idx="1">
                  <c:v>5.5599999999999996E-4</c:v>
                </c:pt>
                <c:pt idx="2">
                  <c:v>1.109E-3</c:v>
                </c:pt>
                <c:pt idx="3">
                  <c:v>2.1919999999999999E-3</c:v>
                </c:pt>
                <c:pt idx="4">
                  <c:v>4.326E-3</c:v>
                </c:pt>
                <c:pt idx="5">
                  <c:v>8.7270000000000004E-3</c:v>
                </c:pt>
              </c:numCache>
            </c:numRef>
          </c:val>
          <c:extLst>
            <c:ext xmlns:c16="http://schemas.microsoft.com/office/drawing/2014/chart" uri="{C3380CC4-5D6E-409C-BE32-E72D297353CC}">
              <c16:uniqueId val="{00000001-EB2B-4EA9-A4B4-F1A377175630}"/>
            </c:ext>
          </c:extLst>
        </c:ser>
        <c:dLbls>
          <c:showLegendKey val="0"/>
          <c:showVal val="0"/>
          <c:showCatName val="0"/>
          <c:showSerName val="0"/>
          <c:showPercent val="0"/>
          <c:showBubbleSize val="0"/>
        </c:dLbls>
        <c:gapWidth val="219"/>
        <c:overlap val="-27"/>
        <c:axId val="500183176"/>
        <c:axId val="500193016"/>
      </c:barChart>
      <c:catAx>
        <c:axId val="500183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000" b="0" i="0" cap="all" baseline="0">
                    <a:effectLst/>
                  </a:rPr>
                  <a:t>块大小</a:t>
                </a:r>
                <a:endParaRPr lang="zh-CN" altLang="zh-CN" sz="1000">
                  <a:effectLst/>
                </a:endParaRPr>
              </a:p>
            </c:rich>
          </c:tx>
          <c:layout>
            <c:manualLayout>
              <c:xMode val="edge"/>
              <c:yMode val="edge"/>
              <c:x val="0.81242733854996552"/>
              <c:y val="0.7915176427267779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0193016"/>
        <c:crosses val="autoZero"/>
        <c:auto val="1"/>
        <c:lblAlgn val="ctr"/>
        <c:lblOffset val="100"/>
        <c:noMultiLvlLbl val="0"/>
      </c:catAx>
      <c:valAx>
        <c:axId val="500193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000" b="0" i="0" cap="all" baseline="0">
                    <a:effectLst/>
                  </a:rPr>
                  <a:t>不同块大小编解码所用时间（</a:t>
                </a:r>
                <a:r>
                  <a:rPr lang="en-US" altLang="zh-CN" sz="1000" b="0" i="0" cap="all" baseline="0">
                    <a:effectLst/>
                  </a:rPr>
                  <a:t>s</a:t>
                </a:r>
                <a:r>
                  <a:rPr lang="zh-CN" altLang="zh-CN" sz="1000" b="0" i="0" cap="all" baseline="0">
                    <a:effectLst/>
                  </a:rPr>
                  <a:t>）</a:t>
                </a:r>
                <a:endParaRPr lang="zh-CN" altLang="zh-CN" sz="400">
                  <a:effectLst/>
                </a:endParaRPr>
              </a:p>
            </c:rich>
          </c:tx>
          <c:layout>
            <c:manualLayout>
              <c:xMode val="edge"/>
              <c:yMode val="edge"/>
              <c:x val="1.1111111111111112E-2"/>
              <c:y val="0.14662037037037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0183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不同基本元素大小编码</a:t>
            </a:r>
            <a:endParaRPr lang="zh-CN" altLang="en-US" dirty="0"/>
          </a:p>
        </c:rich>
      </c:tx>
      <c:layout>
        <c:manualLayout>
          <c:xMode val="edge"/>
          <c:yMode val="edge"/>
          <c:x val="0.34920686522851646"/>
          <c:y val="9.2592125905936809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'外部存储器编码实验性能4（以块为单位）'!$A$3</c:f>
              <c:strCache>
                <c:ptCount val="1"/>
                <c:pt idx="0">
                  <c:v>编码(S：未使用SSE)</c:v>
                </c:pt>
              </c:strCache>
            </c:strRef>
          </c:tx>
          <c:spPr>
            <a:solidFill>
              <a:schemeClr val="accent1"/>
            </a:solidFill>
            <a:ln>
              <a:noFill/>
            </a:ln>
            <a:effectLst/>
          </c:spPr>
          <c:invertIfNegative val="0"/>
          <c:cat>
            <c:strRef>
              <c:f>'外部存储器编码实验性能4（以块为单位）'!$B$1:$G$1</c:f>
              <c:strCache>
                <c:ptCount val="6"/>
                <c:pt idx="0">
                  <c:v>8Bytes</c:v>
                </c:pt>
                <c:pt idx="1">
                  <c:v>16Bytes</c:v>
                </c:pt>
                <c:pt idx="2">
                  <c:v>32Bytes</c:v>
                </c:pt>
                <c:pt idx="3">
                  <c:v>64Bytes</c:v>
                </c:pt>
                <c:pt idx="4">
                  <c:v>128Bytes</c:v>
                </c:pt>
                <c:pt idx="5">
                  <c:v>256Bytes</c:v>
                </c:pt>
              </c:strCache>
            </c:strRef>
          </c:cat>
          <c:val>
            <c:numRef>
              <c:f>'外部存储器编码实验性能4（以块为单位）'!$B$3:$G$3</c:f>
              <c:numCache>
                <c:formatCode>General</c:formatCode>
                <c:ptCount val="6"/>
                <c:pt idx="0">
                  <c:v>36.523000000000003</c:v>
                </c:pt>
                <c:pt idx="1">
                  <c:v>31.001999999999999</c:v>
                </c:pt>
                <c:pt idx="2">
                  <c:v>28.818999999999999</c:v>
                </c:pt>
                <c:pt idx="3">
                  <c:v>28.58</c:v>
                </c:pt>
                <c:pt idx="4">
                  <c:v>27.661999999999999</c:v>
                </c:pt>
                <c:pt idx="5">
                  <c:v>27.08</c:v>
                </c:pt>
              </c:numCache>
            </c:numRef>
          </c:val>
          <c:extLst>
            <c:ext xmlns:c16="http://schemas.microsoft.com/office/drawing/2014/chart" uri="{C3380CC4-5D6E-409C-BE32-E72D297353CC}">
              <c16:uniqueId val="{00000000-A19B-49C5-A47E-572E851B27D7}"/>
            </c:ext>
          </c:extLst>
        </c:ser>
        <c:dLbls>
          <c:showLegendKey val="0"/>
          <c:showVal val="0"/>
          <c:showCatName val="0"/>
          <c:showSerName val="0"/>
          <c:showPercent val="0"/>
          <c:showBubbleSize val="0"/>
        </c:dLbls>
        <c:gapWidth val="219"/>
        <c:overlap val="-27"/>
        <c:axId val="597797120"/>
        <c:axId val="597800400"/>
      </c:barChart>
      <c:catAx>
        <c:axId val="597797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基本元素大小</a:t>
                </a:r>
              </a:p>
            </c:rich>
          </c:tx>
          <c:layout>
            <c:manualLayout>
              <c:xMode val="edge"/>
              <c:yMode val="edge"/>
              <c:x val="0.74937376968503933"/>
              <c:y val="0.8724537037037035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97800400"/>
        <c:crosses val="autoZero"/>
        <c:auto val="1"/>
        <c:lblAlgn val="ctr"/>
        <c:lblOffset val="100"/>
        <c:noMultiLvlLbl val="0"/>
      </c:catAx>
      <c:valAx>
        <c:axId val="597800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时间（</a:t>
                </a:r>
                <a:r>
                  <a:rPr lang="en-US" altLang="zh-CN"/>
                  <a:t>S</a:t>
                </a:r>
                <a:r>
                  <a:rPr lang="zh-CN" altLang="en-US"/>
                  <a:t>）</a:t>
                </a:r>
              </a:p>
            </c:rich>
          </c:tx>
          <c:layout>
            <c:manualLayout>
              <c:xMode val="edge"/>
              <c:yMode val="edge"/>
              <c:x val="2.0833333333333332E-2"/>
              <c:y val="0.3671799358413531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97797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不同基本元素大小解码</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'外部存储器编码实验性能4（以块为单位）'!$A$7</c:f>
              <c:strCache>
                <c:ptCount val="1"/>
                <c:pt idx="0">
                  <c:v>无故障读</c:v>
                </c:pt>
              </c:strCache>
            </c:strRef>
          </c:tx>
          <c:spPr>
            <a:solidFill>
              <a:schemeClr val="accent1"/>
            </a:solidFill>
            <a:ln>
              <a:noFill/>
            </a:ln>
            <a:effectLst/>
          </c:spPr>
          <c:invertIfNegative val="0"/>
          <c:cat>
            <c:strRef>
              <c:f>'外部存储器编码实验性能4（以块为单位）'!$B$1:$G$1</c:f>
              <c:strCache>
                <c:ptCount val="6"/>
                <c:pt idx="0">
                  <c:v>8Bytes</c:v>
                </c:pt>
                <c:pt idx="1">
                  <c:v>16Bytes</c:v>
                </c:pt>
                <c:pt idx="2">
                  <c:v>32Bytes</c:v>
                </c:pt>
                <c:pt idx="3">
                  <c:v>64Bytes</c:v>
                </c:pt>
                <c:pt idx="4">
                  <c:v>128Bytes</c:v>
                </c:pt>
                <c:pt idx="5">
                  <c:v>256Bytes</c:v>
                </c:pt>
              </c:strCache>
            </c:strRef>
          </c:cat>
          <c:val>
            <c:numRef>
              <c:f>'外部存储器编码实验性能4（以块为单位）'!$B$7:$G$7</c:f>
              <c:numCache>
                <c:formatCode>General</c:formatCode>
                <c:ptCount val="6"/>
                <c:pt idx="0">
                  <c:v>13.273999999999999</c:v>
                </c:pt>
                <c:pt idx="1">
                  <c:v>12.726000000000001</c:v>
                </c:pt>
                <c:pt idx="2">
                  <c:v>12.965</c:v>
                </c:pt>
                <c:pt idx="3">
                  <c:v>12.522</c:v>
                </c:pt>
                <c:pt idx="4">
                  <c:v>12.339</c:v>
                </c:pt>
                <c:pt idx="5">
                  <c:v>12.253</c:v>
                </c:pt>
              </c:numCache>
            </c:numRef>
          </c:val>
          <c:extLst>
            <c:ext xmlns:c16="http://schemas.microsoft.com/office/drawing/2014/chart" uri="{C3380CC4-5D6E-409C-BE32-E72D297353CC}">
              <c16:uniqueId val="{00000000-8DBB-4A8D-A035-534F3407E306}"/>
            </c:ext>
          </c:extLst>
        </c:ser>
        <c:ser>
          <c:idx val="1"/>
          <c:order val="1"/>
          <c:tx>
            <c:strRef>
              <c:f>'外部存储器编码实验性能4（以块为单位）'!$A$8</c:f>
              <c:strCache>
                <c:ptCount val="1"/>
                <c:pt idx="0">
                  <c:v>1故障读</c:v>
                </c:pt>
              </c:strCache>
            </c:strRef>
          </c:tx>
          <c:spPr>
            <a:solidFill>
              <a:schemeClr val="accent3"/>
            </a:solidFill>
            <a:ln>
              <a:noFill/>
            </a:ln>
            <a:effectLst/>
          </c:spPr>
          <c:invertIfNegative val="0"/>
          <c:cat>
            <c:strRef>
              <c:f>'外部存储器编码实验性能4（以块为单位）'!$B$1:$G$1</c:f>
              <c:strCache>
                <c:ptCount val="6"/>
                <c:pt idx="0">
                  <c:v>8Bytes</c:v>
                </c:pt>
                <c:pt idx="1">
                  <c:v>16Bytes</c:v>
                </c:pt>
                <c:pt idx="2">
                  <c:v>32Bytes</c:v>
                </c:pt>
                <c:pt idx="3">
                  <c:v>64Bytes</c:v>
                </c:pt>
                <c:pt idx="4">
                  <c:v>128Bytes</c:v>
                </c:pt>
                <c:pt idx="5">
                  <c:v>256Bytes</c:v>
                </c:pt>
              </c:strCache>
            </c:strRef>
          </c:cat>
          <c:val>
            <c:numRef>
              <c:f>'外部存储器编码实验性能4（以块为单位）'!$B$8:$G$8</c:f>
              <c:numCache>
                <c:formatCode>General</c:formatCode>
                <c:ptCount val="6"/>
                <c:pt idx="0">
                  <c:v>360.68099999999998</c:v>
                </c:pt>
                <c:pt idx="1">
                  <c:v>363.00200000000001</c:v>
                </c:pt>
                <c:pt idx="2">
                  <c:v>361.98099999999999</c:v>
                </c:pt>
                <c:pt idx="3">
                  <c:v>361.13600000000002</c:v>
                </c:pt>
                <c:pt idx="4">
                  <c:v>360.89499999999998</c:v>
                </c:pt>
                <c:pt idx="5">
                  <c:v>361.65</c:v>
                </c:pt>
              </c:numCache>
            </c:numRef>
          </c:val>
          <c:extLst>
            <c:ext xmlns:c16="http://schemas.microsoft.com/office/drawing/2014/chart" uri="{C3380CC4-5D6E-409C-BE32-E72D297353CC}">
              <c16:uniqueId val="{00000001-8DBB-4A8D-A035-534F3407E306}"/>
            </c:ext>
          </c:extLst>
        </c:ser>
        <c:ser>
          <c:idx val="2"/>
          <c:order val="2"/>
          <c:tx>
            <c:strRef>
              <c:f>'外部存储器编码实验性能4（以块为单位）'!$A$9</c:f>
              <c:strCache>
                <c:ptCount val="1"/>
                <c:pt idx="0">
                  <c:v>2故障读</c:v>
                </c:pt>
              </c:strCache>
            </c:strRef>
          </c:tx>
          <c:spPr>
            <a:solidFill>
              <a:schemeClr val="accent5"/>
            </a:solidFill>
            <a:ln>
              <a:noFill/>
            </a:ln>
            <a:effectLst/>
          </c:spPr>
          <c:invertIfNegative val="0"/>
          <c:cat>
            <c:strRef>
              <c:f>'外部存储器编码实验性能4（以块为单位）'!$B$1:$G$1</c:f>
              <c:strCache>
                <c:ptCount val="6"/>
                <c:pt idx="0">
                  <c:v>8Bytes</c:v>
                </c:pt>
                <c:pt idx="1">
                  <c:v>16Bytes</c:v>
                </c:pt>
                <c:pt idx="2">
                  <c:v>32Bytes</c:v>
                </c:pt>
                <c:pt idx="3">
                  <c:v>64Bytes</c:v>
                </c:pt>
                <c:pt idx="4">
                  <c:v>128Bytes</c:v>
                </c:pt>
                <c:pt idx="5">
                  <c:v>256Bytes</c:v>
                </c:pt>
              </c:strCache>
            </c:strRef>
          </c:cat>
          <c:val>
            <c:numRef>
              <c:f>'外部存储器编码实验性能4（以块为单位）'!$B$9:$G$9</c:f>
              <c:numCache>
                <c:formatCode>General</c:formatCode>
                <c:ptCount val="6"/>
                <c:pt idx="0">
                  <c:v>360.37700000000001</c:v>
                </c:pt>
                <c:pt idx="1">
                  <c:v>364.11799999999999</c:v>
                </c:pt>
                <c:pt idx="2">
                  <c:v>363.81200000000001</c:v>
                </c:pt>
                <c:pt idx="3">
                  <c:v>362.91800000000001</c:v>
                </c:pt>
                <c:pt idx="4">
                  <c:v>361.69299999999998</c:v>
                </c:pt>
                <c:pt idx="5">
                  <c:v>364.21199999999999</c:v>
                </c:pt>
              </c:numCache>
            </c:numRef>
          </c:val>
          <c:extLst>
            <c:ext xmlns:c16="http://schemas.microsoft.com/office/drawing/2014/chart" uri="{C3380CC4-5D6E-409C-BE32-E72D297353CC}">
              <c16:uniqueId val="{00000002-8DBB-4A8D-A035-534F3407E306}"/>
            </c:ext>
          </c:extLst>
        </c:ser>
        <c:ser>
          <c:idx val="3"/>
          <c:order val="3"/>
          <c:tx>
            <c:strRef>
              <c:f>'外部存储器编码实验性能4（以块为单位）'!$A$10</c:f>
              <c:strCache>
                <c:ptCount val="1"/>
                <c:pt idx="0">
                  <c:v>3故障读</c:v>
                </c:pt>
              </c:strCache>
            </c:strRef>
          </c:tx>
          <c:spPr>
            <a:solidFill>
              <a:schemeClr val="accent1">
                <a:lumMod val="60000"/>
              </a:schemeClr>
            </a:solidFill>
            <a:ln>
              <a:noFill/>
            </a:ln>
            <a:effectLst/>
          </c:spPr>
          <c:invertIfNegative val="0"/>
          <c:cat>
            <c:strRef>
              <c:f>'外部存储器编码实验性能4（以块为单位）'!$B$1:$G$1</c:f>
              <c:strCache>
                <c:ptCount val="6"/>
                <c:pt idx="0">
                  <c:v>8Bytes</c:v>
                </c:pt>
                <c:pt idx="1">
                  <c:v>16Bytes</c:v>
                </c:pt>
                <c:pt idx="2">
                  <c:v>32Bytes</c:v>
                </c:pt>
                <c:pt idx="3">
                  <c:v>64Bytes</c:v>
                </c:pt>
                <c:pt idx="4">
                  <c:v>128Bytes</c:v>
                </c:pt>
                <c:pt idx="5">
                  <c:v>256Bytes</c:v>
                </c:pt>
              </c:strCache>
            </c:strRef>
          </c:cat>
          <c:val>
            <c:numRef>
              <c:f>'外部存储器编码实验性能4（以块为单位）'!$B$10:$G$10</c:f>
              <c:numCache>
                <c:formatCode>General</c:formatCode>
                <c:ptCount val="6"/>
                <c:pt idx="0">
                  <c:v>362.33199999999999</c:v>
                </c:pt>
                <c:pt idx="1">
                  <c:v>364.05099999999999</c:v>
                </c:pt>
                <c:pt idx="2">
                  <c:v>362.86099999999999</c:v>
                </c:pt>
                <c:pt idx="3">
                  <c:v>365.80700000000002</c:v>
                </c:pt>
                <c:pt idx="4">
                  <c:v>363.41899999999998</c:v>
                </c:pt>
                <c:pt idx="5">
                  <c:v>364.959</c:v>
                </c:pt>
              </c:numCache>
            </c:numRef>
          </c:val>
          <c:extLst>
            <c:ext xmlns:c16="http://schemas.microsoft.com/office/drawing/2014/chart" uri="{C3380CC4-5D6E-409C-BE32-E72D297353CC}">
              <c16:uniqueId val="{00000003-8DBB-4A8D-A035-534F3407E306}"/>
            </c:ext>
          </c:extLst>
        </c:ser>
        <c:dLbls>
          <c:showLegendKey val="0"/>
          <c:showVal val="0"/>
          <c:showCatName val="0"/>
          <c:showSerName val="0"/>
          <c:showPercent val="0"/>
          <c:showBubbleSize val="0"/>
        </c:dLbls>
        <c:gapWidth val="219"/>
        <c:overlap val="-27"/>
        <c:axId val="493183432"/>
        <c:axId val="493180152"/>
      </c:barChart>
      <c:catAx>
        <c:axId val="493183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基本元素大小</a:t>
                </a:r>
              </a:p>
            </c:rich>
          </c:tx>
          <c:layout>
            <c:manualLayout>
              <c:xMode val="edge"/>
              <c:yMode val="edge"/>
              <c:x val="0.77904746281714787"/>
              <c:y val="0.7804392680081656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3180152"/>
        <c:crosses val="autoZero"/>
        <c:auto val="1"/>
        <c:lblAlgn val="ctr"/>
        <c:lblOffset val="100"/>
        <c:noMultiLvlLbl val="0"/>
      </c:catAx>
      <c:valAx>
        <c:axId val="49318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200" b="0" i="0" baseline="0" dirty="0">
                    <a:effectLst/>
                  </a:rPr>
                  <a:t>时间（</a:t>
                </a:r>
                <a:r>
                  <a:rPr lang="en-US" altLang="zh-CN" sz="1200" b="0" i="0" baseline="0" dirty="0">
                    <a:effectLst/>
                  </a:rPr>
                  <a:t>S</a:t>
                </a:r>
                <a:r>
                  <a:rPr lang="zh-CN" altLang="zh-CN" sz="1200" b="0" i="0" baseline="0" dirty="0">
                    <a:effectLst/>
                  </a:rPr>
                  <a:t>）</a:t>
                </a:r>
                <a:endParaRPr lang="zh-CN" altLang="zh-CN" sz="700" dirty="0">
                  <a:effectLst/>
                </a:endParaRPr>
              </a:p>
            </c:rich>
          </c:tx>
          <c:layout>
            <c:manualLayout>
              <c:xMode val="edge"/>
              <c:yMode val="edge"/>
              <c:x val="8.3333333333333332E-3"/>
              <c:y val="0.3473880869058034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3183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Sheet2!$D$1:$D$2</c:f>
              <c:strCache>
                <c:ptCount val="2"/>
                <c:pt idx="0">
                  <c:v>512Bytes</c:v>
                </c:pt>
                <c:pt idx="1">
                  <c:v>16KB</c:v>
                </c:pt>
              </c:strCache>
            </c:strRef>
          </c:tx>
          <c:spPr>
            <a:solidFill>
              <a:schemeClr val="accent1"/>
            </a:solidFill>
            <a:ln>
              <a:noFill/>
            </a:ln>
            <a:effectLst/>
          </c:spPr>
          <c:invertIfNegative val="0"/>
          <c:cat>
            <c:strRef>
              <c:f>Sheet2!$A$3:$A$16</c:f>
              <c:strCache>
                <c:ptCount val="14"/>
                <c:pt idx="0">
                  <c:v>编码(S：未使用SSE)</c:v>
                </c:pt>
                <c:pt idx="1">
                  <c:v>编码(S：使用SSE_4Loop)</c:v>
                </c:pt>
                <c:pt idx="3">
                  <c:v>无故障读</c:v>
                </c:pt>
                <c:pt idx="4">
                  <c:v>无故障读(S：使用SSE_4Loop)</c:v>
                </c:pt>
                <c:pt idx="6">
                  <c:v>1故障读</c:v>
                </c:pt>
                <c:pt idx="7">
                  <c:v>1故障读(S：使用SSE_4Loop)</c:v>
                </c:pt>
                <c:pt idx="9">
                  <c:v>2故障读</c:v>
                </c:pt>
                <c:pt idx="10">
                  <c:v>2故障读(S：使用SSE_4Loop)</c:v>
                </c:pt>
                <c:pt idx="12">
                  <c:v>3故障读</c:v>
                </c:pt>
                <c:pt idx="13">
                  <c:v>3故障读(S：使用SSE_4Loop)</c:v>
                </c:pt>
              </c:strCache>
            </c:strRef>
          </c:cat>
          <c:val>
            <c:numRef>
              <c:f>Sheet2!$D$3:$D$16</c:f>
              <c:numCache>
                <c:formatCode>General</c:formatCode>
                <c:ptCount val="14"/>
                <c:pt idx="0">
                  <c:v>3.5529999999999999</c:v>
                </c:pt>
                <c:pt idx="1">
                  <c:v>2.8959999999999999</c:v>
                </c:pt>
                <c:pt idx="3">
                  <c:v>0.82799999999999996</c:v>
                </c:pt>
                <c:pt idx="4">
                  <c:v>0.71</c:v>
                </c:pt>
                <c:pt idx="6">
                  <c:v>3.2570000000000001</c:v>
                </c:pt>
                <c:pt idx="7">
                  <c:v>3.129</c:v>
                </c:pt>
                <c:pt idx="9">
                  <c:v>3.2410000000000001</c:v>
                </c:pt>
                <c:pt idx="10">
                  <c:v>3.1269999999999998</c:v>
                </c:pt>
                <c:pt idx="12">
                  <c:v>3.72</c:v>
                </c:pt>
                <c:pt idx="13">
                  <c:v>3.532</c:v>
                </c:pt>
              </c:numCache>
            </c:numRef>
          </c:val>
          <c:extLst>
            <c:ext xmlns:c16="http://schemas.microsoft.com/office/drawing/2014/chart" uri="{C3380CC4-5D6E-409C-BE32-E72D297353CC}">
              <c16:uniqueId val="{00000000-87AA-4E57-AB61-F7B1E36B5A2B}"/>
            </c:ext>
          </c:extLst>
        </c:ser>
        <c:dLbls>
          <c:showLegendKey val="0"/>
          <c:showVal val="0"/>
          <c:showCatName val="0"/>
          <c:showSerName val="0"/>
          <c:showPercent val="0"/>
          <c:showBubbleSize val="0"/>
        </c:dLbls>
        <c:gapWidth val="219"/>
        <c:overlap val="-27"/>
        <c:axId val="670955392"/>
        <c:axId val="670962608"/>
      </c:barChart>
      <c:catAx>
        <c:axId val="670955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0962608"/>
        <c:crosses val="autoZero"/>
        <c:auto val="1"/>
        <c:lblAlgn val="ctr"/>
        <c:lblOffset val="100"/>
        <c:noMultiLvlLbl val="0"/>
      </c:catAx>
      <c:valAx>
        <c:axId val="670962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0955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CFDD950-73DD-4324-95FA-F195C35C7970}" type="datetimeFigureOut">
              <a:rPr lang="zh-CN" altLang="en-US"/>
              <a:pPr>
                <a:defRPr/>
              </a:pPr>
              <a:t>2018/5/15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F32765A-2161-424D-B7B8-89F5CE3854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7598ADE-3267-4A39-9F4E-8E4D9E71A23E}" type="datetimeFigureOut">
              <a:rPr lang="zh-CN" altLang="en-US"/>
              <a:pPr>
                <a:defRPr/>
              </a:pPr>
              <a:t>2018/5/15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5EC25CD-37DE-4E51-9244-B76B09D768B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9"/>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9pPr>
          </a:lstStyle>
          <a:p>
            <a:pPr>
              <a:spcBef>
                <a:spcPct val="0"/>
              </a:spcBef>
            </a:pPr>
            <a:fld id="{8229EA86-57DF-4F78-8E26-436AC62D83DB}" type="slidenum">
              <a:rPr lang="en-US" altLang="zh-CN" smtClean="0">
                <a:solidFill>
                  <a:srgbClr val="000000"/>
                </a:solidFill>
                <a:latin typeface="Arial" panose="020B0604020202020204" pitchFamily="34" charset="0"/>
              </a:rPr>
              <a:pPr>
                <a:spcBef>
                  <a:spcPct val="0"/>
                </a:spcBef>
              </a:pPr>
              <a:t>2</a:t>
            </a:fld>
            <a:endParaRPr lang="en-US" altLang="zh-CN" smtClean="0">
              <a:solidFill>
                <a:srgbClr val="000000"/>
              </a:solidFill>
              <a:latin typeface="Arial" panose="020B0604020202020204" pitchFamily="34" charset="0"/>
            </a:endParaRPr>
          </a:p>
        </p:txBody>
      </p:sp>
      <p:sp>
        <p:nvSpPr>
          <p:cNvPr id="6147" name="Text Box 1"/>
          <p:cNvSpPr txBox="1">
            <a:spLocks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1pPr>
            <a:lvl2pPr marL="742950" indent="-285750" defTabSz="4572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2pPr>
            <a:lvl3pPr marL="1143000" indent="-228600" defTabSz="4572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3pPr>
            <a:lvl4pPr marL="1600200" indent="-228600" defTabSz="4572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4pPr>
            <a:lvl5pPr marL="2057400" indent="-228600" defTabSz="4572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A09A7541-BD99-446D-9D1A-F332391DB03A}" type="slidenum">
              <a:rPr lang="en-US" altLang="zh-CN">
                <a:solidFill>
                  <a:srgbClr val="000000"/>
                </a:solidFill>
                <a:latin typeface="Arial" panose="020B0604020202020204" pitchFamily="34" charset="0"/>
              </a:rPr>
              <a:pPr algn="r" eaLnBrk="1" hangingPunct="1">
                <a:spcBef>
                  <a:spcPct val="0"/>
                </a:spcBef>
              </a:pPr>
              <a:t>2</a:t>
            </a:fld>
            <a:endParaRPr lang="en-US" altLang="zh-CN">
              <a:solidFill>
                <a:srgbClr val="000000"/>
              </a:solidFill>
              <a:latin typeface="Arial" panose="020B0604020202020204" pitchFamily="34" charset="0"/>
            </a:endParaRPr>
          </a:p>
        </p:txBody>
      </p:sp>
      <p:sp>
        <p:nvSpPr>
          <p:cNvPr id="6148" name="Rectangle 2"/>
          <p:cNvSpPr>
            <a:spLocks noGrp="1" noRot="1" noChangeAspect="1" noChangeArrowheads="1" noTextEdit="1"/>
          </p:cNvSpPr>
          <p:nvPr>
            <p:ph type="sldImg"/>
          </p:nvPr>
        </p:nvSpPr>
        <p:spPr bwMode="auto">
          <a:xfrm>
            <a:off x="1143000" y="685800"/>
            <a:ext cx="4572000" cy="3429000"/>
          </a:xfrm>
          <a:solidFill>
            <a:srgbClr val="FFFFFF"/>
          </a:solidFill>
          <a:ln>
            <a:solidFill>
              <a:srgbClr val="000000"/>
            </a:solidFill>
            <a:miter lim="800000"/>
            <a:headEnd/>
            <a:tailEnd/>
          </a:ln>
        </p:spPr>
      </p:sp>
      <p:sp>
        <p:nvSpPr>
          <p:cNvPr id="6149"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4572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4572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4572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4572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zh-CN" altLang="en-US" sz="1800">
              <a:solidFill>
                <a:srgbClr val="FFFFFF"/>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3493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296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274638"/>
            <a:ext cx="2055813" cy="5846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274638"/>
            <a:ext cx="6016625" cy="5846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802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8718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extLst>
      <p:ext uri="{BB962C8B-B14F-4D97-AF65-F5344CB8AC3E}">
        <p14:creationId xmlns:p14="http://schemas.microsoft.com/office/powerpoint/2010/main" val="108331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0"/>
            <a:ext cx="4035425" cy="4521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037013" cy="4521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447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788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1502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92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extLst>
      <p:ext uri="{BB962C8B-B14F-4D97-AF65-F5344CB8AC3E}">
        <p14:creationId xmlns:p14="http://schemas.microsoft.com/office/powerpoint/2010/main" val="67506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extLst>
      <p:ext uri="{BB962C8B-B14F-4D97-AF65-F5344CB8AC3E}">
        <p14:creationId xmlns:p14="http://schemas.microsoft.com/office/powerpoint/2010/main" val="209552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4838"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1027" name="Rectangle 2"/>
          <p:cNvSpPr>
            <a:spLocks noGrp="1" noChangeArrowheads="1"/>
          </p:cNvSpPr>
          <p:nvPr>
            <p:ph type="body" idx="1"/>
          </p:nvPr>
        </p:nvSpPr>
        <p:spPr bwMode="auto">
          <a:xfrm>
            <a:off x="457200" y="1600200"/>
            <a:ext cx="8224838"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p:txBody>
      </p:sp>
      <p:sp>
        <p:nvSpPr>
          <p:cNvPr id="1028" name="Text Box 3"/>
          <p:cNvSpPr txBox="1">
            <a:spLocks noChangeArrowheads="1"/>
          </p:cNvSpPr>
          <p:nvPr/>
        </p:nvSpPr>
        <p:spPr bwMode="auto">
          <a:xfrm>
            <a:off x="457200" y="6356350"/>
            <a:ext cx="2133600" cy="365125"/>
          </a:xfrm>
          <a:prstGeom prst="rect">
            <a:avLst/>
          </a:prstGeom>
          <a:noFill/>
          <a:ln>
            <a:noFill/>
          </a:ln>
          <a:effectLst/>
          <a:extLst/>
        </p:spPr>
        <p:txBody>
          <a:bodyPr wrap="none" anchor="ctr"/>
          <a:lstStyle/>
          <a:p>
            <a:pPr defTabSz="342900" eaLnBrk="1" hangingPunct="1">
              <a:buClr>
                <a:srgbClr val="000000"/>
              </a:buClr>
              <a:buSzPct val="100000"/>
              <a:buFont typeface="Times New Roman" panose="02020603050405020304" pitchFamily="18" charset="0"/>
              <a:buNone/>
              <a:defRPr/>
            </a:pPr>
            <a:endParaRPr lang="zh-CN" altLang="en-US" sz="1350">
              <a:solidFill>
                <a:srgbClr val="FFFFFF"/>
              </a:solidFill>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342900" rtl="0" eaLnBrk="0" fontAlgn="base" hangingPunct="0">
        <a:spcBef>
          <a:spcPct val="0"/>
        </a:spcBef>
        <a:spcAft>
          <a:spcPct val="0"/>
        </a:spcAft>
        <a:buClr>
          <a:srgbClr val="000000"/>
        </a:buClr>
        <a:buSzPct val="100000"/>
        <a:buFont typeface="Times New Roman" panose="02020603050405020304" pitchFamily="18" charset="0"/>
        <a:defRPr sz="3300">
          <a:solidFill>
            <a:srgbClr val="000000"/>
          </a:solidFill>
          <a:latin typeface="+mj-lt"/>
          <a:ea typeface="+mj-ea"/>
          <a:cs typeface="+mj-cs"/>
        </a:defRPr>
      </a:lvl1pPr>
      <a:lvl2pPr algn="ctr" defTabSz="342900" rtl="0" eaLnBrk="0" fontAlgn="base" hangingPunct="0">
        <a:spcBef>
          <a:spcPct val="0"/>
        </a:spcBef>
        <a:spcAft>
          <a:spcPct val="0"/>
        </a:spcAft>
        <a:buClr>
          <a:srgbClr val="000000"/>
        </a:buClr>
        <a:buSzPct val="100000"/>
        <a:buFont typeface="Times New Roman" panose="02020603050405020304" pitchFamily="18" charset="0"/>
        <a:defRPr sz="3300">
          <a:solidFill>
            <a:srgbClr val="000000"/>
          </a:solidFill>
          <a:latin typeface="Calibri" pitchFamily="32" charset="0"/>
          <a:ea typeface="宋体" charset="-122"/>
        </a:defRPr>
      </a:lvl2pPr>
      <a:lvl3pPr algn="ctr" defTabSz="342900" rtl="0" eaLnBrk="0" fontAlgn="base" hangingPunct="0">
        <a:spcBef>
          <a:spcPct val="0"/>
        </a:spcBef>
        <a:spcAft>
          <a:spcPct val="0"/>
        </a:spcAft>
        <a:buClr>
          <a:srgbClr val="000000"/>
        </a:buClr>
        <a:buSzPct val="100000"/>
        <a:buFont typeface="Times New Roman" panose="02020603050405020304" pitchFamily="18" charset="0"/>
        <a:defRPr sz="3300">
          <a:solidFill>
            <a:srgbClr val="000000"/>
          </a:solidFill>
          <a:latin typeface="Calibri" pitchFamily="32" charset="0"/>
          <a:ea typeface="宋体" charset="-122"/>
        </a:defRPr>
      </a:lvl3pPr>
      <a:lvl4pPr algn="ctr" defTabSz="342900" rtl="0" eaLnBrk="0" fontAlgn="base" hangingPunct="0">
        <a:spcBef>
          <a:spcPct val="0"/>
        </a:spcBef>
        <a:spcAft>
          <a:spcPct val="0"/>
        </a:spcAft>
        <a:buClr>
          <a:srgbClr val="000000"/>
        </a:buClr>
        <a:buSzPct val="100000"/>
        <a:buFont typeface="Times New Roman" panose="02020603050405020304" pitchFamily="18" charset="0"/>
        <a:defRPr sz="3300">
          <a:solidFill>
            <a:srgbClr val="000000"/>
          </a:solidFill>
          <a:latin typeface="Calibri" pitchFamily="32" charset="0"/>
          <a:ea typeface="宋体" charset="-122"/>
        </a:defRPr>
      </a:lvl4pPr>
      <a:lvl5pPr algn="ctr" defTabSz="342900" rtl="0" eaLnBrk="0" fontAlgn="base" hangingPunct="0">
        <a:spcBef>
          <a:spcPct val="0"/>
        </a:spcBef>
        <a:spcAft>
          <a:spcPct val="0"/>
        </a:spcAft>
        <a:buClr>
          <a:srgbClr val="000000"/>
        </a:buClr>
        <a:buSzPct val="100000"/>
        <a:buFont typeface="Times New Roman" panose="02020603050405020304" pitchFamily="18" charset="0"/>
        <a:defRPr sz="3300">
          <a:solidFill>
            <a:srgbClr val="000000"/>
          </a:solidFill>
          <a:latin typeface="Calibri" pitchFamily="32" charset="0"/>
          <a:ea typeface="宋体" charset="-122"/>
        </a:defRPr>
      </a:lvl5pPr>
      <a:lvl6pPr marL="1885950" indent="-171450" algn="ctr" defTabSz="342900" rtl="0" eaLnBrk="0" fontAlgn="base" hangingPunct="0">
        <a:spcBef>
          <a:spcPct val="0"/>
        </a:spcBef>
        <a:spcAft>
          <a:spcPct val="0"/>
        </a:spcAft>
        <a:buClr>
          <a:srgbClr val="000000"/>
        </a:buClr>
        <a:buSzPct val="100000"/>
        <a:buFont typeface="Times New Roman" pitchFamily="16" charset="0"/>
        <a:defRPr sz="3300">
          <a:solidFill>
            <a:srgbClr val="000000"/>
          </a:solidFill>
          <a:latin typeface="Calibri" pitchFamily="32" charset="0"/>
          <a:ea typeface="宋体" charset="-122"/>
        </a:defRPr>
      </a:lvl6pPr>
      <a:lvl7pPr marL="2228850" indent="-171450" algn="ctr" defTabSz="342900" rtl="0" eaLnBrk="0" fontAlgn="base" hangingPunct="0">
        <a:spcBef>
          <a:spcPct val="0"/>
        </a:spcBef>
        <a:spcAft>
          <a:spcPct val="0"/>
        </a:spcAft>
        <a:buClr>
          <a:srgbClr val="000000"/>
        </a:buClr>
        <a:buSzPct val="100000"/>
        <a:buFont typeface="Times New Roman" pitchFamily="16" charset="0"/>
        <a:defRPr sz="3300">
          <a:solidFill>
            <a:srgbClr val="000000"/>
          </a:solidFill>
          <a:latin typeface="Calibri" pitchFamily="32" charset="0"/>
          <a:ea typeface="宋体" charset="-122"/>
        </a:defRPr>
      </a:lvl7pPr>
      <a:lvl8pPr marL="2571750" indent="-171450" algn="ctr" defTabSz="342900" rtl="0" eaLnBrk="0" fontAlgn="base" hangingPunct="0">
        <a:spcBef>
          <a:spcPct val="0"/>
        </a:spcBef>
        <a:spcAft>
          <a:spcPct val="0"/>
        </a:spcAft>
        <a:buClr>
          <a:srgbClr val="000000"/>
        </a:buClr>
        <a:buSzPct val="100000"/>
        <a:buFont typeface="Times New Roman" pitchFamily="16" charset="0"/>
        <a:defRPr sz="3300">
          <a:solidFill>
            <a:srgbClr val="000000"/>
          </a:solidFill>
          <a:latin typeface="Calibri" pitchFamily="32" charset="0"/>
          <a:ea typeface="宋体" charset="-122"/>
        </a:defRPr>
      </a:lvl8pPr>
      <a:lvl9pPr marL="2914650" indent="-171450" algn="ctr" defTabSz="342900" rtl="0" eaLnBrk="0" fontAlgn="base" hangingPunct="0">
        <a:spcBef>
          <a:spcPct val="0"/>
        </a:spcBef>
        <a:spcAft>
          <a:spcPct val="0"/>
        </a:spcAft>
        <a:buClr>
          <a:srgbClr val="000000"/>
        </a:buClr>
        <a:buSzPct val="100000"/>
        <a:buFont typeface="Times New Roman" pitchFamily="16" charset="0"/>
        <a:defRPr sz="3300">
          <a:solidFill>
            <a:srgbClr val="000000"/>
          </a:solidFill>
          <a:latin typeface="Calibri" pitchFamily="32" charset="0"/>
          <a:ea typeface="宋体" charset="-122"/>
        </a:defRPr>
      </a:lvl9pPr>
    </p:titleStyle>
    <p:bodyStyle>
      <a:lvl1pPr marL="257175" indent="-257175" algn="l" defTabSz="3429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557213" indent="-214313" algn="l" defTabSz="342900" rtl="0" eaLnBrk="0" fontAlgn="base" hangingPunct="0">
        <a:spcBef>
          <a:spcPts val="525"/>
        </a:spcBef>
        <a:spcAft>
          <a:spcPct val="0"/>
        </a:spcAft>
        <a:buClr>
          <a:srgbClr val="000000"/>
        </a:buClr>
        <a:buSzPct val="100000"/>
        <a:buFont typeface="Times New Roman" panose="02020603050405020304" pitchFamily="18" charset="0"/>
        <a:buChar char="–"/>
        <a:defRPr sz="2100">
          <a:solidFill>
            <a:srgbClr val="000000"/>
          </a:solidFill>
          <a:latin typeface="+mn-lt"/>
          <a:ea typeface="+mn-ea"/>
        </a:defRPr>
      </a:lvl2pPr>
      <a:lvl3pPr marL="857250" indent="-171450" algn="l" defTabSz="342900" rtl="0" eaLnBrk="0" fontAlgn="base" hangingPunct="0">
        <a:spcBef>
          <a:spcPts val="4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defRPr>
      </a:lvl3pPr>
      <a:lvl4pPr marL="12001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4pPr>
      <a:lvl5pPr marL="15430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5pPr>
      <a:lvl6pPr marL="18859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6pPr>
      <a:lvl7pPr marL="22288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7pPr>
      <a:lvl8pPr marL="25717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8pPr>
      <a:lvl9pPr marL="29146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33.xml"/><Relationship Id="rId18" Type="http://schemas.openxmlformats.org/officeDocument/2006/relationships/slide" Target="slide52.xml"/><Relationship Id="rId3" Type="http://schemas.openxmlformats.org/officeDocument/2006/relationships/image" Target="../media/image1.jpeg"/><Relationship Id="rId7" Type="http://schemas.openxmlformats.org/officeDocument/2006/relationships/slide" Target="slide14.xml"/><Relationship Id="rId12" Type="http://schemas.openxmlformats.org/officeDocument/2006/relationships/slide" Target="slide28.xml"/><Relationship Id="rId17" Type="http://schemas.openxmlformats.org/officeDocument/2006/relationships/slide" Target="slide47.xml"/><Relationship Id="rId2" Type="http://schemas.openxmlformats.org/officeDocument/2006/relationships/notesSlide" Target="../notesSlides/notesSlide1.xml"/><Relationship Id="rId16" Type="http://schemas.openxmlformats.org/officeDocument/2006/relationships/slide" Target="slide45.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25.xml"/><Relationship Id="rId5" Type="http://schemas.openxmlformats.org/officeDocument/2006/relationships/slide" Target="slide8.xml"/><Relationship Id="rId15" Type="http://schemas.openxmlformats.org/officeDocument/2006/relationships/slide" Target="slide41.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9.xml"/><Relationship Id="rId14" Type="http://schemas.openxmlformats.org/officeDocument/2006/relationships/slide" Target="slide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755650" y="2498725"/>
            <a:ext cx="7772400" cy="1470025"/>
          </a:xfrm>
        </p:spPr>
        <p:txBody>
          <a:bodyPr/>
          <a:lstStyle/>
          <a:p>
            <a:r>
              <a:rPr lang="zh-CN" altLang="en-US" sz="4800" smtClean="0"/>
              <a:t>周会报告</a:t>
            </a:r>
            <a:r>
              <a:rPr lang="en-US" altLang="zh-CN" smtClean="0"/>
              <a:t/>
            </a:r>
            <a:br>
              <a:rPr lang="en-US" altLang="zh-CN" smtClean="0"/>
            </a:br>
            <a:endParaRPr lang="zh-CN" altLang="en-US" smtClean="0"/>
          </a:p>
        </p:txBody>
      </p:sp>
      <p:sp>
        <p:nvSpPr>
          <p:cNvPr id="4099" name="副标题 2"/>
          <p:cNvSpPr>
            <a:spLocks noGrp="1"/>
          </p:cNvSpPr>
          <p:nvPr>
            <p:ph type="subTitle" idx="1"/>
          </p:nvPr>
        </p:nvSpPr>
        <p:spPr>
          <a:xfrm>
            <a:off x="6729413" y="4876800"/>
            <a:ext cx="1798637" cy="569913"/>
          </a:xfrm>
        </p:spPr>
        <p:txBody>
          <a:bodyPr/>
          <a:lstStyle/>
          <a:p>
            <a:r>
              <a:rPr lang="zh-CN" altLang="en-US" smtClean="0"/>
              <a:t>罗金飞</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14339" name="副标题 2"/>
          <p:cNvSpPr>
            <a:spLocks noGrp="1"/>
          </p:cNvSpPr>
          <p:nvPr>
            <p:ph type="subTitle" idx="1"/>
          </p:nvPr>
        </p:nvSpPr>
        <p:spPr/>
        <p:txBody>
          <a:bodyPr/>
          <a:lstStyle/>
          <a:p>
            <a:r>
              <a:rPr lang="en-US" altLang="zh-CN" smtClean="0"/>
              <a:t>11/14/2017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本周</a:t>
            </a:r>
          </a:p>
        </p:txBody>
      </p:sp>
      <p:sp>
        <p:nvSpPr>
          <p:cNvPr id="15363" name="内容占位符 2"/>
          <p:cNvSpPr>
            <a:spLocks noGrp="1"/>
          </p:cNvSpPr>
          <p:nvPr>
            <p:ph idx="1"/>
          </p:nvPr>
        </p:nvSpPr>
        <p:spPr>
          <a:xfrm>
            <a:off x="-117475" y="1412875"/>
            <a:ext cx="9374188" cy="4495800"/>
          </a:xfrm>
        </p:spPr>
        <p:txBody>
          <a:bodyPr/>
          <a:lstStyle/>
          <a:p>
            <a:pPr indent="257175">
              <a:lnSpc>
                <a:spcPct val="150000"/>
              </a:lnSpc>
            </a:pPr>
            <a:r>
              <a:rPr lang="zh-CN" altLang="en-US" sz="2800" smtClean="0">
                <a:latin typeface="Times New Roman" panose="02020603050405020304" pitchFamily="18" charset="0"/>
                <a:cs typeface="Times New Roman" panose="02020603050405020304" pitchFamily="18" charset="0"/>
              </a:rPr>
              <a:t>完成毕设项目审批表和开题报告</a:t>
            </a: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r>
              <a:rPr lang="zh-CN" altLang="en-US" sz="2800" smtClean="0">
                <a:latin typeface="Times New Roman" panose="02020603050405020304" pitchFamily="18" charset="0"/>
                <a:cs typeface="Times New Roman" panose="02020603050405020304" pitchFamily="18" charset="0"/>
              </a:rPr>
              <a:t>了解汉明码的原理，</a:t>
            </a:r>
            <a:r>
              <a:rPr lang="en-US" altLang="zh-CN" sz="2800" smtClean="0">
                <a:latin typeface="Times New Roman" panose="02020603050405020304" pitchFamily="18" charset="0"/>
                <a:cs typeface="Times New Roman" panose="02020603050405020304" pitchFamily="18" charset="0"/>
              </a:rPr>
              <a:t>C</a:t>
            </a:r>
            <a:r>
              <a:rPr lang="zh-CN" altLang="en-US" sz="2800" smtClean="0">
                <a:latin typeface="Times New Roman" panose="02020603050405020304" pitchFamily="18" charset="0"/>
                <a:cs typeface="Times New Roman" panose="02020603050405020304" pitchFamily="18" charset="0"/>
              </a:rPr>
              <a:t>实现编解码（</a:t>
            </a:r>
            <a:r>
              <a:rPr lang="en-US" altLang="zh-CN" sz="2800" smtClean="0">
                <a:latin typeface="Times New Roman" panose="02020603050405020304" pitchFamily="18" charset="0"/>
                <a:cs typeface="Times New Roman" panose="02020603050405020304" pitchFamily="18" charset="0"/>
              </a:rPr>
              <a:t>7,4</a:t>
            </a:r>
            <a:r>
              <a:rPr lang="zh-CN" altLang="en-US" sz="2800" smtClean="0">
                <a:latin typeface="Times New Roman" panose="02020603050405020304" pitchFamily="18" charset="0"/>
                <a:cs typeface="Times New Roman" panose="02020603050405020304" pitchFamily="18" charset="0"/>
              </a:rPr>
              <a:t>）汉明码</a:t>
            </a: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r>
              <a:rPr lang="zh-CN" altLang="en-US" sz="2800" smtClean="0">
                <a:latin typeface="Times New Roman" panose="02020603050405020304" pitchFamily="18" charset="0"/>
                <a:cs typeface="Times New Roman" panose="02020603050405020304" pitchFamily="18" charset="0"/>
              </a:rPr>
              <a:t>在看林胜师兄的论文</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存储系统容错及阵列编码</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，了解一些关于存储编码的基础</a:t>
            </a: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r>
              <a:rPr lang="zh-CN" altLang="en-US" sz="2800" smtClean="0">
                <a:latin typeface="Times New Roman" panose="02020603050405020304" pitchFamily="18" charset="0"/>
                <a:cs typeface="Times New Roman" panose="02020603050405020304" pitchFamily="18" charset="0"/>
              </a:rPr>
              <a:t>构思了一下毕设的目录，毕设的重点是两级纠错，挑选出哪两种编码组合效果比较好？</a:t>
            </a:r>
            <a:endParaRPr lang="en-US" altLang="zh-CN" sz="28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下周</a:t>
            </a:r>
          </a:p>
        </p:txBody>
      </p:sp>
      <p:sp>
        <p:nvSpPr>
          <p:cNvPr id="16387" name="内容占位符 2"/>
          <p:cNvSpPr>
            <a:spLocks noGrp="1"/>
          </p:cNvSpPr>
          <p:nvPr>
            <p:ph idx="1"/>
          </p:nvPr>
        </p:nvSpPr>
        <p:spPr>
          <a:xfrm>
            <a:off x="-117475" y="1527175"/>
            <a:ext cx="9374188" cy="3879850"/>
          </a:xfrm>
        </p:spPr>
        <p:txBody>
          <a:bodyPr/>
          <a:lstStyle/>
          <a:p>
            <a:pPr indent="257175">
              <a:lnSpc>
                <a:spcPct val="150000"/>
              </a:lnSpc>
            </a:pPr>
            <a:r>
              <a:rPr lang="zh-CN" altLang="en-US" sz="2800" smtClean="0">
                <a:latin typeface="Times New Roman" panose="02020603050405020304" pitchFamily="18" charset="0"/>
                <a:cs typeface="Times New Roman" panose="02020603050405020304" pitchFamily="18" charset="0"/>
              </a:rPr>
              <a:t>论文要用到的纠错编码比如（</a:t>
            </a:r>
            <a:r>
              <a:rPr lang="en-US" altLang="zh-CN" sz="2800" smtClean="0">
                <a:latin typeface="Times New Roman" panose="02020603050405020304" pitchFamily="18" charset="0"/>
                <a:cs typeface="Times New Roman" panose="02020603050405020304" pitchFamily="18" charset="0"/>
              </a:rPr>
              <a:t>BCH</a:t>
            </a:r>
            <a:r>
              <a:rPr lang="zh-CN" altLang="en-US" sz="2800" smtClean="0">
                <a:latin typeface="Times New Roman" panose="02020603050405020304" pitchFamily="18" charset="0"/>
                <a:cs typeface="Times New Roman" panose="02020603050405020304" pitchFamily="18" charset="0"/>
              </a:rPr>
              <a:t>，奇偶校验阵列码）的实现方式以及各自对应的特点</a:t>
            </a: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r>
              <a:rPr lang="zh-CN" altLang="en-US" sz="2800" smtClean="0">
                <a:latin typeface="Times New Roman" panose="02020603050405020304" pitchFamily="18" charset="0"/>
                <a:cs typeface="Times New Roman" panose="02020603050405020304" pitchFamily="18" charset="0"/>
              </a:rPr>
              <a:t>考虑该怎么组合选取编码方案</a:t>
            </a: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endParaRPr lang="en-US" altLang="zh-CN" sz="28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17411" name="副标题 2"/>
          <p:cNvSpPr>
            <a:spLocks noGrp="1"/>
          </p:cNvSpPr>
          <p:nvPr>
            <p:ph type="subTitle" idx="1"/>
          </p:nvPr>
        </p:nvSpPr>
        <p:spPr/>
        <p:txBody>
          <a:bodyPr/>
          <a:lstStyle/>
          <a:p>
            <a:r>
              <a:rPr lang="en-US" altLang="zh-CN" smtClean="0"/>
              <a:t>11/21/2017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本周</a:t>
            </a:r>
          </a:p>
        </p:txBody>
      </p:sp>
      <p:sp>
        <p:nvSpPr>
          <p:cNvPr id="12291" name="内容占位符 2"/>
          <p:cNvSpPr>
            <a:spLocks noGrp="1"/>
          </p:cNvSpPr>
          <p:nvPr>
            <p:ph idx="1"/>
          </p:nvPr>
        </p:nvSpPr>
        <p:spPr>
          <a:xfrm>
            <a:off x="-117475" y="1527175"/>
            <a:ext cx="9374188" cy="3879850"/>
          </a:xfrm>
        </p:spPr>
        <p:txBody>
          <a:bodyPr/>
          <a:lstStyle/>
          <a:p>
            <a:pPr indent="257175">
              <a:lnSpc>
                <a:spcPct val="150000"/>
              </a:lnSpc>
              <a:defRPr/>
            </a:pPr>
            <a:r>
              <a:rPr lang="zh-CN" altLang="en-US" sz="2800" dirty="0" smtClean="0">
                <a:latin typeface="Times New Roman" panose="02020603050405020304" pitchFamily="18" charset="0"/>
                <a:cs typeface="Times New Roman" panose="02020603050405020304" pitchFamily="18" charset="0"/>
              </a:rPr>
              <a:t>在看</a:t>
            </a:r>
            <a:r>
              <a:rPr lang="en-US" altLang="zh-CN" sz="2800" dirty="0" smtClean="0">
                <a:latin typeface="Times New Roman" panose="02020603050405020304" pitchFamily="18" charset="0"/>
                <a:cs typeface="Times New Roman" panose="02020603050405020304" pitchFamily="18" charset="0"/>
              </a:rPr>
              <a:t>BCH</a:t>
            </a:r>
            <a:r>
              <a:rPr lang="zh-CN" altLang="en-US" sz="2800" dirty="0" smtClean="0">
                <a:latin typeface="Times New Roman" panose="02020603050405020304" pitchFamily="18" charset="0"/>
                <a:cs typeface="Times New Roman" panose="02020603050405020304" pitchFamily="18" charset="0"/>
              </a:rPr>
              <a:t>编码，编码步骤，最小多项式不知道怎么得到的</a:t>
            </a:r>
            <a:endParaRPr lang="en-US" altLang="zh-CN" sz="2800" dirty="0" smtClean="0">
              <a:latin typeface="Times New Roman" panose="02020603050405020304" pitchFamily="18" charset="0"/>
              <a:cs typeface="Times New Roman" panose="02020603050405020304" pitchFamily="18" charset="0"/>
            </a:endParaRPr>
          </a:p>
          <a:p>
            <a:pPr indent="257175">
              <a:lnSpc>
                <a:spcPct val="150000"/>
              </a:lnSpc>
              <a:defRPr/>
            </a:pPr>
            <a:r>
              <a:rPr lang="zh-CN" altLang="en-US" sz="2800" dirty="0" smtClean="0">
                <a:latin typeface="Times New Roman" panose="02020603050405020304" pitchFamily="18" charset="0"/>
                <a:cs typeface="Times New Roman" panose="02020603050405020304" pitchFamily="18" charset="0"/>
              </a:rPr>
              <a:t>正在写</a:t>
            </a:r>
            <a:r>
              <a:rPr lang="en-US" altLang="zh-CN" sz="2800" dirty="0" smtClean="0">
                <a:latin typeface="Times New Roman" panose="02020603050405020304" pitchFamily="18" charset="0"/>
                <a:cs typeface="Times New Roman" panose="02020603050405020304" pitchFamily="18" charset="0"/>
              </a:rPr>
              <a:t>EDAC</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39,32</a:t>
            </a:r>
            <a:r>
              <a:rPr lang="zh-CN" altLang="en-US" sz="2800" dirty="0" smtClean="0">
                <a:latin typeface="Times New Roman" panose="02020603050405020304" pitchFamily="18" charset="0"/>
                <a:cs typeface="Times New Roman" panose="02020603050405020304" pitchFamily="18" charset="0"/>
              </a:rPr>
              <a:t>）的编码，看那个开题报告监督矩阵已经指定过了？校验位的生成方式也是已经指定好了的？</a:t>
            </a:r>
            <a:endParaRPr lang="en-US" altLang="zh-CN" sz="2800" dirty="0" smtClean="0">
              <a:latin typeface="Times New Roman" panose="02020603050405020304" pitchFamily="18" charset="0"/>
              <a:cs typeface="Times New Roman" panose="02020603050405020304" pitchFamily="18" charset="0"/>
            </a:endParaRPr>
          </a:p>
          <a:p>
            <a:pPr indent="0">
              <a:lnSpc>
                <a:spcPct val="150000"/>
              </a:lnSpc>
              <a:buFont typeface="Times New Roman" panose="02020603050405020304" pitchFamily="18" charset="0"/>
              <a:buNone/>
              <a:defRPr/>
            </a:pPr>
            <a:endParaRPr lang="en-US" altLang="zh-CN" sz="2800" dirty="0" smtClean="0">
              <a:latin typeface="Times New Roman" panose="02020603050405020304" pitchFamily="18" charset="0"/>
              <a:cs typeface="Times New Roman" panose="02020603050405020304" pitchFamily="18" charset="0"/>
            </a:endParaRPr>
          </a:p>
          <a:p>
            <a:pPr indent="257175">
              <a:lnSpc>
                <a:spcPct val="150000"/>
              </a:lnSpc>
              <a:defRPr/>
            </a:pPr>
            <a:endParaRPr lang="en-US" altLang="zh-CN" sz="2800" dirty="0" smtClean="0">
              <a:latin typeface="Times New Roman" panose="02020603050405020304" pitchFamily="18" charset="0"/>
              <a:cs typeface="Times New Roman" panose="02020603050405020304" pitchFamily="18" charset="0"/>
            </a:endParaRPr>
          </a:p>
          <a:p>
            <a:pPr indent="257175">
              <a:lnSpc>
                <a:spcPct val="150000"/>
              </a:lnSpc>
              <a:defRPr/>
            </a:pPr>
            <a:endParaRPr lang="en-US" altLang="zh-CN"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下周</a:t>
            </a:r>
          </a:p>
        </p:txBody>
      </p:sp>
      <p:sp>
        <p:nvSpPr>
          <p:cNvPr id="19459" name="内容占位符 2"/>
          <p:cNvSpPr>
            <a:spLocks noGrp="1"/>
          </p:cNvSpPr>
          <p:nvPr>
            <p:ph idx="1"/>
          </p:nvPr>
        </p:nvSpPr>
        <p:spPr>
          <a:xfrm>
            <a:off x="-117475" y="1527175"/>
            <a:ext cx="9374188" cy="3879850"/>
          </a:xfrm>
        </p:spPr>
        <p:txBody>
          <a:bodyPr/>
          <a:lstStyle/>
          <a:p>
            <a:pPr indent="257175">
              <a:lnSpc>
                <a:spcPct val="150000"/>
              </a:lnSpc>
            </a:pPr>
            <a:r>
              <a:rPr lang="zh-CN" altLang="en-US" sz="2800" smtClean="0">
                <a:latin typeface="Times New Roman" panose="02020603050405020304" pitchFamily="18" charset="0"/>
                <a:cs typeface="Times New Roman" panose="02020603050405020304" pitchFamily="18" charset="0"/>
              </a:rPr>
              <a:t>想利用</a:t>
            </a:r>
            <a:r>
              <a:rPr lang="en-US" altLang="zh-CN" sz="2800" smtClean="0">
                <a:latin typeface="Times New Roman" panose="02020603050405020304" pitchFamily="18" charset="0"/>
                <a:cs typeface="Times New Roman" panose="02020603050405020304" pitchFamily="18" charset="0"/>
              </a:rPr>
              <a:t>matlab</a:t>
            </a:r>
            <a:r>
              <a:rPr lang="zh-CN" altLang="en-US" sz="2800" smtClean="0">
                <a:latin typeface="Times New Roman" panose="02020603050405020304" pitchFamily="18" charset="0"/>
                <a:cs typeface="Times New Roman" panose="02020603050405020304" pitchFamily="18" charset="0"/>
              </a:rPr>
              <a:t>实现</a:t>
            </a:r>
            <a:r>
              <a:rPr lang="en-US" altLang="zh-CN" sz="2800" smtClean="0">
                <a:latin typeface="Times New Roman" panose="02020603050405020304" pitchFamily="18" charset="0"/>
                <a:cs typeface="Times New Roman" panose="02020603050405020304" pitchFamily="18" charset="0"/>
              </a:rPr>
              <a:t>BCH</a:t>
            </a:r>
            <a:r>
              <a:rPr lang="zh-CN" altLang="en-US" sz="2800" smtClean="0">
                <a:latin typeface="Times New Roman" panose="02020603050405020304" pitchFamily="18" charset="0"/>
                <a:cs typeface="Times New Roman" panose="02020603050405020304" pitchFamily="18" charset="0"/>
              </a:rPr>
              <a:t>编码</a:t>
            </a: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r>
              <a:rPr lang="zh-CN" altLang="en-US" sz="2800" smtClean="0">
                <a:latin typeface="Times New Roman" panose="02020603050405020304" pitchFamily="18" charset="0"/>
                <a:cs typeface="Times New Roman" panose="02020603050405020304" pitchFamily="18" charset="0"/>
              </a:rPr>
              <a:t>考虑该怎么组合选取编码方案</a:t>
            </a: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endParaRPr lang="en-US" altLang="zh-CN" sz="2800" smtClean="0">
              <a:latin typeface="Times New Roman" panose="02020603050405020304" pitchFamily="18" charset="0"/>
              <a:cs typeface="Times New Roman" panose="02020603050405020304" pitchFamily="18" charset="0"/>
            </a:endParaRPr>
          </a:p>
          <a:p>
            <a:pPr indent="257175">
              <a:lnSpc>
                <a:spcPct val="150000"/>
              </a:lnSpc>
            </a:pPr>
            <a:endParaRPr lang="en-US" altLang="zh-CN" sz="28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20483" name="副标题 2"/>
          <p:cNvSpPr>
            <a:spLocks noGrp="1"/>
          </p:cNvSpPr>
          <p:nvPr>
            <p:ph type="subTitle" idx="1"/>
          </p:nvPr>
        </p:nvSpPr>
        <p:spPr/>
        <p:txBody>
          <a:bodyPr/>
          <a:lstStyle/>
          <a:p>
            <a:r>
              <a:rPr lang="en-US" altLang="zh-CN" smtClean="0"/>
              <a:t>11/27/2017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本周</a:t>
            </a:r>
          </a:p>
        </p:txBody>
      </p:sp>
      <p:sp>
        <p:nvSpPr>
          <p:cNvPr id="21507" name="内容占位符 2"/>
          <p:cNvSpPr>
            <a:spLocks noGrp="1"/>
          </p:cNvSpPr>
          <p:nvPr>
            <p:ph idx="1"/>
          </p:nvPr>
        </p:nvSpPr>
        <p:spPr>
          <a:xfrm>
            <a:off x="1330325" y="1984375"/>
            <a:ext cx="6478588" cy="3452813"/>
          </a:xfrm>
        </p:spPr>
        <p:txBody>
          <a:bodyPr/>
          <a:lstStyle/>
          <a:p>
            <a:pPr marL="714375" indent="-457200">
              <a:lnSpc>
                <a:spcPct val="150000"/>
              </a:lnSpc>
              <a:buFont typeface="Wingdings" panose="05000000000000000000" pitchFamily="2" charset="2"/>
              <a:buChar char="Ø"/>
            </a:pPr>
            <a:r>
              <a:rPr lang="zh-CN" altLang="en-US" sz="2000" smtClean="0">
                <a:latin typeface="Times New Roman" panose="02020603050405020304" pitchFamily="18" charset="0"/>
                <a:cs typeface="Times New Roman" panose="02020603050405020304" pitchFamily="18" charset="0"/>
              </a:rPr>
              <a:t>写完</a:t>
            </a:r>
            <a:r>
              <a:rPr lang="en-US" altLang="zh-CN" sz="2000" smtClean="0">
                <a:latin typeface="Times New Roman" panose="02020603050405020304" pitchFamily="18" charset="0"/>
                <a:cs typeface="Times New Roman" panose="02020603050405020304" pitchFamily="18" charset="0"/>
              </a:rPr>
              <a:t>Hamming</a:t>
            </a:r>
            <a:r>
              <a:rPr lang="zh-CN" altLang="en-US" sz="2000" smtClean="0">
                <a:latin typeface="Times New Roman" panose="02020603050405020304" pitchFamily="18" charset="0"/>
                <a:cs typeface="Times New Roman" panose="02020603050405020304" pitchFamily="18" charset="0"/>
              </a:rPr>
              <a:t>（</a:t>
            </a:r>
            <a:r>
              <a:rPr lang="en-US" altLang="zh-CN" sz="2000" smtClean="0">
                <a:latin typeface="Times New Roman" panose="02020603050405020304" pitchFamily="18" charset="0"/>
                <a:cs typeface="Times New Roman" panose="02020603050405020304" pitchFamily="18" charset="0"/>
              </a:rPr>
              <a:t>39,32</a:t>
            </a:r>
            <a:r>
              <a:rPr lang="zh-CN" altLang="en-US" sz="2000" smtClean="0">
                <a:latin typeface="Times New Roman" panose="02020603050405020304" pitchFamily="18" charset="0"/>
                <a:cs typeface="Times New Roman" panose="02020603050405020304" pitchFamily="18" charset="0"/>
              </a:rPr>
              <a:t>）的编码，思路是模拟</a:t>
            </a:r>
            <a:r>
              <a:rPr lang="en-US" altLang="zh-CN" sz="2000" smtClean="0">
                <a:latin typeface="Times New Roman" panose="02020603050405020304" pitchFamily="18" charset="0"/>
                <a:cs typeface="Times New Roman" panose="02020603050405020304" pitchFamily="18" charset="0"/>
              </a:rPr>
              <a:t>39</a:t>
            </a:r>
            <a:r>
              <a:rPr lang="zh-CN" altLang="en-US" sz="2000" smtClean="0">
                <a:latin typeface="Times New Roman" panose="02020603050405020304" pitchFamily="18" charset="0"/>
                <a:cs typeface="Times New Roman" panose="02020603050405020304" pitchFamily="18" charset="0"/>
              </a:rPr>
              <a:t>种不同位出错的情况，根据结果校验子的不同，建立一个映射关系。</a:t>
            </a:r>
            <a:endParaRPr lang="en-US" altLang="zh-CN" sz="200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pPr>
            <a:r>
              <a:rPr lang="zh-CN" altLang="en-US" sz="2000" smtClean="0">
                <a:latin typeface="Times New Roman" panose="02020603050405020304" pitchFamily="18" charset="0"/>
                <a:cs typeface="Times New Roman" panose="02020603050405020304" pitchFamily="18" charset="0"/>
              </a:rPr>
              <a:t>正在写空间恶劣辐照环境分析报告</a:t>
            </a:r>
            <a:endParaRPr lang="en-US" altLang="zh-CN" sz="200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pPr>
            <a:endParaRPr lang="en-US" altLang="zh-CN" sz="28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下周</a:t>
            </a:r>
          </a:p>
        </p:txBody>
      </p:sp>
      <p:sp>
        <p:nvSpPr>
          <p:cNvPr id="4" name="内容占位符 2"/>
          <p:cNvSpPr txBox="1">
            <a:spLocks/>
          </p:cNvSpPr>
          <p:nvPr/>
        </p:nvSpPr>
        <p:spPr bwMode="auto">
          <a:xfrm>
            <a:off x="1330325" y="1984375"/>
            <a:ext cx="6478588"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257175" indent="-257175" algn="l" defTabSz="3429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557213" indent="-214313" algn="l" defTabSz="342900" rtl="0" eaLnBrk="0" fontAlgn="base" hangingPunct="0">
              <a:spcBef>
                <a:spcPts val="525"/>
              </a:spcBef>
              <a:spcAft>
                <a:spcPct val="0"/>
              </a:spcAft>
              <a:buClr>
                <a:srgbClr val="000000"/>
              </a:buClr>
              <a:buSzPct val="100000"/>
              <a:buFont typeface="Times New Roman" panose="02020603050405020304" pitchFamily="18" charset="0"/>
              <a:buChar char="–"/>
              <a:defRPr sz="2100">
                <a:solidFill>
                  <a:srgbClr val="000000"/>
                </a:solidFill>
                <a:latin typeface="+mn-lt"/>
                <a:ea typeface="+mn-ea"/>
              </a:defRPr>
            </a:lvl2pPr>
            <a:lvl3pPr marL="857250" indent="-171450" algn="l" defTabSz="342900" rtl="0" eaLnBrk="0" fontAlgn="base" hangingPunct="0">
              <a:spcBef>
                <a:spcPts val="4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defRPr>
            </a:lvl3pPr>
            <a:lvl4pPr marL="12001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4pPr>
            <a:lvl5pPr marL="15430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5pPr>
            <a:lvl6pPr marL="18859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6pPr>
            <a:lvl7pPr marL="22288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7pPr>
            <a:lvl8pPr marL="25717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8pPr>
            <a:lvl9pPr marL="29146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9pPr>
          </a:lstStyle>
          <a:p>
            <a:pPr marL="714375" indent="-457200">
              <a:lnSpc>
                <a:spcPct val="150000"/>
              </a:lnSpc>
              <a:buFont typeface="Wingdings" panose="05000000000000000000" pitchFamily="2" charset="2"/>
              <a:buChar char="Ø"/>
              <a:defRPr/>
            </a:pPr>
            <a:r>
              <a:rPr lang="zh-CN" altLang="en-US" sz="2000" kern="0" dirty="0" smtClean="0">
                <a:latin typeface="Times New Roman" panose="02020603050405020304" pitchFamily="18" charset="0"/>
                <a:cs typeface="Times New Roman" panose="02020603050405020304" pitchFamily="18" charset="0"/>
              </a:rPr>
              <a:t>按照师兄的代码格式，两个编码合一下</a:t>
            </a: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defRPr/>
            </a:pPr>
            <a:r>
              <a:rPr lang="zh-CN" altLang="en-US" sz="2000" kern="0" dirty="0" smtClean="0">
                <a:latin typeface="Times New Roman" panose="02020603050405020304" pitchFamily="18" charset="0"/>
                <a:cs typeface="Times New Roman" panose="02020603050405020304" pitchFamily="18" charset="0"/>
              </a:rPr>
              <a:t>把空间恶劣辐照环境分析报告写完</a:t>
            </a: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defRPr/>
            </a:pPr>
            <a:r>
              <a:rPr lang="zh-CN" altLang="en-US" sz="2000" kern="0" smtClean="0">
                <a:latin typeface="Times New Roman" panose="02020603050405020304" pitchFamily="18" charset="0"/>
                <a:cs typeface="Times New Roman" panose="02020603050405020304" pitchFamily="18" charset="0"/>
              </a:rPr>
              <a:t>了解</a:t>
            </a:r>
            <a:r>
              <a:rPr lang="en-US" altLang="zh-CN" sz="2000" kern="0" smtClean="0">
                <a:latin typeface="Times New Roman" panose="02020603050405020304" pitchFamily="18" charset="0"/>
                <a:cs typeface="Times New Roman" panose="02020603050405020304" pitchFamily="18" charset="0"/>
              </a:rPr>
              <a:t>RS</a:t>
            </a:r>
            <a:r>
              <a:rPr lang="zh-CN" altLang="en-US" sz="2000" kern="0" dirty="0" smtClean="0">
                <a:latin typeface="Times New Roman" panose="02020603050405020304" pitchFamily="18" charset="0"/>
                <a:cs typeface="Times New Roman" panose="02020603050405020304" pitchFamily="18" charset="0"/>
              </a:rPr>
              <a:t>纠删码</a:t>
            </a: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defRPr/>
            </a:pP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defRPr/>
            </a:pPr>
            <a:endParaRPr lang="en-US" altLang="zh-CN" sz="2800" kern="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23555" name="副标题 2"/>
          <p:cNvSpPr>
            <a:spLocks noGrp="1"/>
          </p:cNvSpPr>
          <p:nvPr>
            <p:ph type="subTitle" idx="1"/>
          </p:nvPr>
        </p:nvSpPr>
        <p:spPr/>
        <p:txBody>
          <a:bodyPr/>
          <a:lstStyle/>
          <a:p>
            <a:r>
              <a:rPr lang="en-US" altLang="zh-CN" smtClean="0"/>
              <a:t>12/5/2017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1076187" y="1413860"/>
            <a:ext cx="487203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宋体" panose="02010600030101010101" pitchFamily="2" charset="-122"/>
              </a:defRPr>
            </a:lvl1pPr>
            <a:lvl2pPr marL="742950" indent="-285750">
              <a:spcBef>
                <a:spcPts val="525"/>
              </a:spcBef>
              <a:buClr>
                <a:srgbClr val="000000"/>
              </a:buClr>
              <a:buSzPct val="100000"/>
              <a:buFont typeface="Times New Roman" panose="02020603050405020304" pitchFamily="18" charset="0"/>
              <a:buChar char="–"/>
              <a:defRPr sz="2100">
                <a:solidFill>
                  <a:srgbClr val="000000"/>
                </a:solidFill>
                <a:latin typeface="Calibri" panose="020F0502020204030204" pitchFamily="34" charset="0"/>
                <a:ea typeface="宋体" panose="02010600030101010101" pitchFamily="2" charset="-122"/>
              </a:defRPr>
            </a:lvl2pPr>
            <a:lvl3pPr marL="1143000" indent="-228600">
              <a:spcBef>
                <a:spcPts val="450"/>
              </a:spcBef>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宋体" panose="02010600030101010101" pitchFamily="2" charset="-122"/>
              </a:defRPr>
            </a:lvl3pPr>
            <a:lvl4pPr marL="1600200" indent="-228600">
              <a:spcBef>
                <a:spcPts val="375"/>
              </a:spcBef>
              <a:buClr>
                <a:srgbClr val="000000"/>
              </a:buClr>
              <a:buSzPct val="100000"/>
              <a:buFont typeface="Times New Roman" panose="02020603050405020304" pitchFamily="18" charset="0"/>
              <a:buChar char="–"/>
              <a:defRPr sz="1500">
                <a:solidFill>
                  <a:srgbClr val="000000"/>
                </a:solidFill>
                <a:latin typeface="Calibri" panose="020F0502020204030204" pitchFamily="34" charset="0"/>
                <a:ea typeface="宋体" panose="02010600030101010101" pitchFamily="2" charset="-122"/>
              </a:defRPr>
            </a:lvl4pPr>
            <a:lvl5pPr marL="2057400" indent="-228600">
              <a:spcBef>
                <a:spcPts val="375"/>
              </a:spcBef>
              <a:buClr>
                <a:srgbClr val="000000"/>
              </a:buClr>
              <a:buSzPct val="100000"/>
              <a:buFont typeface="Times New Roman" panose="02020603050405020304" pitchFamily="18" charset="0"/>
              <a:buChar char="»"/>
              <a:defRPr sz="1500">
                <a:solidFill>
                  <a:srgbClr val="000000"/>
                </a:solidFill>
                <a:latin typeface="Calibri" panose="020F0502020204030204" pitchFamily="34" charset="0"/>
                <a:ea typeface="宋体" panose="02010600030101010101" pitchFamily="2" charset="-122"/>
              </a:defRPr>
            </a:lvl5pPr>
            <a:lvl6pPr marL="2514600" indent="-22860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Calibri" panose="020F0502020204030204" pitchFamily="34" charset="0"/>
                <a:ea typeface="宋体" panose="02010600030101010101" pitchFamily="2" charset="-122"/>
              </a:defRPr>
            </a:lvl6pPr>
            <a:lvl7pPr marL="2971800" indent="-22860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Calibri" panose="020F0502020204030204" pitchFamily="34" charset="0"/>
                <a:ea typeface="宋体" panose="02010600030101010101" pitchFamily="2" charset="-122"/>
              </a:defRPr>
            </a:lvl7pPr>
            <a:lvl8pPr marL="3429000" indent="-22860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Calibri" panose="020F0502020204030204" pitchFamily="34" charset="0"/>
                <a:ea typeface="宋体" panose="02010600030101010101" pitchFamily="2" charset="-122"/>
              </a:defRPr>
            </a:lvl8pPr>
            <a:lvl9pPr marL="3886200" indent="-22860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tx1"/>
                </a:solidFill>
                <a:hlinkClick r:id="rId4" action="ppaction://hlinksldjump"/>
              </a:rPr>
              <a:t>2017.08.21</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5" action="ppaction://hlinksldjump"/>
              </a:rPr>
              <a:t>2017.08.28</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6" action="ppaction://hlinksldjump"/>
              </a:rPr>
              <a:t>2017.11.14</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7" action="ppaction://hlinksldjump"/>
              </a:rPr>
              <a:t>2017.11.21</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8" action="ppaction://hlinksldjump"/>
              </a:rPr>
              <a:t>2017.11.28</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9" action="ppaction://hlinksldjump"/>
              </a:rPr>
              <a:t>2017.12.5</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10" action="ppaction://hlinksldjump"/>
              </a:rPr>
              <a:t>2017.12.12</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11" action="ppaction://hlinksldjump"/>
              </a:rPr>
              <a:t>2017.12.19</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12" action="ppaction://hlinksldjump"/>
              </a:rPr>
              <a:t>2017.12.26</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12" action="ppaction://hlinksldjump"/>
              </a:rPr>
              <a:t>2018.1.16</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12" action="ppaction://hlinksldjump"/>
              </a:rPr>
              <a:t>2018.3.6</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13" action="ppaction://hlinksldjump"/>
              </a:rPr>
              <a:t>2018.3.13</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r>
              <a:rPr lang="en-US" altLang="zh-CN" sz="2000" dirty="0">
                <a:solidFill>
                  <a:schemeClr val="tx1"/>
                </a:solidFill>
                <a:hlinkClick r:id="rId14" action="ppaction://hlinksldjump"/>
              </a:rPr>
              <a:t>2018.3.27</a:t>
            </a:r>
            <a:endParaRPr lang="en-US" altLang="zh-CN" sz="2000" dirty="0">
              <a:solidFill>
                <a:schemeClr val="tx1"/>
              </a:solidFill>
            </a:endParaRPr>
          </a:p>
          <a:p>
            <a:pPr eaLnBrk="1" hangingPunct="1">
              <a:spcBef>
                <a:spcPct val="0"/>
              </a:spcBef>
              <a:buClrTx/>
              <a:buSzTx/>
              <a:buNone/>
            </a:pPr>
            <a:r>
              <a:rPr lang="en-US" altLang="zh-CN" sz="2000" dirty="0" smtClean="0">
                <a:solidFill>
                  <a:schemeClr val="tx1"/>
                </a:solidFill>
                <a:hlinkClick r:id="rId15" action="ppaction://hlinksldjump"/>
              </a:rPr>
              <a:t>2018.4.3</a:t>
            </a:r>
            <a:endParaRPr lang="en-US" altLang="zh-CN" sz="2000" dirty="0" smtClean="0">
              <a:solidFill>
                <a:schemeClr val="tx1"/>
              </a:solidFill>
            </a:endParaRPr>
          </a:p>
          <a:p>
            <a:pPr eaLnBrk="1" hangingPunct="1">
              <a:spcBef>
                <a:spcPct val="0"/>
              </a:spcBef>
              <a:buClrTx/>
              <a:buSzTx/>
              <a:buNone/>
            </a:pPr>
            <a:r>
              <a:rPr lang="en-US" altLang="zh-CN" sz="2000" dirty="0" smtClean="0">
                <a:solidFill>
                  <a:schemeClr val="tx1"/>
                </a:solidFill>
                <a:hlinkClick r:id="rId16" action="ppaction://hlinksldjump"/>
              </a:rPr>
              <a:t>2018.4.24</a:t>
            </a:r>
            <a:endParaRPr lang="en-US" altLang="zh-CN" sz="2000" dirty="0">
              <a:solidFill>
                <a:schemeClr val="tx1"/>
              </a:solidFill>
            </a:endParaRPr>
          </a:p>
          <a:p>
            <a:pPr eaLnBrk="1" hangingPunct="1">
              <a:spcBef>
                <a:spcPct val="0"/>
              </a:spcBef>
              <a:buClrTx/>
              <a:buSzTx/>
              <a:buNone/>
            </a:pPr>
            <a:r>
              <a:rPr lang="en-US" altLang="zh-CN" sz="2000" dirty="0" smtClean="0">
                <a:solidFill>
                  <a:schemeClr val="tx1"/>
                </a:solidFill>
                <a:hlinkClick r:id="rId17" action="ppaction://hlinksldjump"/>
              </a:rPr>
              <a:t>2018.5.2</a:t>
            </a:r>
            <a:endParaRPr lang="en-US" altLang="zh-CN" sz="2000" dirty="0">
              <a:solidFill>
                <a:schemeClr val="tx1"/>
              </a:solidFill>
            </a:endParaRPr>
          </a:p>
          <a:p>
            <a:pPr eaLnBrk="1" hangingPunct="1">
              <a:spcBef>
                <a:spcPct val="0"/>
              </a:spcBef>
              <a:buClrTx/>
              <a:buSzTx/>
              <a:buNone/>
            </a:pPr>
            <a:r>
              <a:rPr lang="en-US" altLang="zh-CN" sz="2000" dirty="0" smtClean="0">
                <a:solidFill>
                  <a:schemeClr val="tx1"/>
                </a:solidFill>
                <a:hlinkClick r:id="rId18" action="ppaction://hlinksldjump"/>
              </a:rPr>
              <a:t>2018.5.15</a:t>
            </a:r>
            <a:endParaRPr lang="en-US" altLang="zh-CN" sz="2000" dirty="0">
              <a:solidFill>
                <a:schemeClr val="tx1"/>
              </a:solidFill>
            </a:endParaRPr>
          </a:p>
          <a:p>
            <a:pPr eaLnBrk="1" hangingPunct="1">
              <a:spcBef>
                <a:spcPct val="0"/>
              </a:spcBef>
              <a:buClrTx/>
              <a:buSzTx/>
              <a:buFont typeface="Times New Roman" panose="02020603050405020304" pitchFamily="18" charset="0"/>
              <a:buNone/>
            </a:pPr>
            <a:endParaRPr lang="en-US" altLang="zh-CN" sz="20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本周</a:t>
            </a:r>
          </a:p>
        </p:txBody>
      </p:sp>
      <p:sp>
        <p:nvSpPr>
          <p:cNvPr id="4" name="内容占位符 2"/>
          <p:cNvSpPr txBox="1">
            <a:spLocks/>
          </p:cNvSpPr>
          <p:nvPr/>
        </p:nvSpPr>
        <p:spPr bwMode="auto">
          <a:xfrm>
            <a:off x="950913" y="1928813"/>
            <a:ext cx="7731125"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257175" indent="-257175" algn="l" defTabSz="3429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557213" indent="-214313" algn="l" defTabSz="342900" rtl="0" eaLnBrk="0" fontAlgn="base" hangingPunct="0">
              <a:spcBef>
                <a:spcPts val="525"/>
              </a:spcBef>
              <a:spcAft>
                <a:spcPct val="0"/>
              </a:spcAft>
              <a:buClr>
                <a:srgbClr val="000000"/>
              </a:buClr>
              <a:buSzPct val="100000"/>
              <a:buFont typeface="Times New Roman" panose="02020603050405020304" pitchFamily="18" charset="0"/>
              <a:buChar char="–"/>
              <a:defRPr sz="2100">
                <a:solidFill>
                  <a:srgbClr val="000000"/>
                </a:solidFill>
                <a:latin typeface="+mn-lt"/>
                <a:ea typeface="+mn-ea"/>
              </a:defRPr>
            </a:lvl2pPr>
            <a:lvl3pPr marL="857250" indent="-171450" algn="l" defTabSz="342900" rtl="0" eaLnBrk="0" fontAlgn="base" hangingPunct="0">
              <a:spcBef>
                <a:spcPts val="4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defRPr>
            </a:lvl3pPr>
            <a:lvl4pPr marL="12001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4pPr>
            <a:lvl5pPr marL="15430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5pPr>
            <a:lvl6pPr marL="18859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6pPr>
            <a:lvl7pPr marL="22288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7pPr>
            <a:lvl8pPr marL="25717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8pPr>
            <a:lvl9pPr marL="29146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9pPr>
          </a:lstStyle>
          <a:p>
            <a:pPr marL="714375" indent="-457200">
              <a:lnSpc>
                <a:spcPct val="150000"/>
              </a:lnSpc>
              <a:buFont typeface="Wingdings" panose="05000000000000000000" pitchFamily="2" charset="2"/>
              <a:buChar char="ü"/>
              <a:defRPr/>
            </a:pPr>
            <a:r>
              <a:rPr lang="zh-CN" altLang="en-US" sz="2000" kern="0" dirty="0" smtClean="0">
                <a:latin typeface="Times New Roman" panose="02020603050405020304" pitchFamily="18" charset="0"/>
                <a:cs typeface="Times New Roman" panose="02020603050405020304" pitchFamily="18" charset="0"/>
              </a:rPr>
              <a:t>写了空间恶劣辐照环境分析报告的初版</a:t>
            </a: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ü"/>
              <a:defRPr/>
            </a:pPr>
            <a:r>
              <a:rPr lang="zh-CN" altLang="en-US" sz="2000" kern="0" dirty="0" smtClean="0">
                <a:latin typeface="Times New Roman" panose="02020603050405020304" pitchFamily="18" charset="0"/>
                <a:cs typeface="Times New Roman" panose="02020603050405020304" pitchFamily="18" charset="0"/>
              </a:rPr>
              <a:t>将</a:t>
            </a:r>
            <a:r>
              <a:rPr lang="en-US" altLang="zh-CN" sz="2000" kern="0" dirty="0" smtClean="0">
                <a:latin typeface="Times New Roman" panose="02020603050405020304" pitchFamily="18" charset="0"/>
                <a:cs typeface="Times New Roman" panose="02020603050405020304" pitchFamily="18" charset="0"/>
              </a:rPr>
              <a:t>Hamming</a:t>
            </a:r>
            <a:r>
              <a:rPr lang="zh-CN" altLang="en-US" sz="2000" kern="0" dirty="0" smtClean="0">
                <a:latin typeface="Times New Roman" panose="02020603050405020304" pitchFamily="18" charset="0"/>
                <a:cs typeface="Times New Roman" panose="02020603050405020304" pitchFamily="18" charset="0"/>
              </a:rPr>
              <a:t>，</a:t>
            </a:r>
            <a:r>
              <a:rPr lang="en-US" altLang="zh-CN" sz="2000" kern="0" dirty="0" smtClean="0">
                <a:latin typeface="Times New Roman" panose="02020603050405020304" pitchFamily="18" charset="0"/>
                <a:cs typeface="Times New Roman" panose="02020603050405020304" pitchFamily="18" charset="0"/>
              </a:rPr>
              <a:t>BCH</a:t>
            </a:r>
            <a:r>
              <a:rPr lang="zh-CN" altLang="en-US" sz="2000" kern="0" dirty="0" smtClean="0">
                <a:latin typeface="Times New Roman" panose="02020603050405020304" pitchFamily="18" charset="0"/>
                <a:cs typeface="Times New Roman" panose="02020603050405020304" pitchFamily="18" charset="0"/>
              </a:rPr>
              <a:t>代码合了一下</a:t>
            </a: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ü"/>
              <a:defRPr/>
            </a:pPr>
            <a:r>
              <a:rPr lang="zh-CN" altLang="en-US" sz="2000" kern="0" dirty="0" smtClean="0">
                <a:latin typeface="Times New Roman" panose="02020603050405020304" pitchFamily="18" charset="0"/>
                <a:cs typeface="Times New Roman" panose="02020603050405020304" pitchFamily="18" charset="0"/>
              </a:rPr>
              <a:t>看了一点</a:t>
            </a:r>
            <a:r>
              <a:rPr lang="en-US" altLang="zh-CN" sz="2000" kern="0" dirty="0" smtClean="0">
                <a:latin typeface="Times New Roman" panose="02020603050405020304" pitchFamily="18" charset="0"/>
                <a:cs typeface="Times New Roman" panose="02020603050405020304" pitchFamily="18" charset="0"/>
              </a:rPr>
              <a:t>RS</a:t>
            </a:r>
            <a:r>
              <a:rPr lang="zh-CN" altLang="en-US" sz="2000" kern="0" dirty="0" smtClean="0">
                <a:latin typeface="Times New Roman" panose="02020603050405020304" pitchFamily="18" charset="0"/>
                <a:cs typeface="Times New Roman" panose="02020603050405020304" pitchFamily="18" charset="0"/>
              </a:rPr>
              <a:t>编码的东西，也是用到了有限域，通过生成多项式来产生生成矩阵，跟</a:t>
            </a:r>
            <a:r>
              <a:rPr lang="en-US" altLang="zh-CN" sz="2000" kern="0" dirty="0" smtClean="0">
                <a:latin typeface="Times New Roman" panose="02020603050405020304" pitchFamily="18" charset="0"/>
                <a:cs typeface="Times New Roman" panose="02020603050405020304" pitchFamily="18" charset="0"/>
              </a:rPr>
              <a:t>BCH</a:t>
            </a:r>
            <a:r>
              <a:rPr lang="zh-CN" altLang="en-US" sz="2000" kern="0" dirty="0" smtClean="0">
                <a:latin typeface="Times New Roman" panose="02020603050405020304" pitchFamily="18" charset="0"/>
                <a:cs typeface="Times New Roman" panose="02020603050405020304" pitchFamily="18" charset="0"/>
              </a:rPr>
              <a:t>码很像</a:t>
            </a: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ü"/>
              <a:defRPr/>
            </a:pP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defRPr/>
            </a:pPr>
            <a:endParaRPr lang="en-US" altLang="zh-CN" sz="2800" kern="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下周</a:t>
            </a:r>
          </a:p>
        </p:txBody>
      </p:sp>
      <p:sp>
        <p:nvSpPr>
          <p:cNvPr id="2" name="矩形 1"/>
          <p:cNvSpPr/>
          <p:nvPr/>
        </p:nvSpPr>
        <p:spPr>
          <a:xfrm>
            <a:off x="708025" y="1812925"/>
            <a:ext cx="7723188" cy="3370263"/>
          </a:xfrm>
          <a:prstGeom prst="rect">
            <a:avLst/>
          </a:prstGeom>
        </p:spPr>
        <p:txBody>
          <a:bodyPr>
            <a:spAutoFit/>
          </a:bodyPr>
          <a:lstStyle/>
          <a:p>
            <a:pPr marL="714375" indent="-457200">
              <a:lnSpc>
                <a:spcPct val="150000"/>
              </a:lnSpc>
              <a:buFont typeface="Arial" panose="020B0604020202020204" pitchFamily="34" charset="0"/>
              <a:buChar char="•"/>
              <a:defRPr/>
            </a:pPr>
            <a:r>
              <a:rPr lang="zh-CN" altLang="en-US" sz="2000" kern="0" dirty="0">
                <a:latin typeface="+mn-ea"/>
                <a:ea typeface="+mn-ea"/>
                <a:cs typeface="Times New Roman" panose="02020603050405020304" pitchFamily="18" charset="0"/>
              </a:rPr>
              <a:t>正在写两级冗余代码（字内</a:t>
            </a:r>
            <a:r>
              <a:rPr lang="en-US" altLang="zh-CN" sz="2000" kern="0" dirty="0">
                <a:latin typeface="+mn-ea"/>
                <a:ea typeface="+mn-ea"/>
                <a:cs typeface="Times New Roman" panose="02020603050405020304" pitchFamily="18" charset="0"/>
              </a:rPr>
              <a:t>Hamming</a:t>
            </a:r>
            <a:r>
              <a:rPr lang="zh-CN" altLang="en-US" sz="2000" kern="0" dirty="0">
                <a:latin typeface="+mn-ea"/>
                <a:ea typeface="+mn-ea"/>
                <a:cs typeface="Times New Roman" panose="02020603050405020304" pitchFamily="18" charset="0"/>
              </a:rPr>
              <a:t>码与字间异或，像开题报告提的那样，四组</a:t>
            </a:r>
            <a:r>
              <a:rPr lang="en-US" altLang="zh-CN" sz="2000" kern="0" dirty="0">
                <a:latin typeface="+mn-ea"/>
                <a:ea typeface="+mn-ea"/>
                <a:cs typeface="Times New Roman" panose="02020603050405020304" pitchFamily="18" charset="0"/>
              </a:rPr>
              <a:t>Hamming</a:t>
            </a:r>
            <a:r>
              <a:rPr lang="zh-CN" altLang="en-US" sz="2000" kern="0" dirty="0">
                <a:latin typeface="+mn-ea"/>
                <a:ea typeface="+mn-ea"/>
                <a:cs typeface="Times New Roman" panose="02020603050405020304" pitchFamily="18" charset="0"/>
              </a:rPr>
              <a:t>信息码做字间校验，当字内校验不能恢复时（如发生两位错误的情况）抛给上一级，做异或处理）</a:t>
            </a:r>
            <a:endParaRPr lang="en-US" altLang="zh-CN" sz="2000" kern="0" dirty="0">
              <a:latin typeface="+mn-ea"/>
              <a:ea typeface="+mn-ea"/>
              <a:cs typeface="Times New Roman" panose="02020603050405020304" pitchFamily="18" charset="0"/>
            </a:endParaRPr>
          </a:p>
          <a:p>
            <a:pPr marL="714375" indent="-457200">
              <a:lnSpc>
                <a:spcPct val="150000"/>
              </a:lnSpc>
              <a:buFont typeface="Arial" panose="020B0604020202020204" pitchFamily="34" charset="0"/>
              <a:buChar char="•"/>
              <a:defRPr/>
            </a:pPr>
            <a:r>
              <a:rPr lang="zh-CN" altLang="en-US" sz="2000" kern="0" dirty="0">
                <a:latin typeface="+mn-ea"/>
                <a:ea typeface="+mn-ea"/>
                <a:cs typeface="Times New Roman" panose="02020603050405020304" pitchFamily="18" charset="0"/>
              </a:rPr>
              <a:t>了解一个概念，</a:t>
            </a:r>
            <a:r>
              <a:rPr lang="zh-CN" altLang="en-US" sz="2400" kern="0" dirty="0">
                <a:latin typeface="+mn-ea"/>
                <a:ea typeface="+mn-ea"/>
                <a:cs typeface="Times New Roman" panose="02020603050405020304" pitchFamily="18" charset="0"/>
              </a:rPr>
              <a:t>级联码</a:t>
            </a:r>
            <a:r>
              <a:rPr lang="zh-CN" altLang="en-US" sz="2000" kern="0" dirty="0">
                <a:latin typeface="+mn-ea"/>
                <a:ea typeface="+mn-ea"/>
                <a:cs typeface="Times New Roman" panose="02020603050405020304" pitchFamily="18" charset="0"/>
              </a:rPr>
              <a:t>？字内卷积码，字间</a:t>
            </a:r>
            <a:r>
              <a:rPr lang="en-US" altLang="zh-CN" sz="2000" kern="0" dirty="0">
                <a:latin typeface="+mn-ea"/>
                <a:ea typeface="+mn-ea"/>
                <a:cs typeface="Times New Roman" panose="02020603050405020304" pitchFamily="18" charset="0"/>
              </a:rPr>
              <a:t>RS</a:t>
            </a:r>
            <a:r>
              <a:rPr lang="zh-CN" altLang="en-US" sz="2000" kern="0" dirty="0">
                <a:latin typeface="+mn-ea"/>
                <a:ea typeface="+mn-ea"/>
                <a:cs typeface="Times New Roman" panose="02020603050405020304" pitchFamily="18" charset="0"/>
              </a:rPr>
              <a:t>码？跟两级冗余很像？</a:t>
            </a:r>
            <a:endParaRPr lang="en-US" altLang="zh-CN" sz="2000" kern="0" dirty="0">
              <a:latin typeface="+mn-ea"/>
              <a:ea typeface="+mn-ea"/>
              <a:cs typeface="Times New Roman" panose="02020603050405020304" pitchFamily="18" charset="0"/>
            </a:endParaRPr>
          </a:p>
          <a:p>
            <a:pPr marL="714375" indent="-457200">
              <a:lnSpc>
                <a:spcPct val="150000"/>
              </a:lnSpc>
              <a:buFont typeface="Arial" panose="020B0604020202020204" pitchFamily="34" charset="0"/>
              <a:buChar char="•"/>
              <a:defRPr/>
            </a:pPr>
            <a:endParaRPr lang="en-US" altLang="zh-CN"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26627" name="副标题 2"/>
          <p:cNvSpPr>
            <a:spLocks noGrp="1"/>
          </p:cNvSpPr>
          <p:nvPr>
            <p:ph type="subTitle" idx="1"/>
          </p:nvPr>
        </p:nvSpPr>
        <p:spPr/>
        <p:txBody>
          <a:bodyPr/>
          <a:lstStyle/>
          <a:p>
            <a:r>
              <a:rPr lang="en-US" altLang="zh-CN" smtClean="0"/>
              <a:t>12/12/2017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本周</a:t>
            </a:r>
          </a:p>
        </p:txBody>
      </p:sp>
      <p:sp>
        <p:nvSpPr>
          <p:cNvPr id="4" name="内容占位符 2"/>
          <p:cNvSpPr txBox="1">
            <a:spLocks/>
          </p:cNvSpPr>
          <p:nvPr/>
        </p:nvSpPr>
        <p:spPr bwMode="auto">
          <a:xfrm>
            <a:off x="950913" y="1928813"/>
            <a:ext cx="7731125"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257175" indent="-257175" algn="l" defTabSz="3429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557213" indent="-214313" algn="l" defTabSz="342900" rtl="0" eaLnBrk="0" fontAlgn="base" hangingPunct="0">
              <a:spcBef>
                <a:spcPts val="525"/>
              </a:spcBef>
              <a:spcAft>
                <a:spcPct val="0"/>
              </a:spcAft>
              <a:buClr>
                <a:srgbClr val="000000"/>
              </a:buClr>
              <a:buSzPct val="100000"/>
              <a:buFont typeface="Times New Roman" panose="02020603050405020304" pitchFamily="18" charset="0"/>
              <a:buChar char="–"/>
              <a:defRPr sz="2100">
                <a:solidFill>
                  <a:srgbClr val="000000"/>
                </a:solidFill>
                <a:latin typeface="+mn-lt"/>
                <a:ea typeface="+mn-ea"/>
              </a:defRPr>
            </a:lvl2pPr>
            <a:lvl3pPr marL="857250" indent="-171450" algn="l" defTabSz="342900" rtl="0" eaLnBrk="0" fontAlgn="base" hangingPunct="0">
              <a:spcBef>
                <a:spcPts val="4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defRPr>
            </a:lvl3pPr>
            <a:lvl4pPr marL="12001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4pPr>
            <a:lvl5pPr marL="15430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5pPr>
            <a:lvl6pPr marL="18859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6pPr>
            <a:lvl7pPr marL="22288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7pPr>
            <a:lvl8pPr marL="25717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8pPr>
            <a:lvl9pPr marL="29146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9pPr>
          </a:lstStyle>
          <a:p>
            <a:pPr marL="714375" indent="-457200">
              <a:lnSpc>
                <a:spcPct val="150000"/>
              </a:lnSpc>
              <a:buFont typeface="Wingdings" panose="05000000000000000000" pitchFamily="2" charset="2"/>
              <a:buChar char="ü"/>
              <a:defRPr/>
            </a:pPr>
            <a:r>
              <a:rPr lang="zh-CN" altLang="en-US" sz="2000" kern="0" dirty="0" smtClean="0">
                <a:latin typeface="Times New Roman" panose="02020603050405020304" pitchFamily="18" charset="0"/>
                <a:cs typeface="Times New Roman" panose="02020603050405020304" pitchFamily="18" charset="0"/>
              </a:rPr>
              <a:t>两级冗余代码</a:t>
            </a: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defRPr/>
            </a:pPr>
            <a:endParaRPr lang="en-US" altLang="zh-CN" sz="2800" kern="0" dirty="0" smtClean="0">
              <a:latin typeface="Times New Roman" panose="02020603050405020304" pitchFamily="18" charset="0"/>
              <a:cs typeface="Times New Roman" panose="02020603050405020304" pitchFamily="18" charset="0"/>
            </a:endParaRPr>
          </a:p>
        </p:txBody>
      </p:sp>
      <p:pic>
        <p:nvPicPr>
          <p:cNvPr id="2765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2686050"/>
            <a:ext cx="756443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本周</a:t>
            </a:r>
          </a:p>
        </p:txBody>
      </p:sp>
      <p:sp>
        <p:nvSpPr>
          <p:cNvPr id="2" name="矩形 1"/>
          <p:cNvSpPr/>
          <p:nvPr/>
        </p:nvSpPr>
        <p:spPr>
          <a:xfrm>
            <a:off x="708025" y="1812925"/>
            <a:ext cx="7723188" cy="2354263"/>
          </a:xfrm>
          <a:prstGeom prst="rect">
            <a:avLst/>
          </a:prstGeom>
        </p:spPr>
        <p:txBody>
          <a:bodyPr>
            <a:spAutoFit/>
          </a:bodyPr>
          <a:lstStyle/>
          <a:p>
            <a:pPr marL="714375" indent="-457200">
              <a:lnSpc>
                <a:spcPct val="150000"/>
              </a:lnSpc>
              <a:buFont typeface="Wingdings" panose="05000000000000000000" pitchFamily="2" charset="2"/>
              <a:buChar char="ü"/>
              <a:defRPr/>
            </a:pPr>
            <a:endParaRPr lang="en-US" altLang="zh-CN" sz="2000" kern="0" dirty="0">
              <a:latin typeface="Times New Roman" panose="02020603050405020304" pitchFamily="18" charset="0"/>
              <a:cs typeface="Times New Roman" panose="02020603050405020304" pitchFamily="18" charset="0"/>
            </a:endParaRPr>
          </a:p>
          <a:p>
            <a:pPr marL="714375" indent="-457200">
              <a:lnSpc>
                <a:spcPct val="150000"/>
              </a:lnSpc>
              <a:buFont typeface="Arial" panose="020B0604020202020204" pitchFamily="34" charset="0"/>
              <a:buChar char="•"/>
              <a:defRPr/>
            </a:pPr>
            <a:r>
              <a:rPr lang="zh-CN" altLang="en-US" sz="2000" kern="0" dirty="0">
                <a:latin typeface="Times New Roman" panose="02020603050405020304" pitchFamily="18" charset="0"/>
                <a:cs typeface="Times New Roman" panose="02020603050405020304" pitchFamily="18" charset="0"/>
              </a:rPr>
              <a:t>正在读这篇论文</a:t>
            </a:r>
            <a:r>
              <a:rPr lang="en-US" altLang="zh-CN" sz="2000" kern="0" dirty="0">
                <a:latin typeface="+mn-ea"/>
                <a:cs typeface="Times New Roman" panose="02020603050405020304" pitchFamily="18" charset="0"/>
              </a:rPr>
              <a:t>《</a:t>
            </a:r>
            <a:r>
              <a:rPr lang="en-US" altLang="zh-CN" sz="2000" b="1" dirty="0">
                <a:latin typeface="+mn-ea"/>
              </a:rPr>
              <a:t>Optimizing Cauchy Reed-Solomon </a:t>
            </a:r>
            <a:r>
              <a:rPr lang="en-US" altLang="zh-CN" sz="2000" b="1" dirty="0" err="1">
                <a:latin typeface="+mn-ea"/>
              </a:rPr>
              <a:t>Codesfor</a:t>
            </a:r>
            <a:r>
              <a:rPr lang="en-US" altLang="zh-CN" sz="2000" b="1" dirty="0">
                <a:latin typeface="+mn-ea"/>
              </a:rPr>
              <a:t> Fault-Tolerant Storage Applications</a:t>
            </a:r>
            <a:r>
              <a:rPr lang="en-US" altLang="zh-CN" sz="2000" dirty="0">
                <a:latin typeface="+mn-ea"/>
              </a:rPr>
              <a:t> </a:t>
            </a:r>
            <a:r>
              <a:rPr lang="en-US" altLang="zh-CN" sz="2000" kern="0" dirty="0">
                <a:latin typeface="+mn-ea"/>
                <a:cs typeface="Times New Roman" panose="02020603050405020304" pitchFamily="18" charset="0"/>
              </a:rPr>
              <a:t>》</a:t>
            </a:r>
          </a:p>
          <a:p>
            <a:pPr marL="714375" indent="-457200">
              <a:lnSpc>
                <a:spcPct val="150000"/>
              </a:lnSpc>
              <a:buFont typeface="Arial" panose="020B0604020202020204" pitchFamily="34" charset="0"/>
              <a:buChar char="•"/>
              <a:defRPr/>
            </a:pPr>
            <a:endParaRPr lang="en-US" altLang="zh-CN" sz="2000" kern="0" dirty="0">
              <a:latin typeface="+mn-ea"/>
              <a:ea typeface="+mn-ea"/>
              <a:cs typeface="Times New Roman" panose="02020603050405020304" pitchFamily="18" charset="0"/>
            </a:endParaRPr>
          </a:p>
          <a:p>
            <a:pPr marL="714375" indent="-457200">
              <a:lnSpc>
                <a:spcPct val="150000"/>
              </a:lnSpc>
              <a:buFont typeface="Arial" panose="020B0604020202020204" pitchFamily="34" charset="0"/>
              <a:buChar char="•"/>
              <a:defRPr/>
            </a:pPr>
            <a:endParaRPr lang="en-US" altLang="zh-CN"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29699" name="副标题 2"/>
          <p:cNvSpPr>
            <a:spLocks noGrp="1"/>
          </p:cNvSpPr>
          <p:nvPr>
            <p:ph type="subTitle" idx="1"/>
          </p:nvPr>
        </p:nvSpPr>
        <p:spPr/>
        <p:txBody>
          <a:bodyPr/>
          <a:lstStyle/>
          <a:p>
            <a:r>
              <a:rPr lang="en-US" altLang="zh-CN" smtClean="0"/>
              <a:t>12/19/2017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本周</a:t>
            </a:r>
          </a:p>
        </p:txBody>
      </p:sp>
      <p:sp>
        <p:nvSpPr>
          <p:cNvPr id="4" name="内容占位符 2"/>
          <p:cNvSpPr txBox="1">
            <a:spLocks/>
          </p:cNvSpPr>
          <p:nvPr/>
        </p:nvSpPr>
        <p:spPr bwMode="auto">
          <a:xfrm>
            <a:off x="703263" y="1412875"/>
            <a:ext cx="77311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257175" indent="-257175" algn="l" defTabSz="3429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557213" indent="-214313" algn="l" defTabSz="342900" rtl="0" eaLnBrk="0" fontAlgn="base" hangingPunct="0">
              <a:spcBef>
                <a:spcPts val="525"/>
              </a:spcBef>
              <a:spcAft>
                <a:spcPct val="0"/>
              </a:spcAft>
              <a:buClr>
                <a:srgbClr val="000000"/>
              </a:buClr>
              <a:buSzPct val="100000"/>
              <a:buFont typeface="Times New Roman" panose="02020603050405020304" pitchFamily="18" charset="0"/>
              <a:buChar char="–"/>
              <a:defRPr sz="2100">
                <a:solidFill>
                  <a:srgbClr val="000000"/>
                </a:solidFill>
                <a:latin typeface="+mn-lt"/>
                <a:ea typeface="+mn-ea"/>
              </a:defRPr>
            </a:lvl2pPr>
            <a:lvl3pPr marL="857250" indent="-171450" algn="l" defTabSz="342900" rtl="0" eaLnBrk="0" fontAlgn="base" hangingPunct="0">
              <a:spcBef>
                <a:spcPts val="4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defRPr>
            </a:lvl3pPr>
            <a:lvl4pPr marL="12001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4pPr>
            <a:lvl5pPr marL="15430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5pPr>
            <a:lvl6pPr marL="18859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6pPr>
            <a:lvl7pPr marL="22288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7pPr>
            <a:lvl8pPr marL="25717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8pPr>
            <a:lvl9pPr marL="29146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9pPr>
          </a:lstStyle>
          <a:p>
            <a:pPr marL="714375" indent="-457200">
              <a:lnSpc>
                <a:spcPct val="150000"/>
              </a:lnSpc>
              <a:buFont typeface="Wingdings" panose="05000000000000000000" pitchFamily="2" charset="2"/>
              <a:buChar char="ü"/>
              <a:defRPr/>
            </a:pPr>
            <a:r>
              <a:rPr lang="zh-CN" altLang="en-US" sz="2000" kern="0" dirty="0" smtClean="0">
                <a:latin typeface="Times New Roman" panose="02020603050405020304" pitchFamily="18" charset="0"/>
                <a:cs typeface="Times New Roman" panose="02020603050405020304" pitchFamily="18" charset="0"/>
              </a:rPr>
              <a:t>读了</a:t>
            </a:r>
            <a:r>
              <a:rPr lang="en-US" altLang="zh-CN" sz="2000" kern="0" dirty="0" smtClean="0">
                <a:latin typeface="Times New Roman" panose="02020603050405020304" pitchFamily="18" charset="0"/>
                <a:cs typeface="Times New Roman" panose="02020603050405020304" pitchFamily="18" charset="0"/>
              </a:rPr>
              <a:t>《</a:t>
            </a:r>
            <a:r>
              <a:rPr lang="en-US" altLang="zh-CN" b="1" dirty="0"/>
              <a:t>Optimizing Cauchy Reed-Solomon Codes</a:t>
            </a:r>
            <a:br>
              <a:rPr lang="en-US" altLang="zh-CN" b="1" dirty="0"/>
            </a:br>
            <a:r>
              <a:rPr lang="en-US" altLang="zh-CN" b="1" dirty="0"/>
              <a:t>for Fault-Tolerant Storage Applications</a:t>
            </a:r>
            <a:r>
              <a:rPr lang="en-US" altLang="zh-CN" sz="2000" dirty="0"/>
              <a:t> </a:t>
            </a:r>
            <a:r>
              <a:rPr lang="en-US" altLang="zh-CN" sz="2000" kern="0" dirty="0" smtClean="0">
                <a:latin typeface="Times New Roman" panose="02020603050405020304" pitchFamily="18" charset="0"/>
                <a:cs typeface="Times New Roman" panose="02020603050405020304" pitchFamily="18" charset="0"/>
              </a:rPr>
              <a:t>》</a:t>
            </a:r>
            <a:r>
              <a:rPr lang="zh-CN" altLang="en-US" sz="2000" kern="0" dirty="0" smtClean="0">
                <a:latin typeface="Times New Roman" panose="02020603050405020304" pitchFamily="18" charset="0"/>
                <a:cs typeface="Times New Roman" panose="02020603050405020304" pitchFamily="18" charset="0"/>
              </a:rPr>
              <a:t>介绍柯西矩阵</a:t>
            </a:r>
            <a:endParaRPr lang="en-US" altLang="zh-CN" sz="2000" kern="0" dirty="0" smtClean="0">
              <a:latin typeface="Times New Roman" panose="02020603050405020304" pitchFamily="18" charset="0"/>
              <a:cs typeface="Times New Roman" panose="02020603050405020304" pitchFamily="18" charset="0"/>
            </a:endParaRPr>
          </a:p>
          <a:p>
            <a:pPr marL="1014413" lvl="1" indent="-457200">
              <a:lnSpc>
                <a:spcPct val="150000"/>
              </a:lnSpc>
              <a:buFont typeface="+mj-lt"/>
              <a:buAutoNum type="arabicPeriod"/>
              <a:defRPr/>
            </a:pPr>
            <a:r>
              <a:rPr lang="zh-CN" altLang="en-US" sz="1800" kern="0" dirty="0" smtClean="0">
                <a:latin typeface="Times New Roman" panose="02020603050405020304" pitchFamily="18" charset="0"/>
                <a:cs typeface="Times New Roman" panose="02020603050405020304" pitchFamily="18" charset="0"/>
              </a:rPr>
              <a:t>目标：查找最优的柯西矩阵应用于</a:t>
            </a:r>
            <a:r>
              <a:rPr lang="en-US" altLang="zh-CN" sz="1800" kern="0" dirty="0" smtClean="0">
                <a:latin typeface="Times New Roman" panose="02020603050405020304" pitchFamily="18" charset="0"/>
                <a:cs typeface="Times New Roman" panose="02020603050405020304" pitchFamily="18" charset="0"/>
              </a:rPr>
              <a:t>RS</a:t>
            </a:r>
            <a:r>
              <a:rPr lang="zh-CN" altLang="en-US" sz="1800" kern="0" dirty="0" smtClean="0">
                <a:latin typeface="Times New Roman" panose="02020603050405020304" pitchFamily="18" charset="0"/>
                <a:cs typeface="Times New Roman" panose="02020603050405020304" pitchFamily="18" charset="0"/>
              </a:rPr>
              <a:t>编码（柯西矩阵是将</a:t>
            </a:r>
            <a:r>
              <a:rPr lang="en-US" altLang="zh-CN" sz="1800" kern="0" dirty="0" smtClean="0">
                <a:latin typeface="Times New Roman" panose="02020603050405020304" pitchFamily="18" charset="0"/>
                <a:cs typeface="Times New Roman" panose="02020603050405020304" pitchFamily="18" charset="0"/>
              </a:rPr>
              <a:t>RS</a:t>
            </a:r>
            <a:r>
              <a:rPr lang="zh-CN" altLang="en-US" sz="1800" kern="0" dirty="0" smtClean="0">
                <a:latin typeface="Times New Roman" panose="02020603050405020304" pitchFamily="18" charset="0"/>
                <a:cs typeface="Times New Roman" panose="02020603050405020304" pitchFamily="18" charset="0"/>
              </a:rPr>
              <a:t>在有限域中的计算转换成纯异或的计算）</a:t>
            </a:r>
            <a:endParaRPr lang="en-US" altLang="zh-CN" sz="1800" kern="0" dirty="0" smtClean="0">
              <a:latin typeface="Times New Roman" panose="02020603050405020304" pitchFamily="18" charset="0"/>
              <a:cs typeface="Times New Roman" panose="02020603050405020304" pitchFamily="18" charset="0"/>
            </a:endParaRPr>
          </a:p>
          <a:p>
            <a:pPr marL="1014413" lvl="1" indent="-457200">
              <a:lnSpc>
                <a:spcPct val="150000"/>
              </a:lnSpc>
              <a:buFont typeface="+mj-lt"/>
              <a:buAutoNum type="arabicPeriod"/>
              <a:defRPr/>
            </a:pPr>
            <a:r>
              <a:rPr lang="zh-CN" altLang="en-US" sz="1800" kern="0" dirty="0">
                <a:latin typeface="Times New Roman" panose="02020603050405020304" pitchFamily="18" charset="0"/>
                <a:cs typeface="Times New Roman" panose="02020603050405020304" pitchFamily="18" charset="0"/>
              </a:rPr>
              <a:t>出发点</a:t>
            </a:r>
            <a:r>
              <a:rPr lang="zh-CN" altLang="en-US" sz="1800" kern="0" dirty="0" smtClean="0">
                <a:latin typeface="Times New Roman" panose="02020603050405020304" pitchFamily="18" charset="0"/>
                <a:cs typeface="Times New Roman" panose="02020603050405020304" pitchFamily="18" charset="0"/>
              </a:rPr>
              <a:t>：柯西矩阵并不总是相等的，存在最优的情况。比如</a:t>
            </a:r>
            <a:r>
              <a:rPr lang="en-US" altLang="zh-CN" sz="1800" kern="0" dirty="0" smtClean="0">
                <a:latin typeface="Times New Roman" panose="02020603050405020304" pitchFamily="18" charset="0"/>
                <a:cs typeface="Times New Roman" panose="02020603050405020304" pitchFamily="18" charset="0"/>
              </a:rPr>
              <a:t>X</a:t>
            </a:r>
            <a:r>
              <a:rPr lang="zh-CN" altLang="en-US" sz="1800" kern="0" dirty="0" smtClean="0">
                <a:latin typeface="Times New Roman" panose="02020603050405020304" pitchFamily="18" charset="0"/>
                <a:cs typeface="Times New Roman" panose="02020603050405020304" pitchFamily="18" charset="0"/>
              </a:rPr>
              <a:t>，</a:t>
            </a:r>
            <a:r>
              <a:rPr lang="en-US" altLang="zh-CN" sz="1800" kern="0" dirty="0" smtClean="0">
                <a:latin typeface="Times New Roman" panose="02020603050405020304" pitchFamily="18" charset="0"/>
                <a:cs typeface="Times New Roman" panose="02020603050405020304" pitchFamily="18" charset="0"/>
              </a:rPr>
              <a:t>Y</a:t>
            </a:r>
            <a:r>
              <a:rPr lang="zh-CN" altLang="en-US" sz="1800" kern="0" dirty="0" smtClean="0">
                <a:latin typeface="Times New Roman" panose="02020603050405020304" pitchFamily="18" charset="0"/>
                <a:cs typeface="Times New Roman" panose="02020603050405020304" pitchFamily="18" charset="0"/>
              </a:rPr>
              <a:t>集合的不同，总的异或次数是不一样的</a:t>
            </a:r>
            <a:endParaRPr lang="en-US" altLang="zh-CN" sz="1800" kern="0" dirty="0" smtClean="0">
              <a:latin typeface="Times New Roman" panose="02020603050405020304" pitchFamily="18" charset="0"/>
              <a:cs typeface="Times New Roman" panose="02020603050405020304" pitchFamily="18" charset="0"/>
            </a:endParaRPr>
          </a:p>
          <a:p>
            <a:pPr marL="1014413" lvl="1" indent="-457200">
              <a:lnSpc>
                <a:spcPct val="150000"/>
              </a:lnSpc>
              <a:buFont typeface="+mj-lt"/>
              <a:buAutoNum type="arabicPeriod"/>
              <a:defRPr/>
            </a:pPr>
            <a:r>
              <a:rPr lang="zh-CN" altLang="en-US" sz="1800" kern="0" dirty="0" smtClean="0">
                <a:latin typeface="Times New Roman" panose="02020603050405020304" pitchFamily="18" charset="0"/>
                <a:cs typeface="Times New Roman" panose="02020603050405020304" pitchFamily="18" charset="0"/>
              </a:rPr>
              <a:t>解决的问题：</a:t>
            </a:r>
            <a:endParaRPr lang="en-US" altLang="zh-CN" sz="1800" kern="0" dirty="0" smtClean="0">
              <a:latin typeface="Times New Roman" panose="02020603050405020304" pitchFamily="18" charset="0"/>
              <a:cs typeface="Times New Roman" panose="02020603050405020304" pitchFamily="18" charset="0"/>
            </a:endParaRPr>
          </a:p>
          <a:p>
            <a:pPr marL="1314450" lvl="2" indent="-457200">
              <a:lnSpc>
                <a:spcPct val="150000"/>
              </a:lnSpc>
              <a:buFont typeface="+mj-lt"/>
              <a:buAutoNum type="romanUcPeriod"/>
              <a:defRPr/>
            </a:pPr>
            <a:r>
              <a:rPr lang="zh-CN" altLang="en-US" sz="1800" kern="0" dirty="0">
                <a:latin typeface="Times New Roman" panose="02020603050405020304" pitchFamily="18" charset="0"/>
                <a:cs typeface="Times New Roman" panose="02020603050405020304" pitchFamily="18" charset="0"/>
              </a:rPr>
              <a:t>解决了</a:t>
            </a:r>
            <a:r>
              <a:rPr lang="en-US" altLang="zh-CN" sz="1800" kern="0" dirty="0">
                <a:latin typeface="Times New Roman" panose="02020603050405020304" pitchFamily="18" charset="0"/>
                <a:cs typeface="Times New Roman" panose="02020603050405020304" pitchFamily="18" charset="0"/>
              </a:rPr>
              <a:t>RS</a:t>
            </a:r>
            <a:r>
              <a:rPr lang="zh-CN" altLang="en-US" sz="1800" kern="0" dirty="0">
                <a:latin typeface="Times New Roman" panose="02020603050405020304" pitchFamily="18" charset="0"/>
                <a:cs typeface="Times New Roman" panose="02020603050405020304" pitchFamily="18" charset="0"/>
              </a:rPr>
              <a:t>编码</a:t>
            </a:r>
            <a:r>
              <a:rPr lang="zh-CN" altLang="en-US" sz="1800" kern="0" dirty="0" smtClean="0">
                <a:latin typeface="Times New Roman" panose="02020603050405020304" pitchFamily="18" charset="0"/>
                <a:cs typeface="Times New Roman" panose="02020603050405020304" pitchFamily="18" charset="0"/>
              </a:rPr>
              <a:t>有限域中求逆矩阵运算</a:t>
            </a:r>
            <a:r>
              <a:rPr lang="zh-CN" altLang="en-US" sz="1800" kern="0" dirty="0">
                <a:latin typeface="Times New Roman" panose="02020603050405020304" pitchFamily="18" charset="0"/>
                <a:cs typeface="Times New Roman" panose="02020603050405020304" pitchFamily="18" charset="0"/>
              </a:rPr>
              <a:t>量较大的问题</a:t>
            </a:r>
            <a:endParaRPr lang="en-US" altLang="zh-CN" sz="1800" kern="0" dirty="0">
              <a:latin typeface="Times New Roman" panose="02020603050405020304" pitchFamily="18" charset="0"/>
              <a:cs typeface="Times New Roman" panose="02020603050405020304" pitchFamily="18" charset="0"/>
            </a:endParaRPr>
          </a:p>
          <a:p>
            <a:pPr marL="1314450" lvl="2" indent="-457200">
              <a:lnSpc>
                <a:spcPct val="150000"/>
              </a:lnSpc>
              <a:buFont typeface="+mj-lt"/>
              <a:buAutoNum type="romanUcPeriod"/>
              <a:defRPr/>
            </a:pPr>
            <a:r>
              <a:rPr lang="zh-CN" altLang="en-US" sz="1800" kern="0" dirty="0">
                <a:latin typeface="Times New Roman" panose="02020603050405020304" pitchFamily="18" charset="0"/>
                <a:cs typeface="Times New Roman" panose="02020603050405020304" pitchFamily="18" charset="0"/>
              </a:rPr>
              <a:t>阐述了该怎么查找最优</a:t>
            </a:r>
            <a:r>
              <a:rPr lang="zh-CN" altLang="en-US" sz="1800" kern="0" dirty="0" smtClean="0">
                <a:latin typeface="Times New Roman" panose="02020603050405020304" pitchFamily="18" charset="0"/>
                <a:cs typeface="Times New Roman" panose="02020603050405020304" pitchFamily="18" charset="0"/>
              </a:rPr>
              <a:t>的柯西矩阵</a:t>
            </a:r>
            <a:endParaRPr lang="en-US" altLang="zh-CN" sz="1800" kern="0" dirty="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ü"/>
              <a:defRPr/>
            </a:pP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defRPr/>
            </a:pPr>
            <a:endParaRPr lang="en-US" altLang="zh-CN" sz="2800" kern="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本周</a:t>
            </a:r>
          </a:p>
        </p:txBody>
      </p:sp>
      <p:sp>
        <p:nvSpPr>
          <p:cNvPr id="2" name="矩形 1"/>
          <p:cNvSpPr/>
          <p:nvPr/>
        </p:nvSpPr>
        <p:spPr>
          <a:xfrm>
            <a:off x="857250" y="2170113"/>
            <a:ext cx="7723188" cy="1893887"/>
          </a:xfrm>
          <a:prstGeom prst="rect">
            <a:avLst/>
          </a:prstGeom>
        </p:spPr>
        <p:txBody>
          <a:bodyPr>
            <a:spAutoFit/>
          </a:bodyPr>
          <a:lstStyle/>
          <a:p>
            <a:pPr marL="714375" indent="-457200">
              <a:lnSpc>
                <a:spcPct val="150000"/>
              </a:lnSpc>
              <a:buFont typeface="Arial" panose="020B0604020202020204" pitchFamily="34" charset="0"/>
              <a:buChar char="•"/>
              <a:defRPr/>
            </a:pPr>
            <a:r>
              <a:rPr lang="zh-CN" altLang="en-US" sz="2000" kern="0" dirty="0">
                <a:latin typeface="+mn-ea"/>
                <a:ea typeface="+mn-ea"/>
                <a:cs typeface="Times New Roman" panose="02020603050405020304" pitchFamily="18" charset="0"/>
              </a:rPr>
              <a:t>正在写</a:t>
            </a:r>
            <a:r>
              <a:rPr lang="en-US" altLang="zh-CN" sz="2000" kern="0" dirty="0">
                <a:latin typeface="+mn-ea"/>
                <a:ea typeface="+mn-ea"/>
                <a:cs typeface="Times New Roman" panose="02020603050405020304" pitchFamily="18" charset="0"/>
              </a:rPr>
              <a:t>RS</a:t>
            </a:r>
            <a:r>
              <a:rPr lang="zh-CN" altLang="en-US" sz="2000" kern="0" dirty="0">
                <a:latin typeface="+mn-ea"/>
                <a:ea typeface="+mn-ea"/>
                <a:cs typeface="Times New Roman" panose="02020603050405020304" pitchFamily="18" charset="0"/>
              </a:rPr>
              <a:t>代码，是用普通的有限域里进行计算的</a:t>
            </a:r>
            <a:endParaRPr lang="en-US" altLang="zh-CN" sz="2000" kern="0" dirty="0">
              <a:latin typeface="+mn-ea"/>
              <a:ea typeface="+mn-ea"/>
              <a:cs typeface="Times New Roman" panose="02020603050405020304" pitchFamily="18" charset="0"/>
            </a:endParaRPr>
          </a:p>
          <a:p>
            <a:pPr marL="714375" indent="-457200">
              <a:lnSpc>
                <a:spcPct val="150000"/>
              </a:lnSpc>
              <a:buFont typeface="Arial" panose="020B0604020202020204" pitchFamily="34" charset="0"/>
              <a:buChar char="•"/>
              <a:defRPr/>
            </a:pPr>
            <a:r>
              <a:rPr lang="zh-CN" altLang="en-US" sz="2000" kern="0" dirty="0">
                <a:latin typeface="+mn-ea"/>
                <a:ea typeface="+mn-ea"/>
                <a:cs typeface="Times New Roman" panose="02020603050405020304" pitchFamily="18" charset="0"/>
              </a:rPr>
              <a:t>写完代码之后，准备实现论文所说将有限域映射到异或，并利用算法来查找最优的柯西矩阵。</a:t>
            </a:r>
            <a:endParaRPr lang="en-US" altLang="zh-CN" sz="2000" kern="0" dirty="0">
              <a:latin typeface="+mn-ea"/>
              <a:ea typeface="+mn-ea"/>
              <a:cs typeface="Times New Roman" panose="02020603050405020304" pitchFamily="18" charset="0"/>
            </a:endParaRPr>
          </a:p>
          <a:p>
            <a:pPr marL="714375" indent="-457200">
              <a:lnSpc>
                <a:spcPct val="150000"/>
              </a:lnSpc>
              <a:buFont typeface="Arial" panose="020B0604020202020204" pitchFamily="34" charset="0"/>
              <a:buChar char="•"/>
              <a:defRPr/>
            </a:pPr>
            <a:endParaRPr lang="en-US" altLang="zh-CN"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32771" name="副标题 2"/>
          <p:cNvSpPr>
            <a:spLocks noGrp="1"/>
          </p:cNvSpPr>
          <p:nvPr>
            <p:ph type="subTitle" idx="1"/>
          </p:nvPr>
        </p:nvSpPr>
        <p:spPr/>
        <p:txBody>
          <a:bodyPr/>
          <a:lstStyle/>
          <a:p>
            <a:r>
              <a:rPr lang="en-US" altLang="zh-CN" smtClean="0"/>
              <a:t>12/26/2017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本周</a:t>
            </a:r>
          </a:p>
        </p:txBody>
      </p:sp>
      <p:sp>
        <p:nvSpPr>
          <p:cNvPr id="2" name="矩形 1"/>
          <p:cNvSpPr/>
          <p:nvPr/>
        </p:nvSpPr>
        <p:spPr>
          <a:xfrm>
            <a:off x="857250" y="2170113"/>
            <a:ext cx="7723188" cy="1774825"/>
          </a:xfrm>
          <a:prstGeom prst="rect">
            <a:avLst/>
          </a:prstGeom>
        </p:spPr>
        <p:txBody>
          <a:bodyPr>
            <a:spAutoFit/>
          </a:bodyPr>
          <a:lstStyle/>
          <a:p>
            <a:pPr marL="714375" indent="-457200">
              <a:lnSpc>
                <a:spcPct val="150000"/>
              </a:lnSpc>
              <a:buFont typeface="Arial" panose="020B0604020202020204" pitchFamily="34" charset="0"/>
              <a:buChar char="•"/>
              <a:defRPr/>
            </a:pPr>
            <a:r>
              <a:rPr lang="zh-CN" altLang="en-US" sz="2000" kern="0" dirty="0">
                <a:latin typeface="+mn-ea"/>
                <a:ea typeface="+mn-ea"/>
                <a:cs typeface="Times New Roman" panose="02020603050405020304" pitchFamily="18" charset="0"/>
              </a:rPr>
              <a:t>写</a:t>
            </a:r>
            <a:r>
              <a:rPr lang="en-US" altLang="zh-CN" sz="2000" kern="0" dirty="0">
                <a:latin typeface="+mn-ea"/>
                <a:ea typeface="+mn-ea"/>
                <a:cs typeface="Times New Roman" panose="02020603050405020304" pitchFamily="18" charset="0"/>
              </a:rPr>
              <a:t>RS</a:t>
            </a:r>
            <a:r>
              <a:rPr lang="zh-CN" altLang="en-US" sz="2000" kern="0" dirty="0">
                <a:latin typeface="+mn-ea"/>
                <a:ea typeface="+mn-ea"/>
                <a:cs typeface="Times New Roman" panose="02020603050405020304" pitchFamily="18" charset="0"/>
              </a:rPr>
              <a:t>代码</a:t>
            </a:r>
            <a:r>
              <a:rPr lang="zh-CN" altLang="en-US" kern="0" dirty="0">
                <a:latin typeface="Times New Roman" panose="02020603050405020304" pitchFamily="18" charset="0"/>
                <a:cs typeface="Times New Roman" panose="02020603050405020304" pitchFamily="18" charset="0"/>
              </a:rPr>
              <a:t>（解码的时候，有点问题，跟用手算的结果不一致  </a:t>
            </a:r>
            <a:r>
              <a:rPr lang="en-US" altLang="zh-CN" kern="0" dirty="0">
                <a:latin typeface="Times New Roman" panose="02020603050405020304" pitchFamily="18" charset="0"/>
                <a:cs typeface="Times New Roman" panose="02020603050405020304" pitchFamily="18" charset="0"/>
              </a:rPr>
              <a:t>sad  </a:t>
            </a:r>
            <a:r>
              <a:rPr lang="zh-CN" altLang="en-US" kern="0" dirty="0">
                <a:latin typeface="Times New Roman" panose="02020603050405020304" pitchFamily="18" charset="0"/>
                <a:cs typeface="Times New Roman" panose="02020603050405020304" pitchFamily="18" charset="0"/>
              </a:rPr>
              <a:t>）</a:t>
            </a:r>
            <a:endParaRPr lang="en-US" altLang="zh-CN" kern="0" dirty="0">
              <a:latin typeface="Times New Roman" panose="02020603050405020304" pitchFamily="18" charset="0"/>
              <a:cs typeface="Times New Roman" panose="02020603050405020304" pitchFamily="18" charset="0"/>
            </a:endParaRPr>
          </a:p>
          <a:p>
            <a:pPr marL="714375" indent="-457200">
              <a:lnSpc>
                <a:spcPct val="150000"/>
              </a:lnSpc>
              <a:buFont typeface="Arial" panose="020B0604020202020204" pitchFamily="34" charset="0"/>
              <a:buChar char="•"/>
              <a:defRPr/>
            </a:pPr>
            <a:r>
              <a:rPr lang="zh-CN" altLang="en-US" kern="0" dirty="0">
                <a:latin typeface="Times New Roman" panose="02020603050405020304" pitchFamily="18" charset="0"/>
                <a:cs typeface="Times New Roman" panose="02020603050405020304" pitchFamily="18" charset="0"/>
              </a:rPr>
              <a:t>在读</a:t>
            </a:r>
            <a:r>
              <a:rPr lang="en-US" altLang="zh-CN" kern="0" dirty="0">
                <a:latin typeface="Times New Roman" panose="02020603050405020304" pitchFamily="18" charset="0"/>
                <a:cs typeface="Times New Roman" panose="02020603050405020304" pitchFamily="18" charset="0"/>
              </a:rPr>
              <a:t>《An Efficient XOR-Scheduling Algorithm for Erasure Codes Encoding 》</a:t>
            </a:r>
            <a:r>
              <a:rPr lang="zh-CN" altLang="en-US" kern="0" dirty="0">
                <a:latin typeface="Times New Roman" panose="02020603050405020304" pitchFamily="18" charset="0"/>
                <a:cs typeface="Times New Roman" panose="02020603050405020304" pitchFamily="18" charset="0"/>
              </a:rPr>
              <a:t>介绍一种有效的异或调度算法</a:t>
            </a:r>
            <a:endParaRPr lang="en-US" altLang="zh-CN" kern="0" dirty="0">
              <a:latin typeface="Times New Roman" panose="02020603050405020304" pitchFamily="18" charset="0"/>
              <a:cs typeface="Times New Roman" panose="02020603050405020304" pitchFamily="18" charset="0"/>
            </a:endParaRPr>
          </a:p>
          <a:p>
            <a:pPr marL="714375" indent="-457200">
              <a:lnSpc>
                <a:spcPct val="150000"/>
              </a:lnSpc>
              <a:buFont typeface="Arial" panose="020B0604020202020204" pitchFamily="34" charset="0"/>
              <a:buChar char="•"/>
              <a:defRPr/>
            </a:pPr>
            <a:endParaRPr lang="en-US" altLang="zh-CN" sz="2000" kern="0" dirty="0">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7171" name="副标题 2"/>
          <p:cNvSpPr>
            <a:spLocks noGrp="1"/>
          </p:cNvSpPr>
          <p:nvPr>
            <p:ph type="subTitle" idx="1"/>
          </p:nvPr>
        </p:nvSpPr>
        <p:spPr/>
        <p:txBody>
          <a:bodyPr/>
          <a:lstStyle/>
          <a:p>
            <a:r>
              <a:rPr lang="en-US" altLang="zh-CN" smtClean="0"/>
              <a:t>12/19/2017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34819" name="副标题 2"/>
          <p:cNvSpPr>
            <a:spLocks noGrp="1"/>
          </p:cNvSpPr>
          <p:nvPr>
            <p:ph type="subTitle" idx="1"/>
          </p:nvPr>
        </p:nvSpPr>
        <p:spPr/>
        <p:txBody>
          <a:bodyPr/>
          <a:lstStyle/>
          <a:p>
            <a:r>
              <a:rPr lang="en-US" altLang="zh-CN" smtClean="0"/>
              <a:t>1/16/2017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本周</a:t>
            </a:r>
          </a:p>
        </p:txBody>
      </p:sp>
      <p:sp>
        <p:nvSpPr>
          <p:cNvPr id="3" name="文本框 2"/>
          <p:cNvSpPr txBox="1"/>
          <p:nvPr/>
        </p:nvSpPr>
        <p:spPr>
          <a:xfrm>
            <a:off x="1076325" y="1344613"/>
            <a:ext cx="7799388" cy="4154487"/>
          </a:xfrm>
          <a:prstGeom prst="rect">
            <a:avLst/>
          </a:prstGeom>
          <a:noFill/>
        </p:spPr>
        <p:txBody>
          <a:bodyPr>
            <a:spAutoFit/>
          </a:bodyPr>
          <a:lstStyle/>
          <a:p>
            <a:pPr marL="714375" indent="-457200">
              <a:lnSpc>
                <a:spcPct val="150000"/>
              </a:lnSpc>
              <a:buFont typeface="Wingdings" panose="05000000000000000000" pitchFamily="2" charset="2"/>
              <a:buChar char="ü"/>
              <a:defRPr/>
            </a:pPr>
            <a:r>
              <a:rPr lang="zh-CN" altLang="en-US" sz="2400" kern="0" dirty="0">
                <a:latin typeface="+mn-ea"/>
                <a:ea typeface="+mn-ea"/>
                <a:cs typeface="Times New Roman" panose="02020603050405020304" pitchFamily="18" charset="0"/>
              </a:rPr>
              <a:t>写了分析报告</a:t>
            </a:r>
            <a:endParaRPr lang="en-US" altLang="zh-CN" sz="3200" dirty="0"/>
          </a:p>
          <a:p>
            <a:pPr marL="714375" indent="-457200">
              <a:lnSpc>
                <a:spcPct val="150000"/>
              </a:lnSpc>
              <a:buFont typeface="Wingdings" panose="05000000000000000000" pitchFamily="2" charset="2"/>
              <a:buChar char="ü"/>
              <a:defRPr/>
            </a:pPr>
            <a:r>
              <a:rPr lang="en-US" altLang="zh-CN" sz="2400" kern="0" dirty="0">
                <a:latin typeface="+mn-ea"/>
                <a:ea typeface="+mn-ea"/>
                <a:cs typeface="Times New Roman" panose="02020603050405020304" pitchFamily="18" charset="0"/>
              </a:rPr>
              <a:t>BCH</a:t>
            </a:r>
            <a:r>
              <a:rPr lang="zh-CN" altLang="en-US" sz="2400" kern="0" dirty="0">
                <a:latin typeface="+mn-ea"/>
                <a:ea typeface="+mn-ea"/>
                <a:cs typeface="Times New Roman" panose="02020603050405020304" pitchFamily="18" charset="0"/>
              </a:rPr>
              <a:t>（</a:t>
            </a:r>
            <a:r>
              <a:rPr lang="en-US" altLang="zh-CN" sz="2400" kern="0" dirty="0">
                <a:latin typeface="+mn-ea"/>
                <a:ea typeface="+mn-ea"/>
                <a:cs typeface="Times New Roman" panose="02020603050405020304" pitchFamily="18" charset="0"/>
              </a:rPr>
              <a:t>44,32</a:t>
            </a:r>
            <a:r>
              <a:rPr lang="zh-CN" altLang="en-US" sz="2400" kern="0" dirty="0">
                <a:latin typeface="+mn-ea"/>
                <a:ea typeface="+mn-ea"/>
                <a:cs typeface="Times New Roman" panose="02020603050405020304" pitchFamily="18" charset="0"/>
              </a:rPr>
              <a:t>）与</a:t>
            </a:r>
            <a:r>
              <a:rPr lang="en-US" altLang="zh-CN" sz="2400" kern="0" dirty="0">
                <a:latin typeface="+mn-ea"/>
                <a:ea typeface="+mn-ea"/>
                <a:cs typeface="Times New Roman" panose="02020603050405020304" pitchFamily="18" charset="0"/>
              </a:rPr>
              <a:t>XOR</a:t>
            </a:r>
            <a:r>
              <a:rPr lang="zh-CN" altLang="en-US" sz="2400" kern="0" dirty="0">
                <a:latin typeface="+mn-ea"/>
                <a:ea typeface="+mn-ea"/>
                <a:cs typeface="Times New Roman" panose="02020603050405020304" pitchFamily="18" charset="0"/>
              </a:rPr>
              <a:t>的两级编码</a:t>
            </a:r>
            <a:endParaRPr lang="en-US" altLang="zh-CN" sz="2400" kern="0" dirty="0">
              <a:latin typeface="+mn-ea"/>
              <a:ea typeface="+mn-ea"/>
              <a:cs typeface="Times New Roman" panose="02020603050405020304" pitchFamily="18" charset="0"/>
            </a:endParaRPr>
          </a:p>
          <a:p>
            <a:pPr marL="257175">
              <a:lnSpc>
                <a:spcPct val="150000"/>
              </a:lnSpc>
              <a:defRPr/>
            </a:pPr>
            <a:r>
              <a:rPr lang="zh-CN" altLang="en-US" sz="2400" kern="0" dirty="0">
                <a:latin typeface="+mn-ea"/>
                <a:ea typeface="+mn-ea"/>
                <a:cs typeface="Times New Roman" panose="02020603050405020304" pitchFamily="18" charset="0"/>
              </a:rPr>
              <a:t>    每</a:t>
            </a:r>
            <a:r>
              <a:rPr lang="en-US" altLang="zh-CN" sz="2400" kern="0" dirty="0">
                <a:latin typeface="+mn-ea"/>
                <a:ea typeface="+mn-ea"/>
                <a:cs typeface="Times New Roman" panose="02020603050405020304" pitchFamily="18" charset="0"/>
              </a:rPr>
              <a:t>4</a:t>
            </a:r>
            <a:r>
              <a:rPr lang="zh-CN" altLang="en-US" sz="2400" kern="0" dirty="0">
                <a:latin typeface="+mn-ea"/>
                <a:ea typeface="+mn-ea"/>
                <a:cs typeface="Times New Roman" panose="02020603050405020304" pitchFamily="18" charset="0"/>
              </a:rPr>
              <a:t>个为一组，开展了一点测试，分别枚举了</a:t>
            </a:r>
            <a:endParaRPr lang="en-US" altLang="zh-CN" sz="2400" kern="0" dirty="0">
              <a:latin typeface="+mn-ea"/>
              <a:ea typeface="+mn-ea"/>
              <a:cs typeface="Times New Roman" panose="02020603050405020304" pitchFamily="18" charset="0"/>
            </a:endParaRPr>
          </a:p>
          <a:p>
            <a:pPr marL="257175" lvl="1">
              <a:lnSpc>
                <a:spcPct val="150000"/>
              </a:lnSpc>
              <a:defRPr/>
            </a:pPr>
            <a:r>
              <a:rPr lang="en-US" altLang="zh-CN" sz="2400" kern="0" dirty="0">
                <a:latin typeface="+mn-ea"/>
                <a:ea typeface="+mn-ea"/>
                <a:cs typeface="Times New Roman" panose="02020603050405020304" pitchFamily="18" charset="0"/>
              </a:rPr>
              <a:t>	1-bit</a:t>
            </a:r>
            <a:r>
              <a:rPr lang="zh-CN" altLang="en-US" sz="2400" kern="0" dirty="0">
                <a:latin typeface="+mn-ea"/>
                <a:ea typeface="+mn-ea"/>
                <a:cs typeface="Times New Roman" panose="02020603050405020304" pitchFamily="18" charset="0"/>
              </a:rPr>
              <a:t>错误，</a:t>
            </a:r>
            <a:r>
              <a:rPr lang="en-US" altLang="zh-CN" sz="2400" kern="0" dirty="0">
                <a:latin typeface="+mn-ea"/>
                <a:ea typeface="+mn-ea"/>
                <a:cs typeface="Times New Roman" panose="02020603050405020304" pitchFamily="18" charset="0"/>
              </a:rPr>
              <a:t>4 </a:t>
            </a:r>
            <a:r>
              <a:rPr lang="zh-CN" altLang="en-US" sz="2400" kern="0" dirty="0">
                <a:latin typeface="+mn-ea"/>
                <a:ea typeface="+mn-ea"/>
                <a:cs typeface="Times New Roman" panose="02020603050405020304" pitchFamily="18" charset="0"/>
              </a:rPr>
              <a:t>* </a:t>
            </a:r>
            <a:r>
              <a:rPr lang="en-US" altLang="zh-CN" sz="2400" kern="0" dirty="0">
                <a:latin typeface="+mn-ea"/>
                <a:ea typeface="+mn-ea"/>
                <a:cs typeface="Times New Roman" panose="02020603050405020304" pitchFamily="18" charset="0"/>
              </a:rPr>
              <a:t>44 </a:t>
            </a:r>
            <a:r>
              <a:rPr lang="zh-CN" altLang="en-US" sz="2400" kern="0" dirty="0">
                <a:latin typeface="+mn-ea"/>
                <a:ea typeface="+mn-ea"/>
                <a:cs typeface="Times New Roman" panose="02020603050405020304" pitchFamily="18" charset="0"/>
              </a:rPr>
              <a:t>种情况</a:t>
            </a:r>
            <a:endParaRPr lang="en-US" altLang="zh-CN" sz="2400" kern="0" dirty="0">
              <a:latin typeface="+mn-ea"/>
              <a:ea typeface="+mn-ea"/>
              <a:cs typeface="Times New Roman" panose="02020603050405020304" pitchFamily="18" charset="0"/>
            </a:endParaRPr>
          </a:p>
          <a:p>
            <a:pPr marL="257175" lvl="1">
              <a:lnSpc>
                <a:spcPct val="150000"/>
              </a:lnSpc>
              <a:defRPr/>
            </a:pPr>
            <a:r>
              <a:rPr lang="en-US" altLang="zh-CN" sz="2400" kern="0" dirty="0">
                <a:latin typeface="+mn-ea"/>
                <a:ea typeface="+mn-ea"/>
                <a:cs typeface="Times New Roman" panose="02020603050405020304" pitchFamily="18" charset="0"/>
              </a:rPr>
              <a:t>	2-bit</a:t>
            </a:r>
            <a:r>
              <a:rPr lang="zh-CN" altLang="en-US" sz="2400" kern="0" dirty="0">
                <a:latin typeface="+mn-ea"/>
                <a:ea typeface="+mn-ea"/>
                <a:cs typeface="Times New Roman" panose="02020603050405020304" pitchFamily="18" charset="0"/>
              </a:rPr>
              <a:t>错误，</a:t>
            </a:r>
            <a:r>
              <a:rPr lang="en-US" altLang="zh-CN" sz="2400" kern="0" dirty="0">
                <a:latin typeface="+mn-ea"/>
                <a:ea typeface="+mn-ea"/>
                <a:cs typeface="Times New Roman" panose="02020603050405020304" pitchFamily="18" charset="0"/>
              </a:rPr>
              <a:t>4 </a:t>
            </a:r>
            <a:r>
              <a:rPr lang="zh-CN" altLang="en-US" sz="2400" kern="0" dirty="0">
                <a:latin typeface="+mn-ea"/>
                <a:ea typeface="+mn-ea"/>
                <a:cs typeface="Times New Roman" panose="02020603050405020304" pitchFamily="18" charset="0"/>
              </a:rPr>
              <a:t>* </a:t>
            </a:r>
            <a:r>
              <a:rPr lang="en-US" altLang="zh-CN" sz="2400" kern="0" dirty="0">
                <a:latin typeface="+mn-ea"/>
                <a:ea typeface="+mn-ea"/>
                <a:cs typeface="Times New Roman" panose="02020603050405020304" pitchFamily="18" charset="0"/>
              </a:rPr>
              <a:t>C_44_2 </a:t>
            </a:r>
            <a:r>
              <a:rPr lang="zh-CN" altLang="en-US" sz="2400" kern="0" dirty="0">
                <a:latin typeface="+mn-ea"/>
                <a:ea typeface="+mn-ea"/>
                <a:cs typeface="Times New Roman" panose="02020603050405020304" pitchFamily="18" charset="0"/>
              </a:rPr>
              <a:t>种情况</a:t>
            </a:r>
            <a:endParaRPr lang="en-US" altLang="zh-CN" sz="2400" kern="0" dirty="0">
              <a:latin typeface="+mn-ea"/>
              <a:ea typeface="+mn-ea"/>
              <a:cs typeface="Times New Roman" panose="02020603050405020304" pitchFamily="18" charset="0"/>
            </a:endParaRPr>
          </a:p>
          <a:p>
            <a:pPr marL="257175" lvl="1">
              <a:lnSpc>
                <a:spcPct val="150000"/>
              </a:lnSpc>
              <a:defRPr/>
            </a:pPr>
            <a:r>
              <a:rPr lang="en-US" altLang="zh-CN" sz="2400" kern="0" dirty="0">
                <a:latin typeface="+mn-ea"/>
                <a:ea typeface="+mn-ea"/>
                <a:cs typeface="Times New Roman" panose="02020603050405020304" pitchFamily="18" charset="0"/>
              </a:rPr>
              <a:t>	3-bit</a:t>
            </a:r>
            <a:r>
              <a:rPr lang="zh-CN" altLang="en-US" sz="2400" kern="0" dirty="0">
                <a:latin typeface="+mn-ea"/>
                <a:ea typeface="+mn-ea"/>
                <a:cs typeface="Times New Roman" panose="02020603050405020304" pitchFamily="18" charset="0"/>
              </a:rPr>
              <a:t>错误，</a:t>
            </a:r>
            <a:r>
              <a:rPr lang="en-US" altLang="zh-CN" sz="2400" kern="0" dirty="0">
                <a:latin typeface="+mn-ea"/>
                <a:ea typeface="+mn-ea"/>
                <a:cs typeface="Times New Roman" panose="02020603050405020304" pitchFamily="18" charset="0"/>
              </a:rPr>
              <a:t>4 </a:t>
            </a:r>
            <a:r>
              <a:rPr lang="zh-CN" altLang="en-US" sz="2400" kern="0" dirty="0">
                <a:latin typeface="+mn-ea"/>
                <a:ea typeface="+mn-ea"/>
                <a:cs typeface="Times New Roman" panose="02020603050405020304" pitchFamily="18" charset="0"/>
              </a:rPr>
              <a:t>* </a:t>
            </a:r>
            <a:r>
              <a:rPr lang="en-US" altLang="zh-CN" sz="2400" kern="0" dirty="0">
                <a:latin typeface="+mn-ea"/>
                <a:ea typeface="+mn-ea"/>
                <a:cs typeface="Times New Roman" panose="02020603050405020304" pitchFamily="18" charset="0"/>
              </a:rPr>
              <a:t>C_44_3 </a:t>
            </a:r>
            <a:r>
              <a:rPr lang="zh-CN" altLang="en-US" sz="2400" kern="0" dirty="0">
                <a:latin typeface="+mn-ea"/>
                <a:ea typeface="+mn-ea"/>
                <a:cs typeface="Times New Roman" panose="02020603050405020304" pitchFamily="18" charset="0"/>
              </a:rPr>
              <a:t>种情况</a:t>
            </a:r>
            <a:endParaRPr lang="en-US" altLang="zh-CN" sz="2400" kern="0" dirty="0">
              <a:latin typeface="+mn-ea"/>
              <a:ea typeface="+mn-ea"/>
              <a:cs typeface="Times New Roman" panose="02020603050405020304" pitchFamily="18" charset="0"/>
            </a:endParaRPr>
          </a:p>
          <a:p>
            <a:pPr lvl="1">
              <a:defRPr/>
            </a:pPr>
            <a:endParaRPr lang="en-US" altLang="zh-CN" sz="2400" dirty="0"/>
          </a:p>
          <a:p>
            <a:pPr marL="971550" lvl="1" indent="-514350">
              <a:buFont typeface="+mj-lt"/>
              <a:buAutoNum type="arabicPeriod"/>
              <a:defRPr/>
            </a:pPr>
            <a:endParaRPr lang="en-US" altLang="zh-CN" sz="2400" dirty="0"/>
          </a:p>
        </p:txBody>
      </p:sp>
      <p:graphicFrame>
        <p:nvGraphicFramePr>
          <p:cNvPr id="4" name="表格 3"/>
          <p:cNvGraphicFramePr>
            <a:graphicFrameLocks noGrp="1"/>
          </p:cNvGraphicFramePr>
          <p:nvPr/>
        </p:nvGraphicFramePr>
        <p:xfrm>
          <a:off x="1522413" y="4756150"/>
          <a:ext cx="6096000" cy="111283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59366904"/>
                    </a:ext>
                  </a:extLst>
                </a:gridCol>
                <a:gridCol w="1524000">
                  <a:extLst>
                    <a:ext uri="{9D8B030D-6E8A-4147-A177-3AD203B41FA5}">
                      <a16:colId xmlns:a16="http://schemas.microsoft.com/office/drawing/2014/main" val="3385121203"/>
                    </a:ext>
                  </a:extLst>
                </a:gridCol>
                <a:gridCol w="1524000">
                  <a:extLst>
                    <a:ext uri="{9D8B030D-6E8A-4147-A177-3AD203B41FA5}">
                      <a16:colId xmlns:a16="http://schemas.microsoft.com/office/drawing/2014/main" val="3505455668"/>
                    </a:ext>
                  </a:extLst>
                </a:gridCol>
                <a:gridCol w="1524000">
                  <a:extLst>
                    <a:ext uri="{9D8B030D-6E8A-4147-A177-3AD203B41FA5}">
                      <a16:colId xmlns:a16="http://schemas.microsoft.com/office/drawing/2014/main" val="3341155191"/>
                    </a:ext>
                  </a:extLst>
                </a:gridCol>
              </a:tblGrid>
              <a:tr h="370946">
                <a:tc>
                  <a:txBody>
                    <a:bodyPr/>
                    <a:lstStyle/>
                    <a:p>
                      <a:pPr algn="ctr"/>
                      <a:endParaRPr lang="zh-CN" altLang="en-US" sz="1400" dirty="0"/>
                    </a:p>
                  </a:txBody>
                  <a:tcPr marT="45733" marB="45733"/>
                </a:tc>
                <a:tc>
                  <a:txBody>
                    <a:bodyPr/>
                    <a:lstStyle/>
                    <a:p>
                      <a:pPr algn="ctr"/>
                      <a:r>
                        <a:rPr lang="en-US" altLang="zh-CN" sz="1400" dirty="0" smtClean="0"/>
                        <a:t>1-bit</a:t>
                      </a:r>
                      <a:r>
                        <a:rPr lang="zh-CN" altLang="en-US" sz="1400" dirty="0" smtClean="0"/>
                        <a:t>错误</a:t>
                      </a:r>
                      <a:endParaRPr lang="zh-CN" altLang="en-US" sz="1400" dirty="0"/>
                    </a:p>
                  </a:txBody>
                  <a:tcPr marT="45733" marB="45733"/>
                </a:tc>
                <a:tc>
                  <a:txBody>
                    <a:bodyPr/>
                    <a:lstStyle/>
                    <a:p>
                      <a:pPr algn="ctr"/>
                      <a:r>
                        <a:rPr lang="en-US" altLang="zh-CN" sz="1400" dirty="0" smtClean="0"/>
                        <a:t>2-bit</a:t>
                      </a:r>
                      <a:r>
                        <a:rPr lang="zh-CN" altLang="en-US" sz="1400" dirty="0" smtClean="0"/>
                        <a:t>错误</a:t>
                      </a:r>
                      <a:endParaRPr lang="zh-CN" altLang="en-US" sz="1400" dirty="0"/>
                    </a:p>
                  </a:txBody>
                  <a:tcPr marT="45733" marB="45733"/>
                </a:tc>
                <a:tc>
                  <a:txBody>
                    <a:bodyPr/>
                    <a:lstStyle/>
                    <a:p>
                      <a:pPr algn="ctr"/>
                      <a:r>
                        <a:rPr lang="en-US" altLang="zh-CN" sz="1400" dirty="0" smtClean="0"/>
                        <a:t>3-bit</a:t>
                      </a:r>
                      <a:r>
                        <a:rPr lang="zh-CN" altLang="en-US" sz="1400" dirty="0" smtClean="0"/>
                        <a:t>错误</a:t>
                      </a:r>
                      <a:endParaRPr lang="zh-CN" altLang="en-US" sz="1400" dirty="0"/>
                    </a:p>
                  </a:txBody>
                  <a:tcPr marT="45733" marB="45733"/>
                </a:tc>
                <a:extLst>
                  <a:ext uri="{0D108BD9-81ED-4DB2-BD59-A6C34878D82A}">
                    <a16:rowId xmlns:a16="http://schemas.microsoft.com/office/drawing/2014/main" val="2937591695"/>
                  </a:ext>
                </a:extLst>
              </a:tr>
              <a:tr h="370946">
                <a:tc>
                  <a:txBody>
                    <a:bodyPr/>
                    <a:lstStyle/>
                    <a:p>
                      <a:pPr algn="ctr"/>
                      <a:r>
                        <a:rPr lang="zh-CN" altLang="en-US" sz="1400" dirty="0" smtClean="0">
                          <a:latin typeface="Arial" panose="020B0604020202020204" pitchFamily="34" charset="0"/>
                          <a:ea typeface="+mn-ea"/>
                          <a:cs typeface="Arial" panose="020B0604020202020204" pitchFamily="34" charset="0"/>
                        </a:rPr>
                        <a:t>自己机器</a:t>
                      </a:r>
                      <a:endParaRPr lang="zh-CN" altLang="en-US" sz="1400" dirty="0">
                        <a:latin typeface="Arial" panose="020B0604020202020204" pitchFamily="34" charset="0"/>
                        <a:ea typeface="+mn-ea"/>
                        <a:cs typeface="Arial" panose="020B0604020202020204" pitchFamily="34" charset="0"/>
                      </a:endParaRPr>
                    </a:p>
                  </a:txBody>
                  <a:tcPr marT="45733" marB="45733"/>
                </a:tc>
                <a:tc>
                  <a:txBody>
                    <a:bodyPr/>
                    <a:lstStyle/>
                    <a:p>
                      <a:pPr algn="ctr"/>
                      <a:r>
                        <a:rPr lang="en-US" altLang="zh-CN" sz="1400" dirty="0" smtClean="0">
                          <a:latin typeface="Arial" panose="020B0604020202020204" pitchFamily="34" charset="0"/>
                          <a:ea typeface="+mn-ea"/>
                          <a:cs typeface="Arial" panose="020B0604020202020204" pitchFamily="34" charset="0"/>
                        </a:rPr>
                        <a:t>1.37s</a:t>
                      </a:r>
                      <a:endParaRPr lang="zh-CN" altLang="en-US" sz="1400" dirty="0">
                        <a:latin typeface="Arial" panose="020B0604020202020204" pitchFamily="34" charset="0"/>
                        <a:ea typeface="+mn-ea"/>
                        <a:cs typeface="Arial" panose="020B0604020202020204" pitchFamily="34" charset="0"/>
                      </a:endParaRPr>
                    </a:p>
                  </a:txBody>
                  <a:tcPr marT="45733" marB="45733"/>
                </a:tc>
                <a:tc>
                  <a:txBody>
                    <a:bodyPr/>
                    <a:lstStyle/>
                    <a:p>
                      <a:pPr algn="ctr"/>
                      <a:r>
                        <a:rPr lang="en-US" altLang="zh-CN" sz="1400" dirty="0" smtClean="0">
                          <a:latin typeface="Arial" panose="020B0604020202020204" pitchFamily="34" charset="0"/>
                          <a:ea typeface="+mn-ea"/>
                          <a:cs typeface="Arial" panose="020B0604020202020204" pitchFamily="34" charset="0"/>
                        </a:rPr>
                        <a:t>146.934s</a:t>
                      </a:r>
                      <a:endParaRPr lang="zh-CN" altLang="en-US" sz="1400" dirty="0">
                        <a:latin typeface="Arial" panose="020B0604020202020204" pitchFamily="34" charset="0"/>
                        <a:ea typeface="+mn-ea"/>
                        <a:cs typeface="Arial" panose="020B0604020202020204" pitchFamily="34" charset="0"/>
                      </a:endParaRPr>
                    </a:p>
                  </a:txBody>
                  <a:tcPr marT="45733" marB="45733"/>
                </a:tc>
                <a:tc>
                  <a:txBody>
                    <a:bodyPr/>
                    <a:lstStyle/>
                    <a:p>
                      <a:pPr algn="ctr"/>
                      <a:r>
                        <a:rPr lang="en-US" altLang="zh-CN" sz="1400" dirty="0" smtClean="0">
                          <a:latin typeface="Arial" panose="020B0604020202020204" pitchFamily="34" charset="0"/>
                          <a:ea typeface="+mn-ea"/>
                          <a:cs typeface="Arial" panose="020B0604020202020204" pitchFamily="34" charset="0"/>
                        </a:rPr>
                        <a:t>-</a:t>
                      </a:r>
                      <a:endParaRPr lang="zh-CN" altLang="en-US" sz="1400" dirty="0">
                        <a:latin typeface="Arial" panose="020B0604020202020204" pitchFamily="34" charset="0"/>
                        <a:ea typeface="+mn-ea"/>
                        <a:cs typeface="Arial" panose="020B0604020202020204" pitchFamily="34" charset="0"/>
                      </a:endParaRPr>
                    </a:p>
                  </a:txBody>
                  <a:tcPr marT="45733" marB="45733"/>
                </a:tc>
                <a:extLst>
                  <a:ext uri="{0D108BD9-81ED-4DB2-BD59-A6C34878D82A}">
                    <a16:rowId xmlns:a16="http://schemas.microsoft.com/office/drawing/2014/main" val="1445281547"/>
                  </a:ext>
                </a:extLst>
              </a:tr>
              <a:tr h="370946">
                <a:tc>
                  <a:txBody>
                    <a:bodyPr/>
                    <a:lstStyle/>
                    <a:p>
                      <a:pPr algn="ctr"/>
                      <a:r>
                        <a:rPr lang="zh-CN" altLang="en-US" sz="1400" dirty="0" smtClean="0">
                          <a:latin typeface="Arial" panose="020B0604020202020204" pitchFamily="34" charset="0"/>
                          <a:ea typeface="+mn-ea"/>
                          <a:cs typeface="Arial" panose="020B0604020202020204" pitchFamily="34" charset="0"/>
                        </a:rPr>
                        <a:t>实验室机器</a:t>
                      </a:r>
                      <a:endParaRPr lang="zh-CN" altLang="en-US" sz="1400" dirty="0">
                        <a:latin typeface="Arial" panose="020B0604020202020204" pitchFamily="34" charset="0"/>
                        <a:ea typeface="+mn-ea"/>
                        <a:cs typeface="Arial" panose="020B0604020202020204" pitchFamily="34" charset="0"/>
                      </a:endParaRPr>
                    </a:p>
                  </a:txBody>
                  <a:tcPr marT="45733" marB="45733"/>
                </a:tc>
                <a:tc>
                  <a:txBody>
                    <a:bodyPr/>
                    <a:lstStyle/>
                    <a:p>
                      <a:pPr algn="ctr"/>
                      <a:r>
                        <a:rPr lang="en-US" altLang="zh-CN" sz="1400" dirty="0" smtClean="0">
                          <a:latin typeface="Arial" panose="020B0604020202020204" pitchFamily="34" charset="0"/>
                          <a:ea typeface="+mn-ea"/>
                          <a:cs typeface="Arial" panose="020B0604020202020204" pitchFamily="34" charset="0"/>
                        </a:rPr>
                        <a:t>0.02s</a:t>
                      </a:r>
                      <a:endParaRPr lang="zh-CN" altLang="en-US" sz="1400" dirty="0">
                        <a:latin typeface="Arial" panose="020B0604020202020204" pitchFamily="34" charset="0"/>
                        <a:ea typeface="+mn-ea"/>
                        <a:cs typeface="Arial" panose="020B0604020202020204" pitchFamily="34" charset="0"/>
                      </a:endParaRPr>
                    </a:p>
                  </a:txBody>
                  <a:tcPr marT="45733" marB="45733"/>
                </a:tc>
                <a:tc>
                  <a:txBody>
                    <a:bodyPr/>
                    <a:lstStyle/>
                    <a:p>
                      <a:pPr algn="ctr"/>
                      <a:r>
                        <a:rPr lang="en-US" altLang="zh-CN" sz="1400" dirty="0" smtClean="0">
                          <a:latin typeface="Arial" panose="020B0604020202020204" pitchFamily="34" charset="0"/>
                          <a:ea typeface="+mn-ea"/>
                          <a:cs typeface="Arial" panose="020B0604020202020204" pitchFamily="34" charset="0"/>
                        </a:rPr>
                        <a:t>0.33s</a:t>
                      </a:r>
                      <a:endParaRPr lang="zh-CN" altLang="en-US" sz="1400" dirty="0">
                        <a:latin typeface="Arial" panose="020B0604020202020204" pitchFamily="34" charset="0"/>
                        <a:ea typeface="+mn-ea"/>
                        <a:cs typeface="Arial" panose="020B0604020202020204" pitchFamily="34" charset="0"/>
                      </a:endParaRPr>
                    </a:p>
                  </a:txBody>
                  <a:tcPr marT="45733" marB="45733"/>
                </a:tc>
                <a:tc>
                  <a:txBody>
                    <a:bodyPr/>
                    <a:lstStyle/>
                    <a:p>
                      <a:pPr algn="ctr"/>
                      <a:r>
                        <a:rPr lang="en-US" altLang="zh-CN" sz="1400" dirty="0" smtClean="0">
                          <a:latin typeface="Arial" panose="020B0604020202020204" pitchFamily="34" charset="0"/>
                          <a:ea typeface="+mn-ea"/>
                          <a:cs typeface="Arial" panose="020B0604020202020204" pitchFamily="34" charset="0"/>
                        </a:rPr>
                        <a:t>4.95s</a:t>
                      </a:r>
                      <a:endParaRPr lang="zh-CN" altLang="en-US" sz="1400" dirty="0">
                        <a:latin typeface="Arial" panose="020B0604020202020204" pitchFamily="34" charset="0"/>
                        <a:ea typeface="+mn-ea"/>
                        <a:cs typeface="Arial" panose="020B0604020202020204" pitchFamily="34" charset="0"/>
                      </a:endParaRPr>
                    </a:p>
                  </a:txBody>
                  <a:tcPr marT="45733" marB="45733"/>
                </a:tc>
                <a:extLst>
                  <a:ext uri="{0D108BD9-81ED-4DB2-BD59-A6C34878D82A}">
                    <a16:rowId xmlns:a16="http://schemas.microsoft.com/office/drawing/2014/main" val="2432557926"/>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下周</a:t>
            </a:r>
          </a:p>
        </p:txBody>
      </p:sp>
      <p:sp>
        <p:nvSpPr>
          <p:cNvPr id="2" name="矩形 1"/>
          <p:cNvSpPr/>
          <p:nvPr/>
        </p:nvSpPr>
        <p:spPr>
          <a:xfrm>
            <a:off x="857250" y="2170113"/>
            <a:ext cx="7723188" cy="2862262"/>
          </a:xfrm>
          <a:prstGeom prst="rect">
            <a:avLst/>
          </a:prstGeom>
        </p:spPr>
        <p:txBody>
          <a:bodyPr>
            <a:spAutoFit/>
          </a:bodyPr>
          <a:lstStyle/>
          <a:p>
            <a:pPr marL="714375" indent="-457200">
              <a:lnSpc>
                <a:spcPct val="150000"/>
              </a:lnSpc>
              <a:buFont typeface="Arial" panose="020B0604020202020204" pitchFamily="34" charset="0"/>
              <a:buChar char="•"/>
              <a:defRPr/>
            </a:pPr>
            <a:r>
              <a:rPr lang="zh-CN" altLang="en-US" sz="2000" kern="0" dirty="0">
                <a:latin typeface="+mn-ea"/>
                <a:ea typeface="+mn-ea"/>
                <a:cs typeface="Times New Roman" panose="02020603050405020304" pitchFamily="18" charset="0"/>
              </a:rPr>
              <a:t>改善这个实验</a:t>
            </a:r>
            <a:endParaRPr lang="en-US" altLang="zh-CN" sz="2000" kern="0" dirty="0">
              <a:latin typeface="+mn-ea"/>
              <a:ea typeface="+mn-ea"/>
              <a:cs typeface="Times New Roman" panose="02020603050405020304" pitchFamily="18" charset="0"/>
            </a:endParaRPr>
          </a:p>
          <a:p>
            <a:pPr marL="1171575" lvl="1" indent="-457200">
              <a:lnSpc>
                <a:spcPct val="150000"/>
              </a:lnSpc>
              <a:buFont typeface="Arial" panose="020B0604020202020204" pitchFamily="34" charset="0"/>
              <a:buChar char="•"/>
              <a:defRPr/>
            </a:pPr>
            <a:r>
              <a:rPr lang="en-US" altLang="zh-CN" sz="2000" kern="0" dirty="0">
                <a:latin typeface="+mn-ea"/>
                <a:ea typeface="+mn-ea"/>
                <a:cs typeface="Times New Roman" panose="02020603050405020304" pitchFamily="18" charset="0"/>
              </a:rPr>
              <a:t>1</a:t>
            </a:r>
            <a:r>
              <a:rPr lang="zh-CN" altLang="en-US" sz="2000" kern="0" dirty="0">
                <a:latin typeface="+mn-ea"/>
                <a:ea typeface="+mn-ea"/>
                <a:cs typeface="Times New Roman" panose="02020603050405020304" pitchFamily="18" charset="0"/>
              </a:rPr>
              <a:t>：把位翻转模拟错误的时间也算上去了。。</a:t>
            </a:r>
            <a:endParaRPr lang="en-US" altLang="zh-CN" sz="2000" kern="0" dirty="0">
              <a:latin typeface="+mn-ea"/>
              <a:ea typeface="+mn-ea"/>
              <a:cs typeface="Times New Roman" panose="02020603050405020304" pitchFamily="18" charset="0"/>
            </a:endParaRPr>
          </a:p>
          <a:p>
            <a:pPr marL="1171575" lvl="1" indent="-457200">
              <a:lnSpc>
                <a:spcPct val="150000"/>
              </a:lnSpc>
              <a:buFont typeface="Arial" panose="020B0604020202020204" pitchFamily="34" charset="0"/>
              <a:buChar char="•"/>
              <a:defRPr/>
            </a:pPr>
            <a:r>
              <a:rPr lang="en-US" altLang="zh-CN" sz="2000" kern="0" dirty="0">
                <a:latin typeface="+mn-ea"/>
                <a:ea typeface="+mn-ea"/>
                <a:cs typeface="Times New Roman" panose="02020603050405020304" pitchFamily="18" charset="0"/>
              </a:rPr>
              <a:t>2</a:t>
            </a:r>
            <a:r>
              <a:rPr lang="zh-CN" altLang="en-US" sz="2000" kern="0" dirty="0">
                <a:latin typeface="+mn-ea"/>
                <a:ea typeface="+mn-ea"/>
                <a:cs typeface="Times New Roman" panose="02020603050405020304" pitchFamily="18" charset="0"/>
              </a:rPr>
              <a:t>：数据太小，需要扩大到</a:t>
            </a:r>
            <a:r>
              <a:rPr lang="en-US" altLang="zh-CN" sz="2000" kern="0" dirty="0">
                <a:latin typeface="+mn-ea"/>
                <a:ea typeface="+mn-ea"/>
                <a:cs typeface="Times New Roman" panose="02020603050405020304" pitchFamily="18" charset="0"/>
              </a:rPr>
              <a:t>GB</a:t>
            </a:r>
            <a:r>
              <a:rPr lang="zh-CN" altLang="en-US" sz="2000" kern="0" dirty="0">
                <a:latin typeface="+mn-ea"/>
                <a:ea typeface="+mn-ea"/>
                <a:cs typeface="Times New Roman" panose="02020603050405020304" pitchFamily="18" charset="0"/>
              </a:rPr>
              <a:t>级别，现在是</a:t>
            </a:r>
            <a:r>
              <a:rPr lang="en-US" altLang="zh-CN" sz="2000" kern="0" dirty="0">
                <a:latin typeface="+mn-ea"/>
                <a:ea typeface="+mn-ea"/>
                <a:cs typeface="Times New Roman" panose="02020603050405020304" pitchFamily="18" charset="0"/>
              </a:rPr>
              <a:t>4 </a:t>
            </a:r>
            <a:r>
              <a:rPr lang="zh-CN" altLang="en-US" sz="2000" kern="0" dirty="0">
                <a:latin typeface="+mn-ea"/>
                <a:ea typeface="+mn-ea"/>
                <a:cs typeface="Times New Roman" panose="02020603050405020304" pitchFamily="18" charset="0"/>
              </a:rPr>
              <a:t>* </a:t>
            </a:r>
            <a:r>
              <a:rPr lang="en-US" altLang="zh-CN" sz="2000" kern="0" dirty="0">
                <a:latin typeface="+mn-ea"/>
                <a:ea typeface="+mn-ea"/>
                <a:cs typeface="Times New Roman" panose="02020603050405020304" pitchFamily="18" charset="0"/>
              </a:rPr>
              <a:t>44</a:t>
            </a:r>
            <a:r>
              <a:rPr lang="zh-CN" altLang="en-US" sz="2000" kern="0" dirty="0">
                <a:latin typeface="+mn-ea"/>
                <a:ea typeface="+mn-ea"/>
                <a:cs typeface="Times New Roman" panose="02020603050405020304" pitchFamily="18" charset="0"/>
              </a:rPr>
              <a:t> </a:t>
            </a:r>
            <a:r>
              <a:rPr lang="en-US" altLang="zh-CN" sz="2000" kern="0" dirty="0">
                <a:latin typeface="+mn-ea"/>
                <a:ea typeface="+mn-ea"/>
                <a:cs typeface="Times New Roman" panose="02020603050405020304" pitchFamily="18" charset="0"/>
              </a:rPr>
              <a:t>bit</a:t>
            </a:r>
          </a:p>
          <a:p>
            <a:pPr marL="714375" indent="-457200">
              <a:lnSpc>
                <a:spcPct val="150000"/>
              </a:lnSpc>
              <a:buFont typeface="Arial" panose="020B0604020202020204" pitchFamily="34" charset="0"/>
              <a:buChar char="•"/>
              <a:defRPr/>
            </a:pPr>
            <a:r>
              <a:rPr lang="en-US" altLang="zh-CN" sz="2000" kern="0" dirty="0">
                <a:latin typeface="+mn-ea"/>
                <a:ea typeface="+mn-ea"/>
                <a:cs typeface="Times New Roman" panose="02020603050405020304" pitchFamily="18" charset="0"/>
              </a:rPr>
              <a:t>BCH</a:t>
            </a:r>
            <a:r>
              <a:rPr lang="zh-CN" altLang="en-US" sz="2000" kern="0" dirty="0">
                <a:latin typeface="+mn-ea"/>
                <a:ea typeface="+mn-ea"/>
                <a:cs typeface="Times New Roman" panose="02020603050405020304" pitchFamily="18" charset="0"/>
              </a:rPr>
              <a:t>的另一种译码算法，利用伴随式译码，根据伴随式求出矩阵的逆，然后对应的错误多项式，最后再求错误多项式的根。。。</a:t>
            </a:r>
            <a:endParaRPr lang="en-US" altLang="zh-CN" sz="2000" kern="0" dirty="0">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37891" name="副标题 2"/>
          <p:cNvSpPr>
            <a:spLocks noGrp="1"/>
          </p:cNvSpPr>
          <p:nvPr>
            <p:ph type="subTitle" idx="1"/>
          </p:nvPr>
        </p:nvSpPr>
        <p:spPr/>
        <p:txBody>
          <a:bodyPr/>
          <a:lstStyle/>
          <a:p>
            <a:r>
              <a:rPr lang="en-US" altLang="zh-CN" smtClean="0"/>
              <a:t>3/13/2017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sp>
        <p:nvSpPr>
          <p:cNvPr id="3" name="文本框 2"/>
          <p:cNvSpPr txBox="1"/>
          <p:nvPr/>
        </p:nvSpPr>
        <p:spPr>
          <a:xfrm>
            <a:off x="812800" y="1174750"/>
            <a:ext cx="7799388" cy="2308225"/>
          </a:xfrm>
          <a:prstGeom prst="rect">
            <a:avLst/>
          </a:prstGeom>
          <a:noFill/>
        </p:spPr>
        <p:txBody>
          <a:bodyPr>
            <a:spAutoFit/>
          </a:bodyPr>
          <a:lstStyle/>
          <a:p>
            <a:pPr marL="714375" indent="-457200">
              <a:lnSpc>
                <a:spcPct val="150000"/>
              </a:lnSpc>
              <a:buFont typeface="Wingdings" panose="05000000000000000000" pitchFamily="2" charset="2"/>
              <a:buChar char="ü"/>
              <a:defRPr/>
            </a:pPr>
            <a:r>
              <a:rPr lang="zh-CN" altLang="en-US" sz="2400" kern="0" dirty="0">
                <a:latin typeface="+mn-ea"/>
                <a:ea typeface="+mn-ea"/>
                <a:cs typeface="Times New Roman" panose="02020603050405020304" pitchFamily="18" charset="0"/>
              </a:rPr>
              <a:t>逐步优化两级编码的代码，目前实验室服务器处理速度大概现在是</a:t>
            </a:r>
            <a:r>
              <a:rPr lang="en-US" altLang="zh-CN" sz="2400" kern="0" dirty="0">
                <a:latin typeface="+mn-ea"/>
                <a:ea typeface="+mn-ea"/>
                <a:cs typeface="Times New Roman" panose="02020603050405020304" pitchFamily="18" charset="0"/>
              </a:rPr>
              <a:t>13min/GB </a:t>
            </a:r>
            <a:r>
              <a:rPr lang="zh-CN" altLang="en-US" sz="2400" kern="0" dirty="0">
                <a:latin typeface="+mn-ea"/>
                <a:ea typeface="+mn-ea"/>
                <a:cs typeface="Times New Roman" panose="02020603050405020304" pitchFamily="18" charset="0"/>
              </a:rPr>
              <a:t>（包含编码解码）。</a:t>
            </a:r>
            <a:endParaRPr lang="en-US" altLang="zh-CN" sz="2400" kern="0" dirty="0">
              <a:latin typeface="+mn-ea"/>
              <a:ea typeface="+mn-ea"/>
              <a:cs typeface="Times New Roman" panose="02020603050405020304" pitchFamily="18" charset="0"/>
            </a:endParaRPr>
          </a:p>
          <a:p>
            <a:pPr marL="714375" indent="-457200">
              <a:lnSpc>
                <a:spcPct val="150000"/>
              </a:lnSpc>
              <a:buFont typeface="Wingdings" panose="05000000000000000000" pitchFamily="2" charset="2"/>
              <a:buChar char="ü"/>
              <a:defRPr/>
            </a:pPr>
            <a:endParaRPr lang="en-US" altLang="zh-CN" sz="2400" kern="0" dirty="0">
              <a:latin typeface="+mn-ea"/>
              <a:ea typeface="+mn-ea"/>
              <a:cs typeface="Times New Roman" panose="02020603050405020304" pitchFamily="18" charset="0"/>
            </a:endParaRPr>
          </a:p>
          <a:p>
            <a:pPr marL="257175">
              <a:lnSpc>
                <a:spcPct val="150000"/>
              </a:lnSpc>
              <a:defRPr/>
            </a:pPr>
            <a:endParaRPr lang="en-US" altLang="zh-CN" sz="2400" kern="0" dirty="0">
              <a:latin typeface="+mn-ea"/>
              <a:ea typeface="+mn-ea"/>
              <a:cs typeface="Times New Roman" panose="02020603050405020304" pitchFamily="18" charset="0"/>
            </a:endParaRPr>
          </a:p>
        </p:txBody>
      </p:sp>
      <p:graphicFrame>
        <p:nvGraphicFramePr>
          <p:cNvPr id="4" name="表格 3"/>
          <p:cNvGraphicFramePr>
            <a:graphicFrameLocks noGrp="1"/>
          </p:cNvGraphicFramePr>
          <p:nvPr/>
        </p:nvGraphicFramePr>
        <p:xfrm>
          <a:off x="1116013" y="2678113"/>
          <a:ext cx="6907212" cy="2400300"/>
        </p:xfrm>
        <a:graphic>
          <a:graphicData uri="http://schemas.openxmlformats.org/drawingml/2006/table">
            <a:tbl>
              <a:tblPr firstRow="1" bandRow="1">
                <a:tableStyleId>{5C22544A-7EE6-4342-B048-85BDC9FD1C3A}</a:tableStyleId>
              </a:tblPr>
              <a:tblGrid>
                <a:gridCol w="1510802">
                  <a:extLst>
                    <a:ext uri="{9D8B030D-6E8A-4147-A177-3AD203B41FA5}">
                      <a16:colId xmlns:a16="http://schemas.microsoft.com/office/drawing/2014/main" val="59366904"/>
                    </a:ext>
                  </a:extLst>
                </a:gridCol>
                <a:gridCol w="1456173">
                  <a:extLst>
                    <a:ext uri="{9D8B030D-6E8A-4147-A177-3AD203B41FA5}">
                      <a16:colId xmlns:a16="http://schemas.microsoft.com/office/drawing/2014/main" val="3385121203"/>
                    </a:ext>
                  </a:extLst>
                </a:gridCol>
                <a:gridCol w="1584661">
                  <a:extLst>
                    <a:ext uri="{9D8B030D-6E8A-4147-A177-3AD203B41FA5}">
                      <a16:colId xmlns:a16="http://schemas.microsoft.com/office/drawing/2014/main" val="3505455668"/>
                    </a:ext>
                  </a:extLst>
                </a:gridCol>
                <a:gridCol w="2355575">
                  <a:extLst>
                    <a:ext uri="{9D8B030D-6E8A-4147-A177-3AD203B41FA5}">
                      <a16:colId xmlns:a16="http://schemas.microsoft.com/office/drawing/2014/main" val="3341155191"/>
                    </a:ext>
                  </a:extLst>
                </a:gridCol>
              </a:tblGrid>
              <a:tr h="402067">
                <a:tc>
                  <a:txBody>
                    <a:bodyPr/>
                    <a:lstStyle/>
                    <a:p>
                      <a:pPr algn="ctr"/>
                      <a:endParaRPr lang="zh-CN" altLang="en-US" sz="1400" dirty="0"/>
                    </a:p>
                  </a:txBody>
                  <a:tcPr marL="91456" marR="91456" marT="45738" marB="45738"/>
                </a:tc>
                <a:tc>
                  <a:txBody>
                    <a:bodyPr/>
                    <a:lstStyle/>
                    <a:p>
                      <a:pPr algn="ctr"/>
                      <a:r>
                        <a:rPr lang="zh-CN" altLang="en-US" sz="1400" dirty="0" smtClean="0"/>
                        <a:t>编码</a:t>
                      </a:r>
                      <a:endParaRPr lang="zh-CN" altLang="en-US" sz="1400" dirty="0"/>
                    </a:p>
                  </a:txBody>
                  <a:tcPr marL="91456" marR="91456" marT="45738" marB="45738"/>
                </a:tc>
                <a:tc>
                  <a:txBody>
                    <a:bodyPr/>
                    <a:lstStyle/>
                    <a:p>
                      <a:pPr algn="ctr"/>
                      <a:r>
                        <a:rPr lang="zh-CN" altLang="en-US" sz="1400" dirty="0" smtClean="0"/>
                        <a:t>解码</a:t>
                      </a:r>
                      <a:endParaRPr lang="zh-CN" altLang="en-US" sz="1400" dirty="0"/>
                    </a:p>
                  </a:txBody>
                  <a:tcPr marL="91456" marR="91456" marT="45738" marB="45738"/>
                </a:tc>
                <a:tc>
                  <a:txBody>
                    <a:bodyPr/>
                    <a:lstStyle/>
                    <a:p>
                      <a:pPr algn="ctr"/>
                      <a:r>
                        <a:rPr lang="zh-CN" altLang="en-US" sz="1400" dirty="0" smtClean="0"/>
                        <a:t>总</a:t>
                      </a:r>
                      <a:endParaRPr lang="zh-CN" altLang="en-US" sz="1400" dirty="0"/>
                    </a:p>
                  </a:txBody>
                  <a:tcPr marL="91456" marR="91456" marT="45738" marB="45738"/>
                </a:tc>
                <a:extLst>
                  <a:ext uri="{0D108BD9-81ED-4DB2-BD59-A6C34878D82A}">
                    <a16:rowId xmlns:a16="http://schemas.microsoft.com/office/drawing/2014/main" val="2937591695"/>
                  </a:ext>
                </a:extLst>
              </a:tr>
              <a:tr h="472844">
                <a:tc>
                  <a:txBody>
                    <a:bodyPr/>
                    <a:lstStyle/>
                    <a:p>
                      <a:pPr algn="ctr"/>
                      <a:r>
                        <a:rPr lang="zh-CN" altLang="en-US" sz="1400" dirty="0" smtClean="0">
                          <a:latin typeface="+mn-ea"/>
                          <a:ea typeface="+mn-ea"/>
                          <a:cs typeface="Arial" panose="020B0604020202020204" pitchFamily="34" charset="0"/>
                        </a:rPr>
                        <a:t>原始矩阵</a:t>
                      </a:r>
                      <a:endParaRPr lang="zh-CN" altLang="en-US" sz="1400" dirty="0">
                        <a:latin typeface="+mn-ea"/>
                        <a:ea typeface="+mn-ea"/>
                        <a:cs typeface="Arial" panose="020B0604020202020204" pitchFamily="34" charset="0"/>
                      </a:endParaRPr>
                    </a:p>
                  </a:txBody>
                  <a:tcPr marL="91456" marR="91456" marT="45738" marB="45738"/>
                </a:tc>
                <a:tc>
                  <a:txBody>
                    <a:bodyPr/>
                    <a:lstStyle/>
                    <a:p>
                      <a:pPr algn="ctr" fontAlgn="ctr"/>
                      <a:r>
                        <a:rPr lang="en-US" sz="1400" b="0" i="0" u="none" strike="noStrike" dirty="0">
                          <a:solidFill>
                            <a:srgbClr val="000000"/>
                          </a:solidFill>
                          <a:effectLst/>
                          <a:latin typeface="+mn-ea"/>
                          <a:ea typeface="+mn-ea"/>
                        </a:rPr>
                        <a:t>1663.13 s</a:t>
                      </a:r>
                    </a:p>
                  </a:txBody>
                  <a:tcPr marL="9527" marR="9527" marT="9526" marB="0" anchor="ctr"/>
                </a:tc>
                <a:tc>
                  <a:txBody>
                    <a:bodyPr/>
                    <a:lstStyle/>
                    <a:p>
                      <a:pPr algn="ctr" fontAlgn="ctr"/>
                      <a:r>
                        <a:rPr lang="en-US" sz="1400" b="0" i="0" u="none" strike="noStrike" dirty="0">
                          <a:solidFill>
                            <a:srgbClr val="000000"/>
                          </a:solidFill>
                          <a:effectLst/>
                          <a:latin typeface="+mn-ea"/>
                          <a:ea typeface="+mn-ea"/>
                        </a:rPr>
                        <a:t>2823.45 s</a:t>
                      </a:r>
                    </a:p>
                  </a:txBody>
                  <a:tcPr marL="9527" marR="9527" marT="9526" marB="0" anchor="ctr"/>
                </a:tc>
                <a:tc>
                  <a:txBody>
                    <a:bodyPr/>
                    <a:lstStyle/>
                    <a:p>
                      <a:pPr algn="ctr" fontAlgn="ctr"/>
                      <a:r>
                        <a:rPr lang="en-US" sz="1400" b="0" i="0" u="none" strike="noStrike" dirty="0">
                          <a:solidFill>
                            <a:srgbClr val="000000"/>
                          </a:solidFill>
                          <a:effectLst/>
                          <a:latin typeface="+mn-ea"/>
                          <a:ea typeface="+mn-ea"/>
                        </a:rPr>
                        <a:t>4486.58 s = 74 min</a:t>
                      </a:r>
                    </a:p>
                  </a:txBody>
                  <a:tcPr marL="9527" marR="9527" marT="9526" marB="0" anchor="ctr"/>
                </a:tc>
                <a:extLst>
                  <a:ext uri="{0D108BD9-81ED-4DB2-BD59-A6C34878D82A}">
                    <a16:rowId xmlns:a16="http://schemas.microsoft.com/office/drawing/2014/main" val="1445281547"/>
                  </a:ext>
                </a:extLst>
              </a:tr>
              <a:tr h="561661">
                <a:tc>
                  <a:txBody>
                    <a:bodyPr/>
                    <a:lstStyle/>
                    <a:p>
                      <a:pPr algn="ctr"/>
                      <a:r>
                        <a:rPr lang="zh-CN" altLang="en-US" sz="1400" dirty="0" smtClean="0">
                          <a:latin typeface="+mn-ea"/>
                          <a:ea typeface="+mn-ea"/>
                          <a:cs typeface="Arial" panose="020B0604020202020204" pitchFamily="34" charset="0"/>
                        </a:rPr>
                        <a:t>矩阵优化成了异或</a:t>
                      </a:r>
                      <a:endParaRPr lang="zh-CN" altLang="en-US" sz="1400" dirty="0">
                        <a:latin typeface="+mn-ea"/>
                        <a:ea typeface="+mn-ea"/>
                        <a:cs typeface="Arial" panose="020B0604020202020204" pitchFamily="34" charset="0"/>
                      </a:endParaRPr>
                    </a:p>
                  </a:txBody>
                  <a:tcPr marL="91456" marR="91456" marT="45738" marB="45738"/>
                </a:tc>
                <a:tc>
                  <a:txBody>
                    <a:bodyPr/>
                    <a:lstStyle/>
                    <a:p>
                      <a:pPr algn="ctr" fontAlgn="ctr"/>
                      <a:r>
                        <a:rPr lang="en-US" sz="1400" b="0" i="0" u="none" strike="noStrike" dirty="0">
                          <a:solidFill>
                            <a:srgbClr val="000000"/>
                          </a:solidFill>
                          <a:effectLst/>
                          <a:latin typeface="+mn-ea"/>
                          <a:ea typeface="+mn-ea"/>
                        </a:rPr>
                        <a:t>618.524 s</a:t>
                      </a:r>
                    </a:p>
                  </a:txBody>
                  <a:tcPr marL="9527" marR="9527" marT="9526" marB="0" anchor="ctr"/>
                </a:tc>
                <a:tc>
                  <a:txBody>
                    <a:bodyPr/>
                    <a:lstStyle/>
                    <a:p>
                      <a:pPr algn="ctr" fontAlgn="ctr"/>
                      <a:r>
                        <a:rPr lang="en-US" sz="1400" b="0" i="0" u="none" strike="noStrike" dirty="0">
                          <a:solidFill>
                            <a:srgbClr val="000000"/>
                          </a:solidFill>
                          <a:effectLst/>
                          <a:latin typeface="+mn-ea"/>
                          <a:ea typeface="+mn-ea"/>
                        </a:rPr>
                        <a:t>1336.99 s</a:t>
                      </a:r>
                    </a:p>
                  </a:txBody>
                  <a:tcPr marL="9527" marR="9527" marT="9526" marB="0" anchor="ctr"/>
                </a:tc>
                <a:tc>
                  <a:txBody>
                    <a:bodyPr/>
                    <a:lstStyle/>
                    <a:p>
                      <a:pPr algn="ctr" fontAlgn="ctr"/>
                      <a:r>
                        <a:rPr lang="en-US" sz="1400" b="0" i="0" u="none" strike="noStrike" dirty="0">
                          <a:solidFill>
                            <a:srgbClr val="000000"/>
                          </a:solidFill>
                          <a:effectLst/>
                          <a:latin typeface="+mn-ea"/>
                          <a:ea typeface="+mn-ea"/>
                        </a:rPr>
                        <a:t>1955.51 s = </a:t>
                      </a:r>
                      <a:r>
                        <a:rPr lang="en-US" sz="1400" b="0" i="0" u="none" strike="noStrike" dirty="0" smtClean="0">
                          <a:solidFill>
                            <a:srgbClr val="000000"/>
                          </a:solidFill>
                          <a:effectLst/>
                          <a:latin typeface="+mn-ea"/>
                          <a:ea typeface="+mn-ea"/>
                        </a:rPr>
                        <a:t>32 min</a:t>
                      </a:r>
                      <a:endParaRPr lang="en-US" sz="1400" b="0" i="0" u="none" strike="noStrike" dirty="0">
                        <a:solidFill>
                          <a:srgbClr val="000000"/>
                        </a:solidFill>
                        <a:effectLst/>
                        <a:latin typeface="+mn-ea"/>
                        <a:ea typeface="+mn-ea"/>
                      </a:endParaRPr>
                    </a:p>
                  </a:txBody>
                  <a:tcPr marL="9527" marR="9527" marT="9526" marB="0" anchor="ctr"/>
                </a:tc>
                <a:extLst>
                  <a:ext uri="{0D108BD9-81ED-4DB2-BD59-A6C34878D82A}">
                    <a16:rowId xmlns:a16="http://schemas.microsoft.com/office/drawing/2014/main" val="2432557926"/>
                  </a:ext>
                </a:extLst>
              </a:tr>
              <a:tr h="561661">
                <a:tc>
                  <a:txBody>
                    <a:bodyPr/>
                    <a:lstStyle/>
                    <a:p>
                      <a:pPr algn="ctr"/>
                      <a:r>
                        <a:rPr lang="zh-CN" altLang="en-US" sz="1400" dirty="0" smtClean="0">
                          <a:latin typeface="+mn-ea"/>
                          <a:ea typeface="+mn-ea"/>
                          <a:cs typeface="Arial" panose="020B0604020202020204" pitchFamily="34" charset="0"/>
                        </a:rPr>
                        <a:t>异或优化成了数组</a:t>
                      </a:r>
                      <a:endParaRPr lang="zh-CN" altLang="en-US" sz="1400" dirty="0">
                        <a:latin typeface="+mn-ea"/>
                        <a:ea typeface="+mn-ea"/>
                        <a:cs typeface="Arial" panose="020B0604020202020204" pitchFamily="34" charset="0"/>
                      </a:endParaRPr>
                    </a:p>
                  </a:txBody>
                  <a:tcPr marL="91456" marR="91456" marT="45738" marB="45738"/>
                </a:tc>
                <a:tc>
                  <a:txBody>
                    <a:bodyPr/>
                    <a:lstStyle/>
                    <a:p>
                      <a:pPr algn="ctr" fontAlgn="ctr"/>
                      <a:r>
                        <a:rPr lang="en-US" sz="1400" b="0" i="0" u="none" strike="noStrike" dirty="0">
                          <a:solidFill>
                            <a:srgbClr val="000000"/>
                          </a:solidFill>
                          <a:effectLst/>
                          <a:latin typeface="+mn-ea"/>
                          <a:ea typeface="+mn-ea"/>
                        </a:rPr>
                        <a:t>617.95 s</a:t>
                      </a:r>
                    </a:p>
                  </a:txBody>
                  <a:tcPr marL="9527" marR="9527" marT="9526" marB="0" anchor="ctr"/>
                </a:tc>
                <a:tc>
                  <a:txBody>
                    <a:bodyPr/>
                    <a:lstStyle/>
                    <a:p>
                      <a:pPr algn="ctr" fontAlgn="ctr"/>
                      <a:r>
                        <a:rPr lang="en-US" sz="1400" b="0" i="0" u="none" strike="noStrike" dirty="0">
                          <a:solidFill>
                            <a:srgbClr val="000000"/>
                          </a:solidFill>
                          <a:effectLst/>
                          <a:latin typeface="+mn-ea"/>
                          <a:ea typeface="+mn-ea"/>
                        </a:rPr>
                        <a:t>508.76 s</a:t>
                      </a:r>
                    </a:p>
                  </a:txBody>
                  <a:tcPr marL="9527" marR="9527" marT="9526" marB="0" anchor="ctr"/>
                </a:tc>
                <a:tc>
                  <a:txBody>
                    <a:bodyPr/>
                    <a:lstStyle/>
                    <a:p>
                      <a:pPr algn="ctr" fontAlgn="ctr"/>
                      <a:r>
                        <a:rPr lang="en-US" sz="1400" b="0" i="0" u="none" strike="noStrike" dirty="0">
                          <a:solidFill>
                            <a:srgbClr val="000000"/>
                          </a:solidFill>
                          <a:effectLst/>
                          <a:latin typeface="+mn-ea"/>
                          <a:ea typeface="+mn-ea"/>
                        </a:rPr>
                        <a:t>1126.71 </a:t>
                      </a:r>
                      <a:r>
                        <a:rPr lang="en-US" sz="1400" b="0" i="0" u="none" strike="noStrike" dirty="0" smtClean="0">
                          <a:solidFill>
                            <a:srgbClr val="000000"/>
                          </a:solidFill>
                          <a:effectLst/>
                          <a:latin typeface="+mn-ea"/>
                          <a:ea typeface="+mn-ea"/>
                        </a:rPr>
                        <a:t>s </a:t>
                      </a:r>
                      <a:r>
                        <a:rPr lang="en-US" altLang="zh-CN" sz="1400" b="0" i="0" u="none" strike="noStrike" dirty="0" smtClean="0">
                          <a:solidFill>
                            <a:srgbClr val="000000"/>
                          </a:solidFill>
                          <a:effectLst/>
                          <a:latin typeface="+mn-ea"/>
                          <a:ea typeface="+mn-ea"/>
                        </a:rPr>
                        <a:t>= 18</a:t>
                      </a:r>
                      <a:r>
                        <a:rPr lang="en-US" altLang="zh-CN" sz="1400" b="0" i="0" u="none" strike="noStrike" baseline="0" dirty="0" smtClean="0">
                          <a:solidFill>
                            <a:srgbClr val="000000"/>
                          </a:solidFill>
                          <a:effectLst/>
                          <a:latin typeface="+mn-ea"/>
                          <a:ea typeface="+mn-ea"/>
                        </a:rPr>
                        <a:t> </a:t>
                      </a:r>
                      <a:r>
                        <a:rPr lang="en-US" altLang="zh-CN" sz="1400" b="0" i="0" u="none" strike="noStrike" dirty="0" smtClean="0">
                          <a:solidFill>
                            <a:srgbClr val="000000"/>
                          </a:solidFill>
                          <a:effectLst/>
                          <a:latin typeface="+mn-ea"/>
                          <a:ea typeface="+mn-ea"/>
                        </a:rPr>
                        <a:t>min</a:t>
                      </a:r>
                      <a:endParaRPr lang="en-US" sz="1400" b="0" i="0" u="none" strike="noStrike" dirty="0">
                        <a:solidFill>
                          <a:srgbClr val="000000"/>
                        </a:solidFill>
                        <a:effectLst/>
                        <a:latin typeface="+mn-ea"/>
                        <a:ea typeface="+mn-ea"/>
                      </a:endParaRPr>
                    </a:p>
                  </a:txBody>
                  <a:tcPr marL="9527" marR="9527" marT="9526" marB="0" anchor="ctr"/>
                </a:tc>
                <a:extLst>
                  <a:ext uri="{0D108BD9-81ED-4DB2-BD59-A6C34878D82A}">
                    <a16:rowId xmlns:a16="http://schemas.microsoft.com/office/drawing/2014/main" val="449124684"/>
                  </a:ext>
                </a:extLst>
              </a:tr>
              <a:tr h="402067">
                <a:tc>
                  <a:txBody>
                    <a:bodyPr/>
                    <a:lstStyle/>
                    <a:p>
                      <a:pPr algn="ctr"/>
                      <a:r>
                        <a:rPr lang="zh-CN" altLang="en-US" sz="1400" dirty="0" smtClean="0">
                          <a:latin typeface="+mn-ea"/>
                          <a:ea typeface="+mn-ea"/>
                          <a:cs typeface="Arial" panose="020B0604020202020204" pitchFamily="34" charset="0"/>
                        </a:rPr>
                        <a:t>使用了</a:t>
                      </a:r>
                      <a:r>
                        <a:rPr lang="en-US" altLang="zh-CN" sz="1400" dirty="0" err="1" smtClean="0">
                          <a:latin typeface="+mn-ea"/>
                          <a:ea typeface="+mn-ea"/>
                          <a:cs typeface="Arial" panose="020B0604020202020204" pitchFamily="34" charset="0"/>
                        </a:rPr>
                        <a:t>OpenMP</a:t>
                      </a:r>
                      <a:endParaRPr lang="zh-CN" altLang="en-US" sz="1400" dirty="0">
                        <a:latin typeface="+mn-ea"/>
                        <a:ea typeface="+mn-ea"/>
                        <a:cs typeface="Arial" panose="020B0604020202020204" pitchFamily="34" charset="0"/>
                      </a:endParaRPr>
                    </a:p>
                  </a:txBody>
                  <a:tcPr marL="91456" marR="91456" marT="45738" marB="45738"/>
                </a:tc>
                <a:tc>
                  <a:txBody>
                    <a:bodyPr/>
                    <a:lstStyle/>
                    <a:p>
                      <a:pPr algn="ctr" fontAlgn="ctr"/>
                      <a:r>
                        <a:rPr lang="en-US" sz="1400" b="0" i="0" u="none" strike="noStrike" dirty="0">
                          <a:solidFill>
                            <a:srgbClr val="000000"/>
                          </a:solidFill>
                          <a:effectLst/>
                          <a:latin typeface="+mn-ea"/>
                          <a:ea typeface="+mn-ea"/>
                        </a:rPr>
                        <a:t>283 s</a:t>
                      </a:r>
                    </a:p>
                  </a:txBody>
                  <a:tcPr marL="9527" marR="9527" marT="9526" marB="0" anchor="ctr"/>
                </a:tc>
                <a:tc>
                  <a:txBody>
                    <a:bodyPr/>
                    <a:lstStyle/>
                    <a:p>
                      <a:pPr algn="ctr" fontAlgn="ctr"/>
                      <a:r>
                        <a:rPr lang="en-US" sz="1400" b="0" i="0" u="none" strike="noStrike" dirty="0">
                          <a:solidFill>
                            <a:srgbClr val="000000"/>
                          </a:solidFill>
                          <a:effectLst/>
                          <a:latin typeface="+mn-ea"/>
                          <a:ea typeface="+mn-ea"/>
                        </a:rPr>
                        <a:t>509 s</a:t>
                      </a:r>
                    </a:p>
                  </a:txBody>
                  <a:tcPr marL="9527" marR="9527" marT="9526" marB="0" anchor="ctr"/>
                </a:tc>
                <a:tc>
                  <a:txBody>
                    <a:bodyPr/>
                    <a:lstStyle/>
                    <a:p>
                      <a:pPr algn="ctr" fontAlgn="ctr"/>
                      <a:r>
                        <a:rPr lang="en-US" sz="1400" b="0" i="0" u="none" strike="noStrike" dirty="0">
                          <a:solidFill>
                            <a:srgbClr val="000000"/>
                          </a:solidFill>
                          <a:effectLst/>
                          <a:latin typeface="+mn-ea"/>
                          <a:ea typeface="+mn-ea"/>
                        </a:rPr>
                        <a:t>792 s = 13 min</a:t>
                      </a:r>
                    </a:p>
                  </a:txBody>
                  <a:tcPr marL="9527" marR="9527" marT="9526" marB="0" anchor="ctr"/>
                </a:tc>
                <a:extLst>
                  <a:ext uri="{0D108BD9-81ED-4DB2-BD59-A6C34878D82A}">
                    <a16:rowId xmlns:a16="http://schemas.microsoft.com/office/drawing/2014/main" val="1976871954"/>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smtClean="0"/>
          </a:p>
        </p:txBody>
      </p:sp>
      <p:sp>
        <p:nvSpPr>
          <p:cNvPr id="3" name="文本框 2"/>
          <p:cNvSpPr txBox="1"/>
          <p:nvPr/>
        </p:nvSpPr>
        <p:spPr>
          <a:xfrm>
            <a:off x="803275" y="1474788"/>
            <a:ext cx="8002588" cy="1662112"/>
          </a:xfrm>
          <a:prstGeom prst="rect">
            <a:avLst/>
          </a:prstGeom>
          <a:noFill/>
        </p:spPr>
        <p:txBody>
          <a:bodyPr>
            <a:spAutoFit/>
          </a:bodyPr>
          <a:lstStyle/>
          <a:p>
            <a:pPr marL="714375" indent="-457200">
              <a:lnSpc>
                <a:spcPct val="150000"/>
              </a:lnSpc>
              <a:buFont typeface="Wingdings" panose="05000000000000000000" pitchFamily="2" charset="2"/>
              <a:buChar char="ü"/>
              <a:defRPr/>
            </a:pPr>
            <a:r>
              <a:rPr lang="zh-CN" altLang="en-US" sz="2000" kern="0" dirty="0">
                <a:latin typeface="+mn-ea"/>
                <a:ea typeface="+mn-ea"/>
                <a:cs typeface="Times New Roman" panose="02020603050405020304" pitchFamily="18" charset="0"/>
              </a:rPr>
              <a:t>寒假期间学习了一点</a:t>
            </a:r>
            <a:r>
              <a:rPr lang="en-US" altLang="zh-CN" sz="2000" kern="0" dirty="0" err="1">
                <a:latin typeface="+mn-ea"/>
                <a:ea typeface="+mn-ea"/>
                <a:cs typeface="Times New Roman" panose="02020603050405020304" pitchFamily="18" charset="0"/>
              </a:rPr>
              <a:t>OpenCL</a:t>
            </a:r>
            <a:r>
              <a:rPr lang="zh-CN" altLang="en-US" sz="2000" kern="0" dirty="0">
                <a:latin typeface="+mn-ea"/>
                <a:ea typeface="+mn-ea"/>
                <a:cs typeface="Times New Roman" panose="02020603050405020304" pitchFamily="18" charset="0"/>
              </a:rPr>
              <a:t>的基础知识，写了一个矩阵相乘的编码例子，结果比原来的优化后的数组进行异或的结果要慢</a:t>
            </a:r>
            <a:r>
              <a:rPr lang="zh-CN" altLang="en-US" sz="2400" kern="0" dirty="0">
                <a:latin typeface="+mn-ea"/>
                <a:ea typeface="+mn-ea"/>
                <a:cs typeface="Times New Roman" panose="02020603050405020304" pitchFamily="18" charset="0"/>
              </a:rPr>
              <a:t>。</a:t>
            </a:r>
            <a:endParaRPr lang="en-US" altLang="zh-CN" sz="2400" kern="0" dirty="0">
              <a:latin typeface="+mn-ea"/>
              <a:ea typeface="+mn-ea"/>
              <a:cs typeface="Times New Roman" panose="02020603050405020304" pitchFamily="18" charset="0"/>
            </a:endParaRPr>
          </a:p>
          <a:p>
            <a:pPr marL="714375" indent="-457200">
              <a:lnSpc>
                <a:spcPct val="150000"/>
              </a:lnSpc>
              <a:buFont typeface="Wingdings" panose="05000000000000000000" pitchFamily="2" charset="2"/>
              <a:buChar char="ü"/>
              <a:defRPr/>
            </a:pPr>
            <a:endParaRPr lang="en-US" altLang="zh-CN" sz="2400" kern="0" dirty="0">
              <a:latin typeface="+mn-ea"/>
              <a:ea typeface="+mn-ea"/>
              <a:cs typeface="Times New Roman" panose="02020603050405020304" pitchFamily="18" charset="0"/>
            </a:endParaRPr>
          </a:p>
        </p:txBody>
      </p:sp>
      <p:graphicFrame>
        <p:nvGraphicFramePr>
          <p:cNvPr id="5" name="表格 4"/>
          <p:cNvGraphicFramePr>
            <a:graphicFrameLocks noGrp="1"/>
          </p:cNvGraphicFramePr>
          <p:nvPr/>
        </p:nvGraphicFramePr>
        <p:xfrm>
          <a:off x="2108200" y="2720975"/>
          <a:ext cx="4922838" cy="1581150"/>
        </p:xfrm>
        <a:graphic>
          <a:graphicData uri="http://schemas.openxmlformats.org/drawingml/2006/table">
            <a:tbl>
              <a:tblPr firstRow="1" bandRow="1">
                <a:tableStyleId>{5C22544A-7EE6-4342-B048-85BDC9FD1C3A}</a:tableStyleId>
              </a:tblPr>
              <a:tblGrid>
                <a:gridCol w="2506739">
                  <a:extLst>
                    <a:ext uri="{9D8B030D-6E8A-4147-A177-3AD203B41FA5}">
                      <a16:colId xmlns:a16="http://schemas.microsoft.com/office/drawing/2014/main" val="59366904"/>
                    </a:ext>
                  </a:extLst>
                </a:gridCol>
                <a:gridCol w="2416099">
                  <a:extLst>
                    <a:ext uri="{9D8B030D-6E8A-4147-A177-3AD203B41FA5}">
                      <a16:colId xmlns:a16="http://schemas.microsoft.com/office/drawing/2014/main" val="3385121203"/>
                    </a:ext>
                  </a:extLst>
                </a:gridCol>
              </a:tblGrid>
              <a:tr h="525365">
                <a:tc>
                  <a:txBody>
                    <a:bodyPr/>
                    <a:lstStyle/>
                    <a:p>
                      <a:pPr algn="ctr"/>
                      <a:endParaRPr lang="zh-CN" altLang="en-US" sz="1400" dirty="0"/>
                    </a:p>
                  </a:txBody>
                  <a:tcPr marL="91449" marR="91449" marT="45754" marB="45754"/>
                </a:tc>
                <a:tc>
                  <a:txBody>
                    <a:bodyPr/>
                    <a:lstStyle/>
                    <a:p>
                      <a:pPr algn="ctr"/>
                      <a:r>
                        <a:rPr lang="zh-CN" altLang="en-US" sz="1400" dirty="0" smtClean="0"/>
                        <a:t>编码</a:t>
                      </a:r>
                      <a:r>
                        <a:rPr lang="en-US" altLang="zh-CN" sz="1400" dirty="0" smtClean="0"/>
                        <a:t>100</a:t>
                      </a:r>
                      <a:r>
                        <a:rPr lang="zh-CN" altLang="en-US" sz="1400" dirty="0" smtClean="0"/>
                        <a:t>个字</a:t>
                      </a:r>
                      <a:endParaRPr lang="zh-CN" altLang="en-US" sz="1400" dirty="0"/>
                    </a:p>
                  </a:txBody>
                  <a:tcPr marL="91449" marR="91449" marT="45754" marB="45754"/>
                </a:tc>
                <a:extLst>
                  <a:ext uri="{0D108BD9-81ED-4DB2-BD59-A6C34878D82A}">
                    <a16:rowId xmlns:a16="http://schemas.microsoft.com/office/drawing/2014/main" val="2937591695"/>
                  </a:ext>
                </a:extLst>
              </a:tr>
              <a:tr h="530421">
                <a:tc>
                  <a:txBody>
                    <a:bodyPr/>
                    <a:lstStyle/>
                    <a:p>
                      <a:pPr algn="ctr"/>
                      <a:r>
                        <a:rPr lang="zh-CN" altLang="en-US" sz="1400" dirty="0" smtClean="0">
                          <a:latin typeface="+mn-ea"/>
                          <a:ea typeface="+mn-ea"/>
                          <a:cs typeface="Arial" panose="020B0604020202020204" pitchFamily="34" charset="0"/>
                        </a:rPr>
                        <a:t>异或优化成了数组</a:t>
                      </a:r>
                    </a:p>
                    <a:p>
                      <a:pPr algn="ctr"/>
                      <a:endParaRPr lang="zh-CN" altLang="en-US" sz="1400" dirty="0">
                        <a:latin typeface="+mn-ea"/>
                        <a:ea typeface="+mn-ea"/>
                        <a:cs typeface="Arial" panose="020B0604020202020204" pitchFamily="34" charset="0"/>
                      </a:endParaRPr>
                    </a:p>
                  </a:txBody>
                  <a:tcPr marL="91449" marR="91449" marT="45754" marB="45754"/>
                </a:tc>
                <a:tc>
                  <a:txBody>
                    <a:bodyPr/>
                    <a:lstStyle/>
                    <a:p>
                      <a:pPr algn="ctr" fontAlgn="ctr"/>
                      <a:r>
                        <a:rPr lang="en-US" sz="1400" b="0" i="0" u="none" strike="noStrike" dirty="0" smtClean="0">
                          <a:solidFill>
                            <a:srgbClr val="000000"/>
                          </a:solidFill>
                          <a:effectLst/>
                          <a:latin typeface="+mn-ea"/>
                          <a:ea typeface="+mn-ea"/>
                        </a:rPr>
                        <a:t>3.001</a:t>
                      </a:r>
                      <a:r>
                        <a:rPr lang="en-US" altLang="zh-CN" sz="1400" b="0" i="0" u="none" strike="noStrike" dirty="0" smtClean="0">
                          <a:solidFill>
                            <a:srgbClr val="000000"/>
                          </a:solidFill>
                          <a:effectLst/>
                          <a:latin typeface="+mn-ea"/>
                          <a:ea typeface="+mn-ea"/>
                        </a:rPr>
                        <a:t>ms</a:t>
                      </a:r>
                      <a:endParaRPr lang="en-US" sz="1400" b="0" i="0" u="none" strike="noStrike" dirty="0">
                        <a:solidFill>
                          <a:srgbClr val="000000"/>
                        </a:solidFill>
                        <a:effectLst/>
                        <a:latin typeface="+mn-ea"/>
                        <a:ea typeface="+mn-ea"/>
                      </a:endParaRPr>
                    </a:p>
                  </a:txBody>
                  <a:tcPr marL="9526" marR="9526" marT="9529" marB="0" anchor="ctr"/>
                </a:tc>
                <a:extLst>
                  <a:ext uri="{0D108BD9-81ED-4DB2-BD59-A6C34878D82A}">
                    <a16:rowId xmlns:a16="http://schemas.microsoft.com/office/drawing/2014/main" val="449124684"/>
                  </a:ext>
                </a:extLst>
              </a:tr>
              <a:tr h="525365">
                <a:tc>
                  <a:txBody>
                    <a:bodyPr/>
                    <a:lstStyle/>
                    <a:p>
                      <a:pPr algn="ctr"/>
                      <a:r>
                        <a:rPr lang="zh-CN" altLang="en-US" sz="1400" dirty="0" smtClean="0">
                          <a:latin typeface="+mn-ea"/>
                          <a:ea typeface="+mn-ea"/>
                          <a:cs typeface="Arial" panose="020B0604020202020204" pitchFamily="34" charset="0"/>
                        </a:rPr>
                        <a:t>使用了</a:t>
                      </a:r>
                      <a:r>
                        <a:rPr lang="en-US" altLang="zh-CN" sz="1400" dirty="0" err="1" smtClean="0">
                          <a:latin typeface="+mn-ea"/>
                          <a:ea typeface="+mn-ea"/>
                          <a:cs typeface="Arial" panose="020B0604020202020204" pitchFamily="34" charset="0"/>
                        </a:rPr>
                        <a:t>OpenCL</a:t>
                      </a:r>
                      <a:r>
                        <a:rPr lang="zh-CN" altLang="en-US" sz="1400" dirty="0" smtClean="0">
                          <a:latin typeface="+mn-ea"/>
                          <a:ea typeface="+mn-ea"/>
                          <a:cs typeface="Arial" panose="020B0604020202020204" pitchFamily="34" charset="0"/>
                        </a:rPr>
                        <a:t>（进行矩阵的相乘）</a:t>
                      </a:r>
                      <a:endParaRPr lang="zh-CN" altLang="en-US" sz="1400" dirty="0">
                        <a:latin typeface="+mn-ea"/>
                        <a:ea typeface="+mn-ea"/>
                        <a:cs typeface="Arial" panose="020B0604020202020204" pitchFamily="34" charset="0"/>
                      </a:endParaRPr>
                    </a:p>
                  </a:txBody>
                  <a:tcPr marL="91449" marR="91449" marT="45754" marB="45754"/>
                </a:tc>
                <a:tc>
                  <a:txBody>
                    <a:bodyPr/>
                    <a:lstStyle/>
                    <a:p>
                      <a:pPr algn="ctr" fontAlgn="ctr"/>
                      <a:r>
                        <a:rPr lang="en-US" sz="1400" b="0" i="0" u="none" strike="noStrike" dirty="0" smtClean="0">
                          <a:solidFill>
                            <a:srgbClr val="000000"/>
                          </a:solidFill>
                          <a:effectLst/>
                          <a:latin typeface="+mn-ea"/>
                          <a:ea typeface="+mn-ea"/>
                        </a:rPr>
                        <a:t>28.9491</a:t>
                      </a:r>
                      <a:r>
                        <a:rPr lang="en-US" altLang="zh-CN" sz="1400" b="0" i="0" u="none" strike="noStrike" dirty="0" smtClean="0">
                          <a:solidFill>
                            <a:srgbClr val="000000"/>
                          </a:solidFill>
                          <a:effectLst/>
                          <a:latin typeface="+mn-ea"/>
                          <a:ea typeface="+mn-ea"/>
                        </a:rPr>
                        <a:t>ms</a:t>
                      </a:r>
                      <a:endParaRPr lang="en-US" sz="1400" b="0" i="0" u="none" strike="noStrike" dirty="0">
                        <a:solidFill>
                          <a:srgbClr val="000000"/>
                        </a:solidFill>
                        <a:effectLst/>
                        <a:latin typeface="+mn-ea"/>
                        <a:ea typeface="+mn-ea"/>
                      </a:endParaRPr>
                    </a:p>
                  </a:txBody>
                  <a:tcPr marL="9526" marR="9526" marT="9529" marB="0" anchor="ctr"/>
                </a:tc>
                <a:extLst>
                  <a:ext uri="{0D108BD9-81ED-4DB2-BD59-A6C34878D82A}">
                    <a16:rowId xmlns:a16="http://schemas.microsoft.com/office/drawing/2014/main" val="1976871954"/>
                  </a:ext>
                </a:extLst>
              </a:tr>
            </a:tbl>
          </a:graphicData>
        </a:graphic>
      </p:graphicFrame>
      <p:sp>
        <p:nvSpPr>
          <p:cNvPr id="39954" name="文本框 1"/>
          <p:cNvSpPr txBox="1">
            <a:spLocks noChangeArrowheads="1"/>
          </p:cNvSpPr>
          <p:nvPr/>
        </p:nvSpPr>
        <p:spPr bwMode="auto">
          <a:xfrm>
            <a:off x="1214438" y="4530725"/>
            <a:ext cx="671036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可能的原因分析：</a:t>
            </a:r>
            <a:endParaRPr lang="en-US" altLang="zh-CN"/>
          </a:p>
          <a:p>
            <a:r>
              <a:rPr lang="en-US" altLang="zh-CN"/>
              <a:t>1</a:t>
            </a:r>
            <a:r>
              <a:rPr lang="zh-CN" altLang="en-US"/>
              <a:t>：矩阵相乘乘了很多无意义的</a:t>
            </a:r>
            <a:r>
              <a:rPr lang="en-US" altLang="zh-CN"/>
              <a:t>0</a:t>
            </a:r>
          </a:p>
          <a:p>
            <a:r>
              <a:rPr lang="en-US" altLang="zh-CN"/>
              <a:t>2</a:t>
            </a:r>
            <a:r>
              <a:rPr lang="zh-CN" altLang="en-US"/>
              <a:t>：矩阵的规模较小，目前是</a:t>
            </a:r>
            <a:r>
              <a:rPr lang="en-US" altLang="zh-CN"/>
              <a:t>A[1</a:t>
            </a:r>
            <a:r>
              <a:rPr lang="zh-CN" altLang="en-US"/>
              <a:t>*</a:t>
            </a:r>
            <a:r>
              <a:rPr lang="en-US" altLang="zh-CN"/>
              <a:t>32] * B[32 * 29]</a:t>
            </a:r>
            <a:r>
              <a:rPr lang="zh-CN" altLang="en-US"/>
              <a:t>的规模，体现不出</a:t>
            </a:r>
            <a:r>
              <a:rPr lang="en-US" altLang="zh-CN"/>
              <a:t>GPU</a:t>
            </a:r>
            <a:r>
              <a:rPr lang="zh-CN" altLang="en-US"/>
              <a:t>的优势</a:t>
            </a:r>
            <a:endParaRPr lang="en-US" altLang="zh-CN"/>
          </a:p>
          <a:p>
            <a:r>
              <a:rPr lang="en-US" altLang="zh-CN"/>
              <a:t>3</a:t>
            </a:r>
            <a:r>
              <a:rPr lang="zh-CN" altLang="en-US"/>
              <a:t>：使用</a:t>
            </a:r>
            <a:r>
              <a:rPr lang="en-US" altLang="zh-CN"/>
              <a:t>OpenCL</a:t>
            </a:r>
            <a:r>
              <a:rPr lang="zh-CN" altLang="en-US"/>
              <a:t>，进入内核执行，也需要时间。。。</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zh-CN" altLang="en-US" smtClean="0"/>
          </a:p>
        </p:txBody>
      </p:sp>
      <p:sp>
        <p:nvSpPr>
          <p:cNvPr id="3" name="文本框 2"/>
          <p:cNvSpPr txBox="1"/>
          <p:nvPr/>
        </p:nvSpPr>
        <p:spPr>
          <a:xfrm>
            <a:off x="882650" y="2555875"/>
            <a:ext cx="7799388" cy="1114425"/>
          </a:xfrm>
          <a:prstGeom prst="rect">
            <a:avLst/>
          </a:prstGeom>
          <a:noFill/>
        </p:spPr>
        <p:txBody>
          <a:bodyPr>
            <a:spAutoFit/>
          </a:bodyPr>
          <a:lstStyle/>
          <a:p>
            <a:pPr marL="714375" indent="-457200">
              <a:lnSpc>
                <a:spcPct val="150000"/>
              </a:lnSpc>
              <a:buFont typeface="Arial" panose="020B0604020202020204" pitchFamily="34" charset="0"/>
              <a:buChar char="•"/>
              <a:defRPr/>
            </a:pPr>
            <a:r>
              <a:rPr lang="zh-CN" altLang="en-US" sz="2400" kern="0" dirty="0">
                <a:latin typeface="+mn-ea"/>
                <a:ea typeface="+mn-ea"/>
                <a:cs typeface="Times New Roman" panose="02020603050405020304" pitchFamily="18" charset="0"/>
              </a:rPr>
              <a:t>最近在写交流文档与毕业设计，把提纲给先列了一下。</a:t>
            </a:r>
            <a:endParaRPr lang="en-US" altLang="zh-CN" sz="2400" kern="0" dirty="0">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41987" name="副标题 2"/>
          <p:cNvSpPr>
            <a:spLocks noGrp="1"/>
          </p:cNvSpPr>
          <p:nvPr>
            <p:ph type="subTitle" idx="1"/>
          </p:nvPr>
        </p:nvSpPr>
        <p:spPr/>
        <p:txBody>
          <a:bodyPr/>
          <a:lstStyle/>
          <a:p>
            <a:r>
              <a:rPr lang="en-US" altLang="zh-CN" smtClean="0"/>
              <a:t>3/27/2017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3" name="文本框 2"/>
          <p:cNvSpPr txBox="1"/>
          <p:nvPr/>
        </p:nvSpPr>
        <p:spPr>
          <a:xfrm>
            <a:off x="812800" y="1174750"/>
            <a:ext cx="7799388" cy="1754188"/>
          </a:xfrm>
          <a:prstGeom prst="rect">
            <a:avLst/>
          </a:prstGeom>
          <a:noFill/>
        </p:spPr>
        <p:txBody>
          <a:bodyPr>
            <a:spAutoFit/>
          </a:bodyPr>
          <a:lstStyle/>
          <a:p>
            <a:pPr marL="714375" indent="-457200">
              <a:lnSpc>
                <a:spcPct val="150000"/>
              </a:lnSpc>
              <a:buFont typeface="Wingdings" panose="05000000000000000000" pitchFamily="2" charset="2"/>
              <a:buChar char="ü"/>
              <a:defRPr/>
            </a:pPr>
            <a:r>
              <a:rPr lang="zh-CN" altLang="en-US" sz="2400" kern="0" dirty="0">
                <a:latin typeface="+mn-ea"/>
                <a:ea typeface="+mn-ea"/>
                <a:cs typeface="Times New Roman" panose="02020603050405020304" pitchFamily="18" charset="0"/>
              </a:rPr>
              <a:t>读修改写 减少访问内存的次数</a:t>
            </a:r>
            <a:endParaRPr lang="en-US" altLang="zh-CN" sz="2400" kern="0" dirty="0">
              <a:latin typeface="+mn-ea"/>
              <a:ea typeface="+mn-ea"/>
              <a:cs typeface="Times New Roman" panose="02020603050405020304" pitchFamily="18" charset="0"/>
            </a:endParaRPr>
          </a:p>
          <a:p>
            <a:pPr marL="714375" indent="-457200">
              <a:lnSpc>
                <a:spcPct val="150000"/>
              </a:lnSpc>
              <a:buFont typeface="Wingdings" panose="05000000000000000000" pitchFamily="2" charset="2"/>
              <a:buChar char="ü"/>
              <a:defRPr/>
            </a:pPr>
            <a:endParaRPr lang="en-US" altLang="zh-CN" sz="2400" kern="0" dirty="0">
              <a:latin typeface="+mn-ea"/>
              <a:ea typeface="+mn-ea"/>
              <a:cs typeface="Times New Roman" panose="02020603050405020304" pitchFamily="18" charset="0"/>
            </a:endParaRPr>
          </a:p>
          <a:p>
            <a:pPr marL="257175">
              <a:lnSpc>
                <a:spcPct val="150000"/>
              </a:lnSpc>
              <a:defRPr/>
            </a:pPr>
            <a:endParaRPr lang="en-US" altLang="zh-CN" sz="2400" kern="0" dirty="0">
              <a:latin typeface="+mn-ea"/>
              <a:ea typeface="+mn-ea"/>
              <a:cs typeface="Times New Roman" panose="02020603050405020304" pitchFamily="18" charset="0"/>
            </a:endParaRPr>
          </a:p>
        </p:txBody>
      </p:sp>
      <p:graphicFrame>
        <p:nvGraphicFramePr>
          <p:cNvPr id="5" name="图表 4"/>
          <p:cNvGraphicFramePr/>
          <p:nvPr/>
        </p:nvGraphicFramePr>
        <p:xfrm>
          <a:off x="2284994" y="1790616"/>
          <a:ext cx="4891059" cy="3442493"/>
        </p:xfrm>
        <a:graphic>
          <a:graphicData uri="http://schemas.openxmlformats.org/drawingml/2006/chart">
            <c:chart xmlns:c="http://schemas.openxmlformats.org/drawingml/2006/chart" xmlns:r="http://schemas.openxmlformats.org/officeDocument/2006/relationships" r:id="rId2"/>
          </a:graphicData>
        </a:graphic>
      </p:graphicFrame>
      <p:sp>
        <p:nvSpPr>
          <p:cNvPr id="43013" name="矩形 1"/>
          <p:cNvSpPr>
            <a:spLocks noChangeArrowheads="1"/>
          </p:cNvSpPr>
          <p:nvPr/>
        </p:nvSpPr>
        <p:spPr bwMode="auto">
          <a:xfrm>
            <a:off x="904875" y="5391150"/>
            <a:ext cx="7329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需要更新数据时，原来的方式是将同组的其他四个条纹和一个异或结果读出，需要访问</a:t>
            </a:r>
            <a:r>
              <a:rPr lang="en-US" altLang="zh-CN"/>
              <a:t>5</a:t>
            </a:r>
            <a:r>
              <a:rPr lang="zh-CN" altLang="zh-CN"/>
              <a:t>次内存才能完成该操作；而当运用了读修改写的方式，只需要读入原来的该信息和异或值，只需要访问</a:t>
            </a:r>
            <a:r>
              <a:rPr lang="en-US" altLang="zh-CN"/>
              <a:t>2</a:t>
            </a:r>
            <a:r>
              <a:rPr lang="zh-CN" altLang="zh-CN"/>
              <a:t>次内存即可</a:t>
            </a:r>
            <a:r>
              <a:rPr lang="zh-CN" altLang="en-US"/>
              <a:t>，效率大概提高</a:t>
            </a:r>
            <a:r>
              <a:rPr lang="en-US" altLang="zh-CN"/>
              <a:t>30%~40%</a:t>
            </a:r>
            <a:r>
              <a:rPr lang="zh-CN" altLang="en-US"/>
              <a:t>之间。</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endParaRPr lang="zh-CN" altLang="en-US" smtClean="0"/>
          </a:p>
        </p:txBody>
      </p:sp>
      <p:sp>
        <p:nvSpPr>
          <p:cNvPr id="3" name="文本框 2"/>
          <p:cNvSpPr txBox="1"/>
          <p:nvPr/>
        </p:nvSpPr>
        <p:spPr>
          <a:xfrm>
            <a:off x="803275" y="1474788"/>
            <a:ext cx="8002588" cy="646112"/>
          </a:xfrm>
          <a:prstGeom prst="rect">
            <a:avLst/>
          </a:prstGeom>
          <a:noFill/>
        </p:spPr>
        <p:txBody>
          <a:bodyPr>
            <a:spAutoFit/>
          </a:bodyPr>
          <a:lstStyle/>
          <a:p>
            <a:pPr marL="714375" indent="-457200">
              <a:lnSpc>
                <a:spcPct val="150000"/>
              </a:lnSpc>
              <a:buFont typeface="Wingdings" panose="05000000000000000000" pitchFamily="2" charset="2"/>
              <a:buChar char="ü"/>
              <a:defRPr/>
            </a:pPr>
            <a:r>
              <a:rPr lang="zh-CN" altLang="zh-CN" dirty="0"/>
              <a:t>外存不同块大小编解码</a:t>
            </a:r>
            <a:r>
              <a:rPr lang="en-US" altLang="zh-CN" dirty="0"/>
              <a:t>1GB</a:t>
            </a:r>
            <a:r>
              <a:rPr lang="zh-CN" altLang="en-US" dirty="0"/>
              <a:t>数据</a:t>
            </a:r>
            <a:r>
              <a:rPr lang="zh-CN" altLang="zh-CN" dirty="0"/>
              <a:t>实验时间对比</a:t>
            </a:r>
            <a:endParaRPr lang="en-US" altLang="zh-CN" sz="2400" kern="0" dirty="0">
              <a:latin typeface="+mn-ea"/>
              <a:ea typeface="+mn-ea"/>
              <a:cs typeface="Times New Roman" panose="02020603050405020304" pitchFamily="18" charset="0"/>
            </a:endParaRPr>
          </a:p>
        </p:txBody>
      </p:sp>
      <p:sp>
        <p:nvSpPr>
          <p:cNvPr id="44036" name="文本框 1"/>
          <p:cNvSpPr txBox="1">
            <a:spLocks noChangeArrowheads="1"/>
          </p:cNvSpPr>
          <p:nvPr/>
        </p:nvSpPr>
        <p:spPr bwMode="auto">
          <a:xfrm>
            <a:off x="457200" y="5246688"/>
            <a:ext cx="67103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比在内</a:t>
            </a:r>
            <a:r>
              <a:rPr lang="zh-CN" altLang="en-US"/>
              <a:t>部</a:t>
            </a:r>
            <a:r>
              <a:rPr lang="zh-CN" altLang="zh-CN"/>
              <a:t>存</a:t>
            </a:r>
            <a:r>
              <a:rPr lang="zh-CN" altLang="en-US"/>
              <a:t>储器</a:t>
            </a:r>
            <a:r>
              <a:rPr lang="zh-CN" altLang="zh-CN"/>
              <a:t>以</a:t>
            </a:r>
            <a:r>
              <a:rPr lang="en-US" altLang="zh-CN"/>
              <a:t>bit</a:t>
            </a:r>
            <a:r>
              <a:rPr lang="zh-CN" altLang="zh-CN"/>
              <a:t>为单位的情况下要快的多，以</a:t>
            </a:r>
            <a:r>
              <a:rPr lang="en-US" altLang="zh-CN"/>
              <a:t>s</a:t>
            </a:r>
            <a:r>
              <a:rPr lang="zh-CN" altLang="zh-CN"/>
              <a:t>为级别</a:t>
            </a:r>
            <a:r>
              <a:rPr lang="zh-CN" altLang="en-US"/>
              <a:t>，</a:t>
            </a:r>
            <a:r>
              <a:rPr lang="zh-CN" altLang="zh-CN"/>
              <a:t>不同块的大小对编解码的效率也有一定的影响，</a:t>
            </a:r>
            <a:r>
              <a:rPr lang="zh-CN" altLang="en-US"/>
              <a:t>可以认为，</a:t>
            </a:r>
            <a:r>
              <a:rPr lang="zh-CN" altLang="zh-CN"/>
              <a:t>当颗粒度越大时，所需要的编解码的时间越少</a:t>
            </a:r>
            <a:endParaRPr lang="zh-CN" altLang="en-US"/>
          </a:p>
        </p:txBody>
      </p:sp>
      <p:graphicFrame>
        <p:nvGraphicFramePr>
          <p:cNvPr id="6" name="图表 5"/>
          <p:cNvGraphicFramePr/>
          <p:nvPr/>
        </p:nvGraphicFramePr>
        <p:xfrm>
          <a:off x="4575410" y="2183032"/>
          <a:ext cx="4230453" cy="2977537"/>
        </p:xfrm>
        <a:graphic>
          <a:graphicData uri="http://schemas.openxmlformats.org/drawingml/2006/chart">
            <c:chart xmlns:c="http://schemas.openxmlformats.org/drawingml/2006/chart" xmlns:r="http://schemas.openxmlformats.org/officeDocument/2006/relationships" r:id="rId3"/>
          </a:graphicData>
        </a:graphic>
      </p:graphicFrame>
      <p:sp>
        <p:nvSpPr>
          <p:cNvPr id="44038" name="Rectangle 2"/>
          <p:cNvSpPr>
            <a:spLocks noChangeArrowheads="1"/>
          </p:cNvSpPr>
          <p:nvPr/>
        </p:nvSpPr>
        <p:spPr bwMode="auto">
          <a:xfrm>
            <a:off x="1279525" y="2720975"/>
            <a:ext cx="172402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000">
                <a:latin typeface="等线 Light" panose="02010600030101010101" pitchFamily="2" charset="-122"/>
                <a:cs typeface="Times New Roman" panose="02020603050405020304" pitchFamily="18" charset="0"/>
              </a:rPr>
              <a:t>外部存储器编码应用示意图</a:t>
            </a:r>
            <a:endParaRPr lang="zh-CN" altLang="en-US"/>
          </a:p>
        </p:txBody>
      </p:sp>
      <p:graphicFrame>
        <p:nvGraphicFramePr>
          <p:cNvPr id="44039" name="对象 3"/>
          <p:cNvGraphicFramePr>
            <a:graphicFrameLocks noChangeAspect="1"/>
          </p:cNvGraphicFramePr>
          <p:nvPr/>
        </p:nvGraphicFramePr>
        <p:xfrm>
          <a:off x="457200" y="3068638"/>
          <a:ext cx="3790950" cy="1600200"/>
        </p:xfrm>
        <a:graphic>
          <a:graphicData uri="http://schemas.openxmlformats.org/presentationml/2006/ole">
            <mc:AlternateContent xmlns:mc="http://schemas.openxmlformats.org/markup-compatibility/2006">
              <mc:Choice xmlns:v="urn:schemas-microsoft-com:vml" Requires="v">
                <p:oleObj spid="_x0000_s44090" name="Visio" r:id="rId4" imgW="5781751" imgH="2448070" progId="Visio.Drawing.15">
                  <p:embed/>
                </p:oleObj>
              </mc:Choice>
              <mc:Fallback>
                <p:oleObj name="Visio" r:id="rId4" imgW="5781751" imgH="2448070" progId="Visio.Drawing.15">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068638"/>
                        <a:ext cx="3790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本周</a:t>
            </a:r>
          </a:p>
        </p:txBody>
      </p:sp>
      <p:sp>
        <p:nvSpPr>
          <p:cNvPr id="4" name="内容占位符 2"/>
          <p:cNvSpPr txBox="1">
            <a:spLocks/>
          </p:cNvSpPr>
          <p:nvPr/>
        </p:nvSpPr>
        <p:spPr bwMode="auto">
          <a:xfrm>
            <a:off x="703263" y="1412875"/>
            <a:ext cx="77311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257175" indent="-257175" algn="l" defTabSz="3429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557213" indent="-214313" algn="l" defTabSz="342900" rtl="0" eaLnBrk="0" fontAlgn="base" hangingPunct="0">
              <a:spcBef>
                <a:spcPts val="525"/>
              </a:spcBef>
              <a:spcAft>
                <a:spcPct val="0"/>
              </a:spcAft>
              <a:buClr>
                <a:srgbClr val="000000"/>
              </a:buClr>
              <a:buSzPct val="100000"/>
              <a:buFont typeface="Times New Roman" panose="02020603050405020304" pitchFamily="18" charset="0"/>
              <a:buChar char="–"/>
              <a:defRPr sz="2100">
                <a:solidFill>
                  <a:srgbClr val="000000"/>
                </a:solidFill>
                <a:latin typeface="+mn-lt"/>
                <a:ea typeface="+mn-ea"/>
              </a:defRPr>
            </a:lvl2pPr>
            <a:lvl3pPr marL="857250" indent="-171450" algn="l" defTabSz="342900" rtl="0" eaLnBrk="0" fontAlgn="base" hangingPunct="0">
              <a:spcBef>
                <a:spcPts val="45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defRPr>
            </a:lvl3pPr>
            <a:lvl4pPr marL="12001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4pPr>
            <a:lvl5pPr marL="1543050" indent="-171450" algn="l" defTabSz="342900" rtl="0" eaLnBrk="0" fontAlgn="base" hangingPunct="0">
              <a:spcBef>
                <a:spcPts val="375"/>
              </a:spcBef>
              <a:spcAft>
                <a:spcPct val="0"/>
              </a:spcAft>
              <a:buClr>
                <a:srgbClr val="000000"/>
              </a:buClr>
              <a:buSzPct val="100000"/>
              <a:buFont typeface="Times New Roman" panose="02020603050405020304" pitchFamily="18" charset="0"/>
              <a:buChar char="»"/>
              <a:defRPr sz="1500">
                <a:solidFill>
                  <a:srgbClr val="000000"/>
                </a:solidFill>
                <a:latin typeface="+mn-lt"/>
                <a:ea typeface="+mn-ea"/>
              </a:defRPr>
            </a:lvl5pPr>
            <a:lvl6pPr marL="18859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6pPr>
            <a:lvl7pPr marL="22288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7pPr>
            <a:lvl8pPr marL="25717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8pPr>
            <a:lvl9pPr marL="2914650" indent="-171450" algn="l" defTabSz="342900" rtl="0" eaLnBrk="0" fontAlgn="base" hangingPunct="0">
              <a:spcBef>
                <a:spcPts val="375"/>
              </a:spcBef>
              <a:spcAft>
                <a:spcPct val="0"/>
              </a:spcAft>
              <a:buClr>
                <a:srgbClr val="000000"/>
              </a:buClr>
              <a:buSzPct val="100000"/>
              <a:buFont typeface="Times New Roman" pitchFamily="16" charset="0"/>
              <a:defRPr sz="1500">
                <a:solidFill>
                  <a:srgbClr val="000000"/>
                </a:solidFill>
                <a:latin typeface="+mn-lt"/>
                <a:ea typeface="+mn-ea"/>
              </a:defRPr>
            </a:lvl9pPr>
          </a:lstStyle>
          <a:p>
            <a:pPr marL="714375" indent="-457200">
              <a:lnSpc>
                <a:spcPct val="150000"/>
              </a:lnSpc>
              <a:buFont typeface="Wingdings" panose="05000000000000000000" pitchFamily="2" charset="2"/>
              <a:buChar char="ü"/>
              <a:defRPr/>
            </a:pPr>
            <a:r>
              <a:rPr lang="zh-CN" altLang="en-US" sz="2000" kern="0" dirty="0" smtClean="0">
                <a:latin typeface="Times New Roman" panose="02020603050405020304" pitchFamily="18" charset="0"/>
                <a:cs typeface="Times New Roman" panose="02020603050405020304" pitchFamily="18" charset="0"/>
              </a:rPr>
              <a:t>读了</a:t>
            </a:r>
            <a:r>
              <a:rPr lang="en-US" altLang="zh-CN" sz="2000" kern="0" dirty="0" smtClean="0">
                <a:latin typeface="Times New Roman" panose="02020603050405020304" pitchFamily="18" charset="0"/>
                <a:cs typeface="Times New Roman" panose="02020603050405020304" pitchFamily="18" charset="0"/>
              </a:rPr>
              <a:t>《</a:t>
            </a:r>
            <a:r>
              <a:rPr lang="en-US" altLang="zh-CN" b="1" dirty="0"/>
              <a:t>Optimizing Cauchy Reed-Solomon Codes</a:t>
            </a:r>
            <a:br>
              <a:rPr lang="en-US" altLang="zh-CN" b="1" dirty="0"/>
            </a:br>
            <a:r>
              <a:rPr lang="en-US" altLang="zh-CN" b="1" dirty="0"/>
              <a:t>for Fault-Tolerant Storage Applications</a:t>
            </a:r>
            <a:r>
              <a:rPr lang="en-US" altLang="zh-CN" sz="2000" dirty="0"/>
              <a:t> </a:t>
            </a:r>
            <a:r>
              <a:rPr lang="en-US" altLang="zh-CN" sz="2000" kern="0" dirty="0" smtClean="0">
                <a:latin typeface="Times New Roman" panose="02020603050405020304" pitchFamily="18" charset="0"/>
                <a:cs typeface="Times New Roman" panose="02020603050405020304" pitchFamily="18" charset="0"/>
              </a:rPr>
              <a:t>》</a:t>
            </a:r>
            <a:r>
              <a:rPr lang="zh-CN" altLang="en-US" sz="2000" kern="0" dirty="0" smtClean="0">
                <a:latin typeface="Times New Roman" panose="02020603050405020304" pitchFamily="18" charset="0"/>
                <a:cs typeface="Times New Roman" panose="02020603050405020304" pitchFamily="18" charset="0"/>
              </a:rPr>
              <a:t>介绍柯西矩阵</a:t>
            </a:r>
            <a:endParaRPr lang="en-US" altLang="zh-CN" sz="2000" kern="0" dirty="0" smtClean="0">
              <a:latin typeface="Times New Roman" panose="02020603050405020304" pitchFamily="18" charset="0"/>
              <a:cs typeface="Times New Roman" panose="02020603050405020304" pitchFamily="18" charset="0"/>
            </a:endParaRPr>
          </a:p>
          <a:p>
            <a:pPr marL="1014413" lvl="1" indent="-457200">
              <a:lnSpc>
                <a:spcPct val="150000"/>
              </a:lnSpc>
              <a:buFont typeface="+mj-lt"/>
              <a:buAutoNum type="arabicPeriod"/>
              <a:defRPr/>
            </a:pPr>
            <a:r>
              <a:rPr lang="zh-CN" altLang="en-US" sz="1800" kern="0" dirty="0" smtClean="0">
                <a:latin typeface="Times New Roman" panose="02020603050405020304" pitchFamily="18" charset="0"/>
                <a:cs typeface="Times New Roman" panose="02020603050405020304" pitchFamily="18" charset="0"/>
              </a:rPr>
              <a:t>目标：查找最优的柯西矩阵应用于</a:t>
            </a:r>
            <a:r>
              <a:rPr lang="en-US" altLang="zh-CN" sz="1800" kern="0" dirty="0" smtClean="0">
                <a:latin typeface="Times New Roman" panose="02020603050405020304" pitchFamily="18" charset="0"/>
                <a:cs typeface="Times New Roman" panose="02020603050405020304" pitchFamily="18" charset="0"/>
              </a:rPr>
              <a:t>RS</a:t>
            </a:r>
            <a:r>
              <a:rPr lang="zh-CN" altLang="en-US" sz="1800" kern="0" dirty="0" smtClean="0">
                <a:latin typeface="Times New Roman" panose="02020603050405020304" pitchFamily="18" charset="0"/>
                <a:cs typeface="Times New Roman" panose="02020603050405020304" pitchFamily="18" charset="0"/>
              </a:rPr>
              <a:t>编码（柯西矩阵是将</a:t>
            </a:r>
            <a:r>
              <a:rPr lang="en-US" altLang="zh-CN" sz="1800" kern="0" dirty="0" smtClean="0">
                <a:latin typeface="Times New Roman" panose="02020603050405020304" pitchFamily="18" charset="0"/>
                <a:cs typeface="Times New Roman" panose="02020603050405020304" pitchFamily="18" charset="0"/>
              </a:rPr>
              <a:t>RS</a:t>
            </a:r>
            <a:r>
              <a:rPr lang="zh-CN" altLang="en-US" sz="1800" kern="0" dirty="0" smtClean="0">
                <a:latin typeface="Times New Roman" panose="02020603050405020304" pitchFamily="18" charset="0"/>
                <a:cs typeface="Times New Roman" panose="02020603050405020304" pitchFamily="18" charset="0"/>
              </a:rPr>
              <a:t>在有限域中的计算转换成纯异或的计算）</a:t>
            </a:r>
            <a:endParaRPr lang="en-US" altLang="zh-CN" sz="1800" kern="0" dirty="0" smtClean="0">
              <a:latin typeface="Times New Roman" panose="02020603050405020304" pitchFamily="18" charset="0"/>
              <a:cs typeface="Times New Roman" panose="02020603050405020304" pitchFamily="18" charset="0"/>
            </a:endParaRPr>
          </a:p>
          <a:p>
            <a:pPr marL="1014413" lvl="1" indent="-457200">
              <a:lnSpc>
                <a:spcPct val="150000"/>
              </a:lnSpc>
              <a:buFont typeface="+mj-lt"/>
              <a:buAutoNum type="arabicPeriod"/>
              <a:defRPr/>
            </a:pPr>
            <a:r>
              <a:rPr lang="zh-CN" altLang="en-US" sz="1800" kern="0" dirty="0">
                <a:latin typeface="Times New Roman" panose="02020603050405020304" pitchFamily="18" charset="0"/>
                <a:cs typeface="Times New Roman" panose="02020603050405020304" pitchFamily="18" charset="0"/>
              </a:rPr>
              <a:t>出发点</a:t>
            </a:r>
            <a:r>
              <a:rPr lang="zh-CN" altLang="en-US" sz="1800" kern="0" dirty="0" smtClean="0">
                <a:latin typeface="Times New Roman" panose="02020603050405020304" pitchFamily="18" charset="0"/>
                <a:cs typeface="Times New Roman" panose="02020603050405020304" pitchFamily="18" charset="0"/>
              </a:rPr>
              <a:t>：柯西矩阵并不总是相等的，存在最优的情况。比如</a:t>
            </a:r>
            <a:r>
              <a:rPr lang="en-US" altLang="zh-CN" sz="1800" kern="0" dirty="0" smtClean="0">
                <a:latin typeface="Times New Roman" panose="02020603050405020304" pitchFamily="18" charset="0"/>
                <a:cs typeface="Times New Roman" panose="02020603050405020304" pitchFamily="18" charset="0"/>
              </a:rPr>
              <a:t>X</a:t>
            </a:r>
            <a:r>
              <a:rPr lang="zh-CN" altLang="en-US" sz="1800" kern="0" dirty="0" smtClean="0">
                <a:latin typeface="Times New Roman" panose="02020603050405020304" pitchFamily="18" charset="0"/>
                <a:cs typeface="Times New Roman" panose="02020603050405020304" pitchFamily="18" charset="0"/>
              </a:rPr>
              <a:t>，</a:t>
            </a:r>
            <a:r>
              <a:rPr lang="en-US" altLang="zh-CN" sz="1800" kern="0" dirty="0" smtClean="0">
                <a:latin typeface="Times New Roman" panose="02020603050405020304" pitchFamily="18" charset="0"/>
                <a:cs typeface="Times New Roman" panose="02020603050405020304" pitchFamily="18" charset="0"/>
              </a:rPr>
              <a:t>Y</a:t>
            </a:r>
            <a:r>
              <a:rPr lang="zh-CN" altLang="en-US" sz="1800" kern="0" dirty="0" smtClean="0">
                <a:latin typeface="Times New Roman" panose="02020603050405020304" pitchFamily="18" charset="0"/>
                <a:cs typeface="Times New Roman" panose="02020603050405020304" pitchFamily="18" charset="0"/>
              </a:rPr>
              <a:t>集合的不同，总的异或次数是不一样的</a:t>
            </a:r>
            <a:endParaRPr lang="en-US" altLang="zh-CN" sz="1800" kern="0" dirty="0" smtClean="0">
              <a:latin typeface="Times New Roman" panose="02020603050405020304" pitchFamily="18" charset="0"/>
              <a:cs typeface="Times New Roman" panose="02020603050405020304" pitchFamily="18" charset="0"/>
            </a:endParaRPr>
          </a:p>
          <a:p>
            <a:pPr marL="1014413" lvl="1" indent="-457200">
              <a:lnSpc>
                <a:spcPct val="150000"/>
              </a:lnSpc>
              <a:buFont typeface="+mj-lt"/>
              <a:buAutoNum type="arabicPeriod"/>
              <a:defRPr/>
            </a:pPr>
            <a:r>
              <a:rPr lang="zh-CN" altLang="en-US" sz="1800" kern="0" dirty="0" smtClean="0">
                <a:latin typeface="Times New Roman" panose="02020603050405020304" pitchFamily="18" charset="0"/>
                <a:cs typeface="Times New Roman" panose="02020603050405020304" pitchFamily="18" charset="0"/>
              </a:rPr>
              <a:t>解决的问题：</a:t>
            </a:r>
            <a:endParaRPr lang="en-US" altLang="zh-CN" sz="1800" kern="0" dirty="0" smtClean="0">
              <a:latin typeface="Times New Roman" panose="02020603050405020304" pitchFamily="18" charset="0"/>
              <a:cs typeface="Times New Roman" panose="02020603050405020304" pitchFamily="18" charset="0"/>
            </a:endParaRPr>
          </a:p>
          <a:p>
            <a:pPr marL="1314450" lvl="2" indent="-457200">
              <a:lnSpc>
                <a:spcPct val="150000"/>
              </a:lnSpc>
              <a:buFont typeface="+mj-lt"/>
              <a:buAutoNum type="romanUcPeriod"/>
              <a:defRPr/>
            </a:pPr>
            <a:r>
              <a:rPr lang="zh-CN" altLang="en-US" sz="1800" kern="0" dirty="0">
                <a:latin typeface="Times New Roman" panose="02020603050405020304" pitchFamily="18" charset="0"/>
                <a:cs typeface="Times New Roman" panose="02020603050405020304" pitchFamily="18" charset="0"/>
              </a:rPr>
              <a:t>解决了</a:t>
            </a:r>
            <a:r>
              <a:rPr lang="en-US" altLang="zh-CN" sz="1800" kern="0" dirty="0">
                <a:latin typeface="Times New Roman" panose="02020603050405020304" pitchFamily="18" charset="0"/>
                <a:cs typeface="Times New Roman" panose="02020603050405020304" pitchFamily="18" charset="0"/>
              </a:rPr>
              <a:t>RS</a:t>
            </a:r>
            <a:r>
              <a:rPr lang="zh-CN" altLang="en-US" sz="1800" kern="0" dirty="0">
                <a:latin typeface="Times New Roman" panose="02020603050405020304" pitchFamily="18" charset="0"/>
                <a:cs typeface="Times New Roman" panose="02020603050405020304" pitchFamily="18" charset="0"/>
              </a:rPr>
              <a:t>编码</a:t>
            </a:r>
            <a:r>
              <a:rPr lang="zh-CN" altLang="en-US" sz="1800" kern="0" dirty="0" smtClean="0">
                <a:latin typeface="Times New Roman" panose="02020603050405020304" pitchFamily="18" charset="0"/>
                <a:cs typeface="Times New Roman" panose="02020603050405020304" pitchFamily="18" charset="0"/>
              </a:rPr>
              <a:t>有限域中求逆矩阵运算</a:t>
            </a:r>
            <a:r>
              <a:rPr lang="zh-CN" altLang="en-US" sz="1800" kern="0" dirty="0">
                <a:latin typeface="Times New Roman" panose="02020603050405020304" pitchFamily="18" charset="0"/>
                <a:cs typeface="Times New Roman" panose="02020603050405020304" pitchFamily="18" charset="0"/>
              </a:rPr>
              <a:t>量较大的问题</a:t>
            </a:r>
            <a:endParaRPr lang="en-US" altLang="zh-CN" sz="1800" kern="0" dirty="0">
              <a:latin typeface="Times New Roman" panose="02020603050405020304" pitchFamily="18" charset="0"/>
              <a:cs typeface="Times New Roman" panose="02020603050405020304" pitchFamily="18" charset="0"/>
            </a:endParaRPr>
          </a:p>
          <a:p>
            <a:pPr marL="1314450" lvl="2" indent="-457200">
              <a:lnSpc>
                <a:spcPct val="150000"/>
              </a:lnSpc>
              <a:buFont typeface="+mj-lt"/>
              <a:buAutoNum type="romanUcPeriod"/>
              <a:defRPr/>
            </a:pPr>
            <a:r>
              <a:rPr lang="zh-CN" altLang="en-US" sz="1800" kern="0" dirty="0">
                <a:latin typeface="Times New Roman" panose="02020603050405020304" pitchFamily="18" charset="0"/>
                <a:cs typeface="Times New Roman" panose="02020603050405020304" pitchFamily="18" charset="0"/>
              </a:rPr>
              <a:t>阐述了该怎么查找最优</a:t>
            </a:r>
            <a:r>
              <a:rPr lang="zh-CN" altLang="en-US" sz="1800" kern="0" dirty="0" smtClean="0">
                <a:latin typeface="Times New Roman" panose="02020603050405020304" pitchFamily="18" charset="0"/>
                <a:cs typeface="Times New Roman" panose="02020603050405020304" pitchFamily="18" charset="0"/>
              </a:rPr>
              <a:t>的柯西矩阵</a:t>
            </a:r>
            <a:endParaRPr lang="en-US" altLang="zh-CN" sz="1800" kern="0" dirty="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ü"/>
              <a:defRPr/>
            </a:pPr>
            <a:endParaRPr lang="en-US" altLang="zh-CN" sz="2000" kern="0" dirty="0" smtClean="0">
              <a:latin typeface="Times New Roman" panose="02020603050405020304" pitchFamily="18" charset="0"/>
              <a:cs typeface="Times New Roman" panose="02020603050405020304" pitchFamily="18" charset="0"/>
            </a:endParaRPr>
          </a:p>
          <a:p>
            <a:pPr marL="714375" indent="-457200">
              <a:lnSpc>
                <a:spcPct val="150000"/>
              </a:lnSpc>
              <a:buFont typeface="Wingdings" panose="05000000000000000000" pitchFamily="2" charset="2"/>
              <a:buChar char="Ø"/>
              <a:defRPr/>
            </a:pPr>
            <a:endParaRPr lang="en-US" altLang="zh-CN" sz="2800" kern="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endParaRPr lang="zh-CN" altLang="en-US" smtClean="0"/>
          </a:p>
        </p:txBody>
      </p:sp>
      <p:sp>
        <p:nvSpPr>
          <p:cNvPr id="3" name="文本框 2"/>
          <p:cNvSpPr txBox="1"/>
          <p:nvPr/>
        </p:nvSpPr>
        <p:spPr>
          <a:xfrm>
            <a:off x="596900" y="2805113"/>
            <a:ext cx="7799388" cy="1200150"/>
          </a:xfrm>
          <a:prstGeom prst="rect">
            <a:avLst/>
          </a:prstGeom>
          <a:noFill/>
        </p:spPr>
        <p:txBody>
          <a:bodyPr>
            <a:spAutoFit/>
          </a:bodyPr>
          <a:lstStyle/>
          <a:p>
            <a:pPr marL="714375" indent="-457200">
              <a:lnSpc>
                <a:spcPct val="150000"/>
              </a:lnSpc>
              <a:buFont typeface="Arial" panose="020B0604020202020204" pitchFamily="34" charset="0"/>
              <a:buChar char="•"/>
              <a:defRPr/>
            </a:pPr>
            <a:r>
              <a:rPr lang="zh-CN" altLang="en-US" sz="2400" kern="0" dirty="0">
                <a:latin typeface="+mn-ea"/>
                <a:ea typeface="+mn-ea"/>
                <a:cs typeface="Times New Roman" panose="02020603050405020304" pitchFamily="18" charset="0"/>
              </a:rPr>
              <a:t>最近在写毕业论文，刚把格式按照去年的标准给调了一下</a:t>
            </a:r>
            <a:endParaRPr lang="en-US" altLang="zh-CN" sz="2400" kern="0" dirty="0">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41987" name="副标题 2"/>
          <p:cNvSpPr>
            <a:spLocks noGrp="1"/>
          </p:cNvSpPr>
          <p:nvPr>
            <p:ph type="subTitle" idx="1"/>
          </p:nvPr>
        </p:nvSpPr>
        <p:spPr/>
        <p:txBody>
          <a:bodyPr/>
          <a:lstStyle/>
          <a:p>
            <a:r>
              <a:rPr lang="en-US" altLang="zh-CN" dirty="0" smtClean="0"/>
              <a:t>4/3/2017</a:t>
            </a:r>
            <a:r>
              <a:rPr lang="en-US" altLang="zh-CN" sz="1200" dirty="0" smtClean="0"/>
              <a:t>     </a:t>
            </a:r>
            <a:endParaRPr lang="zh-CN" altLang="en-US" sz="1200" dirty="0" smtClean="0"/>
          </a:p>
        </p:txBody>
      </p:sp>
    </p:spTree>
    <p:extLst>
      <p:ext uri="{BB962C8B-B14F-4D97-AF65-F5344CB8AC3E}">
        <p14:creationId xmlns:p14="http://schemas.microsoft.com/office/powerpoint/2010/main" val="1913780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3" name="文本框 2"/>
          <p:cNvSpPr txBox="1"/>
          <p:nvPr/>
        </p:nvSpPr>
        <p:spPr>
          <a:xfrm>
            <a:off x="812800" y="1174750"/>
            <a:ext cx="7799388" cy="1200329"/>
          </a:xfrm>
          <a:prstGeom prst="rect">
            <a:avLst/>
          </a:prstGeom>
          <a:noFill/>
        </p:spPr>
        <p:txBody>
          <a:bodyPr>
            <a:spAutoFit/>
          </a:bodyPr>
          <a:lstStyle/>
          <a:p>
            <a:pPr marL="714375" indent="-457200">
              <a:lnSpc>
                <a:spcPct val="150000"/>
              </a:lnSpc>
              <a:buFont typeface="Wingdings" panose="05000000000000000000" pitchFamily="2" charset="2"/>
              <a:buChar char="ü"/>
              <a:defRPr/>
            </a:pPr>
            <a:r>
              <a:rPr lang="zh-CN" altLang="en-US" sz="2400" kern="0" dirty="0" smtClean="0">
                <a:latin typeface="+mn-ea"/>
                <a:ea typeface="+mn-ea"/>
                <a:cs typeface="Times New Roman" panose="02020603050405020304" pitchFamily="18" charset="0"/>
              </a:rPr>
              <a:t>实验   </a:t>
            </a:r>
            <a:r>
              <a:rPr lang="zh-CN" altLang="zh-CN" sz="2400" kern="0" dirty="0">
                <a:latin typeface="+mn-ea"/>
                <a:ea typeface="+mn-ea"/>
                <a:cs typeface="Times New Roman" panose="02020603050405020304" pitchFamily="18" charset="0"/>
              </a:rPr>
              <a:t>不同的编码方案性能</a:t>
            </a:r>
            <a:r>
              <a:rPr lang="zh-CN" altLang="zh-CN" sz="2400" kern="0" dirty="0" smtClean="0">
                <a:latin typeface="+mn-ea"/>
                <a:ea typeface="+mn-ea"/>
                <a:cs typeface="Times New Roman" panose="02020603050405020304" pitchFamily="18" charset="0"/>
              </a:rPr>
              <a:t>对比</a:t>
            </a:r>
            <a:r>
              <a:rPr lang="en-US" altLang="zh-CN" sz="2400" kern="0" dirty="0" smtClean="0">
                <a:latin typeface="+mn-ea"/>
                <a:ea typeface="+mn-ea"/>
                <a:cs typeface="Times New Roman" panose="02020603050405020304" pitchFamily="18" charset="0"/>
              </a:rPr>
              <a:t> 1GB</a:t>
            </a:r>
            <a:r>
              <a:rPr lang="zh-CN" altLang="en-US" sz="2400" kern="0" dirty="0" smtClean="0">
                <a:latin typeface="+mn-ea"/>
                <a:ea typeface="+mn-ea"/>
                <a:cs typeface="Times New Roman" panose="02020603050405020304" pitchFamily="18" charset="0"/>
              </a:rPr>
              <a:t>数据</a:t>
            </a:r>
            <a:endParaRPr lang="en-US" altLang="zh-CN" sz="2400" kern="0" dirty="0">
              <a:latin typeface="+mn-ea"/>
              <a:ea typeface="+mn-ea"/>
              <a:cs typeface="Times New Roman" panose="02020603050405020304" pitchFamily="18" charset="0"/>
            </a:endParaRPr>
          </a:p>
          <a:p>
            <a:pPr marL="257175">
              <a:lnSpc>
                <a:spcPct val="150000"/>
              </a:lnSpc>
              <a:defRPr/>
            </a:pPr>
            <a:endParaRPr lang="en-US" altLang="zh-CN" sz="2400" kern="0" dirty="0">
              <a:latin typeface="+mn-ea"/>
              <a:ea typeface="+mn-ea"/>
              <a:cs typeface="Times New Roman" panose="02020603050405020304" pitchFamily="18" charset="0"/>
            </a:endParaRPr>
          </a:p>
        </p:txBody>
      </p:sp>
      <p:graphicFrame>
        <p:nvGraphicFramePr>
          <p:cNvPr id="9" name="图表 8"/>
          <p:cNvGraphicFramePr/>
          <p:nvPr>
            <p:extLst>
              <p:ext uri="{D42A27DB-BD31-4B8C-83A1-F6EECF244321}">
                <p14:modId xmlns:p14="http://schemas.microsoft.com/office/powerpoint/2010/main" val="1691358758"/>
              </p:ext>
            </p:extLst>
          </p:nvPr>
        </p:nvGraphicFramePr>
        <p:xfrm>
          <a:off x="742950" y="2071618"/>
          <a:ext cx="3600174" cy="3242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p:nvPr>
            <p:extLst>
              <p:ext uri="{D42A27DB-BD31-4B8C-83A1-F6EECF244321}">
                <p14:modId xmlns:p14="http://schemas.microsoft.com/office/powerpoint/2010/main" val="3358025605"/>
              </p:ext>
            </p:extLst>
          </p:nvPr>
        </p:nvGraphicFramePr>
        <p:xfrm>
          <a:off x="4613075" y="2071618"/>
          <a:ext cx="3328290" cy="3225939"/>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p:cNvSpPr/>
          <p:nvPr/>
        </p:nvSpPr>
        <p:spPr>
          <a:xfrm>
            <a:off x="1033669" y="5494635"/>
            <a:ext cx="4810540" cy="923330"/>
          </a:xfrm>
          <a:prstGeom prst="rect">
            <a:avLst/>
          </a:prstGeom>
        </p:spPr>
        <p:txBody>
          <a:bodyPr wrap="square">
            <a:spAutoFit/>
          </a:bodyPr>
          <a:lstStyle/>
          <a:p>
            <a:r>
              <a:rPr lang="zh-CN" altLang="zh-CN" dirty="0">
                <a:solidFill>
                  <a:srgbClr val="000000"/>
                </a:solidFill>
                <a:latin typeface="Times New Roman" panose="02020603050405020304" pitchFamily="18" charset="0"/>
                <a:cs typeface="Times New Roman" panose="02020603050405020304" pitchFamily="18" charset="0"/>
              </a:rPr>
              <a:t>编码操作时间大致一样；检错方面，无故障读也大致相同；故障读比正常的纠错故障读大概要多耗费</a:t>
            </a:r>
            <a:r>
              <a:rPr lang="en-US" altLang="zh-CN" dirty="0">
                <a:solidFill>
                  <a:srgbClr val="000000"/>
                </a:solidFill>
                <a:latin typeface="Times New Roman" panose="02020603050405020304" pitchFamily="18" charset="0"/>
              </a:rPr>
              <a:t>10%~30%</a:t>
            </a:r>
            <a:r>
              <a:rPr lang="zh-CN" altLang="zh-CN" dirty="0">
                <a:solidFill>
                  <a:srgbClr val="000000"/>
                </a:solidFill>
                <a:latin typeface="Times New Roman" panose="02020603050405020304" pitchFamily="18" charset="0"/>
                <a:cs typeface="Times New Roman" panose="02020603050405020304" pitchFamily="18" charset="0"/>
              </a:rPr>
              <a:t>的</a:t>
            </a:r>
            <a:r>
              <a:rPr lang="zh-CN" altLang="zh-CN" dirty="0" smtClean="0">
                <a:solidFill>
                  <a:srgbClr val="000000"/>
                </a:solidFill>
                <a:latin typeface="Times New Roman" panose="02020603050405020304" pitchFamily="18" charset="0"/>
                <a:cs typeface="Times New Roman" panose="02020603050405020304" pitchFamily="18" charset="0"/>
              </a:rPr>
              <a:t>时间</a:t>
            </a:r>
            <a:r>
              <a:rPr lang="zh-CN" altLang="en-US" dirty="0" smtClean="0">
                <a:solidFill>
                  <a:srgbClr val="000000"/>
                </a:solidFill>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9402252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77022" y="1552783"/>
            <a:ext cx="7799388" cy="559769"/>
          </a:xfrm>
          <a:prstGeom prst="rect">
            <a:avLst/>
          </a:prstGeom>
          <a:noFill/>
        </p:spPr>
        <p:txBody>
          <a:bodyPr>
            <a:spAutoFit/>
          </a:bodyPr>
          <a:lstStyle/>
          <a:p>
            <a:pPr marL="714375" indent="-457200">
              <a:lnSpc>
                <a:spcPct val="150000"/>
              </a:lnSpc>
              <a:buFont typeface="Arial" panose="020B0604020202020204" pitchFamily="34" charset="0"/>
              <a:buChar char="•"/>
              <a:defRPr/>
            </a:pPr>
            <a:r>
              <a:rPr lang="zh-CN" altLang="en-US" sz="2400" kern="0" dirty="0" smtClean="0">
                <a:latin typeface="+mn-ea"/>
                <a:ea typeface="+mn-ea"/>
                <a:cs typeface="Times New Roman" panose="02020603050405020304" pitchFamily="18" charset="0"/>
              </a:rPr>
              <a:t>电路复杂度分析</a:t>
            </a:r>
            <a:endParaRPr lang="en-US" altLang="zh-CN" sz="2400" kern="0" dirty="0">
              <a:latin typeface="+mn-ea"/>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p:cNvSpPr txBox="1"/>
              <p:nvPr/>
            </p:nvSpPr>
            <p:spPr>
              <a:xfrm>
                <a:off x="1828801" y="2494721"/>
                <a:ext cx="5138530" cy="369332"/>
              </a:xfrm>
              <a:prstGeom prst="rect">
                <a:avLst/>
              </a:prstGeom>
              <a:noFill/>
            </p:spPr>
            <p:txBody>
              <a:bodyPr wrap="square" rtlCol="0">
                <a:spAutoFit/>
              </a:bodyPr>
              <a:lstStyle/>
              <a:p>
                <a:r>
                  <a:rPr lang="en-US" altLang="zh-CN" dirty="0" smtClean="0"/>
                  <a:t>Y = A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smtClean="0"/>
                  <a:t> B = AB’ + A’B</a:t>
                </a:r>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828801" y="2494721"/>
                <a:ext cx="5138530" cy="369332"/>
              </a:xfrm>
              <a:prstGeom prst="rect">
                <a:avLst/>
              </a:prstGeom>
              <a:blipFill>
                <a:blip r:embed="rId2"/>
                <a:stretch>
                  <a:fillRect l="-949" t="-8197" b="-2459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981329" y="1552783"/>
            <a:ext cx="2540768" cy="2911781"/>
          </a:xfrm>
          <a:prstGeom prst="rect">
            <a:avLst/>
          </a:prstGeom>
        </p:spPr>
      </p:pic>
    </p:spTree>
    <p:extLst>
      <p:ext uri="{BB962C8B-B14F-4D97-AF65-F5344CB8AC3E}">
        <p14:creationId xmlns:p14="http://schemas.microsoft.com/office/powerpoint/2010/main" val="5740259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endParaRPr lang="zh-CN" altLang="en-US" smtClean="0"/>
          </a:p>
        </p:txBody>
      </p:sp>
      <p:sp>
        <p:nvSpPr>
          <p:cNvPr id="3" name="文本框 2"/>
          <p:cNvSpPr txBox="1"/>
          <p:nvPr/>
        </p:nvSpPr>
        <p:spPr>
          <a:xfrm>
            <a:off x="596900" y="2805113"/>
            <a:ext cx="7799388" cy="559769"/>
          </a:xfrm>
          <a:prstGeom prst="rect">
            <a:avLst/>
          </a:prstGeom>
          <a:noFill/>
        </p:spPr>
        <p:txBody>
          <a:bodyPr>
            <a:spAutoFit/>
          </a:bodyPr>
          <a:lstStyle/>
          <a:p>
            <a:pPr marL="714375" indent="-457200">
              <a:lnSpc>
                <a:spcPct val="150000"/>
              </a:lnSpc>
              <a:buFont typeface="Arial" panose="020B0604020202020204" pitchFamily="34" charset="0"/>
              <a:buChar char="•"/>
              <a:defRPr/>
            </a:pPr>
            <a:r>
              <a:rPr lang="zh-CN" altLang="en-US" sz="2400" kern="0" dirty="0" smtClean="0">
                <a:latin typeface="+mn-ea"/>
                <a:ea typeface="+mn-ea"/>
                <a:cs typeface="Times New Roman" panose="02020603050405020304" pitchFamily="18" charset="0"/>
              </a:rPr>
              <a:t>毕业论文</a:t>
            </a:r>
            <a:endParaRPr lang="en-US" altLang="zh-CN" sz="2400" kern="0" dirty="0">
              <a:latin typeface="+mn-ea"/>
              <a:ea typeface="+mn-ea"/>
              <a:cs typeface="Times New Roman" panose="02020603050405020304" pitchFamily="18" charset="0"/>
            </a:endParaRPr>
          </a:p>
        </p:txBody>
      </p:sp>
    </p:spTree>
    <p:extLst>
      <p:ext uri="{BB962C8B-B14F-4D97-AF65-F5344CB8AC3E}">
        <p14:creationId xmlns:p14="http://schemas.microsoft.com/office/powerpoint/2010/main" val="474327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41987" name="副标题 2"/>
          <p:cNvSpPr>
            <a:spLocks noGrp="1"/>
          </p:cNvSpPr>
          <p:nvPr>
            <p:ph type="subTitle" idx="1"/>
          </p:nvPr>
        </p:nvSpPr>
        <p:spPr/>
        <p:txBody>
          <a:bodyPr/>
          <a:lstStyle/>
          <a:p>
            <a:r>
              <a:rPr lang="en-US" altLang="zh-CN" dirty="0" smtClean="0"/>
              <a:t>4/24/2017</a:t>
            </a:r>
            <a:r>
              <a:rPr lang="en-US" altLang="zh-CN" sz="1200" dirty="0" smtClean="0"/>
              <a:t>     </a:t>
            </a:r>
            <a:endParaRPr lang="zh-CN" altLang="en-US" sz="1200" dirty="0" smtClean="0"/>
          </a:p>
        </p:txBody>
      </p:sp>
    </p:spTree>
    <p:extLst>
      <p:ext uri="{BB962C8B-B14F-4D97-AF65-F5344CB8AC3E}">
        <p14:creationId xmlns:p14="http://schemas.microsoft.com/office/powerpoint/2010/main" val="19902707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3" name="文本框 2"/>
          <p:cNvSpPr txBox="1"/>
          <p:nvPr/>
        </p:nvSpPr>
        <p:spPr>
          <a:xfrm>
            <a:off x="812800" y="1174750"/>
            <a:ext cx="7799388" cy="559769"/>
          </a:xfrm>
          <a:prstGeom prst="rect">
            <a:avLst/>
          </a:prstGeom>
          <a:noFill/>
        </p:spPr>
        <p:txBody>
          <a:bodyPr>
            <a:spAutoFit/>
          </a:bodyPr>
          <a:lstStyle/>
          <a:p>
            <a:pPr marL="714375" indent="-457200">
              <a:lnSpc>
                <a:spcPct val="150000"/>
              </a:lnSpc>
              <a:buFont typeface="Arial" panose="020B0604020202020204" pitchFamily="34" charset="0"/>
              <a:buChar char="•"/>
              <a:defRPr/>
            </a:pPr>
            <a:r>
              <a:rPr lang="zh-CN" altLang="en-US" sz="2400" kern="0" dirty="0" smtClean="0">
                <a:latin typeface="+mn-ea"/>
                <a:ea typeface="+mn-ea"/>
                <a:cs typeface="Times New Roman" panose="02020603050405020304" pitchFamily="18" charset="0"/>
              </a:rPr>
              <a:t>实验</a:t>
            </a:r>
            <a:endParaRPr lang="en-US" altLang="zh-CN" sz="2400" kern="0" dirty="0">
              <a:latin typeface="+mn-ea"/>
              <a:ea typeface="+mn-ea"/>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707024" y="2032692"/>
            <a:ext cx="3445668" cy="2956752"/>
          </a:xfrm>
          <a:prstGeom prst="rect">
            <a:avLst/>
          </a:prstGeom>
        </p:spPr>
      </p:pic>
      <p:graphicFrame>
        <p:nvGraphicFramePr>
          <p:cNvPr id="8" name="图表 7"/>
          <p:cNvGraphicFramePr>
            <a:graphicFrameLocks/>
          </p:cNvGraphicFramePr>
          <p:nvPr>
            <p:extLst>
              <p:ext uri="{D42A27DB-BD31-4B8C-83A1-F6EECF244321}">
                <p14:modId xmlns:p14="http://schemas.microsoft.com/office/powerpoint/2010/main" val="2020566546"/>
              </p:ext>
            </p:extLst>
          </p:nvPr>
        </p:nvGraphicFramePr>
        <p:xfrm>
          <a:off x="4641574" y="1955177"/>
          <a:ext cx="4254024" cy="31237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73575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41987" name="副标题 2"/>
          <p:cNvSpPr>
            <a:spLocks noGrp="1"/>
          </p:cNvSpPr>
          <p:nvPr>
            <p:ph type="subTitle" idx="1"/>
          </p:nvPr>
        </p:nvSpPr>
        <p:spPr/>
        <p:txBody>
          <a:bodyPr/>
          <a:lstStyle/>
          <a:p>
            <a:r>
              <a:rPr lang="en-US" altLang="zh-CN" smtClean="0"/>
              <a:t>5/2/2017</a:t>
            </a:r>
            <a:r>
              <a:rPr lang="en-US" altLang="zh-CN" sz="1200" smtClean="0"/>
              <a:t>     </a:t>
            </a:r>
            <a:endParaRPr lang="zh-CN" altLang="en-US" sz="1200" dirty="0" smtClean="0"/>
          </a:p>
        </p:txBody>
      </p:sp>
    </p:spTree>
    <p:extLst>
      <p:ext uri="{BB962C8B-B14F-4D97-AF65-F5344CB8AC3E}">
        <p14:creationId xmlns:p14="http://schemas.microsoft.com/office/powerpoint/2010/main" val="32627496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6" name="文本框 2"/>
          <p:cNvSpPr txBox="1">
            <a:spLocks noChangeArrowheads="1"/>
          </p:cNvSpPr>
          <p:nvPr/>
        </p:nvSpPr>
        <p:spPr bwMode="auto">
          <a:xfrm>
            <a:off x="1075567" y="1012765"/>
            <a:ext cx="60607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zh-CN" sz="2000" dirty="0">
                <a:latin typeface="微软雅黑" panose="020B0503020204020204" pitchFamily="34" charset="-122"/>
                <a:ea typeface="微软雅黑" panose="020B0503020204020204" pitchFamily="34" charset="-122"/>
              </a:rPr>
              <a:t>外部</a:t>
            </a:r>
            <a:r>
              <a:rPr lang="zh-CN" altLang="zh-CN" sz="2000" dirty="0" smtClean="0">
                <a:latin typeface="微软雅黑" panose="020B0503020204020204" pitchFamily="34" charset="-122"/>
                <a:ea typeface="微软雅黑" panose="020B0503020204020204" pitchFamily="34" charset="-122"/>
              </a:rPr>
              <a:t>存储器</a:t>
            </a:r>
            <a:r>
              <a:rPr lang="zh-CN" altLang="en-US" sz="2000" dirty="0" smtClean="0">
                <a:latin typeface="微软雅黑" panose="020B0503020204020204" pitchFamily="34" charset="-122"/>
                <a:ea typeface="微软雅黑" panose="020B0503020204020204" pitchFamily="34" charset="-122"/>
              </a:rPr>
              <a:t>实验</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1793766" y="2056436"/>
            <a:ext cx="6582085" cy="369332"/>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变量为基本元素大小</a:t>
            </a:r>
            <a:r>
              <a:rPr lang="en-US" altLang="zh-CN" dirty="0" err="1">
                <a:latin typeface="微软雅黑" panose="020B0503020204020204" pitchFamily="34" charset="-122"/>
                <a:ea typeface="微软雅黑" panose="020B0503020204020204" pitchFamily="34" charset="-122"/>
              </a:rPr>
              <a:t>UnitSize</a:t>
            </a:r>
            <a:r>
              <a:rPr lang="zh-CN" altLang="en-US" dirty="0">
                <a:latin typeface="微软雅黑" panose="020B0503020204020204" pitchFamily="34" charset="-122"/>
                <a:ea typeface="微软雅黑" panose="020B0503020204020204" pitchFamily="34" charset="-122"/>
              </a:rPr>
              <a:t>，模拟基本元素的某个位发生翻转</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821912" y="2675144"/>
            <a:ext cx="4105662" cy="3820501"/>
          </a:xfrm>
          <a:prstGeom prst="rect">
            <a:avLst/>
          </a:prstGeom>
        </p:spPr>
      </p:pic>
    </p:spTree>
    <p:extLst>
      <p:ext uri="{BB962C8B-B14F-4D97-AF65-F5344CB8AC3E}">
        <p14:creationId xmlns:p14="http://schemas.microsoft.com/office/powerpoint/2010/main" val="28422152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6" name="文本框 2"/>
          <p:cNvSpPr txBox="1">
            <a:spLocks noChangeArrowheads="1"/>
          </p:cNvSpPr>
          <p:nvPr/>
        </p:nvSpPr>
        <p:spPr bwMode="auto">
          <a:xfrm>
            <a:off x="827089" y="1322673"/>
            <a:ext cx="201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zh-CN" sz="2000" dirty="0">
                <a:latin typeface="微软雅黑" panose="020B0503020204020204" pitchFamily="34" charset="-122"/>
                <a:ea typeface="微软雅黑" panose="020B0503020204020204" pitchFamily="34" charset="-122"/>
              </a:rPr>
              <a:t>外部</a:t>
            </a:r>
            <a:r>
              <a:rPr lang="zh-CN" altLang="zh-CN" sz="2000" dirty="0" smtClean="0">
                <a:latin typeface="微软雅黑" panose="020B0503020204020204" pitchFamily="34" charset="-122"/>
                <a:ea typeface="微软雅黑" panose="020B0503020204020204" pitchFamily="34" charset="-122"/>
              </a:rPr>
              <a:t>存储器</a:t>
            </a:r>
            <a:r>
              <a:rPr lang="zh-CN" altLang="en-US" sz="2000" dirty="0" smtClean="0">
                <a:latin typeface="微软雅黑" panose="020B0503020204020204" pitchFamily="34" charset="-122"/>
                <a:ea typeface="微软雅黑" panose="020B0503020204020204" pitchFamily="34" charset="-122"/>
              </a:rPr>
              <a:t>实验</a:t>
            </a:r>
            <a:endParaRPr lang="en-US" altLang="zh-CN" sz="2000" dirty="0">
              <a:solidFill>
                <a:srgbClr val="000000"/>
              </a:solidFill>
              <a:latin typeface="微软雅黑" panose="020B0503020204020204" pitchFamily="34" charset="-122"/>
              <a:ea typeface="微软雅黑" panose="020B0503020204020204" pitchFamily="34" charset="-122"/>
            </a:endParaRPr>
          </a:p>
        </p:txBody>
      </p:sp>
      <p:graphicFrame>
        <p:nvGraphicFramePr>
          <p:cNvPr id="8" name="图表 7"/>
          <p:cNvGraphicFramePr>
            <a:graphicFrameLocks/>
          </p:cNvGraphicFramePr>
          <p:nvPr>
            <p:extLst>
              <p:ext uri="{D42A27DB-BD31-4B8C-83A1-F6EECF244321}">
                <p14:modId xmlns:p14="http://schemas.microsoft.com/office/powerpoint/2010/main" val="4171636181"/>
              </p:ext>
            </p:extLst>
          </p:nvPr>
        </p:nvGraphicFramePr>
        <p:xfrm>
          <a:off x="2204170" y="2612095"/>
          <a:ext cx="5290778" cy="2976063"/>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2"/>
          <p:cNvSpPr txBox="1">
            <a:spLocks noChangeArrowheads="1"/>
          </p:cNvSpPr>
          <p:nvPr/>
        </p:nvSpPr>
        <p:spPr bwMode="auto">
          <a:xfrm>
            <a:off x="3364345" y="2102132"/>
            <a:ext cx="32094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2000" dirty="0" smtClean="0">
                <a:latin typeface="微软雅黑" panose="020B0503020204020204" pitchFamily="34" charset="-122"/>
                <a:ea typeface="微软雅黑" panose="020B0503020204020204" pitchFamily="34" charset="-122"/>
              </a:rPr>
              <a:t>编码 一次性写入一组字</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6456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本周</a:t>
            </a:r>
          </a:p>
        </p:txBody>
      </p:sp>
      <p:sp>
        <p:nvSpPr>
          <p:cNvPr id="2" name="矩形 1"/>
          <p:cNvSpPr/>
          <p:nvPr/>
        </p:nvSpPr>
        <p:spPr>
          <a:xfrm>
            <a:off x="857250" y="2170113"/>
            <a:ext cx="7723188" cy="1893887"/>
          </a:xfrm>
          <a:prstGeom prst="rect">
            <a:avLst/>
          </a:prstGeom>
        </p:spPr>
        <p:txBody>
          <a:bodyPr>
            <a:spAutoFit/>
          </a:bodyPr>
          <a:lstStyle/>
          <a:p>
            <a:pPr marL="714375" indent="-457200">
              <a:lnSpc>
                <a:spcPct val="150000"/>
              </a:lnSpc>
              <a:buFont typeface="Arial" panose="020B0604020202020204" pitchFamily="34" charset="0"/>
              <a:buChar char="•"/>
              <a:defRPr/>
            </a:pPr>
            <a:r>
              <a:rPr lang="zh-CN" altLang="en-US" sz="2000" kern="0" dirty="0">
                <a:latin typeface="+mn-ea"/>
                <a:ea typeface="+mn-ea"/>
                <a:cs typeface="Times New Roman" panose="02020603050405020304" pitchFamily="18" charset="0"/>
              </a:rPr>
              <a:t>正在写</a:t>
            </a:r>
            <a:r>
              <a:rPr lang="en-US" altLang="zh-CN" sz="2000" kern="0" dirty="0">
                <a:latin typeface="+mn-ea"/>
                <a:ea typeface="+mn-ea"/>
                <a:cs typeface="Times New Roman" panose="02020603050405020304" pitchFamily="18" charset="0"/>
              </a:rPr>
              <a:t>RS</a:t>
            </a:r>
            <a:r>
              <a:rPr lang="zh-CN" altLang="en-US" sz="2000" kern="0" dirty="0">
                <a:latin typeface="+mn-ea"/>
                <a:ea typeface="+mn-ea"/>
                <a:cs typeface="Times New Roman" panose="02020603050405020304" pitchFamily="18" charset="0"/>
              </a:rPr>
              <a:t>代码，是用普通的有限域里进行计算的</a:t>
            </a:r>
            <a:endParaRPr lang="en-US" altLang="zh-CN" sz="2000" kern="0" dirty="0">
              <a:latin typeface="+mn-ea"/>
              <a:ea typeface="+mn-ea"/>
              <a:cs typeface="Times New Roman" panose="02020603050405020304" pitchFamily="18" charset="0"/>
            </a:endParaRPr>
          </a:p>
          <a:p>
            <a:pPr marL="714375" indent="-457200">
              <a:lnSpc>
                <a:spcPct val="150000"/>
              </a:lnSpc>
              <a:buFont typeface="Arial" panose="020B0604020202020204" pitchFamily="34" charset="0"/>
              <a:buChar char="•"/>
              <a:defRPr/>
            </a:pPr>
            <a:r>
              <a:rPr lang="zh-CN" altLang="en-US" sz="2000" kern="0">
                <a:latin typeface="+mn-ea"/>
                <a:ea typeface="+mn-ea"/>
                <a:cs typeface="Times New Roman" panose="02020603050405020304" pitchFamily="18" charset="0"/>
              </a:rPr>
              <a:t>写完代码之后，准备实现论文所说将有限域映射到异或，并利用算法来查找最优的柯西矩阵。</a:t>
            </a:r>
            <a:endParaRPr lang="en-US" altLang="zh-CN" sz="2000" kern="0" dirty="0">
              <a:latin typeface="+mn-ea"/>
              <a:ea typeface="+mn-ea"/>
              <a:cs typeface="Times New Roman" panose="02020603050405020304" pitchFamily="18" charset="0"/>
            </a:endParaRPr>
          </a:p>
          <a:p>
            <a:pPr marL="714375" indent="-457200">
              <a:lnSpc>
                <a:spcPct val="150000"/>
              </a:lnSpc>
              <a:buFont typeface="Arial" panose="020B0604020202020204" pitchFamily="34" charset="0"/>
              <a:buChar char="•"/>
              <a:defRPr/>
            </a:pPr>
            <a:endParaRPr lang="en-US" altLang="zh-CN"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6" name="文本框 2"/>
          <p:cNvSpPr txBox="1">
            <a:spLocks noChangeArrowheads="1"/>
          </p:cNvSpPr>
          <p:nvPr/>
        </p:nvSpPr>
        <p:spPr bwMode="auto">
          <a:xfrm>
            <a:off x="827089" y="1322673"/>
            <a:ext cx="201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zh-CN" sz="2000" dirty="0">
                <a:latin typeface="微软雅黑" panose="020B0503020204020204" pitchFamily="34" charset="-122"/>
                <a:ea typeface="微软雅黑" panose="020B0503020204020204" pitchFamily="34" charset="-122"/>
              </a:rPr>
              <a:t>外部</a:t>
            </a:r>
            <a:r>
              <a:rPr lang="zh-CN" altLang="zh-CN" sz="2000" dirty="0" smtClean="0">
                <a:latin typeface="微软雅黑" panose="020B0503020204020204" pitchFamily="34" charset="-122"/>
                <a:ea typeface="微软雅黑" panose="020B0503020204020204" pitchFamily="34" charset="-122"/>
              </a:rPr>
              <a:t>存储器</a:t>
            </a:r>
            <a:r>
              <a:rPr lang="zh-CN" altLang="en-US" sz="2000" dirty="0" smtClean="0">
                <a:latin typeface="微软雅黑" panose="020B0503020204020204" pitchFamily="34" charset="-122"/>
                <a:ea typeface="微软雅黑" panose="020B0503020204020204" pitchFamily="34" charset="-122"/>
              </a:rPr>
              <a:t>实验</a:t>
            </a:r>
            <a:endParaRPr lang="en-US" altLang="zh-CN" sz="2000" dirty="0">
              <a:solidFill>
                <a:srgbClr val="000000"/>
              </a:solidFill>
              <a:latin typeface="微软雅黑" panose="020B0503020204020204" pitchFamily="34" charset="-122"/>
              <a:ea typeface="微软雅黑" panose="020B0503020204020204" pitchFamily="34" charset="-122"/>
            </a:endParaRPr>
          </a:p>
        </p:txBody>
      </p:sp>
      <p:graphicFrame>
        <p:nvGraphicFramePr>
          <p:cNvPr id="7" name="图表 6"/>
          <p:cNvGraphicFramePr>
            <a:graphicFrameLocks/>
          </p:cNvGraphicFramePr>
          <p:nvPr>
            <p:extLst>
              <p:ext uri="{D42A27DB-BD31-4B8C-83A1-F6EECF244321}">
                <p14:modId xmlns:p14="http://schemas.microsoft.com/office/powerpoint/2010/main" val="1331321188"/>
              </p:ext>
            </p:extLst>
          </p:nvPr>
        </p:nvGraphicFramePr>
        <p:xfrm>
          <a:off x="1860163" y="2572121"/>
          <a:ext cx="5473768" cy="3284261"/>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2"/>
          <p:cNvSpPr txBox="1">
            <a:spLocks noChangeArrowheads="1"/>
          </p:cNvSpPr>
          <p:nvPr/>
        </p:nvSpPr>
        <p:spPr bwMode="auto">
          <a:xfrm>
            <a:off x="3389059" y="2213343"/>
            <a:ext cx="32094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2000" dirty="0" smtClean="0">
                <a:latin typeface="微软雅黑" panose="020B0503020204020204" pitchFamily="34" charset="-122"/>
                <a:ea typeface="微软雅黑" panose="020B0503020204020204" pitchFamily="34" charset="-122"/>
              </a:rPr>
              <a:t>读一个块 进行解码</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6865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6" name="文本框 2"/>
          <p:cNvSpPr txBox="1">
            <a:spLocks noChangeArrowheads="1"/>
          </p:cNvSpPr>
          <p:nvPr/>
        </p:nvSpPr>
        <p:spPr bwMode="auto">
          <a:xfrm>
            <a:off x="3580228" y="3380824"/>
            <a:ext cx="29398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2800" dirty="0" smtClean="0">
                <a:latin typeface="微软雅黑" panose="020B0503020204020204" pitchFamily="34" charset="-122"/>
                <a:ea typeface="微软雅黑" panose="020B0503020204020204" pitchFamily="34" charset="-122"/>
              </a:rPr>
              <a:t>交流报告、</a:t>
            </a:r>
            <a:r>
              <a:rPr lang="en-US" altLang="zh-CN" sz="2800" dirty="0" smtClean="0">
                <a:latin typeface="微软雅黑" panose="020B0503020204020204" pitchFamily="34" charset="-122"/>
                <a:ea typeface="微软雅黑" panose="020B0503020204020204" pitchFamily="34" charset="-122"/>
              </a:rPr>
              <a:t>PPT</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19410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41987" name="副标题 2"/>
          <p:cNvSpPr>
            <a:spLocks noGrp="1"/>
          </p:cNvSpPr>
          <p:nvPr>
            <p:ph type="subTitle" idx="1"/>
          </p:nvPr>
        </p:nvSpPr>
        <p:spPr/>
        <p:txBody>
          <a:bodyPr/>
          <a:lstStyle/>
          <a:p>
            <a:r>
              <a:rPr lang="en-US" altLang="zh-CN" smtClean="0"/>
              <a:t>5/15/2018</a:t>
            </a:r>
            <a:r>
              <a:rPr lang="en-US" altLang="zh-CN" sz="1200" smtClean="0"/>
              <a:t>     </a:t>
            </a:r>
            <a:endParaRPr lang="zh-CN" altLang="en-US" sz="1200" dirty="0" smtClean="0"/>
          </a:p>
        </p:txBody>
      </p:sp>
    </p:spTree>
    <p:extLst>
      <p:ext uri="{BB962C8B-B14F-4D97-AF65-F5344CB8AC3E}">
        <p14:creationId xmlns:p14="http://schemas.microsoft.com/office/powerpoint/2010/main" val="3980120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6" name="文本框 2"/>
          <p:cNvSpPr txBox="1">
            <a:spLocks noChangeArrowheads="1"/>
          </p:cNvSpPr>
          <p:nvPr/>
        </p:nvSpPr>
        <p:spPr bwMode="auto">
          <a:xfrm>
            <a:off x="1075567" y="1012765"/>
            <a:ext cx="60607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2000" dirty="0" smtClean="0">
                <a:latin typeface="微软雅黑" panose="020B0503020204020204" pitchFamily="34" charset="-122"/>
                <a:ea typeface="微软雅黑" panose="020B0503020204020204" pitchFamily="34" charset="-122"/>
              </a:rPr>
              <a:t>SSE</a:t>
            </a:r>
            <a:r>
              <a:rPr lang="zh-CN" altLang="en-US" sz="2000" dirty="0" smtClean="0">
                <a:latin typeface="微软雅黑" panose="020B0503020204020204" pitchFamily="34" charset="-122"/>
                <a:ea typeface="微软雅黑" panose="020B0503020204020204" pitchFamily="34" charset="-122"/>
              </a:rPr>
              <a:t>测试</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3" name="矩形 2"/>
          <p:cNvSpPr/>
          <p:nvPr/>
        </p:nvSpPr>
        <p:spPr>
          <a:xfrm>
            <a:off x="-2381" y="2283480"/>
            <a:ext cx="4572000" cy="1754326"/>
          </a:xfrm>
          <a:prstGeom prst="rect">
            <a:avLst/>
          </a:prstGeom>
        </p:spPr>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inline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void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80000"/>
                </a:solidFill>
                <a:latin typeface="新宋体" panose="02010609030101010101" pitchFamily="49" charset="-122"/>
                <a:ea typeface="新宋体" panose="02010609030101010101" pitchFamily="49" charset="-122"/>
              </a:rPr>
              <a:t>xor_basic</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char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a</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char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b</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size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long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long</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80"/>
                </a:solidFill>
                <a:latin typeface="新宋体" panose="02010609030101010101" pitchFamily="49" charset="-122"/>
                <a:ea typeface="新宋体" panose="02010609030101010101" pitchFamily="49" charset="-122"/>
              </a:rPr>
              <a:t>la</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long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long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a</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long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long</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80"/>
                </a:solidFill>
                <a:latin typeface="新宋体" panose="02010609030101010101" pitchFamily="49" charset="-122"/>
                <a:ea typeface="新宋体" panose="02010609030101010101" pitchFamily="49" charset="-122"/>
              </a:rPr>
              <a:t>lb</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long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long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b</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nn-NO" altLang="zh-CN" sz="1200" dirty="0">
                <a:solidFill>
                  <a:srgbClr val="0000FF"/>
                </a:solidFill>
                <a:latin typeface="新宋体" panose="02010609030101010101" pitchFamily="49" charset="-122"/>
                <a:ea typeface="新宋体" panose="02010609030101010101" pitchFamily="49" charset="-122"/>
              </a:rPr>
              <a:t>for</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FF"/>
                </a:solidFill>
                <a:latin typeface="新宋体" panose="02010609030101010101" pitchFamily="49" charset="-122"/>
                <a:ea typeface="新宋体" panose="02010609030101010101" pitchFamily="49" charset="-122"/>
              </a:rPr>
              <a:t>int</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80"/>
                </a:solidFill>
                <a:latin typeface="新宋体" panose="02010609030101010101" pitchFamily="49" charset="-122"/>
                <a:ea typeface="新宋体" panose="02010609030101010101" pitchFamily="49" charset="-122"/>
              </a:rPr>
              <a:t>i</a:t>
            </a:r>
            <a:r>
              <a:rPr lang="nn-NO" altLang="zh-CN" sz="1200" dirty="0">
                <a:solidFill>
                  <a:srgbClr val="000000"/>
                </a:solidFill>
                <a:latin typeface="新宋体" panose="02010609030101010101" pitchFamily="49" charset="-122"/>
                <a:ea typeface="新宋体" panose="02010609030101010101" pitchFamily="49" charset="-122"/>
              </a:rPr>
              <a:t> = 0; </a:t>
            </a:r>
            <a:r>
              <a:rPr lang="nn-NO" altLang="zh-CN" sz="1200" dirty="0">
                <a:solidFill>
                  <a:srgbClr val="000080"/>
                </a:solidFill>
                <a:latin typeface="新宋体" panose="02010609030101010101" pitchFamily="49" charset="-122"/>
                <a:ea typeface="新宋体" panose="02010609030101010101" pitchFamily="49" charset="-122"/>
              </a:rPr>
              <a:t>i</a:t>
            </a:r>
            <a:r>
              <a:rPr lang="nn-NO" altLang="zh-CN" sz="1200" dirty="0">
                <a:solidFill>
                  <a:srgbClr val="000000"/>
                </a:solidFill>
                <a:latin typeface="新宋体" panose="02010609030101010101" pitchFamily="49" charset="-122"/>
                <a:ea typeface="新宋体" panose="02010609030101010101" pitchFamily="49" charset="-122"/>
              </a:rPr>
              <a:t> &lt; </a:t>
            </a:r>
            <a:r>
              <a:rPr lang="nn-NO" altLang="zh-CN" sz="1200" dirty="0">
                <a:solidFill>
                  <a:srgbClr val="000080"/>
                </a:solidFill>
                <a:latin typeface="新宋体" panose="02010609030101010101" pitchFamily="49" charset="-122"/>
                <a:ea typeface="新宋体" panose="02010609030101010101" pitchFamily="49" charset="-122"/>
              </a:rPr>
              <a:t>size</a:t>
            </a:r>
            <a:r>
              <a:rPr lang="nn-NO" altLang="zh-CN" sz="1200" dirty="0">
                <a:solidFill>
                  <a:srgbClr val="000000"/>
                </a:solidFill>
                <a:latin typeface="新宋体" panose="02010609030101010101" pitchFamily="49" charset="-122"/>
                <a:ea typeface="新宋体" panose="02010609030101010101" pitchFamily="49" charset="-122"/>
              </a:rPr>
              <a:t> / 8; </a:t>
            </a:r>
            <a:r>
              <a:rPr lang="nn-NO" altLang="zh-CN" sz="1200" dirty="0">
                <a:solidFill>
                  <a:srgbClr val="000080"/>
                </a:solidFill>
                <a:latin typeface="新宋体" panose="02010609030101010101" pitchFamily="49" charset="-122"/>
                <a:ea typeface="新宋体" panose="02010609030101010101" pitchFamily="49" charset="-122"/>
              </a:rPr>
              <a:t>i</a:t>
            </a:r>
            <a:r>
              <a:rPr lang="nn-NO"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smtClean="0">
                <a:solidFill>
                  <a:srgbClr val="000080"/>
                </a:solidFill>
                <a:latin typeface="新宋体" panose="02010609030101010101" pitchFamily="49" charset="-122"/>
                <a:ea typeface="新宋体" panose="02010609030101010101" pitchFamily="49" charset="-122"/>
              </a:rPr>
              <a:t>	la</a:t>
            </a:r>
            <a:r>
              <a:rPr lang="en-US" altLang="zh-CN" sz="1200" dirty="0" smtClean="0">
                <a:solidFill>
                  <a:srgbClr val="000000"/>
                </a:solidFill>
                <a:latin typeface="新宋体" panose="02010609030101010101" pitchFamily="49" charset="-122"/>
                <a:ea typeface="新宋体" panose="02010609030101010101" pitchFamily="49" charset="-122"/>
              </a:rPr>
              <a:t>[</a:t>
            </a:r>
            <a:r>
              <a:rPr lang="en-US" altLang="zh-CN" sz="1200" dirty="0" err="1" smtClean="0">
                <a:solidFill>
                  <a:srgbClr val="00008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80"/>
                </a:solidFill>
                <a:latin typeface="新宋体" panose="02010609030101010101" pitchFamily="49" charset="-122"/>
                <a:ea typeface="新宋体" panose="02010609030101010101" pitchFamily="49" charset="-122"/>
              </a:rPr>
              <a:t>lb</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8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for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8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80"/>
                </a:solidFill>
                <a:latin typeface="新宋体" panose="02010609030101010101" pitchFamily="49" charset="-122"/>
                <a:ea typeface="新宋体" panose="02010609030101010101" pitchFamily="49" charset="-122"/>
              </a:rPr>
              <a:t>size</a:t>
            </a:r>
            <a:r>
              <a:rPr lang="en-US" altLang="zh-CN" sz="1200" dirty="0">
                <a:solidFill>
                  <a:srgbClr val="000000"/>
                </a:solidFill>
                <a:latin typeface="新宋体" panose="02010609030101010101" pitchFamily="49" charset="-122"/>
                <a:ea typeface="新宋体" panose="02010609030101010101" pitchFamily="49" charset="-122"/>
              </a:rPr>
              <a:t> / 8 * 8; </a:t>
            </a:r>
            <a:r>
              <a:rPr lang="en-US" altLang="zh-CN" sz="1200" dirty="0" err="1">
                <a:solidFill>
                  <a:srgbClr val="00008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&lt; </a:t>
            </a:r>
            <a:r>
              <a:rPr lang="en-US" altLang="zh-CN" sz="1200" dirty="0">
                <a:solidFill>
                  <a:srgbClr val="000080"/>
                </a:solidFill>
                <a:latin typeface="新宋体" panose="02010609030101010101" pitchFamily="49" charset="-122"/>
                <a:ea typeface="新宋体" panose="02010609030101010101" pitchFamily="49" charset="-122"/>
              </a:rPr>
              <a:t>size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8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smtClean="0">
                <a:solidFill>
                  <a:srgbClr val="000080"/>
                </a:solidFill>
                <a:latin typeface="新宋体" panose="02010609030101010101" pitchFamily="49" charset="-122"/>
                <a:ea typeface="新宋体" panose="02010609030101010101" pitchFamily="49" charset="-122"/>
              </a:rPr>
              <a:t>	a</a:t>
            </a:r>
            <a:r>
              <a:rPr lang="en-US" altLang="zh-CN" sz="1200" dirty="0" smtClean="0">
                <a:solidFill>
                  <a:srgbClr val="000000"/>
                </a:solidFill>
                <a:latin typeface="新宋体" panose="02010609030101010101" pitchFamily="49" charset="-122"/>
                <a:ea typeface="新宋体" panose="02010609030101010101" pitchFamily="49" charset="-122"/>
              </a:rPr>
              <a:t>[</a:t>
            </a:r>
            <a:r>
              <a:rPr lang="en-US" altLang="zh-CN" sz="1200" dirty="0" err="1" smtClean="0">
                <a:solidFill>
                  <a:srgbClr val="000080"/>
                </a:solidFill>
                <a:latin typeface="新宋体" panose="02010609030101010101" pitchFamily="49" charset="-122"/>
                <a:ea typeface="新宋体" panose="02010609030101010101" pitchFamily="49" charset="-122"/>
              </a:rPr>
              <a:t>i</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80"/>
                </a:solidFill>
                <a:latin typeface="新宋体" panose="02010609030101010101" pitchFamily="49" charset="-122"/>
                <a:ea typeface="新宋体" panose="02010609030101010101" pitchFamily="49" charset="-122"/>
              </a:rPr>
              <a:t>b</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80"/>
                </a:solidFill>
                <a:latin typeface="新宋体" panose="02010609030101010101" pitchFamily="49" charset="-122"/>
                <a:ea typeface="新宋体" panose="02010609030101010101" pitchFamily="49" charset="-122"/>
              </a:rPr>
              <a:t>i</a:t>
            </a:r>
            <a:r>
              <a:rPr lang="en-US" altLang="zh-CN" sz="1200" dirty="0" smtClean="0">
                <a:solidFill>
                  <a:srgbClr val="000000"/>
                </a:solidFill>
                <a:latin typeface="新宋体" panose="02010609030101010101" pitchFamily="49" charset="-122"/>
                <a:ea typeface="新宋体" panose="02010609030101010101" pitchFamily="49" charset="-122"/>
              </a:rPr>
              <a:t>];</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00"/>
                </a:solidFill>
                <a:latin typeface="新宋体" panose="02010609030101010101" pitchFamily="49" charset="-122"/>
                <a:ea typeface="新宋体" panose="02010609030101010101" pitchFamily="49" charset="-122"/>
              </a:rPr>
              <a:t>}</a:t>
            </a:r>
            <a:endParaRPr lang="zh-CN" altLang="en-US" sz="3200" dirty="0"/>
          </a:p>
        </p:txBody>
      </p:sp>
      <p:sp>
        <p:nvSpPr>
          <p:cNvPr id="8" name="矩形 7"/>
          <p:cNvSpPr/>
          <p:nvPr/>
        </p:nvSpPr>
        <p:spPr>
          <a:xfrm>
            <a:off x="3983211" y="1603514"/>
            <a:ext cx="5160789" cy="4339650"/>
          </a:xfrm>
          <a:prstGeom prst="rect">
            <a:avLst/>
          </a:prstGeom>
        </p:spPr>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void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80000"/>
                </a:solidFill>
                <a:latin typeface="新宋体" panose="02010609030101010101" pitchFamily="49" charset="-122"/>
                <a:ea typeface="新宋体" panose="02010609030101010101" pitchFamily="49" charset="-122"/>
              </a:rPr>
              <a:t>xor_sse_4loop</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char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a</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char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b</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size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80"/>
                </a:solidFill>
                <a:latin typeface="新宋体" panose="02010609030101010101" pitchFamily="49" charset="-122"/>
                <a:ea typeface="新宋体" panose="02010609030101010101" pitchFamily="49" charset="-122"/>
              </a:rPr>
              <a:t>nb_iters</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80"/>
                </a:solidFill>
                <a:latin typeface="新宋体" panose="02010609030101010101" pitchFamily="49" charset="-122"/>
                <a:ea typeface="新宋体" panose="02010609030101010101" pitchFamily="49" charset="-122"/>
              </a:rPr>
              <a:t>size</a:t>
            </a:r>
            <a:r>
              <a:rPr lang="en-US" altLang="zh-CN" sz="1200" dirty="0">
                <a:solidFill>
                  <a:srgbClr val="000000"/>
                </a:solidFill>
                <a:latin typeface="新宋体" panose="02010609030101010101" pitchFamily="49" charset="-122"/>
                <a:ea typeface="新宋体" panose="02010609030101010101" pitchFamily="49" charset="-122"/>
              </a:rPr>
              <a:t> / 16 / 4;</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80"/>
                </a:solidFill>
                <a:latin typeface="新宋体" panose="02010609030101010101" pitchFamily="49" charset="-122"/>
                <a:ea typeface="新宋体" panose="02010609030101010101" pitchFamily="49" charset="-122"/>
              </a:rPr>
              <a:t>left_size</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80"/>
                </a:solidFill>
                <a:latin typeface="新宋体" panose="02010609030101010101" pitchFamily="49" charset="-122"/>
                <a:ea typeface="新宋体" panose="02010609030101010101" pitchFamily="49" charset="-122"/>
              </a:rPr>
              <a:t>size</a:t>
            </a:r>
            <a:r>
              <a:rPr lang="en-US" altLang="zh-CN" sz="1200" dirty="0">
                <a:solidFill>
                  <a:srgbClr val="000000"/>
                </a:solidFill>
                <a:latin typeface="新宋体" panose="02010609030101010101" pitchFamily="49" charset="-122"/>
                <a:ea typeface="新宋体" panose="02010609030101010101" pitchFamily="49" charset="-122"/>
              </a:rPr>
              <a:t> % (16 * 4);</a:t>
            </a:r>
          </a:p>
          <a:p>
            <a:pPr lvl="1"/>
            <a:r>
              <a:rPr lang="en-US" altLang="zh-CN" sz="1200" dirty="0">
                <a:solidFill>
                  <a:srgbClr val="2B91AF"/>
                </a:solidFill>
                <a:latin typeface="新宋体" panose="02010609030101010101" pitchFamily="49" charset="-122"/>
                <a:ea typeface="新宋体" panose="02010609030101010101" pitchFamily="49" charset="-122"/>
              </a:rPr>
              <a:t>__m128i</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l</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2B91AF"/>
                </a:solidFill>
                <a:latin typeface="新宋体" panose="02010609030101010101" pitchFamily="49" charset="-122"/>
                <a:ea typeface="新宋体" panose="02010609030101010101" pitchFamily="49" charset="-122"/>
              </a:rPr>
              <a:t>__m128i</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80"/>
                </a:solidFill>
                <a:latin typeface="新宋体" panose="02010609030101010101" pitchFamily="49" charset="-122"/>
                <a:ea typeface="新宋体" panose="02010609030101010101" pitchFamily="49" charset="-122"/>
              </a:rPr>
              <a:t>a</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2B91AF"/>
                </a:solidFill>
                <a:latin typeface="新宋体" panose="02010609030101010101" pitchFamily="49" charset="-122"/>
                <a:ea typeface="新宋体" panose="02010609030101010101" pitchFamily="49" charset="-122"/>
              </a:rPr>
              <a:t>__m128i</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r</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2B91AF"/>
                </a:solidFill>
                <a:latin typeface="新宋体" panose="02010609030101010101" pitchFamily="49" charset="-122"/>
                <a:ea typeface="新宋体" panose="02010609030101010101" pitchFamily="49" charset="-122"/>
              </a:rPr>
              <a:t>__m128i</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80"/>
                </a:solidFill>
                <a:latin typeface="新宋体" panose="02010609030101010101" pitchFamily="49" charset="-122"/>
                <a:ea typeface="新宋体" panose="02010609030101010101" pitchFamily="49" charset="-122"/>
              </a:rPr>
              <a:t>b</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nn-NO" altLang="zh-CN" sz="1200" dirty="0">
                <a:solidFill>
                  <a:srgbClr val="0000FF"/>
                </a:solidFill>
                <a:latin typeface="新宋体" panose="02010609030101010101" pitchFamily="49" charset="-122"/>
                <a:ea typeface="新宋体" panose="02010609030101010101" pitchFamily="49" charset="-122"/>
              </a:rPr>
              <a:t>for</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FF"/>
                </a:solidFill>
                <a:latin typeface="新宋体" panose="02010609030101010101" pitchFamily="49" charset="-122"/>
                <a:ea typeface="新宋体" panose="02010609030101010101" pitchFamily="49" charset="-122"/>
              </a:rPr>
              <a:t>int</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80"/>
                </a:solidFill>
                <a:latin typeface="新宋体" panose="02010609030101010101" pitchFamily="49" charset="-122"/>
                <a:ea typeface="新宋体" panose="02010609030101010101" pitchFamily="49" charset="-122"/>
              </a:rPr>
              <a:t>i</a:t>
            </a:r>
            <a:r>
              <a:rPr lang="nn-NO" altLang="zh-CN" sz="1200" dirty="0">
                <a:solidFill>
                  <a:srgbClr val="000000"/>
                </a:solidFill>
                <a:latin typeface="新宋体" panose="02010609030101010101" pitchFamily="49" charset="-122"/>
                <a:ea typeface="新宋体" panose="02010609030101010101" pitchFamily="49" charset="-122"/>
              </a:rPr>
              <a:t> = 0; </a:t>
            </a:r>
            <a:r>
              <a:rPr lang="nn-NO" altLang="zh-CN" sz="1200" dirty="0">
                <a:solidFill>
                  <a:srgbClr val="000080"/>
                </a:solidFill>
                <a:latin typeface="新宋体" panose="02010609030101010101" pitchFamily="49" charset="-122"/>
                <a:ea typeface="新宋体" panose="02010609030101010101" pitchFamily="49" charset="-122"/>
              </a:rPr>
              <a:t>i</a:t>
            </a:r>
            <a:r>
              <a:rPr lang="nn-NO" altLang="zh-CN" sz="1200" dirty="0">
                <a:solidFill>
                  <a:srgbClr val="000000"/>
                </a:solidFill>
                <a:latin typeface="新宋体" panose="02010609030101010101" pitchFamily="49" charset="-122"/>
                <a:ea typeface="新宋体" panose="02010609030101010101" pitchFamily="49" charset="-122"/>
              </a:rPr>
              <a:t> &lt; </a:t>
            </a:r>
            <a:r>
              <a:rPr lang="nn-NO" altLang="zh-CN" sz="1200" dirty="0">
                <a:solidFill>
                  <a:srgbClr val="000080"/>
                </a:solidFill>
                <a:latin typeface="新宋体" panose="02010609030101010101" pitchFamily="49" charset="-122"/>
                <a:ea typeface="新宋体" panose="02010609030101010101" pitchFamily="49" charset="-122"/>
              </a:rPr>
              <a:t>nb_iters</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80"/>
                </a:solidFill>
                <a:latin typeface="新宋体" panose="02010609030101010101" pitchFamily="49" charset="-122"/>
                <a:ea typeface="新宋体" panose="02010609030101010101" pitchFamily="49" charset="-122"/>
              </a:rPr>
              <a:t>i</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80"/>
                </a:solidFill>
                <a:latin typeface="新宋体" panose="02010609030101010101" pitchFamily="49" charset="-122"/>
                <a:ea typeface="新宋体" panose="02010609030101010101" pitchFamily="49" charset="-122"/>
              </a:rPr>
              <a:t>l</a:t>
            </a:r>
            <a:r>
              <a:rPr lang="nn-NO" altLang="zh-CN" sz="1200" dirty="0">
                <a:solidFill>
                  <a:srgbClr val="000000"/>
                </a:solidFill>
                <a:latin typeface="新宋体" panose="02010609030101010101" pitchFamily="49" charset="-122"/>
                <a:ea typeface="新宋体" panose="02010609030101010101" pitchFamily="49" charset="-122"/>
              </a:rPr>
              <a:t> += 4, </a:t>
            </a:r>
            <a:r>
              <a:rPr lang="nn-NO" altLang="zh-CN" sz="1200" dirty="0">
                <a:solidFill>
                  <a:srgbClr val="000080"/>
                </a:solidFill>
                <a:latin typeface="新宋体" panose="02010609030101010101" pitchFamily="49" charset="-122"/>
                <a:ea typeface="新宋体" panose="02010609030101010101" pitchFamily="49" charset="-122"/>
              </a:rPr>
              <a:t>r</a:t>
            </a:r>
            <a:r>
              <a:rPr lang="nn-NO" altLang="zh-CN" sz="1200" dirty="0">
                <a:solidFill>
                  <a:srgbClr val="000000"/>
                </a:solidFill>
                <a:latin typeface="新宋体" panose="02010609030101010101" pitchFamily="49" charset="-122"/>
                <a:ea typeface="新宋体" panose="02010609030101010101" pitchFamily="49" charset="-122"/>
              </a:rPr>
              <a:t> += 4)</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smtClean="0">
                <a:solidFill>
                  <a:srgbClr val="000000"/>
                </a:solidFill>
                <a:latin typeface="新宋体" panose="02010609030101010101" pitchFamily="49" charset="-122"/>
                <a:ea typeface="新宋体" panose="02010609030101010101" pitchFamily="49" charset="-122"/>
              </a:rPr>
              <a:t>     {</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smtClean="0">
                <a:solidFill>
                  <a:srgbClr val="2B91AF"/>
                </a:solidFill>
                <a:latin typeface="新宋体" panose="02010609030101010101" pitchFamily="49" charset="-122"/>
                <a:ea typeface="新宋体" panose="02010609030101010101" pitchFamily="49" charset="-122"/>
              </a:rPr>
              <a:t>__</a:t>
            </a:r>
            <a:r>
              <a:rPr lang="en-US" altLang="zh-CN" sz="1200" dirty="0">
                <a:solidFill>
                  <a:srgbClr val="2B91AF"/>
                </a:solidFill>
                <a:latin typeface="新宋体" panose="02010609030101010101" pitchFamily="49" charset="-122"/>
                <a:ea typeface="新宋体" panose="02010609030101010101" pitchFamily="49" charset="-122"/>
              </a:rPr>
              <a:t>m128</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l0</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i="1" dirty="0">
                <a:solidFill>
                  <a:srgbClr val="880000"/>
                </a:solidFill>
                <a:latin typeface="新宋体" panose="02010609030101010101" pitchFamily="49" charset="-122"/>
                <a:ea typeface="新宋体" panose="02010609030101010101" pitchFamily="49" charset="-122"/>
              </a:rPr>
              <a:t>_</a:t>
            </a:r>
            <a:r>
              <a:rPr lang="en-US" altLang="zh-CN" sz="1200" i="1" dirty="0" err="1">
                <a:solidFill>
                  <a:srgbClr val="880000"/>
                </a:solidFill>
                <a:latin typeface="新宋体" panose="02010609030101010101" pitchFamily="49" charset="-122"/>
                <a:ea typeface="新宋体" panose="02010609030101010101" pitchFamily="49" charset="-122"/>
              </a:rPr>
              <a:t>mm_loadu_ps</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float</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80"/>
                </a:solidFill>
                <a:latin typeface="新宋体" panose="02010609030101010101" pitchFamily="49" charset="-122"/>
                <a:ea typeface="新宋体" panose="02010609030101010101" pitchFamily="49" charset="-122"/>
              </a:rPr>
              <a:t>l</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pt-BR" altLang="zh-CN" sz="1200" dirty="0">
                <a:solidFill>
                  <a:srgbClr val="2B91AF"/>
                </a:solidFill>
                <a:latin typeface="新宋体" panose="02010609030101010101" pitchFamily="49" charset="-122"/>
                <a:ea typeface="新宋体" panose="02010609030101010101" pitchFamily="49" charset="-122"/>
              </a:rPr>
              <a:t>__m128</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000080"/>
                </a:solidFill>
                <a:latin typeface="新宋体" panose="02010609030101010101" pitchFamily="49" charset="-122"/>
                <a:ea typeface="新宋体" panose="02010609030101010101" pitchFamily="49" charset="-122"/>
              </a:rPr>
              <a:t>r0</a:t>
            </a:r>
            <a:r>
              <a:rPr lang="pt-BR" altLang="zh-CN" sz="1200" dirty="0">
                <a:solidFill>
                  <a:srgbClr val="000000"/>
                </a:solidFill>
                <a:latin typeface="新宋体" panose="02010609030101010101" pitchFamily="49" charset="-122"/>
                <a:ea typeface="新宋体" panose="02010609030101010101" pitchFamily="49" charset="-122"/>
              </a:rPr>
              <a:t> = </a:t>
            </a:r>
            <a:r>
              <a:rPr lang="pt-BR" altLang="zh-CN" sz="1200" i="1" dirty="0">
                <a:solidFill>
                  <a:srgbClr val="880000"/>
                </a:solidFill>
                <a:latin typeface="新宋体" panose="02010609030101010101" pitchFamily="49" charset="-122"/>
                <a:ea typeface="新宋体" panose="02010609030101010101" pitchFamily="49" charset="-122"/>
              </a:rPr>
              <a:t>_mm_loadu_ps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FF"/>
                </a:solidFill>
                <a:latin typeface="新宋体" panose="02010609030101010101" pitchFamily="49" charset="-122"/>
                <a:ea typeface="新宋体" panose="02010609030101010101" pitchFamily="49" charset="-122"/>
              </a:rPr>
              <a:t>float</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r</a:t>
            </a:r>
            <a:r>
              <a:rPr lang="pt-BR" altLang="zh-CN" sz="1200" dirty="0">
                <a:solidFill>
                  <a:srgbClr val="000000"/>
                </a:solidFill>
                <a:latin typeface="新宋体" panose="02010609030101010101" pitchFamily="49" charset="-122"/>
                <a:ea typeface="新宋体" panose="02010609030101010101" pitchFamily="49" charset="-122"/>
              </a:rPr>
              <a:t>);</a:t>
            </a:r>
          </a:p>
          <a:p>
            <a:pPr lvl="2"/>
            <a:r>
              <a:rPr lang="pt-BR" altLang="zh-CN" sz="1200" i="1" dirty="0">
                <a:solidFill>
                  <a:srgbClr val="880000"/>
                </a:solidFill>
                <a:latin typeface="新宋体" panose="02010609030101010101" pitchFamily="49" charset="-122"/>
                <a:ea typeface="新宋体" panose="02010609030101010101" pitchFamily="49" charset="-122"/>
              </a:rPr>
              <a:t>_mm_storeu_ps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FF"/>
                </a:solidFill>
                <a:latin typeface="新宋体" panose="02010609030101010101" pitchFamily="49" charset="-122"/>
                <a:ea typeface="新宋体" panose="02010609030101010101" pitchFamily="49" charset="-122"/>
              </a:rPr>
              <a:t>float</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l</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i="1" dirty="0">
                <a:solidFill>
                  <a:srgbClr val="880000"/>
                </a:solidFill>
                <a:latin typeface="新宋体" panose="02010609030101010101" pitchFamily="49" charset="-122"/>
                <a:ea typeface="新宋体" panose="02010609030101010101" pitchFamily="49" charset="-122"/>
              </a:rPr>
              <a:t>_mm_xor_ps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l0</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000080"/>
                </a:solidFill>
                <a:latin typeface="新宋体" panose="02010609030101010101" pitchFamily="49" charset="-122"/>
                <a:ea typeface="新宋体" panose="02010609030101010101" pitchFamily="49" charset="-122"/>
              </a:rPr>
              <a:t>r0</a:t>
            </a:r>
            <a:r>
              <a:rPr lang="pt-BR"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2B91AF"/>
                </a:solidFill>
                <a:latin typeface="新宋体" panose="02010609030101010101" pitchFamily="49" charset="-122"/>
                <a:ea typeface="新宋体" panose="02010609030101010101" pitchFamily="49" charset="-122"/>
              </a:rPr>
              <a:t>__m128</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l1</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i="1" dirty="0">
                <a:solidFill>
                  <a:srgbClr val="880000"/>
                </a:solidFill>
                <a:latin typeface="新宋体" panose="02010609030101010101" pitchFamily="49" charset="-122"/>
                <a:ea typeface="新宋体" panose="02010609030101010101" pitchFamily="49" charset="-122"/>
              </a:rPr>
              <a:t>_</a:t>
            </a:r>
            <a:r>
              <a:rPr lang="en-US" altLang="zh-CN" sz="1200" i="1" dirty="0" err="1">
                <a:solidFill>
                  <a:srgbClr val="880000"/>
                </a:solidFill>
                <a:latin typeface="新宋体" panose="02010609030101010101" pitchFamily="49" charset="-122"/>
                <a:ea typeface="新宋体" panose="02010609030101010101" pitchFamily="49" charset="-122"/>
              </a:rPr>
              <a:t>mm_loadu_ps</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float</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80"/>
                </a:solidFill>
                <a:latin typeface="新宋体" panose="02010609030101010101" pitchFamily="49" charset="-122"/>
                <a:ea typeface="新宋体" panose="02010609030101010101" pitchFamily="49" charset="-122"/>
              </a:rPr>
              <a:t>l</a:t>
            </a:r>
            <a:r>
              <a:rPr lang="en-US" altLang="zh-CN" sz="1200" dirty="0">
                <a:solidFill>
                  <a:srgbClr val="000000"/>
                </a:solidFill>
                <a:latin typeface="新宋体" panose="02010609030101010101" pitchFamily="49" charset="-122"/>
                <a:ea typeface="新宋体" panose="02010609030101010101" pitchFamily="49" charset="-122"/>
              </a:rPr>
              <a:t> + 1));</a:t>
            </a:r>
          </a:p>
          <a:p>
            <a:pPr lvl="2"/>
            <a:r>
              <a:rPr lang="pt-BR" altLang="zh-CN" sz="1200" dirty="0">
                <a:solidFill>
                  <a:srgbClr val="2B91AF"/>
                </a:solidFill>
                <a:latin typeface="新宋体" panose="02010609030101010101" pitchFamily="49" charset="-122"/>
                <a:ea typeface="新宋体" panose="02010609030101010101" pitchFamily="49" charset="-122"/>
              </a:rPr>
              <a:t>__m128</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000080"/>
                </a:solidFill>
                <a:latin typeface="新宋体" panose="02010609030101010101" pitchFamily="49" charset="-122"/>
                <a:ea typeface="新宋体" panose="02010609030101010101" pitchFamily="49" charset="-122"/>
              </a:rPr>
              <a:t>r1</a:t>
            </a:r>
            <a:r>
              <a:rPr lang="pt-BR" altLang="zh-CN" sz="1200" dirty="0">
                <a:solidFill>
                  <a:srgbClr val="000000"/>
                </a:solidFill>
                <a:latin typeface="新宋体" panose="02010609030101010101" pitchFamily="49" charset="-122"/>
                <a:ea typeface="新宋体" panose="02010609030101010101" pitchFamily="49" charset="-122"/>
              </a:rPr>
              <a:t> = </a:t>
            </a:r>
            <a:r>
              <a:rPr lang="pt-BR" altLang="zh-CN" sz="1200" i="1" dirty="0">
                <a:solidFill>
                  <a:srgbClr val="880000"/>
                </a:solidFill>
                <a:latin typeface="新宋体" panose="02010609030101010101" pitchFamily="49" charset="-122"/>
                <a:ea typeface="新宋体" panose="02010609030101010101" pitchFamily="49" charset="-122"/>
              </a:rPr>
              <a:t>_mm_loadu_ps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FF"/>
                </a:solidFill>
                <a:latin typeface="新宋体" panose="02010609030101010101" pitchFamily="49" charset="-122"/>
                <a:ea typeface="新宋体" panose="02010609030101010101" pitchFamily="49" charset="-122"/>
              </a:rPr>
              <a:t>float</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r</a:t>
            </a:r>
            <a:r>
              <a:rPr lang="pt-BR" altLang="zh-CN" sz="1200" dirty="0">
                <a:solidFill>
                  <a:srgbClr val="000000"/>
                </a:solidFill>
                <a:latin typeface="新宋体" panose="02010609030101010101" pitchFamily="49" charset="-122"/>
                <a:ea typeface="新宋体" panose="02010609030101010101" pitchFamily="49" charset="-122"/>
              </a:rPr>
              <a:t> + 1));</a:t>
            </a:r>
          </a:p>
          <a:p>
            <a:pPr lvl="2"/>
            <a:r>
              <a:rPr lang="pt-BR" altLang="zh-CN" sz="1200" i="1" dirty="0">
                <a:solidFill>
                  <a:srgbClr val="880000"/>
                </a:solidFill>
                <a:latin typeface="新宋体" panose="02010609030101010101" pitchFamily="49" charset="-122"/>
                <a:ea typeface="新宋体" panose="02010609030101010101" pitchFamily="49" charset="-122"/>
              </a:rPr>
              <a:t>_mm_storeu_ps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FF"/>
                </a:solidFill>
                <a:latin typeface="新宋体" panose="02010609030101010101" pitchFamily="49" charset="-122"/>
                <a:ea typeface="新宋体" panose="02010609030101010101" pitchFamily="49" charset="-122"/>
              </a:rPr>
              <a:t>float</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l</a:t>
            </a:r>
            <a:r>
              <a:rPr lang="pt-BR" altLang="zh-CN" sz="1200" dirty="0">
                <a:solidFill>
                  <a:srgbClr val="000000"/>
                </a:solidFill>
                <a:latin typeface="新宋体" panose="02010609030101010101" pitchFamily="49" charset="-122"/>
                <a:ea typeface="新宋体" panose="02010609030101010101" pitchFamily="49" charset="-122"/>
              </a:rPr>
              <a:t> + 1), </a:t>
            </a:r>
            <a:r>
              <a:rPr lang="pt-BR" altLang="zh-CN" sz="1200" i="1" dirty="0">
                <a:solidFill>
                  <a:srgbClr val="880000"/>
                </a:solidFill>
                <a:latin typeface="新宋体" panose="02010609030101010101" pitchFamily="49" charset="-122"/>
                <a:ea typeface="新宋体" panose="02010609030101010101" pitchFamily="49" charset="-122"/>
              </a:rPr>
              <a:t>_mm_xor_ps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l1</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000080"/>
                </a:solidFill>
                <a:latin typeface="新宋体" panose="02010609030101010101" pitchFamily="49" charset="-122"/>
                <a:ea typeface="新宋体" panose="02010609030101010101" pitchFamily="49" charset="-122"/>
              </a:rPr>
              <a:t>r1</a:t>
            </a:r>
            <a:r>
              <a:rPr lang="pt-BR"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2B91AF"/>
                </a:solidFill>
                <a:latin typeface="新宋体" panose="02010609030101010101" pitchFamily="49" charset="-122"/>
                <a:ea typeface="新宋体" panose="02010609030101010101" pitchFamily="49" charset="-122"/>
              </a:rPr>
              <a:t>__m128</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l2</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i="1" dirty="0">
                <a:solidFill>
                  <a:srgbClr val="880000"/>
                </a:solidFill>
                <a:latin typeface="新宋体" panose="02010609030101010101" pitchFamily="49" charset="-122"/>
                <a:ea typeface="新宋体" panose="02010609030101010101" pitchFamily="49" charset="-122"/>
              </a:rPr>
              <a:t>_</a:t>
            </a:r>
            <a:r>
              <a:rPr lang="en-US" altLang="zh-CN" sz="1200" i="1" dirty="0" err="1">
                <a:solidFill>
                  <a:srgbClr val="880000"/>
                </a:solidFill>
                <a:latin typeface="新宋体" panose="02010609030101010101" pitchFamily="49" charset="-122"/>
                <a:ea typeface="新宋体" panose="02010609030101010101" pitchFamily="49" charset="-122"/>
              </a:rPr>
              <a:t>mm_loadu_ps</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float</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80"/>
                </a:solidFill>
                <a:latin typeface="新宋体" panose="02010609030101010101" pitchFamily="49" charset="-122"/>
                <a:ea typeface="新宋体" panose="02010609030101010101" pitchFamily="49" charset="-122"/>
              </a:rPr>
              <a:t>l</a:t>
            </a:r>
            <a:r>
              <a:rPr lang="en-US" altLang="zh-CN" sz="1200" dirty="0">
                <a:solidFill>
                  <a:srgbClr val="000000"/>
                </a:solidFill>
                <a:latin typeface="新宋体" panose="02010609030101010101" pitchFamily="49" charset="-122"/>
                <a:ea typeface="新宋体" panose="02010609030101010101" pitchFamily="49" charset="-122"/>
              </a:rPr>
              <a:t> + 2));</a:t>
            </a:r>
          </a:p>
          <a:p>
            <a:pPr lvl="2"/>
            <a:r>
              <a:rPr lang="pt-BR" altLang="zh-CN" sz="1200" dirty="0">
                <a:solidFill>
                  <a:srgbClr val="2B91AF"/>
                </a:solidFill>
                <a:latin typeface="新宋体" panose="02010609030101010101" pitchFamily="49" charset="-122"/>
                <a:ea typeface="新宋体" panose="02010609030101010101" pitchFamily="49" charset="-122"/>
              </a:rPr>
              <a:t>__m128</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000080"/>
                </a:solidFill>
                <a:latin typeface="新宋体" panose="02010609030101010101" pitchFamily="49" charset="-122"/>
                <a:ea typeface="新宋体" panose="02010609030101010101" pitchFamily="49" charset="-122"/>
              </a:rPr>
              <a:t>r2</a:t>
            </a:r>
            <a:r>
              <a:rPr lang="pt-BR" altLang="zh-CN" sz="1200" dirty="0">
                <a:solidFill>
                  <a:srgbClr val="000000"/>
                </a:solidFill>
                <a:latin typeface="新宋体" panose="02010609030101010101" pitchFamily="49" charset="-122"/>
                <a:ea typeface="新宋体" panose="02010609030101010101" pitchFamily="49" charset="-122"/>
              </a:rPr>
              <a:t> = </a:t>
            </a:r>
            <a:r>
              <a:rPr lang="pt-BR" altLang="zh-CN" sz="1200" i="1" dirty="0">
                <a:solidFill>
                  <a:srgbClr val="880000"/>
                </a:solidFill>
                <a:latin typeface="新宋体" panose="02010609030101010101" pitchFamily="49" charset="-122"/>
                <a:ea typeface="新宋体" panose="02010609030101010101" pitchFamily="49" charset="-122"/>
              </a:rPr>
              <a:t>_mm_loadu_ps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FF"/>
                </a:solidFill>
                <a:latin typeface="新宋体" panose="02010609030101010101" pitchFamily="49" charset="-122"/>
                <a:ea typeface="新宋体" panose="02010609030101010101" pitchFamily="49" charset="-122"/>
              </a:rPr>
              <a:t>float</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r</a:t>
            </a:r>
            <a:r>
              <a:rPr lang="pt-BR" altLang="zh-CN" sz="1200" dirty="0">
                <a:solidFill>
                  <a:srgbClr val="000000"/>
                </a:solidFill>
                <a:latin typeface="新宋体" panose="02010609030101010101" pitchFamily="49" charset="-122"/>
                <a:ea typeface="新宋体" panose="02010609030101010101" pitchFamily="49" charset="-122"/>
              </a:rPr>
              <a:t> + 2));</a:t>
            </a:r>
          </a:p>
          <a:p>
            <a:pPr lvl="2"/>
            <a:r>
              <a:rPr lang="pt-BR" altLang="zh-CN" sz="1200" i="1" dirty="0">
                <a:solidFill>
                  <a:srgbClr val="880000"/>
                </a:solidFill>
                <a:latin typeface="新宋体" panose="02010609030101010101" pitchFamily="49" charset="-122"/>
                <a:ea typeface="新宋体" panose="02010609030101010101" pitchFamily="49" charset="-122"/>
              </a:rPr>
              <a:t>_mm_storeu_ps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FF"/>
                </a:solidFill>
                <a:latin typeface="新宋体" panose="02010609030101010101" pitchFamily="49" charset="-122"/>
                <a:ea typeface="新宋体" panose="02010609030101010101" pitchFamily="49" charset="-122"/>
              </a:rPr>
              <a:t>float</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l</a:t>
            </a:r>
            <a:r>
              <a:rPr lang="pt-BR" altLang="zh-CN" sz="1200" dirty="0">
                <a:solidFill>
                  <a:srgbClr val="000000"/>
                </a:solidFill>
                <a:latin typeface="新宋体" panose="02010609030101010101" pitchFamily="49" charset="-122"/>
                <a:ea typeface="新宋体" panose="02010609030101010101" pitchFamily="49" charset="-122"/>
              </a:rPr>
              <a:t> + 2), </a:t>
            </a:r>
            <a:r>
              <a:rPr lang="pt-BR" altLang="zh-CN" sz="1200" i="1" dirty="0">
                <a:solidFill>
                  <a:srgbClr val="880000"/>
                </a:solidFill>
                <a:latin typeface="新宋体" panose="02010609030101010101" pitchFamily="49" charset="-122"/>
                <a:ea typeface="新宋体" panose="02010609030101010101" pitchFamily="49" charset="-122"/>
              </a:rPr>
              <a:t>_mm_xor_ps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l2</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000080"/>
                </a:solidFill>
                <a:latin typeface="新宋体" panose="02010609030101010101" pitchFamily="49" charset="-122"/>
                <a:ea typeface="新宋体" panose="02010609030101010101" pitchFamily="49" charset="-122"/>
              </a:rPr>
              <a:t>r2</a:t>
            </a:r>
            <a:r>
              <a:rPr lang="pt-BR"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2B91AF"/>
                </a:solidFill>
                <a:latin typeface="新宋体" panose="02010609030101010101" pitchFamily="49" charset="-122"/>
                <a:ea typeface="新宋体" panose="02010609030101010101" pitchFamily="49" charset="-122"/>
              </a:rPr>
              <a:t>__m128</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l3</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i="1" dirty="0">
                <a:solidFill>
                  <a:srgbClr val="880000"/>
                </a:solidFill>
                <a:latin typeface="新宋体" panose="02010609030101010101" pitchFamily="49" charset="-122"/>
                <a:ea typeface="新宋体" panose="02010609030101010101" pitchFamily="49" charset="-122"/>
              </a:rPr>
              <a:t>_</a:t>
            </a:r>
            <a:r>
              <a:rPr lang="en-US" altLang="zh-CN" sz="1200" i="1" dirty="0" err="1">
                <a:solidFill>
                  <a:srgbClr val="880000"/>
                </a:solidFill>
                <a:latin typeface="新宋体" panose="02010609030101010101" pitchFamily="49" charset="-122"/>
                <a:ea typeface="新宋体" panose="02010609030101010101" pitchFamily="49" charset="-122"/>
              </a:rPr>
              <a:t>mm_loadu_ps</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float</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80"/>
                </a:solidFill>
                <a:latin typeface="新宋体" panose="02010609030101010101" pitchFamily="49" charset="-122"/>
                <a:ea typeface="新宋体" panose="02010609030101010101" pitchFamily="49" charset="-122"/>
              </a:rPr>
              <a:t>l</a:t>
            </a:r>
            <a:r>
              <a:rPr lang="en-US" altLang="zh-CN" sz="1200" dirty="0">
                <a:solidFill>
                  <a:srgbClr val="000000"/>
                </a:solidFill>
                <a:latin typeface="新宋体" panose="02010609030101010101" pitchFamily="49" charset="-122"/>
                <a:ea typeface="新宋体" panose="02010609030101010101" pitchFamily="49" charset="-122"/>
              </a:rPr>
              <a:t> + 3));</a:t>
            </a:r>
          </a:p>
          <a:p>
            <a:pPr lvl="2"/>
            <a:r>
              <a:rPr lang="pt-BR" altLang="zh-CN" sz="1200" dirty="0">
                <a:solidFill>
                  <a:srgbClr val="2B91AF"/>
                </a:solidFill>
                <a:latin typeface="新宋体" panose="02010609030101010101" pitchFamily="49" charset="-122"/>
                <a:ea typeface="新宋体" panose="02010609030101010101" pitchFamily="49" charset="-122"/>
              </a:rPr>
              <a:t>__m128</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000080"/>
                </a:solidFill>
                <a:latin typeface="新宋体" panose="02010609030101010101" pitchFamily="49" charset="-122"/>
                <a:ea typeface="新宋体" panose="02010609030101010101" pitchFamily="49" charset="-122"/>
              </a:rPr>
              <a:t>r3</a:t>
            </a:r>
            <a:r>
              <a:rPr lang="pt-BR" altLang="zh-CN" sz="1200" dirty="0">
                <a:solidFill>
                  <a:srgbClr val="000000"/>
                </a:solidFill>
                <a:latin typeface="新宋体" panose="02010609030101010101" pitchFamily="49" charset="-122"/>
                <a:ea typeface="新宋体" panose="02010609030101010101" pitchFamily="49" charset="-122"/>
              </a:rPr>
              <a:t> = </a:t>
            </a:r>
            <a:r>
              <a:rPr lang="pt-BR" altLang="zh-CN" sz="1200" i="1" dirty="0">
                <a:solidFill>
                  <a:srgbClr val="880000"/>
                </a:solidFill>
                <a:latin typeface="新宋体" panose="02010609030101010101" pitchFamily="49" charset="-122"/>
                <a:ea typeface="新宋体" panose="02010609030101010101" pitchFamily="49" charset="-122"/>
              </a:rPr>
              <a:t>_mm_loadu_ps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FF"/>
                </a:solidFill>
                <a:latin typeface="新宋体" panose="02010609030101010101" pitchFamily="49" charset="-122"/>
                <a:ea typeface="新宋体" panose="02010609030101010101" pitchFamily="49" charset="-122"/>
              </a:rPr>
              <a:t>float</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r</a:t>
            </a:r>
            <a:r>
              <a:rPr lang="pt-BR" altLang="zh-CN" sz="1200" dirty="0">
                <a:solidFill>
                  <a:srgbClr val="000000"/>
                </a:solidFill>
                <a:latin typeface="新宋体" panose="02010609030101010101" pitchFamily="49" charset="-122"/>
                <a:ea typeface="新宋体" panose="02010609030101010101" pitchFamily="49" charset="-122"/>
              </a:rPr>
              <a:t> + 3));</a:t>
            </a:r>
          </a:p>
          <a:p>
            <a:pPr lvl="2"/>
            <a:r>
              <a:rPr lang="pt-BR" altLang="zh-CN" sz="1200" i="1" dirty="0">
                <a:solidFill>
                  <a:srgbClr val="880000"/>
                </a:solidFill>
                <a:latin typeface="新宋体" panose="02010609030101010101" pitchFamily="49" charset="-122"/>
                <a:ea typeface="新宋体" panose="02010609030101010101" pitchFamily="49" charset="-122"/>
              </a:rPr>
              <a:t>_mm_storeu_ps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FF"/>
                </a:solidFill>
                <a:latin typeface="新宋体" panose="02010609030101010101" pitchFamily="49" charset="-122"/>
                <a:ea typeface="新宋体" panose="02010609030101010101" pitchFamily="49" charset="-122"/>
              </a:rPr>
              <a:t>float</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l</a:t>
            </a:r>
            <a:r>
              <a:rPr lang="pt-BR" altLang="zh-CN" sz="1200" dirty="0">
                <a:solidFill>
                  <a:srgbClr val="000000"/>
                </a:solidFill>
                <a:latin typeface="新宋体" panose="02010609030101010101" pitchFamily="49" charset="-122"/>
                <a:ea typeface="新宋体" panose="02010609030101010101" pitchFamily="49" charset="-122"/>
              </a:rPr>
              <a:t> + 3), </a:t>
            </a:r>
            <a:r>
              <a:rPr lang="pt-BR" altLang="zh-CN" sz="1200" i="1" dirty="0">
                <a:solidFill>
                  <a:srgbClr val="880000"/>
                </a:solidFill>
                <a:latin typeface="新宋体" panose="02010609030101010101" pitchFamily="49" charset="-122"/>
                <a:ea typeface="新宋体" panose="02010609030101010101" pitchFamily="49" charset="-122"/>
              </a:rPr>
              <a:t>_mm_xor_ps</a:t>
            </a:r>
            <a:r>
              <a:rPr lang="pt-BR" altLang="zh-CN" sz="1200" dirty="0">
                <a:solidFill>
                  <a:srgbClr val="000000"/>
                </a:solidFill>
                <a:latin typeface="新宋体" panose="02010609030101010101" pitchFamily="49" charset="-122"/>
                <a:ea typeface="新宋体" panose="02010609030101010101" pitchFamily="49" charset="-122"/>
              </a:rPr>
              <a:t>(</a:t>
            </a:r>
            <a:r>
              <a:rPr lang="pt-BR" altLang="zh-CN" sz="1200" dirty="0">
                <a:solidFill>
                  <a:srgbClr val="000080"/>
                </a:solidFill>
                <a:latin typeface="新宋体" panose="02010609030101010101" pitchFamily="49" charset="-122"/>
                <a:ea typeface="新宋体" panose="02010609030101010101" pitchFamily="49" charset="-122"/>
              </a:rPr>
              <a:t>l3</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000080"/>
                </a:solidFill>
                <a:latin typeface="新宋体" panose="02010609030101010101" pitchFamily="49" charset="-122"/>
                <a:ea typeface="新宋体" panose="02010609030101010101" pitchFamily="49" charset="-122"/>
              </a:rPr>
              <a:t>r3</a:t>
            </a:r>
            <a:r>
              <a:rPr lang="pt-BR"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smtClean="0">
                <a:solidFill>
                  <a:srgbClr val="000000"/>
                </a:solidFill>
                <a:latin typeface="新宋体" panose="02010609030101010101" pitchFamily="49" charset="-122"/>
                <a:ea typeface="新宋体" panose="02010609030101010101" pitchFamily="49" charset="-122"/>
              </a:rPr>
              <a:t>      }</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880000"/>
                </a:solidFill>
                <a:latin typeface="新宋体" panose="02010609030101010101" pitchFamily="49" charset="-122"/>
                <a:ea typeface="新宋体" panose="02010609030101010101" pitchFamily="49" charset="-122"/>
              </a:rPr>
              <a:t>      </a:t>
            </a:r>
            <a:r>
              <a:rPr lang="en-US" altLang="zh-CN" sz="1200" dirty="0" err="1" smtClean="0">
                <a:solidFill>
                  <a:srgbClr val="880000"/>
                </a:solidFill>
                <a:latin typeface="新宋体" panose="02010609030101010101" pitchFamily="49" charset="-122"/>
                <a:ea typeface="新宋体" panose="02010609030101010101" pitchFamily="49" charset="-122"/>
              </a:rPr>
              <a:t>xor_basic</a:t>
            </a:r>
            <a:r>
              <a:rPr lang="en-US" altLang="zh-CN" sz="1200" dirty="0" smtClean="0">
                <a:solidFill>
                  <a:srgbClr val="000000"/>
                </a:solidFill>
                <a:latin typeface="新宋体" panose="02010609030101010101" pitchFamily="49" charset="-122"/>
                <a:ea typeface="新宋体" panose="02010609030101010101" pitchFamily="49" charset="-122"/>
              </a:rPr>
              <a:t>(</a:t>
            </a:r>
            <a:r>
              <a:rPr lang="en-US" altLang="zh-CN" sz="1200" dirty="0" smtClean="0">
                <a:solidFill>
                  <a:srgbClr val="000080"/>
                </a:solidFill>
                <a:latin typeface="新宋体" panose="02010609030101010101" pitchFamily="49" charset="-122"/>
                <a:ea typeface="新宋体" panose="02010609030101010101" pitchFamily="49" charset="-122"/>
              </a:rPr>
              <a:t>a</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80"/>
                </a:solidFill>
                <a:latin typeface="新宋体" panose="02010609030101010101" pitchFamily="49" charset="-122"/>
                <a:ea typeface="新宋体" panose="02010609030101010101" pitchFamily="49" charset="-122"/>
              </a:rPr>
              <a:t>b</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80"/>
                </a:solidFill>
                <a:latin typeface="新宋体" panose="02010609030101010101" pitchFamily="49" charset="-122"/>
                <a:ea typeface="新宋体" panose="02010609030101010101" pitchFamily="49" charset="-122"/>
              </a:rPr>
              <a:t>left_size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3200" dirty="0"/>
          </a:p>
        </p:txBody>
      </p:sp>
    </p:spTree>
    <p:extLst>
      <p:ext uri="{BB962C8B-B14F-4D97-AF65-F5344CB8AC3E}">
        <p14:creationId xmlns:p14="http://schemas.microsoft.com/office/powerpoint/2010/main" val="7465043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graphicFrame>
        <p:nvGraphicFramePr>
          <p:cNvPr id="7" name="图表 6"/>
          <p:cNvGraphicFramePr>
            <a:graphicFrameLocks/>
          </p:cNvGraphicFramePr>
          <p:nvPr>
            <p:extLst>
              <p:ext uri="{D42A27DB-BD31-4B8C-83A1-F6EECF244321}">
                <p14:modId xmlns:p14="http://schemas.microsoft.com/office/powerpoint/2010/main" val="3557395535"/>
              </p:ext>
            </p:extLst>
          </p:nvPr>
        </p:nvGraphicFramePr>
        <p:xfrm>
          <a:off x="1564481" y="1987101"/>
          <a:ext cx="6010275" cy="3281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5242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6" name="文本框 2"/>
          <p:cNvSpPr txBox="1">
            <a:spLocks noChangeArrowheads="1"/>
          </p:cNvSpPr>
          <p:nvPr/>
        </p:nvSpPr>
        <p:spPr bwMode="auto">
          <a:xfrm>
            <a:off x="278296" y="1412875"/>
            <a:ext cx="9283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2800" dirty="0" smtClean="0">
                <a:latin typeface="微软雅黑" panose="020B0503020204020204" pitchFamily="34" charset="-122"/>
                <a:ea typeface="微软雅黑" panose="020B0503020204020204" pitchFamily="34" charset="-122"/>
              </a:rPr>
              <a:t>拉丁码</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林胜师兄</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网络存储系统容错编码技术</a:t>
            </a:r>
            <a:r>
              <a:rPr lang="zh-CN" altLang="en-US" sz="2800" dirty="0" smtClean="0">
                <a:latin typeface="微软雅黑" panose="020B0503020204020204" pitchFamily="34" charset="-122"/>
                <a:ea typeface="微软雅黑" panose="020B0503020204020204" pitchFamily="34" charset="-122"/>
              </a:rPr>
              <a:t>进展</a:t>
            </a:r>
            <a:r>
              <a:rPr lang="en-US" altLang="zh-CN" sz="2800" dirty="0" smtClean="0">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9148" y="2346012"/>
            <a:ext cx="3876675" cy="3295650"/>
          </a:xfrm>
          <a:prstGeom prst="rect">
            <a:avLst/>
          </a:prstGeom>
        </p:spPr>
      </p:pic>
      <p:pic>
        <p:nvPicPr>
          <p:cNvPr id="3" name="图片 2"/>
          <p:cNvPicPr>
            <a:picLocks noChangeAspect="1"/>
          </p:cNvPicPr>
          <p:nvPr/>
        </p:nvPicPr>
        <p:blipFill>
          <a:blip r:embed="rId3"/>
          <a:stretch>
            <a:fillRect/>
          </a:stretch>
        </p:blipFill>
        <p:spPr>
          <a:xfrm>
            <a:off x="3437902" y="2298387"/>
            <a:ext cx="6581775" cy="3343275"/>
          </a:xfrm>
          <a:prstGeom prst="rect">
            <a:avLst/>
          </a:prstGeom>
        </p:spPr>
      </p:pic>
    </p:spTree>
    <p:extLst>
      <p:ext uri="{BB962C8B-B14F-4D97-AF65-F5344CB8AC3E}">
        <p14:creationId xmlns:p14="http://schemas.microsoft.com/office/powerpoint/2010/main" val="1276829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a:spLocks noChangeArrowheads="1"/>
          </p:cNvSpPr>
          <p:nvPr/>
        </p:nvSpPr>
        <p:spPr bwMode="auto">
          <a:xfrm>
            <a:off x="208722" y="392851"/>
            <a:ext cx="16399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2800" dirty="0" smtClean="0">
                <a:latin typeface="微软雅黑" panose="020B0503020204020204" pitchFamily="34" charset="-122"/>
                <a:ea typeface="微软雅黑" panose="020B0503020204020204" pitchFamily="34" charset="-122"/>
              </a:rPr>
              <a:t>拉丁码</a:t>
            </a:r>
            <a:endParaRPr lang="en-US" altLang="zh-CN" sz="2800"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278296" y="1293809"/>
                <a:ext cx="2190085" cy="17980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a:latin typeface="Cambria Math" panose="02040503050406030204" pitchFamily="18" charset="0"/>
                            </a:rPr>
                          </m:ctrlPr>
                        </m:dPr>
                        <m:e>
                          <m:m>
                            <m:mPr>
                              <m:mcs>
                                <m:mc>
                                  <m:mcPr>
                                    <m:count m:val="5"/>
                                    <m:mcJc m:val="center"/>
                                  </m:mcPr>
                                </m:mc>
                              </m:mcs>
                              <m:ctrlPr>
                                <a:rPr lang="zh-CN" altLang="en-US" sz="2400" i="1">
                                  <a:latin typeface="Cambria Math" panose="02040503050406030204" pitchFamily="18" charset="0"/>
                                </a:rPr>
                              </m:ctrlPr>
                            </m:mPr>
                            <m:mr>
                              <m:e>
                                <m:r>
                                  <a:rPr lang="zh-CN" altLang="en-US" sz="2400">
                                    <a:latin typeface="Cambria Math" panose="02040503050406030204" pitchFamily="18" charset="0"/>
                                  </a:rPr>
                                  <m:t>5</m:t>
                                </m:r>
                              </m:e>
                              <m:e>
                                <m:r>
                                  <a:rPr lang="zh-CN" altLang="en-US" sz="2400" i="0">
                                    <a:latin typeface="Cambria Math" panose="02040503050406030204" pitchFamily="18" charset="0"/>
                                  </a:rPr>
                                  <m:t>3</m:t>
                                </m:r>
                              </m:e>
                              <m:e>
                                <m:r>
                                  <a:rPr lang="zh-CN" altLang="en-US" sz="2400" i="0">
                                    <a:latin typeface="Cambria Math" panose="02040503050406030204" pitchFamily="18" charset="0"/>
                                  </a:rPr>
                                  <m:t>1</m:t>
                                </m:r>
                              </m:e>
                              <m:e>
                                <m:r>
                                  <a:rPr lang="zh-CN" altLang="en-US" sz="2400" i="0">
                                    <a:latin typeface="Cambria Math" panose="02040503050406030204" pitchFamily="18" charset="0"/>
                                  </a:rPr>
                                  <m:t>4</m:t>
                                </m:r>
                              </m:e>
                              <m:e>
                                <m:r>
                                  <a:rPr lang="zh-CN" altLang="en-US" sz="2400" i="0">
                                    <a:latin typeface="Cambria Math" panose="02040503050406030204" pitchFamily="18" charset="0"/>
                                  </a:rPr>
                                  <m:t>2</m:t>
                                </m:r>
                              </m:e>
                            </m:mr>
                            <m:mr>
                              <m:e>
                                <m:r>
                                  <a:rPr lang="zh-CN" altLang="en-US" sz="2400" i="0">
                                    <a:latin typeface="Cambria Math" panose="02040503050406030204" pitchFamily="18" charset="0"/>
                                  </a:rPr>
                                  <m:t>1</m:t>
                                </m:r>
                              </m:e>
                              <m:e>
                                <m:r>
                                  <a:rPr lang="zh-CN" altLang="en-US" sz="2400" i="0">
                                    <a:latin typeface="Cambria Math" panose="02040503050406030204" pitchFamily="18" charset="0"/>
                                  </a:rPr>
                                  <m:t>4</m:t>
                                </m:r>
                              </m:e>
                              <m:e>
                                <m:r>
                                  <a:rPr lang="zh-CN" altLang="en-US" sz="2400" i="0">
                                    <a:latin typeface="Cambria Math" panose="02040503050406030204" pitchFamily="18" charset="0"/>
                                  </a:rPr>
                                  <m:t>2</m:t>
                                </m:r>
                              </m:e>
                              <m:e>
                                <m:r>
                                  <a:rPr lang="zh-CN" altLang="en-US" sz="2400" i="0">
                                    <a:latin typeface="Cambria Math" panose="02040503050406030204" pitchFamily="18" charset="0"/>
                                  </a:rPr>
                                  <m:t>5</m:t>
                                </m:r>
                              </m:e>
                              <m:e>
                                <m:r>
                                  <a:rPr lang="zh-CN" altLang="en-US" sz="2400" i="0">
                                    <a:latin typeface="Cambria Math" panose="02040503050406030204" pitchFamily="18" charset="0"/>
                                  </a:rPr>
                                  <m:t>3</m:t>
                                </m:r>
                              </m:e>
                            </m:mr>
                            <m:mr>
                              <m:e>
                                <m:r>
                                  <a:rPr lang="zh-CN" altLang="en-US" sz="2400" i="0">
                                    <a:latin typeface="Cambria Math" panose="02040503050406030204" pitchFamily="18" charset="0"/>
                                  </a:rPr>
                                  <m:t>2</m:t>
                                </m:r>
                              </m:e>
                              <m:e>
                                <m:r>
                                  <a:rPr lang="zh-CN" altLang="en-US" sz="2400" i="0">
                                    <a:latin typeface="Cambria Math" panose="02040503050406030204" pitchFamily="18" charset="0"/>
                                  </a:rPr>
                                  <m:t>5</m:t>
                                </m:r>
                              </m:e>
                              <m:e>
                                <m:r>
                                  <a:rPr lang="zh-CN" altLang="en-US" sz="2400" i="0">
                                    <a:latin typeface="Cambria Math" panose="02040503050406030204" pitchFamily="18" charset="0"/>
                                  </a:rPr>
                                  <m:t>3</m:t>
                                </m:r>
                              </m:e>
                              <m:e>
                                <m:r>
                                  <a:rPr lang="zh-CN" altLang="en-US" sz="2400" i="0">
                                    <a:latin typeface="Cambria Math" panose="02040503050406030204" pitchFamily="18" charset="0"/>
                                  </a:rPr>
                                  <m:t>1</m:t>
                                </m:r>
                              </m:e>
                              <m:e>
                                <m:r>
                                  <a:rPr lang="zh-CN" altLang="en-US" sz="2400" i="0">
                                    <a:latin typeface="Cambria Math" panose="02040503050406030204" pitchFamily="18" charset="0"/>
                                  </a:rPr>
                                  <m:t>4</m:t>
                                </m:r>
                              </m:e>
                            </m:mr>
                            <m:mr>
                              <m:e>
                                <m:r>
                                  <a:rPr lang="zh-CN" altLang="en-US" sz="2400" i="0">
                                    <a:latin typeface="Cambria Math" panose="02040503050406030204" pitchFamily="18" charset="0"/>
                                  </a:rPr>
                                  <m:t>3</m:t>
                                </m:r>
                              </m:e>
                              <m:e>
                                <m:r>
                                  <a:rPr lang="zh-CN" altLang="en-US" sz="2400" i="0">
                                    <a:latin typeface="Cambria Math" panose="02040503050406030204" pitchFamily="18" charset="0"/>
                                  </a:rPr>
                                  <m:t>1</m:t>
                                </m:r>
                              </m:e>
                              <m:e>
                                <m:r>
                                  <a:rPr lang="zh-CN" altLang="en-US" sz="2400" i="0">
                                    <a:latin typeface="Cambria Math" panose="02040503050406030204" pitchFamily="18" charset="0"/>
                                  </a:rPr>
                                  <m:t>4</m:t>
                                </m:r>
                              </m:e>
                              <m:e>
                                <m:r>
                                  <a:rPr lang="zh-CN" altLang="en-US" sz="2400" i="0">
                                    <a:latin typeface="Cambria Math" panose="02040503050406030204" pitchFamily="18" charset="0"/>
                                  </a:rPr>
                                  <m:t>2</m:t>
                                </m:r>
                              </m:e>
                              <m:e>
                                <m:r>
                                  <a:rPr lang="zh-CN" altLang="en-US" sz="2400" i="0">
                                    <a:latin typeface="Cambria Math" panose="02040503050406030204" pitchFamily="18" charset="0"/>
                                  </a:rPr>
                                  <m:t>5</m:t>
                                </m:r>
                              </m:e>
                            </m:mr>
                            <m:mr>
                              <m:e>
                                <m:r>
                                  <a:rPr lang="zh-CN" altLang="en-US" sz="2400" i="0">
                                    <a:latin typeface="Cambria Math" panose="02040503050406030204" pitchFamily="18" charset="0"/>
                                  </a:rPr>
                                  <m:t>4</m:t>
                                </m:r>
                              </m:e>
                              <m:e>
                                <m:r>
                                  <a:rPr lang="zh-CN" altLang="en-US" sz="2400" i="0">
                                    <a:latin typeface="Cambria Math" panose="02040503050406030204" pitchFamily="18" charset="0"/>
                                  </a:rPr>
                                  <m:t>2</m:t>
                                </m:r>
                              </m:e>
                              <m:e>
                                <m:r>
                                  <a:rPr lang="zh-CN" altLang="en-US" sz="2400" i="0">
                                    <a:latin typeface="Cambria Math" panose="02040503050406030204" pitchFamily="18" charset="0"/>
                                  </a:rPr>
                                  <m:t>5</m:t>
                                </m:r>
                              </m:e>
                              <m:e>
                                <m:r>
                                  <a:rPr lang="zh-CN" altLang="en-US" sz="2400" i="0">
                                    <a:latin typeface="Cambria Math" panose="02040503050406030204" pitchFamily="18" charset="0"/>
                                  </a:rPr>
                                  <m:t>3</m:t>
                                </m:r>
                              </m:e>
                              <m:e>
                                <m:r>
                                  <a:rPr lang="zh-CN" altLang="en-US" sz="2400" i="0">
                                    <a:latin typeface="Cambria Math" panose="02040503050406030204" pitchFamily="18" charset="0"/>
                                  </a:rPr>
                                  <m:t>1</m:t>
                                </m:r>
                              </m:e>
                            </m:mr>
                          </m:m>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78296" y="1293809"/>
                <a:ext cx="2190085" cy="1798056"/>
              </a:xfrm>
              <a:prstGeom prst="rect">
                <a:avLst/>
              </a:prstGeom>
              <a:blipFill>
                <a:blip r:embed="rId2"/>
                <a:stretch>
                  <a:fillRect r="-77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108750" y="1293809"/>
                <a:ext cx="2280656" cy="17980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5"/>
                                <m:mcJc m:val="center"/>
                              </m:mcPr>
                            </m:mc>
                          </m:mcs>
                          <m:ctrlPr>
                            <a:rPr lang="zh-CN" altLang="en-US" sz="2400" i="1">
                              <a:latin typeface="Cambria Math" panose="02040503050406030204" pitchFamily="18" charset="0"/>
                            </a:rPr>
                          </m:ctrlPr>
                        </m:mPr>
                        <m:mr>
                          <m:e>
                            <m:r>
                              <a:rPr lang="zh-CN" altLang="en-US" sz="2400">
                                <a:latin typeface="Cambria Math" panose="02040503050406030204" pitchFamily="18" charset="0"/>
                              </a:rPr>
                              <m:t>5</m:t>
                            </m:r>
                          </m:e>
                          <m:e>
                            <m:r>
                              <a:rPr lang="zh-CN" altLang="en-US" sz="2400" i="0">
                                <a:latin typeface="Cambria Math" panose="02040503050406030204" pitchFamily="18" charset="0"/>
                              </a:rPr>
                              <m:t>3</m:t>
                            </m:r>
                          </m:e>
                          <m:e>
                            <m:r>
                              <a:rPr lang="zh-CN" altLang="en-US" sz="2400" i="0">
                                <a:latin typeface="Cambria Math" panose="02040503050406030204" pitchFamily="18" charset="0"/>
                              </a:rPr>
                              <m:t>1</m:t>
                            </m:r>
                          </m:e>
                          <m:e>
                            <m:r>
                              <a:rPr lang="zh-CN" altLang="en-US" sz="2400" i="0">
                                <a:latin typeface="Cambria Math" panose="02040503050406030204" pitchFamily="18" charset="0"/>
                              </a:rPr>
                              <m:t>4</m:t>
                            </m:r>
                          </m:e>
                          <m:e>
                            <m:r>
                              <a:rPr lang="zh-CN" altLang="en-US" sz="2400" i="0">
                                <a:latin typeface="Cambria Math" panose="02040503050406030204" pitchFamily="18" charset="0"/>
                              </a:rPr>
                              <m:t>2</m:t>
                            </m:r>
                          </m:e>
                        </m:mr>
                        <m:mr>
                          <m:e>
                            <m:r>
                              <a:rPr lang="zh-CN" altLang="en-US" sz="2400" i="0">
                                <a:latin typeface="Cambria Math" panose="02040503050406030204" pitchFamily="18" charset="0"/>
                              </a:rPr>
                              <m:t>1</m:t>
                            </m:r>
                          </m:e>
                          <m:e>
                            <m:r>
                              <a:rPr lang="zh-CN" altLang="en-US" sz="2400" i="0">
                                <a:latin typeface="Cambria Math" panose="02040503050406030204" pitchFamily="18" charset="0"/>
                              </a:rPr>
                              <m:t>4</m:t>
                            </m:r>
                          </m:e>
                          <m:e>
                            <m:r>
                              <a:rPr lang="zh-CN" altLang="en-US" sz="2400" i="0">
                                <a:latin typeface="Cambria Math" panose="02040503050406030204" pitchFamily="18" charset="0"/>
                              </a:rPr>
                              <m:t>2</m:t>
                            </m:r>
                          </m:e>
                          <m:e>
                            <m:r>
                              <a:rPr lang="zh-CN" altLang="en-US" sz="2400" i="0">
                                <a:latin typeface="Cambria Math" panose="02040503050406030204" pitchFamily="18" charset="0"/>
                              </a:rPr>
                              <m:t>5</m:t>
                            </m:r>
                          </m:e>
                          <m:e>
                            <m:r>
                              <a:rPr lang="zh-CN" altLang="en-US" sz="2400" i="0">
                                <a:latin typeface="Cambria Math" panose="02040503050406030204" pitchFamily="18" charset="0"/>
                              </a:rPr>
                              <m:t>3</m:t>
                            </m:r>
                          </m:e>
                        </m:mr>
                        <m:mr>
                          <m:e>
                            <m:r>
                              <a:rPr lang="zh-CN" altLang="en-US" sz="2400" i="0">
                                <a:latin typeface="Cambria Math" panose="02040503050406030204" pitchFamily="18" charset="0"/>
                              </a:rPr>
                              <m:t>2</m:t>
                            </m:r>
                          </m:e>
                          <m:e>
                            <m:r>
                              <a:rPr lang="zh-CN" altLang="en-US" sz="2400" i="0">
                                <a:latin typeface="Cambria Math" panose="02040503050406030204" pitchFamily="18" charset="0"/>
                              </a:rPr>
                              <m:t>5</m:t>
                            </m:r>
                          </m:e>
                          <m:e>
                            <m:r>
                              <a:rPr lang="zh-CN" altLang="en-US" sz="2400" i="0">
                                <a:latin typeface="Cambria Math" panose="02040503050406030204" pitchFamily="18" charset="0"/>
                              </a:rPr>
                              <m:t>3</m:t>
                            </m:r>
                          </m:e>
                          <m:e>
                            <m:r>
                              <a:rPr lang="zh-CN" altLang="en-US" sz="2400" i="0">
                                <a:latin typeface="Cambria Math" panose="02040503050406030204" pitchFamily="18" charset="0"/>
                              </a:rPr>
                              <m:t>1</m:t>
                            </m:r>
                          </m:e>
                          <m:e>
                            <m:r>
                              <a:rPr lang="zh-CN" altLang="en-US" sz="2400" i="0">
                                <a:latin typeface="Cambria Math" panose="02040503050406030204" pitchFamily="18" charset="0"/>
                              </a:rPr>
                              <m:t>4</m:t>
                            </m:r>
                          </m:e>
                        </m:mr>
                        <m:mr>
                          <m:e>
                            <m:r>
                              <a:rPr lang="zh-CN" altLang="en-US" sz="2400" i="0">
                                <a:latin typeface="Cambria Math" panose="02040503050406030204" pitchFamily="18" charset="0"/>
                              </a:rPr>
                              <m:t>3</m:t>
                            </m:r>
                          </m:e>
                          <m:e>
                            <m:r>
                              <a:rPr lang="zh-CN" altLang="en-US" sz="2400" i="0">
                                <a:latin typeface="Cambria Math" panose="02040503050406030204" pitchFamily="18" charset="0"/>
                              </a:rPr>
                              <m:t>1</m:t>
                            </m:r>
                          </m:e>
                          <m:e>
                            <m:r>
                              <a:rPr lang="zh-CN" altLang="en-US" sz="2400" i="0">
                                <a:latin typeface="Cambria Math" panose="02040503050406030204" pitchFamily="18" charset="0"/>
                              </a:rPr>
                              <m:t>4</m:t>
                            </m:r>
                          </m:e>
                          <m:e>
                            <m:r>
                              <a:rPr lang="zh-CN" altLang="en-US" sz="2400" i="0">
                                <a:latin typeface="Cambria Math" panose="02040503050406030204" pitchFamily="18" charset="0"/>
                              </a:rPr>
                              <m:t>2</m:t>
                            </m:r>
                          </m:e>
                          <m:e>
                            <m:r>
                              <a:rPr lang="zh-CN" altLang="en-US" sz="2400" i="0">
                                <a:latin typeface="Cambria Math" panose="02040503050406030204" pitchFamily="18" charset="0"/>
                              </a:rPr>
                              <m:t>5</m:t>
                            </m:r>
                          </m:e>
                        </m:mr>
                        <m:mr>
                          <m:e>
                            <m:r>
                              <a:rPr lang="zh-CN" altLang="en-US" sz="2400" i="0">
                                <a:latin typeface="Cambria Math" panose="02040503050406030204" pitchFamily="18" charset="0"/>
                              </a:rPr>
                              <m:t>0</m:t>
                            </m:r>
                          </m:e>
                          <m:e>
                            <m:r>
                              <a:rPr lang="zh-CN" altLang="en-US" sz="2400" i="0">
                                <a:latin typeface="Cambria Math" panose="02040503050406030204" pitchFamily="18" charset="0"/>
                              </a:rPr>
                              <m:t>0</m:t>
                            </m:r>
                          </m:e>
                          <m:e>
                            <m:r>
                              <a:rPr lang="zh-CN" altLang="en-US" sz="2400" i="0">
                                <a:latin typeface="Cambria Math" panose="02040503050406030204" pitchFamily="18" charset="0"/>
                              </a:rPr>
                              <m:t>0</m:t>
                            </m:r>
                          </m:e>
                          <m:e>
                            <m:r>
                              <a:rPr lang="zh-CN" altLang="en-US" sz="2400" i="0">
                                <a:latin typeface="Cambria Math" panose="02040503050406030204" pitchFamily="18" charset="0"/>
                              </a:rPr>
                              <m:t>0</m:t>
                            </m:r>
                          </m:e>
                          <m:e>
                            <m:r>
                              <a:rPr lang="zh-CN" altLang="en-US" sz="2400" i="0">
                                <a:latin typeface="Cambria Math" panose="02040503050406030204" pitchFamily="18" charset="0"/>
                              </a:rPr>
                              <m:t>0</m:t>
                            </m:r>
                          </m:e>
                        </m:mr>
                      </m:m>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108750" y="1293809"/>
                <a:ext cx="2280656" cy="179805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375894" y="1323495"/>
                <a:ext cx="444929" cy="1738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i="1" smtClean="0">
                              <a:latin typeface="Cambria Math" panose="02040503050406030204" pitchFamily="18" charset="0"/>
                            </a:rPr>
                          </m:ctrlPr>
                        </m:mPr>
                        <m:mr>
                          <m:e>
                            <m:r>
                              <m:rPr>
                                <m:brk m:alnAt="7"/>
                              </m:rPr>
                              <a:rPr lang="en-US" altLang="zh-CN" sz="2400" b="0" i="1" smtClean="0">
                                <a:latin typeface="Cambria Math" panose="02040503050406030204" pitchFamily="18" charset="0"/>
                              </a:rPr>
                              <m:t>𝑝</m:t>
                            </m:r>
                          </m:e>
                        </m:mr>
                        <m:mr>
                          <m:e>
                            <m:r>
                              <a:rPr lang="en-US" altLang="zh-CN" sz="2400" b="0" i="1" smtClean="0">
                                <a:latin typeface="Cambria Math" panose="02040503050406030204" pitchFamily="18" charset="0"/>
                              </a:rPr>
                              <m:t>𝑝</m:t>
                            </m:r>
                          </m:e>
                        </m:mr>
                        <m:mr>
                          <m:e>
                            <m:r>
                              <a:rPr lang="en-US" altLang="zh-CN" sz="2400" b="0" i="1" smtClean="0">
                                <a:latin typeface="Cambria Math" panose="02040503050406030204" pitchFamily="18" charset="0"/>
                              </a:rPr>
                              <m:t>𝑝</m:t>
                            </m:r>
                          </m:e>
                        </m:mr>
                        <m:mr>
                          <m:e>
                            <m:r>
                              <a:rPr lang="en-US" altLang="zh-CN" sz="2400" b="0" i="1" smtClean="0">
                                <a:latin typeface="Cambria Math" panose="02040503050406030204" pitchFamily="18" charset="0"/>
                              </a:rPr>
                              <m:t>𝑝</m:t>
                            </m:r>
                          </m:e>
                        </m:mr>
                        <m:mr>
                          <m:e>
                            <m:r>
                              <a:rPr lang="en-US" altLang="zh-CN" sz="2400" b="0" i="1" smtClean="0">
                                <a:latin typeface="Cambria Math" panose="02040503050406030204" pitchFamily="18" charset="0"/>
                              </a:rPr>
                              <m:t>0</m:t>
                            </m:r>
                          </m:e>
                        </m:mr>
                      </m:m>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5375894" y="1323495"/>
                <a:ext cx="444929" cy="173868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715249" y="1202967"/>
                <a:ext cx="492443" cy="18698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200" i="1" smtClean="0">
                              <a:latin typeface="Cambria Math" panose="02040503050406030204" pitchFamily="18" charset="0"/>
                            </a:rPr>
                          </m:ctrlPr>
                        </m:mPr>
                        <m:mr>
                          <m:e>
                            <m:r>
                              <m:rPr>
                                <m:brk m:alnAt="7"/>
                              </m:rP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e>
                        </m:mr>
                        <m:mr>
                          <m:e>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e>
                        </m:mr>
                        <m:mr>
                          <m:e>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e>
                        </m:mr>
                        <m:mr>
                          <m:e>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e>
                        </m:mr>
                        <m:mr>
                          <m:e>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e>
                        </m:mr>
                      </m:m>
                    </m:oMath>
                  </m:oMathPara>
                </a14:m>
                <a:endParaRPr lang="zh-CN" altLang="en-US" sz="2200" dirty="0"/>
              </a:p>
            </p:txBody>
          </p:sp>
        </mc:Choice>
        <mc:Fallback xmlns="">
          <p:sp>
            <p:nvSpPr>
              <p:cNvPr id="12" name="矩形 11"/>
              <p:cNvSpPr>
                <a:spLocks noRot="1" noChangeAspect="1" noMove="1" noResize="1" noEditPoints="1" noAdjustHandles="1" noChangeArrowheads="1" noChangeShapeType="1" noTextEdit="1"/>
              </p:cNvSpPr>
              <p:nvPr/>
            </p:nvSpPr>
            <p:spPr>
              <a:xfrm>
                <a:off x="5715249" y="1202967"/>
                <a:ext cx="492443" cy="1869871"/>
              </a:xfrm>
              <a:prstGeom prst="rect">
                <a:avLst/>
              </a:prstGeom>
              <a:blipFill>
                <a:blip r:embed="rId5"/>
                <a:stretch>
                  <a:fillRect/>
                </a:stretch>
              </a:blipFill>
            </p:spPr>
            <p:txBody>
              <a:bodyPr/>
              <a:lstStyle/>
              <a:p>
                <a:r>
                  <a:rPr lang="zh-CN" altLang="en-US">
                    <a:noFill/>
                  </a:rPr>
                  <a:t> </a:t>
                </a:r>
              </a:p>
            </p:txBody>
          </p:sp>
        </mc:Fallback>
      </mc:AlternateContent>
      <p:pic>
        <p:nvPicPr>
          <p:cNvPr id="13" name="图片 12"/>
          <p:cNvPicPr>
            <a:picLocks noChangeAspect="1"/>
          </p:cNvPicPr>
          <p:nvPr/>
        </p:nvPicPr>
        <p:blipFill>
          <a:blip r:embed="rId6"/>
          <a:stretch>
            <a:fillRect/>
          </a:stretch>
        </p:blipFill>
        <p:spPr>
          <a:xfrm>
            <a:off x="2142214" y="2916786"/>
            <a:ext cx="4812800" cy="3882375"/>
          </a:xfrm>
          <a:prstGeom prst="rect">
            <a:avLst/>
          </a:prstGeom>
        </p:spPr>
      </p:pic>
    </p:spTree>
    <p:extLst>
      <p:ext uri="{BB962C8B-B14F-4D97-AF65-F5344CB8AC3E}">
        <p14:creationId xmlns:p14="http://schemas.microsoft.com/office/powerpoint/2010/main" val="3757225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10243" name="副标题 2"/>
          <p:cNvSpPr>
            <a:spLocks noGrp="1"/>
          </p:cNvSpPr>
          <p:nvPr>
            <p:ph type="subTitle" idx="1"/>
          </p:nvPr>
        </p:nvSpPr>
        <p:spPr/>
        <p:txBody>
          <a:bodyPr/>
          <a:lstStyle/>
          <a:p>
            <a:r>
              <a:rPr lang="en-US" altLang="zh-CN" smtClean="0"/>
              <a:t>8/21/2017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endParaRPr lang="zh-CN" altLang="en-US" smtClean="0"/>
          </a:p>
        </p:txBody>
      </p:sp>
      <p:sp>
        <p:nvSpPr>
          <p:cNvPr id="11267" name="内容占位符 2"/>
          <p:cNvSpPr>
            <a:spLocks noGrp="1"/>
          </p:cNvSpPr>
          <p:nvPr>
            <p:ph idx="1"/>
          </p:nvPr>
        </p:nvSpPr>
        <p:spPr>
          <a:xfrm>
            <a:off x="457200" y="1084263"/>
            <a:ext cx="8224838" cy="4521200"/>
          </a:xfrm>
        </p:spPr>
        <p:txBody>
          <a:bodyPr/>
          <a:lstStyle/>
          <a:p>
            <a:pPr indent="257175">
              <a:lnSpc>
                <a:spcPct val="150000"/>
              </a:lnSpc>
            </a:pPr>
            <a:r>
              <a:rPr lang="zh-CN" altLang="en-US" smtClean="0">
                <a:latin typeface="Times New Roman" panose="02020603050405020304" pitchFamily="18" charset="0"/>
                <a:cs typeface="Times New Roman" panose="02020603050405020304" pitchFamily="18" charset="0"/>
              </a:rPr>
              <a:t>熟悉了下</a:t>
            </a:r>
            <a:r>
              <a:rPr lang="en-US" altLang="zh-CN" smtClean="0">
                <a:latin typeface="Times New Roman" panose="02020603050405020304" pitchFamily="18" charset="0"/>
                <a:cs typeface="Times New Roman" panose="02020603050405020304" pitchFamily="18" charset="0"/>
              </a:rPr>
              <a:t>Linux</a:t>
            </a:r>
            <a:r>
              <a:rPr lang="zh-CN" altLang="en-US" smtClean="0">
                <a:latin typeface="Times New Roman" panose="02020603050405020304" pitchFamily="18" charset="0"/>
                <a:cs typeface="Times New Roman" panose="02020603050405020304" pitchFamily="18" charset="0"/>
              </a:rPr>
              <a:t>基本命令</a:t>
            </a:r>
            <a:endParaRPr lang="en-US" altLang="zh-CN" smtClean="0">
              <a:latin typeface="Times New Roman" panose="02020603050405020304" pitchFamily="18" charset="0"/>
              <a:cs typeface="Times New Roman" panose="02020603050405020304" pitchFamily="18" charset="0"/>
            </a:endParaRPr>
          </a:p>
          <a:p>
            <a:pPr indent="257175">
              <a:lnSpc>
                <a:spcPct val="150000"/>
              </a:lnSpc>
            </a:pPr>
            <a:r>
              <a:rPr lang="zh-CN" altLang="en-US" smtClean="0">
                <a:latin typeface="Times New Roman" panose="02020603050405020304" pitchFamily="18" charset="0"/>
                <a:cs typeface="Times New Roman" panose="02020603050405020304" pitchFamily="18" charset="0"/>
              </a:rPr>
              <a:t>了解搜索引擎的基本概念以及用户提交请求触发的大致过程。</a:t>
            </a:r>
            <a:endParaRPr lang="en-US" altLang="zh-CN" smtClean="0">
              <a:latin typeface="Times New Roman" panose="02020603050405020304" pitchFamily="18" charset="0"/>
              <a:cs typeface="Times New Roman" panose="02020603050405020304" pitchFamily="18" charset="0"/>
            </a:endParaRPr>
          </a:p>
          <a:p>
            <a:pPr indent="257175">
              <a:lnSpc>
                <a:spcPct val="150000"/>
              </a:lnSpc>
            </a:pPr>
            <a:r>
              <a:rPr lang="zh-CN" altLang="en-US" smtClean="0">
                <a:latin typeface="Times New Roman" panose="02020603050405020304" pitchFamily="18" charset="0"/>
                <a:cs typeface="Times New Roman" panose="02020603050405020304" pitchFamily="18" charset="0"/>
              </a:rPr>
              <a:t>了解几种倒排索引压缩的几种方法，如</a:t>
            </a:r>
            <a:r>
              <a:rPr lang="en-US" altLang="zh-CN" smtClean="0">
                <a:latin typeface="Times New Roman" panose="02020603050405020304" pitchFamily="18" charset="0"/>
                <a:cs typeface="Times New Roman" panose="02020603050405020304" pitchFamily="18" charset="0"/>
              </a:rPr>
              <a:t>VB</a:t>
            </a:r>
            <a:r>
              <a:rPr lang="zh-CN" altLang="en-US"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PForDelta</a:t>
            </a:r>
            <a:r>
              <a:rPr lang="zh-CN" altLang="en-US"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Simple9</a:t>
            </a:r>
            <a:r>
              <a:rPr lang="zh-CN" altLang="en-US" smtClean="0">
                <a:latin typeface="Times New Roman" panose="02020603050405020304" pitchFamily="18" charset="0"/>
                <a:cs typeface="Times New Roman" panose="02020603050405020304" pitchFamily="18" charset="0"/>
              </a:rPr>
              <a:t>等，（未涉及具体的代码。。）</a:t>
            </a:r>
            <a:endParaRPr lang="en-US" altLang="zh-CN" smtClean="0">
              <a:latin typeface="Times New Roman" panose="02020603050405020304" pitchFamily="18" charset="0"/>
              <a:cs typeface="Times New Roman" panose="02020603050405020304" pitchFamily="18" charset="0"/>
            </a:endParaRPr>
          </a:p>
          <a:p>
            <a:pPr indent="257175">
              <a:lnSpc>
                <a:spcPct val="150000"/>
              </a:lnSpc>
            </a:pPr>
            <a:r>
              <a:rPr lang="zh-CN" altLang="en-US" smtClean="0">
                <a:latin typeface="Times New Roman" panose="02020603050405020304" pitchFamily="18" charset="0"/>
                <a:cs typeface="Times New Roman" panose="02020603050405020304" pitchFamily="18" charset="0"/>
              </a:rPr>
              <a:t>看师兄和老师给的关于倒排索引压缩的论文，困在</a:t>
            </a:r>
            <a:r>
              <a:rPr lang="en-US" altLang="zh-CN" smtClean="0">
                <a:latin typeface="Times New Roman" panose="02020603050405020304" pitchFamily="18" charset="0"/>
                <a:cs typeface="Times New Roman" panose="02020603050405020304" pitchFamily="18" charset="0"/>
              </a:rPr>
              <a:t>PISequential</a:t>
            </a:r>
            <a:r>
              <a:rPr lang="zh-CN" altLang="en-US"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Context-free Grammar</a:t>
            </a:r>
            <a:r>
              <a:rPr lang="zh-CN" altLang="en-US" smtClean="0">
                <a:latin typeface="Times New Roman" panose="02020603050405020304" pitchFamily="18" charset="0"/>
                <a:cs typeface="Times New Roman" panose="02020603050405020304" pitchFamily="18" charset="0"/>
              </a:rPr>
              <a:t>算法上了。主要是不知道这算法要干嘛，这一点很煎熬。。。</a:t>
            </a:r>
            <a:endParaRPr lang="en-US" altLang="zh-CN"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ctrTitle"/>
          </p:nvPr>
        </p:nvSpPr>
        <p:spPr>
          <a:xfrm>
            <a:off x="685800" y="2130425"/>
            <a:ext cx="7772400" cy="1470025"/>
          </a:xfrm>
        </p:spPr>
        <p:txBody>
          <a:bodyPr/>
          <a:lstStyle/>
          <a:p>
            <a:r>
              <a:rPr lang="zh-CN" altLang="en-US" smtClean="0"/>
              <a:t>周会报告</a:t>
            </a:r>
            <a:r>
              <a:rPr lang="en-US" altLang="zh-CN" smtClean="0"/>
              <a:t/>
            </a:r>
            <a:br>
              <a:rPr lang="en-US" altLang="zh-CN" smtClean="0"/>
            </a:br>
            <a:endParaRPr lang="zh-CN" altLang="en-US" smtClean="0"/>
          </a:p>
        </p:txBody>
      </p:sp>
      <p:sp>
        <p:nvSpPr>
          <p:cNvPr id="12291" name="副标题 2"/>
          <p:cNvSpPr>
            <a:spLocks noGrp="1"/>
          </p:cNvSpPr>
          <p:nvPr>
            <p:ph type="subTitle" idx="1"/>
          </p:nvPr>
        </p:nvSpPr>
        <p:spPr/>
        <p:txBody>
          <a:bodyPr/>
          <a:lstStyle/>
          <a:p>
            <a:r>
              <a:rPr lang="en-US" altLang="zh-CN" smtClean="0"/>
              <a:t>8/28/2017</a:t>
            </a:r>
            <a:r>
              <a:rPr lang="en-US" altLang="zh-CN" sz="1200" smtClean="0"/>
              <a:t>     </a:t>
            </a:r>
            <a:endParaRPr lang="zh-CN" alt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smtClean="0"/>
          </a:p>
        </p:txBody>
      </p:sp>
      <p:sp>
        <p:nvSpPr>
          <p:cNvPr id="13315" name="内容占位符 2"/>
          <p:cNvSpPr>
            <a:spLocks noGrp="1"/>
          </p:cNvSpPr>
          <p:nvPr>
            <p:ph idx="1"/>
          </p:nvPr>
        </p:nvSpPr>
        <p:spPr>
          <a:xfrm>
            <a:off x="457200" y="1898650"/>
            <a:ext cx="8224838" cy="4521200"/>
          </a:xfrm>
        </p:spPr>
        <p:txBody>
          <a:bodyPr/>
          <a:lstStyle/>
          <a:p>
            <a:pPr indent="257175">
              <a:lnSpc>
                <a:spcPct val="150000"/>
              </a:lnSpc>
            </a:pPr>
            <a:r>
              <a:rPr lang="zh-CN" altLang="en-US" smtClean="0">
                <a:latin typeface="Times New Roman" panose="02020603050405020304" pitchFamily="18" charset="0"/>
                <a:cs typeface="Times New Roman" panose="02020603050405020304" pitchFamily="18" charset="0"/>
              </a:rPr>
              <a:t>详细了解一下搜索引擎分的具体模块</a:t>
            </a:r>
            <a:endParaRPr lang="en-US" altLang="zh-CN" smtClean="0">
              <a:latin typeface="Times New Roman" panose="02020603050405020304" pitchFamily="18" charset="0"/>
              <a:cs typeface="Times New Roman" panose="02020603050405020304" pitchFamily="18" charset="0"/>
            </a:endParaRPr>
          </a:p>
          <a:p>
            <a:pPr indent="257175">
              <a:lnSpc>
                <a:spcPct val="150000"/>
              </a:lnSpc>
            </a:pPr>
            <a:r>
              <a:rPr lang="zh-CN" altLang="en-US" smtClean="0">
                <a:latin typeface="Times New Roman" panose="02020603050405020304" pitchFamily="18" charset="0"/>
                <a:cs typeface="Times New Roman" panose="02020603050405020304" pitchFamily="18" charset="0"/>
              </a:rPr>
              <a:t>继续看曌华师兄和梁津师兄的论文，主要讲了在编码之前先用了上下文无关算法然后再经过一系列的优化，分为两个序列，分别为规约后的索引和字典集，然后再进行算术编码。</a:t>
            </a:r>
            <a:endParaRPr lang="en-US" altLang="zh-CN" smtClean="0">
              <a:latin typeface="Times New Roman" panose="02020603050405020304" pitchFamily="18" charset="0"/>
              <a:cs typeface="Times New Roman" panose="02020603050405020304" pitchFamily="18" charset="0"/>
            </a:endParaRPr>
          </a:p>
          <a:p>
            <a:pPr indent="257175">
              <a:lnSpc>
                <a:spcPct val="150000"/>
              </a:lnSpc>
            </a:pPr>
            <a:r>
              <a:rPr lang="zh-CN" altLang="en-US" smtClean="0">
                <a:latin typeface="Times New Roman" panose="02020603050405020304" pitchFamily="18" charset="0"/>
                <a:cs typeface="Times New Roman" panose="02020603050405020304" pitchFamily="18" charset="0"/>
              </a:rPr>
              <a:t>开始看曌华师兄给的代码 看不太懂 昨天问了师兄，刚刚明白点东西，大概知道每个函数都是干嘛的了，具体细节问题 还要多看一下。</a:t>
            </a:r>
            <a:endParaRPr lang="en-US" altLang="zh-CN"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4715</TotalTime>
  <Words>1923</Words>
  <Application>Microsoft Office PowerPoint</Application>
  <PresentationFormat>全屏显示(4:3)</PresentationFormat>
  <Paragraphs>252</Paragraphs>
  <Slides>56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7" baseType="lpstr">
      <vt:lpstr>等线 Light</vt:lpstr>
      <vt:lpstr>宋体</vt:lpstr>
      <vt:lpstr>微软雅黑</vt:lpstr>
      <vt:lpstr>新宋体</vt:lpstr>
      <vt:lpstr>Arial</vt:lpstr>
      <vt:lpstr>Calibri</vt:lpstr>
      <vt:lpstr>Cambria Math</vt:lpstr>
      <vt:lpstr>Times New Roman</vt:lpstr>
      <vt:lpstr>Wingdings</vt:lpstr>
      <vt:lpstr>Office 主题​​</vt:lpstr>
      <vt:lpstr>Visio</vt:lpstr>
      <vt:lpstr>周会报告 </vt:lpstr>
      <vt:lpstr>PowerPoint 演示文稿</vt:lpstr>
      <vt:lpstr>周会报告 </vt:lpstr>
      <vt:lpstr>本周</vt:lpstr>
      <vt:lpstr>本周</vt:lpstr>
      <vt:lpstr>周会报告 </vt:lpstr>
      <vt:lpstr>PowerPoint 演示文稿</vt:lpstr>
      <vt:lpstr>周会报告 </vt:lpstr>
      <vt:lpstr>PowerPoint 演示文稿</vt:lpstr>
      <vt:lpstr>周会报告 </vt:lpstr>
      <vt:lpstr>本周</vt:lpstr>
      <vt:lpstr>下周</vt:lpstr>
      <vt:lpstr>周会报告 </vt:lpstr>
      <vt:lpstr>本周</vt:lpstr>
      <vt:lpstr>下周</vt:lpstr>
      <vt:lpstr>周会报告 </vt:lpstr>
      <vt:lpstr>本周</vt:lpstr>
      <vt:lpstr>下周</vt:lpstr>
      <vt:lpstr>周会报告 </vt:lpstr>
      <vt:lpstr>本周</vt:lpstr>
      <vt:lpstr>下周</vt:lpstr>
      <vt:lpstr>周会报告 </vt:lpstr>
      <vt:lpstr>本周</vt:lpstr>
      <vt:lpstr>本周</vt:lpstr>
      <vt:lpstr>周会报告 </vt:lpstr>
      <vt:lpstr>本周</vt:lpstr>
      <vt:lpstr>本周</vt:lpstr>
      <vt:lpstr>周会报告 </vt:lpstr>
      <vt:lpstr>本周</vt:lpstr>
      <vt:lpstr>周会报告 </vt:lpstr>
      <vt:lpstr>本周</vt:lpstr>
      <vt:lpstr>下周</vt:lpstr>
      <vt:lpstr>周会报告 </vt:lpstr>
      <vt:lpstr>PowerPoint 演示文稿</vt:lpstr>
      <vt:lpstr>PowerPoint 演示文稿</vt:lpstr>
      <vt:lpstr>PowerPoint 演示文稿</vt:lpstr>
      <vt:lpstr>周会报告 </vt:lpstr>
      <vt:lpstr>PowerPoint 演示文稿</vt:lpstr>
      <vt:lpstr>PowerPoint 演示文稿</vt:lpstr>
      <vt:lpstr>PowerPoint 演示文稿</vt:lpstr>
      <vt:lpstr>周会报告 </vt:lpstr>
      <vt:lpstr>PowerPoint 演示文稿</vt:lpstr>
      <vt:lpstr>PowerPoint 演示文稿</vt:lpstr>
      <vt:lpstr>PowerPoint 演示文稿</vt:lpstr>
      <vt:lpstr>周会报告 </vt:lpstr>
      <vt:lpstr>PowerPoint 演示文稿</vt:lpstr>
      <vt:lpstr>周会报告 </vt:lpstr>
      <vt:lpstr>PowerPoint 演示文稿</vt:lpstr>
      <vt:lpstr>PowerPoint 演示文稿</vt:lpstr>
      <vt:lpstr>PowerPoint 演示文稿</vt:lpstr>
      <vt:lpstr>PowerPoint 演示文稿</vt:lpstr>
      <vt:lpstr>周会报告 </vt:lpstr>
      <vt:lpstr>PowerPoint 演示文稿</vt:lpstr>
      <vt:lpstr>PowerPoint 演示文稿</vt:lpstr>
      <vt:lpstr>PowerPoint 演示文稿</vt:lpstr>
      <vt:lpstr>PowerPoint 演示文稿</vt:lpstr>
    </vt:vector>
  </TitlesOfParts>
  <Company>NKU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Mr.Ren</dc:creator>
  <cp:lastModifiedBy>罗 金飞</cp:lastModifiedBy>
  <cp:revision>670</cp:revision>
  <dcterms:created xsi:type="dcterms:W3CDTF">2015-09-20T07:16:27Z</dcterms:created>
  <dcterms:modified xsi:type="dcterms:W3CDTF">2018-05-15T05:56:38Z</dcterms:modified>
</cp:coreProperties>
</file>