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handoutMasterIdLst>
    <p:handoutMasterId r:id="rId21"/>
  </p:handoutMasterIdLst>
  <p:sldIdLst>
    <p:sldId id="358" r:id="rId2"/>
    <p:sldId id="359" r:id="rId3"/>
    <p:sldId id="360" r:id="rId4"/>
    <p:sldId id="338" r:id="rId5"/>
    <p:sldId id="339" r:id="rId6"/>
    <p:sldId id="300" r:id="rId7"/>
    <p:sldId id="380" r:id="rId8"/>
    <p:sldId id="301" r:id="rId9"/>
    <p:sldId id="302" r:id="rId10"/>
    <p:sldId id="303" r:id="rId11"/>
    <p:sldId id="304" r:id="rId12"/>
    <p:sldId id="305" r:id="rId13"/>
    <p:sldId id="306" r:id="rId14"/>
    <p:sldId id="307" r:id="rId15"/>
    <p:sldId id="381" r:id="rId16"/>
    <p:sldId id="308" r:id="rId17"/>
    <p:sldId id="309" r:id="rId18"/>
    <p:sldId id="310"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66FF"/>
    <a:srgbClr val="000099"/>
    <a:srgbClr val="FF0000"/>
    <a:srgbClr val="5F5F5F"/>
    <a:srgbClr val="339933"/>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5" d="100"/>
          <a:sy n="65" d="100"/>
        </p:scale>
        <p:origin x="13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178"/>
    </p:cViewPr>
  </p:sorterViewPr>
  <p:notesViewPr>
    <p:cSldViewPr>
      <p:cViewPr>
        <p:scale>
          <a:sx n="60" d="100"/>
          <a:sy n="60" d="100"/>
        </p:scale>
        <p:origin x="-402" y="21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defRPr>
            </a:lvl1pPr>
          </a:lstStyle>
          <a:p>
            <a:endParaRPr lang="en-US"/>
          </a:p>
        </p:txBody>
      </p:sp>
      <p:sp>
        <p:nvSpPr>
          <p:cNvPr id="162819" name="Rectangle 1027"/>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defRPr>
            </a:lvl1pPr>
          </a:lstStyle>
          <a:p>
            <a:endParaRPr lang="en-US"/>
          </a:p>
        </p:txBody>
      </p:sp>
      <p:sp>
        <p:nvSpPr>
          <p:cNvPr id="162820" name="Rectangle 1028"/>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defRPr>
            </a:lvl1pPr>
          </a:lstStyle>
          <a:p>
            <a:endParaRPr lang="en-US"/>
          </a:p>
        </p:txBody>
      </p:sp>
      <p:sp>
        <p:nvSpPr>
          <p:cNvPr id="162821" name="Rectangle 1029"/>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Times New Roman" pitchFamily="18" charset="0"/>
              </a:defRPr>
            </a:lvl1pPr>
          </a:lstStyle>
          <a:p>
            <a:fld id="{2D0AD969-794C-42BE-926F-08F1CEF44B62}" type="slidenum">
              <a:rPr lang="en-US"/>
              <a:pPr/>
              <a:t>‹#›</a:t>
            </a:fld>
            <a:endParaRPr lang="en-US"/>
          </a:p>
        </p:txBody>
      </p:sp>
    </p:spTree>
    <p:extLst>
      <p:ext uri="{BB962C8B-B14F-4D97-AF65-F5344CB8AC3E}">
        <p14:creationId xmlns:p14="http://schemas.microsoft.com/office/powerpoint/2010/main" val="2602964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defRPr>
            </a:lvl1pPr>
          </a:lstStyle>
          <a:p>
            <a:endParaRPr lang="en-US"/>
          </a:p>
        </p:txBody>
      </p:sp>
      <p:sp>
        <p:nvSpPr>
          <p:cNvPr id="1945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defRPr>
            </a:lvl1pPr>
          </a:lstStyle>
          <a:p>
            <a:endParaRPr lang="en-US"/>
          </a:p>
        </p:txBody>
      </p:sp>
      <p:sp>
        <p:nvSpPr>
          <p:cNvPr id="194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defRPr>
            </a:lvl1pPr>
          </a:lstStyle>
          <a:p>
            <a:endParaRPr lang="en-US"/>
          </a:p>
        </p:txBody>
      </p:sp>
      <p:sp>
        <p:nvSpPr>
          <p:cNvPr id="1946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Times New Roman" pitchFamily="18" charset="0"/>
              </a:defRPr>
            </a:lvl1pPr>
          </a:lstStyle>
          <a:p>
            <a:fld id="{AA1D25E9-C403-46AD-B6AF-B7F4D98F8449}" type="slidenum">
              <a:rPr lang="en-US"/>
              <a:pPr/>
              <a:t>‹#›</a:t>
            </a:fld>
            <a:endParaRPr lang="en-US"/>
          </a:p>
        </p:txBody>
      </p:sp>
    </p:spTree>
    <p:extLst>
      <p:ext uri="{BB962C8B-B14F-4D97-AF65-F5344CB8AC3E}">
        <p14:creationId xmlns:p14="http://schemas.microsoft.com/office/powerpoint/2010/main" val="145720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A8934-C2D0-43E4-985D-964F42B03D84}" type="slidenum">
              <a:rPr lang="en-US"/>
              <a:pPr/>
              <a:t>1</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196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C2522-F145-4FA0-931E-7404701B7CC9}" type="slidenum">
              <a:rPr lang="en-US"/>
              <a:pPr/>
              <a:t>10</a:t>
            </a:fld>
            <a:endParaRPr lang="en-US"/>
          </a:p>
        </p:txBody>
      </p:sp>
      <p:sp>
        <p:nvSpPr>
          <p:cNvPr id="87042"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87043"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97656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E8D72-4F50-4577-B2CB-C6AB466C7ECC}" type="slidenum">
              <a:rPr lang="en-US"/>
              <a:pPr/>
              <a:t>11</a:t>
            </a:fld>
            <a:endParaRPr lang="en-US"/>
          </a:p>
        </p:txBody>
      </p:sp>
      <p:sp>
        <p:nvSpPr>
          <p:cNvPr id="89090"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2387724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9CA61-65AD-44A3-9AE5-D7D07F9DCBA9}" type="slidenum">
              <a:rPr lang="en-US"/>
              <a:pPr/>
              <a:t>12</a:t>
            </a:fld>
            <a:endParaRPr lang="en-US"/>
          </a:p>
        </p:txBody>
      </p:sp>
      <p:sp>
        <p:nvSpPr>
          <p:cNvPr id="91138"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507986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21171-E159-443E-8A48-326E39F5A420}" type="slidenum">
              <a:rPr lang="en-US"/>
              <a:pPr/>
              <a:t>13</a:t>
            </a:fld>
            <a:endParaRPr lang="en-US"/>
          </a:p>
        </p:txBody>
      </p:sp>
      <p:sp>
        <p:nvSpPr>
          <p:cNvPr id="93186"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159797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5957-F7EF-4B17-8E5D-5E3AF5801E18}" type="slidenum">
              <a:rPr lang="en-US"/>
              <a:pPr/>
              <a:t>14</a:t>
            </a:fld>
            <a:endParaRPr lang="en-US"/>
          </a:p>
        </p:txBody>
      </p:sp>
      <p:sp>
        <p:nvSpPr>
          <p:cNvPr id="95234"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209068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45861-77AA-4186-957B-FCBFC4AB49AC}" type="slidenum">
              <a:rPr lang="en-US"/>
              <a:pPr/>
              <a:t>15</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b="1"/>
              <a:t>SAS No. 94 and Tests of Controls</a:t>
            </a:r>
          </a:p>
          <a:p>
            <a:r>
              <a:rPr lang="en-US"/>
              <a:t>Under the auditing standards (SAS Nos. 48, 55 and 78) relevant to computer-based systems issued prior to SAS No. 94, a large percentage of auditors assessed control risk at the maximum and performed only substantive tests of account balances and classes of transactions to gather evidence about financial statement assertions. SAS No. 94 recognizes that this approach may not be viable in complex IT environments. When evidence of a firm's initiation, recording and processing of transactions exists only in electronic form, the auditor's ability to obtain the desired assurance only from substantive tests is significantly diminished. SAS No. 94 does not change the requirement to perform substantive tests on significant amounts, but states that "it is not practical or possible to restrict detection risk to an acceptable level by performing only substantive tests."</a:t>
            </a:r>
            <a:r>
              <a:rPr lang="en-US">
                <a:hlinkClick r:id="" action="ppaction://noaction"/>
              </a:rPr>
              <a:t>3</a:t>
            </a:r>
            <a:r>
              <a:rPr lang="en-US"/>
              <a:t> When assessing the effectiveness of the design and operation of controls in complex IT environments, it is necessary for the auditor to test these controls. The decision to test controls is not related to the size of the firm but to the complexity of the IT environment.</a:t>
            </a:r>
          </a:p>
        </p:txBody>
      </p:sp>
    </p:spTree>
    <p:extLst>
      <p:ext uri="{BB962C8B-B14F-4D97-AF65-F5344CB8AC3E}">
        <p14:creationId xmlns:p14="http://schemas.microsoft.com/office/powerpoint/2010/main" val="324141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5999C-D362-4CF9-8755-B1015335922B}" type="slidenum">
              <a:rPr lang="en-US"/>
              <a:pPr/>
              <a:t>16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618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32D9F-A5B7-4206-997A-242995FE8DB1}" type="slidenum">
              <a:rPr lang="en-US"/>
              <a:pPr/>
              <a:t>17</a:t>
            </a:fld>
            <a:endParaRPr lang="en-US"/>
          </a:p>
        </p:txBody>
      </p:sp>
      <p:sp>
        <p:nvSpPr>
          <p:cNvPr id="98306"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1686572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913C-CC9A-42CA-AB0D-37FD3C31FBB7}" type="slidenum">
              <a:rPr lang="en-US"/>
              <a:pPr/>
              <a:t>18</a:t>
            </a:fld>
            <a:endParaRPr lang="en-US"/>
          </a:p>
        </p:txBody>
      </p:sp>
      <p:sp>
        <p:nvSpPr>
          <p:cNvPr id="100354"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284402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D1890-82EE-4399-8DCF-D987F330F022}" type="slidenum">
              <a:rPr lang="en-US"/>
              <a:pPr/>
              <a:t>2</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65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4760D-B699-430D-89AC-58FE7AD40E03}" type="slidenum">
              <a:rPr lang="en-US"/>
              <a:pPr/>
              <a:t>3</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49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F0FDF-BFC8-409A-9BD8-CCA0B193E5BE}" type="slidenum">
              <a:rPr lang="en-US"/>
              <a:pPr/>
              <a:t>4</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b="1"/>
              <a:t>EXPOSURE</a:t>
            </a:r>
            <a:r>
              <a:rPr lang="en-US"/>
              <a:t>: Absence or weakness of a control</a:t>
            </a:r>
          </a:p>
          <a:p>
            <a:r>
              <a:rPr lang="en-US" b="1"/>
              <a:t>RISK</a:t>
            </a:r>
            <a:r>
              <a:rPr lang="en-US"/>
              <a:t>: Potential threat to compromise use or value of organizational assets</a:t>
            </a:r>
          </a:p>
        </p:txBody>
      </p:sp>
    </p:spTree>
    <p:extLst>
      <p:ext uri="{BB962C8B-B14F-4D97-AF65-F5344CB8AC3E}">
        <p14:creationId xmlns:p14="http://schemas.microsoft.com/office/powerpoint/2010/main" val="164654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11D6D-491E-422C-A065-80A2889844D5}" type="slidenum">
              <a:rPr lang="en-US"/>
              <a:pPr/>
              <a:t>5</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95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D578E-1F8D-4268-8797-FE0D785457AD}" type="slidenum">
              <a:rPr lang="en-US"/>
              <a:pPr/>
              <a:t>6</a:t>
            </a:fld>
            <a:endParaRPr lang="en-US"/>
          </a:p>
        </p:txBody>
      </p:sp>
      <p:sp>
        <p:nvSpPr>
          <p:cNvPr id="80898"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r>
              <a:rPr lang="en-US" u="sng"/>
              <a:t>Control Environment.</a:t>
            </a:r>
            <a:r>
              <a:rPr lang="en-US"/>
              <a:t>  According to the COSO Report, the control environment “sets the tone of an organization and influences the control consciousness of its people.”  It provides structure and discipline, and forms the foundation for all other components of internal control.</a:t>
            </a:r>
            <a:endParaRPr lang="en-US" u="sng"/>
          </a:p>
          <a:p>
            <a:r>
              <a:rPr lang="en-US" u="sng"/>
              <a:t>Risk Assessment.</a:t>
            </a:r>
            <a:r>
              <a:rPr lang="en-US"/>
              <a:t>  Risk assessment refers to the “identification, analysis, and management of risks relevant to the preparation of financial statements that are fairly presented in conformity with generally accepted accounting principles [GAAP] (or another comprehensive basis of accounting).”</a:t>
            </a:r>
            <a:endParaRPr lang="en-US" u="sng"/>
          </a:p>
          <a:p>
            <a:r>
              <a:rPr lang="en-US" u="sng"/>
              <a:t>Control Activities.</a:t>
            </a:r>
            <a:r>
              <a:rPr lang="en-US"/>
              <a:t>  Control activities are the policies and procedures that help ensure that management’s directives are carried out.</a:t>
            </a:r>
            <a:endParaRPr lang="en-US" u="sng"/>
          </a:p>
          <a:p>
            <a:r>
              <a:rPr lang="en-US" u="sng"/>
              <a:t>Information and Communication.</a:t>
            </a:r>
            <a:r>
              <a:rPr lang="en-US"/>
              <a:t>  The identification, capture and exchange of information in a form and timeframe that enables people to carry out their responsibilities.</a:t>
            </a:r>
            <a:endParaRPr lang="en-US" u="sng"/>
          </a:p>
          <a:p>
            <a:r>
              <a:rPr lang="en-US" u="sng"/>
              <a:t>Monitoring.</a:t>
            </a:r>
            <a:r>
              <a:rPr lang="en-US"/>
              <a:t>  In relation to the COSO report and SAS 78, monitoring refers to the process used to assess the quality of internal control performance over time.</a:t>
            </a:r>
          </a:p>
          <a:p>
            <a:r>
              <a:rPr lang="en-US"/>
              <a:t>Adequate internal control is a key defense (but no guarantee) against fraud, errors and program abuse. </a:t>
            </a:r>
          </a:p>
        </p:txBody>
      </p:sp>
    </p:spTree>
    <p:extLst>
      <p:ext uri="{BB962C8B-B14F-4D97-AF65-F5344CB8AC3E}">
        <p14:creationId xmlns:p14="http://schemas.microsoft.com/office/powerpoint/2010/main" val="10183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2902F-1358-4826-BA4A-CA90588BCBBA}" type="slidenum">
              <a:rPr lang="en-US"/>
              <a:pPr/>
              <a:t>7</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311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22B6F-E434-4D61-B127-7C62B02B6E94}" type="slidenum">
              <a:rPr lang="en-US"/>
              <a:pPr/>
              <a:t>8</a:t>
            </a:fld>
            <a:endParaRPr lang="en-US"/>
          </a:p>
        </p:txBody>
      </p:sp>
      <p:sp>
        <p:nvSpPr>
          <p:cNvPr id="82946"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r>
              <a:rPr lang="en-US"/>
              <a:t>Page 13</a:t>
            </a:r>
          </a:p>
        </p:txBody>
      </p:sp>
    </p:spTree>
    <p:extLst>
      <p:ext uri="{BB962C8B-B14F-4D97-AF65-F5344CB8AC3E}">
        <p14:creationId xmlns:p14="http://schemas.microsoft.com/office/powerpoint/2010/main" val="332944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DDCBF-0E37-46B1-9751-A4EAFC7711CB}" type="slidenum">
              <a:rPr lang="en-US"/>
              <a:pPr/>
              <a:t>9</a:t>
            </a:fld>
            <a:endParaRPr lang="en-US"/>
          </a:p>
        </p:txBody>
      </p:sp>
      <p:sp>
        <p:nvSpPr>
          <p:cNvPr id="84994"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177" tIns="46589" rIns="93177" bIns="46589"/>
          <a:lstStyle/>
          <a:p>
            <a:endParaRPr lang="en-US"/>
          </a:p>
        </p:txBody>
      </p:sp>
    </p:spTree>
    <p:extLst>
      <p:ext uri="{BB962C8B-B14F-4D97-AF65-F5344CB8AC3E}">
        <p14:creationId xmlns:p14="http://schemas.microsoft.com/office/powerpoint/2010/main" val="121944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25282" name="Group 2"/>
          <p:cNvGrpSpPr>
            <a:grpSpLocks/>
          </p:cNvGrpSpPr>
          <p:nvPr/>
        </p:nvGrpSpPr>
        <p:grpSpPr bwMode="auto">
          <a:xfrm>
            <a:off x="0" y="0"/>
            <a:ext cx="9144000" cy="6858000"/>
            <a:chOff x="0" y="0"/>
            <a:chExt cx="5760" cy="4320"/>
          </a:xfrm>
        </p:grpSpPr>
        <p:sp>
          <p:nvSpPr>
            <p:cNvPr id="22528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2528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225285" name="Group 5"/>
            <p:cNvGrpSpPr>
              <a:grpSpLocks/>
            </p:cNvGrpSpPr>
            <p:nvPr/>
          </p:nvGrpSpPr>
          <p:grpSpPr bwMode="auto">
            <a:xfrm>
              <a:off x="0" y="672"/>
              <a:ext cx="1806" cy="1989"/>
              <a:chOff x="0" y="672"/>
              <a:chExt cx="1806" cy="1989"/>
            </a:xfrm>
          </p:grpSpPr>
          <p:sp>
            <p:nvSpPr>
              <p:cNvPr id="22528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2528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2528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2528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2529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2529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2529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2529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22529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2529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225296"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225297" name="Rectangle 17"/>
          <p:cNvSpPr>
            <a:spLocks noGrp="1" noChangeArrowheads="1"/>
          </p:cNvSpPr>
          <p:nvPr>
            <p:ph type="ftr" sz="quarter" idx="3"/>
          </p:nvPr>
        </p:nvSpPr>
        <p:spPr/>
        <p:txBody>
          <a:bodyPr/>
          <a:lstStyle>
            <a:lvl1pPr>
              <a:defRPr/>
            </a:lvl1pPr>
          </a:lstStyle>
          <a:p>
            <a:endParaRPr lang="en-US"/>
          </a:p>
        </p:txBody>
      </p:sp>
      <p:sp>
        <p:nvSpPr>
          <p:cNvPr id="225298" name="Rectangle 18"/>
          <p:cNvSpPr>
            <a:spLocks noGrp="1" noChangeArrowheads="1"/>
          </p:cNvSpPr>
          <p:nvPr>
            <p:ph type="sldNum" sz="quarter" idx="4"/>
          </p:nvPr>
        </p:nvSpPr>
        <p:spPr/>
        <p:txBody>
          <a:bodyPr/>
          <a:lstStyle>
            <a:lvl1pPr>
              <a:defRPr/>
            </a:lvl1pPr>
          </a:lstStyle>
          <a:p>
            <a:fld id="{AF52E5CC-7F22-457C-A01A-2FADBB1367AF}" type="slidenum">
              <a:rPr lang="en-US"/>
              <a:pPr/>
              <a:t>‹#›</a:t>
            </a:fld>
            <a:endParaRPr lang="en-US"/>
          </a:p>
        </p:txBody>
      </p:sp>
      <p:sp>
        <p:nvSpPr>
          <p:cNvPr id="22529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2530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3D27840-74C1-4A03-BF3B-B74F5B45E1F6}"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4787420-6EB3-4072-8E10-F901C62F327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3886200"/>
          </a:xfrm>
        </p:spPr>
        <p:txBody>
          <a:bodyPr/>
          <a:lstStyle/>
          <a:p>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D5510E3F-7150-4136-877D-B598A78DF3D0}"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B2F9CE7-D8A5-4E68-99C4-BA777FAE81D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B12DCE0-5A38-40EB-BFAF-6961C95FD92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BD2777F-9396-48BF-8AFA-258918966410}"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679B4E8-16EE-466E-A0D2-F56FE208FA9A}"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E9D93CC0-D001-4D06-9404-8C5CDF7C708D}"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B6B0736D-8FD9-4B60-AE1E-13B43D572CF3}"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4DBEB4A-2AB0-422C-A662-30DDCD93914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E5B15BA-9DA7-4C7E-8677-719B67CC9C6C}"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22425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895CAF62-292C-491A-929A-D83D7EF09A61}" type="slidenum">
              <a:rPr lang="en-US"/>
              <a:pPr/>
              <a:t>‹#›</a:t>
            </a:fld>
            <a:endParaRPr lang="en-US"/>
          </a:p>
        </p:txBody>
      </p:sp>
      <p:grpSp>
        <p:nvGrpSpPr>
          <p:cNvPr id="224260" name="Group 4"/>
          <p:cNvGrpSpPr>
            <a:grpSpLocks/>
          </p:cNvGrpSpPr>
          <p:nvPr/>
        </p:nvGrpSpPr>
        <p:grpSpPr bwMode="auto">
          <a:xfrm>
            <a:off x="0" y="0"/>
            <a:ext cx="9144000" cy="546100"/>
            <a:chOff x="0" y="0"/>
            <a:chExt cx="5760" cy="344"/>
          </a:xfrm>
        </p:grpSpPr>
        <p:sp>
          <p:nvSpPr>
            <p:cNvPr id="22426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22426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22426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2426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2426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2426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2426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2426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2426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22427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427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427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timing>
    <p:tnLst>
      <p:par>
        <p:cTn id="1" dur="indefinite" restart="never" nodeType="tmRoot"/>
      </p:par>
    </p:tnLst>
  </p:timing>
  <p:hf hdr="0" ftr="0" dt="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7F02BBFF-BF52-4FF4-AAAF-B120640A3290}" type="slidenum">
              <a:rPr lang="en-US"/>
              <a:pPr/>
              <a:t>1</a:t>
            </a:fld>
            <a:endParaRPr lang="en-US"/>
          </a:p>
        </p:txBody>
      </p:sp>
      <p:sp>
        <p:nvSpPr>
          <p:cNvPr id="179202" name="Rectangle 2"/>
          <p:cNvSpPr>
            <a:spLocks noGrp="1" noChangeArrowheads="1"/>
          </p:cNvSpPr>
          <p:nvPr>
            <p:ph type="title"/>
          </p:nvPr>
        </p:nvSpPr>
        <p:spPr>
          <a:xfrm>
            <a:off x="838200" y="200025"/>
            <a:ext cx="7772400" cy="1219200"/>
          </a:xfrm>
        </p:spPr>
        <p:txBody>
          <a:bodyPr/>
          <a:lstStyle/>
          <a:p>
            <a:pPr algn="ctr"/>
            <a:r>
              <a:rPr lang="en-US" dirty="0" smtClean="0"/>
              <a:t>IS </a:t>
            </a:r>
            <a:r>
              <a:rPr lang="en-US" dirty="0" smtClean="0"/>
              <a:t>AUDITS</a:t>
            </a:r>
            <a:endParaRPr lang="en-US" dirty="0"/>
          </a:p>
        </p:txBody>
      </p:sp>
      <p:sp>
        <p:nvSpPr>
          <p:cNvPr id="179203" name="Rectangle 3"/>
          <p:cNvSpPr>
            <a:spLocks noGrp="1" noChangeArrowheads="1"/>
          </p:cNvSpPr>
          <p:nvPr>
            <p:ph type="body" sz="half" idx="1"/>
          </p:nvPr>
        </p:nvSpPr>
        <p:spPr>
          <a:xfrm>
            <a:off x="685800" y="1685925"/>
            <a:ext cx="8153400" cy="4410075"/>
          </a:xfrm>
        </p:spPr>
        <p:txBody>
          <a:bodyPr/>
          <a:lstStyle/>
          <a:p>
            <a:pPr>
              <a:lnSpc>
                <a:spcPct val="95000"/>
              </a:lnSpc>
              <a:spcBef>
                <a:spcPct val="5000"/>
              </a:spcBef>
              <a:buClr>
                <a:srgbClr val="5F5F5F"/>
              </a:buClr>
              <a:buFont typeface="Wingdings" pitchFamily="2" charset="2"/>
              <a:buChar char="Ø"/>
            </a:pPr>
            <a:r>
              <a:rPr lang="en-US" sz="2800" dirty="0">
                <a:solidFill>
                  <a:srgbClr val="FF0000"/>
                </a:solidFill>
              </a:rPr>
              <a:t>IT audits:</a:t>
            </a:r>
            <a:r>
              <a:rPr lang="en-US" sz="2800" dirty="0">
                <a:solidFill>
                  <a:srgbClr val="0000FF"/>
                </a:solidFill>
              </a:rPr>
              <a:t> </a:t>
            </a:r>
            <a:r>
              <a:rPr lang="en-US" sz="2800" dirty="0">
                <a:solidFill>
                  <a:srgbClr val="000000"/>
                </a:solidFill>
                <a:cs typeface="Times New Roman" pitchFamily="18" charset="0"/>
              </a:rPr>
              <a:t>provide audit services where processes or data, or both</a:t>
            </a:r>
            <a:r>
              <a:rPr lang="en-US" sz="2800" dirty="0">
                <a:solidFill>
                  <a:srgbClr val="000000"/>
                </a:solidFill>
                <a:cs typeface="Arial" charset="0"/>
              </a:rPr>
              <a:t>, are embedded in </a:t>
            </a:r>
            <a:r>
              <a:rPr lang="en-US" sz="2800" dirty="0">
                <a:solidFill>
                  <a:srgbClr val="000000"/>
                </a:solidFill>
                <a:cs typeface="Times New Roman" pitchFamily="18" charset="0"/>
              </a:rPr>
              <a:t>technologies</a:t>
            </a:r>
            <a:r>
              <a:rPr lang="en-US" sz="2800" dirty="0"/>
              <a:t>.</a:t>
            </a:r>
          </a:p>
          <a:p>
            <a:pPr lvl="1">
              <a:spcBef>
                <a:spcPct val="5000"/>
              </a:spcBef>
              <a:buClr>
                <a:srgbClr val="5F5F5F"/>
              </a:buClr>
              <a:buFont typeface="Wingdings" pitchFamily="2" charset="2"/>
              <a:buChar char="Ø"/>
            </a:pPr>
            <a:r>
              <a:rPr lang="en-US" sz="2400" dirty="0"/>
              <a:t>Subject to ethics, guidelines, and standards of the profession (if certified) </a:t>
            </a:r>
          </a:p>
          <a:p>
            <a:pPr lvl="2">
              <a:spcBef>
                <a:spcPct val="5000"/>
              </a:spcBef>
              <a:buClr>
                <a:srgbClr val="5F5F5F"/>
              </a:buClr>
              <a:buFont typeface="Wingdings" pitchFamily="2" charset="2"/>
              <a:buChar char="Ø"/>
            </a:pPr>
            <a:r>
              <a:rPr lang="en-US" dirty="0"/>
              <a:t> CISA</a:t>
            </a:r>
          </a:p>
          <a:p>
            <a:pPr lvl="2">
              <a:spcBef>
                <a:spcPct val="5000"/>
              </a:spcBef>
              <a:buClr>
                <a:srgbClr val="5F5F5F"/>
              </a:buClr>
              <a:buFont typeface="Wingdings" pitchFamily="2" charset="2"/>
              <a:buChar char="Ø"/>
            </a:pPr>
            <a:r>
              <a:rPr lang="en-US" dirty="0"/>
              <a:t> Most closely associated with ISACA</a:t>
            </a:r>
          </a:p>
          <a:p>
            <a:pPr lvl="1">
              <a:spcBef>
                <a:spcPct val="5000"/>
              </a:spcBef>
              <a:buClr>
                <a:srgbClr val="5F5F5F"/>
              </a:buClr>
              <a:buFont typeface="Wingdings" pitchFamily="2" charset="2"/>
              <a:buChar char="Ø"/>
            </a:pPr>
            <a:r>
              <a:rPr lang="en-US" sz="2400" dirty="0"/>
              <a:t>Joint with internal, external, and fraud audits</a:t>
            </a:r>
          </a:p>
          <a:p>
            <a:pPr lvl="1">
              <a:spcBef>
                <a:spcPct val="5000"/>
              </a:spcBef>
              <a:buClr>
                <a:srgbClr val="5F5F5F"/>
              </a:buClr>
              <a:buFont typeface="Wingdings" pitchFamily="2" charset="2"/>
              <a:buChar char="Ø"/>
            </a:pPr>
            <a:r>
              <a:rPr lang="en-US" sz="2400" dirty="0"/>
              <a:t>Scope of IT audit coverage is increasing</a:t>
            </a:r>
          </a:p>
          <a:p>
            <a:pPr lvl="1">
              <a:spcBef>
                <a:spcPct val="5000"/>
              </a:spcBef>
              <a:buClr>
                <a:srgbClr val="5F5F5F"/>
              </a:buClr>
              <a:buFont typeface="Wingdings" pitchFamily="2" charset="2"/>
              <a:buChar char="Ø"/>
            </a:pPr>
            <a:r>
              <a:rPr lang="en-US" sz="2400" dirty="0"/>
              <a:t>Characterized by CAATTs</a:t>
            </a:r>
          </a:p>
          <a:p>
            <a:pPr lvl="1">
              <a:spcBef>
                <a:spcPct val="5000"/>
              </a:spcBef>
              <a:buClr>
                <a:srgbClr val="5F5F5F"/>
              </a:buClr>
              <a:buFont typeface="Wingdings" pitchFamily="2" charset="2"/>
              <a:buChar char="Ø"/>
            </a:pPr>
            <a:r>
              <a:rPr lang="en-US" sz="2400" dirty="0"/>
              <a:t>IT governance as part of corporate governance</a:t>
            </a:r>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454AE5-0CDB-4319-96BB-429C5C0D90D8}" type="slidenum">
              <a:rPr lang="en-US"/>
              <a:pPr/>
              <a:t>10</a:t>
            </a:fld>
            <a:endParaRPr lang="en-US"/>
          </a:p>
        </p:txBody>
      </p:sp>
      <p:sp>
        <p:nvSpPr>
          <p:cNvPr id="86018" name="Rectangle 2"/>
          <p:cNvSpPr>
            <a:spLocks noGrp="1" noChangeArrowheads="1"/>
          </p:cNvSpPr>
          <p:nvPr>
            <p:ph type="body" idx="1"/>
          </p:nvPr>
        </p:nvSpPr>
        <p:spPr>
          <a:xfrm>
            <a:off x="609600" y="1752600"/>
            <a:ext cx="8229600" cy="4114800"/>
          </a:xfrm>
        </p:spPr>
        <p:txBody>
          <a:bodyPr/>
          <a:lstStyle/>
          <a:p>
            <a:pPr>
              <a:buClr>
                <a:srgbClr val="5F5F5F"/>
              </a:buClr>
              <a:buFont typeface="Wingdings" pitchFamily="2" charset="2"/>
              <a:buChar char="Ø"/>
            </a:pPr>
            <a:r>
              <a:rPr lang="en-US" sz="2800" i="1">
                <a:solidFill>
                  <a:srgbClr val="FF0000"/>
                </a:solidFill>
              </a:rPr>
              <a:t>Describe possible activity or tool for each.</a:t>
            </a:r>
          </a:p>
          <a:p>
            <a:pPr>
              <a:buClr>
                <a:srgbClr val="5F5F5F"/>
              </a:buClr>
              <a:buFont typeface="Wingdings" pitchFamily="2" charset="2"/>
              <a:buChar char="Ø"/>
            </a:pPr>
            <a:r>
              <a:rPr lang="en-US" sz="2800"/>
              <a:t>Assess the integrity of organization’s management</a:t>
            </a:r>
          </a:p>
          <a:p>
            <a:pPr>
              <a:buClr>
                <a:srgbClr val="5F5F5F"/>
              </a:buClr>
              <a:buFont typeface="Wingdings" pitchFamily="2" charset="2"/>
              <a:buChar char="Ø"/>
            </a:pPr>
            <a:r>
              <a:rPr lang="en-US" sz="2800"/>
              <a:t>Conditions conducive to management fraud</a:t>
            </a:r>
          </a:p>
          <a:p>
            <a:pPr>
              <a:buClr>
                <a:srgbClr val="5F5F5F"/>
              </a:buClr>
              <a:buFont typeface="Wingdings" pitchFamily="2" charset="2"/>
              <a:buChar char="Ø"/>
            </a:pPr>
            <a:r>
              <a:rPr lang="en-US" sz="2800"/>
              <a:t>Understand client’s business and industry</a:t>
            </a:r>
          </a:p>
          <a:p>
            <a:pPr>
              <a:buClr>
                <a:srgbClr val="5F5F5F"/>
              </a:buClr>
              <a:buFont typeface="Wingdings" pitchFamily="2" charset="2"/>
              <a:buChar char="Ø"/>
            </a:pPr>
            <a:r>
              <a:rPr lang="en-US" sz="2800"/>
              <a:t>Determine if board and audit committee are actively involved</a:t>
            </a:r>
          </a:p>
          <a:p>
            <a:pPr>
              <a:buClr>
                <a:srgbClr val="5F5F5F"/>
              </a:buClr>
              <a:buFont typeface="Wingdings" pitchFamily="2" charset="2"/>
              <a:buChar char="Ø"/>
            </a:pPr>
            <a:r>
              <a:rPr lang="en-US" sz="2800"/>
              <a:t>Study organization structure</a:t>
            </a:r>
          </a:p>
        </p:txBody>
      </p:sp>
      <p:sp>
        <p:nvSpPr>
          <p:cNvPr id="86019" name="Rectangle 3"/>
          <p:cNvSpPr>
            <a:spLocks noGrp="1" noChangeArrowheads="1"/>
          </p:cNvSpPr>
          <p:nvPr>
            <p:ph type="title"/>
          </p:nvPr>
        </p:nvSpPr>
        <p:spPr>
          <a:noFill/>
          <a:ln/>
        </p:spPr>
        <p:txBody>
          <a:bodyPr lIns="92075" tIns="46038" rIns="92075" bIns="46038"/>
          <a:lstStyle/>
          <a:p>
            <a:pPr algn="ctr"/>
            <a:r>
              <a:rPr lang="en-US" sz="3400"/>
              <a:t>SAS 78</a:t>
            </a:r>
            <a:br>
              <a:rPr lang="en-US" sz="3400"/>
            </a:br>
            <a:r>
              <a:rPr lang="en-US" sz="3400"/>
              <a:t> (#1:Control Environment -- techniques)</a:t>
            </a:r>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9E58D6-E3A5-4257-B1E3-47B9F347FFE4}" type="slidenum">
              <a:rPr lang="en-US"/>
              <a:pPr/>
              <a:t>11</a:t>
            </a:fld>
            <a:endParaRPr lang="en-US"/>
          </a:p>
        </p:txBody>
      </p:sp>
      <p:sp>
        <p:nvSpPr>
          <p:cNvPr id="88066" name="Rectangle 2"/>
          <p:cNvSpPr>
            <a:spLocks noGrp="1" noChangeArrowheads="1"/>
          </p:cNvSpPr>
          <p:nvPr>
            <p:ph type="body" idx="1"/>
          </p:nvPr>
        </p:nvSpPr>
        <p:spPr/>
        <p:txBody>
          <a:bodyPr/>
          <a:lstStyle/>
          <a:p>
            <a:pPr>
              <a:lnSpc>
                <a:spcPct val="95000"/>
              </a:lnSpc>
              <a:buClr>
                <a:srgbClr val="5F5F5F"/>
              </a:buClr>
              <a:buFont typeface="Wingdings" pitchFamily="2" charset="2"/>
              <a:buChar char="Ø"/>
            </a:pPr>
            <a:r>
              <a:rPr lang="en-US" sz="2800"/>
              <a:t>Changes in environment</a:t>
            </a:r>
          </a:p>
          <a:p>
            <a:pPr>
              <a:lnSpc>
                <a:spcPct val="95000"/>
              </a:lnSpc>
              <a:buClr>
                <a:srgbClr val="5F5F5F"/>
              </a:buClr>
              <a:buFont typeface="Wingdings" pitchFamily="2" charset="2"/>
              <a:buChar char="Ø"/>
            </a:pPr>
            <a:r>
              <a:rPr lang="en-US" sz="2800"/>
              <a:t>Changes in personnel</a:t>
            </a:r>
          </a:p>
          <a:p>
            <a:pPr>
              <a:lnSpc>
                <a:spcPct val="95000"/>
              </a:lnSpc>
              <a:buClr>
                <a:srgbClr val="5F5F5F"/>
              </a:buClr>
              <a:buFont typeface="Wingdings" pitchFamily="2" charset="2"/>
              <a:buChar char="Ø"/>
            </a:pPr>
            <a:r>
              <a:rPr lang="en-US" sz="2800"/>
              <a:t>Changes in I.S.</a:t>
            </a:r>
          </a:p>
          <a:p>
            <a:pPr>
              <a:lnSpc>
                <a:spcPct val="95000"/>
              </a:lnSpc>
              <a:buClr>
                <a:srgbClr val="5F5F5F"/>
              </a:buClr>
              <a:buFont typeface="Wingdings" pitchFamily="2" charset="2"/>
              <a:buChar char="Ø"/>
            </a:pPr>
            <a:r>
              <a:rPr lang="en-US" sz="2800"/>
              <a:t>New IT’s</a:t>
            </a:r>
          </a:p>
          <a:p>
            <a:pPr>
              <a:lnSpc>
                <a:spcPct val="95000"/>
              </a:lnSpc>
              <a:buClr>
                <a:srgbClr val="5F5F5F"/>
              </a:buClr>
              <a:buFont typeface="Wingdings" pitchFamily="2" charset="2"/>
              <a:buChar char="Ø"/>
            </a:pPr>
            <a:r>
              <a:rPr lang="en-US" sz="2800"/>
              <a:t>Significant or rapid growth</a:t>
            </a:r>
          </a:p>
          <a:p>
            <a:pPr>
              <a:lnSpc>
                <a:spcPct val="95000"/>
              </a:lnSpc>
              <a:buClr>
                <a:srgbClr val="5F5F5F"/>
              </a:buClr>
              <a:buFont typeface="Wingdings" pitchFamily="2" charset="2"/>
              <a:buChar char="Ø"/>
            </a:pPr>
            <a:r>
              <a:rPr lang="en-US" sz="2800"/>
              <a:t>New products or services (experience)</a:t>
            </a:r>
          </a:p>
          <a:p>
            <a:pPr>
              <a:lnSpc>
                <a:spcPct val="95000"/>
              </a:lnSpc>
              <a:buClr>
                <a:srgbClr val="5F5F5F"/>
              </a:buClr>
              <a:buFont typeface="Wingdings" pitchFamily="2" charset="2"/>
              <a:buChar char="Ø"/>
            </a:pPr>
            <a:r>
              <a:rPr lang="en-US" sz="2800"/>
              <a:t>Organizational restructuring</a:t>
            </a:r>
          </a:p>
          <a:p>
            <a:pPr>
              <a:lnSpc>
                <a:spcPct val="95000"/>
              </a:lnSpc>
              <a:buClr>
                <a:srgbClr val="5F5F5F"/>
              </a:buClr>
              <a:buFont typeface="Wingdings" pitchFamily="2" charset="2"/>
              <a:buChar char="Ø"/>
            </a:pPr>
            <a:r>
              <a:rPr lang="en-US" sz="2800"/>
              <a:t>Foreign markets</a:t>
            </a:r>
          </a:p>
          <a:p>
            <a:pPr>
              <a:lnSpc>
                <a:spcPct val="95000"/>
              </a:lnSpc>
              <a:buClr>
                <a:srgbClr val="5F5F5F"/>
              </a:buClr>
              <a:buFont typeface="Wingdings" pitchFamily="2" charset="2"/>
              <a:buChar char="Ø"/>
            </a:pPr>
            <a:r>
              <a:rPr lang="en-US" sz="2800"/>
              <a:t>New accounting principles</a:t>
            </a:r>
          </a:p>
        </p:txBody>
      </p:sp>
      <p:sp>
        <p:nvSpPr>
          <p:cNvPr id="88067"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a:t> </a:t>
            </a:r>
            <a:r>
              <a:rPr lang="en-US" sz="3600"/>
              <a:t>(#2:Risk Assessment)</a:t>
            </a:r>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39EF5F4-8B20-4D01-8398-31B5AC77E5D0}" type="slidenum">
              <a:rPr lang="en-US"/>
              <a:pPr/>
              <a:t>12</a:t>
            </a:fld>
            <a:endParaRPr lang="en-US"/>
          </a:p>
        </p:txBody>
      </p:sp>
      <p:sp>
        <p:nvSpPr>
          <p:cNvPr id="90114" name="Rectangle 2"/>
          <p:cNvSpPr>
            <a:spLocks noGrp="1" noChangeArrowheads="1"/>
          </p:cNvSpPr>
          <p:nvPr>
            <p:ph type="body" idx="1"/>
          </p:nvPr>
        </p:nvSpPr>
        <p:spPr/>
        <p:txBody>
          <a:bodyPr/>
          <a:lstStyle/>
          <a:p>
            <a:pPr>
              <a:buClr>
                <a:srgbClr val="5F5F5F"/>
              </a:buClr>
              <a:buFont typeface="Wingdings" pitchFamily="2" charset="2"/>
              <a:buChar char="Ø"/>
            </a:pPr>
            <a:r>
              <a:rPr lang="en-US" sz="2800" i="1">
                <a:solidFill>
                  <a:srgbClr val="FF0000"/>
                </a:solidFill>
                <a:effectLst>
                  <a:outerShdw blurRad="38100" dist="38100" dir="2700000" algn="tl">
                    <a:srgbClr val="C0C0C0"/>
                  </a:outerShdw>
                </a:effectLst>
              </a:rPr>
              <a:t>Initiate, identify, analyze, classify and record economic transactions and events.</a:t>
            </a:r>
          </a:p>
          <a:p>
            <a:pPr>
              <a:buClr>
                <a:srgbClr val="5F5F5F"/>
              </a:buClr>
              <a:buFont typeface="Wingdings" pitchFamily="2" charset="2"/>
              <a:buChar char="Ø"/>
            </a:pPr>
            <a:r>
              <a:rPr lang="en-US"/>
              <a:t>Identify and record all valid economic transactions</a:t>
            </a:r>
          </a:p>
          <a:p>
            <a:pPr>
              <a:buClr>
                <a:srgbClr val="5F5F5F"/>
              </a:buClr>
              <a:buFont typeface="Wingdings" pitchFamily="2" charset="2"/>
              <a:buChar char="Ø"/>
            </a:pPr>
            <a:r>
              <a:rPr lang="en-US"/>
              <a:t>Provide timely, detailed information</a:t>
            </a:r>
          </a:p>
          <a:p>
            <a:pPr>
              <a:buClr>
                <a:srgbClr val="5F5F5F"/>
              </a:buClr>
              <a:buFont typeface="Wingdings" pitchFamily="2" charset="2"/>
              <a:buChar char="Ø"/>
            </a:pPr>
            <a:r>
              <a:rPr lang="en-US"/>
              <a:t>Accurately measure financial values</a:t>
            </a:r>
          </a:p>
          <a:p>
            <a:pPr>
              <a:buClr>
                <a:srgbClr val="5F5F5F"/>
              </a:buClr>
              <a:buFont typeface="Wingdings" pitchFamily="2" charset="2"/>
              <a:buChar char="Ø"/>
            </a:pPr>
            <a:r>
              <a:rPr lang="en-US"/>
              <a:t>Accurately record transactions</a:t>
            </a:r>
          </a:p>
        </p:txBody>
      </p:sp>
      <p:sp>
        <p:nvSpPr>
          <p:cNvPr id="90115" name="Rectangle 3"/>
          <p:cNvSpPr>
            <a:spLocks noGrp="1" noChangeArrowheads="1"/>
          </p:cNvSpPr>
          <p:nvPr>
            <p:ph type="title"/>
          </p:nvPr>
        </p:nvSpPr>
        <p:spPr>
          <a:xfrm>
            <a:off x="304800" y="609600"/>
            <a:ext cx="8534400" cy="1104900"/>
          </a:xfrm>
          <a:noFill/>
          <a:ln/>
        </p:spPr>
        <p:txBody>
          <a:bodyPr lIns="92075" tIns="46038" rIns="92075" bIns="46038"/>
          <a:lstStyle/>
          <a:p>
            <a:pPr algn="ctr"/>
            <a:r>
              <a:rPr lang="en-US"/>
              <a:t>SAS 78</a:t>
            </a:r>
            <a:br>
              <a:rPr lang="en-US"/>
            </a:br>
            <a:r>
              <a:rPr lang="en-US" sz="3200"/>
              <a:t> (#3:Information &amp; Communication-elements)</a:t>
            </a:r>
            <a:endParaRPr lang="en-US" sz="3600"/>
          </a:p>
        </p:txBody>
      </p:sp>
    </p:spTree>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1E9037-5F11-4A75-B00C-6E2882B147CD}" type="slidenum">
              <a:rPr lang="en-US"/>
              <a:pPr/>
              <a:t>13</a:t>
            </a:fld>
            <a:endParaRPr lang="en-US"/>
          </a:p>
        </p:txBody>
      </p:sp>
      <p:sp>
        <p:nvSpPr>
          <p:cNvPr id="92162" name="Rectangle 2"/>
          <p:cNvSpPr>
            <a:spLocks noGrp="1" noChangeArrowheads="1"/>
          </p:cNvSpPr>
          <p:nvPr>
            <p:ph type="body" idx="1"/>
          </p:nvPr>
        </p:nvSpPr>
        <p:spPr>
          <a:xfrm>
            <a:off x="762000" y="1600200"/>
            <a:ext cx="7924800" cy="4800600"/>
          </a:xfrm>
        </p:spPr>
        <p:txBody>
          <a:bodyPr/>
          <a:lstStyle/>
          <a:p>
            <a:pPr>
              <a:lnSpc>
                <a:spcPct val="105000"/>
              </a:lnSpc>
              <a:buClr>
                <a:srgbClr val="5F5F5F"/>
              </a:buClr>
              <a:buFont typeface="Wingdings" pitchFamily="2" charset="2"/>
              <a:buChar char="Ø"/>
            </a:pPr>
            <a:r>
              <a:rPr lang="en-US"/>
              <a:t>Auditors obtain sufficient knowledge of I.S.’s to understand:</a:t>
            </a:r>
            <a:endParaRPr lang="en-US" sz="2800"/>
          </a:p>
          <a:p>
            <a:pPr lvl="1">
              <a:lnSpc>
                <a:spcPct val="105000"/>
              </a:lnSpc>
              <a:buClr>
                <a:srgbClr val="5F5F5F"/>
              </a:buClr>
              <a:buFont typeface="Wingdings" pitchFamily="2" charset="2"/>
              <a:buChar char="Ø"/>
            </a:pPr>
            <a:r>
              <a:rPr lang="en-US"/>
              <a:t>Classes of transactions that are material</a:t>
            </a:r>
          </a:p>
          <a:p>
            <a:pPr lvl="1">
              <a:lnSpc>
                <a:spcPct val="105000"/>
              </a:lnSpc>
              <a:buClr>
                <a:srgbClr val="5F5F5F"/>
              </a:buClr>
              <a:buFont typeface="Wingdings" pitchFamily="2" charset="2"/>
              <a:buChar char="Ø"/>
            </a:pPr>
            <a:r>
              <a:rPr lang="en-US"/>
              <a:t>Accounting records and accounts used</a:t>
            </a:r>
          </a:p>
          <a:p>
            <a:pPr lvl="1">
              <a:lnSpc>
                <a:spcPct val="105000"/>
              </a:lnSpc>
              <a:buClr>
                <a:srgbClr val="5F5F5F"/>
              </a:buClr>
              <a:buFont typeface="Wingdings" pitchFamily="2" charset="2"/>
              <a:buChar char="Ø"/>
            </a:pPr>
            <a:r>
              <a:rPr lang="en-US"/>
              <a:t>Processing steps:initiation to inclusion in financial statements (</a:t>
            </a:r>
            <a:r>
              <a:rPr lang="en-US" sz="2400" i="1">
                <a:solidFill>
                  <a:srgbClr val="FF0000"/>
                </a:solidFill>
              </a:rPr>
              <a:t>illustrate</a:t>
            </a:r>
            <a:r>
              <a:rPr lang="en-US"/>
              <a:t>)</a:t>
            </a:r>
          </a:p>
          <a:p>
            <a:pPr lvl="1">
              <a:lnSpc>
                <a:spcPct val="105000"/>
              </a:lnSpc>
              <a:buClr>
                <a:srgbClr val="5F5F5F"/>
              </a:buClr>
              <a:buFont typeface="Wingdings" pitchFamily="2" charset="2"/>
              <a:buChar char="Ø"/>
            </a:pPr>
            <a:r>
              <a:rPr lang="en-US"/>
              <a:t>Financial reporting process (including disclosures)</a:t>
            </a:r>
          </a:p>
        </p:txBody>
      </p:sp>
      <p:sp>
        <p:nvSpPr>
          <p:cNvPr id="92163"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sz="2800"/>
              <a:t>(#3:Information &amp; Communication-techniques)</a:t>
            </a:r>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CA23B22-CB54-4A0C-85C8-F0B93B49FDB5}" type="slidenum">
              <a:rPr lang="en-US"/>
              <a:pPr/>
              <a:t>14</a:t>
            </a:fld>
            <a:endParaRPr lang="en-US"/>
          </a:p>
        </p:txBody>
      </p:sp>
      <p:sp>
        <p:nvSpPr>
          <p:cNvPr id="94210" name="Rectangle 2"/>
          <p:cNvSpPr>
            <a:spLocks noGrp="1" noChangeArrowheads="1"/>
          </p:cNvSpPr>
          <p:nvPr>
            <p:ph type="body" idx="1"/>
          </p:nvPr>
        </p:nvSpPr>
        <p:spPr/>
        <p:txBody>
          <a:bodyPr/>
          <a:lstStyle/>
          <a:p>
            <a:pPr>
              <a:lnSpc>
                <a:spcPct val="105000"/>
              </a:lnSpc>
              <a:buClr>
                <a:srgbClr val="5F5F5F"/>
              </a:buClr>
              <a:buFont typeface="Wingdings" pitchFamily="2" charset="2"/>
              <a:buChar char="Ø"/>
            </a:pPr>
            <a:r>
              <a:rPr lang="en-US"/>
              <a:t>By separate procedures (e.g., tests of controls)</a:t>
            </a:r>
          </a:p>
          <a:p>
            <a:pPr>
              <a:lnSpc>
                <a:spcPct val="105000"/>
              </a:lnSpc>
              <a:buClr>
                <a:srgbClr val="5F5F5F"/>
              </a:buClr>
              <a:buFont typeface="Wingdings" pitchFamily="2" charset="2"/>
              <a:buChar char="Ø"/>
            </a:pPr>
            <a:r>
              <a:rPr lang="en-US"/>
              <a:t>By ongoing activities (Embedded Audit Modules – </a:t>
            </a:r>
            <a:r>
              <a:rPr lang="en-US">
                <a:solidFill>
                  <a:srgbClr val="FF0000"/>
                </a:solidFill>
              </a:rPr>
              <a:t>EAM</a:t>
            </a:r>
            <a:r>
              <a:rPr lang="en-US"/>
              <a:t>s and Continuous Online Auditing - </a:t>
            </a:r>
            <a:r>
              <a:rPr lang="en-US">
                <a:solidFill>
                  <a:srgbClr val="FF0000"/>
                </a:solidFill>
              </a:rPr>
              <a:t>COA</a:t>
            </a:r>
            <a:r>
              <a:rPr lang="en-US"/>
              <a:t>)</a:t>
            </a:r>
          </a:p>
        </p:txBody>
      </p:sp>
      <p:sp>
        <p:nvSpPr>
          <p:cNvPr id="94211"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sz="3600"/>
              <a:t>(#4: Monitoring)</a:t>
            </a:r>
          </a:p>
        </p:txBody>
      </p:sp>
    </p:spTree>
  </p:cSld>
  <p:clrMapOvr>
    <a:masterClrMapping/>
  </p:clrMapOvr>
  <p:transition>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2D5702-C39F-4FA2-8E64-9845A43DC8C1}" type="slidenum">
              <a:rPr lang="en-US"/>
              <a:pPr/>
              <a:t>15</a:t>
            </a:fld>
            <a:endParaRPr lang="en-US"/>
          </a:p>
        </p:txBody>
      </p:sp>
      <p:sp>
        <p:nvSpPr>
          <p:cNvPr id="241666" name="Rectangle 2"/>
          <p:cNvSpPr>
            <a:spLocks noGrp="1" noChangeArrowheads="1"/>
          </p:cNvSpPr>
          <p:nvPr>
            <p:ph type="title"/>
          </p:nvPr>
        </p:nvSpPr>
        <p:spPr>
          <a:xfrm>
            <a:off x="0" y="609600"/>
            <a:ext cx="8839200" cy="1371600"/>
          </a:xfrm>
        </p:spPr>
        <p:txBody>
          <a:bodyPr/>
          <a:lstStyle/>
          <a:p>
            <a:pPr algn="ctr"/>
            <a:r>
              <a:rPr lang="en-US" sz="4000"/>
              <a:t>SAS 94</a:t>
            </a:r>
            <a:br>
              <a:rPr lang="en-US" sz="4000"/>
            </a:br>
            <a:r>
              <a:rPr lang="en-US" sz="2000"/>
              <a:t>The Effect of Information Technology on the Auditor’s Consideration of Internal Control in a Financial Statement Audit</a:t>
            </a:r>
            <a:br>
              <a:rPr lang="en-US" sz="2000"/>
            </a:br>
            <a:endParaRPr lang="en-US" sz="2000"/>
          </a:p>
        </p:txBody>
      </p:sp>
      <p:sp>
        <p:nvSpPr>
          <p:cNvPr id="241667" name="Rectangle 3"/>
          <p:cNvSpPr>
            <a:spLocks noGrp="1" noChangeArrowheads="1"/>
          </p:cNvSpPr>
          <p:nvPr>
            <p:ph type="body" idx="1"/>
          </p:nvPr>
        </p:nvSpPr>
        <p:spPr>
          <a:xfrm>
            <a:off x="381000" y="2209800"/>
            <a:ext cx="8229600" cy="3886200"/>
          </a:xfrm>
        </p:spPr>
        <p:txBody>
          <a:bodyPr/>
          <a:lstStyle/>
          <a:p>
            <a:pPr>
              <a:lnSpc>
                <a:spcPct val="80000"/>
              </a:lnSpc>
            </a:pPr>
            <a:r>
              <a:rPr lang="en-US" sz="2400"/>
              <a:t>Provides auditors with guidance on IT’s effect on internal control and on the auditor’s understanding of internal control and the assessment of control risk. </a:t>
            </a:r>
          </a:p>
          <a:p>
            <a:pPr>
              <a:lnSpc>
                <a:spcPct val="80000"/>
              </a:lnSpc>
            </a:pPr>
            <a:r>
              <a:rPr lang="en-US" sz="2400"/>
              <a:t>Requires the auditor to consider how an organization’s IT use affects his or her audit strategy. </a:t>
            </a:r>
          </a:p>
          <a:p>
            <a:pPr>
              <a:lnSpc>
                <a:spcPct val="80000"/>
              </a:lnSpc>
            </a:pPr>
            <a:r>
              <a:rPr lang="en-US" sz="2400"/>
              <a:t>Where a significant amount of information is electronic, the auditor may decide it is not practical or possible to limit detection risk to an acceptable level by performing only substantive tests for one or more financial statement assertions. In such cases, the auditor should gather evidence about the effectiveness of both the design and operation of controls intended to reduce the assessed level of control risk. </a:t>
            </a:r>
          </a:p>
        </p:txBody>
      </p:sp>
    </p:spTree>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4EC38F34-7D09-4BAF-9692-3E372B3A5141}" type="slidenum">
              <a:rPr lang="en-US"/>
              <a:pPr/>
              <a:t>16</a:t>
            </a:fld>
            <a:endParaRPr lang="en-US"/>
          </a:p>
        </p:txBody>
      </p:sp>
      <p:pic>
        <p:nvPicPr>
          <p:cNvPr id="96258" name="Picture 2" descr="ControlsModel"/>
          <p:cNvPicPr>
            <a:picLocks noChangeAspect="1" noChangeArrowheads="1"/>
          </p:cNvPicPr>
          <p:nvPr/>
        </p:nvPicPr>
        <p:blipFill>
          <a:blip r:embed="rId3"/>
          <a:srcRect/>
          <a:stretch>
            <a:fillRect/>
          </a:stretch>
        </p:blipFill>
        <p:spPr bwMode="auto">
          <a:xfrm>
            <a:off x="23813" y="14288"/>
            <a:ext cx="9120187" cy="6843712"/>
          </a:xfrm>
          <a:prstGeom prst="rect">
            <a:avLst/>
          </a:prstGeom>
          <a:noFill/>
        </p:spPr>
      </p:pic>
      <p:sp>
        <p:nvSpPr>
          <p:cNvPr id="96259" name="Rectangle 3"/>
          <p:cNvSpPr>
            <a:spLocks noChangeArrowheads="1"/>
          </p:cNvSpPr>
          <p:nvPr/>
        </p:nvSpPr>
        <p:spPr bwMode="auto">
          <a:xfrm>
            <a:off x="76200" y="5724525"/>
            <a:ext cx="6248400" cy="952500"/>
          </a:xfrm>
          <a:prstGeom prst="rect">
            <a:avLst/>
          </a:prstGeom>
          <a:noFill/>
          <a:ln w="9525">
            <a:noFill/>
            <a:miter lim="800000"/>
            <a:headEnd/>
            <a:tailEnd/>
          </a:ln>
          <a:effectLst/>
        </p:spPr>
        <p:txBody>
          <a:bodyPr lIns="92075" tIns="46038" rIns="92075" bIns="46038" anchor="ctr"/>
          <a:lstStyle/>
          <a:p>
            <a:pPr algn="ctr"/>
            <a:r>
              <a:rPr lang="en-US" sz="4400">
                <a:solidFill>
                  <a:schemeClr val="tx2"/>
                </a:solidFill>
              </a:rPr>
              <a:t>SAS 78</a:t>
            </a:r>
            <a:br>
              <a:rPr lang="en-US" sz="4400">
                <a:solidFill>
                  <a:schemeClr val="tx2"/>
                </a:solidFill>
              </a:rPr>
            </a:br>
            <a:r>
              <a:rPr lang="en-US" sz="3600">
                <a:solidFill>
                  <a:schemeClr val="tx2"/>
                </a:solidFill>
              </a:rPr>
              <a:t>(#5: Control Activities)</a:t>
            </a:r>
          </a:p>
        </p:txBody>
      </p:sp>
    </p:spTree>
  </p:cSld>
  <p:clrMapOvr>
    <a:masterClrMapping/>
  </p:clrMapOvr>
  <p:transition>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CF211E-4F8C-4140-9A02-CBC732176138}" type="slidenum">
              <a:rPr lang="en-US"/>
              <a:pPr/>
              <a:t>17</a:t>
            </a:fld>
            <a:endParaRPr lang="en-US"/>
          </a:p>
        </p:txBody>
      </p:sp>
      <p:sp>
        <p:nvSpPr>
          <p:cNvPr id="97282" name="Rectangle 2"/>
          <p:cNvSpPr>
            <a:spLocks noGrp="1" noChangeArrowheads="1"/>
          </p:cNvSpPr>
          <p:nvPr>
            <p:ph type="body" idx="1"/>
          </p:nvPr>
        </p:nvSpPr>
        <p:spPr>
          <a:xfrm>
            <a:off x="787400" y="1016000"/>
            <a:ext cx="7848600" cy="5372100"/>
          </a:xfrm>
        </p:spPr>
        <p:txBody>
          <a:bodyPr/>
          <a:lstStyle/>
          <a:p>
            <a:pPr>
              <a:lnSpc>
                <a:spcPct val="120000"/>
              </a:lnSpc>
              <a:buClr>
                <a:srgbClr val="5F5F5F"/>
              </a:buClr>
              <a:buFont typeface="Wingdings" pitchFamily="2" charset="2"/>
              <a:buChar char="Ø"/>
            </a:pPr>
            <a:r>
              <a:rPr lang="en-US" sz="2800"/>
              <a:t>Physical Controls (1-3)</a:t>
            </a:r>
          </a:p>
          <a:p>
            <a:pPr lvl="1">
              <a:lnSpc>
                <a:spcPct val="105000"/>
              </a:lnSpc>
              <a:buClr>
                <a:srgbClr val="5F5F5F"/>
              </a:buClr>
              <a:buFont typeface="Wingdings" pitchFamily="2" charset="2"/>
              <a:buChar char="Ø"/>
            </a:pPr>
            <a:r>
              <a:rPr lang="en-US" sz="2400"/>
              <a:t>Transaction authorization</a:t>
            </a:r>
          </a:p>
          <a:p>
            <a:pPr lvl="2">
              <a:lnSpc>
                <a:spcPct val="105000"/>
              </a:lnSpc>
              <a:buClr>
                <a:srgbClr val="5F5F5F"/>
              </a:buClr>
              <a:buFont typeface="Wingdings" pitchFamily="2" charset="2"/>
              <a:buChar char="Ø"/>
            </a:pPr>
            <a:r>
              <a:rPr lang="en-US" sz="2000">
                <a:solidFill>
                  <a:srgbClr val="000099"/>
                </a:solidFill>
              </a:rPr>
              <a:t>Example</a:t>
            </a:r>
            <a:r>
              <a:rPr lang="en-US" sz="2000"/>
              <a:t>: </a:t>
            </a:r>
          </a:p>
          <a:p>
            <a:pPr lvl="3">
              <a:lnSpc>
                <a:spcPct val="105000"/>
              </a:lnSpc>
              <a:buClr>
                <a:srgbClr val="5F5F5F"/>
              </a:buClr>
              <a:buFont typeface="Wingdings" pitchFamily="2" charset="2"/>
              <a:buChar char="Ø"/>
            </a:pPr>
            <a:r>
              <a:rPr lang="en-US" sz="1800">
                <a:solidFill>
                  <a:srgbClr val="FF0000"/>
                </a:solidFill>
              </a:rPr>
              <a:t>Sales only to authorized customer</a:t>
            </a:r>
          </a:p>
          <a:p>
            <a:pPr lvl="3">
              <a:lnSpc>
                <a:spcPct val="105000"/>
              </a:lnSpc>
              <a:buClr>
                <a:srgbClr val="5F5F5F"/>
              </a:buClr>
              <a:buFont typeface="Wingdings" pitchFamily="2" charset="2"/>
              <a:buChar char="Ø"/>
            </a:pPr>
            <a:r>
              <a:rPr lang="en-US" sz="1800">
                <a:solidFill>
                  <a:srgbClr val="FF0000"/>
                </a:solidFill>
              </a:rPr>
              <a:t>Sales only if available credit limit</a:t>
            </a:r>
          </a:p>
          <a:p>
            <a:pPr lvl="1">
              <a:lnSpc>
                <a:spcPct val="105000"/>
              </a:lnSpc>
              <a:buClr>
                <a:srgbClr val="5F5F5F"/>
              </a:buClr>
              <a:buFont typeface="Wingdings" pitchFamily="2" charset="2"/>
              <a:buChar char="Ø"/>
            </a:pPr>
            <a:r>
              <a:rPr lang="en-US" sz="2400"/>
              <a:t>Segregation of duties</a:t>
            </a:r>
          </a:p>
          <a:p>
            <a:pPr lvl="2">
              <a:lnSpc>
                <a:spcPct val="105000"/>
              </a:lnSpc>
              <a:buClr>
                <a:srgbClr val="5F5F5F"/>
              </a:buClr>
              <a:buFont typeface="Wingdings" pitchFamily="2" charset="2"/>
              <a:buChar char="Ø"/>
            </a:pPr>
            <a:r>
              <a:rPr lang="en-US" sz="2000">
                <a:solidFill>
                  <a:srgbClr val="000099"/>
                </a:solidFill>
              </a:rPr>
              <a:t>Examples of incompatible duties:</a:t>
            </a:r>
          </a:p>
          <a:p>
            <a:pPr lvl="3">
              <a:lnSpc>
                <a:spcPct val="105000"/>
              </a:lnSpc>
              <a:buClr>
                <a:srgbClr val="5F5F5F"/>
              </a:buClr>
              <a:buFont typeface="Wingdings" pitchFamily="2" charset="2"/>
              <a:buChar char="Ø"/>
            </a:pPr>
            <a:r>
              <a:rPr lang="en-US" sz="1800">
                <a:solidFill>
                  <a:srgbClr val="FF0000"/>
                </a:solidFill>
              </a:rPr>
              <a:t>Authorization vs. processing [e.g., Sales vs. Auth. Cust.]</a:t>
            </a:r>
          </a:p>
          <a:p>
            <a:pPr lvl="3">
              <a:lnSpc>
                <a:spcPct val="105000"/>
              </a:lnSpc>
              <a:buClr>
                <a:srgbClr val="5F5F5F"/>
              </a:buClr>
              <a:buFont typeface="Wingdings" pitchFamily="2" charset="2"/>
              <a:buChar char="Ø"/>
            </a:pPr>
            <a:r>
              <a:rPr lang="en-US" sz="1800">
                <a:solidFill>
                  <a:srgbClr val="FF0000"/>
                </a:solidFill>
              </a:rPr>
              <a:t>Custody vs. recordkeeping [e.g., custody of inventory vs. DP of inventory]</a:t>
            </a:r>
          </a:p>
          <a:p>
            <a:pPr lvl="3">
              <a:lnSpc>
                <a:spcPct val="105000"/>
              </a:lnSpc>
              <a:buClr>
                <a:srgbClr val="5F5F5F"/>
              </a:buClr>
              <a:buFont typeface="Wingdings" pitchFamily="2" charset="2"/>
              <a:buChar char="Ø"/>
            </a:pPr>
            <a:r>
              <a:rPr lang="en-US" sz="1800">
                <a:solidFill>
                  <a:srgbClr val="FF0000"/>
                </a:solidFill>
              </a:rPr>
              <a:t>Fraud requires collusion [e.g., separate various steps in process]</a:t>
            </a:r>
          </a:p>
          <a:p>
            <a:pPr lvl="1">
              <a:lnSpc>
                <a:spcPct val="105000"/>
              </a:lnSpc>
              <a:buClr>
                <a:srgbClr val="5F5F5F"/>
              </a:buClr>
              <a:buFont typeface="Wingdings" pitchFamily="2" charset="2"/>
              <a:buChar char="Ø"/>
            </a:pPr>
            <a:r>
              <a:rPr lang="en-US" sz="2400"/>
              <a:t>Supervision</a:t>
            </a:r>
          </a:p>
          <a:p>
            <a:pPr lvl="2">
              <a:lnSpc>
                <a:spcPct val="105000"/>
              </a:lnSpc>
              <a:buClr>
                <a:srgbClr val="5F5F5F"/>
              </a:buClr>
              <a:buFont typeface="Wingdings" pitchFamily="2" charset="2"/>
              <a:buChar char="Ø"/>
            </a:pPr>
            <a:r>
              <a:rPr lang="en-US" sz="2000">
                <a:solidFill>
                  <a:srgbClr val="000099"/>
                </a:solidFill>
              </a:rPr>
              <a:t>Serves as compensating control when lack of segregation of duties exists by necessity</a:t>
            </a:r>
          </a:p>
        </p:txBody>
      </p:sp>
    </p:spTree>
  </p:cSld>
  <p:clrMapOvr>
    <a:masterClrMapping/>
  </p:clrMapOvr>
  <p:transition>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E5E51DE-812E-44B1-B3D9-496027FF9937}" type="slidenum">
              <a:rPr lang="en-US"/>
              <a:pPr/>
              <a:t>18</a:t>
            </a:fld>
            <a:endParaRPr lang="en-US"/>
          </a:p>
        </p:txBody>
      </p:sp>
      <p:sp>
        <p:nvSpPr>
          <p:cNvPr id="99330" name="Rectangle 2"/>
          <p:cNvSpPr>
            <a:spLocks noGrp="1" noChangeArrowheads="1"/>
          </p:cNvSpPr>
          <p:nvPr>
            <p:ph type="body" idx="1"/>
          </p:nvPr>
        </p:nvSpPr>
        <p:spPr>
          <a:xfrm>
            <a:off x="609600" y="990600"/>
            <a:ext cx="8153400" cy="5410200"/>
          </a:xfrm>
        </p:spPr>
        <p:txBody>
          <a:bodyPr/>
          <a:lstStyle/>
          <a:p>
            <a:pPr>
              <a:lnSpc>
                <a:spcPct val="120000"/>
              </a:lnSpc>
              <a:buClr>
                <a:srgbClr val="5F5F5F"/>
              </a:buClr>
              <a:buFont typeface="Wingdings" pitchFamily="2" charset="2"/>
              <a:buChar char="Ø"/>
            </a:pPr>
            <a:r>
              <a:rPr lang="en-US" sz="2800"/>
              <a:t>Physical Controls (4-6)</a:t>
            </a:r>
          </a:p>
          <a:p>
            <a:pPr lvl="1">
              <a:lnSpc>
                <a:spcPct val="105000"/>
              </a:lnSpc>
              <a:buClr>
                <a:srgbClr val="5F5F5F"/>
              </a:buClr>
              <a:buFont typeface="Wingdings" pitchFamily="2" charset="2"/>
              <a:buChar char="Ø"/>
            </a:pPr>
            <a:r>
              <a:rPr lang="en-US" sz="2400"/>
              <a:t>Accounting records (audit trails; </a:t>
            </a:r>
            <a:r>
              <a:rPr lang="en-US" sz="2400">
                <a:solidFill>
                  <a:srgbClr val="000099"/>
                </a:solidFill>
              </a:rPr>
              <a:t>examples</a:t>
            </a:r>
            <a:r>
              <a:rPr lang="en-US" sz="2400"/>
              <a:t>)</a:t>
            </a:r>
          </a:p>
          <a:p>
            <a:pPr lvl="1">
              <a:lnSpc>
                <a:spcPct val="105000"/>
              </a:lnSpc>
              <a:buClr>
                <a:srgbClr val="5F5F5F"/>
              </a:buClr>
              <a:buFont typeface="Wingdings" pitchFamily="2" charset="2"/>
              <a:buChar char="Ø"/>
            </a:pPr>
            <a:r>
              <a:rPr lang="en-US" sz="2400"/>
              <a:t>Access controls</a:t>
            </a:r>
          </a:p>
          <a:p>
            <a:pPr lvl="2">
              <a:lnSpc>
                <a:spcPct val="105000"/>
              </a:lnSpc>
              <a:buClr>
                <a:srgbClr val="5F5F5F"/>
              </a:buClr>
              <a:buFont typeface="Wingdings" pitchFamily="2" charset="2"/>
              <a:buChar char="Ø"/>
            </a:pPr>
            <a:r>
              <a:rPr lang="en-US" sz="2000">
                <a:solidFill>
                  <a:srgbClr val="000099"/>
                </a:solidFill>
              </a:rPr>
              <a:t>Direct</a:t>
            </a:r>
            <a:r>
              <a:rPr lang="en-US" sz="2000">
                <a:solidFill>
                  <a:srgbClr val="3366FF"/>
                </a:solidFill>
              </a:rPr>
              <a:t> </a:t>
            </a:r>
            <a:r>
              <a:rPr lang="en-US" sz="2000">
                <a:solidFill>
                  <a:srgbClr val="FF0000"/>
                </a:solidFill>
              </a:rPr>
              <a:t>(the assets)</a:t>
            </a:r>
          </a:p>
          <a:p>
            <a:pPr lvl="2">
              <a:lnSpc>
                <a:spcPct val="105000"/>
              </a:lnSpc>
              <a:buClr>
                <a:srgbClr val="5F5F5F"/>
              </a:buClr>
              <a:buFont typeface="Wingdings" pitchFamily="2" charset="2"/>
              <a:buChar char="Ø"/>
            </a:pPr>
            <a:r>
              <a:rPr lang="en-US" sz="2000">
                <a:solidFill>
                  <a:srgbClr val="000099"/>
                </a:solidFill>
              </a:rPr>
              <a:t>Indirect</a:t>
            </a:r>
            <a:r>
              <a:rPr lang="en-US" sz="2000">
                <a:solidFill>
                  <a:srgbClr val="3366FF"/>
                </a:solidFill>
              </a:rPr>
              <a:t> </a:t>
            </a:r>
            <a:r>
              <a:rPr lang="en-US" sz="2000">
                <a:solidFill>
                  <a:srgbClr val="FF0000"/>
                </a:solidFill>
              </a:rPr>
              <a:t>(documents that control the assets)</a:t>
            </a:r>
          </a:p>
          <a:p>
            <a:pPr lvl="2">
              <a:lnSpc>
                <a:spcPct val="105000"/>
              </a:lnSpc>
              <a:buClr>
                <a:srgbClr val="5F5F5F"/>
              </a:buClr>
              <a:buFont typeface="Wingdings" pitchFamily="2" charset="2"/>
              <a:buChar char="Ø"/>
            </a:pPr>
            <a:r>
              <a:rPr lang="en-US" sz="2000">
                <a:solidFill>
                  <a:srgbClr val="000099"/>
                </a:solidFill>
              </a:rPr>
              <a:t>Fraud</a:t>
            </a:r>
            <a:r>
              <a:rPr lang="en-US" sz="2000">
                <a:solidFill>
                  <a:schemeClr val="accent2"/>
                </a:solidFill>
              </a:rPr>
              <a:t> </a:t>
            </a:r>
          </a:p>
          <a:p>
            <a:pPr lvl="2">
              <a:lnSpc>
                <a:spcPct val="105000"/>
              </a:lnSpc>
              <a:buClr>
                <a:srgbClr val="5F5F5F"/>
              </a:buClr>
              <a:buFont typeface="Wingdings" pitchFamily="2" charset="2"/>
              <a:buChar char="Ø"/>
            </a:pPr>
            <a:r>
              <a:rPr lang="en-US" sz="2000">
                <a:solidFill>
                  <a:srgbClr val="000099"/>
                </a:solidFill>
              </a:rPr>
              <a:t>Disaster Recovery</a:t>
            </a:r>
          </a:p>
          <a:p>
            <a:pPr lvl="1">
              <a:lnSpc>
                <a:spcPct val="105000"/>
              </a:lnSpc>
              <a:buClr>
                <a:srgbClr val="5F5F5F"/>
              </a:buClr>
              <a:buFont typeface="Wingdings" pitchFamily="2" charset="2"/>
              <a:buChar char="Ø"/>
            </a:pPr>
            <a:r>
              <a:rPr lang="en-US" sz="2400"/>
              <a:t>Independent verification</a:t>
            </a:r>
          </a:p>
          <a:p>
            <a:pPr lvl="2">
              <a:lnSpc>
                <a:spcPct val="105000"/>
              </a:lnSpc>
              <a:buClr>
                <a:srgbClr val="5F5F5F"/>
              </a:buClr>
              <a:buFont typeface="Wingdings" pitchFamily="2" charset="2"/>
              <a:buChar char="Ø"/>
            </a:pPr>
            <a:r>
              <a:rPr lang="en-US" sz="2000">
                <a:solidFill>
                  <a:srgbClr val="000099"/>
                </a:solidFill>
              </a:rPr>
              <a:t>Management can assess:</a:t>
            </a:r>
          </a:p>
          <a:p>
            <a:pPr lvl="3">
              <a:lnSpc>
                <a:spcPct val="105000"/>
              </a:lnSpc>
              <a:buClr>
                <a:srgbClr val="5F5F5F"/>
              </a:buClr>
              <a:buFont typeface="Wingdings" pitchFamily="2" charset="2"/>
              <a:buChar char="Ø"/>
            </a:pPr>
            <a:r>
              <a:rPr lang="en-US" sz="1800">
                <a:solidFill>
                  <a:srgbClr val="FF0000"/>
                </a:solidFill>
              </a:rPr>
              <a:t>The performance of individuals</a:t>
            </a:r>
          </a:p>
          <a:p>
            <a:pPr lvl="3">
              <a:lnSpc>
                <a:spcPct val="105000"/>
              </a:lnSpc>
              <a:buClr>
                <a:srgbClr val="5F5F5F"/>
              </a:buClr>
              <a:buFont typeface="Wingdings" pitchFamily="2" charset="2"/>
              <a:buChar char="Ø"/>
            </a:pPr>
            <a:r>
              <a:rPr lang="en-US" sz="1800">
                <a:solidFill>
                  <a:srgbClr val="FF0000"/>
                </a:solidFill>
              </a:rPr>
              <a:t>The integrity of the AIS</a:t>
            </a:r>
          </a:p>
          <a:p>
            <a:pPr lvl="3">
              <a:lnSpc>
                <a:spcPct val="105000"/>
              </a:lnSpc>
              <a:buClr>
                <a:srgbClr val="5F5F5F"/>
              </a:buClr>
              <a:buFont typeface="Wingdings" pitchFamily="2" charset="2"/>
              <a:buChar char="Ø"/>
            </a:pPr>
            <a:r>
              <a:rPr lang="en-US" sz="1800">
                <a:solidFill>
                  <a:srgbClr val="FF0000"/>
                </a:solidFill>
              </a:rPr>
              <a:t>The integrity of the data in the records</a:t>
            </a:r>
          </a:p>
          <a:p>
            <a:pPr lvl="3">
              <a:lnSpc>
                <a:spcPct val="105000"/>
              </a:lnSpc>
              <a:buClr>
                <a:srgbClr val="5F5F5F"/>
              </a:buClr>
              <a:buFont typeface="Wingdings" pitchFamily="2" charset="2"/>
              <a:buChar char="Ø"/>
            </a:pPr>
            <a:r>
              <a:rPr lang="en-US" sz="1800">
                <a:solidFill>
                  <a:srgbClr val="FF0000"/>
                </a:solidFill>
              </a:rPr>
              <a:t>Examples</a:t>
            </a:r>
          </a:p>
        </p:txBody>
      </p:sp>
    </p:spTree>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43247E38-E768-45A9-BF60-C3585EB1B872}" type="slidenum">
              <a:rPr lang="en-US"/>
              <a:pPr/>
              <a:t>2</a:t>
            </a:fld>
            <a:endParaRPr lang="en-US"/>
          </a:p>
        </p:txBody>
      </p:sp>
      <p:sp>
        <p:nvSpPr>
          <p:cNvPr id="180226" name="Rectangle 2"/>
          <p:cNvSpPr>
            <a:spLocks noGrp="1" noChangeArrowheads="1"/>
          </p:cNvSpPr>
          <p:nvPr>
            <p:ph type="title"/>
          </p:nvPr>
        </p:nvSpPr>
        <p:spPr>
          <a:xfrm>
            <a:off x="838200" y="200025"/>
            <a:ext cx="7772400" cy="1219200"/>
          </a:xfrm>
        </p:spPr>
        <p:txBody>
          <a:bodyPr/>
          <a:lstStyle/>
          <a:p>
            <a:pPr algn="ctr"/>
            <a:r>
              <a:rPr lang="en-US"/>
              <a:t>FRAUD AUDITS</a:t>
            </a:r>
          </a:p>
        </p:txBody>
      </p:sp>
      <p:sp>
        <p:nvSpPr>
          <p:cNvPr id="180227" name="Rectangle 3"/>
          <p:cNvSpPr>
            <a:spLocks noGrp="1" noChangeArrowheads="1"/>
          </p:cNvSpPr>
          <p:nvPr>
            <p:ph type="body" sz="half" idx="1"/>
          </p:nvPr>
        </p:nvSpPr>
        <p:spPr>
          <a:xfrm>
            <a:off x="685800" y="1685925"/>
            <a:ext cx="8153400" cy="4486275"/>
          </a:xfrm>
        </p:spPr>
        <p:txBody>
          <a:bodyPr/>
          <a:lstStyle/>
          <a:p>
            <a:pPr>
              <a:lnSpc>
                <a:spcPct val="95000"/>
              </a:lnSpc>
              <a:spcBef>
                <a:spcPct val="5000"/>
              </a:spcBef>
              <a:buClr>
                <a:srgbClr val="5F5F5F"/>
              </a:buClr>
              <a:buFont typeface="Wingdings" pitchFamily="2" charset="2"/>
              <a:buChar char="Ø"/>
            </a:pPr>
            <a:r>
              <a:rPr lang="en-US" sz="2800" dirty="0">
                <a:solidFill>
                  <a:srgbClr val="FF0000"/>
                </a:solidFill>
              </a:rPr>
              <a:t>Fraud audits:</a:t>
            </a:r>
            <a:r>
              <a:rPr lang="en-US" sz="2800" dirty="0">
                <a:solidFill>
                  <a:srgbClr val="0000FF"/>
                </a:solidFill>
              </a:rPr>
              <a:t> </a:t>
            </a:r>
            <a:r>
              <a:rPr lang="en-US" sz="2800" dirty="0">
                <a:solidFill>
                  <a:srgbClr val="000000"/>
                </a:solidFill>
                <a:cs typeface="Times New Roman" pitchFamily="18" charset="0"/>
              </a:rPr>
              <a:t>provide investigation services where anomalies are suspected, to develop evidence to support or deny fraudulent activities</a:t>
            </a:r>
            <a:r>
              <a:rPr lang="en-US" sz="2800" dirty="0"/>
              <a:t>.</a:t>
            </a:r>
          </a:p>
          <a:p>
            <a:pPr lvl="1">
              <a:lnSpc>
                <a:spcPct val="150000"/>
              </a:lnSpc>
              <a:spcBef>
                <a:spcPct val="5000"/>
              </a:spcBef>
              <a:buClr>
                <a:srgbClr val="5F5F5F"/>
              </a:buClr>
              <a:buFont typeface="Wingdings" pitchFamily="2" charset="2"/>
              <a:buChar char="Ø"/>
            </a:pPr>
            <a:r>
              <a:rPr lang="en-US" sz="2400" dirty="0"/>
              <a:t>Auditor is more like a detective</a:t>
            </a:r>
          </a:p>
          <a:p>
            <a:pPr lvl="1">
              <a:spcBef>
                <a:spcPct val="5000"/>
              </a:spcBef>
              <a:buClr>
                <a:srgbClr val="5F5F5F"/>
              </a:buClr>
              <a:buFont typeface="Wingdings" pitchFamily="2" charset="2"/>
              <a:buChar char="Ø"/>
            </a:pPr>
            <a:r>
              <a:rPr lang="en-US" sz="2400" dirty="0"/>
              <a:t>No materiality</a:t>
            </a:r>
          </a:p>
          <a:p>
            <a:pPr lvl="1">
              <a:spcBef>
                <a:spcPct val="5000"/>
              </a:spcBef>
              <a:buClr>
                <a:srgbClr val="5F5F5F"/>
              </a:buClr>
              <a:buFont typeface="Wingdings" pitchFamily="2" charset="2"/>
              <a:buChar char="Ø"/>
            </a:pPr>
            <a:r>
              <a:rPr lang="en-US" sz="2400" dirty="0"/>
              <a:t>Goal is conviction, if sufficient evidence of fraud exists</a:t>
            </a:r>
          </a:p>
          <a:p>
            <a:pPr lvl="2">
              <a:spcBef>
                <a:spcPct val="5000"/>
              </a:spcBef>
              <a:buClr>
                <a:srgbClr val="5F5F5F"/>
              </a:buClr>
              <a:buFont typeface="Wingdings" pitchFamily="2" charset="2"/>
              <a:buChar char="Ø"/>
            </a:pPr>
            <a:r>
              <a:rPr lang="en-US" dirty="0"/>
              <a:t> CFE</a:t>
            </a:r>
          </a:p>
          <a:p>
            <a:pPr lvl="2">
              <a:spcBef>
                <a:spcPct val="5000"/>
              </a:spcBef>
              <a:buClr>
                <a:srgbClr val="5F5F5F"/>
              </a:buClr>
              <a:buFont typeface="Wingdings" pitchFamily="2" charset="2"/>
              <a:buChar char="Ø"/>
            </a:pPr>
            <a:r>
              <a:rPr lang="en-US" dirty="0"/>
              <a:t> ACFE</a:t>
            </a:r>
          </a:p>
        </p:txBody>
      </p:sp>
    </p:spTree>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68F808D8-2E71-4B45-A725-7453546EBDB7}" type="slidenum">
              <a:rPr lang="en-US"/>
              <a:pPr/>
              <a:t>3</a:t>
            </a:fld>
            <a:endParaRPr lang="en-US"/>
          </a:p>
        </p:txBody>
      </p:sp>
      <p:sp>
        <p:nvSpPr>
          <p:cNvPr id="181250" name="Rectangle 2"/>
          <p:cNvSpPr>
            <a:spLocks noGrp="1" noChangeArrowheads="1"/>
          </p:cNvSpPr>
          <p:nvPr>
            <p:ph type="title"/>
          </p:nvPr>
        </p:nvSpPr>
        <p:spPr>
          <a:xfrm>
            <a:off x="838200" y="200025"/>
            <a:ext cx="7772400" cy="1219200"/>
          </a:xfrm>
        </p:spPr>
        <p:txBody>
          <a:bodyPr/>
          <a:lstStyle/>
          <a:p>
            <a:pPr algn="ctr"/>
            <a:r>
              <a:rPr lang="en-US"/>
              <a:t>EXTERNAL AUDITS</a:t>
            </a:r>
          </a:p>
        </p:txBody>
      </p:sp>
      <p:sp>
        <p:nvSpPr>
          <p:cNvPr id="181251" name="Rectangle 3"/>
          <p:cNvSpPr>
            <a:spLocks noGrp="1" noChangeArrowheads="1"/>
          </p:cNvSpPr>
          <p:nvPr>
            <p:ph type="body" sz="half" idx="1"/>
          </p:nvPr>
        </p:nvSpPr>
        <p:spPr>
          <a:xfrm>
            <a:off x="685800" y="1762125"/>
            <a:ext cx="8153400" cy="4562475"/>
          </a:xfrm>
        </p:spPr>
        <p:txBody>
          <a:bodyPr/>
          <a:lstStyle/>
          <a:p>
            <a:pPr>
              <a:lnSpc>
                <a:spcPct val="95000"/>
              </a:lnSpc>
              <a:spcBef>
                <a:spcPct val="5000"/>
              </a:spcBef>
              <a:buClr>
                <a:srgbClr val="5F5F5F"/>
              </a:buClr>
              <a:buFont typeface="Wingdings" pitchFamily="2" charset="2"/>
              <a:buChar char="Ø"/>
            </a:pPr>
            <a:r>
              <a:rPr lang="en-US" sz="2800">
                <a:solidFill>
                  <a:srgbClr val="FF0000"/>
                </a:solidFill>
              </a:rPr>
              <a:t>External auditing:</a:t>
            </a:r>
            <a:r>
              <a:rPr lang="en-US" sz="2800">
                <a:solidFill>
                  <a:srgbClr val="0000FF"/>
                </a:solidFill>
              </a:rPr>
              <a:t> </a:t>
            </a:r>
            <a:r>
              <a:rPr lang="en-US" sz="2800">
                <a:solidFill>
                  <a:srgbClr val="000000"/>
                </a:solidFill>
                <a:cs typeface="Arial" charset="0"/>
              </a:rPr>
              <a:t>Objective is that in all material respects, financial statements are a fair representation of organization’s transactions and account balances.</a:t>
            </a:r>
            <a:endParaRPr lang="en-US" sz="2800"/>
          </a:p>
          <a:p>
            <a:pPr lvl="1">
              <a:lnSpc>
                <a:spcPct val="150000"/>
              </a:lnSpc>
              <a:spcBef>
                <a:spcPct val="5000"/>
              </a:spcBef>
              <a:buClr>
                <a:srgbClr val="5F5F5F"/>
              </a:buClr>
              <a:buFont typeface="Wingdings" pitchFamily="2" charset="2"/>
              <a:buChar char="Ø"/>
            </a:pPr>
            <a:r>
              <a:rPr lang="en-US" sz="2400"/>
              <a:t>SEC’s role</a:t>
            </a:r>
          </a:p>
          <a:p>
            <a:pPr lvl="1">
              <a:spcBef>
                <a:spcPct val="5000"/>
              </a:spcBef>
              <a:buClr>
                <a:srgbClr val="5F5F5F"/>
              </a:buClr>
              <a:buFont typeface="Wingdings" pitchFamily="2" charset="2"/>
              <a:buChar char="Ø"/>
            </a:pPr>
            <a:r>
              <a:rPr lang="en-US" sz="2400"/>
              <a:t>Sarbanes-Oxley Act</a:t>
            </a:r>
          </a:p>
          <a:p>
            <a:pPr lvl="1">
              <a:spcBef>
                <a:spcPct val="5000"/>
              </a:spcBef>
              <a:buClr>
                <a:srgbClr val="5F5F5F"/>
              </a:buClr>
              <a:buFont typeface="Wingdings" pitchFamily="2" charset="2"/>
              <a:buChar char="Ø"/>
            </a:pPr>
            <a:r>
              <a:rPr lang="en-US" sz="2400"/>
              <a:t>FASB - PCAOB</a:t>
            </a:r>
          </a:p>
          <a:p>
            <a:pPr lvl="2">
              <a:spcBef>
                <a:spcPct val="5000"/>
              </a:spcBef>
              <a:buClr>
                <a:srgbClr val="5F5F5F"/>
              </a:buClr>
              <a:buFont typeface="Wingdings" pitchFamily="2" charset="2"/>
              <a:buChar char="Ø"/>
            </a:pPr>
            <a:r>
              <a:rPr lang="en-US"/>
              <a:t> CPA</a:t>
            </a:r>
          </a:p>
          <a:p>
            <a:pPr lvl="2">
              <a:spcBef>
                <a:spcPct val="5000"/>
              </a:spcBef>
              <a:buClr>
                <a:srgbClr val="5F5F5F"/>
              </a:buClr>
              <a:buFont typeface="Wingdings" pitchFamily="2" charset="2"/>
              <a:buChar char="Ø"/>
            </a:pPr>
            <a:r>
              <a:rPr lang="en-US"/>
              <a:t> AICPA</a:t>
            </a:r>
          </a:p>
        </p:txBody>
      </p:sp>
    </p:spTree>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5E24341A-87A3-49C8-A033-211EFAD1D0B9}" type="slidenum">
              <a:rPr lang="en-US"/>
              <a:pPr/>
              <a:t>4</a:t>
            </a:fld>
            <a:endParaRPr lang="en-US"/>
          </a:p>
        </p:txBody>
      </p:sp>
      <p:sp>
        <p:nvSpPr>
          <p:cNvPr id="148482" name="Rectangle 2"/>
          <p:cNvSpPr>
            <a:spLocks noGrp="1" noChangeArrowheads="1"/>
          </p:cNvSpPr>
          <p:nvPr>
            <p:ph type="title"/>
          </p:nvPr>
        </p:nvSpPr>
        <p:spPr/>
        <p:txBody>
          <a:bodyPr/>
          <a:lstStyle/>
          <a:p>
            <a:pPr algn="ctr"/>
            <a:r>
              <a:rPr lang="en-US"/>
              <a:t>EXPOSURES AND RISK</a:t>
            </a:r>
          </a:p>
        </p:txBody>
      </p:sp>
      <p:sp>
        <p:nvSpPr>
          <p:cNvPr id="148483" name="Rectangle 3"/>
          <p:cNvSpPr>
            <a:spLocks noGrp="1" noChangeArrowheads="1"/>
          </p:cNvSpPr>
          <p:nvPr>
            <p:ph type="body" sz="half" idx="1"/>
          </p:nvPr>
        </p:nvSpPr>
        <p:spPr>
          <a:xfrm>
            <a:off x="685800" y="1676400"/>
            <a:ext cx="8001000" cy="4114800"/>
          </a:xfrm>
        </p:spPr>
        <p:txBody>
          <a:bodyPr/>
          <a:lstStyle/>
          <a:p>
            <a:pPr>
              <a:lnSpc>
                <a:spcPct val="90000"/>
              </a:lnSpc>
              <a:buClr>
                <a:srgbClr val="5F5F5F"/>
              </a:buClr>
              <a:buFont typeface="Wingdings" pitchFamily="2" charset="2"/>
              <a:buChar char="Ø"/>
            </a:pPr>
            <a:r>
              <a:rPr lang="en-US" sz="3600">
                <a:solidFill>
                  <a:srgbClr val="FF0000"/>
                </a:solidFill>
              </a:rPr>
              <a:t>Exposure</a:t>
            </a:r>
            <a:r>
              <a:rPr lang="en-US" sz="3600"/>
              <a:t> </a:t>
            </a:r>
            <a:r>
              <a:rPr lang="en-US" sz="2800"/>
              <a:t>(definition)</a:t>
            </a:r>
            <a:endParaRPr lang="en-US" sz="3600"/>
          </a:p>
          <a:p>
            <a:pPr>
              <a:lnSpc>
                <a:spcPct val="90000"/>
              </a:lnSpc>
              <a:buClr>
                <a:srgbClr val="5F5F5F"/>
              </a:buClr>
              <a:buFont typeface="Wingdings" pitchFamily="2" charset="2"/>
              <a:buChar char="Ø"/>
            </a:pPr>
            <a:r>
              <a:rPr lang="en-US" sz="3600">
                <a:solidFill>
                  <a:srgbClr val="FF0000"/>
                </a:solidFill>
              </a:rPr>
              <a:t>Risks</a:t>
            </a:r>
            <a:r>
              <a:rPr lang="en-US" sz="3600"/>
              <a:t> </a:t>
            </a:r>
            <a:r>
              <a:rPr lang="en-US" sz="2800"/>
              <a:t>(definition)</a:t>
            </a:r>
          </a:p>
          <a:p>
            <a:pPr>
              <a:lnSpc>
                <a:spcPct val="90000"/>
              </a:lnSpc>
              <a:buClr>
                <a:srgbClr val="5F5F5F"/>
              </a:buClr>
              <a:buFont typeface="Wingdings" pitchFamily="2" charset="2"/>
              <a:buChar char="Ø"/>
            </a:pPr>
            <a:r>
              <a:rPr lang="en-US" sz="3600"/>
              <a:t>Types of risk</a:t>
            </a:r>
          </a:p>
          <a:p>
            <a:pPr lvl="1">
              <a:lnSpc>
                <a:spcPct val="90000"/>
              </a:lnSpc>
              <a:buClr>
                <a:srgbClr val="5F5F5F"/>
              </a:buClr>
              <a:buFont typeface="Wingdings" pitchFamily="2" charset="2"/>
              <a:buChar char="Ø"/>
            </a:pPr>
            <a:r>
              <a:rPr lang="en-US" sz="3200"/>
              <a:t>Destruction of assets</a:t>
            </a:r>
          </a:p>
          <a:p>
            <a:pPr lvl="1">
              <a:lnSpc>
                <a:spcPct val="90000"/>
              </a:lnSpc>
              <a:buClr>
                <a:srgbClr val="5F5F5F"/>
              </a:buClr>
              <a:buFont typeface="Wingdings" pitchFamily="2" charset="2"/>
              <a:buChar char="Ø"/>
            </a:pPr>
            <a:r>
              <a:rPr lang="en-US" sz="3200"/>
              <a:t>Theft of assets</a:t>
            </a:r>
          </a:p>
          <a:p>
            <a:pPr lvl="1">
              <a:lnSpc>
                <a:spcPct val="90000"/>
              </a:lnSpc>
              <a:buClr>
                <a:srgbClr val="5F5F5F"/>
              </a:buClr>
              <a:buFont typeface="Wingdings" pitchFamily="2" charset="2"/>
              <a:buChar char="Ø"/>
            </a:pPr>
            <a:r>
              <a:rPr lang="en-US" sz="3200"/>
              <a:t>Corruption of information or the I.S.</a:t>
            </a:r>
          </a:p>
          <a:p>
            <a:pPr lvl="1">
              <a:lnSpc>
                <a:spcPct val="90000"/>
              </a:lnSpc>
              <a:buClr>
                <a:srgbClr val="5F5F5F"/>
              </a:buClr>
              <a:buFont typeface="Wingdings" pitchFamily="2" charset="2"/>
              <a:buChar char="Ø"/>
            </a:pPr>
            <a:r>
              <a:rPr lang="en-US" sz="3200"/>
              <a:t>Disruption of the I.S.</a:t>
            </a:r>
          </a:p>
        </p:txBody>
      </p:sp>
    </p:spTree>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820F277A-EC3B-49F7-8637-29E0A2DADA42}" type="slidenum">
              <a:rPr lang="en-US"/>
              <a:pPr/>
              <a:t>5</a:t>
            </a:fld>
            <a:endParaRPr lang="en-US"/>
          </a:p>
        </p:txBody>
      </p:sp>
      <p:sp>
        <p:nvSpPr>
          <p:cNvPr id="149506" name="Rectangle 2050"/>
          <p:cNvSpPr>
            <a:spLocks noGrp="1" noChangeArrowheads="1"/>
          </p:cNvSpPr>
          <p:nvPr>
            <p:ph type="title"/>
          </p:nvPr>
        </p:nvSpPr>
        <p:spPr/>
        <p:txBody>
          <a:bodyPr/>
          <a:lstStyle/>
          <a:p>
            <a:pPr algn="ctr"/>
            <a:r>
              <a:rPr lang="en-US"/>
              <a:t>THE P-D-C MODEL</a:t>
            </a:r>
          </a:p>
        </p:txBody>
      </p:sp>
      <p:sp>
        <p:nvSpPr>
          <p:cNvPr id="149507" name="Rectangle 2051"/>
          <p:cNvSpPr>
            <a:spLocks noGrp="1" noChangeArrowheads="1"/>
          </p:cNvSpPr>
          <p:nvPr>
            <p:ph type="body" sz="half" idx="1"/>
          </p:nvPr>
        </p:nvSpPr>
        <p:spPr>
          <a:xfrm>
            <a:off x="685800" y="1676400"/>
            <a:ext cx="8001000" cy="4114800"/>
          </a:xfrm>
        </p:spPr>
        <p:txBody>
          <a:bodyPr/>
          <a:lstStyle/>
          <a:p>
            <a:pPr>
              <a:lnSpc>
                <a:spcPct val="90000"/>
              </a:lnSpc>
              <a:buClr>
                <a:srgbClr val="5F5F5F"/>
              </a:buClr>
              <a:buFont typeface="Wingdings" pitchFamily="2" charset="2"/>
              <a:buChar char="Ø"/>
            </a:pPr>
            <a:r>
              <a:rPr lang="en-US" sz="3600"/>
              <a:t>Preventive controls</a:t>
            </a:r>
          </a:p>
          <a:p>
            <a:pPr>
              <a:lnSpc>
                <a:spcPct val="90000"/>
              </a:lnSpc>
              <a:buClr>
                <a:srgbClr val="5F5F5F"/>
              </a:buClr>
              <a:buFont typeface="Wingdings" pitchFamily="2" charset="2"/>
              <a:buChar char="Ø"/>
            </a:pPr>
            <a:r>
              <a:rPr lang="en-US" sz="3600"/>
              <a:t>Detective controls</a:t>
            </a:r>
          </a:p>
          <a:p>
            <a:pPr>
              <a:lnSpc>
                <a:spcPct val="90000"/>
              </a:lnSpc>
              <a:buClr>
                <a:srgbClr val="5F5F5F"/>
              </a:buClr>
              <a:buFont typeface="Wingdings" pitchFamily="2" charset="2"/>
              <a:buChar char="Ø"/>
            </a:pPr>
            <a:r>
              <a:rPr lang="en-US" sz="3600"/>
              <a:t>Corrective controls</a:t>
            </a:r>
          </a:p>
          <a:p>
            <a:pPr lvl="1">
              <a:lnSpc>
                <a:spcPct val="90000"/>
              </a:lnSpc>
              <a:buClr>
                <a:srgbClr val="5F5F5F"/>
              </a:buClr>
              <a:buFont typeface="Wingdings" pitchFamily="2" charset="2"/>
              <a:buChar char="Ø"/>
            </a:pPr>
            <a:r>
              <a:rPr lang="en-US" i="1">
                <a:solidFill>
                  <a:srgbClr val="FF0000"/>
                </a:solidFill>
              </a:rPr>
              <a:t>Which is most cost effective?</a:t>
            </a:r>
          </a:p>
          <a:p>
            <a:pPr lvl="1">
              <a:lnSpc>
                <a:spcPct val="90000"/>
              </a:lnSpc>
              <a:buClr>
                <a:srgbClr val="5F5F5F"/>
              </a:buClr>
              <a:buFont typeface="Wingdings" pitchFamily="2" charset="2"/>
              <a:buChar char="Ø"/>
            </a:pPr>
            <a:r>
              <a:rPr lang="en-US" i="1">
                <a:solidFill>
                  <a:srgbClr val="FF0000"/>
                </a:solidFill>
              </a:rPr>
              <a:t>Which one tends to be proactive measures?</a:t>
            </a:r>
          </a:p>
          <a:p>
            <a:pPr lvl="1">
              <a:lnSpc>
                <a:spcPct val="90000"/>
              </a:lnSpc>
              <a:buClr>
                <a:srgbClr val="5F5F5F"/>
              </a:buClr>
              <a:buFont typeface="Wingdings" pitchFamily="2" charset="2"/>
              <a:buChar char="Ø"/>
            </a:pPr>
            <a:r>
              <a:rPr lang="en-US" i="1">
                <a:solidFill>
                  <a:srgbClr val="FF0000"/>
                </a:solidFill>
              </a:rPr>
              <a:t>Can you give an example of each?</a:t>
            </a:r>
          </a:p>
          <a:p>
            <a:pPr>
              <a:lnSpc>
                <a:spcPct val="90000"/>
              </a:lnSpc>
              <a:buClr>
                <a:srgbClr val="5F5F5F"/>
              </a:buClr>
              <a:buFont typeface="Wingdings" pitchFamily="2" charset="2"/>
              <a:buChar char="Ø"/>
            </a:pPr>
            <a:r>
              <a:rPr lang="en-US" sz="3600"/>
              <a:t>Predictive controls</a:t>
            </a:r>
            <a:endParaRPr lang="en-US" i="1">
              <a:solidFill>
                <a:srgbClr val="FF0000"/>
              </a:solidFill>
            </a:endParaRPr>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C6F179E6-84AC-4DC5-8FAD-F2D19D001448}" type="slidenum">
              <a:rPr lang="en-US"/>
              <a:pPr/>
              <a:t>6</a:t>
            </a:fld>
            <a:endParaRPr lang="en-US"/>
          </a:p>
        </p:txBody>
      </p:sp>
      <p:sp>
        <p:nvSpPr>
          <p:cNvPr id="79874" name="Rectangle 2"/>
          <p:cNvSpPr>
            <a:spLocks noGrp="1" noChangeArrowheads="1"/>
          </p:cNvSpPr>
          <p:nvPr>
            <p:ph type="title"/>
          </p:nvPr>
        </p:nvSpPr>
        <p:spPr>
          <a:xfrm>
            <a:off x="381000" y="685800"/>
            <a:ext cx="8229600" cy="1104900"/>
          </a:xfrm>
        </p:spPr>
        <p:txBody>
          <a:bodyPr/>
          <a:lstStyle/>
          <a:p>
            <a:pPr lvl="1" algn="ctr"/>
            <a:r>
              <a:rPr lang="en-US" sz="2400" dirty="0" smtClean="0"/>
              <a:t>The five components of internal control are:</a:t>
            </a:r>
            <a:r>
              <a:rPr lang="en-US" sz="3600" dirty="0" smtClean="0"/>
              <a:t/>
            </a:r>
            <a:br>
              <a:rPr lang="en-US" sz="3600" dirty="0" smtClean="0"/>
            </a:br>
            <a:endParaRPr lang="en-US" sz="4000" dirty="0"/>
          </a:p>
        </p:txBody>
      </p:sp>
      <p:sp>
        <p:nvSpPr>
          <p:cNvPr id="79875" name="Rectangle 3"/>
          <p:cNvSpPr>
            <a:spLocks noGrp="1" noChangeArrowheads="1"/>
          </p:cNvSpPr>
          <p:nvPr>
            <p:ph type="body" sz="half" idx="1"/>
          </p:nvPr>
        </p:nvSpPr>
        <p:spPr>
          <a:xfrm>
            <a:off x="685800" y="2133600"/>
            <a:ext cx="8001000" cy="4114800"/>
          </a:xfrm>
        </p:spPr>
        <p:txBody>
          <a:bodyPr/>
          <a:lstStyle/>
          <a:p>
            <a:pPr lvl="1">
              <a:buFont typeface="Wingdings" pitchFamily="2" charset="2"/>
              <a:buChar char="Ø"/>
            </a:pPr>
            <a:r>
              <a:rPr lang="en-US" sz="3600" dirty="0" smtClean="0"/>
              <a:t>The </a:t>
            </a:r>
            <a:r>
              <a:rPr lang="en-US" sz="3600" dirty="0"/>
              <a:t>control environment</a:t>
            </a:r>
          </a:p>
          <a:p>
            <a:pPr lvl="1">
              <a:buFont typeface="Wingdings" pitchFamily="2" charset="2"/>
              <a:buChar char="Ø"/>
            </a:pPr>
            <a:r>
              <a:rPr lang="en-US" sz="3600" dirty="0"/>
              <a:t>Risk assessment</a:t>
            </a:r>
          </a:p>
          <a:p>
            <a:pPr lvl="1">
              <a:buFont typeface="Wingdings" pitchFamily="2" charset="2"/>
              <a:buChar char="Ø"/>
            </a:pPr>
            <a:r>
              <a:rPr lang="en-US" sz="3600" dirty="0"/>
              <a:t>Information &amp; communication</a:t>
            </a:r>
          </a:p>
          <a:p>
            <a:pPr lvl="1">
              <a:buFont typeface="Wingdings" pitchFamily="2" charset="2"/>
              <a:buChar char="Ø"/>
            </a:pPr>
            <a:r>
              <a:rPr lang="en-US" sz="3600" dirty="0"/>
              <a:t>Monitoring</a:t>
            </a:r>
          </a:p>
          <a:p>
            <a:pPr lvl="1">
              <a:buFont typeface="Wingdings" pitchFamily="2" charset="2"/>
              <a:buChar char="Ø"/>
            </a:pPr>
            <a:r>
              <a:rPr lang="en-US" sz="3600" dirty="0"/>
              <a:t>Control activities</a:t>
            </a:r>
          </a:p>
        </p:txBody>
      </p:sp>
    </p:spTree>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003961B-EAEF-47C0-847D-BC30F46CD6AD}" type="slidenum">
              <a:rPr lang="en-US"/>
              <a:pPr/>
              <a:t>7</a:t>
            </a:fld>
            <a:endParaRPr lang="en-US"/>
          </a:p>
        </p:txBody>
      </p:sp>
      <p:sp>
        <p:nvSpPr>
          <p:cNvPr id="239618" name="Rectangle 2"/>
          <p:cNvSpPr>
            <a:spLocks noGrp="1" noChangeArrowheads="1"/>
          </p:cNvSpPr>
          <p:nvPr>
            <p:ph type="title"/>
          </p:nvPr>
        </p:nvSpPr>
        <p:spPr/>
        <p:txBody>
          <a:bodyPr/>
          <a:lstStyle/>
          <a:p>
            <a:pPr algn="ctr"/>
            <a:r>
              <a:rPr lang="en-US" dirty="0"/>
              <a:t>SAS 78</a:t>
            </a:r>
          </a:p>
        </p:txBody>
      </p:sp>
      <p:sp>
        <p:nvSpPr>
          <p:cNvPr id="239619" name="Rectangle 3"/>
          <p:cNvSpPr>
            <a:spLocks noGrp="1" noChangeArrowheads="1"/>
          </p:cNvSpPr>
          <p:nvPr>
            <p:ph type="body" idx="1"/>
          </p:nvPr>
        </p:nvSpPr>
        <p:spPr/>
        <p:txBody>
          <a:bodyPr/>
          <a:lstStyle/>
          <a:p>
            <a:pPr>
              <a:lnSpc>
                <a:spcPct val="90000"/>
              </a:lnSpc>
            </a:pPr>
            <a:r>
              <a:rPr lang="en-US"/>
              <a:t>The Auditing Standards Board of the American Institute of Certified Public Accountants (AICPA) incorporated the components of internal control presented in the COSO Report in its Statement on Auditing Standards No. 78 (SAS 78), entitled “Consideration of Internal Control in a Financial Statement Audit.” </a:t>
            </a:r>
          </a:p>
        </p:txBody>
      </p:sp>
    </p:spTree>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E6BD9F24-4E29-4B2A-8EFE-2DE098ED48DF}" type="slidenum">
              <a:rPr lang="en-US"/>
              <a:pPr/>
              <a:t>8</a:t>
            </a:fld>
            <a:endParaRPr lang="en-US"/>
          </a:p>
        </p:txBody>
      </p:sp>
      <p:sp>
        <p:nvSpPr>
          <p:cNvPr id="81922" name="Rectangle 2"/>
          <p:cNvSpPr>
            <a:spLocks noGrp="1" noChangeArrowheads="1"/>
          </p:cNvSpPr>
          <p:nvPr>
            <p:ph type="title"/>
          </p:nvPr>
        </p:nvSpPr>
        <p:spPr/>
        <p:txBody>
          <a:bodyPr/>
          <a:lstStyle/>
          <a:p>
            <a:pPr algn="ctr"/>
            <a:r>
              <a:rPr lang="en-US"/>
              <a:t>SAS 78</a:t>
            </a:r>
            <a:br>
              <a:rPr lang="en-US"/>
            </a:br>
            <a:r>
              <a:rPr lang="en-US" sz="3600"/>
              <a:t>(#1:Control Environment -- elements)</a:t>
            </a:r>
            <a:endParaRPr lang="en-US"/>
          </a:p>
        </p:txBody>
      </p:sp>
      <p:sp>
        <p:nvSpPr>
          <p:cNvPr id="81923" name="Rectangle 3"/>
          <p:cNvSpPr>
            <a:spLocks noGrp="1" noChangeArrowheads="1"/>
          </p:cNvSpPr>
          <p:nvPr>
            <p:ph type="body" sz="half" idx="1"/>
          </p:nvPr>
        </p:nvSpPr>
        <p:spPr>
          <a:xfrm>
            <a:off x="685800" y="1676400"/>
            <a:ext cx="8001000" cy="4114800"/>
          </a:xfrm>
        </p:spPr>
        <p:txBody>
          <a:bodyPr/>
          <a:lstStyle/>
          <a:p>
            <a:pPr>
              <a:lnSpc>
                <a:spcPct val="90000"/>
              </a:lnSpc>
              <a:buClr>
                <a:srgbClr val="5F5F5F"/>
              </a:buClr>
              <a:buFont typeface="Wingdings" pitchFamily="2" charset="2"/>
              <a:buChar char="Ø"/>
            </a:pPr>
            <a:r>
              <a:rPr lang="en-US" i="1">
                <a:solidFill>
                  <a:srgbClr val="FF0000"/>
                </a:solidFill>
              </a:rPr>
              <a:t>Describe how each one could adversely affect internal control.</a:t>
            </a:r>
          </a:p>
          <a:p>
            <a:pPr>
              <a:lnSpc>
                <a:spcPct val="90000"/>
              </a:lnSpc>
              <a:buClr>
                <a:srgbClr val="5F5F5F"/>
              </a:buClr>
              <a:buFont typeface="Wingdings" pitchFamily="2" charset="2"/>
              <a:buChar char="Ø"/>
            </a:pPr>
            <a:r>
              <a:rPr lang="en-US" sz="3600"/>
              <a:t>The integrity and ethical values</a:t>
            </a:r>
          </a:p>
          <a:p>
            <a:pPr>
              <a:lnSpc>
                <a:spcPct val="90000"/>
              </a:lnSpc>
              <a:buClr>
                <a:srgbClr val="5F5F5F"/>
              </a:buClr>
              <a:buFont typeface="Wingdings" pitchFamily="2" charset="2"/>
              <a:buChar char="Ø"/>
            </a:pPr>
            <a:r>
              <a:rPr lang="en-US" sz="3600"/>
              <a:t>Structure of the organization</a:t>
            </a:r>
          </a:p>
          <a:p>
            <a:pPr>
              <a:lnSpc>
                <a:spcPct val="90000"/>
              </a:lnSpc>
              <a:buClr>
                <a:srgbClr val="5F5F5F"/>
              </a:buClr>
              <a:buFont typeface="Wingdings" pitchFamily="2" charset="2"/>
              <a:buChar char="Ø"/>
            </a:pPr>
            <a:r>
              <a:rPr lang="en-US" sz="3600"/>
              <a:t>Participation of audit committee</a:t>
            </a:r>
          </a:p>
          <a:p>
            <a:pPr>
              <a:lnSpc>
                <a:spcPct val="90000"/>
              </a:lnSpc>
              <a:buClr>
                <a:srgbClr val="5F5F5F"/>
              </a:buClr>
              <a:buFont typeface="Wingdings" pitchFamily="2" charset="2"/>
              <a:buChar char="Ø"/>
            </a:pPr>
            <a:r>
              <a:rPr lang="en-US" sz="3600"/>
              <a:t>Management’s philosophy and style</a:t>
            </a:r>
          </a:p>
          <a:p>
            <a:pPr>
              <a:lnSpc>
                <a:spcPct val="90000"/>
              </a:lnSpc>
              <a:buClr>
                <a:srgbClr val="5F5F5F"/>
              </a:buClr>
              <a:buFont typeface="Wingdings" pitchFamily="2" charset="2"/>
              <a:buChar char="Ø"/>
            </a:pPr>
            <a:r>
              <a:rPr lang="en-US" sz="3600"/>
              <a:t>Procedures for delegating</a:t>
            </a:r>
          </a:p>
        </p:txBody>
      </p:sp>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E044D35-464B-4825-989B-939D02BBE4C6}" type="slidenum">
              <a:rPr lang="en-US"/>
              <a:pPr/>
              <a:t>9</a:t>
            </a:fld>
            <a:endParaRPr lang="en-US"/>
          </a:p>
        </p:txBody>
      </p:sp>
      <p:sp>
        <p:nvSpPr>
          <p:cNvPr id="83970" name="Rectangle 2"/>
          <p:cNvSpPr>
            <a:spLocks noGrp="1" noChangeArrowheads="1"/>
          </p:cNvSpPr>
          <p:nvPr>
            <p:ph type="body" idx="1"/>
          </p:nvPr>
        </p:nvSpPr>
        <p:spPr/>
        <p:txBody>
          <a:bodyPr/>
          <a:lstStyle/>
          <a:p>
            <a:pPr>
              <a:buClr>
                <a:srgbClr val="5F5F5F"/>
              </a:buClr>
              <a:buFont typeface="Wingdings" pitchFamily="2" charset="2"/>
              <a:buChar char="Ø"/>
            </a:pPr>
            <a:r>
              <a:rPr lang="en-US"/>
              <a:t>Management’s methods of assessing performance</a:t>
            </a:r>
          </a:p>
          <a:p>
            <a:pPr>
              <a:buClr>
                <a:srgbClr val="5F5F5F"/>
              </a:buClr>
              <a:buFont typeface="Wingdings" pitchFamily="2" charset="2"/>
              <a:buChar char="Ø"/>
            </a:pPr>
            <a:r>
              <a:rPr lang="en-US"/>
              <a:t>External influences</a:t>
            </a:r>
          </a:p>
          <a:p>
            <a:pPr>
              <a:buClr>
                <a:srgbClr val="5F5F5F"/>
              </a:buClr>
              <a:buFont typeface="Wingdings" pitchFamily="2" charset="2"/>
              <a:buChar char="Ø"/>
            </a:pPr>
            <a:r>
              <a:rPr lang="en-US"/>
              <a:t>Organization’s policies and practices for managing human resources</a:t>
            </a:r>
          </a:p>
        </p:txBody>
      </p:sp>
      <p:sp>
        <p:nvSpPr>
          <p:cNvPr id="83971" name="Rectangle 3"/>
          <p:cNvSpPr>
            <a:spLocks noGrp="1" noChangeArrowheads="1"/>
          </p:cNvSpPr>
          <p:nvPr>
            <p:ph type="title"/>
          </p:nvPr>
        </p:nvSpPr>
        <p:spPr>
          <a:noFill/>
          <a:ln/>
        </p:spPr>
        <p:txBody>
          <a:bodyPr lIns="92075" tIns="46038" rIns="92075" bIns="46038"/>
          <a:lstStyle/>
          <a:p>
            <a:pPr algn="ctr"/>
            <a:r>
              <a:rPr lang="en-US" sz="3400"/>
              <a:t>SAS 78</a:t>
            </a:r>
            <a:br>
              <a:rPr lang="en-US" sz="3400"/>
            </a:br>
            <a:r>
              <a:rPr lang="en-US" sz="3400"/>
              <a:t> (#1:Control Environment -- elements)</a:t>
            </a:r>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1478</TotalTime>
  <Words>1220</Words>
  <Application>Microsoft Office PowerPoint</Application>
  <PresentationFormat>On-screen Show (4:3)</PresentationFormat>
  <Paragraphs>167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Times New Roman</vt:lpstr>
      <vt:lpstr>Wingdings</vt:lpstr>
      <vt:lpstr>Pixel</vt:lpstr>
      <vt:lpstr>IS AUDITS</vt:lpstr>
      <vt:lpstr>FRAUD AUDITS</vt:lpstr>
      <vt:lpstr>EXTERNAL AUDITS</vt:lpstr>
      <vt:lpstr>EXPOSURES AND RISK</vt:lpstr>
      <vt:lpstr>THE P-D-C MODEL</vt:lpstr>
      <vt:lpstr>The five components of internal control are: </vt:lpstr>
      <vt:lpstr>SAS 78</vt:lpstr>
      <vt:lpstr>SAS 78 (#1:Control Environment -- elements)</vt:lpstr>
      <vt:lpstr>SAS 78  (#1:Control Environment -- elements)</vt:lpstr>
      <vt:lpstr>SAS 78  (#1:Control Environment -- techniques)</vt:lpstr>
      <vt:lpstr>SAS 78  (#2:Risk Assessment)</vt:lpstr>
      <vt:lpstr>SAS 78  (#3:Information &amp; Communication-elements)</vt:lpstr>
      <vt:lpstr>SAS 78 (#3:Information &amp; Communication-techniques)</vt:lpstr>
      <vt:lpstr>SAS 78 (#4: Monitoring)</vt:lpstr>
      <vt:lpstr>SAS 94 The Effect of Information Technology on the Auditor’s Consideration of Internal Control in a Financial Statement Audit </vt:lpstr>
      <vt:lpstr>PowerPoint Presentation</vt:lpstr>
      <vt:lpstr>PowerPoint Presentation</vt:lpstr>
      <vt:lpstr>PowerPoint Presentation</vt:lpstr>
    </vt:vector>
  </TitlesOfParts>
  <Company>College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CIS-496 / I.S. Auditing</dc:title>
  <dc:creator>Dr. Michael Butler</dc:creator>
  <cp:lastModifiedBy>Stanley Munga</cp:lastModifiedBy>
  <cp:revision>154</cp:revision>
  <dcterms:created xsi:type="dcterms:W3CDTF">2000-01-20T04:22:39Z</dcterms:created>
  <dcterms:modified xsi:type="dcterms:W3CDTF">2023-01-18T01:31:00Z</dcterms:modified>
</cp:coreProperties>
</file>