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263" r:id="rId18"/>
    <p:sldId id="421" r:id="rId19"/>
    <p:sldId id="422" r:id="rId20"/>
    <p:sldId id="423" r:id="rId21"/>
    <p:sldId id="424" r:id="rId22"/>
    <p:sldId id="427" r:id="rId23"/>
    <p:sldId id="425" r:id="rId24"/>
    <p:sldId id="426" r:id="rId25"/>
    <p:sldId id="317" r:id="rId26"/>
    <p:sldId id="33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319" r:id="rId49"/>
    <p:sldId id="308" r:id="rId50"/>
    <p:sldId id="323" r:id="rId51"/>
    <p:sldId id="440" r:id="rId52"/>
    <p:sldId id="441" r:id="rId53"/>
    <p:sldId id="442" r:id="rId54"/>
    <p:sldId id="32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BA"/>
    <a:srgbClr val="E0C6F3"/>
    <a:srgbClr val="F7F0FC"/>
    <a:srgbClr val="E8FFFF"/>
    <a:srgbClr val="A2C1FE"/>
    <a:srgbClr val="C0FEF9"/>
    <a:srgbClr val="F6BF69"/>
    <a:srgbClr val="FBE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141B6E58-D257-462C-AD16-5A5412DFE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CEAE3DB1-668E-4AD7-8C0E-A49815011F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978116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56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12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684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245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761C5-87C7-43E7-B958-841A72960C4A}" type="slidenum">
              <a:rPr lang="en-US"/>
              <a:pPr/>
              <a:t>1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66C1A-569D-4CD5-8E6B-F51A93A30DB6}" type="slidenum">
              <a:rPr lang="en-US"/>
              <a:pPr/>
              <a:t>10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A7F14-904D-46DC-9E34-F82DF17717E8}" type="slidenum">
              <a:rPr lang="en-US"/>
              <a:pPr/>
              <a:t>11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23983-E684-4304-801E-5BB27BBA5175}" type="slidenum">
              <a:rPr lang="en-US"/>
              <a:pPr/>
              <a:t>12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1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54A98-104E-4375-9965-9C2D1486B55E}" type="slidenum">
              <a:rPr lang="en-US"/>
              <a:pPr/>
              <a:t>13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4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354BD-C564-452C-B424-1D524A8DA74D}" type="slidenum">
              <a:rPr lang="en-US"/>
              <a:pPr/>
              <a:t>14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5103-9E33-437B-930E-E1A429FF5459}" type="slidenum">
              <a:rPr lang="en-US"/>
              <a:pPr/>
              <a:t>15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1DCFD-3688-4966-8AA2-218E41095C7D}" type="slidenum">
              <a:rPr lang="en-US"/>
              <a:pPr/>
              <a:t>16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7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B6E90-9CA0-4E45-989E-C00413796E12}" type="slidenum">
              <a:rPr lang="en-US"/>
              <a:pPr/>
              <a:t>17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6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F6E2C-93FD-4516-A99E-C9BBEDC10600}" type="slidenum">
              <a:rPr lang="en-US"/>
              <a:pPr/>
              <a:t>18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1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94BA1-B9BD-436C-97CD-A06A353705EB}" type="slidenum">
              <a:rPr lang="en-US"/>
              <a:pPr/>
              <a:t>21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7BCCC-F21F-4026-817D-1EFA86225B10}" type="slidenum">
              <a:rPr lang="en-US"/>
              <a:pPr/>
              <a:t>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FCD39-57E4-408D-91B0-F390572B73DA}" type="slidenum">
              <a:rPr lang="en-US"/>
              <a:pPr/>
              <a:t>23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38548-7E0A-40B8-AB13-1FCFD7B788D5}" type="slidenum">
              <a:rPr lang="en-US"/>
              <a:pPr/>
              <a:t>24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6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6E29E-F0CD-48F4-AFDF-F7B78F4BF1C8}" type="slidenum">
              <a:rPr lang="en-US"/>
              <a:pPr/>
              <a:t>25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87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FC2E5-FB91-40AC-959A-60CCCA4AC353}" type="slidenum">
              <a:rPr lang="en-US"/>
              <a:pPr/>
              <a:t>27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7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2A23B-71F0-433E-89F5-FDDFC68BFE23}" type="slidenum">
              <a:rPr lang="en-US"/>
              <a:pPr/>
              <a:t>28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2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28C4F-75D2-4EDD-A739-4470E0097932}" type="slidenum">
              <a:rPr lang="en-US"/>
              <a:pPr/>
              <a:t>29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4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68EA2-E3BF-48D9-830E-725EF64DC884}" type="slidenum">
              <a:rPr lang="en-US"/>
              <a:pPr/>
              <a:t>30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0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B5E6-B52F-4740-87E0-503FBE74A55F}" type="slidenum">
              <a:rPr lang="en-US"/>
              <a:pPr/>
              <a:t>31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5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7246E-F3C6-4607-9166-3A67BFC81364}" type="slidenum">
              <a:rPr lang="en-US"/>
              <a:pPr/>
              <a:t>32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6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3D704-33DE-467A-840E-F7BB95F8447C}" type="slidenum">
              <a:rPr lang="en-US"/>
              <a:pPr/>
              <a:t>33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0B4F-D6A7-4F9B-B4D0-815E49213C4D}" type="slidenum">
              <a:rPr lang="en-US"/>
              <a:pPr/>
              <a:t>3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5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6ADFA-A7B2-4ABB-8DD3-7D649328DB3F}" type="slidenum">
              <a:rPr lang="en-US"/>
              <a:pPr/>
              <a:t>34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9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6D4E7-6820-48F4-83EC-DF64414B420C}" type="slidenum">
              <a:rPr lang="en-US"/>
              <a:pPr/>
              <a:t>35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7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31E05-0E32-4E33-B329-BE6CF8DAAA8E}" type="slidenum">
              <a:rPr lang="en-US"/>
              <a:pPr/>
              <a:t>36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06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09449-C7DB-4E72-8DB5-7E6FC4176AB8}" type="slidenum">
              <a:rPr lang="en-US"/>
              <a:pPr/>
              <a:t>37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3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0BE77-91F6-4FD0-91CF-2F1852E28F25}" type="slidenum">
              <a:rPr lang="en-US"/>
              <a:pPr/>
              <a:t>38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7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339CD-061D-4FFA-A988-FA22FCD027C7}" type="slidenum">
              <a:rPr lang="en-US"/>
              <a:pPr/>
              <a:t>39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F561B-1BD7-4780-B51E-FEAFF3CD5771}" type="slidenum">
              <a:rPr lang="en-US"/>
              <a:pPr/>
              <a:t>40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57127-055B-459E-92D2-F64D20E51945}" type="slidenum">
              <a:rPr lang="en-US"/>
              <a:pPr/>
              <a:t>41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2C0D-17E2-4C7C-86A1-B0C5C2717E03}" type="slidenum">
              <a:rPr lang="en-US"/>
              <a:pPr/>
              <a:t>42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5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4B7B7-7CD8-4996-9C0B-785504BE6CC3}" type="slidenum">
              <a:rPr lang="en-US"/>
              <a:pPr/>
              <a:t>43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CA492-45B7-439D-912F-F8136C7BE454}" type="slidenum">
              <a:rPr lang="en-US"/>
              <a:pPr/>
              <a:t>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3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40788-F2C8-43AB-8A63-3C567C68041B}" type="slidenum">
              <a:rPr lang="en-US"/>
              <a:pPr/>
              <a:t>44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4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E539D-2B70-4A4C-910F-F5BFF7E9DBEE}" type="slidenum">
              <a:rPr lang="en-US"/>
              <a:pPr/>
              <a:t>45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6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BC045-DCF5-48E8-BFDA-F55990A207C9}" type="slidenum">
              <a:rPr lang="en-US"/>
              <a:pPr/>
              <a:t>46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1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EDC89-2A7A-4E99-BD2F-09BE720745D1}" type="slidenum">
              <a:rPr lang="en-US"/>
              <a:pPr/>
              <a:t>47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4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949FB-ECBC-440E-B4E8-11B6ABF1A02E}" type="slidenum">
              <a:rPr lang="en-US"/>
              <a:pPr/>
              <a:t>48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6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5C354-423E-4634-AC72-DA65CA0FF8E5}" type="slidenum">
              <a:rPr lang="en-US"/>
              <a:pPr/>
              <a:t>49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63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53CA2-333A-4112-A58D-7D5EF09A458D}" type="slidenum">
              <a:rPr lang="en-US"/>
              <a:pPr/>
              <a:t>51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44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B01CE-A916-4C7C-85E2-209FF9E4E117}" type="slidenum">
              <a:rPr lang="en-US"/>
              <a:pPr/>
              <a:t>52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39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1AF8-2034-401B-88ED-750444A07242}" type="slidenum">
              <a:rPr lang="en-US"/>
              <a:pPr/>
              <a:t>53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0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034E0-1426-487E-AEEE-C6FC58B56817}" type="slidenum">
              <a:rPr lang="en-US"/>
              <a:pPr/>
              <a:t>54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DC935-919F-48FB-ADE5-CB312FB81FB3}" type="slidenum">
              <a:rPr lang="en-US"/>
              <a:pPr/>
              <a:t>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6604D-C932-46BD-BCAD-6F8CC83EC41F}" type="slidenum">
              <a:rPr lang="en-US"/>
              <a:pPr/>
              <a:t>6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9BE76-C526-465E-A46B-7AA9FE377305}" type="slidenum">
              <a:rPr lang="en-US"/>
              <a:pPr/>
              <a:t>7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3A2BF-041E-43BA-A416-AACB5F962162}" type="slidenum">
              <a:rPr lang="en-US"/>
              <a:pPr/>
              <a:t>8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D6A22-ADD4-42B2-A910-89ED1D0325A0}" type="slidenum">
              <a:rPr lang="en-US"/>
              <a:pPr/>
              <a:t>9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ln/>
        </p:spPr>
        <p:txBody>
          <a:bodyPr lIns="90488" rIns="9048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2EA3F-3632-43A3-A1A5-AF8EED7AFE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D53B8-12E8-40D1-8AEA-F8ABE95E5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1033463"/>
            <a:ext cx="1809750" cy="230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33463"/>
            <a:ext cx="5276850" cy="230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3E892-D013-4666-98D6-9C5090BD33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44E95-635C-4F3D-B4D3-3A3A7A2466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A2821-3194-430C-AA25-B281339C24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97025"/>
            <a:ext cx="3543300" cy="173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97025"/>
            <a:ext cx="3543300" cy="173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506AA-7F24-4C57-BD52-F76614318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14EFC-920E-4E61-8A59-B62145CE28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DE43A-AF12-4238-8B24-351C4721F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E9F64-E392-4CEC-8B9E-641B1975F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68350-17CA-4FD4-A3B6-2627BF247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8D098-07A2-4427-A87E-9348D1A95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0000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000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CAF7D65B-A161-4705-9F0B-64598E917B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295400"/>
            <a:ext cx="9131300" cy="5029200"/>
          </a:xfrm>
          <a:prstGeom prst="rect">
            <a:avLst/>
          </a:prstGeom>
          <a:gradFill rotWithShape="0">
            <a:gsLst>
              <a:gs pos="0">
                <a:srgbClr val="374BFB"/>
              </a:gs>
              <a:gs pos="100000">
                <a:srgbClr val="374BFB">
                  <a:gamma/>
                  <a:shade val="69804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0" y="533400"/>
            <a:ext cx="9131300" cy="838200"/>
            <a:chOff x="0" y="336"/>
            <a:chExt cx="5752" cy="528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336"/>
              <a:ext cx="1432" cy="528"/>
            </a:xfrm>
            <a:prstGeom prst="rect">
              <a:avLst/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0" y="336"/>
              <a:ext cx="1432" cy="528"/>
            </a:xfrm>
            <a:prstGeom prst="hexagon">
              <a:avLst>
                <a:gd name="adj" fmla="val 67790"/>
                <a:gd name="vf" fmla="val 115470"/>
              </a:avLst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760" y="336"/>
              <a:ext cx="2736" cy="528"/>
            </a:xfrm>
            <a:prstGeom prst="hexagon">
              <a:avLst>
                <a:gd name="adj" fmla="val 129521"/>
                <a:gd name="vf" fmla="val 115470"/>
              </a:avLst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2176" y="336"/>
              <a:ext cx="2640" cy="528"/>
            </a:xfrm>
            <a:prstGeom prst="hexagon">
              <a:avLst>
                <a:gd name="adj" fmla="val 124977"/>
                <a:gd name="vf" fmla="val 115470"/>
              </a:avLst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3544" y="336"/>
              <a:ext cx="2112" cy="528"/>
            </a:xfrm>
            <a:prstGeom prst="hexagon">
              <a:avLst>
                <a:gd name="adj" fmla="val 99981"/>
                <a:gd name="vf" fmla="val 115470"/>
              </a:avLst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flipH="1">
              <a:off x="4648" y="336"/>
              <a:ext cx="1104" cy="528"/>
            </a:xfrm>
            <a:prstGeom prst="homePlate">
              <a:avLst>
                <a:gd name="adj" fmla="val 96162"/>
              </a:avLst>
            </a:prstGeom>
            <a:gradFill rotWithShape="0">
              <a:gsLst>
                <a:gs pos="0">
                  <a:srgbClr val="374BFB"/>
                </a:gs>
                <a:gs pos="100000">
                  <a:srgbClr val="374BFB">
                    <a:gamma/>
                    <a:shade val="6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97025"/>
            <a:ext cx="72390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33463"/>
            <a:ext cx="5562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1313" indent="-341313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A2C1FE"/>
        </a:buClr>
        <a:buSzPct val="60000"/>
        <a:buFont typeface="Monotype Sorts" pitchFamily="2" charset="2"/>
        <a:buChar char="t"/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00100" indent="-344488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Monotype Sorts" pitchFamily="2" charset="2"/>
        <a:buChar char="u"/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8888" indent="-344488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v"/>
        <a:defRPr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17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7772400" cy="754566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4800" dirty="0" smtClean="0"/>
              <a:t> </a:t>
            </a:r>
            <a:r>
              <a:rPr lang="en-US" sz="4800" dirty="0" smtClean="0"/>
              <a:t>IS Auditing </a:t>
            </a:r>
            <a:endParaRPr lang="en-US" sz="4800" dirty="0"/>
          </a:p>
        </p:txBody>
      </p:sp>
      <p:pic>
        <p:nvPicPr>
          <p:cNvPr id="160772" name="Picture 4" descr="exam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810000"/>
            <a:ext cx="2362200" cy="2540000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Overview of the</a:t>
            </a:r>
            <a:br>
              <a:rPr lang="en-US"/>
            </a:br>
            <a:r>
              <a:rPr lang="en-US"/>
              <a:t>Auditing Process</a:t>
            </a: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1008063" y="1905000"/>
            <a:ext cx="7086600" cy="4267200"/>
          </a:xfrm>
          <a:prstGeom prst="rect">
            <a:avLst/>
          </a:prstGeom>
          <a:solidFill>
            <a:srgbClr val="00DFC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Audit Planning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Establish scope and objectives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Organize audit team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Develop knowledge of business operations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Review prior audit results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Identify risk factors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Prepare audit program</a:t>
            </a:r>
          </a:p>
        </p:txBody>
      </p:sp>
      <p:sp>
        <p:nvSpPr>
          <p:cNvPr id="517124" name="Line 4"/>
          <p:cNvSpPr>
            <a:spLocks noChangeShapeType="1"/>
          </p:cNvSpPr>
          <p:nvPr/>
        </p:nvSpPr>
        <p:spPr bwMode="auto">
          <a:xfrm>
            <a:off x="1144588" y="2743200"/>
            <a:ext cx="7085012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>
            <a:off x="992188" y="2819400"/>
            <a:ext cx="7085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762000" y="1828800"/>
            <a:ext cx="7772400" cy="4191000"/>
          </a:xfrm>
          <a:prstGeom prst="rect">
            <a:avLst/>
          </a:prstGeom>
          <a:solidFill>
            <a:srgbClr val="00DFC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Collection of Audit Evidence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Observation of operating activities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Review of documentation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Discussion with employees and questionnaires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Physical examination of assets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Confirmation through third parties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Reperformance of procedures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Vouching of source documents</a:t>
            </a:r>
          </a:p>
          <a:p>
            <a:pPr algn="ctr"/>
            <a:r>
              <a:rPr lang="en-US" sz="2800" b="0">
                <a:solidFill>
                  <a:srgbClr val="1A1A00"/>
                </a:solidFill>
                <a:latin typeface="Times New Roman" pitchFamily="18" charset="0"/>
              </a:rPr>
              <a:t>Analytical review and sampling</a:t>
            </a:r>
          </a:p>
        </p:txBody>
      </p:sp>
      <p:sp>
        <p:nvSpPr>
          <p:cNvPr id="519171" name="Line 3"/>
          <p:cNvSpPr>
            <a:spLocks noChangeShapeType="1"/>
          </p:cNvSpPr>
          <p:nvPr/>
        </p:nvSpPr>
        <p:spPr bwMode="auto">
          <a:xfrm>
            <a:off x="1144588" y="2743200"/>
            <a:ext cx="7085012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762000" y="2438400"/>
            <a:ext cx="78470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55626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Overview of the</a:t>
            </a:r>
            <a:br>
              <a:rPr lang="en-US"/>
            </a:br>
            <a:r>
              <a:rPr lang="en-US"/>
              <a:t>Auditing Process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Overview of the</a:t>
            </a:r>
            <a:br>
              <a:rPr lang="en-US"/>
            </a:br>
            <a:r>
              <a:rPr lang="en-US"/>
              <a:t>Auditing Process</a:t>
            </a:r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008063" y="1905000"/>
            <a:ext cx="7086600" cy="4267200"/>
          </a:xfrm>
          <a:prstGeom prst="rect">
            <a:avLst/>
          </a:prstGeom>
          <a:solidFill>
            <a:srgbClr val="00DFC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Evaluation of Audit Evidence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Assess quality of internal controls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Assess reliability of information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Assess operating performance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Consider need for additional evidence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Consider risk factors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Consider materiality factors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Document audit findings</a:t>
            </a:r>
          </a:p>
        </p:txBody>
      </p:sp>
      <p:sp>
        <p:nvSpPr>
          <p:cNvPr id="521220" name="Line 4"/>
          <p:cNvSpPr>
            <a:spLocks noChangeShapeType="1"/>
          </p:cNvSpPr>
          <p:nvPr/>
        </p:nvSpPr>
        <p:spPr bwMode="auto">
          <a:xfrm>
            <a:off x="1144588" y="2743200"/>
            <a:ext cx="7085012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009650" y="2590800"/>
            <a:ext cx="70850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Overview of the</a:t>
            </a:r>
            <a:br>
              <a:rPr lang="en-US"/>
            </a:br>
            <a:r>
              <a:rPr lang="en-US"/>
              <a:t>Auditing Process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831850" y="2590800"/>
            <a:ext cx="7391400" cy="2438400"/>
          </a:xfrm>
          <a:prstGeom prst="rect">
            <a:avLst/>
          </a:prstGeom>
          <a:solidFill>
            <a:srgbClr val="00DFC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Communication of Audit Results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Formulate audit conclusions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Develop recommendations for management</a:t>
            </a:r>
          </a:p>
          <a:p>
            <a:pPr algn="ctr"/>
            <a:r>
              <a:rPr lang="en-US" b="0">
                <a:solidFill>
                  <a:srgbClr val="1A1A00"/>
                </a:solidFill>
                <a:latin typeface="Times New Roman" pitchFamily="18" charset="0"/>
              </a:rPr>
              <a:t>Present audit results to management</a:t>
            </a:r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1144588" y="3200400"/>
            <a:ext cx="7085012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839788" y="3335338"/>
            <a:ext cx="73898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65532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Operational Audits of an AIS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sz="3200"/>
              <a:t>The techniques and procedures used in operational audits are similar to those of IS and financial audits.</a:t>
            </a:r>
          </a:p>
          <a:p>
            <a:pPr marL="342900" indent="-342900"/>
            <a:r>
              <a:rPr lang="en-US" sz="3200"/>
              <a:t>The basic difference is that the IS audit scope is confined to internal controls, whereas the financial audit scope is limited to IIS output.</a:t>
            </a:r>
          </a:p>
          <a:p>
            <a:pPr marL="342900" indent="-342900"/>
            <a:r>
              <a:rPr lang="en-US" sz="3200"/>
              <a:t>The operational audit scope encompasses all aspects of IS management.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0104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Operational Audits of an AIS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sz="3200"/>
              <a:t>Operational audit objectives include evaluating effectiveness, efficiency, and    goal achievement.</a:t>
            </a:r>
          </a:p>
          <a:p>
            <a:pPr marL="342900" indent="-342900"/>
            <a:r>
              <a:rPr lang="en-US" sz="3200"/>
              <a:t>What are some evidence collection activities?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reviewing operating policies and documentation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confirming procedures with management    and operating personnel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33463"/>
            <a:ext cx="70104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Operational Audits of an AIS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>
              <a:buFontTx/>
              <a:buChar char="–"/>
            </a:pPr>
            <a:r>
              <a:rPr lang="en-US"/>
              <a:t>observing operating functions and activities</a:t>
            </a:r>
          </a:p>
          <a:p>
            <a:pPr marL="342900" indent="-342900">
              <a:buFontTx/>
              <a:buChar char="–"/>
            </a:pPr>
            <a:r>
              <a:rPr lang="en-US"/>
              <a:t>examining financial and operating plans and reports</a:t>
            </a:r>
          </a:p>
          <a:p>
            <a:pPr marL="342900" indent="-342900">
              <a:buFontTx/>
              <a:buChar char="–"/>
            </a:pPr>
            <a:r>
              <a:rPr lang="en-US"/>
              <a:t>testing the accuracy of operating information</a:t>
            </a:r>
          </a:p>
          <a:p>
            <a:pPr marL="342900" indent="-342900">
              <a:buFontTx/>
              <a:buChar char="–"/>
            </a:pPr>
            <a:r>
              <a:rPr lang="en-US"/>
              <a:t>testing controls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Agenda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6172200" cy="30511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Auditing scope and                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i="1">
                <a:solidFill>
                  <a:schemeClr val="tx2"/>
                </a:solidFill>
              </a:rPr>
              <a:t>Information system (IS)                  audit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Study and evaluation of             internal control in an AIS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Computer audit software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sz="3200"/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32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IS Audits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/>
              <a:t>Purpose of AIS audit:                    review and evaluate                      internal controls that                   protect system</a:t>
            </a:r>
          </a:p>
          <a:p>
            <a:pPr>
              <a:lnSpc>
                <a:spcPct val="80000"/>
              </a:lnSpc>
            </a:pPr>
            <a:r>
              <a:rPr lang="en-US"/>
              <a:t>When performing IS audit,         auditors ascertain that certain objectives met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Objectives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97025"/>
            <a:ext cx="7239000" cy="46180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Security</a:t>
            </a:r>
            <a:r>
              <a:rPr lang="en-US"/>
              <a:t> provisions                      protect  computer equipment,               programs, communications,            and data from unauthorized       access, modification, or destruction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Program development</a:t>
            </a:r>
            <a:r>
              <a:rPr lang="en-US"/>
              <a:t> and acquisition performed in      accordance with management’s general and specific authorization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Agenda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162800" cy="321677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dirty="0"/>
              <a:t>Auditing scope and    </a:t>
            </a:r>
            <a:r>
              <a:rPr lang="en-US" sz="3200" dirty="0" smtClean="0"/>
              <a:t>objectives</a:t>
            </a:r>
            <a:endParaRPr lang="en-US" sz="3200" dirty="0"/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dirty="0"/>
              <a:t>Information system (IS)   </a:t>
            </a:r>
            <a:r>
              <a:rPr lang="en-US" sz="3200" dirty="0" smtClean="0"/>
              <a:t>audit </a:t>
            </a:r>
            <a:r>
              <a:rPr lang="en-US" sz="3200" dirty="0"/>
              <a:t>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dirty="0"/>
              <a:t>Study and evaluation of </a:t>
            </a:r>
            <a:r>
              <a:rPr lang="en-US" sz="3200" dirty="0" smtClean="0"/>
              <a:t>   </a:t>
            </a:r>
            <a:r>
              <a:rPr lang="en-US" sz="3200" dirty="0"/>
              <a:t>internal control in an AIS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dirty="0"/>
              <a:t>Computer audit software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Objectives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97025"/>
            <a:ext cx="7239000" cy="31369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Program modifications                   </a:t>
            </a:r>
            <a:r>
              <a:rPr lang="en-US"/>
              <a:t> have authorization and             approval of management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Processing</a:t>
            </a:r>
            <a:r>
              <a:rPr lang="en-US"/>
              <a:t> of transactions,              files, reports, and other computer records accurate and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8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8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Audit Objectives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Source data</a:t>
            </a:r>
            <a:r>
              <a:rPr lang="en-US"/>
              <a:t> that is                          inaccurate or improperly         authorized identified and           handled according to prescribed managerial policies 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i="1">
                <a:solidFill>
                  <a:schemeClr val="tx2"/>
                </a:solidFill>
              </a:rPr>
              <a:t>Computer data files</a:t>
            </a:r>
            <a:r>
              <a:rPr lang="en-US"/>
              <a:t> are accurate, complete, and confidential</a:t>
            </a:r>
          </a:p>
        </p:txBody>
      </p:sp>
      <p:graphicFrame>
        <p:nvGraphicFramePr>
          <p:cNvPr id="4567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7150" y="4592638"/>
          <a:ext cx="273685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9" name="Clip" r:id="rId4" imgW="2734920" imgH="2263680" progId="">
                  <p:embed/>
                </p:oleObj>
              </mc:Choice>
              <mc:Fallback>
                <p:oleObj name="Clip" r:id="rId4" imgW="2734920" imgH="226368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592638"/>
                        <a:ext cx="273685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562600" cy="695325"/>
          </a:xfrm>
        </p:spPr>
        <p:txBody>
          <a:bodyPr/>
          <a:lstStyle/>
          <a:p>
            <a:r>
              <a:rPr lang="en-US"/>
              <a:t>Audit Objectives</a:t>
            </a:r>
          </a:p>
        </p:txBody>
      </p:sp>
      <p:sp>
        <p:nvSpPr>
          <p:cNvPr id="462851" name="AutoShape 3"/>
          <p:cNvSpPr>
            <a:spLocks noChangeArrowheads="1"/>
          </p:cNvSpPr>
          <p:nvPr/>
        </p:nvSpPr>
        <p:spPr bwMode="auto">
          <a:xfrm>
            <a:off x="457200" y="1447800"/>
            <a:ext cx="1295400" cy="8382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Source</a:t>
            </a:r>
          </a:p>
          <a:p>
            <a:pPr algn="ctr"/>
            <a:r>
              <a:rPr lang="en-US" sz="2800" i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462852" name="AutoShape 4"/>
          <p:cNvSpPr>
            <a:spLocks noChangeArrowheads="1"/>
          </p:cNvSpPr>
          <p:nvPr/>
        </p:nvSpPr>
        <p:spPr bwMode="auto">
          <a:xfrm>
            <a:off x="1828800" y="2362200"/>
            <a:ext cx="1295400" cy="762000"/>
          </a:xfrm>
          <a:prstGeom prst="flowChartInputOutpu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Enter</a:t>
            </a:r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3886200" y="3505200"/>
            <a:ext cx="1219200" cy="8382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Source</a:t>
            </a:r>
          </a:p>
          <a:p>
            <a:pPr algn="ctr"/>
            <a:r>
              <a:rPr lang="en-US" sz="2800" i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462854" name="AutoShape 6"/>
          <p:cNvSpPr>
            <a:spLocks noChangeArrowheads="1"/>
          </p:cNvSpPr>
          <p:nvPr/>
        </p:nvSpPr>
        <p:spPr bwMode="auto">
          <a:xfrm>
            <a:off x="5257800" y="4572000"/>
            <a:ext cx="1219200" cy="838200"/>
          </a:xfrm>
          <a:prstGeom prst="flowChartPredefinedProcess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462855" name="AutoShape 7"/>
          <p:cNvSpPr>
            <a:spLocks noChangeArrowheads="1"/>
          </p:cNvSpPr>
          <p:nvPr/>
        </p:nvSpPr>
        <p:spPr bwMode="auto">
          <a:xfrm>
            <a:off x="7162800" y="5715000"/>
            <a:ext cx="1219200" cy="7620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462856" name="AutoShape 8"/>
          <p:cNvSpPr>
            <a:spLocks noChangeArrowheads="1"/>
          </p:cNvSpPr>
          <p:nvPr/>
        </p:nvSpPr>
        <p:spPr bwMode="auto">
          <a:xfrm>
            <a:off x="1371600" y="5791200"/>
            <a:ext cx="1371600" cy="838200"/>
          </a:xfrm>
          <a:prstGeom prst="flowChartMagneticDisk">
            <a:avLst/>
          </a:prstGeom>
          <a:solidFill>
            <a:schemeClr val="tx2"/>
          </a:solidFill>
          <a:ln w="25399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Programs</a:t>
            </a:r>
          </a:p>
        </p:txBody>
      </p:sp>
      <p:sp>
        <p:nvSpPr>
          <p:cNvPr id="462857" name="AutoShape 9"/>
          <p:cNvSpPr>
            <a:spLocks noChangeArrowheads="1"/>
          </p:cNvSpPr>
          <p:nvPr/>
        </p:nvSpPr>
        <p:spPr bwMode="auto">
          <a:xfrm>
            <a:off x="6629400" y="1676400"/>
            <a:ext cx="1219200" cy="762000"/>
          </a:xfrm>
          <a:prstGeom prst="flowChartMagneticDisk">
            <a:avLst/>
          </a:prstGeom>
          <a:solidFill>
            <a:schemeClr val="tx2"/>
          </a:solidFill>
          <a:ln w="25399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1752600" y="21336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>
            <a:off x="2895600" y="30480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4572000" y="42672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>
            <a:off x="6477000" y="54102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 flipV="1">
            <a:off x="2743200" y="5410200"/>
            <a:ext cx="2438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 flipH="1">
            <a:off x="6019800" y="2514600"/>
            <a:ext cx="914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62864" name="Text Box 16"/>
          <p:cNvSpPr txBox="1">
            <a:spLocks noChangeArrowheads="1"/>
          </p:cNvSpPr>
          <p:nvPr/>
        </p:nvSpPr>
        <p:spPr bwMode="auto">
          <a:xfrm>
            <a:off x="3794125" y="1155700"/>
            <a:ext cx="1920875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 i="1"/>
              <a:t>#1 Overall</a:t>
            </a:r>
          </a:p>
          <a:p>
            <a:r>
              <a:rPr lang="en-US" sz="2800" i="1"/>
              <a:t>  Security</a:t>
            </a:r>
          </a:p>
        </p:txBody>
      </p:sp>
      <p:grpSp>
        <p:nvGrpSpPr>
          <p:cNvPr id="462865" name="Group 17"/>
          <p:cNvGrpSpPr>
            <a:grpSpLocks/>
          </p:cNvGrpSpPr>
          <p:nvPr/>
        </p:nvGrpSpPr>
        <p:grpSpPr bwMode="auto">
          <a:xfrm>
            <a:off x="533400" y="3810000"/>
            <a:ext cx="2819400" cy="3048000"/>
            <a:chOff x="336" y="2400"/>
            <a:chExt cx="1776" cy="1920"/>
          </a:xfrm>
        </p:grpSpPr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336" y="2448"/>
              <a:ext cx="1776" cy="1872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7" name="Text Box 19"/>
            <p:cNvSpPr txBox="1">
              <a:spLocks noChangeArrowheads="1"/>
            </p:cNvSpPr>
            <p:nvPr/>
          </p:nvSpPr>
          <p:spPr bwMode="auto">
            <a:xfrm>
              <a:off x="624" y="2400"/>
              <a:ext cx="1268" cy="596"/>
            </a:xfrm>
            <a:prstGeom prst="rect">
              <a:avLst/>
            </a:prstGeom>
            <a:noFill/>
            <a:ln w="25399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800" i="1"/>
                <a:t>#2 Program</a:t>
              </a:r>
            </a:p>
            <a:p>
              <a:r>
                <a:rPr lang="en-US" sz="2800" i="1"/>
                <a:t>Development</a:t>
              </a:r>
            </a:p>
          </p:txBody>
        </p:sp>
      </p:grpSp>
      <p:sp>
        <p:nvSpPr>
          <p:cNvPr id="462868" name="Text Box 20"/>
          <p:cNvSpPr txBox="1">
            <a:spLocks noChangeArrowheads="1"/>
          </p:cNvSpPr>
          <p:nvPr/>
        </p:nvSpPr>
        <p:spPr bwMode="auto">
          <a:xfrm>
            <a:off x="1050925" y="4786313"/>
            <a:ext cx="1898650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#3 Program</a:t>
            </a:r>
          </a:p>
          <a:p>
            <a:r>
              <a:rPr lang="en-US" sz="2800" i="1"/>
              <a:t>Modification</a:t>
            </a:r>
          </a:p>
        </p:txBody>
      </p:sp>
      <p:grpSp>
        <p:nvGrpSpPr>
          <p:cNvPr id="462869" name="Group 21"/>
          <p:cNvGrpSpPr>
            <a:grpSpLocks/>
          </p:cNvGrpSpPr>
          <p:nvPr/>
        </p:nvGrpSpPr>
        <p:grpSpPr bwMode="auto">
          <a:xfrm>
            <a:off x="3581400" y="3276600"/>
            <a:ext cx="5105400" cy="3276600"/>
            <a:chOff x="2256" y="2064"/>
            <a:chExt cx="3216" cy="2064"/>
          </a:xfrm>
        </p:grpSpPr>
        <p:sp>
          <p:nvSpPr>
            <p:cNvPr id="462870" name="Rectangle 22"/>
            <p:cNvSpPr>
              <a:spLocks noChangeArrowheads="1"/>
            </p:cNvSpPr>
            <p:nvPr/>
          </p:nvSpPr>
          <p:spPr bwMode="auto">
            <a:xfrm>
              <a:off x="2256" y="2064"/>
              <a:ext cx="3216" cy="2064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1" name="Text Box 23"/>
            <p:cNvSpPr txBox="1">
              <a:spLocks noChangeArrowheads="1"/>
            </p:cNvSpPr>
            <p:nvPr/>
          </p:nvSpPr>
          <p:spPr bwMode="auto">
            <a:xfrm>
              <a:off x="2582" y="3639"/>
              <a:ext cx="1360" cy="327"/>
            </a:xfrm>
            <a:prstGeom prst="rect">
              <a:avLst/>
            </a:prstGeom>
            <a:noFill/>
            <a:ln w="25399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800" i="1"/>
                <a:t>#4 Processing</a:t>
              </a:r>
            </a:p>
          </p:txBody>
        </p:sp>
      </p:grpSp>
      <p:grpSp>
        <p:nvGrpSpPr>
          <p:cNvPr id="462872" name="Group 24"/>
          <p:cNvGrpSpPr>
            <a:grpSpLocks/>
          </p:cNvGrpSpPr>
          <p:nvPr/>
        </p:nvGrpSpPr>
        <p:grpSpPr bwMode="auto">
          <a:xfrm>
            <a:off x="304800" y="990600"/>
            <a:ext cx="3276600" cy="2438400"/>
            <a:chOff x="192" y="624"/>
            <a:chExt cx="2064" cy="1536"/>
          </a:xfrm>
        </p:grpSpPr>
        <p:sp>
          <p:nvSpPr>
            <p:cNvPr id="462873" name="Rectangle 25"/>
            <p:cNvSpPr>
              <a:spLocks noChangeArrowheads="1"/>
            </p:cNvSpPr>
            <p:nvPr/>
          </p:nvSpPr>
          <p:spPr bwMode="auto">
            <a:xfrm>
              <a:off x="192" y="624"/>
              <a:ext cx="2064" cy="1536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4" name="Text Box 26"/>
            <p:cNvSpPr txBox="1">
              <a:spLocks noChangeArrowheads="1"/>
            </p:cNvSpPr>
            <p:nvPr/>
          </p:nvSpPr>
          <p:spPr bwMode="auto">
            <a:xfrm>
              <a:off x="1200" y="672"/>
              <a:ext cx="993" cy="596"/>
            </a:xfrm>
            <a:prstGeom prst="rect">
              <a:avLst/>
            </a:prstGeom>
            <a:noFill/>
            <a:ln w="25399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800" i="1"/>
                <a:t>#5 Source</a:t>
              </a:r>
            </a:p>
            <a:p>
              <a:r>
                <a:rPr lang="en-US" sz="2800" i="1"/>
                <a:t>    Data</a:t>
              </a:r>
            </a:p>
          </p:txBody>
        </p:sp>
      </p:grpSp>
      <p:grpSp>
        <p:nvGrpSpPr>
          <p:cNvPr id="462875" name="Group 27"/>
          <p:cNvGrpSpPr>
            <a:grpSpLocks/>
          </p:cNvGrpSpPr>
          <p:nvPr/>
        </p:nvGrpSpPr>
        <p:grpSpPr bwMode="auto">
          <a:xfrm>
            <a:off x="5943600" y="914400"/>
            <a:ext cx="2743200" cy="1981200"/>
            <a:chOff x="3744" y="576"/>
            <a:chExt cx="1728" cy="1248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3744" y="576"/>
              <a:ext cx="1728" cy="1248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7" name="Text Box 29"/>
            <p:cNvSpPr txBox="1">
              <a:spLocks noChangeArrowheads="1"/>
            </p:cNvSpPr>
            <p:nvPr/>
          </p:nvSpPr>
          <p:spPr bwMode="auto">
            <a:xfrm>
              <a:off x="3984" y="672"/>
              <a:ext cx="1238" cy="327"/>
            </a:xfrm>
            <a:prstGeom prst="rect">
              <a:avLst/>
            </a:prstGeom>
            <a:noFill/>
            <a:ln w="25399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800" i="1"/>
                <a:t>#6 Data 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4" grpId="0" autoUpdateAnimBg="0"/>
      <p:bldP spid="4628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Risk-Based Audit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/>
              <a:t>Approach provides                      auditors with clear            understanding of errors and irregularities that can occur                 and related risks and exposures</a:t>
            </a:r>
          </a:p>
          <a:p>
            <a:pPr>
              <a:lnSpc>
                <a:spcPct val="80000"/>
              </a:lnSpc>
            </a:pPr>
            <a:r>
              <a:rPr lang="en-US"/>
              <a:t>Provides basis for developing recommendations to management on how AIS control system should be improved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Risk-Based Audit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/>
              <a:t>Four-step approach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en-US"/>
              <a:t>Determine threats                     facing AIS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en-US"/>
              <a:t>Identify control procedures that should be in place to minimize each threat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en-US"/>
              <a:t>Evaluate existing control procedures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FontTx/>
              <a:buChar char="•"/>
            </a:pPr>
            <a:r>
              <a:rPr lang="en-US"/>
              <a:t>Determine weaknesses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Agenda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5410200" cy="28987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Auditing scope and                 objectives</a:t>
            </a:r>
          </a:p>
          <a:p>
            <a:pPr>
              <a:lnSpc>
                <a:spcPct val="7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Information system (IS)                  audit objectives</a:t>
            </a:r>
          </a:p>
          <a:p>
            <a:pPr>
              <a:lnSpc>
                <a:spcPct val="7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i="1">
                <a:solidFill>
                  <a:schemeClr val="tx2"/>
                </a:solidFill>
              </a:rPr>
              <a:t>Study and evaluation of             internal control in an AIS</a:t>
            </a:r>
          </a:p>
          <a:p>
            <a:pPr>
              <a:lnSpc>
                <a:spcPct val="7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Computer audit software</a:t>
            </a:r>
          </a:p>
          <a:p>
            <a:pPr>
              <a:lnSpc>
                <a:spcPct val="7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3200"/>
          </a:p>
        </p:txBody>
      </p:sp>
      <p:pic>
        <p:nvPicPr>
          <p:cNvPr id="285700" name="Picture 4" descr="trium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590800"/>
            <a:ext cx="2152650" cy="34988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562600" cy="695325"/>
          </a:xfrm>
        </p:spPr>
        <p:txBody>
          <a:bodyPr/>
          <a:lstStyle/>
          <a:p>
            <a:r>
              <a:rPr lang="en-US"/>
              <a:t>Audit Framework</a:t>
            </a:r>
          </a:p>
        </p:txBody>
      </p:sp>
      <p:sp>
        <p:nvSpPr>
          <p:cNvPr id="312323" name="AutoShape 1027"/>
          <p:cNvSpPr>
            <a:spLocks noChangeArrowheads="1"/>
          </p:cNvSpPr>
          <p:nvPr/>
        </p:nvSpPr>
        <p:spPr bwMode="auto">
          <a:xfrm>
            <a:off x="457200" y="1447800"/>
            <a:ext cx="1295400" cy="8382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Source</a:t>
            </a:r>
          </a:p>
          <a:p>
            <a:pPr algn="ctr"/>
            <a:r>
              <a:rPr lang="en-US" sz="2800" i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312324" name="AutoShape 1028"/>
          <p:cNvSpPr>
            <a:spLocks noChangeArrowheads="1"/>
          </p:cNvSpPr>
          <p:nvPr/>
        </p:nvSpPr>
        <p:spPr bwMode="auto">
          <a:xfrm>
            <a:off x="1828800" y="2362200"/>
            <a:ext cx="1295400" cy="762000"/>
          </a:xfrm>
          <a:prstGeom prst="flowChartInputOutpu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Enter</a:t>
            </a:r>
          </a:p>
        </p:txBody>
      </p:sp>
      <p:sp>
        <p:nvSpPr>
          <p:cNvPr id="312325" name="AutoShape 1029"/>
          <p:cNvSpPr>
            <a:spLocks noChangeArrowheads="1"/>
          </p:cNvSpPr>
          <p:nvPr/>
        </p:nvSpPr>
        <p:spPr bwMode="auto">
          <a:xfrm>
            <a:off x="3886200" y="3505200"/>
            <a:ext cx="1219200" cy="8382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Source</a:t>
            </a:r>
          </a:p>
          <a:p>
            <a:pPr algn="ctr"/>
            <a:r>
              <a:rPr lang="en-US" sz="2800" i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312326" name="AutoShape 1030"/>
          <p:cNvSpPr>
            <a:spLocks noChangeArrowheads="1"/>
          </p:cNvSpPr>
          <p:nvPr/>
        </p:nvSpPr>
        <p:spPr bwMode="auto">
          <a:xfrm>
            <a:off x="5257800" y="4572000"/>
            <a:ext cx="1219200" cy="838200"/>
          </a:xfrm>
          <a:prstGeom prst="flowChartPredefinedProcess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312327" name="AutoShape 1031"/>
          <p:cNvSpPr>
            <a:spLocks noChangeArrowheads="1"/>
          </p:cNvSpPr>
          <p:nvPr/>
        </p:nvSpPr>
        <p:spPr bwMode="auto">
          <a:xfrm>
            <a:off x="7162800" y="5715000"/>
            <a:ext cx="1219200" cy="762000"/>
          </a:xfrm>
          <a:prstGeom prst="flowChartDocument">
            <a:avLst/>
          </a:prstGeom>
          <a:solidFill>
            <a:schemeClr val="accent2"/>
          </a:solidFill>
          <a:ln w="253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312328" name="AutoShape 1032"/>
          <p:cNvSpPr>
            <a:spLocks noChangeArrowheads="1"/>
          </p:cNvSpPr>
          <p:nvPr/>
        </p:nvSpPr>
        <p:spPr bwMode="auto">
          <a:xfrm>
            <a:off x="1371600" y="5791200"/>
            <a:ext cx="1371600" cy="838200"/>
          </a:xfrm>
          <a:prstGeom prst="flowChartMagneticDisk">
            <a:avLst/>
          </a:prstGeom>
          <a:solidFill>
            <a:schemeClr val="tx2"/>
          </a:solidFill>
          <a:ln w="25399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Programs</a:t>
            </a:r>
          </a:p>
        </p:txBody>
      </p:sp>
      <p:sp>
        <p:nvSpPr>
          <p:cNvPr id="312329" name="AutoShape 1033"/>
          <p:cNvSpPr>
            <a:spLocks noChangeArrowheads="1"/>
          </p:cNvSpPr>
          <p:nvPr/>
        </p:nvSpPr>
        <p:spPr bwMode="auto">
          <a:xfrm>
            <a:off x="6629400" y="1676400"/>
            <a:ext cx="1219200" cy="762000"/>
          </a:xfrm>
          <a:prstGeom prst="flowChartMagneticDisk">
            <a:avLst/>
          </a:prstGeom>
          <a:solidFill>
            <a:schemeClr val="tx2"/>
          </a:solidFill>
          <a:ln w="25399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800" i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312330" name="Line 1034"/>
          <p:cNvSpPr>
            <a:spLocks noChangeShapeType="1"/>
          </p:cNvSpPr>
          <p:nvPr/>
        </p:nvSpPr>
        <p:spPr bwMode="auto">
          <a:xfrm>
            <a:off x="1752600" y="21336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1" name="Line 1035"/>
          <p:cNvSpPr>
            <a:spLocks noChangeShapeType="1"/>
          </p:cNvSpPr>
          <p:nvPr/>
        </p:nvSpPr>
        <p:spPr bwMode="auto">
          <a:xfrm>
            <a:off x="2895600" y="30480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2" name="Line 1036"/>
          <p:cNvSpPr>
            <a:spLocks noChangeShapeType="1"/>
          </p:cNvSpPr>
          <p:nvPr/>
        </p:nvSpPr>
        <p:spPr bwMode="auto">
          <a:xfrm>
            <a:off x="4572000" y="42672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3" name="Line 1037"/>
          <p:cNvSpPr>
            <a:spLocks noChangeShapeType="1"/>
          </p:cNvSpPr>
          <p:nvPr/>
        </p:nvSpPr>
        <p:spPr bwMode="auto">
          <a:xfrm>
            <a:off x="6477000" y="54102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4" name="Line 1038"/>
          <p:cNvSpPr>
            <a:spLocks noChangeShapeType="1"/>
          </p:cNvSpPr>
          <p:nvPr/>
        </p:nvSpPr>
        <p:spPr bwMode="auto">
          <a:xfrm flipV="1">
            <a:off x="2743200" y="5410200"/>
            <a:ext cx="2438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5" name="Line 1039"/>
          <p:cNvSpPr>
            <a:spLocks noChangeShapeType="1"/>
          </p:cNvSpPr>
          <p:nvPr/>
        </p:nvSpPr>
        <p:spPr bwMode="auto">
          <a:xfrm flipH="1">
            <a:off x="6019800" y="2514600"/>
            <a:ext cx="914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36" name="Rectangle 1040"/>
          <p:cNvSpPr>
            <a:spLocks noChangeArrowheads="1"/>
          </p:cNvSpPr>
          <p:nvPr/>
        </p:nvSpPr>
        <p:spPr bwMode="auto">
          <a:xfrm>
            <a:off x="304800" y="990600"/>
            <a:ext cx="3276600" cy="2438400"/>
          </a:xfrm>
          <a:prstGeom prst="rect">
            <a:avLst/>
          </a:prstGeom>
          <a:noFill/>
          <a:ln w="25399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Rectangle 1041"/>
          <p:cNvSpPr>
            <a:spLocks noChangeArrowheads="1"/>
          </p:cNvSpPr>
          <p:nvPr/>
        </p:nvSpPr>
        <p:spPr bwMode="auto">
          <a:xfrm>
            <a:off x="533400" y="3886200"/>
            <a:ext cx="2819400" cy="2971800"/>
          </a:xfrm>
          <a:prstGeom prst="rect">
            <a:avLst/>
          </a:prstGeom>
          <a:noFill/>
          <a:ln w="25399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Rectangle 1042"/>
          <p:cNvSpPr>
            <a:spLocks noChangeArrowheads="1"/>
          </p:cNvSpPr>
          <p:nvPr/>
        </p:nvSpPr>
        <p:spPr bwMode="auto">
          <a:xfrm>
            <a:off x="5943600" y="914400"/>
            <a:ext cx="2743200" cy="1981200"/>
          </a:xfrm>
          <a:prstGeom prst="rect">
            <a:avLst/>
          </a:prstGeom>
          <a:noFill/>
          <a:ln w="25399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Rectangle 1043"/>
          <p:cNvSpPr>
            <a:spLocks noChangeArrowheads="1"/>
          </p:cNvSpPr>
          <p:nvPr/>
        </p:nvSpPr>
        <p:spPr bwMode="auto">
          <a:xfrm>
            <a:off x="3581400" y="3276600"/>
            <a:ext cx="5105400" cy="3276600"/>
          </a:xfrm>
          <a:prstGeom prst="rect">
            <a:avLst/>
          </a:prstGeom>
          <a:noFill/>
          <a:ln w="25399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Text Box 1044"/>
          <p:cNvSpPr txBox="1">
            <a:spLocks noChangeArrowheads="1"/>
          </p:cNvSpPr>
          <p:nvPr/>
        </p:nvSpPr>
        <p:spPr bwMode="auto">
          <a:xfrm>
            <a:off x="3794125" y="1155700"/>
            <a:ext cx="1920875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800" i="1"/>
              <a:t>#1 Overall</a:t>
            </a:r>
          </a:p>
          <a:p>
            <a:r>
              <a:rPr lang="en-US" sz="2800" i="1"/>
              <a:t>  Security</a:t>
            </a:r>
          </a:p>
        </p:txBody>
      </p:sp>
      <p:sp>
        <p:nvSpPr>
          <p:cNvPr id="312341" name="Text Box 1045"/>
          <p:cNvSpPr txBox="1">
            <a:spLocks noChangeArrowheads="1"/>
          </p:cNvSpPr>
          <p:nvPr/>
        </p:nvSpPr>
        <p:spPr bwMode="auto">
          <a:xfrm>
            <a:off x="990600" y="3810000"/>
            <a:ext cx="2012950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#2 Program</a:t>
            </a:r>
          </a:p>
          <a:p>
            <a:r>
              <a:rPr lang="en-US" sz="2800" i="1"/>
              <a:t>Development</a:t>
            </a:r>
          </a:p>
        </p:txBody>
      </p:sp>
      <p:sp>
        <p:nvSpPr>
          <p:cNvPr id="312342" name="Text Box 1046"/>
          <p:cNvSpPr txBox="1">
            <a:spLocks noChangeArrowheads="1"/>
          </p:cNvSpPr>
          <p:nvPr/>
        </p:nvSpPr>
        <p:spPr bwMode="auto">
          <a:xfrm>
            <a:off x="1050925" y="4786313"/>
            <a:ext cx="1898650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#3 Program</a:t>
            </a:r>
          </a:p>
          <a:p>
            <a:r>
              <a:rPr lang="en-US" sz="2800" i="1"/>
              <a:t>Modification</a:t>
            </a:r>
          </a:p>
        </p:txBody>
      </p:sp>
      <p:sp>
        <p:nvSpPr>
          <p:cNvPr id="312343" name="Text Box 1047"/>
          <p:cNvSpPr txBox="1">
            <a:spLocks noChangeArrowheads="1"/>
          </p:cNvSpPr>
          <p:nvPr/>
        </p:nvSpPr>
        <p:spPr bwMode="auto">
          <a:xfrm>
            <a:off x="4098925" y="5776913"/>
            <a:ext cx="2159000" cy="519112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#4 Processing</a:t>
            </a:r>
          </a:p>
        </p:txBody>
      </p:sp>
      <p:sp>
        <p:nvSpPr>
          <p:cNvPr id="312344" name="Text Box 1048"/>
          <p:cNvSpPr txBox="1">
            <a:spLocks noChangeArrowheads="1"/>
          </p:cNvSpPr>
          <p:nvPr/>
        </p:nvSpPr>
        <p:spPr bwMode="auto">
          <a:xfrm>
            <a:off x="1905000" y="1066800"/>
            <a:ext cx="1576388" cy="946150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#5 Source</a:t>
            </a:r>
          </a:p>
          <a:p>
            <a:r>
              <a:rPr lang="en-US" sz="2800" i="1"/>
              <a:t>    Data</a:t>
            </a:r>
          </a:p>
        </p:txBody>
      </p:sp>
      <p:sp>
        <p:nvSpPr>
          <p:cNvPr id="312345" name="Text Box 1049"/>
          <p:cNvSpPr txBox="1">
            <a:spLocks noChangeArrowheads="1"/>
          </p:cNvSpPr>
          <p:nvPr/>
        </p:nvSpPr>
        <p:spPr bwMode="auto">
          <a:xfrm>
            <a:off x="6324600" y="1066800"/>
            <a:ext cx="1965325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/>
              <a:t>#6 Data Files</a:t>
            </a:r>
          </a:p>
        </p:txBody>
      </p:sp>
      <p:sp>
        <p:nvSpPr>
          <p:cNvPr id="312346" name="Oval 1050"/>
          <p:cNvSpPr>
            <a:spLocks noChangeArrowheads="1"/>
          </p:cNvSpPr>
          <p:nvPr/>
        </p:nvSpPr>
        <p:spPr bwMode="auto">
          <a:xfrm>
            <a:off x="1295400" y="1447800"/>
            <a:ext cx="6477000" cy="4419600"/>
          </a:xfrm>
          <a:prstGeom prst="ellipse">
            <a:avLst/>
          </a:prstGeom>
          <a:solidFill>
            <a:schemeClr val="tx2"/>
          </a:solidFill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2351" name="Text Box 1055"/>
          <p:cNvSpPr txBox="1">
            <a:spLocks noChangeArrowheads="1"/>
          </p:cNvSpPr>
          <p:nvPr/>
        </p:nvSpPr>
        <p:spPr bwMode="auto">
          <a:xfrm>
            <a:off x="2590800" y="2057400"/>
            <a:ext cx="3386138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bg2"/>
                </a:solidFill>
              </a:rPr>
              <a:t>Types of Errors / Fraud</a:t>
            </a:r>
          </a:p>
        </p:txBody>
      </p:sp>
      <p:sp>
        <p:nvSpPr>
          <p:cNvPr id="312352" name="Text Box 1056"/>
          <p:cNvSpPr txBox="1">
            <a:spLocks noChangeArrowheads="1"/>
          </p:cNvSpPr>
          <p:nvPr/>
        </p:nvSpPr>
        <p:spPr bwMode="auto">
          <a:xfrm>
            <a:off x="2819400" y="2743200"/>
            <a:ext cx="2901950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bg2"/>
                </a:solidFill>
              </a:rPr>
              <a:t>Control Procedures</a:t>
            </a:r>
          </a:p>
        </p:txBody>
      </p:sp>
      <p:sp>
        <p:nvSpPr>
          <p:cNvPr id="312353" name="Text Box 1057"/>
          <p:cNvSpPr txBox="1">
            <a:spLocks noChangeArrowheads="1"/>
          </p:cNvSpPr>
          <p:nvPr/>
        </p:nvSpPr>
        <p:spPr bwMode="auto">
          <a:xfrm>
            <a:off x="2133600" y="3429000"/>
            <a:ext cx="4911725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bg2"/>
                </a:solidFill>
              </a:rPr>
              <a:t>Audit Procedures: System Review</a:t>
            </a:r>
          </a:p>
        </p:txBody>
      </p:sp>
      <p:sp>
        <p:nvSpPr>
          <p:cNvPr id="312354" name="Text Box 1058"/>
          <p:cNvSpPr txBox="1">
            <a:spLocks noChangeArrowheads="1"/>
          </p:cNvSpPr>
          <p:nvPr/>
        </p:nvSpPr>
        <p:spPr bwMode="auto">
          <a:xfrm>
            <a:off x="1905000" y="4114800"/>
            <a:ext cx="5183188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bg2"/>
                </a:solidFill>
              </a:rPr>
              <a:t>Audit Procedures: Tests of Controls</a:t>
            </a:r>
          </a:p>
        </p:txBody>
      </p:sp>
      <p:sp>
        <p:nvSpPr>
          <p:cNvPr id="312355" name="Text Box 1059"/>
          <p:cNvSpPr txBox="1">
            <a:spLocks noChangeArrowheads="1"/>
          </p:cNvSpPr>
          <p:nvPr/>
        </p:nvSpPr>
        <p:spPr bwMode="auto">
          <a:xfrm>
            <a:off x="2743200" y="4800600"/>
            <a:ext cx="3484563" cy="519113"/>
          </a:xfrm>
          <a:prstGeom prst="rect">
            <a:avLst/>
          </a:prstGeom>
          <a:noFill/>
          <a:ln w="25399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bg2"/>
                </a:solidFill>
              </a:rPr>
              <a:t>Compensating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6" grpId="0" animBg="1" autoUpdateAnimBg="0"/>
      <p:bldP spid="312351" grpId="0" autoUpdateAnimBg="0"/>
      <p:bldP spid="312352" grpId="0" autoUpdateAnimBg="0"/>
      <p:bldP spid="312353" grpId="0" autoUpdateAnimBg="0"/>
      <p:bldP spid="312354" grpId="0" autoUpdateAnimBg="0"/>
      <p:bldP spid="3123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Overall Security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Security errors and fraud: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theft of or accidental /             intentional damage to           hardware and files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loss, theft, or unauthorized access to programs, data files; or disclosure of confidential data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unauthorized modification or use of programs and data files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Overall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981200"/>
            <a:ext cx="8423275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Control procedures</a:t>
            </a:r>
            <a:r>
              <a:rPr lang="en-US" i="1"/>
              <a:t>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develop information security                   and protection plan - restrict                   physical and logical access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encrypt data / protect against viruses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implement firewalls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institute data transmission controls,      and prevent and recover from           system failures or disasters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Overall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Systems review audit           procedures: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inspect computer sites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interview personnel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review policies and procedures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examine access logs, insurance policies, and disaster recovery plan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67818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Internal Auditing Standards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According to the Institute of Internal Auditors (IIA), the purpose of an internal audit is to evaluate the adequacy and effectiveness of a company’s internal control system.</a:t>
            </a:r>
          </a:p>
          <a:p>
            <a:pPr marL="342900" indent="-342900"/>
            <a:r>
              <a:rPr lang="en-US"/>
              <a:t>Also, it is to determine the extent to which assigned responsibilities are actually carried out.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Overall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Tests of control</a:t>
            </a:r>
            <a:r>
              <a:rPr lang="en-US" i="1"/>
              <a:t>  </a:t>
            </a:r>
            <a:r>
              <a:rPr lang="en-US" i="1">
                <a:solidFill>
                  <a:schemeClr val="tx2"/>
                </a:solidFill>
              </a:rPr>
              <a:t>audit          procedures: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/>
              <a:t>observing procedures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/>
              <a:t>verifying controls are in                   place and work as intended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/>
              <a:t>investigating errors or problems to ensure  they were handled correctly</a:t>
            </a: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/>
              <a:t>examining any test previously performed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Overall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Compensating controls</a:t>
            </a:r>
            <a:r>
              <a:rPr lang="en-US" i="1"/>
              <a:t>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sound personnel                             policies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effective user controls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segregation of incompatible duties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Development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Types of errors and fraud: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inadvertent programming          errors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unauthorized program code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Development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3200" i="1">
                <a:solidFill>
                  <a:schemeClr val="tx2"/>
                </a:solidFill>
              </a:rPr>
              <a:t>Control procedures: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management authorizes              and approves programming specifications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user approves of programming specifications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thorough testing of new programs and user acceptance testing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complete systems documentation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Development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Systems review audit            procedures</a:t>
            </a:r>
            <a:r>
              <a:rPr lang="en-US" i="1"/>
              <a:t>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independent review of  development process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systems review of development policies, authorization, and approval procedure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documentation standards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 program testing and test  approval procedures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Development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Tests of control audit            procedures</a:t>
            </a:r>
            <a:r>
              <a:rPr lang="en-US" i="1"/>
              <a:t>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interview users about   involvement 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verify user sign-off at milestone points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review test specifications, data, and results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Development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Compensating controls: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strong processing                 controls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en-US"/>
              <a:t>independent processing                  of test data by auditor</a:t>
            </a:r>
          </a:p>
        </p:txBody>
      </p:sp>
      <p:graphicFrame>
        <p:nvGraphicFramePr>
          <p:cNvPr id="2365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76575" y="4219575"/>
          <a:ext cx="295592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9" name="Clip" r:id="rId4" imgW="2954160" imgH="2268360" progId="">
                  <p:embed/>
                </p:oleObj>
              </mc:Choice>
              <mc:Fallback>
                <p:oleObj name="Clip" r:id="rId4" imgW="2954160" imgH="226836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219575"/>
                        <a:ext cx="2955925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5438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Modification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010400" cy="41148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i="1">
                <a:solidFill>
                  <a:schemeClr val="tx2"/>
                </a:solidFill>
              </a:rPr>
              <a:t>Types of errors and fraud:</a:t>
            </a:r>
          </a:p>
          <a:p>
            <a:pPr marL="742950" lvl="1" indent="-285750">
              <a:buFontTx/>
              <a:buChar char="–"/>
            </a:pPr>
            <a:r>
              <a:rPr lang="en-US"/>
              <a:t>inadvertent programming errors</a:t>
            </a:r>
          </a:p>
          <a:p>
            <a:pPr marL="742950" lvl="1" indent="-285750">
              <a:buFontTx/>
              <a:buChar char="–"/>
            </a:pPr>
            <a:r>
              <a:rPr lang="en-US"/>
              <a:t>unauthorized program code</a:t>
            </a:r>
          </a:p>
          <a:p>
            <a:pPr marL="342900" indent="-342900"/>
            <a:r>
              <a:rPr lang="en-US"/>
              <a:t>These are the same as in audit program development.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612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Modification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20000" cy="3889375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lnSpc>
                <a:spcPct val="70000"/>
              </a:lnSpc>
            </a:pPr>
            <a:r>
              <a:rPr lang="en-US" i="1">
                <a:solidFill>
                  <a:schemeClr val="tx2"/>
                </a:solidFill>
              </a:rPr>
              <a:t>Control procedures:</a:t>
            </a:r>
          </a:p>
          <a:p>
            <a:pPr marL="742950" lvl="1" indent="-285750">
              <a:buFontTx/>
              <a:buChar char="–"/>
            </a:pPr>
            <a:r>
              <a:rPr lang="en-US"/>
              <a:t>listing of program components that are to be modified, and management authorization and approval of programming modifications</a:t>
            </a:r>
          </a:p>
          <a:p>
            <a:pPr marL="742950" lvl="1" indent="-285750">
              <a:buFontTx/>
              <a:buChar char="–"/>
            </a:pPr>
            <a:r>
              <a:rPr lang="en-US"/>
              <a:t>user approval of program changes specifications</a:t>
            </a:r>
          </a:p>
          <a:p>
            <a:pPr marL="742950" lvl="1" indent="-285750">
              <a:buFontTx/>
              <a:buChar char="–"/>
            </a:pPr>
            <a:r>
              <a:rPr lang="en-US"/>
              <a:t>thorough testing of program changes, including user acceptance test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4850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Modification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Systems review audit procedures</a:t>
            </a:r>
            <a:r>
              <a:rPr lang="en-US" i="1"/>
              <a:t>:</a:t>
            </a:r>
          </a:p>
          <a:p>
            <a:pPr marL="742950" lvl="1" indent="-285750">
              <a:buFontTx/>
              <a:buChar char="–"/>
            </a:pPr>
            <a:r>
              <a:rPr lang="en-US"/>
              <a:t>reviewing program modification policies, standards, and procedures</a:t>
            </a:r>
          </a:p>
          <a:p>
            <a:pPr marL="742950" lvl="1" indent="-285750">
              <a:buFontTx/>
              <a:buChar char="–"/>
            </a:pPr>
            <a:r>
              <a:rPr lang="en-US"/>
              <a:t>reviewing documentation standards for program modification, program modification testing, and test approval procedures</a:t>
            </a:r>
          </a:p>
          <a:p>
            <a:pPr marL="742950" lvl="1" indent="-285750">
              <a:buFontTx/>
              <a:buChar char="–"/>
            </a:pPr>
            <a:r>
              <a:rPr lang="en-US"/>
              <a:t>discussing systems development procedures with management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0866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Internal Auditing Standards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sz="3200"/>
              <a:t>The IIA’s five audit scope standards are:</a:t>
            </a:r>
          </a:p>
          <a:p>
            <a:pPr marL="742950" lvl="1" indent="-285750">
              <a:buFontTx/>
              <a:buChar char="1"/>
            </a:pPr>
            <a:r>
              <a:rPr lang="en-US" sz="3200"/>
              <a:t>Review the reliability and integrity of operating and financial information and how  it is identified, measured, classified, and reported.</a:t>
            </a:r>
          </a:p>
          <a:p>
            <a:pPr marL="742950" lvl="1" indent="-285750">
              <a:buFontTx/>
              <a:buChar char="2"/>
            </a:pPr>
            <a:r>
              <a:rPr lang="en-US" sz="3200"/>
              <a:t>Determine whether the systems designed to comply with operating and reporting policies, plans, procedures, laws, and regulations are actually being followed.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7373938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Modification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lnSpc>
                <a:spcPct val="70000"/>
              </a:lnSpc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Tests of control audit procedures</a:t>
            </a:r>
            <a:r>
              <a:rPr lang="en-US" i="1"/>
              <a:t>:</a:t>
            </a:r>
          </a:p>
          <a:p>
            <a:pPr marL="742950" lvl="1" indent="-285750">
              <a:lnSpc>
                <a:spcPct val="70000"/>
              </a:lnSpc>
              <a:buFontTx/>
              <a:buChar char="–"/>
            </a:pPr>
            <a:r>
              <a:rPr lang="en-US"/>
              <a:t>interviewing users about involvement in systems design and implementation</a:t>
            </a:r>
          </a:p>
          <a:p>
            <a:pPr marL="742950" lvl="1" indent="-285750">
              <a:lnSpc>
                <a:spcPct val="70000"/>
              </a:lnSpc>
              <a:buFontTx/>
              <a:buChar char="–"/>
            </a:pPr>
            <a:r>
              <a:rPr lang="en-US"/>
              <a:t>reviewing minutes of development team meetings for evidence of involvement</a:t>
            </a:r>
          </a:p>
          <a:p>
            <a:pPr marL="742950" lvl="1" indent="-285750">
              <a:lnSpc>
                <a:spcPct val="70000"/>
              </a:lnSpc>
              <a:buFontTx/>
              <a:buChar char="–"/>
            </a:pPr>
            <a:r>
              <a:rPr lang="en-US"/>
              <a:t>verifying management and user sign-off at milestone points in the development process</a:t>
            </a:r>
          </a:p>
          <a:p>
            <a:pPr marL="742950" lvl="1" indent="-285750">
              <a:lnSpc>
                <a:spcPct val="70000"/>
              </a:lnSpc>
              <a:buFontTx/>
              <a:buChar char="–"/>
            </a:pPr>
            <a:r>
              <a:rPr lang="en-US"/>
              <a:t>reviewing test specifications, data, and results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3863" y="381000"/>
            <a:ext cx="7450137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Program Modification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0104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Compensating controls:</a:t>
            </a:r>
            <a:endParaRPr lang="en-US" i="1"/>
          </a:p>
          <a:p>
            <a:pPr marL="742950" lvl="1" indent="-285750">
              <a:buFontTx/>
              <a:buChar char="–"/>
            </a:pPr>
            <a:r>
              <a:rPr lang="en-US"/>
              <a:t>strong processing controls</a:t>
            </a:r>
          </a:p>
          <a:p>
            <a:pPr marL="742950" lvl="1" indent="-285750">
              <a:buFontTx/>
              <a:buChar char="–"/>
            </a:pPr>
            <a:r>
              <a:rPr lang="en-US"/>
              <a:t>independent processing of test data by auditor</a:t>
            </a:r>
          </a:p>
          <a:p>
            <a:pPr marL="342900" indent="-342900"/>
            <a:r>
              <a:rPr lang="en-US"/>
              <a:t>These are the same as in audit program development.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7467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Processing Controls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4676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Types of errors and fraud: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intentional or unintentional report inaccuracies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Control procedures: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proper use of internal and external file labels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Systems review audit procedures: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observe computer operations and data control functions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350125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Processing</a:t>
            </a:r>
            <a:r>
              <a:rPr lang="en-US" sz="3800"/>
              <a:t> </a:t>
            </a:r>
            <a:r>
              <a:rPr lang="en-US"/>
              <a:t>Controls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3152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Tests of control audit procedures:</a:t>
            </a:r>
          </a:p>
          <a:p>
            <a:pPr marL="742950" lvl="1" indent="-285750">
              <a:buFontTx/>
              <a:buChar char="–"/>
            </a:pPr>
            <a:r>
              <a:rPr lang="en-US"/>
              <a:t>evaluation of adequacy and completeness of data editing controls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Compensating controls:</a:t>
            </a:r>
          </a:p>
          <a:p>
            <a:pPr marL="742950" lvl="1" indent="-285750">
              <a:buFontTx/>
              <a:buChar char="–"/>
            </a:pPr>
            <a:r>
              <a:rPr lang="en-US"/>
              <a:t>strong user controls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10400" cy="152717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Source Data Controls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2390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Types of errors and fraud: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inadequate source data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Control procedures: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user authorization of source data input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Systems review audit procedures:</a:t>
            </a:r>
          </a:p>
          <a:p>
            <a:pPr marL="742950" lvl="1" indent="-285750">
              <a:buFontTx/>
              <a:buChar char="–"/>
            </a:pPr>
            <a:r>
              <a:rPr lang="en-US" sz="3200"/>
              <a:t>reviewing documentation for source data control standards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10400" cy="152717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Source Data Controls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3152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Tests of control audit procedures:</a:t>
            </a:r>
          </a:p>
          <a:p>
            <a:pPr marL="742950" lvl="1" indent="-285750">
              <a:buFontTx/>
              <a:buChar char="–"/>
            </a:pPr>
            <a:r>
              <a:rPr lang="en-US"/>
              <a:t>examination of samples of accounting source data for proper authorization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Compensating controls:</a:t>
            </a:r>
          </a:p>
          <a:p>
            <a:pPr marL="742950" lvl="1" indent="-285750">
              <a:buFontTx/>
              <a:buChar char="–"/>
            </a:pPr>
            <a:r>
              <a:rPr lang="en-US"/>
              <a:t>strong processing controls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010400" cy="152717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Data File Controls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543800" cy="42672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Types of errors and fraud: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/>
              <a:t>unauthorized modification or disclosure of  stored data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Control procedures: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/>
              <a:t>concurrent update controls</a:t>
            </a:r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Systems review audit procedures: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/>
              <a:t>examination of disaster recovery plan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33463"/>
            <a:ext cx="45720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Data File Controls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391400" cy="41148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Tests of control audit procedures:</a:t>
            </a:r>
          </a:p>
          <a:p>
            <a:pPr marL="742950" lvl="1" indent="-285750">
              <a:buFontTx/>
              <a:buChar char="–"/>
            </a:pPr>
            <a:r>
              <a:rPr lang="en-US"/>
              <a:t>observing and evaluating file library operations</a:t>
            </a:r>
          </a:p>
          <a:p>
            <a:pPr marL="342900" indent="-342900">
              <a:lnSpc>
                <a:spcPct val="80000"/>
              </a:lnSpc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Compensating controls:</a:t>
            </a:r>
          </a:p>
          <a:p>
            <a:pPr marL="742950" lvl="1" indent="-285750">
              <a:buFontTx/>
              <a:buChar char="–"/>
            </a:pPr>
            <a:r>
              <a:rPr lang="en-US"/>
              <a:t>effective computer security controls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Agenda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5562600" cy="3048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Auditing scope and                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Information system (IS)                  audit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/>
              <a:t>Study and evaluation of             internal control in an AIS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3200" i="1">
                <a:solidFill>
                  <a:schemeClr val="tx2"/>
                </a:solidFill>
              </a:rPr>
              <a:t>Computer audit software</a:t>
            </a:r>
            <a:endParaRPr lang="en-US" sz="32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3200"/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endParaRPr lang="en-US" sz="3200" i="1">
              <a:solidFill>
                <a:schemeClr val="hlink"/>
              </a:solidFill>
            </a:endParaRPr>
          </a:p>
        </p:txBody>
      </p:sp>
      <p:pic>
        <p:nvPicPr>
          <p:cNvPr id="289796" name="Picture 4" descr="trium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819400"/>
            <a:ext cx="2152650" cy="34988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Computer Software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i="1">
                <a:solidFill>
                  <a:schemeClr val="tx2"/>
                </a:solidFill>
              </a:rPr>
              <a:t>Computer audit software                 (CAS)</a:t>
            </a:r>
            <a:r>
              <a:rPr lang="en-US"/>
              <a:t> or generalized audit         software </a:t>
            </a:r>
            <a:r>
              <a:rPr lang="en-US" i="1">
                <a:solidFill>
                  <a:schemeClr val="tx2"/>
                </a:solidFill>
              </a:rPr>
              <a:t>(GAS)</a:t>
            </a:r>
            <a:r>
              <a:rPr lang="en-US" i="1"/>
              <a:t>,</a:t>
            </a:r>
            <a:r>
              <a:rPr lang="en-US"/>
              <a:t>  written for       auditors </a:t>
            </a:r>
          </a:p>
          <a:p>
            <a:pPr>
              <a:lnSpc>
                <a:spcPct val="80000"/>
              </a:lnSpc>
            </a:pPr>
            <a:r>
              <a:rPr lang="en-US"/>
              <a:t>CAS is computer program that, based on the auditor’s specifications, generates programs performing  audit functions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3152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Internal Auditing Standards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742950" lvl="1" indent="-285750">
              <a:buFontTx/>
              <a:buChar char="3"/>
            </a:pPr>
            <a:r>
              <a:rPr lang="en-US" sz="3200"/>
              <a:t>Review how assets are safeguarded, and verify the existence of assets as appropriate.</a:t>
            </a:r>
          </a:p>
          <a:p>
            <a:pPr marL="742950" lvl="1" indent="-285750">
              <a:buFontTx/>
              <a:buChar char="4"/>
            </a:pPr>
            <a:r>
              <a:rPr lang="en-US" sz="3200"/>
              <a:t>Examine company resources to determine how effectively and efficiently they are utilized. </a:t>
            </a:r>
          </a:p>
          <a:p>
            <a:pPr marL="742950" lvl="1" indent="-285750">
              <a:buFontTx/>
              <a:buChar char="5"/>
            </a:pPr>
            <a:r>
              <a:rPr lang="en-US" sz="3200"/>
              <a:t>Review company operations and programs to determine whether they are being carried out as planned and whether they are meeting their objectives.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CAS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97025"/>
            <a:ext cx="7239000" cy="3960813"/>
          </a:xfrm>
        </p:spPr>
        <p:txBody>
          <a:bodyPr/>
          <a:lstStyle/>
          <a:p>
            <a:r>
              <a:rPr lang="en-US"/>
              <a:t>Integrated Test Facilities</a:t>
            </a:r>
          </a:p>
          <a:p>
            <a:r>
              <a:rPr lang="en-US"/>
              <a:t>Embedded Audit                          Modules (EAM)</a:t>
            </a:r>
          </a:p>
          <a:p>
            <a:r>
              <a:rPr lang="en-US"/>
              <a:t>Audit Hooks</a:t>
            </a:r>
          </a:p>
          <a:p>
            <a:r>
              <a:rPr lang="en-US"/>
              <a:t>Snapshot</a:t>
            </a:r>
          </a:p>
          <a:p>
            <a:r>
              <a:rPr lang="en-US"/>
              <a:t>SCARF</a:t>
            </a:r>
          </a:p>
          <a:p>
            <a:r>
              <a:rPr lang="en-US"/>
              <a:t>Audit Control Language (ACL)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1628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Usage of Computer Software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The auditor’s first step is to decide on audit objectives, learn about the files to be audited, design the audit reports, and determine how  to produce them.</a:t>
            </a:r>
          </a:p>
          <a:p>
            <a:pPr marL="342900" indent="-342900"/>
            <a:r>
              <a:rPr lang="en-US"/>
              <a:t>This information is recorded on specification sheets and entered into the system via a data entry program.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0104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Usage of Computer Software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This program creates specification records that the CAS uses to produce one or more auditing programs.</a:t>
            </a:r>
          </a:p>
          <a:p>
            <a:pPr marL="342900" indent="-342900"/>
            <a:r>
              <a:rPr lang="en-US"/>
              <a:t>The auditing programs process the sources files and perform the auditing operations needed to produce the specified audit reports.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General Functions of</a:t>
            </a:r>
            <a:br>
              <a:rPr lang="en-US"/>
            </a:br>
            <a:r>
              <a:rPr lang="en-US"/>
              <a:t>Computer Audit Software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>
              <a:buFontTx/>
              <a:buChar char="–"/>
            </a:pPr>
            <a:r>
              <a:rPr lang="en-US"/>
              <a:t>reformatting</a:t>
            </a:r>
          </a:p>
          <a:p>
            <a:pPr marL="342900" indent="-342900">
              <a:buFontTx/>
              <a:buChar char="–"/>
            </a:pPr>
            <a:r>
              <a:rPr lang="en-US"/>
              <a:t>file manipulation</a:t>
            </a:r>
          </a:p>
          <a:p>
            <a:pPr marL="342900" indent="-342900">
              <a:buFontTx/>
              <a:buChar char="–"/>
            </a:pPr>
            <a:r>
              <a:rPr lang="en-US"/>
              <a:t>calculation</a:t>
            </a:r>
          </a:p>
          <a:p>
            <a:pPr marL="342900" indent="-342900">
              <a:buFontTx/>
              <a:buChar char="–"/>
            </a:pPr>
            <a:r>
              <a:rPr lang="en-US"/>
              <a:t>data selection</a:t>
            </a:r>
          </a:p>
          <a:p>
            <a:pPr marL="342900" indent="-342900">
              <a:buFontTx/>
              <a:buChar char="–"/>
            </a:pPr>
            <a:r>
              <a:rPr lang="en-US"/>
              <a:t>data analysis</a:t>
            </a:r>
          </a:p>
          <a:p>
            <a:pPr marL="342900" indent="-342900">
              <a:buFontTx/>
              <a:buChar char="–"/>
            </a:pPr>
            <a:r>
              <a:rPr lang="en-US"/>
              <a:t>file processing</a:t>
            </a:r>
          </a:p>
          <a:p>
            <a:pPr marL="342900" indent="-342900">
              <a:buFontTx/>
              <a:buChar char="–"/>
            </a:pPr>
            <a:r>
              <a:rPr lang="en-US"/>
              <a:t>statistics</a:t>
            </a:r>
          </a:p>
          <a:p>
            <a:pPr marL="342900" indent="-342900">
              <a:buFontTx/>
              <a:buChar char="–"/>
            </a:pPr>
            <a:r>
              <a:rPr lang="en-US"/>
              <a:t>report generation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33463"/>
            <a:ext cx="5562600" cy="699166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Summary </a:t>
            </a:r>
            <a:r>
              <a:rPr lang="en-US" smtClean="0"/>
              <a:t>of discussion 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Auditing scope and                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Information system (IS)                  audit objectives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Study and evaluation of             internal control in an AIS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/>
              <a:t>Computer audit software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2C1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33463"/>
            <a:ext cx="75438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Types of Internal Auditing Work 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209800"/>
            <a:ext cx="7010400" cy="41148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What are the three different types of audits commonly performed?</a:t>
            </a:r>
          </a:p>
          <a:p>
            <a:pPr marL="742950" lvl="1" indent="-285750">
              <a:buFontTx/>
              <a:buChar char="1"/>
            </a:pPr>
            <a:r>
              <a:rPr lang="en-US"/>
              <a:t>Financial audit </a:t>
            </a:r>
          </a:p>
          <a:p>
            <a:pPr marL="742950" lvl="1" indent="-285750">
              <a:buFontTx/>
              <a:buChar char="2"/>
            </a:pPr>
            <a:r>
              <a:rPr lang="en-US"/>
              <a:t>Information system (IS) audit </a:t>
            </a:r>
          </a:p>
          <a:p>
            <a:pPr marL="742950" lvl="1" indent="-285750">
              <a:buFontTx/>
              <a:buChar char="3"/>
            </a:pPr>
            <a:r>
              <a:rPr lang="en-US"/>
              <a:t>Operational or management audit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6200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Types of Internal Auditing Work 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sz="3200"/>
              <a:t>The </a:t>
            </a:r>
            <a:r>
              <a:rPr lang="en-US" sz="3200" i="1"/>
              <a:t>financial audit</a:t>
            </a:r>
            <a:r>
              <a:rPr lang="en-US" sz="3200"/>
              <a:t> examines the reliability and integrity of accounting records (both financial and operating information).</a:t>
            </a:r>
          </a:p>
          <a:p>
            <a:pPr marL="342900" indent="-342900"/>
            <a:r>
              <a:rPr lang="en-US" sz="3200"/>
              <a:t>The </a:t>
            </a:r>
            <a:r>
              <a:rPr lang="en-US" sz="3200" i="1"/>
              <a:t>information systems (IS) audit</a:t>
            </a:r>
            <a:r>
              <a:rPr lang="en-US" sz="3200"/>
              <a:t> reviews the general and application controls in an AIS to assess its compliance with internal control policies and procedures and its effectiveness in safeguarding assets.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Types of Internal Auditing Work 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The </a:t>
            </a:r>
            <a:r>
              <a:rPr lang="en-US" i="1"/>
              <a:t>operational, or management, audit</a:t>
            </a:r>
            <a:r>
              <a:rPr lang="en-US"/>
              <a:t> is concerned with the economical and efficient use of resources and the accomplishment of established goals and objectives.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5638800" cy="6953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Overview of the Auditing Process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All audits follow a similar sequence of activities and may be divided into four stages.</a:t>
            </a:r>
          </a:p>
          <a:p>
            <a:pPr marL="742950" lvl="1" indent="-285750">
              <a:buFontTx/>
              <a:buChar char="1"/>
            </a:pPr>
            <a:r>
              <a:rPr lang="en-US"/>
              <a:t>Audit planning</a:t>
            </a:r>
          </a:p>
          <a:p>
            <a:pPr marL="742950" lvl="1" indent="-285750">
              <a:buFontTx/>
              <a:buChar char="2"/>
            </a:pPr>
            <a:r>
              <a:rPr lang="en-US"/>
              <a:t>Collection of audit evidence</a:t>
            </a:r>
          </a:p>
          <a:p>
            <a:pPr marL="742950" lvl="1" indent="-285750">
              <a:buFontTx/>
              <a:buChar char="3"/>
            </a:pPr>
            <a:r>
              <a:rPr lang="en-US"/>
              <a:t>Evaluation of audit evidence</a:t>
            </a:r>
          </a:p>
          <a:p>
            <a:pPr marL="742950" lvl="1" indent="-285750">
              <a:buFontTx/>
              <a:buChar char="4"/>
            </a:pPr>
            <a:r>
              <a:rPr lang="en-US"/>
              <a:t>Communication of audit results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</p:bldLst>
  </p:timing>
</p:sld>
</file>

<file path=ppt/theme/theme1.xml><?xml version="1.0" encoding="utf-8"?>
<a:theme xmlns:a="http://schemas.openxmlformats.org/drawingml/2006/main" name="mm_tmplt">
  <a:themeElements>
    <a:clrScheme name="">
      <a:dk1>
        <a:srgbClr val="000000"/>
      </a:dk1>
      <a:lt1>
        <a:srgbClr val="FFFFFF"/>
      </a:lt1>
      <a:dk2>
        <a:srgbClr val="2842E8"/>
      </a:dk2>
      <a:lt2>
        <a:srgbClr val="EAEC5E"/>
      </a:lt2>
      <a:accent1>
        <a:srgbClr val="F6BF69"/>
      </a:accent1>
      <a:accent2>
        <a:srgbClr val="A3F25F"/>
      </a:accent2>
      <a:accent3>
        <a:srgbClr val="ACB0F2"/>
      </a:accent3>
      <a:accent4>
        <a:srgbClr val="DADADA"/>
      </a:accent4>
      <a:accent5>
        <a:srgbClr val="FADCB9"/>
      </a:accent5>
      <a:accent6>
        <a:srgbClr val="93DB55"/>
      </a:accent6>
      <a:hlink>
        <a:srgbClr val="F57B49"/>
      </a:hlink>
      <a:folHlink>
        <a:srgbClr val="78C92E"/>
      </a:folHlink>
    </a:clrScheme>
    <a:fontScheme name="mm_tmpl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3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3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m_tmpl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_tmp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_tmpl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_tmpl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_tmpl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_tmpl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_tmpl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DISTEDUC:MARTIN:IN_PROG:mm_tmplt.ppt</Template>
  <TotalTime>20</TotalTime>
  <Pages>19</Pages>
  <Words>1784</Words>
  <Application>Microsoft Office PowerPoint</Application>
  <PresentationFormat>On-screen Show (4:3)</PresentationFormat>
  <Paragraphs>354</Paragraphs>
  <Slides>54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 Narrow</vt:lpstr>
      <vt:lpstr>Book Antiqua</vt:lpstr>
      <vt:lpstr>Monotype Sorts</vt:lpstr>
      <vt:lpstr>Times New Roman</vt:lpstr>
      <vt:lpstr>Wingdings</vt:lpstr>
      <vt:lpstr>mm_tmplt</vt:lpstr>
      <vt:lpstr>Clip</vt:lpstr>
      <vt:lpstr> IS Auditing </vt:lpstr>
      <vt:lpstr>Agenda</vt:lpstr>
      <vt:lpstr>Internal Auditing Standards</vt:lpstr>
      <vt:lpstr>Internal Auditing Standards</vt:lpstr>
      <vt:lpstr>Internal Auditing Standards</vt:lpstr>
      <vt:lpstr>Types of Internal Auditing Work </vt:lpstr>
      <vt:lpstr>Types of Internal Auditing Work </vt:lpstr>
      <vt:lpstr>Types of Internal Auditing Work </vt:lpstr>
      <vt:lpstr>An Overview of the Auditing Process</vt:lpstr>
      <vt:lpstr>An Overview of the Auditing Process</vt:lpstr>
      <vt:lpstr>An Overview of the Auditing Process</vt:lpstr>
      <vt:lpstr>An Overview of the Auditing Process</vt:lpstr>
      <vt:lpstr>An Overview of the Auditing Process</vt:lpstr>
      <vt:lpstr>Operational Audits of an AIS</vt:lpstr>
      <vt:lpstr>Operational Audits of an AIS</vt:lpstr>
      <vt:lpstr>Operational Audits of an AIS</vt:lpstr>
      <vt:lpstr>Agenda</vt:lpstr>
      <vt:lpstr>IS Audits</vt:lpstr>
      <vt:lpstr>Audit Objectives</vt:lpstr>
      <vt:lpstr>Audit Objectives </vt:lpstr>
      <vt:lpstr>Audit Objectives</vt:lpstr>
      <vt:lpstr>Audit Objectives</vt:lpstr>
      <vt:lpstr>Risk-Based Audit</vt:lpstr>
      <vt:lpstr>Risk-Based Audit</vt:lpstr>
      <vt:lpstr>Agenda</vt:lpstr>
      <vt:lpstr>Audit Framework</vt:lpstr>
      <vt:lpstr>Overall Security</vt:lpstr>
      <vt:lpstr>Overall Security</vt:lpstr>
      <vt:lpstr>Overall Security</vt:lpstr>
      <vt:lpstr>Overall Security</vt:lpstr>
      <vt:lpstr>Overall Security</vt:lpstr>
      <vt:lpstr>Program Development</vt:lpstr>
      <vt:lpstr>Program Development</vt:lpstr>
      <vt:lpstr>Program Development</vt:lpstr>
      <vt:lpstr>Program Development</vt:lpstr>
      <vt:lpstr>Program Development</vt:lpstr>
      <vt:lpstr>Program Modification</vt:lpstr>
      <vt:lpstr>Program Modification</vt:lpstr>
      <vt:lpstr>Program Modification</vt:lpstr>
      <vt:lpstr>Program Modification</vt:lpstr>
      <vt:lpstr>Program Modification</vt:lpstr>
      <vt:lpstr>Processing Controls</vt:lpstr>
      <vt:lpstr>Processing Controls</vt:lpstr>
      <vt:lpstr>Source Data Controls</vt:lpstr>
      <vt:lpstr>Source Data Controls</vt:lpstr>
      <vt:lpstr>Data File Controls</vt:lpstr>
      <vt:lpstr>Data File Controls</vt:lpstr>
      <vt:lpstr>Agenda</vt:lpstr>
      <vt:lpstr>Computer Software</vt:lpstr>
      <vt:lpstr>Types of CAS</vt:lpstr>
      <vt:lpstr>Usage of Computer Software</vt:lpstr>
      <vt:lpstr>Usage of Computer Software</vt:lpstr>
      <vt:lpstr>General Functions of Computer Audit Software</vt:lpstr>
      <vt:lpstr>Summary of discussion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Processing Systems (TPS)</dc:title>
  <dc:creator>user</dc:creator>
  <cp:lastModifiedBy>Stanley Munga</cp:lastModifiedBy>
  <cp:revision>65</cp:revision>
  <cp:lastPrinted>1601-01-01T00:00:00Z</cp:lastPrinted>
  <dcterms:created xsi:type="dcterms:W3CDTF">1997-01-15T18:44:21Z</dcterms:created>
  <dcterms:modified xsi:type="dcterms:W3CDTF">2023-01-18T01:33:59Z</dcterms:modified>
</cp:coreProperties>
</file>