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68"/>
  </p:notesMasterIdLst>
  <p:sldIdLst>
    <p:sldId id="256" r:id="rId2"/>
    <p:sldId id="333" r:id="rId3"/>
    <p:sldId id="327" r:id="rId4"/>
    <p:sldId id="328" r:id="rId5"/>
    <p:sldId id="329" r:id="rId6"/>
    <p:sldId id="330" r:id="rId7"/>
    <p:sldId id="292" r:id="rId8"/>
    <p:sldId id="260" r:id="rId9"/>
    <p:sldId id="293" r:id="rId10"/>
    <p:sldId id="290" r:id="rId11"/>
    <p:sldId id="289" r:id="rId12"/>
    <p:sldId id="291" r:id="rId13"/>
    <p:sldId id="324" r:id="rId14"/>
    <p:sldId id="325" r:id="rId15"/>
    <p:sldId id="326" r:id="rId16"/>
    <p:sldId id="313" r:id="rId17"/>
    <p:sldId id="314" r:id="rId18"/>
    <p:sldId id="315" r:id="rId19"/>
    <p:sldId id="316" r:id="rId20"/>
    <p:sldId id="317" r:id="rId21"/>
    <p:sldId id="308" r:id="rId22"/>
    <p:sldId id="309" r:id="rId23"/>
    <p:sldId id="311" r:id="rId24"/>
    <p:sldId id="261" r:id="rId25"/>
    <p:sldId id="303" r:id="rId26"/>
    <p:sldId id="304" r:id="rId27"/>
    <p:sldId id="264" r:id="rId28"/>
    <p:sldId id="306" r:id="rId29"/>
    <p:sldId id="266" r:id="rId30"/>
    <p:sldId id="267" r:id="rId31"/>
    <p:sldId id="312" r:id="rId32"/>
    <p:sldId id="305" r:id="rId33"/>
    <p:sldId id="268" r:id="rId34"/>
    <p:sldId id="269" r:id="rId35"/>
    <p:sldId id="270" r:id="rId36"/>
    <p:sldId id="320" r:id="rId37"/>
    <p:sldId id="322" r:id="rId38"/>
    <p:sldId id="323" r:id="rId39"/>
    <p:sldId id="321" r:id="rId40"/>
    <p:sldId id="334" r:id="rId41"/>
    <p:sldId id="271" r:id="rId42"/>
    <p:sldId id="273" r:id="rId43"/>
    <p:sldId id="274" r:id="rId44"/>
    <p:sldId id="275" r:id="rId45"/>
    <p:sldId id="276" r:id="rId46"/>
    <p:sldId id="277" r:id="rId47"/>
    <p:sldId id="278" r:id="rId48"/>
    <p:sldId id="281" r:id="rId49"/>
    <p:sldId id="279" r:id="rId50"/>
    <p:sldId id="280" r:id="rId51"/>
    <p:sldId id="282" r:id="rId52"/>
    <p:sldId id="348"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288" r:id="rId6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4245" autoAdjust="0"/>
  </p:normalViewPr>
  <p:slideViewPr>
    <p:cSldViewPr>
      <p:cViewPr varScale="1">
        <p:scale>
          <a:sx n="51" d="100"/>
          <a:sy n="51" d="100"/>
        </p:scale>
        <p:origin x="106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6" charset="-128"/>
              </a:defRPr>
            </a:lvl1pPr>
          </a:lstStyle>
          <a:p>
            <a:pPr>
              <a:defRPr/>
            </a:pPr>
            <a:endParaRPr lang="en-US"/>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6" charset="-128"/>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6" charset="-128"/>
              </a:defRPr>
            </a:lvl1pPr>
          </a:lstStyle>
          <a:p>
            <a:pPr>
              <a:defRPr/>
            </a:pPr>
            <a:endParaRPr lang="en-US"/>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36" charset="-128"/>
              </a:defRPr>
            </a:lvl1pPr>
          </a:lstStyle>
          <a:p>
            <a:pPr>
              <a:defRPr/>
            </a:pPr>
            <a:fld id="{D396FA6B-FE57-461B-A6C4-AE4CC3C55566}" type="slidenum">
              <a:rPr lang="en-US"/>
              <a:pPr>
                <a:defRPr/>
              </a:pPr>
              <a:t>‹#›</a:t>
            </a:fld>
            <a:endParaRPr lang="en-US"/>
          </a:p>
        </p:txBody>
      </p:sp>
    </p:spTree>
    <p:extLst>
      <p:ext uri="{BB962C8B-B14F-4D97-AF65-F5344CB8AC3E}">
        <p14:creationId xmlns:p14="http://schemas.microsoft.com/office/powerpoint/2010/main" val="325160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1F9F2-A7B5-4B65-A7B1-FE473E9F3D0A}" type="slidenum">
              <a:rPr lang="en-US"/>
              <a:pPr/>
              <a:t>3</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813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lnSpc>
                <a:spcPct val="80000"/>
              </a:lnSpc>
            </a:pPr>
            <a:endParaRPr lang="en-US" smtClean="0">
              <a:latin typeface="Arial" pitchFamily="34" charset="0"/>
              <a:ea typeface="ＭＳ Ｐゴシック" pitchFamily="34" charset="-128"/>
            </a:endParaRPr>
          </a:p>
          <a:p>
            <a:endParaRPr lang="en-US" smtClean="0">
              <a:latin typeface="Arial" pitchFamily="34" charset="0"/>
              <a:ea typeface="ＭＳ Ｐゴシック" pitchFamily="34" charset="-128"/>
            </a:endParaRPr>
          </a:p>
        </p:txBody>
      </p:sp>
      <p:sp>
        <p:nvSpPr>
          <p:cNvPr id="62468" name="Slide Number Placeholder 3"/>
          <p:cNvSpPr>
            <a:spLocks noGrp="1"/>
          </p:cNvSpPr>
          <p:nvPr>
            <p:ph type="sldNum" sz="quarter" idx="5"/>
          </p:nvPr>
        </p:nvSpPr>
        <p:spPr>
          <a:noFill/>
        </p:spPr>
        <p:txBody>
          <a:bodyPr/>
          <a:lstStyle/>
          <a:p>
            <a:fld id="{CE726D0B-EF07-4258-97AE-7186BCAD3F7A}" type="slidenum">
              <a:rPr lang="en-US" smtClean="0">
                <a:latin typeface="Arial" pitchFamily="34" charset="0"/>
                <a:ea typeface="ＭＳ Ｐゴシック" pitchFamily="34" charset="-128"/>
              </a:rPr>
              <a:pPr/>
              <a:t>21</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276880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63492" name="Slide Number Placeholder 3"/>
          <p:cNvSpPr>
            <a:spLocks noGrp="1"/>
          </p:cNvSpPr>
          <p:nvPr>
            <p:ph type="sldNum" sz="quarter" idx="5"/>
          </p:nvPr>
        </p:nvSpPr>
        <p:spPr>
          <a:noFill/>
        </p:spPr>
        <p:txBody>
          <a:bodyPr/>
          <a:lstStyle/>
          <a:p>
            <a:fld id="{47A34857-6193-4F3D-9510-F40B95638812}" type="slidenum">
              <a:rPr lang="en-US" smtClean="0">
                <a:latin typeface="Arial" pitchFamily="34" charset="0"/>
                <a:ea typeface="ＭＳ Ｐゴシック" pitchFamily="34" charset="-128"/>
              </a:rPr>
              <a:pPr/>
              <a:t>22</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694918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smtClean="0">
                <a:latin typeface="Arial" pitchFamily="34" charset="0"/>
                <a:ea typeface="ＭＳ Ｐゴシック" pitchFamily="34" charset="-128"/>
              </a:rPr>
              <a:t>Internal control objectives are statements of the desired result or purpose to be achieved by implementing control activities (procedures).</a:t>
            </a:r>
          </a:p>
          <a:p>
            <a:pPr eaLnBrk="1" hangingPunct="1"/>
            <a:r>
              <a:rPr lang="en-US" b="1" smtClean="0">
                <a:latin typeface="Arial" pitchFamily="34" charset="0"/>
                <a:ea typeface="ＭＳ Ｐゴシック" pitchFamily="34" charset="-128"/>
              </a:rPr>
              <a:t> </a:t>
            </a:r>
            <a:endParaRPr lang="en-US" smtClean="0">
              <a:latin typeface="Arial" pitchFamily="34" charset="0"/>
              <a:ea typeface="ＭＳ Ｐゴシック" pitchFamily="34" charset="-128"/>
            </a:endParaRPr>
          </a:p>
          <a:p>
            <a:endParaRPr lang="en-US" smtClean="0">
              <a:latin typeface="Arial" pitchFamily="34" charset="0"/>
              <a:ea typeface="ＭＳ Ｐゴシック" pitchFamily="34" charset="-128"/>
            </a:endParaRPr>
          </a:p>
        </p:txBody>
      </p:sp>
      <p:sp>
        <p:nvSpPr>
          <p:cNvPr id="64516" name="Slide Number Placeholder 3"/>
          <p:cNvSpPr>
            <a:spLocks noGrp="1"/>
          </p:cNvSpPr>
          <p:nvPr>
            <p:ph type="sldNum" sz="quarter" idx="5"/>
          </p:nvPr>
        </p:nvSpPr>
        <p:spPr>
          <a:noFill/>
        </p:spPr>
        <p:txBody>
          <a:bodyPr/>
          <a:lstStyle/>
          <a:p>
            <a:fld id="{0566EF18-5CDD-49D6-881D-9A3501FE168B}" type="slidenum">
              <a:rPr lang="en-US" smtClean="0">
                <a:latin typeface="Arial" pitchFamily="34" charset="0"/>
                <a:ea typeface="ＭＳ Ｐゴシック" pitchFamily="34" charset="-128"/>
              </a:rPr>
              <a:pPr/>
              <a:t>23</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898040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C3073C8-A0ED-419A-8BB4-7B39D1028875}" type="slidenum">
              <a:rPr lang="en-US" smtClean="0">
                <a:latin typeface="Arial" pitchFamily="34" charset="0"/>
                <a:ea typeface="ＭＳ Ｐゴシック" pitchFamily="34" charset="-128"/>
              </a:rPr>
              <a:pPr/>
              <a:t>24</a:t>
            </a:fld>
            <a:endParaRPr lang="en-US" smtClean="0">
              <a:latin typeface="Arial" pitchFamily="34" charset="0"/>
              <a:ea typeface="ＭＳ Ｐゴシック" pitchFamily="34" charset="-128"/>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611082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5101220-1215-44B5-8568-471DE60773CF}" type="slidenum">
              <a:rPr lang="en-US" smtClean="0">
                <a:latin typeface="Arial" pitchFamily="34" charset="0"/>
                <a:ea typeface="ＭＳ Ｐゴシック" pitchFamily="34" charset="-128"/>
              </a:rPr>
              <a:pPr/>
              <a:t>27</a:t>
            </a:fld>
            <a:endParaRPr lang="en-US" smtClean="0">
              <a:latin typeface="Arial" pitchFamily="34" charset="0"/>
              <a:ea typeface="ＭＳ Ｐゴシック" pitchFamily="34" charset="-128"/>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Controls are management controls, authentication/access controls, physical security, outsider access to systems, system administration controls and procedures, connections to external networks, remote access, incident response, contingency plan.</a:t>
            </a:r>
          </a:p>
        </p:txBody>
      </p:sp>
    </p:spTree>
    <p:extLst>
      <p:ext uri="{BB962C8B-B14F-4D97-AF65-F5344CB8AC3E}">
        <p14:creationId xmlns:p14="http://schemas.microsoft.com/office/powerpoint/2010/main" val="48157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67588" name="Slide Number Placeholder 3"/>
          <p:cNvSpPr>
            <a:spLocks noGrp="1"/>
          </p:cNvSpPr>
          <p:nvPr>
            <p:ph type="sldNum" sz="quarter" idx="5"/>
          </p:nvPr>
        </p:nvSpPr>
        <p:spPr>
          <a:noFill/>
        </p:spPr>
        <p:txBody>
          <a:bodyPr/>
          <a:lstStyle/>
          <a:p>
            <a:fld id="{7AA74D7A-9F4C-45BC-ACD9-0C1810915DAC}" type="slidenum">
              <a:rPr lang="en-US" smtClean="0">
                <a:latin typeface="Arial" pitchFamily="34" charset="0"/>
                <a:ea typeface="ＭＳ Ｐゴシック" pitchFamily="34" charset="-128"/>
              </a:rPr>
              <a:pPr/>
              <a:t>31</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420644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latin typeface="Arial" pitchFamily="34" charset="0"/>
                <a:ea typeface="ＭＳ Ｐゴシック" pitchFamily="34" charset="-128"/>
              </a:rPr>
              <a:t>The IS auditor must use judgment when deciding which findings to present to various levels of management. For example, the IS auditor may find that the transmittal form for delivering tapes to the offsite storage location is not properly initialed or authorization evidenced by management as required by procedures. If the IS auditor finds that management otherwise pays attention to this process and that there have been no problems in this area, the IS auditor may decide that the failure to initial transmittal documents is not material enough to bring to the attention of upper management. The IS auditor might decide to discuss this only with local operations management. However, there may be other control problems that will cause the IS auditor to conclude that this is a material error, because it may lead to a larger control problem in other areas. The IS auditor should always judge which findings are material to various levels of management and should report them accordingly.</a:t>
            </a:r>
          </a:p>
          <a:p>
            <a:endParaRPr lang="en-US" smtClean="0">
              <a:latin typeface="Arial" pitchFamily="34" charset="0"/>
              <a:ea typeface="ＭＳ Ｐゴシック" pitchFamily="34" charset="-128"/>
            </a:endParaRPr>
          </a:p>
        </p:txBody>
      </p:sp>
      <p:sp>
        <p:nvSpPr>
          <p:cNvPr id="68612" name="Slide Number Placeholder 3"/>
          <p:cNvSpPr>
            <a:spLocks noGrp="1"/>
          </p:cNvSpPr>
          <p:nvPr>
            <p:ph type="sldNum" sz="quarter" idx="5"/>
          </p:nvPr>
        </p:nvSpPr>
        <p:spPr>
          <a:noFill/>
        </p:spPr>
        <p:txBody>
          <a:bodyPr/>
          <a:lstStyle/>
          <a:p>
            <a:fld id="{DC80E1C6-A8A0-4D79-8AAD-331F764B14F6}" type="slidenum">
              <a:rPr lang="en-US" smtClean="0">
                <a:latin typeface="Arial" pitchFamily="34" charset="0"/>
                <a:ea typeface="ＭＳ Ｐゴシック" pitchFamily="34" charset="-128"/>
              </a:rPr>
              <a:pPr/>
              <a:t>36</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143898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eaLnBrk="1" hangingPunct="1"/>
            <a:r>
              <a:rPr lang="en-US" smtClean="0">
                <a:latin typeface="Arial" pitchFamily="34" charset="0"/>
                <a:ea typeface="ＭＳ Ｐゴシック" pitchFamily="34" charset="-128"/>
              </a:rPr>
              <a:t>It is also recommended that documentation include:</a:t>
            </a:r>
          </a:p>
          <a:p>
            <a:pPr eaLnBrk="1" hangingPunct="1"/>
            <a:r>
              <a:rPr lang="en-US" smtClean="0">
                <a:latin typeface="Arial" pitchFamily="34" charset="0"/>
                <a:ea typeface="ＭＳ Ｐゴシック" pitchFamily="34" charset="-128"/>
              </a:rPr>
              <a:t>• A copy of the report issued as a result of the audit work</a:t>
            </a:r>
          </a:p>
          <a:p>
            <a:pPr eaLnBrk="1" hangingPunct="1"/>
            <a:r>
              <a:rPr lang="en-US" smtClean="0">
                <a:latin typeface="Arial" pitchFamily="34" charset="0"/>
                <a:ea typeface="ＭＳ Ｐゴシック" pitchFamily="34" charset="-128"/>
              </a:rPr>
              <a:t>• Evidence of audit supervisory review</a:t>
            </a:r>
          </a:p>
          <a:p>
            <a:endParaRPr lang="en-US" b="1" smtClean="0">
              <a:latin typeface="Arial" pitchFamily="34" charset="0"/>
              <a:ea typeface="ＭＳ Ｐゴシック" pitchFamily="34" charset="-128"/>
            </a:endParaRPr>
          </a:p>
          <a:p>
            <a:endParaRPr lang="en-US" smtClean="0">
              <a:latin typeface="Arial" pitchFamily="34" charset="0"/>
              <a:ea typeface="ＭＳ Ｐゴシック" pitchFamily="34" charset="-128"/>
            </a:endParaRPr>
          </a:p>
        </p:txBody>
      </p:sp>
      <p:sp>
        <p:nvSpPr>
          <p:cNvPr id="69636" name="Slide Number Placeholder 3"/>
          <p:cNvSpPr>
            <a:spLocks noGrp="1"/>
          </p:cNvSpPr>
          <p:nvPr>
            <p:ph type="sldNum" sz="quarter" idx="5"/>
          </p:nvPr>
        </p:nvSpPr>
        <p:spPr>
          <a:noFill/>
        </p:spPr>
        <p:txBody>
          <a:bodyPr/>
          <a:lstStyle/>
          <a:p>
            <a:fld id="{8E14FC12-DDFC-4CF6-BFD4-1A17B38B694C}" type="slidenum">
              <a:rPr lang="en-US" smtClean="0">
                <a:latin typeface="Arial" pitchFamily="34" charset="0"/>
                <a:ea typeface="ＭＳ Ｐゴシック" pitchFamily="34" charset="-128"/>
              </a:rPr>
              <a:pPr/>
              <a:t>37</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955942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275E87F-A93C-44F5-B33E-032BB42B7F03}" type="slidenum">
              <a:rPr lang="en-US" smtClean="0">
                <a:latin typeface="Arial" pitchFamily="34" charset="0"/>
                <a:ea typeface="ＭＳ Ｐゴシック" pitchFamily="34" charset="-128"/>
              </a:rPr>
              <a:pPr/>
              <a:t>38</a:t>
            </a:fld>
            <a:endParaRPr lang="en-US" smtClean="0">
              <a:latin typeface="Arial" pitchFamily="34" charset="0"/>
              <a:ea typeface="ＭＳ Ｐゴシック" pitchFamily="34"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Example of defining objectives and scope</a:t>
            </a:r>
          </a:p>
        </p:txBody>
      </p:sp>
    </p:spTree>
    <p:extLst>
      <p:ext uri="{BB962C8B-B14F-4D97-AF65-F5344CB8AC3E}">
        <p14:creationId xmlns:p14="http://schemas.microsoft.com/office/powerpoint/2010/main" val="2500078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r>
              <a:rPr lang="en-US" smtClean="0">
                <a:latin typeface="Arial" pitchFamily="34" charset="0"/>
                <a:ea typeface="ＭＳ Ｐゴシック" pitchFamily="34" charset="-128"/>
              </a:rPr>
              <a:t>IS auditors should realize that auditing is an ongoing process. The IS auditor is not effective if audits are performed and reports issued, but no follow-up is conducted to determine if management has taken appropriate corrective actions. IS auditors should have a follow-up program to determine if agreed-to corrective actions have been implemented. Although IS auditors who work for external audit firms may not necessarily follow this process, they may achieve these tasks if agreed to by the audited entity.</a:t>
            </a:r>
          </a:p>
          <a:p>
            <a:endParaRPr lang="en-US" b="1" smtClean="0">
              <a:latin typeface="Arial" pitchFamily="34" charset="0"/>
              <a:ea typeface="ＭＳ Ｐゴシック" pitchFamily="34" charset="-128"/>
            </a:endParaRPr>
          </a:p>
        </p:txBody>
      </p:sp>
      <p:sp>
        <p:nvSpPr>
          <p:cNvPr id="71684" name="Slide Number Placeholder 3"/>
          <p:cNvSpPr>
            <a:spLocks noGrp="1"/>
          </p:cNvSpPr>
          <p:nvPr>
            <p:ph type="sldNum" sz="quarter" idx="5"/>
          </p:nvPr>
        </p:nvSpPr>
        <p:spPr>
          <a:noFill/>
        </p:spPr>
        <p:txBody>
          <a:bodyPr/>
          <a:lstStyle/>
          <a:p>
            <a:fld id="{84D482D4-8343-4865-A8C1-AB1623B8DD89}" type="slidenum">
              <a:rPr lang="en-US" smtClean="0">
                <a:latin typeface="Arial" pitchFamily="34" charset="0"/>
                <a:ea typeface="ＭＳ Ｐゴシック" pitchFamily="34" charset="-128"/>
              </a:rPr>
              <a:pPr/>
              <a:t>39</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88201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3AE0C-C8B3-41CB-B629-E7176CC18348}" type="slidenum">
              <a:rPr lang="en-US"/>
              <a:pPr/>
              <a:t>5</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7384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A34D0-A01B-4CEA-AC22-F470628DEC8C}" type="slidenum">
              <a:rPr lang="en-US"/>
              <a:pPr/>
              <a:t>40</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7453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C8723BC-DD9D-49CA-A8A2-3C4627BD9D69}" type="slidenum">
              <a:rPr lang="en-US" smtClean="0">
                <a:latin typeface="Arial" pitchFamily="34" charset="0"/>
                <a:ea typeface="ＭＳ Ｐゴシック" pitchFamily="34" charset="-128"/>
              </a:rPr>
              <a:pPr/>
              <a:t>41</a:t>
            </a:fld>
            <a:endParaRPr lang="en-US" smtClean="0">
              <a:latin typeface="Arial" pitchFamily="34" charset="0"/>
              <a:ea typeface="ＭＳ Ｐゴシック" pitchFamily="34" charset="-128"/>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Generally specific records shouldn’t be needed instead an agregaion</a:t>
            </a:r>
          </a:p>
        </p:txBody>
      </p:sp>
    </p:spTree>
    <p:extLst>
      <p:ext uri="{BB962C8B-B14F-4D97-AF65-F5344CB8AC3E}">
        <p14:creationId xmlns:p14="http://schemas.microsoft.com/office/powerpoint/2010/main" val="273922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68EFE7B-B409-4864-B5B5-22A7F38EA8AB}" type="slidenum">
              <a:rPr lang="en-US" smtClean="0">
                <a:latin typeface="Arial" pitchFamily="34" charset="0"/>
                <a:ea typeface="ＭＳ Ｐゴシック" pitchFamily="34" charset="-128"/>
              </a:rPr>
              <a:pPr/>
              <a:t>43</a:t>
            </a:fld>
            <a:endParaRPr lang="en-US" smtClean="0">
              <a:latin typeface="Arial" pitchFamily="34" charset="0"/>
              <a:ea typeface="ＭＳ Ｐゴシック" pitchFamily="34" charset="-128"/>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An Application Audit, should, at a minimum determine the existence of controls in these areas</a:t>
            </a:r>
          </a:p>
          <a:p>
            <a:pPr eaLnBrk="1" hangingPunct="1"/>
            <a:endParaRPr lang="en-US" smtClean="0">
              <a:latin typeface="Arial" pitchFamily="34" charset="0"/>
              <a:ea typeface="ＭＳ Ｐゴシック" pitchFamily="34" charset="-128"/>
            </a:endParaRPr>
          </a:p>
          <a:p>
            <a:pPr eaLnBrk="1" hangingPunct="1"/>
            <a:r>
              <a:rPr lang="en-US" smtClean="0">
                <a:latin typeface="Arial" pitchFamily="34" charset="0"/>
                <a:ea typeface="ＭＳ Ｐゴシック" pitchFamily="34" charset="-128"/>
              </a:rPr>
              <a:t>1 to 7 are more important</a:t>
            </a:r>
          </a:p>
          <a:p>
            <a:pPr eaLnBrk="1" hangingPunct="1"/>
            <a:endParaRPr lang="en-US" smtClean="0">
              <a:latin typeface="Arial" pitchFamily="34" charset="0"/>
              <a:ea typeface="ＭＳ Ｐゴシック" pitchFamily="34" charset="-128"/>
            </a:endParaRPr>
          </a:p>
          <a:p>
            <a:pPr eaLnBrk="1" hangingPunct="1"/>
            <a:r>
              <a:rPr lang="en-US" smtClean="0">
                <a:latin typeface="Arial" pitchFamily="34" charset="0"/>
                <a:ea typeface="ＭＳ Ｐゴシック" pitchFamily="34" charset="-128"/>
              </a:rPr>
              <a:t>While 8 is a bit outside of the scope</a:t>
            </a:r>
          </a:p>
        </p:txBody>
      </p:sp>
    </p:spTree>
    <p:extLst>
      <p:ext uri="{BB962C8B-B14F-4D97-AF65-F5344CB8AC3E}">
        <p14:creationId xmlns:p14="http://schemas.microsoft.com/office/powerpoint/2010/main" val="828835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F994C04-12F1-4FDA-BA13-0E41684352B4}" type="slidenum">
              <a:rPr lang="en-US" smtClean="0">
                <a:latin typeface="Arial" pitchFamily="34" charset="0"/>
                <a:ea typeface="ＭＳ Ｐゴシック" pitchFamily="34" charset="-128"/>
              </a:rPr>
              <a:pPr/>
              <a:t>44</a:t>
            </a:fld>
            <a:endParaRPr lang="en-US" smtClean="0">
              <a:latin typeface="Arial" pitchFamily="34" charset="0"/>
              <a:ea typeface="ＭＳ Ｐゴシック" pitchFamily="34" charset="-128"/>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Roles &amp; Responsibilities should be segregated. What compliance do you need to follow</a:t>
            </a:r>
          </a:p>
        </p:txBody>
      </p:sp>
    </p:spTree>
    <p:extLst>
      <p:ext uri="{BB962C8B-B14F-4D97-AF65-F5344CB8AC3E}">
        <p14:creationId xmlns:p14="http://schemas.microsoft.com/office/powerpoint/2010/main" val="2926662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BADB89F-3B66-49DB-BE64-8DD41C0A8ACC}" type="slidenum">
              <a:rPr lang="en-US" smtClean="0">
                <a:latin typeface="Arial" pitchFamily="34" charset="0"/>
                <a:ea typeface="ＭＳ Ｐゴシック" pitchFamily="34" charset="-128"/>
              </a:rPr>
              <a:pPr/>
              <a:t>47</a:t>
            </a:fld>
            <a:endParaRPr lang="en-US" smtClean="0">
              <a:latin typeface="Arial" pitchFamily="34" charset="0"/>
              <a:ea typeface="ＭＳ Ｐゴシック" pitchFamily="34"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Service level agreement</a:t>
            </a:r>
          </a:p>
        </p:txBody>
      </p:sp>
    </p:spTree>
    <p:extLst>
      <p:ext uri="{BB962C8B-B14F-4D97-AF65-F5344CB8AC3E}">
        <p14:creationId xmlns:p14="http://schemas.microsoft.com/office/powerpoint/2010/main" val="1802280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smtClean="0">
                <a:latin typeface="Arial" pitchFamily="34" charset="0"/>
                <a:ea typeface="ＭＳ Ｐゴシック" pitchFamily="34" charset="-128"/>
              </a:rPr>
              <a:t>When testing change management, the IS auditor should always start with system-generated information, containing the date and time a module was last updated, and trace from there to the documentation authorizing the change. To trace in the opposite direction would run the risk of not detecting undocumented changes. Similarly, focusing exclusively on the accuracy or completeness of the documentation examined does not ensure that all changes were in fact documented.</a:t>
            </a:r>
          </a:p>
          <a:p>
            <a:endParaRPr lang="en-US" smtClean="0">
              <a:latin typeface="Arial" pitchFamily="34" charset="0"/>
              <a:ea typeface="ＭＳ Ｐゴシック" pitchFamily="34" charset="-128"/>
            </a:endParaRPr>
          </a:p>
        </p:txBody>
      </p:sp>
      <p:sp>
        <p:nvSpPr>
          <p:cNvPr id="76804" name="Slide Number Placeholder 3"/>
          <p:cNvSpPr>
            <a:spLocks noGrp="1"/>
          </p:cNvSpPr>
          <p:nvPr>
            <p:ph type="sldNum" sz="quarter" idx="5"/>
          </p:nvPr>
        </p:nvSpPr>
        <p:spPr>
          <a:noFill/>
        </p:spPr>
        <p:txBody>
          <a:bodyPr/>
          <a:lstStyle/>
          <a:p>
            <a:fld id="{7F282EDB-E369-4F30-989A-4D8CDE80AE2C}" type="slidenum">
              <a:rPr lang="en-US" smtClean="0">
                <a:latin typeface="Arial" pitchFamily="34" charset="0"/>
                <a:ea typeface="ＭＳ Ｐゴシック" pitchFamily="34" charset="-128"/>
              </a:rPr>
              <a:pPr/>
              <a:t>48</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872092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CF723D5-90AA-4540-B36D-B5EF2356460A}" type="slidenum">
              <a:rPr lang="en-US" smtClean="0">
                <a:latin typeface="Arial" pitchFamily="34" charset="0"/>
                <a:ea typeface="ＭＳ Ｐゴシック" pitchFamily="34" charset="-128"/>
              </a:rPr>
              <a:pPr/>
              <a:t>51</a:t>
            </a:fld>
            <a:endParaRPr lang="en-US" smtClean="0">
              <a:latin typeface="Arial" pitchFamily="34" charset="0"/>
              <a:ea typeface="ＭＳ Ｐゴシック" pitchFamily="34"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Application doesn’t exist within a bubble. Not doing in depth audit on these points</a:t>
            </a:r>
          </a:p>
        </p:txBody>
      </p:sp>
    </p:spTree>
    <p:extLst>
      <p:ext uri="{BB962C8B-B14F-4D97-AF65-F5344CB8AC3E}">
        <p14:creationId xmlns:p14="http://schemas.microsoft.com/office/powerpoint/2010/main" val="182862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35F0B4F-D6A7-4F9B-B4D0-815E49213C4D}" type="slidenum">
              <a:rPr lang="en-US"/>
              <a:pPr/>
              <a:t>52</a:t>
            </a:fld>
            <a:endParaRPr lang="en-US"/>
          </a:p>
        </p:txBody>
      </p:sp>
      <p:sp>
        <p:nvSpPr>
          <p:cNvPr id="503810" name="Rectangle 2"/>
          <p:cNvSpPr>
            <a:spLocks noGrp="1" noRot="1" noChangeAspect="1" noChangeArrowheads="1" noTextEdit="1"/>
          </p:cNvSpPr>
          <p:nvPr>
            <p:ph type="sldImg"/>
          </p:nvPr>
        </p:nvSpPr>
        <p:spPr>
          <a:xfrm>
            <a:off x="1150938" y="692150"/>
            <a:ext cx="4556125" cy="3416300"/>
          </a:xfrm>
          <a:ln w="12700" cap="flat"/>
        </p:spPr>
      </p:sp>
      <p:sp>
        <p:nvSpPr>
          <p:cNvPr id="503811" name="Rectangle 3"/>
          <p:cNvSpPr>
            <a:spLocks noGrp="1" noChangeArrowheads="1"/>
          </p:cNvSpPr>
          <p:nvPr>
            <p:ph type="body" idx="1"/>
          </p:nvPr>
        </p:nvSpPr>
        <p:spPr>
          <a:xfrm>
            <a:off x="914400" y="4341813"/>
            <a:ext cx="5029200" cy="4114800"/>
          </a:xfrm>
          <a:ln/>
        </p:spPr>
        <p:txBody>
          <a:bodyPr lIns="90488" rIns="90488"/>
          <a:lstStyle/>
          <a:p>
            <a:pPr defTabSz="914400"/>
            <a:endParaRPr lang="en-US"/>
          </a:p>
        </p:txBody>
      </p:sp>
    </p:spTree>
    <p:extLst>
      <p:ext uri="{BB962C8B-B14F-4D97-AF65-F5344CB8AC3E}">
        <p14:creationId xmlns:p14="http://schemas.microsoft.com/office/powerpoint/2010/main" val="868838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D578E-1F8D-4268-8797-FE0D785457AD}" type="slidenum">
              <a:rPr lang="en-US"/>
              <a:pPr/>
              <a:t>53</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r>
              <a:rPr lang="en-US" u="sng"/>
              <a:t>Control Environment.</a:t>
            </a:r>
            <a:r>
              <a:rPr lang="en-US"/>
              <a:t>  According to the COSO Report, the control environment “sets the tone of an organization and influences the control consciousness of its people.”  It provides structure and discipline, and forms the foundation for all other components of internal control.</a:t>
            </a:r>
            <a:endParaRPr lang="en-US" u="sng"/>
          </a:p>
          <a:p>
            <a:r>
              <a:rPr lang="en-US" u="sng"/>
              <a:t>Risk Assessment.</a:t>
            </a:r>
            <a:r>
              <a:rPr lang="en-US"/>
              <a:t>  Risk assessment refers to the “identification, analysis, and management of risks relevant to the preparation of financial statements that are fairly presented in conformity with generally accepted accounting principles [GAAP] (or another comprehensive basis of accounting).”</a:t>
            </a:r>
            <a:endParaRPr lang="en-US" u="sng"/>
          </a:p>
          <a:p>
            <a:r>
              <a:rPr lang="en-US" u="sng"/>
              <a:t>Control Activities.</a:t>
            </a:r>
            <a:r>
              <a:rPr lang="en-US"/>
              <a:t>  Control activities are the policies and procedures that help ensure that management’s directives are carried out.</a:t>
            </a:r>
            <a:endParaRPr lang="en-US" u="sng"/>
          </a:p>
          <a:p>
            <a:r>
              <a:rPr lang="en-US" u="sng"/>
              <a:t>Information and Communication.</a:t>
            </a:r>
            <a:r>
              <a:rPr lang="en-US"/>
              <a:t>  The identification, capture and exchange of information in a form and timeframe that enables people to carry out their responsibilities.</a:t>
            </a:r>
            <a:endParaRPr lang="en-US" u="sng"/>
          </a:p>
          <a:p>
            <a:r>
              <a:rPr lang="en-US" u="sng"/>
              <a:t>Monitoring.</a:t>
            </a:r>
            <a:r>
              <a:rPr lang="en-US"/>
              <a:t>  In relation to the COSO report and SAS 78, monitoring refers to the process used to assess the quality of internal control performance over time.</a:t>
            </a:r>
          </a:p>
          <a:p>
            <a:r>
              <a:rPr lang="en-US"/>
              <a:t>Adequate internal control is a key defense (but no guarantee) against fraud, errors and program abuse. </a:t>
            </a:r>
          </a:p>
        </p:txBody>
      </p:sp>
    </p:spTree>
    <p:extLst>
      <p:ext uri="{BB962C8B-B14F-4D97-AF65-F5344CB8AC3E}">
        <p14:creationId xmlns:p14="http://schemas.microsoft.com/office/powerpoint/2010/main" val="2324237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62902F-1358-4826-BA4A-CA90588BCBBA}" type="slidenum">
              <a:rPr lang="en-US"/>
              <a:pPr/>
              <a:t>54</a:t>
            </a:fld>
            <a:endParaRPr lang="en-US"/>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2284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5703C3-DF4D-4E5C-B4BF-CC2E68EB7065}" type="slidenum">
              <a:rPr lang="en-US"/>
              <a:pPr/>
              <a:t>6</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5989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322B6F-E434-4D61-B127-7C62B02B6E94}" type="slidenum">
              <a:rPr lang="en-US"/>
              <a:pPr/>
              <a:t>55</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7"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r>
              <a:rPr lang="en-US"/>
              <a:t>Page 13</a:t>
            </a:r>
          </a:p>
        </p:txBody>
      </p:sp>
    </p:spTree>
    <p:extLst>
      <p:ext uri="{BB962C8B-B14F-4D97-AF65-F5344CB8AC3E}">
        <p14:creationId xmlns:p14="http://schemas.microsoft.com/office/powerpoint/2010/main" val="2163146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DDCBF-0E37-46B1-9751-A4EAFC7711CB}" type="slidenum">
              <a:rPr lang="en-US"/>
              <a:pPr/>
              <a:t>56</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4995"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endParaRPr lang="en-US"/>
          </a:p>
        </p:txBody>
      </p:sp>
    </p:spTree>
    <p:extLst>
      <p:ext uri="{BB962C8B-B14F-4D97-AF65-F5344CB8AC3E}">
        <p14:creationId xmlns:p14="http://schemas.microsoft.com/office/powerpoint/2010/main" val="810599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0C2522-F145-4FA0-931E-7404701B7CC9}" type="slidenum">
              <a:rPr lang="en-US"/>
              <a:pPr/>
              <a:t>57</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043"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endParaRPr lang="en-US"/>
          </a:p>
        </p:txBody>
      </p:sp>
    </p:spTree>
    <p:extLst>
      <p:ext uri="{BB962C8B-B14F-4D97-AF65-F5344CB8AC3E}">
        <p14:creationId xmlns:p14="http://schemas.microsoft.com/office/powerpoint/2010/main" val="2283264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E8D72-4F50-4577-B2CB-C6AB466C7ECC}" type="slidenum">
              <a:rPr lang="en-US"/>
              <a:pPr/>
              <a:t>58</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1"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endParaRPr lang="en-US"/>
          </a:p>
        </p:txBody>
      </p:sp>
    </p:spTree>
    <p:extLst>
      <p:ext uri="{BB962C8B-B14F-4D97-AF65-F5344CB8AC3E}">
        <p14:creationId xmlns:p14="http://schemas.microsoft.com/office/powerpoint/2010/main" val="3127025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9CA61-65AD-44A3-9AE5-D7D07F9DCBA9}" type="slidenum">
              <a:rPr lang="en-US"/>
              <a:pPr/>
              <a:t>59</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1139"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endParaRPr lang="en-US"/>
          </a:p>
        </p:txBody>
      </p:sp>
    </p:spTree>
    <p:extLst>
      <p:ext uri="{BB962C8B-B14F-4D97-AF65-F5344CB8AC3E}">
        <p14:creationId xmlns:p14="http://schemas.microsoft.com/office/powerpoint/2010/main" val="1212020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21171-E159-443E-8A48-326E39F5A420}" type="slidenum">
              <a:rPr lang="en-US"/>
              <a:pPr/>
              <a:t>60</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3187"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endParaRPr lang="en-US"/>
          </a:p>
        </p:txBody>
      </p:sp>
    </p:spTree>
    <p:extLst>
      <p:ext uri="{BB962C8B-B14F-4D97-AF65-F5344CB8AC3E}">
        <p14:creationId xmlns:p14="http://schemas.microsoft.com/office/powerpoint/2010/main" val="2681307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95957-F7EF-4B17-8E5D-5E3AF5801E18}" type="slidenum">
              <a:rPr lang="en-US"/>
              <a:pPr/>
              <a:t>61</a:t>
            </a:fld>
            <a:endParaRPr lang="en-US"/>
          </a:p>
        </p:txBody>
      </p:sp>
      <p:sp>
        <p:nvSpPr>
          <p:cNvPr id="952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5235"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endParaRPr lang="en-US"/>
          </a:p>
        </p:txBody>
      </p:sp>
    </p:spTree>
    <p:extLst>
      <p:ext uri="{BB962C8B-B14F-4D97-AF65-F5344CB8AC3E}">
        <p14:creationId xmlns:p14="http://schemas.microsoft.com/office/powerpoint/2010/main" val="33093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45861-77AA-4186-957B-FCBFC4AB49AC}" type="slidenum">
              <a:rPr lang="en-US"/>
              <a:pPr/>
              <a:t>62</a:t>
            </a:fld>
            <a:endParaRPr lang="en-US"/>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b="1"/>
              <a:t>SAS No. 94 and Tests of Controls</a:t>
            </a:r>
          </a:p>
          <a:p>
            <a:r>
              <a:rPr lang="en-US"/>
              <a:t>Under the auditing standards (SAS Nos. 48, 55 and 78) relevant to computer-based systems issued prior to SAS No. 94, a large percentage of auditors assessed control risk at the maximum and performed only substantive tests of account balances and classes of transactions to gather evidence about financial statement assertions. SAS No. 94 recognizes that this approach may not be viable in complex IT environments. When evidence of a firm's initiation, recording and processing of transactions exists only in electronic form, the auditor's ability to obtain the desired assurance only from substantive tests is significantly diminished. SAS No. 94 does not change the requirement to perform substantive tests on significant amounts, but states that "it is not practical or possible to restrict detection risk to an acceptable level by performing only substantive tests."</a:t>
            </a:r>
            <a:r>
              <a:rPr lang="en-US">
                <a:hlinkClick r:id="" action="ppaction://noaction"/>
              </a:rPr>
              <a:t>3</a:t>
            </a:r>
            <a:r>
              <a:rPr lang="en-US"/>
              <a:t> When assessing the effectiveness of the design and operation of controls in complex IT environments, it is necessary for the auditor to test these controls. The decision to test controls is not related to the size of the firm but to the complexity of the IT environment.</a:t>
            </a:r>
          </a:p>
        </p:txBody>
      </p:sp>
    </p:spTree>
    <p:extLst>
      <p:ext uri="{BB962C8B-B14F-4D97-AF65-F5344CB8AC3E}">
        <p14:creationId xmlns:p14="http://schemas.microsoft.com/office/powerpoint/2010/main" val="2787509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5999C-D362-4CF9-8755-B1015335922B}" type="slidenum">
              <a:rPr lang="en-US"/>
              <a:pPr/>
              <a:t>63</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7612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32D9F-A5B7-4206-997A-242995FE8DB1}" type="slidenum">
              <a:rPr lang="en-US"/>
              <a:pPr/>
              <a:t>64</a:t>
            </a:fld>
            <a:endParaRPr lang="en-US"/>
          </a:p>
        </p:txBody>
      </p:sp>
      <p:sp>
        <p:nvSpPr>
          <p:cNvPr id="983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endParaRPr lang="en-US"/>
          </a:p>
        </p:txBody>
      </p:sp>
    </p:spTree>
    <p:extLst>
      <p:ext uri="{BB962C8B-B14F-4D97-AF65-F5344CB8AC3E}">
        <p14:creationId xmlns:p14="http://schemas.microsoft.com/office/powerpoint/2010/main" val="350715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9EED804-D889-48A6-A997-D9A42629E518}" type="slidenum">
              <a:rPr lang="en-US" smtClean="0">
                <a:latin typeface="Arial" pitchFamily="34" charset="0"/>
                <a:ea typeface="ＭＳ Ｐゴシック" pitchFamily="34" charset="-128"/>
              </a:rPr>
              <a:pPr/>
              <a:t>8</a:t>
            </a:fld>
            <a:endParaRPr lang="en-US" smtClean="0">
              <a:latin typeface="Arial" pitchFamily="34" charset="0"/>
              <a:ea typeface="ＭＳ Ｐゴシック" pitchFamily="34"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This is an audit of how the confidentiatlity, integrity and availablility of an organizations information assets is assured. The point of doing it is to catch problems before an incident occurs and exposes the problem to the world at large. However a pen test is a very narrowly focused attempt to look for security holes in a critical resource, such as a firewall or webserver. With little or no information on your intended target.</a:t>
            </a:r>
          </a:p>
          <a:p>
            <a:pPr eaLnBrk="1" hangingPunct="1"/>
            <a:endParaRPr lang="en-US" smtClean="0">
              <a:latin typeface="Arial" pitchFamily="34" charset="0"/>
              <a:ea typeface="ＭＳ Ｐゴシック" pitchFamily="34" charset="-128"/>
            </a:endParaRPr>
          </a:p>
          <a:p>
            <a:pPr eaLnBrk="1" hangingPunct="1"/>
            <a:r>
              <a:rPr lang="en-US" smtClean="0">
                <a:latin typeface="Arial" pitchFamily="34" charset="0"/>
                <a:ea typeface="ＭＳ Ｐゴシック" pitchFamily="34" charset="-128"/>
              </a:rPr>
              <a:t>On the other hand and IT Audit is broader range assessment. For example when pen testing a web server you are looking for vulnerabilities in the service and/or underlying system. An IT Security audit you want to know, who has access to this machine, who is allowed to make changes, are there any change logs being kept, how accurate, etc. There is also a full disclosure of the information.</a:t>
            </a:r>
          </a:p>
        </p:txBody>
      </p:sp>
    </p:spTree>
    <p:extLst>
      <p:ext uri="{BB962C8B-B14F-4D97-AF65-F5344CB8AC3E}">
        <p14:creationId xmlns:p14="http://schemas.microsoft.com/office/powerpoint/2010/main" val="851676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913C-CC9A-42CA-AB0D-37FD3C31FBB7}" type="slidenum">
              <a:rPr lang="en-US"/>
              <a:pPr/>
              <a:t>65</a:t>
            </a:fld>
            <a:endParaRPr lang="en-US"/>
          </a:p>
        </p:txBody>
      </p:sp>
      <p:sp>
        <p:nvSpPr>
          <p:cNvPr id="1003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0355" name="Rectangle 3"/>
          <p:cNvSpPr>
            <a:spLocks noGrp="1" noChangeArrowheads="1"/>
          </p:cNvSpPr>
          <p:nvPr>
            <p:ph type="body" idx="1"/>
          </p:nvPr>
        </p:nvSpPr>
        <p:spPr bwMode="auto">
          <a:xfrm>
            <a:off x="914711" y="4344025"/>
            <a:ext cx="5028579" cy="4114488"/>
          </a:xfrm>
          <a:prstGeom prst="rect">
            <a:avLst/>
          </a:prstGeom>
          <a:solidFill>
            <a:srgbClr val="FFFFFF"/>
          </a:solidFill>
          <a:ln>
            <a:solidFill>
              <a:srgbClr val="000000"/>
            </a:solidFill>
            <a:miter lim="800000"/>
            <a:headEnd/>
            <a:tailEnd/>
          </a:ln>
        </p:spPr>
        <p:txBody>
          <a:bodyPr lIns="91435" tIns="45718" rIns="91435" bIns="45718"/>
          <a:lstStyle/>
          <a:p>
            <a:endParaRPr lang="en-US"/>
          </a:p>
        </p:txBody>
      </p:sp>
    </p:spTree>
    <p:extLst>
      <p:ext uri="{BB962C8B-B14F-4D97-AF65-F5344CB8AC3E}">
        <p14:creationId xmlns:p14="http://schemas.microsoft.com/office/powerpoint/2010/main" val="329620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57348" name="Slide Number Placeholder 3"/>
          <p:cNvSpPr>
            <a:spLocks noGrp="1"/>
          </p:cNvSpPr>
          <p:nvPr>
            <p:ph type="sldNum" sz="quarter" idx="5"/>
          </p:nvPr>
        </p:nvSpPr>
        <p:spPr>
          <a:noFill/>
        </p:spPr>
        <p:txBody>
          <a:bodyPr/>
          <a:lstStyle/>
          <a:p>
            <a:fld id="{263BB438-0994-42FE-BCA9-C605E7A3C2F4}" type="slidenum">
              <a:rPr lang="en-US" smtClean="0">
                <a:latin typeface="Arial" pitchFamily="34" charset="0"/>
                <a:ea typeface="ＭＳ Ｐゴシック" pitchFamily="34" charset="-128"/>
              </a:rPr>
              <a:pPr/>
              <a:t>16</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894474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58372" name="Slide Number Placeholder 3"/>
          <p:cNvSpPr>
            <a:spLocks noGrp="1"/>
          </p:cNvSpPr>
          <p:nvPr>
            <p:ph type="sldNum" sz="quarter" idx="5"/>
          </p:nvPr>
        </p:nvSpPr>
        <p:spPr>
          <a:noFill/>
        </p:spPr>
        <p:txBody>
          <a:bodyPr/>
          <a:lstStyle/>
          <a:p>
            <a:fld id="{2532F98B-54ED-49A9-8DB2-63FD09334068}" type="slidenum">
              <a:rPr lang="en-US" smtClean="0">
                <a:latin typeface="Arial" pitchFamily="34" charset="0"/>
                <a:ea typeface="ＭＳ Ｐゴシック" pitchFamily="34" charset="-128"/>
              </a:rPr>
              <a:pPr/>
              <a:t>17</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9638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lvl="1" eaLnBrk="1" hangingPunct="1">
              <a:lnSpc>
                <a:spcPct val="80000"/>
              </a:lnSpc>
            </a:pPr>
            <a:r>
              <a:rPr lang="en-US" sz="1000" smtClean="0">
                <a:latin typeface="Arial" pitchFamily="34" charset="0"/>
                <a:ea typeface="ＭＳ Ｐゴシック" pitchFamily="34" charset="-128"/>
              </a:rPr>
              <a:t>In evaluating IT-related business processes applied by an organization, understanding the relationship between risk and control is important for IT audit and control professionals.</a:t>
            </a:r>
          </a:p>
          <a:p>
            <a:endParaRPr lang="en-US" smtClean="0">
              <a:latin typeface="Arial" pitchFamily="34" charset="0"/>
              <a:ea typeface="ＭＳ Ｐゴシック" pitchFamily="34" charset="-128"/>
            </a:endParaRPr>
          </a:p>
        </p:txBody>
      </p:sp>
      <p:sp>
        <p:nvSpPr>
          <p:cNvPr id="59396" name="Slide Number Placeholder 3"/>
          <p:cNvSpPr>
            <a:spLocks noGrp="1"/>
          </p:cNvSpPr>
          <p:nvPr>
            <p:ph type="sldNum" sz="quarter" idx="5"/>
          </p:nvPr>
        </p:nvSpPr>
        <p:spPr>
          <a:noFill/>
        </p:spPr>
        <p:txBody>
          <a:bodyPr/>
          <a:lstStyle/>
          <a:p>
            <a:fld id="{DD665D07-E8A8-4B6B-809E-C70E24B17CD1}" type="slidenum">
              <a:rPr lang="en-US" smtClean="0">
                <a:latin typeface="Arial" pitchFamily="34" charset="0"/>
                <a:ea typeface="ＭＳ Ｐゴシック" pitchFamily="34" charset="-128"/>
              </a:rPr>
              <a:pPr/>
              <a:t>18</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1349004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pitchFamily="34" charset="0"/>
              <a:ea typeface="ＭＳ Ｐゴシック" pitchFamily="34" charset="-128"/>
            </a:endParaRPr>
          </a:p>
        </p:txBody>
      </p:sp>
      <p:sp>
        <p:nvSpPr>
          <p:cNvPr id="60420" name="Slide Number Placeholder 3"/>
          <p:cNvSpPr>
            <a:spLocks noGrp="1"/>
          </p:cNvSpPr>
          <p:nvPr>
            <p:ph type="sldNum" sz="quarter" idx="5"/>
          </p:nvPr>
        </p:nvSpPr>
        <p:spPr>
          <a:noFill/>
        </p:spPr>
        <p:txBody>
          <a:bodyPr/>
          <a:lstStyle/>
          <a:p>
            <a:fld id="{F74F9C5A-835C-4126-BFB8-A35D16022FBE}" type="slidenum">
              <a:rPr lang="en-US" smtClean="0">
                <a:latin typeface="Arial" pitchFamily="34" charset="0"/>
                <a:ea typeface="ＭＳ Ｐゴシック" pitchFamily="34" charset="-128"/>
              </a:rPr>
              <a:pPr/>
              <a:t>19</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3226621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eaLnBrk="1" hangingPunct="1">
              <a:lnSpc>
                <a:spcPct val="80000"/>
              </a:lnSpc>
              <a:defRPr/>
            </a:pPr>
            <a:r>
              <a:rPr lang="en-US" dirty="0" smtClean="0"/>
              <a:t>The risk assessment process is characterized as an iterative life cycle which begins with identifying business objectives, information assets, and the underlying systems or information resources that generate/store, use or manipulate the assets (hardware, software, databases, networks, facilities, people, etc.) critical to achieving these objectives.</a:t>
            </a:r>
          </a:p>
          <a:p>
            <a:pPr>
              <a:lnSpc>
                <a:spcPct val="80000"/>
              </a:lnSpc>
              <a:defRPr/>
            </a:pPr>
            <a:endParaRPr lang="en-US" dirty="0" smtClean="0"/>
          </a:p>
          <a:p>
            <a:pPr>
              <a:lnSpc>
                <a:spcPct val="80000"/>
              </a:lnSpc>
              <a:defRPr/>
            </a:pPr>
            <a:r>
              <a:rPr lang="en-US" dirty="0" smtClean="0"/>
              <a:t>Next, during the risk mitigation phase, controls are identified for mitigating identified risks. These controls are risk-mitigating countermeasures that should prevent or reduce the likelihood of a risk event occurring, detect the occurrence of a risk event, minimize the impact, or transfer the risk to another organization.</a:t>
            </a:r>
          </a:p>
          <a:p>
            <a:pPr>
              <a:lnSpc>
                <a:spcPct val="80000"/>
              </a:lnSpc>
              <a:defRPr/>
            </a:pPr>
            <a:endParaRPr lang="en-US" dirty="0" smtClean="0"/>
          </a:p>
          <a:p>
            <a:pPr>
              <a:lnSpc>
                <a:spcPct val="80000"/>
              </a:lnSpc>
              <a:defRPr/>
            </a:pPr>
            <a:r>
              <a:rPr lang="en-US" dirty="0" smtClean="0"/>
              <a:t>The assessment of countermeasures should be performed through a cost-benefit analysis where controls to mitigate risks are selected to reduce risks to a level acceptable to management. This analysis process may be based on any of the following:</a:t>
            </a:r>
          </a:p>
          <a:p>
            <a:pPr>
              <a:lnSpc>
                <a:spcPct val="80000"/>
              </a:lnSpc>
              <a:defRPr/>
            </a:pPr>
            <a:r>
              <a:rPr lang="en-US" dirty="0" smtClean="0"/>
              <a:t>• The cost of the control compared to the benefit of minimizing the risk</a:t>
            </a:r>
          </a:p>
          <a:p>
            <a:pPr>
              <a:lnSpc>
                <a:spcPct val="80000"/>
              </a:lnSpc>
              <a:defRPr/>
            </a:pPr>
            <a:r>
              <a:rPr lang="en-US" dirty="0" smtClean="0"/>
              <a:t>• Management’s appetite for risk (i.e., the level of residual risk that management is prepared to accept)</a:t>
            </a:r>
          </a:p>
          <a:p>
            <a:pPr>
              <a:lnSpc>
                <a:spcPct val="80000"/>
              </a:lnSpc>
              <a:defRPr/>
            </a:pPr>
            <a:r>
              <a:rPr lang="en-US" dirty="0" smtClean="0"/>
              <a:t>• Preferred risk-reduction methods (e.g., terminate the risk, minimize probability of occurrence, minimize impact, transfer the risk via insurance)</a:t>
            </a:r>
          </a:p>
          <a:p>
            <a:pPr>
              <a:lnSpc>
                <a:spcPct val="80000"/>
              </a:lnSpc>
              <a:defRPr/>
            </a:pPr>
            <a:endParaRPr lang="en-US" dirty="0" smtClean="0"/>
          </a:p>
          <a:p>
            <a:pPr>
              <a:lnSpc>
                <a:spcPct val="80000"/>
              </a:lnSpc>
              <a:defRPr/>
            </a:pPr>
            <a:r>
              <a:rPr lang="en-US" dirty="0" smtClean="0"/>
              <a:t>The final phase relates to monitoring performance levels of the risks being managed when identifying any significant changes in the environment that would trigger a risk reassessment, warranting changes to its control environment. It encompasses three processes—risk assessment, risk mitigation and risk reevaluation—in determining whether risks are being mitigated to a level acceptable to management.</a:t>
            </a:r>
          </a:p>
          <a:p>
            <a:pPr>
              <a:lnSpc>
                <a:spcPct val="80000"/>
              </a:lnSpc>
              <a:defRPr/>
            </a:pPr>
            <a:endParaRPr lang="en-US" dirty="0" smtClean="0"/>
          </a:p>
          <a:p>
            <a:pPr>
              <a:defRPr/>
            </a:pPr>
            <a:endParaRPr lang="en-US" dirty="0"/>
          </a:p>
        </p:txBody>
      </p:sp>
      <p:sp>
        <p:nvSpPr>
          <p:cNvPr id="61444" name="Slide Number Placeholder 3"/>
          <p:cNvSpPr>
            <a:spLocks noGrp="1"/>
          </p:cNvSpPr>
          <p:nvPr>
            <p:ph type="sldNum" sz="quarter" idx="5"/>
          </p:nvPr>
        </p:nvSpPr>
        <p:spPr>
          <a:noFill/>
        </p:spPr>
        <p:txBody>
          <a:bodyPr/>
          <a:lstStyle/>
          <a:p>
            <a:fld id="{8B11F89B-D284-4DD6-8733-370B3F6E97C0}" type="slidenum">
              <a:rPr lang="en-US" smtClean="0">
                <a:latin typeface="Arial" pitchFamily="34" charset="0"/>
                <a:ea typeface="ＭＳ Ｐゴシック" pitchFamily="34" charset="-128"/>
              </a:rPr>
              <a:pPr/>
              <a:t>20</a:t>
            </a:fld>
            <a:endParaRPr lang="en-US" smtClean="0">
              <a:latin typeface="Arial" pitchFamily="34" charset="0"/>
              <a:ea typeface="ＭＳ Ｐゴシック" pitchFamily="34" charset="-128"/>
            </a:endParaRPr>
          </a:p>
        </p:txBody>
      </p:sp>
    </p:spTree>
    <p:extLst>
      <p:ext uri="{BB962C8B-B14F-4D97-AF65-F5344CB8AC3E}">
        <p14:creationId xmlns:p14="http://schemas.microsoft.com/office/powerpoint/2010/main" val="235650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7FDB6C3C-394E-44AB-8866-909955B6AECC}" type="slidenum">
              <a:rPr lang="en-US" altLang="ja-JP"/>
              <a:pPr>
                <a:defRPr/>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EAEA7E0B-FCCD-4C60-B989-FB8531D9B1BD}"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ED62D44D-76D7-4AA6-B6C5-F8B043C84DF3}" type="slidenum">
              <a:rPr lang="en-US" altLang="ja-JP"/>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4038600" cy="3886200"/>
          </a:xfrm>
        </p:spPr>
        <p:txBody>
          <a:bodyPr/>
          <a:lstStyle/>
          <a:p>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D5510E3F-7150-4136-877D-B598A78DF3D0}"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EAE2DC76-82E7-4BF0-B62C-30A6D16AA8AF}" type="slidenum">
              <a:rPr lang="en-US" altLang="ja-JP"/>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en-US" altLang="ja-JP"/>
          </a:p>
        </p:txBody>
      </p:sp>
      <p:sp>
        <p:nvSpPr>
          <p:cNvPr id="6" name="Slide Number Placeholder 5"/>
          <p:cNvSpPr>
            <a:spLocks noGrp="1"/>
          </p:cNvSpPr>
          <p:nvPr>
            <p:ph type="sldNum" sz="quarter" idx="12"/>
          </p:nvPr>
        </p:nvSpPr>
        <p:spPr/>
        <p:txBody>
          <a:bodyPr/>
          <a:lstStyle>
            <a:lvl1pPr>
              <a:defRPr/>
            </a:lvl1pPr>
          </a:lstStyle>
          <a:p>
            <a:pPr>
              <a:defRPr/>
            </a:pPr>
            <a:fld id="{D2DF3960-7DB5-4EEC-A522-AE7FEE1F79D4}"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7D2625B6-7C27-441D-908E-4467153F05F0}"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ja-JP"/>
          </a:p>
        </p:txBody>
      </p:sp>
      <p:sp>
        <p:nvSpPr>
          <p:cNvPr id="8" name="Footer Placeholder 4"/>
          <p:cNvSpPr>
            <a:spLocks noGrp="1"/>
          </p:cNvSpPr>
          <p:nvPr>
            <p:ph type="ftr" sz="quarter" idx="11"/>
          </p:nvPr>
        </p:nvSpPr>
        <p:spPr/>
        <p:txBody>
          <a:bodyPr/>
          <a:lstStyle>
            <a:lvl1pPr>
              <a:defRPr/>
            </a:lvl1pPr>
          </a:lstStyle>
          <a:p>
            <a:pPr>
              <a:defRPr/>
            </a:pPr>
            <a:endParaRPr lang="en-US" altLang="ja-JP"/>
          </a:p>
        </p:txBody>
      </p:sp>
      <p:sp>
        <p:nvSpPr>
          <p:cNvPr id="9" name="Slide Number Placeholder 5"/>
          <p:cNvSpPr>
            <a:spLocks noGrp="1"/>
          </p:cNvSpPr>
          <p:nvPr>
            <p:ph type="sldNum" sz="quarter" idx="12"/>
          </p:nvPr>
        </p:nvSpPr>
        <p:spPr/>
        <p:txBody>
          <a:bodyPr/>
          <a:lstStyle>
            <a:lvl1pPr>
              <a:defRPr/>
            </a:lvl1pPr>
          </a:lstStyle>
          <a:p>
            <a:pPr>
              <a:defRPr/>
            </a:pPr>
            <a:fld id="{D6D47EA5-1C4C-4C60-A1DE-44AD2700C80A}"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ja-JP"/>
          </a:p>
        </p:txBody>
      </p:sp>
      <p:sp>
        <p:nvSpPr>
          <p:cNvPr id="4" name="Footer Placeholder 4"/>
          <p:cNvSpPr>
            <a:spLocks noGrp="1"/>
          </p:cNvSpPr>
          <p:nvPr>
            <p:ph type="ftr" sz="quarter" idx="11"/>
          </p:nvPr>
        </p:nvSpPr>
        <p:spPr/>
        <p:txBody>
          <a:bodyPr/>
          <a:lstStyle>
            <a:lvl1pPr>
              <a:defRPr/>
            </a:lvl1pPr>
          </a:lstStyle>
          <a:p>
            <a:pPr>
              <a:defRPr/>
            </a:pPr>
            <a:endParaRPr lang="en-US" altLang="ja-JP"/>
          </a:p>
        </p:txBody>
      </p:sp>
      <p:sp>
        <p:nvSpPr>
          <p:cNvPr id="5" name="Slide Number Placeholder 5"/>
          <p:cNvSpPr>
            <a:spLocks noGrp="1"/>
          </p:cNvSpPr>
          <p:nvPr>
            <p:ph type="sldNum" sz="quarter" idx="12"/>
          </p:nvPr>
        </p:nvSpPr>
        <p:spPr/>
        <p:txBody>
          <a:bodyPr/>
          <a:lstStyle>
            <a:lvl1pPr>
              <a:defRPr/>
            </a:lvl1pPr>
          </a:lstStyle>
          <a:p>
            <a:pPr>
              <a:defRPr/>
            </a:pPr>
            <a:fld id="{A240AFCB-92E3-4710-B9BB-E9F3EDF1E18B}"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ja-JP"/>
          </a:p>
        </p:txBody>
      </p:sp>
      <p:sp>
        <p:nvSpPr>
          <p:cNvPr id="3" name="Footer Placeholder 4"/>
          <p:cNvSpPr>
            <a:spLocks noGrp="1"/>
          </p:cNvSpPr>
          <p:nvPr>
            <p:ph type="ftr" sz="quarter" idx="11"/>
          </p:nvPr>
        </p:nvSpPr>
        <p:spPr/>
        <p:txBody>
          <a:bodyPr/>
          <a:lstStyle>
            <a:lvl1pPr>
              <a:defRPr/>
            </a:lvl1pPr>
          </a:lstStyle>
          <a:p>
            <a:pPr>
              <a:defRPr/>
            </a:pPr>
            <a:endParaRPr lang="en-US" altLang="ja-JP"/>
          </a:p>
        </p:txBody>
      </p:sp>
      <p:sp>
        <p:nvSpPr>
          <p:cNvPr id="4" name="Slide Number Placeholder 5"/>
          <p:cNvSpPr>
            <a:spLocks noGrp="1"/>
          </p:cNvSpPr>
          <p:nvPr>
            <p:ph type="sldNum" sz="quarter" idx="12"/>
          </p:nvPr>
        </p:nvSpPr>
        <p:spPr/>
        <p:txBody>
          <a:bodyPr/>
          <a:lstStyle>
            <a:lvl1pPr>
              <a:defRPr/>
            </a:lvl1pPr>
          </a:lstStyle>
          <a:p>
            <a:pPr>
              <a:defRPr/>
            </a:pPr>
            <a:fld id="{1DC78685-AD12-4D1D-9522-F1C9EBB047D4}"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1452419B-05DD-428B-AC34-6D8695DD8320}"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ja-JP"/>
          </a:p>
        </p:txBody>
      </p:sp>
      <p:sp>
        <p:nvSpPr>
          <p:cNvPr id="6" name="Footer Placeholder 4"/>
          <p:cNvSpPr>
            <a:spLocks noGrp="1"/>
          </p:cNvSpPr>
          <p:nvPr>
            <p:ph type="ftr" sz="quarter" idx="11"/>
          </p:nvPr>
        </p:nvSpPr>
        <p:spPr/>
        <p:txBody>
          <a:bodyPr/>
          <a:lstStyle>
            <a:lvl1pPr>
              <a:defRPr/>
            </a:lvl1pPr>
          </a:lstStyle>
          <a:p>
            <a:pPr>
              <a:defRPr/>
            </a:pPr>
            <a:endParaRPr lang="en-US" altLang="ja-JP"/>
          </a:p>
        </p:txBody>
      </p:sp>
      <p:sp>
        <p:nvSpPr>
          <p:cNvPr id="7" name="Slide Number Placeholder 5"/>
          <p:cNvSpPr>
            <a:spLocks noGrp="1"/>
          </p:cNvSpPr>
          <p:nvPr>
            <p:ph type="sldNum" sz="quarter" idx="12"/>
          </p:nvPr>
        </p:nvSpPr>
        <p:spPr/>
        <p:txBody>
          <a:bodyPr/>
          <a:lstStyle>
            <a:lvl1pPr>
              <a:defRPr/>
            </a:lvl1pPr>
          </a:lstStyle>
          <a:p>
            <a:pPr>
              <a:defRPr/>
            </a:pPr>
            <a:fld id="{9938F445-17A7-4AC1-8FC7-051D74E993C7}"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36" charset="-128"/>
              </a:defRPr>
            </a:lvl1pPr>
          </a:lstStyle>
          <a:p>
            <a:pPr>
              <a:defRPr/>
            </a:pPr>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36" charset="-128"/>
              </a:defRPr>
            </a:lvl1pPr>
          </a:lstStyle>
          <a:p>
            <a:pPr>
              <a:defRPr/>
            </a:pPr>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ea typeface="ＭＳ Ｐゴシック" pitchFamily="36" charset="-128"/>
              </a:defRPr>
            </a:lvl1pPr>
          </a:lstStyle>
          <a:p>
            <a:pPr>
              <a:defRPr/>
            </a:pPr>
            <a:fld id="{12AB908C-4550-4FFA-B552-1D318BCE6621}"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voip-news.com/" TargetMode="External"/><Relationship Id="rId2" Type="http://schemas.openxmlformats.org/officeDocument/2006/relationships/hyperlink" Target="http://www.dailywireless.com/comparison-guides/80211n-router-comparison-guide/" TargetMode="External"/><Relationship Id="rId1" Type="http://schemas.openxmlformats.org/officeDocument/2006/relationships/slideLayout" Target="../slideLayouts/slideLayout2.xml"/><Relationship Id="rId4" Type="http://schemas.openxmlformats.org/officeDocument/2006/relationships/hyperlink" Target="http://www.voip-news.com/pbx/"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BIT: </a:t>
            </a:r>
            <a:r>
              <a:rPr lang="en-US" dirty="0" smtClean="0"/>
              <a:t>IS  AUDIT</a:t>
            </a:r>
          </a:p>
        </p:txBody>
      </p:sp>
      <p:sp>
        <p:nvSpPr>
          <p:cNvPr id="6" name="Subtitle 5"/>
          <p:cNvSpPr>
            <a:spLocks noGrp="1"/>
          </p:cNvSpPr>
          <p:nvPr>
            <p:ph type="subTitle" idx="1"/>
          </p:nvPr>
        </p:nvSpPr>
        <p:spPr/>
        <p:txBody>
          <a:bodyPr rtlCol="0">
            <a:normAutofit/>
          </a:bodyPr>
          <a:lstStyle/>
          <a:p>
            <a:pPr eaLnBrk="1" fontAlgn="auto" hangingPunct="1">
              <a:spcAft>
                <a:spcPts val="0"/>
              </a:spcAft>
              <a:defRPr/>
            </a:pPr>
            <a:r>
              <a:rPr lang="en-US" dirty="0" smtClean="0"/>
              <a:t>Stanley Munga</a:t>
            </a:r>
            <a:endParaRPr lang="en-US" dirty="0" smtClean="0"/>
          </a:p>
          <a:p>
            <a:pPr eaLnBrk="1" fontAlgn="auto" hangingPunct="1">
              <a:spcAft>
                <a:spcPts val="0"/>
              </a:spcAft>
              <a:defRPr/>
            </a:pPr>
            <a:r>
              <a:rPr lang="en-US" dirty="0" smtClean="0"/>
              <a:t>sngigi@kyu.ac.ke</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Scope of IT Audit</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None/>
              <a:defRPr/>
            </a:pPr>
            <a:r>
              <a:rPr lang="en-US" dirty="0" smtClean="0"/>
              <a:t>The scope of an IT audit often varies, but can involve any combination of the following: </a:t>
            </a:r>
          </a:p>
          <a:p>
            <a:pPr eaLnBrk="1" fontAlgn="auto" hangingPunct="1">
              <a:spcAft>
                <a:spcPts val="0"/>
              </a:spcAft>
              <a:defRPr/>
            </a:pPr>
            <a:r>
              <a:rPr lang="en-US" dirty="0" smtClean="0">
                <a:solidFill>
                  <a:srgbClr val="FF0000"/>
                </a:solidFill>
              </a:rPr>
              <a:t>Organizational</a:t>
            </a:r>
            <a:r>
              <a:rPr lang="en-US" dirty="0" smtClean="0"/>
              <a:t>— Examines the management control over IT and related programs, policies, and processes </a:t>
            </a:r>
          </a:p>
          <a:p>
            <a:pPr eaLnBrk="1" fontAlgn="auto" hangingPunct="1">
              <a:spcAft>
                <a:spcPts val="0"/>
              </a:spcAft>
              <a:defRPr/>
            </a:pPr>
            <a:r>
              <a:rPr lang="en-US" dirty="0" smtClean="0">
                <a:solidFill>
                  <a:srgbClr val="FF0000"/>
                </a:solidFill>
              </a:rPr>
              <a:t>Compliance</a:t>
            </a:r>
            <a:r>
              <a:rPr lang="en-US" dirty="0" smtClean="0"/>
              <a:t>— Pertains to ensuring that specific guidelines, laws, or requirements have been met </a:t>
            </a:r>
          </a:p>
          <a:p>
            <a:pPr eaLnBrk="1" fontAlgn="auto" hangingPunct="1">
              <a:spcAft>
                <a:spcPts val="0"/>
              </a:spcAft>
              <a:defRPr/>
            </a:pPr>
            <a:r>
              <a:rPr lang="en-US" dirty="0" smtClean="0">
                <a:solidFill>
                  <a:srgbClr val="FF0000"/>
                </a:solidFill>
              </a:rPr>
              <a:t>Application</a:t>
            </a:r>
            <a:r>
              <a:rPr lang="en-US" dirty="0" smtClean="0"/>
              <a:t>— Involves the applications that are strategic to the organization, for example those typically used by finance and operations </a:t>
            </a:r>
          </a:p>
          <a:p>
            <a:pPr eaLnBrk="1" fontAlgn="auto" hangingPunct="1">
              <a:spcAft>
                <a:spcPts val="0"/>
              </a:spcAft>
              <a:defRPr/>
            </a:pPr>
            <a:r>
              <a:rPr lang="en-US" dirty="0" smtClean="0">
                <a:solidFill>
                  <a:srgbClr val="FF0000"/>
                </a:solidFill>
              </a:rPr>
              <a:t>Technical</a:t>
            </a:r>
            <a:r>
              <a:rPr lang="en-US" dirty="0" smtClean="0"/>
              <a:t>— Examines the IT infrastructure and data communications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Questions to be asked</a:t>
            </a:r>
          </a:p>
        </p:txBody>
      </p:sp>
      <p:sp>
        <p:nvSpPr>
          <p:cNvPr id="3" name="Content Placeholder 2"/>
          <p:cNvSpPr>
            <a:spLocks noGrp="1"/>
          </p:cNvSpPr>
          <p:nvPr>
            <p:ph idx="1"/>
          </p:nvPr>
        </p:nvSpPr>
        <p:spPr/>
        <p:txBody>
          <a:bodyPr rtlCol="0">
            <a:normAutofit fontScale="32500" lnSpcReduction="20000"/>
          </a:bodyPr>
          <a:lstStyle/>
          <a:p>
            <a:pPr eaLnBrk="1" fontAlgn="auto" hangingPunct="1">
              <a:spcAft>
                <a:spcPts val="0"/>
              </a:spcAft>
              <a:defRPr/>
            </a:pPr>
            <a:r>
              <a:rPr lang="en-US" sz="4900" dirty="0" smtClean="0"/>
              <a:t>Are passwords difficult to crack? </a:t>
            </a:r>
          </a:p>
          <a:p>
            <a:pPr eaLnBrk="1" fontAlgn="auto" hangingPunct="1">
              <a:spcAft>
                <a:spcPts val="0"/>
              </a:spcAft>
              <a:defRPr/>
            </a:pPr>
            <a:r>
              <a:rPr lang="en-US" sz="4900" dirty="0" smtClean="0"/>
              <a:t>Are there access control lists (ACLs) in place on network devices to control who has access to shared data? </a:t>
            </a:r>
          </a:p>
          <a:p>
            <a:pPr eaLnBrk="1" fontAlgn="auto" hangingPunct="1">
              <a:spcAft>
                <a:spcPts val="0"/>
              </a:spcAft>
              <a:defRPr/>
            </a:pPr>
            <a:r>
              <a:rPr lang="en-US" sz="4900" dirty="0" smtClean="0"/>
              <a:t>Are there audit logs to record who accesses data? </a:t>
            </a:r>
          </a:p>
          <a:p>
            <a:pPr eaLnBrk="1" fontAlgn="auto" hangingPunct="1">
              <a:spcAft>
                <a:spcPts val="0"/>
              </a:spcAft>
              <a:defRPr/>
            </a:pPr>
            <a:r>
              <a:rPr lang="en-US" sz="4900" dirty="0" smtClean="0"/>
              <a:t>Are the audit logs reviewed? </a:t>
            </a:r>
          </a:p>
          <a:p>
            <a:pPr eaLnBrk="1" fontAlgn="auto" hangingPunct="1">
              <a:spcAft>
                <a:spcPts val="0"/>
              </a:spcAft>
              <a:defRPr/>
            </a:pPr>
            <a:r>
              <a:rPr lang="en-US" sz="4900" dirty="0" smtClean="0"/>
              <a:t>Are the security settings for operating systems in accordance with accepted industry security practices? </a:t>
            </a:r>
          </a:p>
          <a:p>
            <a:pPr eaLnBrk="1" fontAlgn="auto" hangingPunct="1">
              <a:spcAft>
                <a:spcPts val="0"/>
              </a:spcAft>
              <a:defRPr/>
            </a:pPr>
            <a:r>
              <a:rPr lang="en-US" sz="4900" dirty="0" smtClean="0"/>
              <a:t>Have all unnecessary applications and computer services been eliminated for each system? </a:t>
            </a:r>
          </a:p>
          <a:p>
            <a:pPr eaLnBrk="1" fontAlgn="auto" hangingPunct="1">
              <a:spcAft>
                <a:spcPts val="0"/>
              </a:spcAft>
              <a:defRPr/>
            </a:pPr>
            <a:r>
              <a:rPr lang="en-US" sz="4900" dirty="0" smtClean="0"/>
              <a:t>Are these operating systems and commercial applications patched to current levels? </a:t>
            </a:r>
          </a:p>
          <a:p>
            <a:pPr eaLnBrk="1" fontAlgn="auto" hangingPunct="1">
              <a:spcAft>
                <a:spcPts val="0"/>
              </a:spcAft>
              <a:defRPr/>
            </a:pPr>
            <a:r>
              <a:rPr lang="en-US" sz="4900" dirty="0" smtClean="0"/>
              <a:t>How is backup media stored? Who has access to it? Is it up-to-date? </a:t>
            </a:r>
          </a:p>
          <a:p>
            <a:pPr eaLnBrk="1" fontAlgn="auto" hangingPunct="1">
              <a:spcAft>
                <a:spcPts val="0"/>
              </a:spcAft>
              <a:defRPr/>
            </a:pPr>
            <a:r>
              <a:rPr lang="en-US" sz="4900" dirty="0" smtClean="0"/>
              <a:t>Is there a disaster recovery plan? Have the participants and stakeholders ever rehearsed the disaster recovery plan? </a:t>
            </a:r>
          </a:p>
          <a:p>
            <a:pPr eaLnBrk="1" fontAlgn="auto" hangingPunct="1">
              <a:spcAft>
                <a:spcPts val="0"/>
              </a:spcAft>
              <a:defRPr/>
            </a:pPr>
            <a:r>
              <a:rPr lang="en-US" sz="4900" dirty="0" smtClean="0"/>
              <a:t>Are there adequate cryptographic tools in place to govern data encryption, and have these tools been properly configured? </a:t>
            </a:r>
          </a:p>
          <a:p>
            <a:pPr eaLnBrk="1" fontAlgn="auto" hangingPunct="1">
              <a:spcAft>
                <a:spcPts val="0"/>
              </a:spcAft>
              <a:defRPr/>
            </a:pPr>
            <a:r>
              <a:rPr lang="en-US" sz="4900" dirty="0" smtClean="0"/>
              <a:t>Have custom-built applications been written with security in mind? </a:t>
            </a:r>
          </a:p>
          <a:p>
            <a:pPr eaLnBrk="1" fontAlgn="auto" hangingPunct="1">
              <a:spcAft>
                <a:spcPts val="0"/>
              </a:spcAft>
              <a:defRPr/>
            </a:pPr>
            <a:r>
              <a:rPr lang="en-US" sz="4900" dirty="0" smtClean="0"/>
              <a:t>How have these custom applications been tested for security flaws? </a:t>
            </a:r>
          </a:p>
          <a:p>
            <a:pPr eaLnBrk="1" fontAlgn="auto" hangingPunct="1">
              <a:spcAft>
                <a:spcPts val="0"/>
              </a:spcAft>
              <a:defRPr/>
            </a:pPr>
            <a:r>
              <a:rPr lang="en-US" sz="4900" dirty="0" smtClean="0"/>
              <a:t>How are configuration and code changes documented at every level? How are these records reviewed and who conducts the review? </a:t>
            </a:r>
          </a:p>
          <a:p>
            <a:pPr eaLnBrk="1" fontAlgn="auto" hangingPunct="1">
              <a:spcAft>
                <a:spcPts val="0"/>
              </a:spcAft>
              <a:defRPr/>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IT/IS Audit Program goals</a:t>
            </a:r>
          </a:p>
        </p:txBody>
      </p:sp>
      <p:sp>
        <p:nvSpPr>
          <p:cNvPr id="9219" name="Content Placeholder 2"/>
          <p:cNvSpPr>
            <a:spLocks noGrp="1"/>
          </p:cNvSpPr>
          <p:nvPr>
            <p:ph idx="1"/>
          </p:nvPr>
        </p:nvSpPr>
        <p:spPr/>
        <p:txBody>
          <a:bodyPr/>
          <a:lstStyle/>
          <a:p>
            <a:pPr>
              <a:buFont typeface="Arial" pitchFamily="34" charset="0"/>
              <a:buNone/>
            </a:pPr>
            <a:r>
              <a:rPr lang="en-US" smtClean="0"/>
              <a:t>• Provide an objective and independent review of an organization’s policies, information systems, and controls. </a:t>
            </a:r>
          </a:p>
          <a:p>
            <a:pPr>
              <a:buFont typeface="Arial" pitchFamily="34" charset="0"/>
              <a:buNone/>
            </a:pPr>
            <a:r>
              <a:rPr lang="en-US" smtClean="0"/>
              <a:t>• Provide reasonable assurance that appropriate and effective IT controls are in place.</a:t>
            </a:r>
          </a:p>
          <a:p>
            <a:pPr>
              <a:buFont typeface="Arial" pitchFamily="34" charset="0"/>
              <a:buNone/>
            </a:pPr>
            <a:r>
              <a:rPr lang="en-US" smtClean="0"/>
              <a:t> • Provide audit recommendations for both corrective actions and improvement to controls.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Risk Analysis</a:t>
            </a:r>
          </a:p>
        </p:txBody>
      </p:sp>
      <p:sp>
        <p:nvSpPr>
          <p:cNvPr id="10243" name="Content Placeholder 2"/>
          <p:cNvSpPr>
            <a:spLocks noGrp="1"/>
          </p:cNvSpPr>
          <p:nvPr>
            <p:ph idx="1"/>
          </p:nvPr>
        </p:nvSpPr>
        <p:spPr/>
        <p:txBody>
          <a:bodyPr/>
          <a:lstStyle/>
          <a:p>
            <a:r>
              <a:rPr lang="en-US" dirty="0" smtClean="0"/>
              <a:t>Where is the risk? ….identify vulnerabilities</a:t>
            </a:r>
          </a:p>
          <a:p>
            <a:r>
              <a:rPr lang="en-US" dirty="0" smtClean="0"/>
              <a:t>How significant is the risk? Likelihood  and impact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Risk analysis (cont.)</a:t>
            </a:r>
          </a:p>
        </p:txBody>
      </p:sp>
      <p:sp>
        <p:nvSpPr>
          <p:cNvPr id="11267" name="Content Placeholder 2"/>
          <p:cNvSpPr>
            <a:spLocks noGrp="1"/>
          </p:cNvSpPr>
          <p:nvPr>
            <p:ph idx="1"/>
          </p:nvPr>
        </p:nvSpPr>
        <p:spPr/>
        <p:txBody>
          <a:bodyPr/>
          <a:lstStyle/>
          <a:p>
            <a:r>
              <a:rPr lang="en-US" dirty="0" smtClean="0">
                <a:solidFill>
                  <a:srgbClr val="FF0000"/>
                </a:solidFill>
              </a:rPr>
              <a:t>Threat profile </a:t>
            </a:r>
            <a:r>
              <a:rPr lang="en-US" dirty="0" smtClean="0"/>
              <a:t>– what threats or risks will affect the asset?</a:t>
            </a:r>
          </a:p>
          <a:p>
            <a:r>
              <a:rPr lang="en-US" dirty="0" smtClean="0">
                <a:solidFill>
                  <a:srgbClr val="FF0000"/>
                </a:solidFill>
              </a:rPr>
              <a:t>Threat probability </a:t>
            </a:r>
            <a:r>
              <a:rPr lang="en-US" dirty="0" smtClean="0"/>
              <a:t>– what is the likelihood of the threats happening?</a:t>
            </a:r>
          </a:p>
          <a:p>
            <a:r>
              <a:rPr lang="en-US" dirty="0" smtClean="0">
                <a:solidFill>
                  <a:srgbClr val="FF0000"/>
                </a:solidFill>
              </a:rPr>
              <a:t>Threat consequence</a:t>
            </a:r>
            <a:r>
              <a:rPr lang="en-US" dirty="0" smtClean="0"/>
              <a:t> – what impact or effect would the loss of the asset have on the operation of the organization or its personnel</a:t>
            </a:r>
            <a:endParaRPr lang="en-US" dirty="0" smtClean="0">
              <a:latin typeface="TimesNewRomanPS" charset="0"/>
              <a:ea typeface="MS Mincho" pitchFamily="49" charset="-128"/>
              <a:cs typeface="TimesNewRomanPS" charset="0"/>
            </a:endParaRPr>
          </a:p>
          <a:p>
            <a:pPr>
              <a:buFont typeface="Arial" pitchFamily="34" charset="0"/>
              <a:buNone/>
            </a:pPr>
            <a:r>
              <a:rPr lang="en-US" b="1" dirty="0" smtClean="0"/>
              <a:t>           </a:t>
            </a:r>
            <a:r>
              <a:rPr lang="en-US" b="1" dirty="0" err="1" smtClean="0"/>
              <a:t>Threats+Impact+Likelihood</a:t>
            </a:r>
            <a:r>
              <a:rPr lang="en-US" b="1" dirty="0" smtClean="0"/>
              <a:t> = Risk</a:t>
            </a:r>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Threat’s list (examples)</a:t>
            </a:r>
          </a:p>
        </p:txBody>
      </p:sp>
      <p:sp>
        <p:nvSpPr>
          <p:cNvPr id="12291" name="Content Placeholder 2"/>
          <p:cNvSpPr>
            <a:spLocks noGrp="1"/>
          </p:cNvSpPr>
          <p:nvPr>
            <p:ph idx="1"/>
          </p:nvPr>
        </p:nvSpPr>
        <p:spPr>
          <a:xfrm>
            <a:off x="457200" y="1143000"/>
            <a:ext cx="8229600" cy="4525963"/>
          </a:xfrm>
        </p:spPr>
        <p:txBody>
          <a:bodyPr/>
          <a:lstStyle/>
          <a:p>
            <a:r>
              <a:rPr lang="en-US" sz="1800" b="1" smtClean="0"/>
              <a:t>Computer and network passwords</a:t>
            </a:r>
            <a:r>
              <a:rPr lang="en-US" sz="1800" smtClean="0"/>
              <a:t>. Is there a log of all people with passwords (and what type). How secure is this ACL list, and how strong are the passwords currently in use?</a:t>
            </a:r>
          </a:p>
          <a:p>
            <a:r>
              <a:rPr lang="en-US" sz="1800" b="1" smtClean="0"/>
              <a:t>Physical assets</a:t>
            </a:r>
            <a:r>
              <a:rPr lang="en-US" sz="1800" smtClean="0"/>
              <a:t>. Can computers or laptops be picked up and removed from the premises by visitors or even employees?</a:t>
            </a:r>
          </a:p>
          <a:p>
            <a:r>
              <a:rPr lang="en-US" sz="1800" b="1" smtClean="0"/>
              <a:t>Data backups</a:t>
            </a:r>
            <a:r>
              <a:rPr lang="en-US" sz="1800" smtClean="0"/>
              <a:t>. What backups of virtual assets exist, how are they backed up, where are the backups kept, and who conducts the backups?</a:t>
            </a:r>
          </a:p>
          <a:p>
            <a:r>
              <a:rPr lang="en-US" sz="1800" b="1" smtClean="0"/>
              <a:t>Logging of data access</a:t>
            </a:r>
            <a:r>
              <a:rPr lang="en-US" sz="1800" smtClean="0"/>
              <a:t>. Each time someone accesses some data, is this logged, along with who, what, when, where, etc.?</a:t>
            </a:r>
          </a:p>
          <a:p>
            <a:r>
              <a:rPr lang="en-US" sz="1800" b="1" smtClean="0"/>
              <a:t>Access to sensitive customer data, e.g., credit card info</a:t>
            </a:r>
            <a:r>
              <a:rPr lang="en-US" sz="1800" smtClean="0"/>
              <a:t>. Who has access? How can access be controlled? Can this information be accessed from outside the company premises?</a:t>
            </a:r>
          </a:p>
          <a:p>
            <a:r>
              <a:rPr lang="en-US" sz="1800" b="1" smtClean="0"/>
              <a:t>Access to client lists</a:t>
            </a:r>
            <a:r>
              <a:rPr lang="en-US" sz="1800" smtClean="0"/>
              <a:t>. Does the website allow backdoor access into the client database? Can it be hacked?</a:t>
            </a:r>
          </a:p>
          <a:p>
            <a:r>
              <a:rPr lang="en-US" sz="1800" b="1" smtClean="0"/>
              <a:t>Long-distance calling</a:t>
            </a:r>
            <a:r>
              <a:rPr lang="en-US" sz="1800" smtClean="0"/>
              <a:t>. Are long-distance calls restricted, or is it a free-for-all? Should it be restricted?</a:t>
            </a:r>
          </a:p>
          <a:p>
            <a:r>
              <a:rPr lang="en-US" sz="1800" b="1" smtClean="0"/>
              <a:t>Emails</a:t>
            </a:r>
            <a:r>
              <a:rPr lang="en-US" sz="1800" smtClean="0"/>
              <a:t>. Are spam filters in place? Do employees need to be educated on how to spot potential spam and phishing emails? Is there a company policy that outgoing emails to clients not have certain types of hyperlinks in them? </a:t>
            </a:r>
          </a:p>
          <a:p>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Risk Analysis (cont.)</a:t>
            </a:r>
          </a:p>
        </p:txBody>
      </p:sp>
      <p:sp>
        <p:nvSpPr>
          <p:cNvPr id="3" name="Content Placeholder 2"/>
          <p:cNvSpPr>
            <a:spLocks noGrp="1"/>
          </p:cNvSpPr>
          <p:nvPr>
            <p:ph idx="1"/>
          </p:nvPr>
        </p:nvSpPr>
        <p:spPr/>
        <p:txBody>
          <a:bodyPr/>
          <a:lstStyle/>
          <a:p>
            <a:pPr marL="0" indent="0" eaLnBrk="1" hangingPunct="1">
              <a:spcAft>
                <a:spcPts val="600"/>
              </a:spcAft>
              <a:buFontTx/>
              <a:buNone/>
              <a:defRPr/>
            </a:pPr>
            <a:r>
              <a:rPr lang="en-US" sz="3000" dirty="0" smtClean="0"/>
              <a:t>From the IT auditor’s perspective, risk analysis serves more than one purpose:</a:t>
            </a:r>
          </a:p>
          <a:p>
            <a:pPr eaLnBrk="1" hangingPunct="1">
              <a:spcAft>
                <a:spcPts val="600"/>
              </a:spcAft>
              <a:defRPr/>
            </a:pPr>
            <a:r>
              <a:rPr lang="en-US" sz="2700" dirty="0" smtClean="0"/>
              <a:t>It assists the IT auditor in identifying risks and threats to an IT environment and IT system—risks and threats that would need to be addressed by management—and in identifying system specific internal controls. Depending on the level of risk, this assists the IT auditor in selecting certain areas to examine.</a:t>
            </a:r>
          </a:p>
          <a:p>
            <a:pPr>
              <a:spcAft>
                <a:spcPts val="600"/>
              </a:spcAft>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Risk Analysis (cont.)</a:t>
            </a:r>
          </a:p>
        </p:txBody>
      </p:sp>
      <p:sp>
        <p:nvSpPr>
          <p:cNvPr id="14339" name="Content Placeholder 2"/>
          <p:cNvSpPr>
            <a:spLocks noGrp="1"/>
          </p:cNvSpPr>
          <p:nvPr>
            <p:ph idx="1"/>
          </p:nvPr>
        </p:nvSpPr>
        <p:spPr/>
        <p:txBody>
          <a:bodyPr/>
          <a:lstStyle/>
          <a:p>
            <a:pPr marL="342900" lvl="1" indent="-342900" eaLnBrk="1" hangingPunct="1">
              <a:spcAft>
                <a:spcPts val="600"/>
              </a:spcAft>
              <a:buFont typeface="Arial" pitchFamily="34" charset="0"/>
              <a:buChar char="•"/>
            </a:pPr>
            <a:r>
              <a:rPr lang="en-US" sz="2700" smtClean="0"/>
              <a:t>It helps the IT auditor in his/her evaluation of controls in audit planning.</a:t>
            </a:r>
          </a:p>
          <a:p>
            <a:pPr marL="342900" lvl="1" indent="-342900" eaLnBrk="1" hangingPunct="1">
              <a:spcAft>
                <a:spcPts val="600"/>
              </a:spcAft>
              <a:buFont typeface="Arial" pitchFamily="34" charset="0"/>
              <a:buChar char="•"/>
            </a:pPr>
            <a:r>
              <a:rPr lang="en-US" sz="2700" smtClean="0"/>
              <a:t>It assists the IT auditor in determining audit objectives.</a:t>
            </a:r>
          </a:p>
          <a:p>
            <a:pPr marL="342900" lvl="1" indent="-342900" eaLnBrk="1" hangingPunct="1">
              <a:spcAft>
                <a:spcPts val="600"/>
              </a:spcAft>
              <a:buFont typeface="Arial" pitchFamily="34" charset="0"/>
              <a:buChar char="•"/>
            </a:pPr>
            <a:r>
              <a:rPr lang="en-US" sz="2700" smtClean="0"/>
              <a:t>It supports risk-based audit decision making.</a:t>
            </a:r>
          </a:p>
          <a:p>
            <a:pPr marL="342900" lvl="1" indent="-342900" eaLnBrk="1" hangingPunct="1">
              <a:spcAft>
                <a:spcPts val="600"/>
              </a:spcAft>
              <a:buFont typeface="Arial" pitchFamily="34" charset="0"/>
              <a:buChar char="•"/>
            </a:pPr>
            <a:r>
              <a:rPr lang="en-US" sz="2700" smtClean="0"/>
              <a:t>Part of audit planning</a:t>
            </a:r>
          </a:p>
          <a:p>
            <a:pPr marL="342900" lvl="1" indent="-342900" eaLnBrk="1" hangingPunct="1">
              <a:spcAft>
                <a:spcPts val="600"/>
              </a:spcAft>
              <a:buFont typeface="Arial" pitchFamily="34" charset="0"/>
              <a:buChar char="•"/>
            </a:pPr>
            <a:r>
              <a:rPr lang="en-US" sz="2700" smtClean="0"/>
              <a:t>Helps identify risks and vulnerabilities</a:t>
            </a:r>
          </a:p>
          <a:p>
            <a:pPr marL="342900" lvl="1" indent="-342900" eaLnBrk="1" hangingPunct="1">
              <a:spcAft>
                <a:spcPts val="600"/>
              </a:spcAft>
              <a:buFont typeface="Arial" pitchFamily="34" charset="0"/>
              <a:buChar char="•"/>
            </a:pPr>
            <a:r>
              <a:rPr lang="en-US" sz="2700" smtClean="0"/>
              <a:t>The IT auditor can determine the controls needed to mitigate those risks</a:t>
            </a:r>
          </a:p>
          <a:p>
            <a:pPr>
              <a:buFontTx/>
              <a:buNone/>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Risk Analysis (cont.)</a:t>
            </a:r>
          </a:p>
        </p:txBody>
      </p:sp>
      <p:sp>
        <p:nvSpPr>
          <p:cNvPr id="15363" name="Content Placeholder 2"/>
          <p:cNvSpPr>
            <a:spLocks noGrp="1"/>
          </p:cNvSpPr>
          <p:nvPr>
            <p:ph idx="1"/>
          </p:nvPr>
        </p:nvSpPr>
        <p:spPr/>
        <p:txBody>
          <a:bodyPr/>
          <a:lstStyle/>
          <a:p>
            <a:pPr eaLnBrk="1" hangingPunct="1">
              <a:spcAft>
                <a:spcPts val="600"/>
              </a:spcAft>
              <a:buFontTx/>
              <a:buNone/>
            </a:pPr>
            <a:r>
              <a:rPr lang="en-US" sz="3000" smtClean="0"/>
              <a:t>IT auditors must be able to:</a:t>
            </a:r>
          </a:p>
          <a:p>
            <a:pPr eaLnBrk="1" hangingPunct="1">
              <a:spcAft>
                <a:spcPts val="300"/>
              </a:spcAft>
            </a:pPr>
            <a:r>
              <a:rPr lang="en-US" sz="2600" smtClean="0"/>
              <a:t>Be able to identify and differentiate risk types and the controls used to mitigate these risks</a:t>
            </a:r>
          </a:p>
          <a:p>
            <a:pPr eaLnBrk="1" hangingPunct="1">
              <a:spcAft>
                <a:spcPts val="300"/>
              </a:spcAft>
            </a:pPr>
            <a:r>
              <a:rPr lang="en-US" sz="2600" smtClean="0"/>
              <a:t>Have knowledge of common business risks, related technology risks and relevant controls</a:t>
            </a:r>
          </a:p>
          <a:p>
            <a:pPr eaLnBrk="1" hangingPunct="1">
              <a:spcAft>
                <a:spcPts val="300"/>
              </a:spcAft>
            </a:pPr>
            <a:r>
              <a:rPr lang="en-US" sz="2600" smtClean="0"/>
              <a:t>Be able to evaluate the risk assessment and management techniques used by business managers, and to make assessments of risk to help focus and plan audit work</a:t>
            </a:r>
          </a:p>
          <a:p>
            <a:pPr eaLnBrk="1" hangingPunct="1">
              <a:spcAft>
                <a:spcPts val="300"/>
              </a:spcAft>
            </a:pPr>
            <a:r>
              <a:rPr lang="en-US" sz="2600" smtClean="0"/>
              <a:t>Have an understand that risk exists within the audit process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Risk Analysis (cont.)</a:t>
            </a:r>
          </a:p>
        </p:txBody>
      </p:sp>
      <p:sp>
        <p:nvSpPr>
          <p:cNvPr id="49155" name="Content Placeholder 2"/>
          <p:cNvSpPr>
            <a:spLocks noGrp="1"/>
          </p:cNvSpPr>
          <p:nvPr>
            <p:ph idx="1"/>
          </p:nvPr>
        </p:nvSpPr>
        <p:spPr/>
        <p:txBody>
          <a:bodyPr/>
          <a:lstStyle/>
          <a:p>
            <a:pPr marL="0" indent="0" eaLnBrk="1" hangingPunct="1">
              <a:spcAft>
                <a:spcPts val="600"/>
              </a:spcAft>
              <a:buFontTx/>
              <a:buNone/>
              <a:defRPr/>
            </a:pPr>
            <a:r>
              <a:rPr lang="en-US" sz="2800" dirty="0" smtClean="0"/>
              <a:t>In analyzing the business risks arising from the use of IT, it is important for the IT auditor to have a clear understanding of:</a:t>
            </a:r>
          </a:p>
          <a:p>
            <a:pPr eaLnBrk="1" hangingPunct="1">
              <a:spcAft>
                <a:spcPts val="600"/>
              </a:spcAft>
              <a:defRPr/>
            </a:pPr>
            <a:r>
              <a:rPr lang="en-US" sz="2150" dirty="0" smtClean="0"/>
              <a:t>The purpose and nature of business, the environment in which the business operates and related business risks</a:t>
            </a:r>
          </a:p>
          <a:p>
            <a:pPr eaLnBrk="1" hangingPunct="1">
              <a:spcAft>
                <a:spcPts val="600"/>
              </a:spcAft>
              <a:defRPr/>
            </a:pPr>
            <a:r>
              <a:rPr lang="en-US" sz="2150" dirty="0" smtClean="0"/>
              <a:t>The dependence on technology and related dependencies that process and deliver business information</a:t>
            </a:r>
          </a:p>
          <a:p>
            <a:pPr eaLnBrk="1" hangingPunct="1">
              <a:spcAft>
                <a:spcPts val="600"/>
              </a:spcAft>
              <a:defRPr/>
            </a:pPr>
            <a:r>
              <a:rPr lang="en-US" sz="2150" dirty="0" smtClean="0"/>
              <a:t>The business risks of using IT and related dependencies and how they impact the achievement of the business goals and objectives</a:t>
            </a:r>
          </a:p>
          <a:p>
            <a:pPr eaLnBrk="1" hangingPunct="1">
              <a:spcAft>
                <a:spcPts val="600"/>
              </a:spcAft>
              <a:defRPr/>
            </a:pPr>
            <a:r>
              <a:rPr lang="en-US" sz="2150" dirty="0" smtClean="0"/>
              <a:t>A good overview of the business processes and the impact of IT and related risks on the business process objectives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Topics</a:t>
            </a:r>
          </a:p>
        </p:txBody>
      </p:sp>
      <p:sp>
        <p:nvSpPr>
          <p:cNvPr id="3075" name="Rectangle 3"/>
          <p:cNvSpPr>
            <a:spLocks noGrp="1" noChangeArrowheads="1"/>
          </p:cNvSpPr>
          <p:nvPr>
            <p:ph idx="1"/>
          </p:nvPr>
        </p:nvSpPr>
        <p:spPr/>
        <p:txBody>
          <a:bodyPr/>
          <a:lstStyle/>
          <a:p>
            <a:pPr eaLnBrk="1" hangingPunct="1"/>
            <a:r>
              <a:rPr lang="en-US" smtClean="0"/>
              <a:t>Defining IT Audit</a:t>
            </a:r>
          </a:p>
          <a:p>
            <a:pPr eaLnBrk="1" hangingPunct="1"/>
            <a:r>
              <a:rPr lang="en-US" smtClean="0"/>
              <a:t>Risk Analysis</a:t>
            </a:r>
          </a:p>
          <a:p>
            <a:pPr eaLnBrk="1" hangingPunct="1"/>
            <a:r>
              <a:rPr lang="en-US" smtClean="0"/>
              <a:t>Internal Controls</a:t>
            </a:r>
          </a:p>
          <a:p>
            <a:pPr eaLnBrk="1" hangingPunct="1"/>
            <a:r>
              <a:rPr lang="en-US" smtClean="0"/>
              <a:t>Steps of an IT Audit</a:t>
            </a:r>
          </a:p>
          <a:p>
            <a:pPr eaLnBrk="1" hangingPunct="1"/>
            <a:r>
              <a:rPr lang="en-US" smtClean="0"/>
              <a:t>Preparing to be Audited</a:t>
            </a:r>
          </a:p>
          <a:p>
            <a:pPr eaLnBrk="1" hangingPunct="1"/>
            <a:r>
              <a:rPr lang="en-US" smtClean="0"/>
              <a:t>Auditing IT Applications</a:t>
            </a:r>
          </a:p>
          <a:p>
            <a:pPr eaLnBrk="1" hangingPunct="1"/>
            <a:r>
              <a:rPr lang="en-US" smtClean="0"/>
              <a:t>Who is an auditor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Risk Analysis (cont.) </a:t>
            </a:r>
            <a:endParaRPr lang="en-US" sz="2500" smtClean="0"/>
          </a:p>
        </p:txBody>
      </p:sp>
      <p:pic>
        <p:nvPicPr>
          <p:cNvPr id="50179" name="Picture 5"/>
          <p:cNvPicPr>
            <a:picLocks noGrp="1" noChangeAspect="1" noChangeArrowheads="1"/>
          </p:cNvPicPr>
          <p:nvPr>
            <p:ph idx="1"/>
          </p:nvPr>
        </p:nvPicPr>
        <p:blipFill>
          <a:blip r:embed="rId3" cstate="print">
            <a:duotone>
              <a:prstClr val="black"/>
              <a:schemeClr val="accent1">
                <a:tint val="45000"/>
                <a:satMod val="400000"/>
              </a:schemeClr>
            </a:duotone>
            <a:lum contrast="30000"/>
          </a:blip>
          <a:srcRect/>
          <a:stretch>
            <a:fillRect/>
          </a:stretch>
        </p:blipFill>
        <p:spPr>
          <a:xfrm>
            <a:off x="2060575" y="1143000"/>
            <a:ext cx="4956175" cy="5105400"/>
          </a:xfrm>
          <a:ln w="28575">
            <a:solidFill>
              <a:schemeClr val="tx2"/>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Internal Controls</a:t>
            </a:r>
          </a:p>
        </p:txBody>
      </p:sp>
      <p:sp>
        <p:nvSpPr>
          <p:cNvPr id="18435" name="Content Placeholder 2"/>
          <p:cNvSpPr>
            <a:spLocks noGrp="1"/>
          </p:cNvSpPr>
          <p:nvPr>
            <p:ph idx="1"/>
          </p:nvPr>
        </p:nvSpPr>
        <p:spPr/>
        <p:txBody>
          <a:bodyPr/>
          <a:lstStyle/>
          <a:p>
            <a:pPr eaLnBrk="1" hangingPunct="1">
              <a:lnSpc>
                <a:spcPct val="105000"/>
              </a:lnSpc>
              <a:spcAft>
                <a:spcPts val="600"/>
              </a:spcAft>
              <a:buFontTx/>
              <a:buNone/>
            </a:pPr>
            <a:r>
              <a:rPr lang="en-US" sz="3000" dirty="0" smtClean="0"/>
              <a:t>These are the Policies, procedures, practices and organizational</a:t>
            </a:r>
          </a:p>
          <a:p>
            <a:pPr eaLnBrk="1" hangingPunct="1">
              <a:lnSpc>
                <a:spcPct val="105000"/>
              </a:lnSpc>
              <a:spcAft>
                <a:spcPts val="600"/>
              </a:spcAft>
              <a:buFontTx/>
              <a:buNone/>
            </a:pPr>
            <a:r>
              <a:rPr lang="en-US" sz="3000" dirty="0" smtClean="0"/>
              <a:t>structures implemented to reduce risks</a:t>
            </a:r>
          </a:p>
          <a:p>
            <a:pPr eaLnBrk="1" hangingPunct="1">
              <a:lnSpc>
                <a:spcPct val="105000"/>
              </a:lnSpc>
              <a:spcAft>
                <a:spcPts val="600"/>
              </a:spcAft>
            </a:pPr>
            <a:r>
              <a:rPr lang="en-US" sz="2800" dirty="0" smtClean="0"/>
              <a:t>Classification of internal controls</a:t>
            </a:r>
          </a:p>
          <a:p>
            <a:pPr lvl="1" eaLnBrk="1" hangingPunct="1">
              <a:lnSpc>
                <a:spcPct val="105000"/>
              </a:lnSpc>
              <a:spcAft>
                <a:spcPts val="600"/>
              </a:spcAft>
            </a:pPr>
            <a:r>
              <a:rPr lang="en-US" sz="2500" dirty="0" smtClean="0"/>
              <a:t>	</a:t>
            </a:r>
            <a:r>
              <a:rPr lang="en-US" sz="2600" dirty="0" smtClean="0"/>
              <a:t> Preventive controls</a:t>
            </a:r>
          </a:p>
          <a:p>
            <a:pPr lvl="1" eaLnBrk="1" hangingPunct="1">
              <a:lnSpc>
                <a:spcPct val="105000"/>
              </a:lnSpc>
              <a:spcAft>
                <a:spcPts val="600"/>
              </a:spcAft>
            </a:pPr>
            <a:r>
              <a:rPr lang="en-US" sz="2600" dirty="0" smtClean="0"/>
              <a:t>	 Detective controls</a:t>
            </a:r>
          </a:p>
          <a:p>
            <a:pPr lvl="1" eaLnBrk="1" hangingPunct="1">
              <a:lnSpc>
                <a:spcPct val="105000"/>
              </a:lnSpc>
              <a:spcAft>
                <a:spcPts val="600"/>
              </a:spcAft>
            </a:pPr>
            <a:r>
              <a:rPr lang="en-US" sz="2600" dirty="0" smtClean="0"/>
              <a:t>	 Corrective controls</a:t>
            </a:r>
          </a:p>
          <a:p>
            <a:pPr>
              <a:spcBef>
                <a:spcPts val="600"/>
              </a:spcBef>
              <a:spcAft>
                <a:spcPts val="600"/>
              </a:spcAft>
              <a:buFontTx/>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3000" smtClean="0"/>
              <a:t/>
            </a:r>
            <a:br>
              <a:rPr lang="en-US" sz="3000" smtClean="0"/>
            </a:br>
            <a:r>
              <a:rPr lang="en-US" sz="3400" smtClean="0"/>
              <a:t>Internal Controls </a:t>
            </a:r>
            <a:r>
              <a:rPr lang="en-US" sz="2500" smtClean="0"/>
              <a:t>(continued)</a:t>
            </a:r>
            <a:r>
              <a:rPr lang="en-US" smtClean="0"/>
              <a:t/>
            </a:r>
            <a:br>
              <a:rPr lang="en-US" smtClean="0"/>
            </a:br>
            <a:endParaRPr lang="en-US" smtClean="0"/>
          </a:p>
        </p:txBody>
      </p:sp>
      <p:pic>
        <p:nvPicPr>
          <p:cNvPr id="52227" name="Picture 4" descr="1"/>
          <p:cNvPicPr>
            <a:picLocks noGrp="1" noChangeAspect="1" noChangeArrowheads="1"/>
          </p:cNvPicPr>
          <p:nvPr>
            <p:ph idx="1"/>
          </p:nvPr>
        </p:nvPicPr>
        <p:blipFill>
          <a:blip r:embed="rId3" cstate="print">
            <a:duotone>
              <a:prstClr val="black"/>
              <a:schemeClr val="accent5">
                <a:tint val="45000"/>
                <a:satMod val="400000"/>
              </a:schemeClr>
            </a:duotone>
          </a:blip>
          <a:srcRect/>
          <a:stretch>
            <a:fillRect/>
          </a:stretch>
        </p:blipFill>
        <p:spPr>
          <a:xfrm>
            <a:off x="609600" y="1295400"/>
            <a:ext cx="8077200" cy="4724400"/>
          </a:xfrm>
          <a:ln w="28575">
            <a:solidFill>
              <a:schemeClr val="tx2"/>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Internal Control Objectives</a:t>
            </a:r>
            <a:endParaRPr lang="en-US" sz="2500" smtClean="0"/>
          </a:p>
        </p:txBody>
      </p:sp>
      <p:sp>
        <p:nvSpPr>
          <p:cNvPr id="20483" name="Content Placeholder 2"/>
          <p:cNvSpPr>
            <a:spLocks noGrp="1"/>
          </p:cNvSpPr>
          <p:nvPr>
            <p:ph idx="1"/>
          </p:nvPr>
        </p:nvSpPr>
        <p:spPr/>
        <p:txBody>
          <a:bodyPr/>
          <a:lstStyle/>
          <a:p>
            <a:pPr>
              <a:lnSpc>
                <a:spcPct val="105000"/>
              </a:lnSpc>
              <a:spcBef>
                <a:spcPts val="600"/>
              </a:spcBef>
              <a:spcAft>
                <a:spcPts val="300"/>
              </a:spcAft>
              <a:buSzPct val="150000"/>
              <a:buFontTx/>
              <a:buNone/>
            </a:pPr>
            <a:r>
              <a:rPr lang="en-US" altLang="zh-TW" sz="2400" smtClean="0"/>
              <a:t>Internal control objectives</a:t>
            </a:r>
            <a:endParaRPr lang="en-US" sz="2400" smtClean="0"/>
          </a:p>
          <a:p>
            <a:pPr eaLnBrk="1" hangingPunct="1">
              <a:spcAft>
                <a:spcPts val="300"/>
              </a:spcAft>
            </a:pPr>
            <a:r>
              <a:rPr lang="en-US" sz="2100" smtClean="0"/>
              <a:t>Safeguarding of IT assets</a:t>
            </a:r>
          </a:p>
          <a:p>
            <a:pPr eaLnBrk="1" hangingPunct="1">
              <a:spcAft>
                <a:spcPts val="300"/>
              </a:spcAft>
            </a:pPr>
            <a:r>
              <a:rPr lang="en-US" sz="2100" smtClean="0"/>
              <a:t>Compliance to corporate policies or legal requirements</a:t>
            </a:r>
          </a:p>
          <a:p>
            <a:pPr eaLnBrk="1" hangingPunct="1">
              <a:spcAft>
                <a:spcPts val="300"/>
              </a:spcAft>
            </a:pPr>
            <a:r>
              <a:rPr lang="en-US" sz="2100" smtClean="0"/>
              <a:t>Input</a:t>
            </a:r>
          </a:p>
          <a:p>
            <a:pPr eaLnBrk="1" hangingPunct="1">
              <a:spcAft>
                <a:spcPts val="300"/>
              </a:spcAft>
            </a:pPr>
            <a:r>
              <a:rPr lang="en-US" sz="2100" smtClean="0"/>
              <a:t>Authorization</a:t>
            </a:r>
          </a:p>
          <a:p>
            <a:pPr eaLnBrk="1" hangingPunct="1">
              <a:spcAft>
                <a:spcPts val="300"/>
              </a:spcAft>
            </a:pPr>
            <a:r>
              <a:rPr lang="en-US" sz="2100" smtClean="0"/>
              <a:t>Accuracy and completeness of processing of data input/transactions</a:t>
            </a:r>
          </a:p>
          <a:p>
            <a:pPr eaLnBrk="1" hangingPunct="1">
              <a:spcAft>
                <a:spcPts val="300"/>
              </a:spcAft>
            </a:pPr>
            <a:r>
              <a:rPr lang="en-US" sz="2100" smtClean="0"/>
              <a:t>Output</a:t>
            </a:r>
          </a:p>
          <a:p>
            <a:pPr eaLnBrk="1" hangingPunct="1">
              <a:spcAft>
                <a:spcPts val="300"/>
              </a:spcAft>
            </a:pPr>
            <a:r>
              <a:rPr lang="en-US" sz="2100" smtClean="0"/>
              <a:t>Reliability of process</a:t>
            </a:r>
          </a:p>
          <a:p>
            <a:pPr eaLnBrk="1" hangingPunct="1">
              <a:spcAft>
                <a:spcPts val="300"/>
              </a:spcAft>
            </a:pPr>
            <a:r>
              <a:rPr lang="en-US" sz="2100" smtClean="0"/>
              <a:t>Backup/recovery</a:t>
            </a:r>
          </a:p>
          <a:p>
            <a:pPr eaLnBrk="1" hangingPunct="1">
              <a:spcAft>
                <a:spcPts val="300"/>
              </a:spcAft>
            </a:pPr>
            <a:r>
              <a:rPr lang="en-US" sz="2100" smtClean="0"/>
              <a:t>Efficiency and economy of operations</a:t>
            </a:r>
          </a:p>
          <a:p>
            <a:pPr eaLnBrk="1" hangingPunct="1">
              <a:spcAft>
                <a:spcPts val="300"/>
              </a:spcAft>
            </a:pPr>
            <a:r>
              <a:rPr lang="en-US" sz="2100" smtClean="0"/>
              <a:t>Change management process for IT and related systems</a:t>
            </a:r>
          </a:p>
          <a:p>
            <a:pPr>
              <a:spcBef>
                <a:spcPts val="600"/>
              </a:spcBef>
              <a:spcAft>
                <a:spcPts val="300"/>
              </a:spcAft>
              <a:buFontTx/>
              <a:buNone/>
            </a:pPr>
            <a:endParaRPr lang="en-US" sz="2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Steps of An IT Audit</a:t>
            </a:r>
          </a:p>
        </p:txBody>
      </p:sp>
      <p:sp>
        <p:nvSpPr>
          <p:cNvPr id="21507" name="Rectangle 3"/>
          <p:cNvSpPr>
            <a:spLocks noGrp="1" noChangeArrowheads="1"/>
          </p:cNvSpPr>
          <p:nvPr>
            <p:ph idx="1"/>
          </p:nvPr>
        </p:nvSpPr>
        <p:spPr>
          <a:xfrm>
            <a:off x="571500" y="1981200"/>
            <a:ext cx="3771900" cy="1752600"/>
          </a:xfrm>
        </p:spPr>
        <p:txBody>
          <a:bodyPr/>
          <a:lstStyle/>
          <a:p>
            <a:pPr eaLnBrk="1" hangingPunct="1"/>
            <a:r>
              <a:rPr lang="en-US" sz="2800" smtClean="0"/>
              <a:t>1. Planning Phase</a:t>
            </a:r>
          </a:p>
          <a:p>
            <a:pPr eaLnBrk="1" hangingPunct="1"/>
            <a:r>
              <a:rPr lang="en-US" sz="2800" smtClean="0"/>
              <a:t>2. Testing Phase</a:t>
            </a:r>
          </a:p>
          <a:p>
            <a:pPr eaLnBrk="1" hangingPunct="1"/>
            <a:r>
              <a:rPr lang="en-US" sz="2800" smtClean="0"/>
              <a:t>3. Reporting Phase</a:t>
            </a:r>
          </a:p>
        </p:txBody>
      </p:sp>
      <p:sp>
        <p:nvSpPr>
          <p:cNvPr id="21508" name="Rectangle 6"/>
          <p:cNvSpPr>
            <a:spLocks noChangeArrowheads="1"/>
          </p:cNvSpPr>
          <p:nvPr/>
        </p:nvSpPr>
        <p:spPr bwMode="auto">
          <a:xfrm>
            <a:off x="1600200" y="4419600"/>
            <a:ext cx="6096000" cy="914400"/>
          </a:xfrm>
          <a:prstGeom prst="rect">
            <a:avLst/>
          </a:prstGeom>
          <a:noFill/>
          <a:ln w="9525">
            <a:noFill/>
            <a:miter lim="800000"/>
            <a:headEnd/>
            <a:tailEnd/>
          </a:ln>
        </p:spPr>
        <p:txBody>
          <a:bodyPr/>
          <a:lstStyle/>
          <a:p>
            <a:pPr marL="919163" lvl="1" indent="-350838" eaLnBrk="1" hangingPunct="1">
              <a:spcBef>
                <a:spcPct val="20000"/>
              </a:spcBef>
              <a:buClr>
                <a:srgbClr val="FF8000"/>
              </a:buClr>
              <a:buSzPct val="100000"/>
              <a:buFont typeface="Wingdings" pitchFamily="2" charset="2"/>
              <a:buChar char="ü"/>
            </a:pPr>
            <a:r>
              <a:rPr kumimoji="1" lang="en-US" sz="2000">
                <a:latin typeface="Helvetica" pitchFamily="36" charset="0"/>
                <a:ea typeface="Osaka" pitchFamily="36" charset="-128"/>
              </a:rPr>
              <a:t>Ideally it’s a continuous cycle</a:t>
            </a:r>
          </a:p>
          <a:p>
            <a:pPr marL="919163" lvl="1" indent="-350838" eaLnBrk="1" hangingPunct="1">
              <a:spcBef>
                <a:spcPct val="20000"/>
              </a:spcBef>
              <a:buClr>
                <a:srgbClr val="FF8000"/>
              </a:buClr>
              <a:buSzPct val="100000"/>
              <a:buFont typeface="Wingdings" pitchFamily="2" charset="2"/>
              <a:buChar char="ü"/>
            </a:pPr>
            <a:r>
              <a:rPr kumimoji="1" lang="en-US" sz="2000">
                <a:latin typeface="Helvetica" pitchFamily="36" charset="0"/>
                <a:ea typeface="Osaka" pitchFamily="36" charset="-128"/>
              </a:rPr>
              <a:t>Again not always the case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Planning Phase</a:t>
            </a:r>
          </a:p>
        </p:txBody>
      </p:sp>
      <p:sp>
        <p:nvSpPr>
          <p:cNvPr id="22531" name="Content Placeholder 2"/>
          <p:cNvSpPr>
            <a:spLocks noGrp="1"/>
          </p:cNvSpPr>
          <p:nvPr>
            <p:ph idx="1"/>
          </p:nvPr>
        </p:nvSpPr>
        <p:spPr/>
        <p:txBody>
          <a:bodyPr/>
          <a:lstStyle/>
          <a:p>
            <a:pPr>
              <a:buFont typeface="Arial" pitchFamily="34" charset="0"/>
              <a:buNone/>
            </a:pPr>
            <a:r>
              <a:rPr lang="en-US" b="1" smtClean="0"/>
              <a:t>   Defining the Scope of Your Audit</a:t>
            </a:r>
          </a:p>
          <a:p>
            <a:r>
              <a:rPr lang="en-US" smtClean="0"/>
              <a:t>Security Parameter</a:t>
            </a:r>
          </a:p>
          <a:p>
            <a:pPr lvl="1"/>
            <a:r>
              <a:rPr lang="en-US" smtClean="0"/>
              <a:t>The security perimeter is both a conceptual and physical boundary within which your security audit will focus, and outside of which your audit will ignore.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0"/>
            <a:ext cx="9144000" cy="1143000"/>
          </a:xfrm>
        </p:spPr>
        <p:txBody>
          <a:bodyPr/>
          <a:lstStyle/>
          <a:p>
            <a:r>
              <a:rPr lang="en-US" smtClean="0"/>
              <a:t>Example Asset list</a:t>
            </a:r>
          </a:p>
        </p:txBody>
      </p:sp>
      <p:sp>
        <p:nvSpPr>
          <p:cNvPr id="23555" name="Content Placeholder 2"/>
          <p:cNvSpPr>
            <a:spLocks noGrp="1"/>
          </p:cNvSpPr>
          <p:nvPr>
            <p:ph idx="1"/>
          </p:nvPr>
        </p:nvSpPr>
        <p:spPr>
          <a:xfrm>
            <a:off x="457200" y="1165225"/>
            <a:ext cx="8229600" cy="4525963"/>
          </a:xfrm>
        </p:spPr>
        <p:txBody>
          <a:bodyPr/>
          <a:lstStyle/>
          <a:p>
            <a:r>
              <a:rPr lang="en-US" sz="1600" smtClean="0"/>
              <a:t>Computers and laptops</a:t>
            </a:r>
          </a:p>
          <a:p>
            <a:r>
              <a:rPr lang="en-US" sz="1600" smtClean="0">
                <a:hlinkClick r:id="rId2"/>
              </a:rPr>
              <a:t>Routers</a:t>
            </a:r>
            <a:r>
              <a:rPr lang="en-US" sz="1600" smtClean="0"/>
              <a:t> and networking equipment</a:t>
            </a:r>
          </a:p>
          <a:p>
            <a:r>
              <a:rPr lang="en-US" sz="1600" smtClean="0"/>
              <a:t>Printers</a:t>
            </a:r>
          </a:p>
          <a:p>
            <a:r>
              <a:rPr lang="en-US" sz="1600" smtClean="0"/>
              <a:t>Cameras, digital or analog, with company-sensitive photographs </a:t>
            </a:r>
          </a:p>
          <a:p>
            <a:r>
              <a:rPr lang="en-US" sz="1600" smtClean="0"/>
              <a:t>Data - sales, customer information, employee information</a:t>
            </a:r>
          </a:p>
          <a:p>
            <a:r>
              <a:rPr lang="en-US" sz="1600" smtClean="0"/>
              <a:t>Company smartphones/ PDAs </a:t>
            </a:r>
          </a:p>
          <a:p>
            <a:r>
              <a:rPr lang="en-US" sz="1600" smtClean="0">
                <a:hlinkClick r:id="rId3"/>
              </a:rPr>
              <a:t>VoIP</a:t>
            </a:r>
            <a:r>
              <a:rPr lang="en-US" sz="1600" smtClean="0"/>
              <a:t> phones, </a:t>
            </a:r>
            <a:r>
              <a:rPr lang="en-US" sz="1600" smtClean="0">
                <a:hlinkClick r:id="rId4"/>
              </a:rPr>
              <a:t>IP PBXs</a:t>
            </a:r>
            <a:r>
              <a:rPr lang="en-US" sz="1600" smtClean="0"/>
              <a:t> (digital version of phone exchange boxes), related servers </a:t>
            </a:r>
          </a:p>
          <a:p>
            <a:r>
              <a:rPr lang="en-US" sz="1600" smtClean="0"/>
              <a:t>VoIP or regular phone call recordings and records</a:t>
            </a:r>
          </a:p>
          <a:p>
            <a:r>
              <a:rPr lang="en-US" sz="1600" smtClean="0"/>
              <a:t>Email</a:t>
            </a:r>
          </a:p>
          <a:p>
            <a:r>
              <a:rPr lang="en-US" sz="1600" smtClean="0"/>
              <a:t>Log of employees daily schedule and activities</a:t>
            </a:r>
          </a:p>
          <a:p>
            <a:r>
              <a:rPr lang="en-US" sz="1600" smtClean="0"/>
              <a:t>Web pages, especially those that ask for customer details and those that are backed by web scripts that query a database</a:t>
            </a:r>
          </a:p>
          <a:p>
            <a:r>
              <a:rPr lang="en-US" sz="1600" smtClean="0"/>
              <a:t>Web server computer</a:t>
            </a:r>
          </a:p>
          <a:p>
            <a:r>
              <a:rPr lang="en-US" sz="1600" smtClean="0"/>
              <a:t>Security cameras</a:t>
            </a:r>
          </a:p>
          <a:p>
            <a:r>
              <a:rPr lang="en-US" sz="1600" smtClean="0"/>
              <a:t>Employee access cards.</a:t>
            </a:r>
          </a:p>
          <a:p>
            <a:r>
              <a:rPr lang="en-US" sz="1600" smtClean="0"/>
              <a:t>Access points (i.e., any scanners that control room entry) </a:t>
            </a:r>
          </a:p>
          <a:p>
            <a:pPr lvl="1"/>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Planning Phase Outcome</a:t>
            </a:r>
          </a:p>
        </p:txBody>
      </p:sp>
      <p:sp>
        <p:nvSpPr>
          <p:cNvPr id="24579" name="Rectangle 3"/>
          <p:cNvSpPr>
            <a:spLocks noGrp="1" noChangeArrowheads="1"/>
          </p:cNvSpPr>
          <p:nvPr>
            <p:ph sz="half" idx="1"/>
          </p:nvPr>
        </p:nvSpPr>
        <p:spPr/>
        <p:txBody>
          <a:bodyPr/>
          <a:lstStyle/>
          <a:p>
            <a:pPr eaLnBrk="1" hangingPunct="1"/>
            <a:r>
              <a:rPr lang="en-US" smtClean="0"/>
              <a:t>Entry Meeting</a:t>
            </a:r>
          </a:p>
          <a:p>
            <a:pPr eaLnBrk="1" hangingPunct="1"/>
            <a:r>
              <a:rPr lang="en-US" smtClean="0"/>
              <a:t>Define Scope</a:t>
            </a:r>
          </a:p>
          <a:p>
            <a:pPr eaLnBrk="1" hangingPunct="1"/>
            <a:r>
              <a:rPr lang="en-US" smtClean="0"/>
              <a:t>Learn Controls</a:t>
            </a:r>
          </a:p>
          <a:p>
            <a:pPr eaLnBrk="1" hangingPunct="1"/>
            <a:r>
              <a:rPr lang="en-US" smtClean="0"/>
              <a:t>Historical Incidents</a:t>
            </a:r>
          </a:p>
          <a:p>
            <a:pPr eaLnBrk="1" hangingPunct="1"/>
            <a:r>
              <a:rPr lang="en-US" smtClean="0"/>
              <a:t>Past Audits</a:t>
            </a:r>
          </a:p>
        </p:txBody>
      </p:sp>
      <p:sp>
        <p:nvSpPr>
          <p:cNvPr id="24580" name="Rectangle 4"/>
          <p:cNvSpPr>
            <a:spLocks noGrp="1" noChangeArrowheads="1"/>
          </p:cNvSpPr>
          <p:nvPr>
            <p:ph sz="half" idx="2"/>
          </p:nvPr>
        </p:nvSpPr>
        <p:spPr/>
        <p:txBody>
          <a:bodyPr/>
          <a:lstStyle/>
          <a:p>
            <a:pPr eaLnBrk="1" hangingPunct="1"/>
            <a:r>
              <a:rPr lang="en-US" smtClean="0"/>
              <a:t>Site Survey</a:t>
            </a:r>
          </a:p>
          <a:p>
            <a:pPr eaLnBrk="1" hangingPunct="1"/>
            <a:r>
              <a:rPr lang="en-US" smtClean="0"/>
              <a:t>Review Current Policies</a:t>
            </a:r>
          </a:p>
          <a:p>
            <a:pPr eaLnBrk="1" hangingPunct="1"/>
            <a:r>
              <a:rPr lang="en-US" smtClean="0"/>
              <a:t>Questionnaires</a:t>
            </a:r>
          </a:p>
          <a:p>
            <a:pPr eaLnBrk="1" hangingPunct="1"/>
            <a:r>
              <a:rPr lang="en-US" smtClean="0"/>
              <a:t>Define Objectives</a:t>
            </a:r>
          </a:p>
          <a:p>
            <a:pPr eaLnBrk="1" hangingPunct="1"/>
            <a:r>
              <a:rPr lang="en-US" smtClean="0"/>
              <a:t>Develop Audit Plan / Checklist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Some regulations to keep in mind</a:t>
            </a:r>
          </a:p>
        </p:txBody>
      </p:sp>
      <p:sp>
        <p:nvSpPr>
          <p:cNvPr id="25603" name="Rectangle 3"/>
          <p:cNvSpPr>
            <a:spLocks noGrp="1" noChangeArrowheads="1"/>
          </p:cNvSpPr>
          <p:nvPr>
            <p:ph idx="1"/>
          </p:nvPr>
        </p:nvSpPr>
        <p:spPr/>
        <p:txBody>
          <a:bodyPr/>
          <a:lstStyle/>
          <a:p>
            <a:pPr lvl="1" eaLnBrk="1" hangingPunct="1">
              <a:lnSpc>
                <a:spcPct val="90000"/>
              </a:lnSpc>
            </a:pPr>
            <a:r>
              <a:rPr lang="en-US" sz="2400" smtClean="0"/>
              <a:t>OTS (Department of Treasury - Office of Thrift Savings) - Banking Regulations</a:t>
            </a:r>
          </a:p>
          <a:p>
            <a:pPr lvl="1" eaLnBrk="1" hangingPunct="1">
              <a:lnSpc>
                <a:spcPct val="90000"/>
              </a:lnSpc>
            </a:pPr>
            <a:r>
              <a:rPr lang="en-US" sz="2400" smtClean="0"/>
              <a:t>SEC (Securities and Exchange Commission) - Mutual Funds</a:t>
            </a:r>
          </a:p>
          <a:p>
            <a:pPr lvl="1" eaLnBrk="1" hangingPunct="1">
              <a:lnSpc>
                <a:spcPct val="90000"/>
              </a:lnSpc>
            </a:pPr>
            <a:r>
              <a:rPr lang="en-US" sz="2400" smtClean="0"/>
              <a:t>HIPPA - Health Care</a:t>
            </a:r>
          </a:p>
          <a:p>
            <a:pPr lvl="1" eaLnBrk="1" hangingPunct="1">
              <a:lnSpc>
                <a:spcPct val="90000"/>
              </a:lnSpc>
            </a:pPr>
            <a:r>
              <a:rPr lang="en-US" sz="2400" smtClean="0"/>
              <a:t>Sarbanes Oxley - Financial Reports, Document Retention</a:t>
            </a:r>
          </a:p>
          <a:p>
            <a:pPr lvl="1" eaLnBrk="1" hangingPunct="1">
              <a:lnSpc>
                <a:spcPct val="90000"/>
              </a:lnSpc>
            </a:pPr>
            <a:r>
              <a:rPr lang="en-US" sz="2400" smtClean="0"/>
              <a:t>FERPA (Family Education Rights and Privacy Act) - Student Records</a:t>
            </a:r>
          </a:p>
          <a:p>
            <a:pPr lvl="1" eaLnBrk="1" hangingPunct="1">
              <a:lnSpc>
                <a:spcPct val="90000"/>
              </a:lnSpc>
              <a:buFont typeface="Arial" pitchFamily="34" charset="0"/>
              <a:buNone/>
            </a:pPr>
            <a:endParaRPr lang="en-US" sz="24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Testing Phase</a:t>
            </a:r>
          </a:p>
        </p:txBody>
      </p:sp>
      <p:sp>
        <p:nvSpPr>
          <p:cNvPr id="26627" name="Rectangle 3"/>
          <p:cNvSpPr>
            <a:spLocks noGrp="1" noChangeArrowheads="1"/>
          </p:cNvSpPr>
          <p:nvPr>
            <p:ph idx="1"/>
          </p:nvPr>
        </p:nvSpPr>
        <p:spPr/>
        <p:txBody>
          <a:bodyPr/>
          <a:lstStyle/>
          <a:p>
            <a:pPr eaLnBrk="1" hangingPunct="1"/>
            <a:r>
              <a:rPr lang="en-US" smtClean="0"/>
              <a:t>Meet With Site Managers</a:t>
            </a:r>
          </a:p>
          <a:p>
            <a:pPr lvl="1" eaLnBrk="1" hangingPunct="1"/>
            <a:r>
              <a:rPr lang="en-US" smtClean="0"/>
              <a:t>What data will be collected</a:t>
            </a:r>
          </a:p>
          <a:p>
            <a:pPr lvl="1" eaLnBrk="1" hangingPunct="1"/>
            <a:r>
              <a:rPr lang="en-US" smtClean="0"/>
              <a:t>How/when will it be collected</a:t>
            </a:r>
          </a:p>
          <a:p>
            <a:pPr lvl="1" eaLnBrk="1" hangingPunct="1"/>
            <a:r>
              <a:rPr lang="en-US" smtClean="0"/>
              <a:t>Site employee involvement</a:t>
            </a:r>
          </a:p>
          <a:p>
            <a:pPr lvl="1" eaLnBrk="1" hangingPunct="1"/>
            <a:r>
              <a:rPr lang="en-US" smtClean="0"/>
              <a:t>Get questions answered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5C6F1C86-93C1-4F11-BAD7-77FAA09BB021}" type="slidenum">
              <a:rPr lang="en-US"/>
              <a:pPr/>
              <a:t>3</a:t>
            </a:fld>
            <a:endParaRPr lang="en-US"/>
          </a:p>
        </p:txBody>
      </p:sp>
      <p:sp>
        <p:nvSpPr>
          <p:cNvPr id="137218" name="Rectangle 2"/>
          <p:cNvSpPr>
            <a:spLocks noGrp="1" noChangeArrowheads="1"/>
          </p:cNvSpPr>
          <p:nvPr>
            <p:ph type="title"/>
          </p:nvPr>
        </p:nvSpPr>
        <p:spPr>
          <a:xfrm>
            <a:off x="457200" y="457200"/>
            <a:ext cx="8229600" cy="823913"/>
          </a:xfrm>
        </p:spPr>
        <p:txBody>
          <a:bodyPr/>
          <a:lstStyle/>
          <a:p>
            <a:pPr algn="ctr"/>
            <a:r>
              <a:rPr lang="en-US"/>
              <a:t>THE IT ENVIRONMENT</a:t>
            </a:r>
          </a:p>
        </p:txBody>
      </p:sp>
      <p:sp>
        <p:nvSpPr>
          <p:cNvPr id="137219" name="Rectangle 3"/>
          <p:cNvSpPr>
            <a:spLocks noGrp="1" noChangeArrowheads="1"/>
          </p:cNvSpPr>
          <p:nvPr>
            <p:ph type="body" sz="half" idx="1"/>
          </p:nvPr>
        </p:nvSpPr>
        <p:spPr>
          <a:xfrm>
            <a:off x="622300" y="1600200"/>
            <a:ext cx="8382000" cy="5029200"/>
          </a:xfrm>
        </p:spPr>
        <p:txBody>
          <a:bodyPr/>
          <a:lstStyle/>
          <a:p>
            <a:pPr>
              <a:lnSpc>
                <a:spcPct val="95000"/>
              </a:lnSpc>
              <a:buClr>
                <a:srgbClr val="5F5F5F"/>
              </a:buClr>
              <a:buFont typeface="Wingdings" pitchFamily="2" charset="2"/>
              <a:buChar char="Ø"/>
            </a:pPr>
            <a:r>
              <a:rPr lang="en-US" sz="2800"/>
              <a:t>There has always been a need for an effective internal control system.</a:t>
            </a:r>
          </a:p>
          <a:p>
            <a:pPr>
              <a:lnSpc>
                <a:spcPct val="95000"/>
              </a:lnSpc>
              <a:buClr>
                <a:srgbClr val="5F5F5F"/>
              </a:buClr>
              <a:buFont typeface="Wingdings" pitchFamily="2" charset="2"/>
              <a:buChar char="Ø"/>
            </a:pPr>
            <a:r>
              <a:rPr lang="en-US" sz="2800"/>
              <a:t>The design and oversight of that system has typically been the responsibility of accountants.</a:t>
            </a:r>
          </a:p>
          <a:p>
            <a:pPr>
              <a:lnSpc>
                <a:spcPct val="95000"/>
              </a:lnSpc>
              <a:buClr>
                <a:srgbClr val="5F5F5F"/>
              </a:buClr>
              <a:buFont typeface="Wingdings" pitchFamily="2" charset="2"/>
              <a:buChar char="Ø"/>
            </a:pPr>
            <a:r>
              <a:rPr lang="en-US" sz="2800"/>
              <a:t>The I.T. Environment complicates the paper systems of the past.</a:t>
            </a:r>
          </a:p>
          <a:p>
            <a:pPr lvl="1">
              <a:lnSpc>
                <a:spcPct val="95000"/>
              </a:lnSpc>
              <a:buClr>
                <a:srgbClr val="5F5F5F"/>
              </a:buClr>
              <a:buFont typeface="Wingdings" pitchFamily="2" charset="2"/>
              <a:buChar char="Ø"/>
            </a:pPr>
            <a:r>
              <a:rPr lang="en-US" sz="2400"/>
              <a:t>Concentration of data</a:t>
            </a:r>
          </a:p>
          <a:p>
            <a:pPr lvl="1">
              <a:lnSpc>
                <a:spcPct val="95000"/>
              </a:lnSpc>
              <a:buClr>
                <a:srgbClr val="5F5F5F"/>
              </a:buClr>
              <a:buFont typeface="Wingdings" pitchFamily="2" charset="2"/>
              <a:buChar char="Ø"/>
            </a:pPr>
            <a:r>
              <a:rPr lang="en-US" sz="2400"/>
              <a:t>Expanded access and linkages</a:t>
            </a:r>
          </a:p>
          <a:p>
            <a:pPr lvl="1">
              <a:lnSpc>
                <a:spcPct val="95000"/>
              </a:lnSpc>
              <a:buClr>
                <a:srgbClr val="5F5F5F"/>
              </a:buClr>
              <a:buFont typeface="Wingdings" pitchFamily="2" charset="2"/>
              <a:buChar char="Ø"/>
            </a:pPr>
            <a:r>
              <a:rPr lang="en-US" sz="2400"/>
              <a:t>Increase in malicious activities in systems vs. paper</a:t>
            </a:r>
          </a:p>
          <a:p>
            <a:pPr lvl="1">
              <a:lnSpc>
                <a:spcPct val="95000"/>
              </a:lnSpc>
              <a:buClr>
                <a:srgbClr val="5F5F5F"/>
              </a:buClr>
              <a:buFont typeface="Wingdings" pitchFamily="2" charset="2"/>
              <a:buChar char="Ø"/>
            </a:pPr>
            <a:r>
              <a:rPr lang="en-US" sz="2400"/>
              <a:t>Opportunity that can cause management fraud (i.e., override)</a:t>
            </a:r>
            <a:endParaRPr lang="en-US" sz="2400" i="1"/>
          </a:p>
        </p:txBody>
      </p:sp>
      <p:sp>
        <p:nvSpPr>
          <p:cNvPr id="137220" name="Line 4"/>
          <p:cNvSpPr>
            <a:spLocks noChangeShapeType="1"/>
          </p:cNvSpPr>
          <p:nvPr/>
        </p:nvSpPr>
        <p:spPr bwMode="auto">
          <a:xfrm>
            <a:off x="381000" y="1143000"/>
            <a:ext cx="8382000" cy="0"/>
          </a:xfrm>
          <a:prstGeom prst="line">
            <a:avLst/>
          </a:prstGeom>
          <a:noFill/>
          <a:ln w="57150" cmpd="thickThin">
            <a:solidFill>
              <a:schemeClr val="tx1"/>
            </a:solidFill>
            <a:round/>
            <a:headEnd/>
            <a:tailEnd/>
          </a:ln>
          <a:effectLst/>
        </p:spPr>
        <p:txBody>
          <a:bodyPr/>
          <a:lstStyle/>
          <a:p>
            <a:endParaRPr lang="en-US"/>
          </a:p>
        </p:txBody>
      </p:sp>
    </p:spTree>
  </p:cSld>
  <p:clrMapOvr>
    <a:masterClrMapping/>
  </p:clrMapOvr>
  <p:transition>
    <p:circl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Testing Phase (cont.)</a:t>
            </a:r>
          </a:p>
        </p:txBody>
      </p:sp>
      <p:sp>
        <p:nvSpPr>
          <p:cNvPr id="27651" name="Rectangle 3"/>
          <p:cNvSpPr>
            <a:spLocks noGrp="1" noChangeArrowheads="1"/>
          </p:cNvSpPr>
          <p:nvPr>
            <p:ph idx="1"/>
          </p:nvPr>
        </p:nvSpPr>
        <p:spPr/>
        <p:txBody>
          <a:bodyPr/>
          <a:lstStyle/>
          <a:p>
            <a:pPr eaLnBrk="1" hangingPunct="1"/>
            <a:r>
              <a:rPr lang="en-US" smtClean="0"/>
              <a:t>Data Collection</a:t>
            </a:r>
          </a:p>
          <a:p>
            <a:pPr lvl="1" eaLnBrk="1" hangingPunct="1">
              <a:lnSpc>
                <a:spcPct val="90000"/>
              </a:lnSpc>
            </a:pPr>
            <a:r>
              <a:rPr lang="en-US" smtClean="0"/>
              <a:t>Based on scope/objectives</a:t>
            </a:r>
          </a:p>
          <a:p>
            <a:pPr eaLnBrk="1" hangingPunct="1"/>
            <a:r>
              <a:rPr lang="en-US" smtClean="0"/>
              <a:t>Types of Data</a:t>
            </a:r>
          </a:p>
          <a:p>
            <a:pPr lvl="1" eaLnBrk="1" hangingPunct="1">
              <a:lnSpc>
                <a:spcPct val="90000"/>
              </a:lnSpc>
            </a:pPr>
            <a:r>
              <a:rPr lang="en-US" smtClean="0"/>
              <a:t>Physical security</a:t>
            </a:r>
          </a:p>
          <a:p>
            <a:pPr lvl="1" eaLnBrk="1" hangingPunct="1">
              <a:lnSpc>
                <a:spcPct val="90000"/>
              </a:lnSpc>
            </a:pPr>
            <a:r>
              <a:rPr lang="en-US" smtClean="0"/>
              <a:t>Interview staff</a:t>
            </a:r>
          </a:p>
          <a:p>
            <a:pPr lvl="1" eaLnBrk="1" hangingPunct="1">
              <a:lnSpc>
                <a:spcPct val="90000"/>
              </a:lnSpc>
            </a:pPr>
            <a:r>
              <a:rPr lang="en-US" smtClean="0"/>
              <a:t>Vulnerability assessments</a:t>
            </a:r>
          </a:p>
          <a:p>
            <a:pPr lvl="1" eaLnBrk="1" hangingPunct="1">
              <a:lnSpc>
                <a:spcPct val="90000"/>
              </a:lnSpc>
            </a:pPr>
            <a:r>
              <a:rPr lang="en-US" smtClean="0"/>
              <a:t>Access Control assessments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zh-TW" sz="2500" b="1" smtClean="0"/>
              <a:t>P</a:t>
            </a:r>
            <a:r>
              <a:rPr lang="en-US" sz="2500" b="1" smtClean="0"/>
              <a:t>rocedures for Testing </a:t>
            </a:r>
            <a:r>
              <a:rPr lang="en-US" altLang="zh-TW" sz="2500" b="1" smtClean="0"/>
              <a:t>and</a:t>
            </a:r>
            <a:r>
              <a:rPr lang="en-US" sz="2500" b="1" smtClean="0"/>
              <a:t> Evaluating </a:t>
            </a:r>
            <a:r>
              <a:rPr lang="en-US" altLang="zh-TW" sz="2500" b="1" smtClean="0"/>
              <a:t>IT </a:t>
            </a:r>
            <a:r>
              <a:rPr lang="en-US" sz="2500" b="1" smtClean="0"/>
              <a:t>Controls</a:t>
            </a:r>
            <a:br>
              <a:rPr lang="en-US" sz="2500" b="1" smtClean="0"/>
            </a:br>
            <a:endParaRPr lang="en-US" sz="2500" smtClean="0"/>
          </a:p>
        </p:txBody>
      </p:sp>
      <p:sp>
        <p:nvSpPr>
          <p:cNvPr id="28675" name="Content Placeholder 2"/>
          <p:cNvSpPr>
            <a:spLocks noGrp="1"/>
          </p:cNvSpPr>
          <p:nvPr>
            <p:ph idx="1"/>
          </p:nvPr>
        </p:nvSpPr>
        <p:spPr/>
        <p:txBody>
          <a:bodyPr/>
          <a:lstStyle/>
          <a:p>
            <a:pPr eaLnBrk="1" hangingPunct="1">
              <a:spcAft>
                <a:spcPts val="600"/>
              </a:spcAft>
            </a:pPr>
            <a:r>
              <a:rPr lang="en-US" altLang="zh-TW" sz="2400" dirty="0" smtClean="0">
                <a:solidFill>
                  <a:srgbClr val="FF0000"/>
                </a:solidFill>
              </a:rPr>
              <a:t>U</a:t>
            </a:r>
            <a:r>
              <a:rPr lang="en-US" sz="2400" dirty="0" smtClean="0">
                <a:solidFill>
                  <a:srgbClr val="FF0000"/>
                </a:solidFill>
              </a:rPr>
              <a:t>s</a:t>
            </a:r>
            <a:r>
              <a:rPr lang="en-US" altLang="zh-TW" sz="2400" dirty="0" smtClean="0">
                <a:solidFill>
                  <a:srgbClr val="FF0000"/>
                </a:solidFill>
              </a:rPr>
              <a:t>e of </a:t>
            </a:r>
            <a:r>
              <a:rPr lang="en-US" sz="2400" dirty="0" smtClean="0">
                <a:solidFill>
                  <a:srgbClr val="FF0000"/>
                </a:solidFill>
              </a:rPr>
              <a:t>generalized audit software to survey the contents of data files </a:t>
            </a:r>
            <a:endParaRPr lang="en-US" altLang="zh-TW" sz="2400" dirty="0" smtClean="0">
              <a:solidFill>
                <a:srgbClr val="FF0000"/>
              </a:solidFill>
            </a:endParaRPr>
          </a:p>
          <a:p>
            <a:pPr eaLnBrk="1" hangingPunct="1">
              <a:spcAft>
                <a:spcPts val="600"/>
              </a:spcAft>
            </a:pPr>
            <a:r>
              <a:rPr lang="en-US" altLang="zh-TW" sz="2400" dirty="0" smtClean="0">
                <a:solidFill>
                  <a:srgbClr val="FF0000"/>
                </a:solidFill>
              </a:rPr>
              <a:t>U</a:t>
            </a:r>
            <a:r>
              <a:rPr lang="en-US" sz="2400" dirty="0" smtClean="0">
                <a:solidFill>
                  <a:srgbClr val="FF0000"/>
                </a:solidFill>
              </a:rPr>
              <a:t>se </a:t>
            </a:r>
            <a:r>
              <a:rPr lang="en-US" altLang="zh-TW" sz="2400" dirty="0" smtClean="0">
                <a:solidFill>
                  <a:srgbClr val="FF0000"/>
                </a:solidFill>
              </a:rPr>
              <a:t>of </a:t>
            </a:r>
            <a:r>
              <a:rPr lang="en-US" sz="2400" dirty="0" smtClean="0">
                <a:solidFill>
                  <a:srgbClr val="FF0000"/>
                </a:solidFill>
              </a:rPr>
              <a:t>specialized software to assess the contents of operating system parameter files</a:t>
            </a:r>
          </a:p>
          <a:p>
            <a:pPr eaLnBrk="1" hangingPunct="1">
              <a:spcAft>
                <a:spcPts val="600"/>
              </a:spcAft>
            </a:pPr>
            <a:r>
              <a:rPr lang="en-US" altLang="zh-TW" sz="2400" dirty="0" smtClean="0">
                <a:solidFill>
                  <a:srgbClr val="FF0000"/>
                </a:solidFill>
              </a:rPr>
              <a:t>F</a:t>
            </a:r>
            <a:r>
              <a:rPr lang="en-US" sz="2400" dirty="0" smtClean="0">
                <a:solidFill>
                  <a:srgbClr val="FF0000"/>
                </a:solidFill>
              </a:rPr>
              <a:t>low-charting techniques for documenting automated applications and business process</a:t>
            </a:r>
          </a:p>
          <a:p>
            <a:pPr eaLnBrk="1" hangingPunct="1">
              <a:spcAft>
                <a:spcPts val="600"/>
              </a:spcAft>
            </a:pPr>
            <a:r>
              <a:rPr lang="en-US" altLang="zh-TW" sz="2400" dirty="0" smtClean="0">
                <a:solidFill>
                  <a:srgbClr val="FF0000"/>
                </a:solidFill>
              </a:rPr>
              <a:t>U</a:t>
            </a:r>
            <a:r>
              <a:rPr lang="en-US" sz="2400" dirty="0" smtClean="0">
                <a:solidFill>
                  <a:srgbClr val="FF0000"/>
                </a:solidFill>
              </a:rPr>
              <a:t>se </a:t>
            </a:r>
            <a:r>
              <a:rPr lang="en-US" altLang="zh-TW" sz="2400" dirty="0" smtClean="0">
                <a:solidFill>
                  <a:srgbClr val="FF0000"/>
                </a:solidFill>
              </a:rPr>
              <a:t>of </a:t>
            </a:r>
            <a:r>
              <a:rPr lang="en-US" sz="2400" dirty="0" smtClean="0">
                <a:solidFill>
                  <a:srgbClr val="FF0000"/>
                </a:solidFill>
              </a:rPr>
              <a:t>audit reports available in operation systems</a:t>
            </a:r>
          </a:p>
          <a:p>
            <a:pPr eaLnBrk="1" hangingPunct="1">
              <a:spcAft>
                <a:spcPts val="600"/>
              </a:spcAft>
            </a:pPr>
            <a:r>
              <a:rPr lang="en-US" altLang="zh-TW" sz="2400" dirty="0" smtClean="0">
                <a:solidFill>
                  <a:srgbClr val="FF0000"/>
                </a:solidFill>
              </a:rPr>
              <a:t>D</a:t>
            </a:r>
            <a:r>
              <a:rPr lang="en-US" sz="2400" dirty="0" smtClean="0">
                <a:solidFill>
                  <a:srgbClr val="FF0000"/>
                </a:solidFill>
              </a:rPr>
              <a:t>ocumentation</a:t>
            </a:r>
            <a:r>
              <a:rPr lang="en-US" altLang="zh-TW" sz="2400" dirty="0" smtClean="0">
                <a:solidFill>
                  <a:srgbClr val="FF0000"/>
                </a:solidFill>
              </a:rPr>
              <a:t> review</a:t>
            </a:r>
            <a:endParaRPr lang="en-US" sz="2400" dirty="0" smtClean="0">
              <a:solidFill>
                <a:srgbClr val="FF0000"/>
              </a:solidFill>
            </a:endParaRPr>
          </a:p>
          <a:p>
            <a:pPr eaLnBrk="1" hangingPunct="1">
              <a:spcAft>
                <a:spcPts val="600"/>
              </a:spcAft>
            </a:pPr>
            <a:r>
              <a:rPr lang="en-US" sz="2400" dirty="0" smtClean="0">
                <a:solidFill>
                  <a:srgbClr val="FF0000"/>
                </a:solidFill>
              </a:rPr>
              <a:t>Observation </a:t>
            </a:r>
          </a:p>
          <a:p>
            <a:pPr>
              <a:buFontTx/>
              <a:buNone/>
            </a:pP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152400"/>
            <a:ext cx="8915400" cy="1143000"/>
          </a:xfrm>
        </p:spPr>
        <p:txBody>
          <a:bodyPr/>
          <a:lstStyle/>
          <a:p>
            <a:r>
              <a:rPr lang="en-US" smtClean="0"/>
              <a:t>Testing Assets (example)</a:t>
            </a:r>
          </a:p>
        </p:txBody>
      </p:sp>
      <p:sp>
        <p:nvSpPr>
          <p:cNvPr id="29699" name="Content Placeholder 2"/>
          <p:cNvSpPr>
            <a:spLocks noGrp="1"/>
          </p:cNvSpPr>
          <p:nvPr>
            <p:ph idx="1"/>
          </p:nvPr>
        </p:nvSpPr>
        <p:spPr>
          <a:xfrm>
            <a:off x="457200" y="990600"/>
            <a:ext cx="8229600" cy="4525963"/>
          </a:xfrm>
        </p:spPr>
        <p:txBody>
          <a:bodyPr/>
          <a:lstStyle/>
          <a:p>
            <a:r>
              <a:rPr lang="en-US" sz="1600" b="1" smtClean="0"/>
              <a:t>Computer and network passwords</a:t>
            </a:r>
            <a:r>
              <a:rPr lang="en-US" sz="1600" smtClean="0"/>
              <a:t>. Is there a log of all people with passwords (and what type). How secure is this ACL list, and how strong are the passwords currently in use?</a:t>
            </a:r>
          </a:p>
          <a:p>
            <a:r>
              <a:rPr lang="en-US" sz="1600" b="1" smtClean="0"/>
              <a:t>Physical assets</a:t>
            </a:r>
            <a:r>
              <a:rPr lang="en-US" sz="1600" smtClean="0"/>
              <a:t>. Can computers or laptops be picked up and removed from the premises by visitors or even employees?</a:t>
            </a:r>
          </a:p>
          <a:p>
            <a:r>
              <a:rPr lang="en-US" sz="1600" b="1" smtClean="0"/>
              <a:t>Records of physical assets</a:t>
            </a:r>
            <a:r>
              <a:rPr lang="en-US" sz="1600" smtClean="0"/>
              <a:t>. Do they exist? Are they backed up?o</a:t>
            </a:r>
          </a:p>
          <a:p>
            <a:r>
              <a:rPr lang="en-US" sz="1600" b="1" smtClean="0"/>
              <a:t>Data backups</a:t>
            </a:r>
            <a:r>
              <a:rPr lang="en-US" sz="1600" smtClean="0"/>
              <a:t>. What backups of virtual assets exist, how are they backed up, where are the backups kept (onsite and/or offsite), and who conducts the backups?</a:t>
            </a:r>
          </a:p>
          <a:p>
            <a:r>
              <a:rPr lang="en-US" sz="1600" b="1" smtClean="0"/>
              <a:t>Logging of data access</a:t>
            </a:r>
            <a:r>
              <a:rPr lang="en-US" sz="1600" smtClean="0"/>
              <a:t>. Each time someone accesses some data, is this logged, along with who, what, when, where, etc.?</a:t>
            </a:r>
          </a:p>
          <a:p>
            <a:r>
              <a:rPr lang="en-US" sz="1600" b="1" smtClean="0"/>
              <a:t>Access to sensitive customer data, e.g., credit card info</a:t>
            </a:r>
            <a:r>
              <a:rPr lang="en-US" sz="1600" smtClean="0"/>
              <a:t>. Who has access? How can access be controlled? Can this information be accessed from outside the company premises?</a:t>
            </a:r>
          </a:p>
          <a:p>
            <a:r>
              <a:rPr lang="en-US" sz="1600" b="1" smtClean="0"/>
              <a:t>Access to client lists</a:t>
            </a:r>
            <a:r>
              <a:rPr lang="en-US" sz="1600" smtClean="0"/>
              <a:t>. Does the website allow backdoor access into the client database? Can it be hacked?</a:t>
            </a:r>
          </a:p>
          <a:p>
            <a:r>
              <a:rPr lang="en-US" sz="1600" b="1" smtClean="0"/>
              <a:t>Long-distance calling</a:t>
            </a:r>
            <a:r>
              <a:rPr lang="en-US" sz="1600" smtClean="0"/>
              <a:t>. Are long-distance calls restricted, or is it a free-for-all? Should it be restricted?</a:t>
            </a:r>
          </a:p>
          <a:p>
            <a:r>
              <a:rPr lang="en-US" sz="1600" b="1" smtClean="0"/>
              <a:t>Emails</a:t>
            </a:r>
            <a:r>
              <a:rPr lang="en-US" sz="1600" smtClean="0"/>
              <a:t>. Are spam filters in place? Do employees need to be educated on how to spot potential spam and phishing emails? Is there a company policy that outgoing emails to clients not have certain types of hyperlinks in them? </a:t>
            </a:r>
          </a:p>
          <a:p>
            <a:r>
              <a:rPr lang="en-US" sz="1600" b="1" smtClean="0"/>
              <a:t>Past Due Diligence &amp; Predicting the Future:  </a:t>
            </a:r>
            <a:r>
              <a:rPr lang="en-US" sz="1600" smtClean="0"/>
              <a:t>Checking past security threat trends and predicting future ones</a:t>
            </a:r>
          </a:p>
          <a:p>
            <a:endParaRPr lang="en-US" sz="1400" smtClean="0"/>
          </a:p>
          <a:p>
            <a:pPr>
              <a:buFont typeface="Arial" pitchFamily="34" charset="0"/>
              <a:buNone/>
            </a:pPr>
            <a:endParaRPr lang="en-US" b="1" smtClean="0"/>
          </a:p>
          <a:p>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Reporting Phase</a:t>
            </a:r>
          </a:p>
        </p:txBody>
      </p:sp>
      <p:sp>
        <p:nvSpPr>
          <p:cNvPr id="30723" name="Rectangle 3"/>
          <p:cNvSpPr>
            <a:spLocks noGrp="1" noChangeArrowheads="1"/>
          </p:cNvSpPr>
          <p:nvPr>
            <p:ph idx="1"/>
          </p:nvPr>
        </p:nvSpPr>
        <p:spPr/>
        <p:txBody>
          <a:bodyPr/>
          <a:lstStyle/>
          <a:p>
            <a:pPr eaLnBrk="1" hangingPunct="1"/>
            <a:r>
              <a:rPr lang="en-US" smtClean="0"/>
              <a:t>Exit Meeting - Short Report</a:t>
            </a:r>
          </a:p>
          <a:p>
            <a:pPr lvl="1" eaLnBrk="1" hangingPunct="1"/>
            <a:r>
              <a:rPr lang="en-US" smtClean="0"/>
              <a:t>Immediate problems</a:t>
            </a:r>
          </a:p>
          <a:p>
            <a:pPr lvl="1" eaLnBrk="1" hangingPunct="1"/>
            <a:r>
              <a:rPr lang="en-US" smtClean="0"/>
              <a:t>Questions &amp; answer for site managers</a:t>
            </a:r>
          </a:p>
          <a:p>
            <a:pPr lvl="1" eaLnBrk="1" hangingPunct="1"/>
            <a:r>
              <a:rPr lang="en-US" smtClean="0"/>
              <a:t>Preliminary findings</a:t>
            </a:r>
          </a:p>
          <a:p>
            <a:pPr lvl="1" eaLnBrk="1" hangingPunct="1"/>
            <a:r>
              <a:rPr lang="en-US" smtClean="0"/>
              <a:t>IS auditors should be aware that, ultimately, they are responsible to senior management and the audit committee of the board of directors. IS auditors should feel free to communicate issues or concerns to such management.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Reporting Phase (cont.)</a:t>
            </a:r>
          </a:p>
        </p:txBody>
      </p:sp>
      <p:sp>
        <p:nvSpPr>
          <p:cNvPr id="31747" name="Rectangle 3"/>
          <p:cNvSpPr>
            <a:spLocks noGrp="1" noChangeArrowheads="1"/>
          </p:cNvSpPr>
          <p:nvPr>
            <p:ph idx="1"/>
          </p:nvPr>
        </p:nvSpPr>
        <p:spPr/>
        <p:txBody>
          <a:bodyPr/>
          <a:lstStyle/>
          <a:p>
            <a:pPr eaLnBrk="1" hangingPunct="1"/>
            <a:r>
              <a:rPr lang="en-US" sz="2800" smtClean="0"/>
              <a:t>Long Report After Going Through Data</a:t>
            </a:r>
          </a:p>
          <a:p>
            <a:pPr lvl="1" eaLnBrk="1" hangingPunct="1"/>
            <a:r>
              <a:rPr lang="en-US" sz="2400" smtClean="0"/>
              <a:t>Intro defining objectives/scope</a:t>
            </a:r>
          </a:p>
          <a:p>
            <a:pPr lvl="1" eaLnBrk="1" hangingPunct="1"/>
            <a:r>
              <a:rPr lang="en-US" sz="2400" smtClean="0"/>
              <a:t>How data was collected</a:t>
            </a:r>
          </a:p>
          <a:p>
            <a:pPr lvl="1" eaLnBrk="1" hangingPunct="1"/>
            <a:r>
              <a:rPr lang="en-US" sz="2400" smtClean="0"/>
              <a:t>Summary of problems</a:t>
            </a:r>
          </a:p>
          <a:p>
            <a:pPr lvl="2" eaLnBrk="1" hangingPunct="1"/>
            <a:r>
              <a:rPr lang="en-US" sz="2000" smtClean="0"/>
              <a:t>Table format</a:t>
            </a:r>
          </a:p>
          <a:p>
            <a:pPr lvl="2" eaLnBrk="1" hangingPunct="1"/>
            <a:r>
              <a:rPr lang="en-US" sz="2000" smtClean="0"/>
              <a:t>Historical data (if available)</a:t>
            </a:r>
          </a:p>
          <a:p>
            <a:pPr lvl="2" eaLnBrk="1" hangingPunct="1"/>
            <a:r>
              <a:rPr lang="en-US" sz="2000" smtClean="0"/>
              <a:t>Ratings</a:t>
            </a:r>
          </a:p>
          <a:p>
            <a:pPr lvl="2" eaLnBrk="1" hangingPunct="1"/>
            <a:r>
              <a:rPr lang="en-US" sz="2000" smtClean="0"/>
              <a:t>Fixes</a:t>
            </a:r>
          </a:p>
          <a:p>
            <a:pPr lvl="2" eaLnBrk="1" hangingPunct="1"/>
            <a:r>
              <a:rPr lang="en-US" sz="2000" smtClean="0"/>
              <a:t>Page # where in depth description 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Reporting Phase (cont.)</a:t>
            </a:r>
          </a:p>
        </p:txBody>
      </p:sp>
      <p:sp>
        <p:nvSpPr>
          <p:cNvPr id="32771" name="Rectangle 3"/>
          <p:cNvSpPr>
            <a:spLocks noGrp="1" noChangeArrowheads="1"/>
          </p:cNvSpPr>
          <p:nvPr>
            <p:ph idx="1"/>
          </p:nvPr>
        </p:nvSpPr>
        <p:spPr/>
        <p:txBody>
          <a:bodyPr/>
          <a:lstStyle/>
          <a:p>
            <a:pPr lvl="1" eaLnBrk="1" hangingPunct="1">
              <a:lnSpc>
                <a:spcPct val="90000"/>
              </a:lnSpc>
            </a:pPr>
            <a:r>
              <a:rPr lang="en-US" smtClean="0"/>
              <a:t>In depth description of problem</a:t>
            </a:r>
          </a:p>
          <a:p>
            <a:pPr lvl="2" eaLnBrk="1" hangingPunct="1">
              <a:lnSpc>
                <a:spcPct val="90000"/>
              </a:lnSpc>
            </a:pPr>
            <a:r>
              <a:rPr lang="en-US" smtClean="0"/>
              <a:t>How problem was discovered</a:t>
            </a:r>
          </a:p>
          <a:p>
            <a:pPr lvl="2" eaLnBrk="1" hangingPunct="1">
              <a:lnSpc>
                <a:spcPct val="90000"/>
              </a:lnSpc>
            </a:pPr>
            <a:r>
              <a:rPr lang="en-US" smtClean="0"/>
              <a:t>Fix (In detail)</a:t>
            </a:r>
          </a:p>
          <a:p>
            <a:pPr lvl="2" eaLnBrk="1" hangingPunct="1">
              <a:lnSpc>
                <a:spcPct val="90000"/>
              </a:lnSpc>
            </a:pPr>
            <a:r>
              <a:rPr lang="en-US" smtClean="0"/>
              <a:t>Industry standards (if available)</a:t>
            </a:r>
          </a:p>
          <a:p>
            <a:pPr lvl="1" eaLnBrk="1" hangingPunct="1">
              <a:lnSpc>
                <a:spcPct val="90000"/>
              </a:lnSpc>
            </a:pPr>
            <a:r>
              <a:rPr lang="en-US" smtClean="0"/>
              <a:t>Glossary of terms</a:t>
            </a:r>
          </a:p>
          <a:p>
            <a:pPr lvl="1" eaLnBrk="1" hangingPunct="1">
              <a:lnSpc>
                <a:spcPct val="90000"/>
              </a:lnSpc>
            </a:pPr>
            <a:r>
              <a:rPr lang="en-US" smtClean="0"/>
              <a:t>References</a:t>
            </a:r>
          </a:p>
          <a:p>
            <a:pPr eaLnBrk="1" hangingPunct="1"/>
            <a:r>
              <a:rPr lang="en-US" smtClean="0"/>
              <a:t>Note: The Above Varies Depending on Where You Work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Reporting Phase (cont.)</a:t>
            </a:r>
            <a:endParaRPr lang="en-US" sz="2500" smtClean="0"/>
          </a:p>
        </p:txBody>
      </p:sp>
      <p:sp>
        <p:nvSpPr>
          <p:cNvPr id="33795" name="Content Placeholder 2"/>
          <p:cNvSpPr>
            <a:spLocks noGrp="1"/>
          </p:cNvSpPr>
          <p:nvPr>
            <p:ph idx="1"/>
          </p:nvPr>
        </p:nvSpPr>
        <p:spPr/>
        <p:txBody>
          <a:bodyPr/>
          <a:lstStyle/>
          <a:p>
            <a:pPr>
              <a:spcBef>
                <a:spcPts val="600"/>
              </a:spcBef>
              <a:spcAft>
                <a:spcPts val="1200"/>
              </a:spcAft>
              <a:buFontTx/>
              <a:buNone/>
            </a:pPr>
            <a:r>
              <a:rPr lang="en-US" altLang="zh-TW" sz="3000" b="1" smtClean="0"/>
              <a:t>Audit report structure and contents</a:t>
            </a:r>
            <a:endParaRPr lang="en-US" sz="3000" b="1" smtClean="0"/>
          </a:p>
          <a:p>
            <a:pPr eaLnBrk="1" hangingPunct="1">
              <a:spcAft>
                <a:spcPts val="600"/>
              </a:spcAft>
            </a:pPr>
            <a:r>
              <a:rPr lang="en-US" altLang="zh-TW" sz="3000" smtClean="0"/>
              <a:t>An introduction to the report</a:t>
            </a:r>
          </a:p>
          <a:p>
            <a:pPr eaLnBrk="1" hangingPunct="1">
              <a:spcAft>
                <a:spcPts val="600"/>
              </a:spcAft>
            </a:pPr>
            <a:r>
              <a:rPr lang="en-US" altLang="zh-TW" sz="3000" smtClean="0"/>
              <a:t>Audit findings presented in separate sections</a:t>
            </a:r>
          </a:p>
          <a:p>
            <a:pPr eaLnBrk="1" hangingPunct="1">
              <a:spcAft>
                <a:spcPts val="600"/>
              </a:spcAft>
            </a:pPr>
            <a:r>
              <a:rPr lang="en-US" altLang="zh-TW" sz="3000" smtClean="0"/>
              <a:t>The IS auditor’s overall conclusion and opinion </a:t>
            </a:r>
          </a:p>
          <a:p>
            <a:pPr eaLnBrk="1" hangingPunct="1">
              <a:spcAft>
                <a:spcPts val="600"/>
              </a:spcAft>
            </a:pPr>
            <a:r>
              <a:rPr lang="en-US" altLang="zh-TW" sz="3000" smtClean="0"/>
              <a:t>The IS auditor’s reservations with respect to the audit</a:t>
            </a:r>
          </a:p>
          <a:p>
            <a:pPr eaLnBrk="1" hangingPunct="1">
              <a:spcAft>
                <a:spcPts val="600"/>
              </a:spcAft>
            </a:pPr>
            <a:r>
              <a:rPr lang="en-US" altLang="zh-TW" sz="3000" smtClean="0"/>
              <a:t>Detailed audit findings and recommendations </a:t>
            </a:r>
          </a:p>
          <a:p>
            <a:pPr eaLnBrk="1" hangingPunct="1">
              <a:spcAft>
                <a:spcPts val="600"/>
              </a:spcAft>
            </a:pPr>
            <a:r>
              <a:rPr lang="en-US" altLang="zh-TW" sz="3000" smtClean="0"/>
              <a:t>Materiality of findings</a:t>
            </a:r>
          </a:p>
          <a:p>
            <a:pPr>
              <a:spcAft>
                <a:spcPts val="1200"/>
              </a:spcAft>
              <a:buFontTx/>
              <a:buNone/>
            </a:pPr>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Audit Documentation</a:t>
            </a:r>
          </a:p>
        </p:txBody>
      </p:sp>
      <p:sp>
        <p:nvSpPr>
          <p:cNvPr id="3" name="Content Placeholder 2"/>
          <p:cNvSpPr>
            <a:spLocks noGrp="1"/>
          </p:cNvSpPr>
          <p:nvPr>
            <p:ph idx="1"/>
          </p:nvPr>
        </p:nvSpPr>
        <p:spPr/>
        <p:txBody>
          <a:bodyPr/>
          <a:lstStyle/>
          <a:p>
            <a:pPr marL="296863" indent="-296863">
              <a:spcBef>
                <a:spcPts val="600"/>
              </a:spcBef>
              <a:spcAft>
                <a:spcPts val="600"/>
              </a:spcAft>
              <a:buFontTx/>
              <a:buNone/>
              <a:defRPr/>
            </a:pPr>
            <a:r>
              <a:rPr lang="en-US" altLang="zh-TW" sz="3000" b="1" dirty="0" smtClean="0"/>
              <a:t>Audit documentation includes:</a:t>
            </a:r>
            <a:endParaRPr lang="en-US" sz="3000" b="1" dirty="0" smtClean="0"/>
          </a:p>
          <a:p>
            <a:pPr eaLnBrk="1" hangingPunct="1">
              <a:spcAft>
                <a:spcPts val="600"/>
              </a:spcAft>
              <a:defRPr/>
            </a:pPr>
            <a:r>
              <a:rPr lang="en-US" altLang="zh-TW" sz="2900" dirty="0" smtClean="0"/>
              <a:t>Planning and preparation of the audit scope and objectives</a:t>
            </a:r>
          </a:p>
          <a:p>
            <a:pPr eaLnBrk="1" hangingPunct="1">
              <a:spcAft>
                <a:spcPts val="600"/>
              </a:spcAft>
              <a:defRPr/>
            </a:pPr>
            <a:r>
              <a:rPr lang="en-US" altLang="zh-TW" sz="2900" dirty="0" smtClean="0"/>
              <a:t>Description on the scoped audit area</a:t>
            </a:r>
          </a:p>
          <a:p>
            <a:pPr eaLnBrk="1" hangingPunct="1">
              <a:spcAft>
                <a:spcPts val="600"/>
              </a:spcAft>
              <a:defRPr/>
            </a:pPr>
            <a:r>
              <a:rPr lang="en-US" altLang="zh-TW" sz="2900" dirty="0" smtClean="0"/>
              <a:t>Audit program </a:t>
            </a:r>
          </a:p>
          <a:p>
            <a:pPr eaLnBrk="1" hangingPunct="1">
              <a:spcAft>
                <a:spcPts val="600"/>
              </a:spcAft>
              <a:defRPr/>
            </a:pPr>
            <a:r>
              <a:rPr lang="en-US" altLang="zh-TW" sz="2900" dirty="0" smtClean="0"/>
              <a:t>Audit steps performed and evidence gathered</a:t>
            </a:r>
          </a:p>
          <a:p>
            <a:pPr eaLnBrk="1" hangingPunct="1">
              <a:spcAft>
                <a:spcPts val="600"/>
              </a:spcAft>
              <a:defRPr/>
            </a:pPr>
            <a:r>
              <a:rPr lang="en-US" altLang="zh-TW" sz="2900" dirty="0" smtClean="0"/>
              <a:t>Other experts used </a:t>
            </a:r>
          </a:p>
          <a:p>
            <a:pPr eaLnBrk="1" hangingPunct="1">
              <a:spcAft>
                <a:spcPts val="600"/>
              </a:spcAft>
              <a:defRPr/>
            </a:pPr>
            <a:r>
              <a:rPr lang="en-US" altLang="zh-TW" sz="2900" dirty="0" smtClean="0"/>
              <a:t>Audit findings, conclusions and recommendations</a:t>
            </a:r>
          </a:p>
          <a:p>
            <a:pPr>
              <a:buFontTx/>
              <a:buNone/>
              <a:defRPr/>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Example Audit checklist</a:t>
            </a:r>
          </a:p>
        </p:txBody>
      </p:sp>
      <p:sp>
        <p:nvSpPr>
          <p:cNvPr id="35843" name="Rectangle 3"/>
          <p:cNvSpPr>
            <a:spLocks noGrp="1" noChangeArrowheads="1"/>
          </p:cNvSpPr>
          <p:nvPr>
            <p:ph idx="1"/>
          </p:nvPr>
        </p:nvSpPr>
        <p:spPr/>
        <p:txBody>
          <a:bodyPr/>
          <a:lstStyle/>
          <a:p>
            <a:pPr eaLnBrk="1" hangingPunct="1"/>
            <a:r>
              <a:rPr lang="en-US" smtClean="0"/>
              <a:t>“An Auditor’s Checklist for Performing a Perimeter Audit of on IBM ISERIES (AS/400) System” - Craig Reise</a:t>
            </a:r>
          </a:p>
          <a:p>
            <a:pPr lvl="1" eaLnBrk="1" hangingPunct="1"/>
            <a:r>
              <a:rPr lang="en-US" smtClean="0"/>
              <a:t>Scope of the audit does not include the Operating System</a:t>
            </a:r>
          </a:p>
          <a:p>
            <a:pPr lvl="1" eaLnBrk="1" hangingPunct="1"/>
            <a:r>
              <a:rPr lang="en-US" smtClean="0"/>
              <a:t>Physical security</a:t>
            </a:r>
          </a:p>
          <a:p>
            <a:pPr lvl="1" eaLnBrk="1" hangingPunct="1"/>
            <a:r>
              <a:rPr lang="en-US" smtClean="0"/>
              <a:t>Services running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200" smtClean="0"/>
              <a:t>Implementation of Recommendations</a:t>
            </a:r>
          </a:p>
        </p:txBody>
      </p:sp>
      <p:sp>
        <p:nvSpPr>
          <p:cNvPr id="36867" name="Content Placeholder 2"/>
          <p:cNvSpPr>
            <a:spLocks noGrp="1"/>
          </p:cNvSpPr>
          <p:nvPr>
            <p:ph idx="1"/>
          </p:nvPr>
        </p:nvSpPr>
        <p:spPr/>
        <p:txBody>
          <a:bodyPr anchor="ctr"/>
          <a:lstStyle/>
          <a:p>
            <a:pPr eaLnBrk="1" hangingPunct="1">
              <a:spcAft>
                <a:spcPts val="1200"/>
              </a:spcAft>
            </a:pPr>
            <a:r>
              <a:rPr lang="en-US" sz="3000" smtClean="0"/>
              <a:t>Auditing is an ongoing process</a:t>
            </a:r>
          </a:p>
          <a:p>
            <a:pPr eaLnBrk="1" hangingPunct="1">
              <a:spcAft>
                <a:spcPts val="1200"/>
              </a:spcAft>
            </a:pPr>
            <a:r>
              <a:rPr lang="en-US" sz="3000" smtClean="0"/>
              <a:t>Timing of follow-up</a:t>
            </a:r>
            <a:endParaRPr lang="en-US" altLang="zh-TW" sz="3000" smtClean="0"/>
          </a:p>
          <a:p>
            <a:pPr>
              <a:buFontTx/>
              <a:buNone/>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5F8B5F5-9B2E-4A48-B32C-890452B23EF4}" type="slidenum">
              <a:rPr lang="en-US"/>
              <a:pPr/>
              <a:t>4</a:t>
            </a:fld>
            <a:endParaRPr lang="en-US"/>
          </a:p>
        </p:txBody>
      </p:sp>
      <p:sp>
        <p:nvSpPr>
          <p:cNvPr id="243714" name="Rectangle 2"/>
          <p:cNvSpPr>
            <a:spLocks noGrp="1" noChangeArrowheads="1"/>
          </p:cNvSpPr>
          <p:nvPr>
            <p:ph type="title"/>
          </p:nvPr>
        </p:nvSpPr>
        <p:spPr/>
        <p:txBody>
          <a:bodyPr/>
          <a:lstStyle/>
          <a:p>
            <a:r>
              <a:rPr lang="en-US" sz="4000"/>
              <a:t>IT Investigative and Forensic Techniques for Auditors</a:t>
            </a:r>
          </a:p>
        </p:txBody>
      </p:sp>
      <p:sp>
        <p:nvSpPr>
          <p:cNvPr id="243715" name="Rectangle 3"/>
          <p:cNvSpPr>
            <a:spLocks noGrp="1" noChangeArrowheads="1"/>
          </p:cNvSpPr>
          <p:nvPr>
            <p:ph type="body" idx="1"/>
          </p:nvPr>
        </p:nvSpPr>
        <p:spPr>
          <a:xfrm>
            <a:off x="457200" y="2209800"/>
            <a:ext cx="8229600" cy="3886200"/>
          </a:xfrm>
        </p:spPr>
        <p:txBody>
          <a:bodyPr/>
          <a:lstStyle/>
          <a:p>
            <a:pPr>
              <a:buFont typeface="Wingdings" pitchFamily="2" charset="2"/>
              <a:buNone/>
            </a:pPr>
            <a:r>
              <a:rPr lang="en-US" b="1">
                <a:solidFill>
                  <a:srgbClr val="000099"/>
                </a:solidFill>
              </a:rPr>
              <a:t>Purpose</a:t>
            </a:r>
          </a:p>
          <a:p>
            <a:r>
              <a:rPr lang="en-US"/>
              <a:t>To assist auditors in developing the knowledge, skills, and abilities to provide reasonable assurance for the security, availability, integrity and management of information systems and resources.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C27E75D-8DBA-4E47-A193-2BE36196C97A}" type="slidenum">
              <a:rPr lang="en-US"/>
              <a:pPr/>
              <a:t>40</a:t>
            </a:fld>
            <a:endParaRPr lang="en-US"/>
          </a:p>
        </p:txBody>
      </p:sp>
      <p:sp>
        <p:nvSpPr>
          <p:cNvPr id="235522" name="Rectangle 2"/>
          <p:cNvSpPr>
            <a:spLocks noGrp="1" noChangeArrowheads="1"/>
          </p:cNvSpPr>
          <p:nvPr>
            <p:ph type="title"/>
          </p:nvPr>
        </p:nvSpPr>
        <p:spPr/>
        <p:txBody>
          <a:bodyPr/>
          <a:lstStyle/>
          <a:p>
            <a:pPr algn="ctr"/>
            <a:r>
              <a:rPr lang="en-US" dirty="0" smtClean="0"/>
              <a:t>Summary of IT </a:t>
            </a:r>
            <a:r>
              <a:rPr lang="en-US" dirty="0"/>
              <a:t>Audit Process: 8 Steps</a:t>
            </a:r>
          </a:p>
        </p:txBody>
      </p:sp>
      <p:sp>
        <p:nvSpPr>
          <p:cNvPr id="235523" name="Rectangle 3"/>
          <p:cNvSpPr>
            <a:spLocks noGrp="1" noChangeArrowheads="1"/>
          </p:cNvSpPr>
          <p:nvPr>
            <p:ph type="body" idx="1"/>
          </p:nvPr>
        </p:nvSpPr>
        <p:spPr>
          <a:xfrm>
            <a:off x="457200" y="1981200"/>
            <a:ext cx="8229600" cy="4343400"/>
          </a:xfrm>
        </p:spPr>
        <p:txBody>
          <a:bodyPr/>
          <a:lstStyle/>
          <a:p>
            <a:pPr marL="533400" indent="-533400">
              <a:buFont typeface="Wingdings" pitchFamily="2" charset="2"/>
              <a:buAutoNum type="arabicPeriod"/>
            </a:pPr>
            <a:r>
              <a:rPr lang="en-US" sz="2800" dirty="0"/>
              <a:t>Plan the audit</a:t>
            </a:r>
          </a:p>
          <a:p>
            <a:pPr marL="533400" indent="-533400">
              <a:buFont typeface="Wingdings" pitchFamily="2" charset="2"/>
              <a:buAutoNum type="arabicPeriod"/>
            </a:pPr>
            <a:r>
              <a:rPr lang="en-US" sz="2800" dirty="0"/>
              <a:t>Hold kickoff meeting</a:t>
            </a:r>
          </a:p>
          <a:p>
            <a:pPr marL="533400" indent="-533400">
              <a:buFont typeface="Wingdings" pitchFamily="2" charset="2"/>
              <a:buAutoNum type="arabicPeriod"/>
            </a:pPr>
            <a:r>
              <a:rPr lang="en-US" sz="2800" dirty="0"/>
              <a:t>Gather data/test IT controls</a:t>
            </a:r>
          </a:p>
          <a:p>
            <a:pPr marL="533400" indent="-533400">
              <a:buFont typeface="Wingdings" pitchFamily="2" charset="2"/>
              <a:buAutoNum type="arabicPeriod"/>
            </a:pPr>
            <a:r>
              <a:rPr lang="en-US" sz="2800" dirty="0"/>
              <a:t>Remediate identified deficiencies (organization)</a:t>
            </a:r>
          </a:p>
          <a:p>
            <a:pPr marL="533400" indent="-533400">
              <a:buFont typeface="Wingdings" pitchFamily="2" charset="2"/>
              <a:buAutoNum type="arabicPeriod"/>
            </a:pPr>
            <a:r>
              <a:rPr lang="en-US" sz="2800" dirty="0"/>
              <a:t>Test remediated controls</a:t>
            </a:r>
          </a:p>
          <a:p>
            <a:pPr marL="533400" indent="-533400">
              <a:buFont typeface="Wingdings" pitchFamily="2" charset="2"/>
              <a:buAutoNum type="arabicPeriod"/>
            </a:pPr>
            <a:r>
              <a:rPr lang="en-US" sz="2800" dirty="0"/>
              <a:t>Analyze and report findings</a:t>
            </a:r>
          </a:p>
          <a:p>
            <a:pPr marL="533400" indent="-533400">
              <a:buFont typeface="Wingdings" pitchFamily="2" charset="2"/>
              <a:buAutoNum type="arabicPeriod"/>
            </a:pPr>
            <a:r>
              <a:rPr lang="en-US" sz="2800" dirty="0"/>
              <a:t>Respond to findings (organization)</a:t>
            </a:r>
          </a:p>
          <a:p>
            <a:pPr marL="533400" indent="-533400">
              <a:buFont typeface="Wingdings" pitchFamily="2" charset="2"/>
              <a:buAutoNum type="arabicPeriod"/>
            </a:pPr>
            <a:r>
              <a:rPr lang="en-US" sz="2800" dirty="0"/>
              <a:t>Issue final report (auditor)</a:t>
            </a:r>
          </a:p>
        </p:txBody>
      </p:sp>
    </p:spTree>
  </p:cSld>
  <p:clrMapOvr>
    <a:masterClrMapping/>
  </p:clrMapOvr>
  <p:transition>
    <p:circl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Preparing To Be Audited</a:t>
            </a:r>
          </a:p>
        </p:txBody>
      </p:sp>
      <p:sp>
        <p:nvSpPr>
          <p:cNvPr id="37891" name="Rectangle 3"/>
          <p:cNvSpPr>
            <a:spLocks noGrp="1" noChangeArrowheads="1"/>
          </p:cNvSpPr>
          <p:nvPr>
            <p:ph idx="1"/>
          </p:nvPr>
        </p:nvSpPr>
        <p:spPr/>
        <p:txBody>
          <a:bodyPr/>
          <a:lstStyle/>
          <a:p>
            <a:pPr eaLnBrk="1" hangingPunct="1"/>
            <a:r>
              <a:rPr lang="en-US" smtClean="0"/>
              <a:t>This Is NOT a Confrontation</a:t>
            </a:r>
          </a:p>
          <a:p>
            <a:pPr eaLnBrk="1" hangingPunct="1"/>
            <a:r>
              <a:rPr lang="en-US" smtClean="0"/>
              <a:t>Make Your Self Available</a:t>
            </a:r>
          </a:p>
          <a:p>
            <a:pPr eaLnBrk="1" hangingPunct="1"/>
            <a:r>
              <a:rPr lang="en-US" smtClean="0"/>
              <a:t>Know What The Scope/Objectives Are</a:t>
            </a:r>
          </a:p>
          <a:p>
            <a:pPr eaLnBrk="1" hangingPunct="1"/>
            <a:r>
              <a:rPr lang="en-US" smtClean="0"/>
              <a:t>Know What Type of Data Will be Collected</a:t>
            </a:r>
          </a:p>
          <a:p>
            <a:pPr eaLnBrk="1" hangingPunct="1"/>
            <a:r>
              <a:rPr lang="en-US" smtClean="0"/>
              <a:t>Know What Data Shouldn’t be Collected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Application Audit</a:t>
            </a:r>
          </a:p>
        </p:txBody>
      </p:sp>
      <p:sp>
        <p:nvSpPr>
          <p:cNvPr id="38915" name="Rectangle 3"/>
          <p:cNvSpPr>
            <a:spLocks noGrp="1" noChangeArrowheads="1"/>
          </p:cNvSpPr>
          <p:nvPr>
            <p:ph idx="1"/>
          </p:nvPr>
        </p:nvSpPr>
        <p:spPr/>
        <p:txBody>
          <a:bodyPr/>
          <a:lstStyle/>
          <a:p>
            <a:pPr eaLnBrk="1" hangingPunct="1"/>
            <a:r>
              <a:rPr lang="en-US" sz="2800" smtClean="0"/>
              <a:t>An assessment Whose Scope Focuses on a Narrow but Business Critical Processes or Application</a:t>
            </a:r>
          </a:p>
          <a:p>
            <a:pPr lvl="1" eaLnBrk="1" hangingPunct="1">
              <a:lnSpc>
                <a:spcPct val="90000"/>
              </a:lnSpc>
            </a:pPr>
            <a:r>
              <a:rPr lang="en-US" sz="2400" smtClean="0"/>
              <a:t>Excel spreadsheet with embedded macros used to analyze data</a:t>
            </a:r>
          </a:p>
          <a:p>
            <a:pPr lvl="1" eaLnBrk="1" hangingPunct="1">
              <a:lnSpc>
                <a:spcPct val="90000"/>
              </a:lnSpc>
            </a:pPr>
            <a:r>
              <a:rPr lang="en-US" sz="2400" smtClean="0"/>
              <a:t>Payroll process that may span across several different servers, databases, operating systems, applications, etc.</a:t>
            </a:r>
          </a:p>
          <a:p>
            <a:pPr lvl="1" eaLnBrk="1" hangingPunct="1">
              <a:lnSpc>
                <a:spcPct val="90000"/>
              </a:lnSpc>
            </a:pPr>
            <a:r>
              <a:rPr lang="en-US" sz="2400" smtClean="0"/>
              <a:t>The level of controls is dependent on the degree of risk involved in the incorrect or unauthorized processing of data</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Application Audit (cont.)</a:t>
            </a:r>
          </a:p>
        </p:txBody>
      </p:sp>
      <p:sp>
        <p:nvSpPr>
          <p:cNvPr id="39939" name="Rectangle 3"/>
          <p:cNvSpPr>
            <a:spLocks noGrp="1" noChangeArrowheads="1"/>
          </p:cNvSpPr>
          <p:nvPr>
            <p:ph idx="1"/>
          </p:nvPr>
        </p:nvSpPr>
        <p:spPr/>
        <p:txBody>
          <a:bodyPr/>
          <a:lstStyle/>
          <a:p>
            <a:pPr eaLnBrk="1" hangingPunct="1"/>
            <a:r>
              <a:rPr lang="en-US" sz="2800" smtClean="0"/>
              <a:t>1. Administration</a:t>
            </a:r>
          </a:p>
          <a:p>
            <a:pPr eaLnBrk="1" hangingPunct="1"/>
            <a:r>
              <a:rPr lang="en-US" sz="2800" smtClean="0"/>
              <a:t>2. Inputs, Processing, Outputs</a:t>
            </a:r>
          </a:p>
          <a:p>
            <a:pPr eaLnBrk="1" hangingPunct="1"/>
            <a:r>
              <a:rPr lang="en-US" sz="2800" smtClean="0"/>
              <a:t>3. Logical Security</a:t>
            </a:r>
          </a:p>
          <a:p>
            <a:pPr eaLnBrk="1" hangingPunct="1"/>
            <a:r>
              <a:rPr lang="en-US" sz="2800" smtClean="0"/>
              <a:t>4. Disaster Recovery Plan</a:t>
            </a:r>
          </a:p>
          <a:p>
            <a:pPr eaLnBrk="1" hangingPunct="1"/>
            <a:r>
              <a:rPr lang="en-US" sz="2800" smtClean="0"/>
              <a:t>5. Change Management</a:t>
            </a:r>
          </a:p>
          <a:p>
            <a:pPr eaLnBrk="1" hangingPunct="1"/>
            <a:r>
              <a:rPr lang="en-US" sz="2800" smtClean="0"/>
              <a:t>6. User Support</a:t>
            </a:r>
          </a:p>
          <a:p>
            <a:pPr eaLnBrk="1" hangingPunct="1"/>
            <a:r>
              <a:rPr lang="en-US" sz="2800" smtClean="0"/>
              <a:t>7. Third Party Services</a:t>
            </a:r>
          </a:p>
          <a:p>
            <a:pPr eaLnBrk="1" hangingPunct="1"/>
            <a:r>
              <a:rPr lang="en-US" sz="2800" smtClean="0"/>
              <a:t>8 . General Controls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Application Audit - Administration</a:t>
            </a:r>
          </a:p>
        </p:txBody>
      </p:sp>
      <p:sp>
        <p:nvSpPr>
          <p:cNvPr id="40963" name="Rectangle 3"/>
          <p:cNvSpPr>
            <a:spLocks noGrp="1" noChangeArrowheads="1"/>
          </p:cNvSpPr>
          <p:nvPr>
            <p:ph idx="1"/>
          </p:nvPr>
        </p:nvSpPr>
        <p:spPr/>
        <p:txBody>
          <a:bodyPr/>
          <a:lstStyle/>
          <a:p>
            <a:pPr eaLnBrk="1" hangingPunct="1"/>
            <a:r>
              <a:rPr lang="en-US" smtClean="0"/>
              <a:t>Probably the most important area of the audit, because this area focuses on the overall ownership and accountability of the application</a:t>
            </a:r>
          </a:p>
          <a:p>
            <a:pPr lvl="1" eaLnBrk="1" hangingPunct="1"/>
            <a:r>
              <a:rPr lang="en-US" smtClean="0"/>
              <a:t>Roles &amp; Responsibilities - development, change approval, access authorization</a:t>
            </a:r>
          </a:p>
          <a:p>
            <a:pPr lvl="1" eaLnBrk="1" hangingPunct="1"/>
            <a:r>
              <a:rPr lang="en-US" smtClean="0"/>
              <a:t>Legal or regulatory compliance issues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Application Audit - Inputs, Processing, Outputs</a:t>
            </a:r>
          </a:p>
        </p:txBody>
      </p:sp>
      <p:sp>
        <p:nvSpPr>
          <p:cNvPr id="41987" name="Rectangle 3"/>
          <p:cNvSpPr>
            <a:spLocks noGrp="1" noChangeArrowheads="1"/>
          </p:cNvSpPr>
          <p:nvPr>
            <p:ph idx="1"/>
          </p:nvPr>
        </p:nvSpPr>
        <p:spPr/>
        <p:txBody>
          <a:bodyPr/>
          <a:lstStyle/>
          <a:p>
            <a:pPr eaLnBrk="1" hangingPunct="1"/>
            <a:r>
              <a:rPr lang="en-US" smtClean="0"/>
              <a:t>Looking for evidence of data preparation procedures, reconciliation processes, handling requirements, etc.</a:t>
            </a:r>
          </a:p>
          <a:p>
            <a:pPr lvl="1" eaLnBrk="1" hangingPunct="1">
              <a:lnSpc>
                <a:spcPct val="90000"/>
              </a:lnSpc>
            </a:pPr>
            <a:r>
              <a:rPr lang="en-US" smtClean="0"/>
              <a:t>Run test transactions against the application</a:t>
            </a:r>
          </a:p>
          <a:p>
            <a:pPr lvl="1" eaLnBrk="1" hangingPunct="1">
              <a:lnSpc>
                <a:spcPct val="90000"/>
              </a:lnSpc>
            </a:pPr>
            <a:r>
              <a:rPr lang="en-US" smtClean="0"/>
              <a:t>Includes who can enter input and see output</a:t>
            </a:r>
          </a:p>
          <a:p>
            <a:pPr lvl="1" eaLnBrk="1" hangingPunct="1">
              <a:lnSpc>
                <a:spcPct val="90000"/>
              </a:lnSpc>
            </a:pPr>
            <a:r>
              <a:rPr lang="en-US" smtClean="0"/>
              <a:t>Retention of output and its destruction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Application Audit - Logical Security</a:t>
            </a:r>
          </a:p>
        </p:txBody>
      </p:sp>
      <p:sp>
        <p:nvSpPr>
          <p:cNvPr id="43011" name="Rectangle 3"/>
          <p:cNvSpPr>
            <a:spLocks noGrp="1" noChangeArrowheads="1"/>
          </p:cNvSpPr>
          <p:nvPr>
            <p:ph idx="1"/>
          </p:nvPr>
        </p:nvSpPr>
        <p:spPr/>
        <p:txBody>
          <a:bodyPr/>
          <a:lstStyle/>
          <a:p>
            <a:pPr eaLnBrk="1" hangingPunct="1"/>
            <a:r>
              <a:rPr lang="en-US" sz="2800" smtClean="0"/>
              <a:t>Looking at user creation and authorization as governed by the application its self</a:t>
            </a:r>
          </a:p>
          <a:p>
            <a:pPr lvl="1" eaLnBrk="1" hangingPunct="1"/>
            <a:r>
              <a:rPr lang="en-US" sz="2400" smtClean="0"/>
              <a:t>User ID linked to a real person</a:t>
            </a:r>
          </a:p>
          <a:p>
            <a:pPr lvl="1" eaLnBrk="1" hangingPunct="1"/>
            <a:r>
              <a:rPr lang="en-US" sz="2400" smtClean="0"/>
              <a:t>Number of allowable unsuccessful log-on attempts</a:t>
            </a:r>
          </a:p>
          <a:p>
            <a:pPr lvl="1" eaLnBrk="1" hangingPunct="1"/>
            <a:r>
              <a:rPr lang="en-US" sz="2400" smtClean="0"/>
              <a:t>Minimum password length</a:t>
            </a:r>
          </a:p>
          <a:p>
            <a:pPr lvl="1" eaLnBrk="1" hangingPunct="1"/>
            <a:r>
              <a:rPr lang="en-US" sz="2400" smtClean="0"/>
              <a:t>Password expiration</a:t>
            </a:r>
          </a:p>
          <a:p>
            <a:pPr lvl="1" eaLnBrk="1" hangingPunct="1"/>
            <a:r>
              <a:rPr lang="en-US" sz="2400" smtClean="0"/>
              <a:t>Password Re-use ability</a:t>
            </a:r>
          </a:p>
          <a:p>
            <a:pPr lvl="1" eaLnBrk="1" hangingPunct="1"/>
            <a:r>
              <a:rPr lang="en-US" sz="2400" smtClean="0"/>
              <a:t>SQL injection</a:t>
            </a:r>
          </a:p>
          <a:p>
            <a:pPr lvl="1" eaLnBrk="1" hangingPunct="1"/>
            <a:r>
              <a:rPr lang="en-US" sz="2400" smtClean="0"/>
              <a:t>XSS attacks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Application Audit - Disaster Recovery Plan</a:t>
            </a:r>
          </a:p>
        </p:txBody>
      </p:sp>
      <p:sp>
        <p:nvSpPr>
          <p:cNvPr id="44035" name="Rectangle 3"/>
          <p:cNvSpPr>
            <a:spLocks noGrp="1" noChangeArrowheads="1"/>
          </p:cNvSpPr>
          <p:nvPr>
            <p:ph idx="1"/>
          </p:nvPr>
        </p:nvSpPr>
        <p:spPr/>
        <p:txBody>
          <a:bodyPr/>
          <a:lstStyle/>
          <a:p>
            <a:pPr eaLnBrk="1" hangingPunct="1"/>
            <a:r>
              <a:rPr lang="en-US" smtClean="0"/>
              <a:t>Looking for an adequate and performable disaster recovery plan that will allow the application to be recovered in a reasonable amount of time after a disaster</a:t>
            </a:r>
          </a:p>
          <a:p>
            <a:pPr lvl="1" eaLnBrk="1" hangingPunct="1">
              <a:lnSpc>
                <a:spcPct val="90000"/>
              </a:lnSpc>
            </a:pPr>
            <a:r>
              <a:rPr lang="en-US" smtClean="0"/>
              <a:t>Backup guidelines, process documentation, offsite storage guidelines, SLA’s (Service Level agreements) with offsite storage vendors, etc.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Application Audit - Change Management</a:t>
            </a:r>
          </a:p>
        </p:txBody>
      </p:sp>
      <p:sp>
        <p:nvSpPr>
          <p:cNvPr id="45059" name="Rectangle 3"/>
          <p:cNvSpPr>
            <a:spLocks noGrp="1" noChangeArrowheads="1"/>
          </p:cNvSpPr>
          <p:nvPr>
            <p:ph idx="1"/>
          </p:nvPr>
        </p:nvSpPr>
        <p:spPr/>
        <p:txBody>
          <a:bodyPr/>
          <a:lstStyle/>
          <a:p>
            <a:pPr eaLnBrk="1" hangingPunct="1"/>
            <a:r>
              <a:rPr lang="en-US" sz="2800" smtClean="0"/>
              <a:t>Examines the process changes to an application go through</a:t>
            </a:r>
          </a:p>
          <a:p>
            <a:pPr lvl="1" eaLnBrk="1" hangingPunct="1"/>
            <a:r>
              <a:rPr lang="en-US" sz="2400" smtClean="0"/>
              <a:t>Process is documented, adequate and followed</a:t>
            </a:r>
          </a:p>
          <a:p>
            <a:pPr lvl="1" eaLnBrk="1" hangingPunct="1"/>
            <a:r>
              <a:rPr lang="en-US" sz="2400" smtClean="0"/>
              <a:t>Who is allowed to make a request a change, approve a change and make the change</a:t>
            </a:r>
          </a:p>
          <a:p>
            <a:pPr lvl="1" eaLnBrk="1" hangingPunct="1"/>
            <a:r>
              <a:rPr lang="en-US" sz="2400" smtClean="0"/>
              <a:t>Change is tested and doesn’t break compliance (determined in Administration) before being placed in to production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Application Audit - User Support</a:t>
            </a:r>
          </a:p>
        </p:txBody>
      </p:sp>
      <p:sp>
        <p:nvSpPr>
          <p:cNvPr id="46083" name="Rectangle 3"/>
          <p:cNvSpPr>
            <a:spLocks noGrp="1" noChangeArrowheads="1"/>
          </p:cNvSpPr>
          <p:nvPr>
            <p:ph idx="1"/>
          </p:nvPr>
        </p:nvSpPr>
        <p:spPr/>
        <p:txBody>
          <a:bodyPr/>
          <a:lstStyle/>
          <a:p>
            <a:pPr eaLnBrk="1" hangingPunct="1"/>
            <a:r>
              <a:rPr lang="en-US" smtClean="0"/>
              <a:t>One of the most overlooked aspects of an application</a:t>
            </a:r>
          </a:p>
          <a:p>
            <a:pPr lvl="1" eaLnBrk="1" hangingPunct="1"/>
            <a:r>
              <a:rPr lang="en-US" smtClean="0"/>
              <a:t>User documentation (manuals, online help, etc.) - available &amp; up to date</a:t>
            </a:r>
          </a:p>
          <a:p>
            <a:pPr lvl="1" eaLnBrk="1" hangingPunct="1"/>
            <a:r>
              <a:rPr lang="en-US" smtClean="0"/>
              <a:t>User training - productivity, proper use, security</a:t>
            </a:r>
          </a:p>
          <a:p>
            <a:pPr lvl="1" eaLnBrk="1" hangingPunct="1"/>
            <a:r>
              <a:rPr lang="en-US" smtClean="0"/>
              <a:t>Process for user improvement requests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0637342-B17D-4CCC-B2FB-2D16CFA1F970}" type="slidenum">
              <a:rPr lang="en-US"/>
              <a:pPr/>
              <a:t>5</a:t>
            </a:fld>
            <a:endParaRPr lang="en-US"/>
          </a:p>
        </p:txBody>
      </p:sp>
      <p:sp>
        <p:nvSpPr>
          <p:cNvPr id="233474" name="Rectangle 2"/>
          <p:cNvSpPr>
            <a:spLocks noGrp="1" noChangeArrowheads="1"/>
          </p:cNvSpPr>
          <p:nvPr>
            <p:ph type="title"/>
          </p:nvPr>
        </p:nvSpPr>
        <p:spPr/>
        <p:txBody>
          <a:bodyPr/>
          <a:lstStyle/>
          <a:p>
            <a:pPr algn="ctr"/>
            <a:r>
              <a:rPr lang="en-US"/>
              <a:t>The IT Audit</a:t>
            </a:r>
          </a:p>
        </p:txBody>
      </p:sp>
      <p:sp>
        <p:nvSpPr>
          <p:cNvPr id="233475" name="Rectangle 3"/>
          <p:cNvSpPr>
            <a:spLocks noGrp="1" noChangeArrowheads="1"/>
          </p:cNvSpPr>
          <p:nvPr>
            <p:ph type="body" idx="1"/>
          </p:nvPr>
        </p:nvSpPr>
        <p:spPr/>
        <p:txBody>
          <a:bodyPr/>
          <a:lstStyle/>
          <a:p>
            <a:r>
              <a:rPr lang="en-US" sz="2800"/>
              <a:t>An IT audit is the process of collecting and evaluating evidence of an organization's information systems, practices, and operations. The evaluation of obtained evidence determines if the information systems are safeguarding assets, maintaining data integrity, and operating effectively and efficiently to achieve the organization's goals or objectives. </a:t>
            </a:r>
          </a:p>
        </p:txBody>
      </p:sp>
    </p:spTree>
  </p:cSld>
  <p:clrMapOvr>
    <a:masterClrMapping/>
  </p:clrMapOvr>
  <p:transition>
    <p:circle/>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Application Audit - Third Party Services</a:t>
            </a:r>
          </a:p>
        </p:txBody>
      </p:sp>
      <p:sp>
        <p:nvSpPr>
          <p:cNvPr id="47107" name="Rectangle 3"/>
          <p:cNvSpPr>
            <a:spLocks noGrp="1" noChangeArrowheads="1"/>
          </p:cNvSpPr>
          <p:nvPr>
            <p:ph idx="1"/>
          </p:nvPr>
        </p:nvSpPr>
        <p:spPr/>
        <p:txBody>
          <a:bodyPr/>
          <a:lstStyle/>
          <a:p>
            <a:pPr eaLnBrk="1" hangingPunct="1"/>
            <a:r>
              <a:rPr lang="en-US" sz="2800" smtClean="0"/>
              <a:t>Look at the controls around any 3rd party services that are required to meet business objectives for the application or system</a:t>
            </a:r>
          </a:p>
          <a:p>
            <a:pPr lvl="1" eaLnBrk="1" hangingPunct="1">
              <a:lnSpc>
                <a:spcPct val="90000"/>
              </a:lnSpc>
            </a:pPr>
            <a:r>
              <a:rPr lang="en-US" sz="2400" smtClean="0"/>
              <a:t>Liaison to 3rd party vendor</a:t>
            </a:r>
          </a:p>
          <a:p>
            <a:pPr lvl="1" eaLnBrk="1" hangingPunct="1">
              <a:lnSpc>
                <a:spcPct val="90000"/>
              </a:lnSpc>
            </a:pPr>
            <a:r>
              <a:rPr lang="en-US" sz="2400" smtClean="0"/>
              <a:t>Review contract agreement</a:t>
            </a:r>
          </a:p>
          <a:p>
            <a:pPr lvl="1" eaLnBrk="1" hangingPunct="1">
              <a:lnSpc>
                <a:spcPct val="90000"/>
              </a:lnSpc>
            </a:pPr>
            <a:r>
              <a:rPr lang="en-US" sz="2400" smtClean="0"/>
              <a:t>SAS (Statement on Auditing Standards) N0. 70 - Service organizations disclose their control activities and processes to their customers and their customers’ auditors in a uniform reporting format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Application Audit - General Controls</a:t>
            </a:r>
          </a:p>
        </p:txBody>
      </p:sp>
      <p:sp>
        <p:nvSpPr>
          <p:cNvPr id="48131" name="Rectangle 3"/>
          <p:cNvSpPr>
            <a:spLocks noGrp="1" noChangeArrowheads="1"/>
          </p:cNvSpPr>
          <p:nvPr>
            <p:ph idx="1"/>
          </p:nvPr>
        </p:nvSpPr>
        <p:spPr/>
        <p:txBody>
          <a:bodyPr/>
          <a:lstStyle/>
          <a:p>
            <a:pPr eaLnBrk="1" hangingPunct="1"/>
            <a:r>
              <a:rPr lang="en-US" sz="2800" smtClean="0"/>
              <a:t>Examining the environment the application exists within that affect the application</a:t>
            </a:r>
          </a:p>
          <a:p>
            <a:pPr lvl="1" eaLnBrk="1" hangingPunct="1">
              <a:lnSpc>
                <a:spcPct val="90000"/>
              </a:lnSpc>
            </a:pPr>
            <a:r>
              <a:rPr lang="en-US" sz="2400" smtClean="0"/>
              <a:t>System administration / operations</a:t>
            </a:r>
          </a:p>
          <a:p>
            <a:pPr lvl="1" eaLnBrk="1" hangingPunct="1">
              <a:lnSpc>
                <a:spcPct val="90000"/>
              </a:lnSpc>
            </a:pPr>
            <a:r>
              <a:rPr lang="en-US" sz="2400" smtClean="0"/>
              <a:t>Organizational logical security</a:t>
            </a:r>
          </a:p>
          <a:p>
            <a:pPr lvl="1" eaLnBrk="1" hangingPunct="1">
              <a:lnSpc>
                <a:spcPct val="90000"/>
              </a:lnSpc>
            </a:pPr>
            <a:r>
              <a:rPr lang="en-US" sz="2400" smtClean="0"/>
              <a:t>Physical security</a:t>
            </a:r>
          </a:p>
          <a:p>
            <a:pPr lvl="1" eaLnBrk="1" hangingPunct="1">
              <a:lnSpc>
                <a:spcPct val="90000"/>
              </a:lnSpc>
            </a:pPr>
            <a:r>
              <a:rPr lang="en-US" sz="2400" smtClean="0"/>
              <a:t>Organizational disaster recovery plans</a:t>
            </a:r>
          </a:p>
          <a:p>
            <a:pPr lvl="1" eaLnBrk="1" hangingPunct="1">
              <a:lnSpc>
                <a:spcPct val="90000"/>
              </a:lnSpc>
            </a:pPr>
            <a:r>
              <a:rPr lang="en-US" sz="2400" smtClean="0"/>
              <a:t>Organizational change control process</a:t>
            </a:r>
          </a:p>
          <a:p>
            <a:pPr lvl="1" eaLnBrk="1" hangingPunct="1">
              <a:lnSpc>
                <a:spcPct val="90000"/>
              </a:lnSpc>
            </a:pPr>
            <a:r>
              <a:rPr lang="en-US" sz="2400" smtClean="0"/>
              <a:t>License control processes</a:t>
            </a:r>
          </a:p>
          <a:p>
            <a:pPr lvl="1" eaLnBrk="1" hangingPunct="1">
              <a:lnSpc>
                <a:spcPct val="90000"/>
              </a:lnSpc>
            </a:pPr>
            <a:r>
              <a:rPr lang="en-US" sz="2400" smtClean="0"/>
              <a:t>Virus control procedures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914400" y="762000"/>
            <a:ext cx="6781800" cy="695325"/>
          </a:xfrm>
          <a:noFill/>
          <a:ln/>
        </p:spPr>
        <p:txBody>
          <a:bodyPr lIns="90488" tIns="44450" rIns="90488" bIns="44450" anchor="ctr"/>
          <a:lstStyle/>
          <a:p>
            <a:r>
              <a:rPr lang="en-US"/>
              <a:t>Internal Auditing Standards</a:t>
            </a:r>
          </a:p>
        </p:txBody>
      </p:sp>
      <p:sp>
        <p:nvSpPr>
          <p:cNvPr id="502787" name="Rectangle 3"/>
          <p:cNvSpPr>
            <a:spLocks noGrp="1" noChangeArrowheads="1"/>
          </p:cNvSpPr>
          <p:nvPr>
            <p:ph type="body" idx="1"/>
          </p:nvPr>
        </p:nvSpPr>
        <p:spPr>
          <a:noFill/>
          <a:ln/>
        </p:spPr>
        <p:txBody>
          <a:bodyPr lIns="90488" tIns="44450" rIns="90488" bIns="44450"/>
          <a:lstStyle/>
          <a:p>
            <a:pPr marL="342900" indent="-342900"/>
            <a:r>
              <a:rPr lang="en-US"/>
              <a:t>According to the Institute of Internal Auditors (IIA), the purpose of an internal audit is to evaluate the adequacy and effectiveness of a company’s internal control system.</a:t>
            </a:r>
          </a:p>
          <a:p>
            <a:pPr marL="342900" indent="-342900"/>
            <a:r>
              <a:rPr lang="en-US"/>
              <a:t>Also, it is to determine the extent to which assigned responsibilities are actually carried out.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27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C6F179E6-84AC-4DC5-8FAD-F2D19D001448}" type="slidenum">
              <a:rPr lang="en-US"/>
              <a:pPr/>
              <a:t>53</a:t>
            </a:fld>
            <a:endParaRPr lang="en-US"/>
          </a:p>
        </p:txBody>
      </p:sp>
      <p:sp>
        <p:nvSpPr>
          <p:cNvPr id="79874" name="Rectangle 2"/>
          <p:cNvSpPr>
            <a:spLocks noGrp="1" noChangeArrowheads="1"/>
          </p:cNvSpPr>
          <p:nvPr>
            <p:ph type="title"/>
          </p:nvPr>
        </p:nvSpPr>
        <p:spPr>
          <a:xfrm>
            <a:off x="381000" y="685800"/>
            <a:ext cx="8229600" cy="1104900"/>
          </a:xfrm>
        </p:spPr>
        <p:txBody>
          <a:bodyPr/>
          <a:lstStyle/>
          <a:p>
            <a:pPr lvl="1" algn="ctr"/>
            <a:r>
              <a:rPr lang="en-US" sz="2400" dirty="0" smtClean="0"/>
              <a:t>AUDITING Standards:</a:t>
            </a:r>
            <a:br>
              <a:rPr lang="en-US" sz="2400" dirty="0" smtClean="0"/>
            </a:br>
            <a:r>
              <a:rPr lang="en-US" sz="2400" dirty="0" smtClean="0"/>
              <a:t>The five components of internal control are:</a:t>
            </a:r>
            <a:r>
              <a:rPr lang="en-US" sz="3600" dirty="0" smtClean="0"/>
              <a:t/>
            </a:r>
            <a:br>
              <a:rPr lang="en-US" sz="3600" dirty="0" smtClean="0"/>
            </a:br>
            <a:endParaRPr lang="en-US" sz="4000" dirty="0"/>
          </a:p>
        </p:txBody>
      </p:sp>
      <p:sp>
        <p:nvSpPr>
          <p:cNvPr id="79875" name="Rectangle 3"/>
          <p:cNvSpPr>
            <a:spLocks noGrp="1" noChangeArrowheads="1"/>
          </p:cNvSpPr>
          <p:nvPr>
            <p:ph type="body" sz="half" idx="1"/>
          </p:nvPr>
        </p:nvSpPr>
        <p:spPr>
          <a:xfrm>
            <a:off x="685800" y="2133600"/>
            <a:ext cx="8001000" cy="4114800"/>
          </a:xfrm>
        </p:spPr>
        <p:txBody>
          <a:bodyPr/>
          <a:lstStyle/>
          <a:p>
            <a:pPr lvl="1">
              <a:buFont typeface="Wingdings" pitchFamily="2" charset="2"/>
              <a:buChar char="Ø"/>
            </a:pPr>
            <a:r>
              <a:rPr lang="en-US" sz="3600" dirty="0" smtClean="0"/>
              <a:t>The </a:t>
            </a:r>
            <a:r>
              <a:rPr lang="en-US" sz="3600" dirty="0"/>
              <a:t>control environment</a:t>
            </a:r>
          </a:p>
          <a:p>
            <a:pPr lvl="1">
              <a:buFont typeface="Wingdings" pitchFamily="2" charset="2"/>
              <a:buChar char="Ø"/>
            </a:pPr>
            <a:r>
              <a:rPr lang="en-US" sz="3600" dirty="0"/>
              <a:t>Risk assessment</a:t>
            </a:r>
          </a:p>
          <a:p>
            <a:pPr lvl="1">
              <a:buFont typeface="Wingdings" pitchFamily="2" charset="2"/>
              <a:buChar char="Ø"/>
            </a:pPr>
            <a:r>
              <a:rPr lang="en-US" sz="3600" dirty="0"/>
              <a:t>Information &amp; communication</a:t>
            </a:r>
          </a:p>
          <a:p>
            <a:pPr lvl="1">
              <a:buFont typeface="Wingdings" pitchFamily="2" charset="2"/>
              <a:buChar char="Ø"/>
            </a:pPr>
            <a:r>
              <a:rPr lang="en-US" sz="3600" dirty="0"/>
              <a:t>Monitoring</a:t>
            </a:r>
          </a:p>
          <a:p>
            <a:pPr lvl="1">
              <a:buFont typeface="Wingdings" pitchFamily="2" charset="2"/>
              <a:buChar char="Ø"/>
            </a:pPr>
            <a:r>
              <a:rPr lang="en-US" sz="3600" dirty="0"/>
              <a:t>Control activities</a:t>
            </a:r>
          </a:p>
        </p:txBody>
      </p:sp>
    </p:spTree>
  </p:cSld>
  <p:clrMapOvr>
    <a:masterClrMapping/>
  </p:clrMapOvr>
  <p:transition>
    <p:circl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003961B-EAEF-47C0-847D-BC30F46CD6AD}" type="slidenum">
              <a:rPr lang="en-US"/>
              <a:pPr/>
              <a:t>54</a:t>
            </a:fld>
            <a:endParaRPr lang="en-US"/>
          </a:p>
        </p:txBody>
      </p:sp>
      <p:sp>
        <p:nvSpPr>
          <p:cNvPr id="239618" name="Rectangle 2"/>
          <p:cNvSpPr>
            <a:spLocks noGrp="1" noChangeArrowheads="1"/>
          </p:cNvSpPr>
          <p:nvPr>
            <p:ph type="title"/>
          </p:nvPr>
        </p:nvSpPr>
        <p:spPr/>
        <p:txBody>
          <a:bodyPr/>
          <a:lstStyle/>
          <a:p>
            <a:pPr algn="ctr"/>
            <a:r>
              <a:rPr lang="en-US" dirty="0"/>
              <a:t>SAS 78</a:t>
            </a:r>
          </a:p>
        </p:txBody>
      </p:sp>
      <p:sp>
        <p:nvSpPr>
          <p:cNvPr id="239619" name="Rectangle 3"/>
          <p:cNvSpPr>
            <a:spLocks noGrp="1" noChangeArrowheads="1"/>
          </p:cNvSpPr>
          <p:nvPr>
            <p:ph type="body" idx="1"/>
          </p:nvPr>
        </p:nvSpPr>
        <p:spPr/>
        <p:txBody>
          <a:bodyPr/>
          <a:lstStyle/>
          <a:p>
            <a:pPr>
              <a:lnSpc>
                <a:spcPct val="90000"/>
              </a:lnSpc>
            </a:pPr>
            <a:r>
              <a:rPr lang="en-US"/>
              <a:t>The Auditing Standards Board of the American Institute of Certified Public Accountants (AICPA) incorporated the components of internal control presented in the COSO Report in its Statement on Auditing Standards No. 78 (SAS 78), entitled “Consideration of Internal Control in a Financial Statement Audit.” </a:t>
            </a:r>
          </a:p>
        </p:txBody>
      </p:sp>
    </p:spTree>
  </p:cSld>
  <p:clrMapOvr>
    <a:masterClrMapping/>
  </p:clrMapOvr>
  <p:transition>
    <p:circl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p>
            <a:fld id="{E6BD9F24-4E29-4B2A-8EFE-2DE098ED48DF}" type="slidenum">
              <a:rPr lang="en-US"/>
              <a:pPr/>
              <a:t>55</a:t>
            </a:fld>
            <a:endParaRPr lang="en-US"/>
          </a:p>
        </p:txBody>
      </p:sp>
      <p:sp>
        <p:nvSpPr>
          <p:cNvPr id="81922" name="Rectangle 2"/>
          <p:cNvSpPr>
            <a:spLocks noGrp="1" noChangeArrowheads="1"/>
          </p:cNvSpPr>
          <p:nvPr>
            <p:ph type="title"/>
          </p:nvPr>
        </p:nvSpPr>
        <p:spPr/>
        <p:txBody>
          <a:bodyPr/>
          <a:lstStyle/>
          <a:p>
            <a:pPr algn="ctr"/>
            <a:r>
              <a:rPr lang="en-US"/>
              <a:t>SAS 78</a:t>
            </a:r>
            <a:br>
              <a:rPr lang="en-US"/>
            </a:br>
            <a:r>
              <a:rPr lang="en-US" sz="3600"/>
              <a:t>(#1:Control Environment -- elements)</a:t>
            </a:r>
            <a:endParaRPr lang="en-US"/>
          </a:p>
        </p:txBody>
      </p:sp>
      <p:sp>
        <p:nvSpPr>
          <p:cNvPr id="81923" name="Rectangle 3"/>
          <p:cNvSpPr>
            <a:spLocks noGrp="1" noChangeArrowheads="1"/>
          </p:cNvSpPr>
          <p:nvPr>
            <p:ph type="body" sz="half" idx="1"/>
          </p:nvPr>
        </p:nvSpPr>
        <p:spPr>
          <a:xfrm>
            <a:off x="685800" y="1676400"/>
            <a:ext cx="8001000" cy="4114800"/>
          </a:xfrm>
        </p:spPr>
        <p:txBody>
          <a:bodyPr/>
          <a:lstStyle/>
          <a:p>
            <a:pPr>
              <a:lnSpc>
                <a:spcPct val="90000"/>
              </a:lnSpc>
              <a:buClr>
                <a:srgbClr val="5F5F5F"/>
              </a:buClr>
              <a:buFont typeface="Wingdings" pitchFamily="2" charset="2"/>
              <a:buChar char="Ø"/>
            </a:pPr>
            <a:r>
              <a:rPr lang="en-US" i="1">
                <a:solidFill>
                  <a:srgbClr val="FF0000"/>
                </a:solidFill>
              </a:rPr>
              <a:t>Describe how each one could adversely affect internal control.</a:t>
            </a:r>
          </a:p>
          <a:p>
            <a:pPr>
              <a:lnSpc>
                <a:spcPct val="90000"/>
              </a:lnSpc>
              <a:buClr>
                <a:srgbClr val="5F5F5F"/>
              </a:buClr>
              <a:buFont typeface="Wingdings" pitchFamily="2" charset="2"/>
              <a:buChar char="Ø"/>
            </a:pPr>
            <a:r>
              <a:rPr lang="en-US" sz="3600"/>
              <a:t>The integrity and ethical values</a:t>
            </a:r>
          </a:p>
          <a:p>
            <a:pPr>
              <a:lnSpc>
                <a:spcPct val="90000"/>
              </a:lnSpc>
              <a:buClr>
                <a:srgbClr val="5F5F5F"/>
              </a:buClr>
              <a:buFont typeface="Wingdings" pitchFamily="2" charset="2"/>
              <a:buChar char="Ø"/>
            </a:pPr>
            <a:r>
              <a:rPr lang="en-US" sz="3600"/>
              <a:t>Structure of the organization</a:t>
            </a:r>
          </a:p>
          <a:p>
            <a:pPr>
              <a:lnSpc>
                <a:spcPct val="90000"/>
              </a:lnSpc>
              <a:buClr>
                <a:srgbClr val="5F5F5F"/>
              </a:buClr>
              <a:buFont typeface="Wingdings" pitchFamily="2" charset="2"/>
              <a:buChar char="Ø"/>
            </a:pPr>
            <a:r>
              <a:rPr lang="en-US" sz="3600"/>
              <a:t>Participation of audit committee</a:t>
            </a:r>
          </a:p>
          <a:p>
            <a:pPr>
              <a:lnSpc>
                <a:spcPct val="90000"/>
              </a:lnSpc>
              <a:buClr>
                <a:srgbClr val="5F5F5F"/>
              </a:buClr>
              <a:buFont typeface="Wingdings" pitchFamily="2" charset="2"/>
              <a:buChar char="Ø"/>
            </a:pPr>
            <a:r>
              <a:rPr lang="en-US" sz="3600"/>
              <a:t>Management’s philosophy and style</a:t>
            </a:r>
          </a:p>
          <a:p>
            <a:pPr>
              <a:lnSpc>
                <a:spcPct val="90000"/>
              </a:lnSpc>
              <a:buClr>
                <a:srgbClr val="5F5F5F"/>
              </a:buClr>
              <a:buFont typeface="Wingdings" pitchFamily="2" charset="2"/>
              <a:buChar char="Ø"/>
            </a:pPr>
            <a:r>
              <a:rPr lang="en-US" sz="3600"/>
              <a:t>Procedures for delegating</a:t>
            </a:r>
          </a:p>
        </p:txBody>
      </p:sp>
    </p:spTree>
  </p:cSld>
  <p:clrMapOvr>
    <a:masterClrMapping/>
  </p:clrMapOvr>
  <p:transition>
    <p:circl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E044D35-464B-4825-989B-939D02BBE4C6}" type="slidenum">
              <a:rPr lang="en-US"/>
              <a:pPr/>
              <a:t>56</a:t>
            </a:fld>
            <a:endParaRPr lang="en-US"/>
          </a:p>
        </p:txBody>
      </p:sp>
      <p:sp>
        <p:nvSpPr>
          <p:cNvPr id="83970" name="Rectangle 2"/>
          <p:cNvSpPr>
            <a:spLocks noGrp="1" noChangeArrowheads="1"/>
          </p:cNvSpPr>
          <p:nvPr>
            <p:ph type="body" idx="1"/>
          </p:nvPr>
        </p:nvSpPr>
        <p:spPr/>
        <p:txBody>
          <a:bodyPr/>
          <a:lstStyle/>
          <a:p>
            <a:pPr>
              <a:buClr>
                <a:srgbClr val="5F5F5F"/>
              </a:buClr>
              <a:buFont typeface="Wingdings" pitchFamily="2" charset="2"/>
              <a:buChar char="Ø"/>
            </a:pPr>
            <a:r>
              <a:rPr lang="en-US"/>
              <a:t>Management’s methods of assessing performance</a:t>
            </a:r>
          </a:p>
          <a:p>
            <a:pPr>
              <a:buClr>
                <a:srgbClr val="5F5F5F"/>
              </a:buClr>
              <a:buFont typeface="Wingdings" pitchFamily="2" charset="2"/>
              <a:buChar char="Ø"/>
            </a:pPr>
            <a:r>
              <a:rPr lang="en-US"/>
              <a:t>External influences</a:t>
            </a:r>
          </a:p>
          <a:p>
            <a:pPr>
              <a:buClr>
                <a:srgbClr val="5F5F5F"/>
              </a:buClr>
              <a:buFont typeface="Wingdings" pitchFamily="2" charset="2"/>
              <a:buChar char="Ø"/>
            </a:pPr>
            <a:r>
              <a:rPr lang="en-US"/>
              <a:t>Organization’s policies and practices for managing human resources</a:t>
            </a:r>
          </a:p>
        </p:txBody>
      </p:sp>
      <p:sp>
        <p:nvSpPr>
          <p:cNvPr id="83971" name="Rectangle 3"/>
          <p:cNvSpPr>
            <a:spLocks noGrp="1" noChangeArrowheads="1"/>
          </p:cNvSpPr>
          <p:nvPr>
            <p:ph type="title"/>
          </p:nvPr>
        </p:nvSpPr>
        <p:spPr>
          <a:noFill/>
          <a:ln/>
        </p:spPr>
        <p:txBody>
          <a:bodyPr lIns="92075" tIns="46038" rIns="92075" bIns="46038"/>
          <a:lstStyle/>
          <a:p>
            <a:pPr algn="ctr"/>
            <a:r>
              <a:rPr lang="en-US" sz="3400"/>
              <a:t>SAS 78</a:t>
            </a:r>
            <a:br>
              <a:rPr lang="en-US" sz="3400"/>
            </a:br>
            <a:r>
              <a:rPr lang="en-US" sz="3400"/>
              <a:t> (#1:Control Environment -- elements)</a:t>
            </a:r>
          </a:p>
        </p:txBody>
      </p:sp>
    </p:spTree>
  </p:cSld>
  <p:clrMapOvr>
    <a:masterClrMapping/>
  </p:clrMapOvr>
  <p:transition>
    <p:circl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B454AE5-0CDB-4319-96BB-429C5C0D90D8}" type="slidenum">
              <a:rPr lang="en-US"/>
              <a:pPr/>
              <a:t>57</a:t>
            </a:fld>
            <a:endParaRPr lang="en-US"/>
          </a:p>
        </p:txBody>
      </p:sp>
      <p:sp>
        <p:nvSpPr>
          <p:cNvPr id="86018" name="Rectangle 2"/>
          <p:cNvSpPr>
            <a:spLocks noGrp="1" noChangeArrowheads="1"/>
          </p:cNvSpPr>
          <p:nvPr>
            <p:ph type="body" idx="1"/>
          </p:nvPr>
        </p:nvSpPr>
        <p:spPr>
          <a:xfrm>
            <a:off x="609600" y="1752600"/>
            <a:ext cx="8229600" cy="4114800"/>
          </a:xfrm>
        </p:spPr>
        <p:txBody>
          <a:bodyPr/>
          <a:lstStyle/>
          <a:p>
            <a:pPr>
              <a:buClr>
                <a:srgbClr val="5F5F5F"/>
              </a:buClr>
              <a:buFont typeface="Wingdings" pitchFamily="2" charset="2"/>
              <a:buChar char="Ø"/>
            </a:pPr>
            <a:r>
              <a:rPr lang="en-US" sz="2800" i="1">
                <a:solidFill>
                  <a:srgbClr val="FF0000"/>
                </a:solidFill>
              </a:rPr>
              <a:t>Describe possible activity or tool for each.</a:t>
            </a:r>
          </a:p>
          <a:p>
            <a:pPr>
              <a:buClr>
                <a:srgbClr val="5F5F5F"/>
              </a:buClr>
              <a:buFont typeface="Wingdings" pitchFamily="2" charset="2"/>
              <a:buChar char="Ø"/>
            </a:pPr>
            <a:r>
              <a:rPr lang="en-US" sz="2800"/>
              <a:t>Assess the integrity of organization’s management</a:t>
            </a:r>
          </a:p>
          <a:p>
            <a:pPr>
              <a:buClr>
                <a:srgbClr val="5F5F5F"/>
              </a:buClr>
              <a:buFont typeface="Wingdings" pitchFamily="2" charset="2"/>
              <a:buChar char="Ø"/>
            </a:pPr>
            <a:r>
              <a:rPr lang="en-US" sz="2800"/>
              <a:t>Conditions conducive to management fraud</a:t>
            </a:r>
          </a:p>
          <a:p>
            <a:pPr>
              <a:buClr>
                <a:srgbClr val="5F5F5F"/>
              </a:buClr>
              <a:buFont typeface="Wingdings" pitchFamily="2" charset="2"/>
              <a:buChar char="Ø"/>
            </a:pPr>
            <a:r>
              <a:rPr lang="en-US" sz="2800"/>
              <a:t>Understand client’s business and industry</a:t>
            </a:r>
          </a:p>
          <a:p>
            <a:pPr>
              <a:buClr>
                <a:srgbClr val="5F5F5F"/>
              </a:buClr>
              <a:buFont typeface="Wingdings" pitchFamily="2" charset="2"/>
              <a:buChar char="Ø"/>
            </a:pPr>
            <a:r>
              <a:rPr lang="en-US" sz="2800"/>
              <a:t>Determine if board and audit committee are actively involved</a:t>
            </a:r>
          </a:p>
          <a:p>
            <a:pPr>
              <a:buClr>
                <a:srgbClr val="5F5F5F"/>
              </a:buClr>
              <a:buFont typeface="Wingdings" pitchFamily="2" charset="2"/>
              <a:buChar char="Ø"/>
            </a:pPr>
            <a:r>
              <a:rPr lang="en-US" sz="2800"/>
              <a:t>Study organization structure</a:t>
            </a:r>
          </a:p>
        </p:txBody>
      </p:sp>
      <p:sp>
        <p:nvSpPr>
          <p:cNvPr id="86019" name="Rectangle 3"/>
          <p:cNvSpPr>
            <a:spLocks noGrp="1" noChangeArrowheads="1"/>
          </p:cNvSpPr>
          <p:nvPr>
            <p:ph type="title"/>
          </p:nvPr>
        </p:nvSpPr>
        <p:spPr>
          <a:noFill/>
          <a:ln/>
        </p:spPr>
        <p:txBody>
          <a:bodyPr lIns="92075" tIns="46038" rIns="92075" bIns="46038"/>
          <a:lstStyle/>
          <a:p>
            <a:pPr algn="ctr"/>
            <a:r>
              <a:rPr lang="en-US" sz="3400"/>
              <a:t>SAS 78</a:t>
            </a:r>
            <a:br>
              <a:rPr lang="en-US" sz="3400"/>
            </a:br>
            <a:r>
              <a:rPr lang="en-US" sz="3400"/>
              <a:t> (#1:Control Environment -- techniques)</a:t>
            </a:r>
          </a:p>
        </p:txBody>
      </p:sp>
    </p:spTree>
  </p:cSld>
  <p:clrMapOvr>
    <a:masterClrMapping/>
  </p:clrMapOvr>
  <p:transition>
    <p:circl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9E58D6-E3A5-4257-B1E3-47B9F347FFE4}" type="slidenum">
              <a:rPr lang="en-US"/>
              <a:pPr/>
              <a:t>58</a:t>
            </a:fld>
            <a:endParaRPr lang="en-US"/>
          </a:p>
        </p:txBody>
      </p:sp>
      <p:sp>
        <p:nvSpPr>
          <p:cNvPr id="88066" name="Rectangle 2"/>
          <p:cNvSpPr>
            <a:spLocks noGrp="1" noChangeArrowheads="1"/>
          </p:cNvSpPr>
          <p:nvPr>
            <p:ph type="body" idx="1"/>
          </p:nvPr>
        </p:nvSpPr>
        <p:spPr/>
        <p:txBody>
          <a:bodyPr/>
          <a:lstStyle/>
          <a:p>
            <a:pPr>
              <a:lnSpc>
                <a:spcPct val="95000"/>
              </a:lnSpc>
              <a:buClr>
                <a:srgbClr val="5F5F5F"/>
              </a:buClr>
              <a:buFont typeface="Wingdings" pitchFamily="2" charset="2"/>
              <a:buChar char="Ø"/>
            </a:pPr>
            <a:r>
              <a:rPr lang="en-US" sz="2800"/>
              <a:t>Changes in environment</a:t>
            </a:r>
          </a:p>
          <a:p>
            <a:pPr>
              <a:lnSpc>
                <a:spcPct val="95000"/>
              </a:lnSpc>
              <a:buClr>
                <a:srgbClr val="5F5F5F"/>
              </a:buClr>
              <a:buFont typeface="Wingdings" pitchFamily="2" charset="2"/>
              <a:buChar char="Ø"/>
            </a:pPr>
            <a:r>
              <a:rPr lang="en-US" sz="2800"/>
              <a:t>Changes in personnel</a:t>
            </a:r>
          </a:p>
          <a:p>
            <a:pPr>
              <a:lnSpc>
                <a:spcPct val="95000"/>
              </a:lnSpc>
              <a:buClr>
                <a:srgbClr val="5F5F5F"/>
              </a:buClr>
              <a:buFont typeface="Wingdings" pitchFamily="2" charset="2"/>
              <a:buChar char="Ø"/>
            </a:pPr>
            <a:r>
              <a:rPr lang="en-US" sz="2800"/>
              <a:t>Changes in I.S.</a:t>
            </a:r>
          </a:p>
          <a:p>
            <a:pPr>
              <a:lnSpc>
                <a:spcPct val="95000"/>
              </a:lnSpc>
              <a:buClr>
                <a:srgbClr val="5F5F5F"/>
              </a:buClr>
              <a:buFont typeface="Wingdings" pitchFamily="2" charset="2"/>
              <a:buChar char="Ø"/>
            </a:pPr>
            <a:r>
              <a:rPr lang="en-US" sz="2800"/>
              <a:t>New IT’s</a:t>
            </a:r>
          </a:p>
          <a:p>
            <a:pPr>
              <a:lnSpc>
                <a:spcPct val="95000"/>
              </a:lnSpc>
              <a:buClr>
                <a:srgbClr val="5F5F5F"/>
              </a:buClr>
              <a:buFont typeface="Wingdings" pitchFamily="2" charset="2"/>
              <a:buChar char="Ø"/>
            </a:pPr>
            <a:r>
              <a:rPr lang="en-US" sz="2800"/>
              <a:t>Significant or rapid growth</a:t>
            </a:r>
          </a:p>
          <a:p>
            <a:pPr>
              <a:lnSpc>
                <a:spcPct val="95000"/>
              </a:lnSpc>
              <a:buClr>
                <a:srgbClr val="5F5F5F"/>
              </a:buClr>
              <a:buFont typeface="Wingdings" pitchFamily="2" charset="2"/>
              <a:buChar char="Ø"/>
            </a:pPr>
            <a:r>
              <a:rPr lang="en-US" sz="2800"/>
              <a:t>New products or services (experience)</a:t>
            </a:r>
          </a:p>
          <a:p>
            <a:pPr>
              <a:lnSpc>
                <a:spcPct val="95000"/>
              </a:lnSpc>
              <a:buClr>
                <a:srgbClr val="5F5F5F"/>
              </a:buClr>
              <a:buFont typeface="Wingdings" pitchFamily="2" charset="2"/>
              <a:buChar char="Ø"/>
            </a:pPr>
            <a:r>
              <a:rPr lang="en-US" sz="2800"/>
              <a:t>Organizational restructuring</a:t>
            </a:r>
          </a:p>
          <a:p>
            <a:pPr>
              <a:lnSpc>
                <a:spcPct val="95000"/>
              </a:lnSpc>
              <a:buClr>
                <a:srgbClr val="5F5F5F"/>
              </a:buClr>
              <a:buFont typeface="Wingdings" pitchFamily="2" charset="2"/>
              <a:buChar char="Ø"/>
            </a:pPr>
            <a:r>
              <a:rPr lang="en-US" sz="2800"/>
              <a:t>Foreign markets</a:t>
            </a:r>
          </a:p>
          <a:p>
            <a:pPr>
              <a:lnSpc>
                <a:spcPct val="95000"/>
              </a:lnSpc>
              <a:buClr>
                <a:srgbClr val="5F5F5F"/>
              </a:buClr>
              <a:buFont typeface="Wingdings" pitchFamily="2" charset="2"/>
              <a:buChar char="Ø"/>
            </a:pPr>
            <a:r>
              <a:rPr lang="en-US" sz="2800"/>
              <a:t>New accounting principles</a:t>
            </a:r>
          </a:p>
        </p:txBody>
      </p:sp>
      <p:sp>
        <p:nvSpPr>
          <p:cNvPr id="88067" name="Rectangle 3"/>
          <p:cNvSpPr>
            <a:spLocks noGrp="1" noChangeArrowheads="1"/>
          </p:cNvSpPr>
          <p:nvPr>
            <p:ph type="title"/>
          </p:nvPr>
        </p:nvSpPr>
        <p:spPr>
          <a:noFill/>
          <a:ln/>
        </p:spPr>
        <p:txBody>
          <a:bodyPr lIns="92075" tIns="46038" rIns="92075" bIns="46038"/>
          <a:lstStyle/>
          <a:p>
            <a:pPr algn="ctr"/>
            <a:r>
              <a:rPr lang="en-US"/>
              <a:t>SAS 78</a:t>
            </a:r>
            <a:br>
              <a:rPr lang="en-US"/>
            </a:br>
            <a:r>
              <a:rPr lang="en-US"/>
              <a:t> </a:t>
            </a:r>
            <a:r>
              <a:rPr lang="en-US" sz="3600"/>
              <a:t>(#2:Risk Assessment)</a:t>
            </a:r>
          </a:p>
        </p:txBody>
      </p:sp>
    </p:spTree>
  </p:cSld>
  <p:clrMapOvr>
    <a:masterClrMapping/>
  </p:clrMapOvr>
  <p:transition>
    <p:circl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39EF5F4-8B20-4D01-8398-31B5AC77E5D0}" type="slidenum">
              <a:rPr lang="en-US"/>
              <a:pPr/>
              <a:t>59</a:t>
            </a:fld>
            <a:endParaRPr lang="en-US"/>
          </a:p>
        </p:txBody>
      </p:sp>
      <p:sp>
        <p:nvSpPr>
          <p:cNvPr id="90114" name="Rectangle 2"/>
          <p:cNvSpPr>
            <a:spLocks noGrp="1" noChangeArrowheads="1"/>
          </p:cNvSpPr>
          <p:nvPr>
            <p:ph type="body" idx="1"/>
          </p:nvPr>
        </p:nvSpPr>
        <p:spPr/>
        <p:txBody>
          <a:bodyPr/>
          <a:lstStyle/>
          <a:p>
            <a:pPr>
              <a:buClr>
                <a:srgbClr val="5F5F5F"/>
              </a:buClr>
              <a:buFont typeface="Wingdings" pitchFamily="2" charset="2"/>
              <a:buChar char="Ø"/>
            </a:pPr>
            <a:r>
              <a:rPr lang="en-US" sz="2800" i="1">
                <a:solidFill>
                  <a:srgbClr val="FF0000"/>
                </a:solidFill>
                <a:effectLst>
                  <a:outerShdw blurRad="38100" dist="38100" dir="2700000" algn="tl">
                    <a:srgbClr val="C0C0C0"/>
                  </a:outerShdw>
                </a:effectLst>
              </a:rPr>
              <a:t>Initiate, identify, analyze, classify and record economic transactions and events.</a:t>
            </a:r>
          </a:p>
          <a:p>
            <a:pPr>
              <a:buClr>
                <a:srgbClr val="5F5F5F"/>
              </a:buClr>
              <a:buFont typeface="Wingdings" pitchFamily="2" charset="2"/>
              <a:buChar char="Ø"/>
            </a:pPr>
            <a:r>
              <a:rPr lang="en-US"/>
              <a:t>Identify and record all valid economic transactions</a:t>
            </a:r>
          </a:p>
          <a:p>
            <a:pPr>
              <a:buClr>
                <a:srgbClr val="5F5F5F"/>
              </a:buClr>
              <a:buFont typeface="Wingdings" pitchFamily="2" charset="2"/>
              <a:buChar char="Ø"/>
            </a:pPr>
            <a:r>
              <a:rPr lang="en-US"/>
              <a:t>Provide timely, detailed information</a:t>
            </a:r>
          </a:p>
          <a:p>
            <a:pPr>
              <a:buClr>
                <a:srgbClr val="5F5F5F"/>
              </a:buClr>
              <a:buFont typeface="Wingdings" pitchFamily="2" charset="2"/>
              <a:buChar char="Ø"/>
            </a:pPr>
            <a:r>
              <a:rPr lang="en-US"/>
              <a:t>Accurately measure financial values</a:t>
            </a:r>
          </a:p>
          <a:p>
            <a:pPr>
              <a:buClr>
                <a:srgbClr val="5F5F5F"/>
              </a:buClr>
              <a:buFont typeface="Wingdings" pitchFamily="2" charset="2"/>
              <a:buChar char="Ø"/>
            </a:pPr>
            <a:r>
              <a:rPr lang="en-US"/>
              <a:t>Accurately record transactions</a:t>
            </a:r>
          </a:p>
        </p:txBody>
      </p:sp>
      <p:sp>
        <p:nvSpPr>
          <p:cNvPr id="90115" name="Rectangle 3"/>
          <p:cNvSpPr>
            <a:spLocks noGrp="1" noChangeArrowheads="1"/>
          </p:cNvSpPr>
          <p:nvPr>
            <p:ph type="title"/>
          </p:nvPr>
        </p:nvSpPr>
        <p:spPr>
          <a:xfrm>
            <a:off x="304800" y="609600"/>
            <a:ext cx="8534400" cy="1104900"/>
          </a:xfrm>
          <a:noFill/>
          <a:ln/>
        </p:spPr>
        <p:txBody>
          <a:bodyPr lIns="92075" tIns="46038" rIns="92075" bIns="46038"/>
          <a:lstStyle/>
          <a:p>
            <a:pPr algn="ctr"/>
            <a:r>
              <a:rPr lang="en-US"/>
              <a:t>SAS 78</a:t>
            </a:r>
            <a:br>
              <a:rPr lang="en-US"/>
            </a:br>
            <a:r>
              <a:rPr lang="en-US" sz="3200"/>
              <a:t> (#3:Information &amp; Communication-elements)</a:t>
            </a:r>
            <a:endParaRPr lang="en-US" sz="3600"/>
          </a:p>
        </p:txBody>
      </p:sp>
    </p:spTree>
  </p:cSld>
  <p:clrMapOvr>
    <a:masterClrMapping/>
  </p:clrMapOvr>
  <p:transition>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DEF617D-C28C-450A-A88C-A6FBF257F5E2}" type="slidenum">
              <a:rPr lang="en-US"/>
              <a:pPr/>
              <a:t>6</a:t>
            </a:fld>
            <a:endParaRPr lang="en-US"/>
          </a:p>
        </p:txBody>
      </p:sp>
      <p:sp>
        <p:nvSpPr>
          <p:cNvPr id="237570" name="Rectangle 2"/>
          <p:cNvSpPr>
            <a:spLocks noGrp="1" noChangeArrowheads="1"/>
          </p:cNvSpPr>
          <p:nvPr>
            <p:ph type="title"/>
          </p:nvPr>
        </p:nvSpPr>
        <p:spPr/>
        <p:txBody>
          <a:bodyPr/>
          <a:lstStyle/>
          <a:p>
            <a:pPr algn="ctr"/>
            <a:r>
              <a:rPr lang="en-US"/>
              <a:t>The IT Audit</a:t>
            </a:r>
          </a:p>
        </p:txBody>
      </p:sp>
      <p:sp>
        <p:nvSpPr>
          <p:cNvPr id="237571" name="Rectangle 3"/>
          <p:cNvSpPr>
            <a:spLocks noGrp="1" noChangeArrowheads="1"/>
          </p:cNvSpPr>
          <p:nvPr>
            <p:ph type="body" idx="1"/>
          </p:nvPr>
        </p:nvSpPr>
        <p:spPr/>
        <p:txBody>
          <a:bodyPr/>
          <a:lstStyle/>
          <a:p>
            <a:r>
              <a:rPr lang="en-US" sz="2800"/>
              <a:t>These reviews may be performed in conjunction with a financial statement audit, an internal audit, or other form of attestation engagement. </a:t>
            </a:r>
          </a:p>
          <a:p>
            <a:r>
              <a:rPr lang="en-US" sz="2800"/>
              <a:t>External auditors can accept the result of an internal audit only if the function reports to the audit committee.</a:t>
            </a:r>
          </a:p>
          <a:p>
            <a:r>
              <a:rPr lang="en-US" sz="2800"/>
              <a:t>External auditors may use and rely upon a 3</a:t>
            </a:r>
            <a:r>
              <a:rPr lang="en-US" sz="2800" baseline="30000"/>
              <a:t>rd</a:t>
            </a:r>
            <a:r>
              <a:rPr lang="en-US" sz="2800"/>
              <a:t> party IT audit firm.</a:t>
            </a:r>
          </a:p>
          <a:p>
            <a:endParaRPr lang="en-US" sz="2800"/>
          </a:p>
        </p:txBody>
      </p:sp>
    </p:spTree>
  </p:cSld>
  <p:clrMapOvr>
    <a:masterClrMapping/>
  </p:clrMapOvr>
  <p:transition>
    <p:circl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C1E9037-5F11-4A75-B00C-6E2882B147CD}" type="slidenum">
              <a:rPr lang="en-US"/>
              <a:pPr/>
              <a:t>60</a:t>
            </a:fld>
            <a:endParaRPr lang="en-US"/>
          </a:p>
        </p:txBody>
      </p:sp>
      <p:sp>
        <p:nvSpPr>
          <p:cNvPr id="92162" name="Rectangle 2"/>
          <p:cNvSpPr>
            <a:spLocks noGrp="1" noChangeArrowheads="1"/>
          </p:cNvSpPr>
          <p:nvPr>
            <p:ph type="body" idx="1"/>
          </p:nvPr>
        </p:nvSpPr>
        <p:spPr>
          <a:xfrm>
            <a:off x="762000" y="1600200"/>
            <a:ext cx="7924800" cy="4800600"/>
          </a:xfrm>
        </p:spPr>
        <p:txBody>
          <a:bodyPr/>
          <a:lstStyle/>
          <a:p>
            <a:pPr>
              <a:lnSpc>
                <a:spcPct val="105000"/>
              </a:lnSpc>
              <a:buClr>
                <a:srgbClr val="5F5F5F"/>
              </a:buClr>
              <a:buFont typeface="Wingdings" pitchFamily="2" charset="2"/>
              <a:buChar char="Ø"/>
            </a:pPr>
            <a:r>
              <a:rPr lang="en-US"/>
              <a:t>Auditors obtain sufficient knowledge of I.S.’s to understand:</a:t>
            </a:r>
            <a:endParaRPr lang="en-US" sz="2800"/>
          </a:p>
          <a:p>
            <a:pPr lvl="1">
              <a:lnSpc>
                <a:spcPct val="105000"/>
              </a:lnSpc>
              <a:buClr>
                <a:srgbClr val="5F5F5F"/>
              </a:buClr>
              <a:buFont typeface="Wingdings" pitchFamily="2" charset="2"/>
              <a:buChar char="Ø"/>
            </a:pPr>
            <a:r>
              <a:rPr lang="en-US"/>
              <a:t>Classes of transactions that are material</a:t>
            </a:r>
          </a:p>
          <a:p>
            <a:pPr lvl="1">
              <a:lnSpc>
                <a:spcPct val="105000"/>
              </a:lnSpc>
              <a:buClr>
                <a:srgbClr val="5F5F5F"/>
              </a:buClr>
              <a:buFont typeface="Wingdings" pitchFamily="2" charset="2"/>
              <a:buChar char="Ø"/>
            </a:pPr>
            <a:r>
              <a:rPr lang="en-US"/>
              <a:t>Accounting records and accounts used</a:t>
            </a:r>
          </a:p>
          <a:p>
            <a:pPr lvl="1">
              <a:lnSpc>
                <a:spcPct val="105000"/>
              </a:lnSpc>
              <a:buClr>
                <a:srgbClr val="5F5F5F"/>
              </a:buClr>
              <a:buFont typeface="Wingdings" pitchFamily="2" charset="2"/>
              <a:buChar char="Ø"/>
            </a:pPr>
            <a:r>
              <a:rPr lang="en-US"/>
              <a:t>Processing steps:initiation to inclusion in financial statements (</a:t>
            </a:r>
            <a:r>
              <a:rPr lang="en-US" sz="2400" i="1">
                <a:solidFill>
                  <a:srgbClr val="FF0000"/>
                </a:solidFill>
              </a:rPr>
              <a:t>illustrate</a:t>
            </a:r>
            <a:r>
              <a:rPr lang="en-US"/>
              <a:t>)</a:t>
            </a:r>
          </a:p>
          <a:p>
            <a:pPr lvl="1">
              <a:lnSpc>
                <a:spcPct val="105000"/>
              </a:lnSpc>
              <a:buClr>
                <a:srgbClr val="5F5F5F"/>
              </a:buClr>
              <a:buFont typeface="Wingdings" pitchFamily="2" charset="2"/>
              <a:buChar char="Ø"/>
            </a:pPr>
            <a:r>
              <a:rPr lang="en-US"/>
              <a:t>Financial reporting process (including disclosures)</a:t>
            </a:r>
          </a:p>
        </p:txBody>
      </p:sp>
      <p:sp>
        <p:nvSpPr>
          <p:cNvPr id="92163" name="Rectangle 3"/>
          <p:cNvSpPr>
            <a:spLocks noGrp="1" noChangeArrowheads="1"/>
          </p:cNvSpPr>
          <p:nvPr>
            <p:ph type="title"/>
          </p:nvPr>
        </p:nvSpPr>
        <p:spPr>
          <a:noFill/>
          <a:ln/>
        </p:spPr>
        <p:txBody>
          <a:bodyPr lIns="92075" tIns="46038" rIns="92075" bIns="46038"/>
          <a:lstStyle/>
          <a:p>
            <a:pPr algn="ctr"/>
            <a:r>
              <a:rPr lang="en-US"/>
              <a:t>SAS 78</a:t>
            </a:r>
            <a:br>
              <a:rPr lang="en-US"/>
            </a:br>
            <a:r>
              <a:rPr lang="en-US" sz="2800"/>
              <a:t>(#3:Information &amp; Communication-techniques)</a:t>
            </a:r>
          </a:p>
        </p:txBody>
      </p:sp>
    </p:spTree>
  </p:cSld>
  <p:clrMapOvr>
    <a:masterClrMapping/>
  </p:clrMapOvr>
  <p:transition>
    <p:circl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CA23B22-CB54-4A0C-85C8-F0B93B49FDB5}" type="slidenum">
              <a:rPr lang="en-US"/>
              <a:pPr/>
              <a:t>61</a:t>
            </a:fld>
            <a:endParaRPr lang="en-US"/>
          </a:p>
        </p:txBody>
      </p:sp>
      <p:sp>
        <p:nvSpPr>
          <p:cNvPr id="94210" name="Rectangle 2"/>
          <p:cNvSpPr>
            <a:spLocks noGrp="1" noChangeArrowheads="1"/>
          </p:cNvSpPr>
          <p:nvPr>
            <p:ph type="body" idx="1"/>
          </p:nvPr>
        </p:nvSpPr>
        <p:spPr/>
        <p:txBody>
          <a:bodyPr/>
          <a:lstStyle/>
          <a:p>
            <a:pPr>
              <a:lnSpc>
                <a:spcPct val="105000"/>
              </a:lnSpc>
              <a:buClr>
                <a:srgbClr val="5F5F5F"/>
              </a:buClr>
              <a:buFont typeface="Wingdings" pitchFamily="2" charset="2"/>
              <a:buChar char="Ø"/>
            </a:pPr>
            <a:r>
              <a:rPr lang="en-US"/>
              <a:t>By separate procedures (e.g., tests of controls)</a:t>
            </a:r>
          </a:p>
          <a:p>
            <a:pPr>
              <a:lnSpc>
                <a:spcPct val="105000"/>
              </a:lnSpc>
              <a:buClr>
                <a:srgbClr val="5F5F5F"/>
              </a:buClr>
              <a:buFont typeface="Wingdings" pitchFamily="2" charset="2"/>
              <a:buChar char="Ø"/>
            </a:pPr>
            <a:r>
              <a:rPr lang="en-US"/>
              <a:t>By ongoing activities (Embedded Audit Modules – </a:t>
            </a:r>
            <a:r>
              <a:rPr lang="en-US">
                <a:solidFill>
                  <a:srgbClr val="FF0000"/>
                </a:solidFill>
              </a:rPr>
              <a:t>EAM</a:t>
            </a:r>
            <a:r>
              <a:rPr lang="en-US"/>
              <a:t>s and Continuous Online Auditing - </a:t>
            </a:r>
            <a:r>
              <a:rPr lang="en-US">
                <a:solidFill>
                  <a:srgbClr val="FF0000"/>
                </a:solidFill>
              </a:rPr>
              <a:t>COA</a:t>
            </a:r>
            <a:r>
              <a:rPr lang="en-US"/>
              <a:t>)</a:t>
            </a:r>
          </a:p>
        </p:txBody>
      </p:sp>
      <p:sp>
        <p:nvSpPr>
          <p:cNvPr id="94211" name="Rectangle 3"/>
          <p:cNvSpPr>
            <a:spLocks noGrp="1" noChangeArrowheads="1"/>
          </p:cNvSpPr>
          <p:nvPr>
            <p:ph type="title"/>
          </p:nvPr>
        </p:nvSpPr>
        <p:spPr>
          <a:noFill/>
          <a:ln/>
        </p:spPr>
        <p:txBody>
          <a:bodyPr lIns="92075" tIns="46038" rIns="92075" bIns="46038"/>
          <a:lstStyle/>
          <a:p>
            <a:pPr algn="ctr"/>
            <a:r>
              <a:rPr lang="en-US"/>
              <a:t>SAS 78</a:t>
            </a:r>
            <a:br>
              <a:rPr lang="en-US"/>
            </a:br>
            <a:r>
              <a:rPr lang="en-US" sz="3600"/>
              <a:t>(#4: Monitoring)</a:t>
            </a:r>
          </a:p>
        </p:txBody>
      </p:sp>
    </p:spTree>
  </p:cSld>
  <p:clrMapOvr>
    <a:masterClrMapping/>
  </p:clrMapOvr>
  <p:transition>
    <p:circl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42D5702-C39F-4FA2-8E64-9845A43DC8C1}" type="slidenum">
              <a:rPr lang="en-US"/>
              <a:pPr/>
              <a:t>62</a:t>
            </a:fld>
            <a:endParaRPr lang="en-US"/>
          </a:p>
        </p:txBody>
      </p:sp>
      <p:sp>
        <p:nvSpPr>
          <p:cNvPr id="241666" name="Rectangle 2"/>
          <p:cNvSpPr>
            <a:spLocks noGrp="1" noChangeArrowheads="1"/>
          </p:cNvSpPr>
          <p:nvPr>
            <p:ph type="title"/>
          </p:nvPr>
        </p:nvSpPr>
        <p:spPr>
          <a:xfrm>
            <a:off x="0" y="609600"/>
            <a:ext cx="8839200" cy="1371600"/>
          </a:xfrm>
        </p:spPr>
        <p:txBody>
          <a:bodyPr/>
          <a:lstStyle/>
          <a:p>
            <a:pPr algn="ctr"/>
            <a:r>
              <a:rPr lang="en-US" sz="4000"/>
              <a:t>SAS 94</a:t>
            </a:r>
            <a:br>
              <a:rPr lang="en-US" sz="4000"/>
            </a:br>
            <a:r>
              <a:rPr lang="en-US" sz="2000"/>
              <a:t>The Effect of Information Technology on the Auditor’s Consideration of Internal Control in a Financial Statement Audit</a:t>
            </a:r>
            <a:br>
              <a:rPr lang="en-US" sz="2000"/>
            </a:br>
            <a:endParaRPr lang="en-US" sz="2000"/>
          </a:p>
        </p:txBody>
      </p:sp>
      <p:sp>
        <p:nvSpPr>
          <p:cNvPr id="241667" name="Rectangle 3"/>
          <p:cNvSpPr>
            <a:spLocks noGrp="1" noChangeArrowheads="1"/>
          </p:cNvSpPr>
          <p:nvPr>
            <p:ph type="body" idx="1"/>
          </p:nvPr>
        </p:nvSpPr>
        <p:spPr>
          <a:xfrm>
            <a:off x="381000" y="2209800"/>
            <a:ext cx="8229600" cy="3886200"/>
          </a:xfrm>
        </p:spPr>
        <p:txBody>
          <a:bodyPr/>
          <a:lstStyle/>
          <a:p>
            <a:pPr>
              <a:lnSpc>
                <a:spcPct val="80000"/>
              </a:lnSpc>
            </a:pPr>
            <a:r>
              <a:rPr lang="en-US" sz="2400"/>
              <a:t>Provides auditors with guidance on IT’s effect on internal control and on the auditor’s understanding of internal control and the assessment of control risk. </a:t>
            </a:r>
          </a:p>
          <a:p>
            <a:pPr>
              <a:lnSpc>
                <a:spcPct val="80000"/>
              </a:lnSpc>
            </a:pPr>
            <a:r>
              <a:rPr lang="en-US" sz="2400"/>
              <a:t>Requires the auditor to consider how an organization’s IT use affects his or her audit strategy. </a:t>
            </a:r>
          </a:p>
          <a:p>
            <a:pPr>
              <a:lnSpc>
                <a:spcPct val="80000"/>
              </a:lnSpc>
            </a:pPr>
            <a:r>
              <a:rPr lang="en-US" sz="2400"/>
              <a:t>Where a significant amount of information is electronic, the auditor may decide it is not practical or possible to limit detection risk to an acceptable level by performing only substantive tests for one or more financial statement assertions. In such cases, the auditor should gather evidence about the effectiveness of both the design and operation of controls intended to reduce the assessed level of control risk. </a:t>
            </a:r>
          </a:p>
        </p:txBody>
      </p:sp>
    </p:spTree>
  </p:cSld>
  <p:clrMapOvr>
    <a:masterClrMapping/>
  </p:clrMapOvr>
  <p:transition>
    <p:circl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4EC38F34-7D09-4BAF-9692-3E372B3A5141}" type="slidenum">
              <a:rPr lang="en-US"/>
              <a:pPr/>
              <a:t>63</a:t>
            </a:fld>
            <a:endParaRPr lang="en-US"/>
          </a:p>
        </p:txBody>
      </p:sp>
      <p:pic>
        <p:nvPicPr>
          <p:cNvPr id="96258" name="Picture 2" descr="ControlsModel"/>
          <p:cNvPicPr>
            <a:picLocks noChangeAspect="1" noChangeArrowheads="1"/>
          </p:cNvPicPr>
          <p:nvPr/>
        </p:nvPicPr>
        <p:blipFill>
          <a:blip r:embed="rId3"/>
          <a:srcRect/>
          <a:stretch>
            <a:fillRect/>
          </a:stretch>
        </p:blipFill>
        <p:spPr bwMode="auto">
          <a:xfrm>
            <a:off x="23813" y="14288"/>
            <a:ext cx="9120187" cy="6843712"/>
          </a:xfrm>
          <a:prstGeom prst="rect">
            <a:avLst/>
          </a:prstGeom>
          <a:noFill/>
        </p:spPr>
      </p:pic>
      <p:sp>
        <p:nvSpPr>
          <p:cNvPr id="96259" name="Rectangle 3"/>
          <p:cNvSpPr>
            <a:spLocks noChangeArrowheads="1"/>
          </p:cNvSpPr>
          <p:nvPr/>
        </p:nvSpPr>
        <p:spPr bwMode="auto">
          <a:xfrm>
            <a:off x="76200" y="5724525"/>
            <a:ext cx="6248400" cy="952500"/>
          </a:xfrm>
          <a:prstGeom prst="rect">
            <a:avLst/>
          </a:prstGeom>
          <a:noFill/>
          <a:ln w="9525">
            <a:noFill/>
            <a:miter lim="800000"/>
            <a:headEnd/>
            <a:tailEnd/>
          </a:ln>
          <a:effectLst/>
        </p:spPr>
        <p:txBody>
          <a:bodyPr lIns="92075" tIns="46038" rIns="92075" bIns="46038" anchor="ctr"/>
          <a:lstStyle/>
          <a:p>
            <a:pPr algn="ctr"/>
            <a:r>
              <a:rPr lang="en-US" sz="4400">
                <a:solidFill>
                  <a:schemeClr val="tx2"/>
                </a:solidFill>
              </a:rPr>
              <a:t>SAS 78</a:t>
            </a:r>
            <a:br>
              <a:rPr lang="en-US" sz="4400">
                <a:solidFill>
                  <a:schemeClr val="tx2"/>
                </a:solidFill>
              </a:rPr>
            </a:br>
            <a:r>
              <a:rPr lang="en-US" sz="3600">
                <a:solidFill>
                  <a:schemeClr val="tx2"/>
                </a:solidFill>
              </a:rPr>
              <a:t>(#5: Control Activities)</a:t>
            </a:r>
          </a:p>
        </p:txBody>
      </p:sp>
    </p:spTree>
  </p:cSld>
  <p:clrMapOvr>
    <a:masterClrMapping/>
  </p:clrMapOvr>
  <p:transition>
    <p:circl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DCF211E-4F8C-4140-9A02-CBC732176138}" type="slidenum">
              <a:rPr lang="en-US"/>
              <a:pPr/>
              <a:t>64</a:t>
            </a:fld>
            <a:endParaRPr lang="en-US"/>
          </a:p>
        </p:txBody>
      </p:sp>
      <p:sp>
        <p:nvSpPr>
          <p:cNvPr id="97282" name="Rectangle 2"/>
          <p:cNvSpPr>
            <a:spLocks noGrp="1" noChangeArrowheads="1"/>
          </p:cNvSpPr>
          <p:nvPr>
            <p:ph type="body" idx="1"/>
          </p:nvPr>
        </p:nvSpPr>
        <p:spPr>
          <a:xfrm>
            <a:off x="787400" y="1016000"/>
            <a:ext cx="7848600" cy="5372100"/>
          </a:xfrm>
        </p:spPr>
        <p:txBody>
          <a:bodyPr/>
          <a:lstStyle/>
          <a:p>
            <a:pPr>
              <a:lnSpc>
                <a:spcPct val="120000"/>
              </a:lnSpc>
              <a:buClr>
                <a:srgbClr val="5F5F5F"/>
              </a:buClr>
              <a:buFont typeface="Wingdings" pitchFamily="2" charset="2"/>
              <a:buChar char="Ø"/>
            </a:pPr>
            <a:r>
              <a:rPr lang="en-US" sz="2800"/>
              <a:t>Physical Controls (1-3)</a:t>
            </a:r>
          </a:p>
          <a:p>
            <a:pPr lvl="1">
              <a:lnSpc>
                <a:spcPct val="105000"/>
              </a:lnSpc>
              <a:buClr>
                <a:srgbClr val="5F5F5F"/>
              </a:buClr>
              <a:buFont typeface="Wingdings" pitchFamily="2" charset="2"/>
              <a:buChar char="Ø"/>
            </a:pPr>
            <a:r>
              <a:rPr lang="en-US" sz="2400"/>
              <a:t>Transaction authorization</a:t>
            </a:r>
          </a:p>
          <a:p>
            <a:pPr lvl="2">
              <a:lnSpc>
                <a:spcPct val="105000"/>
              </a:lnSpc>
              <a:buClr>
                <a:srgbClr val="5F5F5F"/>
              </a:buClr>
              <a:buFont typeface="Wingdings" pitchFamily="2" charset="2"/>
              <a:buChar char="Ø"/>
            </a:pPr>
            <a:r>
              <a:rPr lang="en-US" sz="2000">
                <a:solidFill>
                  <a:srgbClr val="000099"/>
                </a:solidFill>
              </a:rPr>
              <a:t>Example</a:t>
            </a:r>
            <a:r>
              <a:rPr lang="en-US" sz="2000"/>
              <a:t>: </a:t>
            </a:r>
          </a:p>
          <a:p>
            <a:pPr lvl="3">
              <a:lnSpc>
                <a:spcPct val="105000"/>
              </a:lnSpc>
              <a:buClr>
                <a:srgbClr val="5F5F5F"/>
              </a:buClr>
              <a:buFont typeface="Wingdings" pitchFamily="2" charset="2"/>
              <a:buChar char="Ø"/>
            </a:pPr>
            <a:r>
              <a:rPr lang="en-US" sz="1800">
                <a:solidFill>
                  <a:srgbClr val="FF0000"/>
                </a:solidFill>
              </a:rPr>
              <a:t>Sales only to authorized customer</a:t>
            </a:r>
          </a:p>
          <a:p>
            <a:pPr lvl="3">
              <a:lnSpc>
                <a:spcPct val="105000"/>
              </a:lnSpc>
              <a:buClr>
                <a:srgbClr val="5F5F5F"/>
              </a:buClr>
              <a:buFont typeface="Wingdings" pitchFamily="2" charset="2"/>
              <a:buChar char="Ø"/>
            </a:pPr>
            <a:r>
              <a:rPr lang="en-US" sz="1800">
                <a:solidFill>
                  <a:srgbClr val="FF0000"/>
                </a:solidFill>
              </a:rPr>
              <a:t>Sales only if available credit limit</a:t>
            </a:r>
          </a:p>
          <a:p>
            <a:pPr lvl="1">
              <a:lnSpc>
                <a:spcPct val="105000"/>
              </a:lnSpc>
              <a:buClr>
                <a:srgbClr val="5F5F5F"/>
              </a:buClr>
              <a:buFont typeface="Wingdings" pitchFamily="2" charset="2"/>
              <a:buChar char="Ø"/>
            </a:pPr>
            <a:r>
              <a:rPr lang="en-US" sz="2400"/>
              <a:t>Segregation of duties</a:t>
            </a:r>
          </a:p>
          <a:p>
            <a:pPr lvl="2">
              <a:lnSpc>
                <a:spcPct val="105000"/>
              </a:lnSpc>
              <a:buClr>
                <a:srgbClr val="5F5F5F"/>
              </a:buClr>
              <a:buFont typeface="Wingdings" pitchFamily="2" charset="2"/>
              <a:buChar char="Ø"/>
            </a:pPr>
            <a:r>
              <a:rPr lang="en-US" sz="2000">
                <a:solidFill>
                  <a:srgbClr val="000099"/>
                </a:solidFill>
              </a:rPr>
              <a:t>Examples of incompatible duties:</a:t>
            </a:r>
          </a:p>
          <a:p>
            <a:pPr lvl="3">
              <a:lnSpc>
                <a:spcPct val="105000"/>
              </a:lnSpc>
              <a:buClr>
                <a:srgbClr val="5F5F5F"/>
              </a:buClr>
              <a:buFont typeface="Wingdings" pitchFamily="2" charset="2"/>
              <a:buChar char="Ø"/>
            </a:pPr>
            <a:r>
              <a:rPr lang="en-US" sz="1800">
                <a:solidFill>
                  <a:srgbClr val="FF0000"/>
                </a:solidFill>
              </a:rPr>
              <a:t>Authorization vs. processing [e.g., Sales vs. Auth. Cust.]</a:t>
            </a:r>
          </a:p>
          <a:p>
            <a:pPr lvl="3">
              <a:lnSpc>
                <a:spcPct val="105000"/>
              </a:lnSpc>
              <a:buClr>
                <a:srgbClr val="5F5F5F"/>
              </a:buClr>
              <a:buFont typeface="Wingdings" pitchFamily="2" charset="2"/>
              <a:buChar char="Ø"/>
            </a:pPr>
            <a:r>
              <a:rPr lang="en-US" sz="1800">
                <a:solidFill>
                  <a:srgbClr val="FF0000"/>
                </a:solidFill>
              </a:rPr>
              <a:t>Custody vs. recordkeeping [e.g., custody of inventory vs. DP of inventory]</a:t>
            </a:r>
          </a:p>
          <a:p>
            <a:pPr lvl="3">
              <a:lnSpc>
                <a:spcPct val="105000"/>
              </a:lnSpc>
              <a:buClr>
                <a:srgbClr val="5F5F5F"/>
              </a:buClr>
              <a:buFont typeface="Wingdings" pitchFamily="2" charset="2"/>
              <a:buChar char="Ø"/>
            </a:pPr>
            <a:r>
              <a:rPr lang="en-US" sz="1800">
                <a:solidFill>
                  <a:srgbClr val="FF0000"/>
                </a:solidFill>
              </a:rPr>
              <a:t>Fraud requires collusion [e.g., separate various steps in process]</a:t>
            </a:r>
          </a:p>
          <a:p>
            <a:pPr lvl="1">
              <a:lnSpc>
                <a:spcPct val="105000"/>
              </a:lnSpc>
              <a:buClr>
                <a:srgbClr val="5F5F5F"/>
              </a:buClr>
              <a:buFont typeface="Wingdings" pitchFamily="2" charset="2"/>
              <a:buChar char="Ø"/>
            </a:pPr>
            <a:r>
              <a:rPr lang="en-US" sz="2400"/>
              <a:t>Supervision</a:t>
            </a:r>
          </a:p>
          <a:p>
            <a:pPr lvl="2">
              <a:lnSpc>
                <a:spcPct val="105000"/>
              </a:lnSpc>
              <a:buClr>
                <a:srgbClr val="5F5F5F"/>
              </a:buClr>
              <a:buFont typeface="Wingdings" pitchFamily="2" charset="2"/>
              <a:buChar char="Ø"/>
            </a:pPr>
            <a:r>
              <a:rPr lang="en-US" sz="2000">
                <a:solidFill>
                  <a:srgbClr val="000099"/>
                </a:solidFill>
              </a:rPr>
              <a:t>Serves as compensating control when lack of segregation of duties exists by necessity</a:t>
            </a:r>
          </a:p>
        </p:txBody>
      </p:sp>
    </p:spTree>
  </p:cSld>
  <p:clrMapOvr>
    <a:masterClrMapping/>
  </p:clrMapOvr>
  <p:transition>
    <p:circl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E5E51DE-812E-44B1-B3D9-496027FF9937}" type="slidenum">
              <a:rPr lang="en-US"/>
              <a:pPr/>
              <a:t>65</a:t>
            </a:fld>
            <a:endParaRPr lang="en-US"/>
          </a:p>
        </p:txBody>
      </p:sp>
      <p:sp>
        <p:nvSpPr>
          <p:cNvPr id="99330" name="Rectangle 2"/>
          <p:cNvSpPr>
            <a:spLocks noGrp="1" noChangeArrowheads="1"/>
          </p:cNvSpPr>
          <p:nvPr>
            <p:ph type="body" idx="1"/>
          </p:nvPr>
        </p:nvSpPr>
        <p:spPr>
          <a:xfrm>
            <a:off x="609600" y="990600"/>
            <a:ext cx="8153400" cy="5410200"/>
          </a:xfrm>
        </p:spPr>
        <p:txBody>
          <a:bodyPr/>
          <a:lstStyle/>
          <a:p>
            <a:pPr>
              <a:lnSpc>
                <a:spcPct val="120000"/>
              </a:lnSpc>
              <a:buClr>
                <a:srgbClr val="5F5F5F"/>
              </a:buClr>
              <a:buFont typeface="Wingdings" pitchFamily="2" charset="2"/>
              <a:buChar char="Ø"/>
            </a:pPr>
            <a:r>
              <a:rPr lang="en-US" sz="2800"/>
              <a:t>Physical Controls (4-6)</a:t>
            </a:r>
          </a:p>
          <a:p>
            <a:pPr lvl="1">
              <a:lnSpc>
                <a:spcPct val="105000"/>
              </a:lnSpc>
              <a:buClr>
                <a:srgbClr val="5F5F5F"/>
              </a:buClr>
              <a:buFont typeface="Wingdings" pitchFamily="2" charset="2"/>
              <a:buChar char="Ø"/>
            </a:pPr>
            <a:r>
              <a:rPr lang="en-US" sz="2400"/>
              <a:t>Accounting records (audit trails; </a:t>
            </a:r>
            <a:r>
              <a:rPr lang="en-US" sz="2400">
                <a:solidFill>
                  <a:srgbClr val="000099"/>
                </a:solidFill>
              </a:rPr>
              <a:t>examples</a:t>
            </a:r>
            <a:r>
              <a:rPr lang="en-US" sz="2400"/>
              <a:t>)</a:t>
            </a:r>
          </a:p>
          <a:p>
            <a:pPr lvl="1">
              <a:lnSpc>
                <a:spcPct val="105000"/>
              </a:lnSpc>
              <a:buClr>
                <a:srgbClr val="5F5F5F"/>
              </a:buClr>
              <a:buFont typeface="Wingdings" pitchFamily="2" charset="2"/>
              <a:buChar char="Ø"/>
            </a:pPr>
            <a:r>
              <a:rPr lang="en-US" sz="2400"/>
              <a:t>Access controls</a:t>
            </a:r>
          </a:p>
          <a:p>
            <a:pPr lvl="2">
              <a:lnSpc>
                <a:spcPct val="105000"/>
              </a:lnSpc>
              <a:buClr>
                <a:srgbClr val="5F5F5F"/>
              </a:buClr>
              <a:buFont typeface="Wingdings" pitchFamily="2" charset="2"/>
              <a:buChar char="Ø"/>
            </a:pPr>
            <a:r>
              <a:rPr lang="en-US" sz="2000">
                <a:solidFill>
                  <a:srgbClr val="000099"/>
                </a:solidFill>
              </a:rPr>
              <a:t>Direct</a:t>
            </a:r>
            <a:r>
              <a:rPr lang="en-US" sz="2000">
                <a:solidFill>
                  <a:srgbClr val="3366FF"/>
                </a:solidFill>
              </a:rPr>
              <a:t> </a:t>
            </a:r>
            <a:r>
              <a:rPr lang="en-US" sz="2000">
                <a:solidFill>
                  <a:srgbClr val="FF0000"/>
                </a:solidFill>
              </a:rPr>
              <a:t>(the assets)</a:t>
            </a:r>
          </a:p>
          <a:p>
            <a:pPr lvl="2">
              <a:lnSpc>
                <a:spcPct val="105000"/>
              </a:lnSpc>
              <a:buClr>
                <a:srgbClr val="5F5F5F"/>
              </a:buClr>
              <a:buFont typeface="Wingdings" pitchFamily="2" charset="2"/>
              <a:buChar char="Ø"/>
            </a:pPr>
            <a:r>
              <a:rPr lang="en-US" sz="2000">
                <a:solidFill>
                  <a:srgbClr val="000099"/>
                </a:solidFill>
              </a:rPr>
              <a:t>Indirect</a:t>
            </a:r>
            <a:r>
              <a:rPr lang="en-US" sz="2000">
                <a:solidFill>
                  <a:srgbClr val="3366FF"/>
                </a:solidFill>
              </a:rPr>
              <a:t> </a:t>
            </a:r>
            <a:r>
              <a:rPr lang="en-US" sz="2000">
                <a:solidFill>
                  <a:srgbClr val="FF0000"/>
                </a:solidFill>
              </a:rPr>
              <a:t>(documents that control the assets)</a:t>
            </a:r>
          </a:p>
          <a:p>
            <a:pPr lvl="2">
              <a:lnSpc>
                <a:spcPct val="105000"/>
              </a:lnSpc>
              <a:buClr>
                <a:srgbClr val="5F5F5F"/>
              </a:buClr>
              <a:buFont typeface="Wingdings" pitchFamily="2" charset="2"/>
              <a:buChar char="Ø"/>
            </a:pPr>
            <a:r>
              <a:rPr lang="en-US" sz="2000">
                <a:solidFill>
                  <a:srgbClr val="000099"/>
                </a:solidFill>
              </a:rPr>
              <a:t>Fraud</a:t>
            </a:r>
            <a:r>
              <a:rPr lang="en-US" sz="2000">
                <a:solidFill>
                  <a:schemeClr val="accent2"/>
                </a:solidFill>
              </a:rPr>
              <a:t> </a:t>
            </a:r>
          </a:p>
          <a:p>
            <a:pPr lvl="2">
              <a:lnSpc>
                <a:spcPct val="105000"/>
              </a:lnSpc>
              <a:buClr>
                <a:srgbClr val="5F5F5F"/>
              </a:buClr>
              <a:buFont typeface="Wingdings" pitchFamily="2" charset="2"/>
              <a:buChar char="Ø"/>
            </a:pPr>
            <a:r>
              <a:rPr lang="en-US" sz="2000">
                <a:solidFill>
                  <a:srgbClr val="000099"/>
                </a:solidFill>
              </a:rPr>
              <a:t>Disaster Recovery</a:t>
            </a:r>
          </a:p>
          <a:p>
            <a:pPr lvl="1">
              <a:lnSpc>
                <a:spcPct val="105000"/>
              </a:lnSpc>
              <a:buClr>
                <a:srgbClr val="5F5F5F"/>
              </a:buClr>
              <a:buFont typeface="Wingdings" pitchFamily="2" charset="2"/>
              <a:buChar char="Ø"/>
            </a:pPr>
            <a:r>
              <a:rPr lang="en-US" sz="2400"/>
              <a:t>Independent verification</a:t>
            </a:r>
          </a:p>
          <a:p>
            <a:pPr lvl="2">
              <a:lnSpc>
                <a:spcPct val="105000"/>
              </a:lnSpc>
              <a:buClr>
                <a:srgbClr val="5F5F5F"/>
              </a:buClr>
              <a:buFont typeface="Wingdings" pitchFamily="2" charset="2"/>
              <a:buChar char="Ø"/>
            </a:pPr>
            <a:r>
              <a:rPr lang="en-US" sz="2000">
                <a:solidFill>
                  <a:srgbClr val="000099"/>
                </a:solidFill>
              </a:rPr>
              <a:t>Management can assess:</a:t>
            </a:r>
          </a:p>
          <a:p>
            <a:pPr lvl="3">
              <a:lnSpc>
                <a:spcPct val="105000"/>
              </a:lnSpc>
              <a:buClr>
                <a:srgbClr val="5F5F5F"/>
              </a:buClr>
              <a:buFont typeface="Wingdings" pitchFamily="2" charset="2"/>
              <a:buChar char="Ø"/>
            </a:pPr>
            <a:r>
              <a:rPr lang="en-US" sz="1800">
                <a:solidFill>
                  <a:srgbClr val="FF0000"/>
                </a:solidFill>
              </a:rPr>
              <a:t>The performance of individuals</a:t>
            </a:r>
          </a:p>
          <a:p>
            <a:pPr lvl="3">
              <a:lnSpc>
                <a:spcPct val="105000"/>
              </a:lnSpc>
              <a:buClr>
                <a:srgbClr val="5F5F5F"/>
              </a:buClr>
              <a:buFont typeface="Wingdings" pitchFamily="2" charset="2"/>
              <a:buChar char="Ø"/>
            </a:pPr>
            <a:r>
              <a:rPr lang="en-US" sz="1800">
                <a:solidFill>
                  <a:srgbClr val="FF0000"/>
                </a:solidFill>
              </a:rPr>
              <a:t>The integrity of the AIS</a:t>
            </a:r>
          </a:p>
          <a:p>
            <a:pPr lvl="3">
              <a:lnSpc>
                <a:spcPct val="105000"/>
              </a:lnSpc>
              <a:buClr>
                <a:srgbClr val="5F5F5F"/>
              </a:buClr>
              <a:buFont typeface="Wingdings" pitchFamily="2" charset="2"/>
              <a:buChar char="Ø"/>
            </a:pPr>
            <a:r>
              <a:rPr lang="en-US" sz="1800">
                <a:solidFill>
                  <a:srgbClr val="FF0000"/>
                </a:solidFill>
              </a:rPr>
              <a:t>The integrity of the data in the records</a:t>
            </a:r>
          </a:p>
          <a:p>
            <a:pPr lvl="3">
              <a:lnSpc>
                <a:spcPct val="105000"/>
              </a:lnSpc>
              <a:buClr>
                <a:srgbClr val="5F5F5F"/>
              </a:buClr>
              <a:buFont typeface="Wingdings" pitchFamily="2" charset="2"/>
              <a:buChar char="Ø"/>
            </a:pPr>
            <a:r>
              <a:rPr lang="en-US" sz="1800">
                <a:solidFill>
                  <a:srgbClr val="FF0000"/>
                </a:solidFill>
              </a:rPr>
              <a:t>Examples</a:t>
            </a:r>
          </a:p>
        </p:txBody>
      </p:sp>
    </p:spTree>
  </p:cSld>
  <p:clrMapOvr>
    <a:masterClrMapping/>
  </p:clrMapOvr>
  <p:transition>
    <p:circl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References</a:t>
            </a:r>
          </a:p>
        </p:txBody>
      </p:sp>
      <p:sp>
        <p:nvSpPr>
          <p:cNvPr id="54275" name="Rectangle 3"/>
          <p:cNvSpPr>
            <a:spLocks noGrp="1" noChangeArrowheads="1"/>
          </p:cNvSpPr>
          <p:nvPr>
            <p:ph idx="1"/>
          </p:nvPr>
        </p:nvSpPr>
        <p:spPr/>
        <p:txBody>
          <a:bodyPr/>
          <a:lstStyle/>
          <a:p>
            <a:pPr eaLnBrk="1" hangingPunct="1"/>
            <a:r>
              <a:rPr lang="en-US" sz="2800" smtClean="0"/>
              <a:t>www.isaca.org</a:t>
            </a:r>
          </a:p>
          <a:p>
            <a:pPr eaLnBrk="1" hangingPunct="1"/>
            <a:r>
              <a:rPr lang="en-US" sz="2800" smtClean="0"/>
              <a:t>“An Auditor’s Checklist for Performing a Perimeter Audit of on IBM ISERIES (AS/400) System” - Craig Reise</a:t>
            </a:r>
          </a:p>
          <a:p>
            <a:pPr eaLnBrk="1" hangingPunct="1"/>
            <a:r>
              <a:rPr lang="en-US" sz="2800" smtClean="0"/>
              <a:t>“Conducting a Security Audit: An Introductory Overview” - Bill Hayes</a:t>
            </a:r>
          </a:p>
          <a:p>
            <a:pPr eaLnBrk="1" hangingPunct="1"/>
            <a:r>
              <a:rPr lang="en-US" sz="2800" smtClean="0"/>
              <a:t>“The Application Audit Process - A Guide for Information Security Professionals” - Robert Hein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What is IT Audit (informal)	</a:t>
            </a:r>
          </a:p>
        </p:txBody>
      </p:sp>
      <p:sp>
        <p:nvSpPr>
          <p:cNvPr id="4099" name="Content Placeholder 2"/>
          <p:cNvSpPr>
            <a:spLocks noGrp="1"/>
          </p:cNvSpPr>
          <p:nvPr>
            <p:ph idx="1"/>
          </p:nvPr>
        </p:nvSpPr>
        <p:spPr/>
        <p:txBody>
          <a:bodyPr/>
          <a:lstStyle/>
          <a:p>
            <a:r>
              <a:rPr lang="en-US" dirty="0" smtClean="0"/>
              <a:t>Say what you do(document)</a:t>
            </a:r>
          </a:p>
          <a:p>
            <a:r>
              <a:rPr lang="en-US" dirty="0" smtClean="0"/>
              <a:t>Do what you say( implement)</a:t>
            </a:r>
          </a:p>
          <a:p>
            <a:r>
              <a:rPr lang="en-US" dirty="0" smtClean="0"/>
              <a:t>Evidence ( M&amp;E)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Definition</a:t>
            </a:r>
          </a:p>
        </p:txBody>
      </p:sp>
      <p:sp>
        <p:nvSpPr>
          <p:cNvPr id="5123" name="Rectangle 3"/>
          <p:cNvSpPr>
            <a:spLocks noGrp="1" noChangeArrowheads="1"/>
          </p:cNvSpPr>
          <p:nvPr>
            <p:ph idx="1"/>
          </p:nvPr>
        </p:nvSpPr>
        <p:spPr/>
        <p:txBody>
          <a:bodyPr/>
          <a:lstStyle/>
          <a:p>
            <a:pPr eaLnBrk="1" hangingPunct="1">
              <a:buFont typeface="Arial" pitchFamily="34" charset="0"/>
              <a:buNone/>
            </a:pPr>
            <a:r>
              <a:rPr lang="en-US" sz="2800" dirty="0" smtClean="0"/>
              <a:t>IT/IS Audit</a:t>
            </a:r>
          </a:p>
          <a:p>
            <a:pPr eaLnBrk="1" hangingPunct="1"/>
            <a:r>
              <a:rPr lang="en-US" sz="2400" dirty="0" smtClean="0"/>
              <a:t>Independent assessment of an organization’s internal policies, controls, and activities. You use an audit to assess the presence and effectiveness of IT controls and to ensure that those controls are compliant with stated policies. In addition, audits provide reasonable assurance that organizations are compliant with applicable regulations and other industry requirements.</a:t>
            </a:r>
          </a:p>
          <a:p>
            <a:pPr eaLnBrk="1" hangingPunct="1"/>
            <a:r>
              <a:rPr lang="en-US" sz="2400" dirty="0" smtClean="0"/>
              <a:t>Address the risk exposures within IT systems and assess the controls and integrity of information systems</a:t>
            </a:r>
          </a:p>
          <a:p>
            <a:pPr lvl="1" eaLnBrk="1" hangingPunct="1">
              <a:buNone/>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Audit Charter</a:t>
            </a:r>
          </a:p>
        </p:txBody>
      </p:sp>
      <p:sp>
        <p:nvSpPr>
          <p:cNvPr id="6147" name="Content Placeholder 2"/>
          <p:cNvSpPr>
            <a:spLocks noGrp="1"/>
          </p:cNvSpPr>
          <p:nvPr>
            <p:ph idx="1"/>
          </p:nvPr>
        </p:nvSpPr>
        <p:spPr/>
        <p:txBody>
          <a:bodyPr/>
          <a:lstStyle/>
          <a:p>
            <a:pPr eaLnBrk="1" hangingPunct="1">
              <a:spcAft>
                <a:spcPts val="600"/>
              </a:spcAft>
            </a:pPr>
            <a:r>
              <a:rPr lang="en-US" altLang="zh-TW" sz="3000" smtClean="0"/>
              <a:t>Audit charter (or engagement letter)</a:t>
            </a:r>
          </a:p>
          <a:p>
            <a:pPr lvl="1" eaLnBrk="1" hangingPunct="1">
              <a:spcAft>
                <a:spcPts val="600"/>
              </a:spcAft>
            </a:pPr>
            <a:r>
              <a:rPr lang="en-US" altLang="zh-TW" sz="2600" smtClean="0"/>
              <a:t>Stating </a:t>
            </a:r>
            <a:r>
              <a:rPr lang="en-US" sz="2600" smtClean="0"/>
              <a:t>management’s</a:t>
            </a:r>
            <a:r>
              <a:rPr lang="en-US" altLang="zh-TW" sz="2600" smtClean="0"/>
              <a:t> </a:t>
            </a:r>
            <a:r>
              <a:rPr lang="en-US" sz="2600" smtClean="0"/>
              <a:t>responsibility and objectives for, and delegation of authority to, the IT audit function</a:t>
            </a:r>
            <a:endParaRPr lang="en-US" altLang="zh-TW" sz="2600" smtClean="0"/>
          </a:p>
          <a:p>
            <a:pPr lvl="1" eaLnBrk="1" hangingPunct="1">
              <a:spcAft>
                <a:spcPts val="600"/>
              </a:spcAft>
            </a:pPr>
            <a:r>
              <a:rPr lang="en-US" altLang="zh-TW" sz="2600" smtClean="0"/>
              <a:t>Outlining </a:t>
            </a:r>
            <a:r>
              <a:rPr lang="en-US" sz="2600" smtClean="0"/>
              <a:t>the</a:t>
            </a:r>
            <a:r>
              <a:rPr lang="en-US" altLang="zh-TW" sz="2600" smtClean="0"/>
              <a:t> </a:t>
            </a:r>
            <a:r>
              <a:rPr lang="en-US" sz="2600" smtClean="0"/>
              <a:t>overall authority, scope and responsibilities of the audit function</a:t>
            </a:r>
            <a:endParaRPr lang="en-US" altLang="zh-TW" sz="2600" smtClean="0"/>
          </a:p>
          <a:p>
            <a:pPr>
              <a:buFont typeface="Arial" pitchFamily="34" charset="0"/>
              <a:buNone/>
            </a:pPr>
            <a:endParaRPr lang="en-US"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1726</TotalTime>
  <Words>4910</Words>
  <Application>Microsoft Office PowerPoint</Application>
  <PresentationFormat>On-screen Show (4:3)</PresentationFormat>
  <Paragraphs>511</Paragraphs>
  <Slides>66</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ＭＳ Ｐゴシック</vt:lpstr>
      <vt:lpstr>Arial</vt:lpstr>
      <vt:lpstr>Calibri</vt:lpstr>
      <vt:lpstr>Helvetica</vt:lpstr>
      <vt:lpstr>MS Mincho</vt:lpstr>
      <vt:lpstr>Osaka</vt:lpstr>
      <vt:lpstr>新細明體</vt:lpstr>
      <vt:lpstr>TimesNewRomanPS</vt:lpstr>
      <vt:lpstr>Wingdings</vt:lpstr>
      <vt:lpstr>Office Theme</vt:lpstr>
      <vt:lpstr>BIT: IS  AUDIT</vt:lpstr>
      <vt:lpstr>Topics</vt:lpstr>
      <vt:lpstr>THE IT ENVIRONMENT</vt:lpstr>
      <vt:lpstr>IT Investigative and Forensic Techniques for Auditors</vt:lpstr>
      <vt:lpstr>The IT Audit</vt:lpstr>
      <vt:lpstr>The IT Audit</vt:lpstr>
      <vt:lpstr>What is IT Audit (informal) </vt:lpstr>
      <vt:lpstr>Definition</vt:lpstr>
      <vt:lpstr>Audit Charter</vt:lpstr>
      <vt:lpstr>Scope of IT Audit</vt:lpstr>
      <vt:lpstr>Questions to be asked</vt:lpstr>
      <vt:lpstr>IT/IS Audit Program goals</vt:lpstr>
      <vt:lpstr>Risk Analysis</vt:lpstr>
      <vt:lpstr>Risk analysis (cont.)</vt:lpstr>
      <vt:lpstr>Threat’s list (examples)</vt:lpstr>
      <vt:lpstr>Risk Analysis (cont.)</vt:lpstr>
      <vt:lpstr>Risk Analysis (cont.)</vt:lpstr>
      <vt:lpstr>Risk Analysis (cont.)</vt:lpstr>
      <vt:lpstr>Risk Analysis (cont.)</vt:lpstr>
      <vt:lpstr>Risk Analysis (cont.) </vt:lpstr>
      <vt:lpstr>Internal Controls</vt:lpstr>
      <vt:lpstr> Internal Controls (continued) </vt:lpstr>
      <vt:lpstr>Internal Control Objectives</vt:lpstr>
      <vt:lpstr>Steps of An IT Audit</vt:lpstr>
      <vt:lpstr>Planning Phase</vt:lpstr>
      <vt:lpstr>Example Asset list</vt:lpstr>
      <vt:lpstr>Planning Phase Outcome</vt:lpstr>
      <vt:lpstr>Some regulations to keep in mind</vt:lpstr>
      <vt:lpstr>Testing Phase</vt:lpstr>
      <vt:lpstr>Testing Phase (cont.)</vt:lpstr>
      <vt:lpstr>Procedures for Testing and Evaluating IT Controls </vt:lpstr>
      <vt:lpstr>Testing Assets (example)</vt:lpstr>
      <vt:lpstr>Reporting Phase</vt:lpstr>
      <vt:lpstr>Reporting Phase (cont.)</vt:lpstr>
      <vt:lpstr>Reporting Phase (cont.)</vt:lpstr>
      <vt:lpstr>Reporting Phase (cont.)</vt:lpstr>
      <vt:lpstr>Audit Documentation</vt:lpstr>
      <vt:lpstr>Example Audit checklist</vt:lpstr>
      <vt:lpstr>Implementation of Recommendations</vt:lpstr>
      <vt:lpstr>Summary of IT Audit Process: 8 Steps</vt:lpstr>
      <vt:lpstr>Preparing To Be Audited</vt:lpstr>
      <vt:lpstr>Application Audit</vt:lpstr>
      <vt:lpstr>Application Audit (cont.)</vt:lpstr>
      <vt:lpstr>Application Audit - Administration</vt:lpstr>
      <vt:lpstr>Application Audit - Inputs, Processing, Outputs</vt:lpstr>
      <vt:lpstr>Application Audit - Logical Security</vt:lpstr>
      <vt:lpstr>Application Audit - Disaster Recovery Plan</vt:lpstr>
      <vt:lpstr>Application Audit - Change Management</vt:lpstr>
      <vt:lpstr>Application Audit - User Support</vt:lpstr>
      <vt:lpstr>Application Audit - Third Party Services</vt:lpstr>
      <vt:lpstr>Application Audit - General Controls</vt:lpstr>
      <vt:lpstr>Internal Auditing Standards</vt:lpstr>
      <vt:lpstr>AUDITING Standards: The five components of internal control are: </vt:lpstr>
      <vt:lpstr>SAS 78</vt:lpstr>
      <vt:lpstr>SAS 78 (#1:Control Environment -- elements)</vt:lpstr>
      <vt:lpstr>SAS 78  (#1:Control Environment -- elements)</vt:lpstr>
      <vt:lpstr>SAS 78  (#1:Control Environment -- techniques)</vt:lpstr>
      <vt:lpstr>SAS 78  (#2:Risk Assessment)</vt:lpstr>
      <vt:lpstr>SAS 78  (#3:Information &amp; Communication-elements)</vt:lpstr>
      <vt:lpstr>SAS 78 (#3:Information &amp; Communication-techniques)</vt:lpstr>
      <vt:lpstr>SAS 78 (#4: Monitoring)</vt:lpstr>
      <vt:lpstr>SAS 94 The Effect of Information Technology on the Auditor’s Consideration of Internal Control in a Financial Statement Audit </vt:lpstr>
      <vt:lpstr>PowerPoint Presentation</vt:lpstr>
      <vt:lpstr>PowerPoint Presentation</vt:lpstr>
      <vt:lpstr>PowerPoint Presentation</vt:lpstr>
      <vt:lpstr>References</vt:lpstr>
    </vt:vector>
  </TitlesOfParts>
  <Company>Martin Goldberg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Auditing</dc:title>
  <dc:creator>Martin Goldberg</dc:creator>
  <cp:lastModifiedBy>Stanley Munga</cp:lastModifiedBy>
  <cp:revision>154</cp:revision>
  <dcterms:created xsi:type="dcterms:W3CDTF">2005-04-10T20:33:41Z</dcterms:created>
  <dcterms:modified xsi:type="dcterms:W3CDTF">2023-01-18T01:36:30Z</dcterms:modified>
</cp:coreProperties>
</file>