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ms-office.legacyDiagramTex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legacyDocTextInfo.bin" ContentType="application/vnd.ms-office.legacyDocTextInfo"/>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969" r:id="rId2"/>
  </p:sldMasterIdLst>
  <p:notesMasterIdLst>
    <p:notesMasterId r:id="rId59"/>
  </p:notesMasterIdLst>
  <p:sldIdLst>
    <p:sldId id="256" r:id="rId3"/>
    <p:sldId id="315" r:id="rId4"/>
    <p:sldId id="257" r:id="rId5"/>
    <p:sldId id="266" r:id="rId6"/>
    <p:sldId id="269" r:id="rId7"/>
    <p:sldId id="290" r:id="rId8"/>
    <p:sldId id="270" r:id="rId9"/>
    <p:sldId id="262" r:id="rId10"/>
    <p:sldId id="281" r:id="rId11"/>
    <p:sldId id="284" r:id="rId12"/>
    <p:sldId id="282" r:id="rId13"/>
    <p:sldId id="300" r:id="rId14"/>
    <p:sldId id="273" r:id="rId15"/>
    <p:sldId id="259" r:id="rId16"/>
    <p:sldId id="260" r:id="rId17"/>
    <p:sldId id="276" r:id="rId18"/>
    <p:sldId id="275" r:id="rId19"/>
    <p:sldId id="265" r:id="rId20"/>
    <p:sldId id="280" r:id="rId21"/>
    <p:sldId id="277" r:id="rId22"/>
    <p:sldId id="278" r:id="rId23"/>
    <p:sldId id="279" r:id="rId24"/>
    <p:sldId id="264" r:id="rId25"/>
    <p:sldId id="289" r:id="rId26"/>
    <p:sldId id="301" r:id="rId27"/>
    <p:sldId id="263" r:id="rId28"/>
    <p:sldId id="272" r:id="rId29"/>
    <p:sldId id="288" r:id="rId30"/>
    <p:sldId id="298" r:id="rId31"/>
    <p:sldId id="258" r:id="rId32"/>
    <p:sldId id="302" r:id="rId33"/>
    <p:sldId id="286" r:id="rId34"/>
    <p:sldId id="287" r:id="rId35"/>
    <p:sldId id="285" r:id="rId36"/>
    <p:sldId id="267" r:id="rId37"/>
    <p:sldId id="268" r:id="rId38"/>
    <p:sldId id="303" r:id="rId39"/>
    <p:sldId id="271" r:id="rId40"/>
    <p:sldId id="292" r:id="rId41"/>
    <p:sldId id="293" r:id="rId42"/>
    <p:sldId id="294" r:id="rId43"/>
    <p:sldId id="295" r:id="rId44"/>
    <p:sldId id="299" r:id="rId45"/>
    <p:sldId id="306" r:id="rId46"/>
    <p:sldId id="296" r:id="rId47"/>
    <p:sldId id="304" r:id="rId48"/>
    <p:sldId id="297" r:id="rId49"/>
    <p:sldId id="308" r:id="rId50"/>
    <p:sldId id="307" r:id="rId51"/>
    <p:sldId id="310" r:id="rId52"/>
    <p:sldId id="314" r:id="rId53"/>
    <p:sldId id="309" r:id="rId54"/>
    <p:sldId id="312" r:id="rId55"/>
    <p:sldId id="311" r:id="rId56"/>
    <p:sldId id="313" r:id="rId57"/>
    <p:sldId id="316"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ECF66E"/>
    <a:srgbClr val="E6F343"/>
    <a:srgbClr val="F7FEA0"/>
    <a:srgbClr val="EC958C"/>
    <a:srgbClr val="89FF89"/>
    <a:srgbClr val="00CC00"/>
    <a:srgbClr val="FF9B9B"/>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4848" autoAdjust="0"/>
  </p:normalViewPr>
  <p:slideViewPr>
    <p:cSldViewPr>
      <p:cViewPr varScale="1">
        <p:scale>
          <a:sx n="50" d="100"/>
          <a:sy n="50" d="100"/>
        </p:scale>
        <p:origin x="-187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06/relationships/legacyDocTextInfo" Target="legacyDocTextInfo.bin"/><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5" Type="http://schemas.microsoft.com/office/2006/relationships/legacyDiagramText" Target="legacyDiagramText5.bin"/><Relationship Id="rId4" Type="http://schemas.microsoft.com/office/2006/relationships/legacyDiagramText" Target="legacyDiagramText4.bin"/></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2079156-3A69-4DE0-9CAA-AFBB1438CA8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a:noFill/>
        </p:spPr>
        <p:txBody>
          <a:bodyPr/>
          <a:lstStyle/>
          <a:p>
            <a:fld id="{B80639D1-D9A6-4A58-B2DA-0D6F0A6D647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smtClean="0"/>
              <a:t>The expected yearly loss serves to prioritize threats and determine what defenses are needed.  The values above indicate ranges of losses expected in a given year assuming no controls are in place.  Pay attention to the row and column headers.</a:t>
            </a:r>
          </a:p>
        </p:txBody>
      </p:sp>
      <p:sp>
        <p:nvSpPr>
          <p:cNvPr id="74756" name="Slide Number Placeholder 3"/>
          <p:cNvSpPr>
            <a:spLocks noGrp="1"/>
          </p:cNvSpPr>
          <p:nvPr>
            <p:ph type="sldNum" sz="quarter" idx="5"/>
          </p:nvPr>
        </p:nvSpPr>
        <p:spPr>
          <a:noFill/>
        </p:spPr>
        <p:txBody>
          <a:bodyPr/>
          <a:lstStyle/>
          <a:p>
            <a:fld id="{24FECFDB-9A30-49EC-86A9-C42E6B93D617}"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r>
              <a:rPr lang="en-US" dirty="0" smtClean="0"/>
              <a:t>The Breach Notification Law requires us to tell all customers if their private information was breached.  On average, this costs $130 (or more) per customer in lawyers fees, mailings, etc.</a:t>
            </a:r>
          </a:p>
          <a:p>
            <a:r>
              <a:rPr lang="en-US" dirty="0" smtClean="0"/>
              <a:t>Direct Loss = Cost of Replacement</a:t>
            </a:r>
          </a:p>
          <a:p>
            <a:r>
              <a:rPr lang="en-US" dirty="0" smtClean="0"/>
              <a:t>Consequential Loss = Loss of income, reputation, fines, legal proceedings, etc.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r>
              <a:rPr lang="en-US" smtClean="0"/>
              <a:t>When considering loss due to threats, you can use this list and others on following pages as potential threats.</a:t>
            </a:r>
          </a:p>
          <a:p>
            <a:r>
              <a:rPr lang="en-US" smtClean="0"/>
              <a:t>Source:  </a:t>
            </a:r>
            <a:r>
              <a:rPr lang="en-US" i="1" smtClean="0"/>
              <a:t>CISM® Review Manual 2009</a:t>
            </a:r>
            <a:r>
              <a:rPr lang="en-US" smtClean="0"/>
              <a:t>, © 2008, ISACA. All rights reserved. Used by permission.</a:t>
            </a:r>
          </a:p>
          <a:p>
            <a:r>
              <a:rPr lang="en-US" smtClean="0"/>
              <a:t>Cism09 2.10.5</a:t>
            </a:r>
          </a:p>
        </p:txBody>
      </p:sp>
      <p:sp>
        <p:nvSpPr>
          <p:cNvPr id="76804" name="Slide Number Placeholder 3"/>
          <p:cNvSpPr>
            <a:spLocks noGrp="1"/>
          </p:cNvSpPr>
          <p:nvPr>
            <p:ph type="sldNum" sz="quarter" idx="5"/>
          </p:nvPr>
        </p:nvSpPr>
        <p:spPr>
          <a:noFill/>
        </p:spPr>
        <p:txBody>
          <a:bodyPr/>
          <a:lstStyle/>
          <a:p>
            <a:fld id="{3344E6E6-5526-4B4B-BF09-3CF6124CECCF}"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r>
              <a:rPr lang="en-US" smtClean="0"/>
              <a:t>These threat types are useful to consider in naming threats to a business, as part of Step 2 of Risk Analysis.</a:t>
            </a:r>
          </a:p>
          <a:p>
            <a:r>
              <a:rPr lang="en-US" smtClean="0"/>
              <a:t>First column: Who also known as Threat Agents</a:t>
            </a:r>
          </a:p>
          <a:p>
            <a:r>
              <a:rPr lang="en-US" smtClean="0"/>
              <a:t>Second column: Motivation</a:t>
            </a:r>
          </a:p>
          <a:p>
            <a:r>
              <a:rPr lang="en-US" smtClean="0"/>
              <a:t>Third column: Result</a:t>
            </a:r>
          </a:p>
        </p:txBody>
      </p:sp>
      <p:sp>
        <p:nvSpPr>
          <p:cNvPr id="77828" name="Slide Number Placeholder 3"/>
          <p:cNvSpPr>
            <a:spLocks noGrp="1"/>
          </p:cNvSpPr>
          <p:nvPr>
            <p:ph type="sldNum" sz="quarter" idx="5"/>
          </p:nvPr>
        </p:nvSpPr>
        <p:spPr>
          <a:noFill/>
        </p:spPr>
        <p:txBody>
          <a:bodyPr/>
          <a:lstStyle/>
          <a:p>
            <a:fld id="{20AB160F-E9D7-4819-83BB-2F159F2ED2BB}"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Vulnerability = hole in security system, enabling threat to occur</a:t>
            </a:r>
          </a:p>
          <a:p>
            <a:r>
              <a:rPr lang="en-US" smtClean="0"/>
              <a:t>Threat refers to any entity or event that could cause damage to an enterprise.  A vulnerability is a weak spot that would allow that damage to happen.  A risk is a combination of the two; a threat without a relevant vulnerability (or vice versa) does not constitute a risk.</a:t>
            </a:r>
          </a:p>
          <a:p>
            <a:r>
              <a:rPr lang="en-US" smtClean="0"/>
              <a:t>Threat: burglar.  Vulnerability: unlocked door.  Risk: your TV will be stolen.</a:t>
            </a:r>
          </a:p>
          <a:p>
            <a:r>
              <a:rPr lang="en-US" smtClean="0"/>
              <a:t>There may be little an organization can do to affect threats directly, but by finding and minimizing vulnerabilities they can affect the impact of the threats.</a:t>
            </a:r>
          </a:p>
        </p:txBody>
      </p:sp>
      <p:sp>
        <p:nvSpPr>
          <p:cNvPr id="78852" name="Slide Number Placeholder 3"/>
          <p:cNvSpPr>
            <a:spLocks noGrp="1"/>
          </p:cNvSpPr>
          <p:nvPr>
            <p:ph type="sldNum" sz="quarter" idx="5"/>
          </p:nvPr>
        </p:nvSpPr>
        <p:spPr>
          <a:noFill/>
        </p:spPr>
        <p:txBody>
          <a:bodyPr/>
          <a:lstStyle/>
          <a:p>
            <a:fld id="{C1FF02C5-3C63-44B2-B642-500CFD22B14D}"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US" smtClean="0"/>
              <a:t>What is the probability this threat will occur?</a:t>
            </a:r>
          </a:p>
          <a:p>
            <a:r>
              <a:rPr lang="en-US" smtClean="0"/>
              <a:t>What is the extent of the vulnerability?  Vulnerabilities are not either/or; some may be more easily exploited than others, and controls may fully or partially mitigate them.</a:t>
            </a:r>
          </a:p>
          <a:p>
            <a:r>
              <a:rPr lang="en-US" smtClean="0"/>
              <a:t>Although there are good estimates out there, there is no accurate forecast, with past experience perhaps being the best – if you have experienced a problem before.  </a:t>
            </a:r>
          </a:p>
        </p:txBody>
      </p:sp>
      <p:sp>
        <p:nvSpPr>
          <p:cNvPr id="79876" name="Slide Number Placeholder 3"/>
          <p:cNvSpPr>
            <a:spLocks noGrp="1"/>
          </p:cNvSpPr>
          <p:nvPr>
            <p:ph type="sldNum" sz="quarter" idx="5"/>
          </p:nvPr>
        </p:nvSpPr>
        <p:spPr>
          <a:noFill/>
        </p:spPr>
        <p:txBody>
          <a:bodyPr/>
          <a:lstStyle/>
          <a:p>
            <a:fld id="{56CDCD6E-FB6F-48F9-9904-91026028F065}" type="slidenum">
              <a:rPr lang="en-US" smtClean="0"/>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smtClean="0"/>
              <a:t>Trying to come up with a probability is easier if you have past history.</a:t>
            </a:r>
          </a:p>
          <a:p>
            <a:endParaRPr lang="en-US" smtClean="0"/>
          </a:p>
          <a:p>
            <a:r>
              <a:rPr lang="en-US" smtClean="0"/>
              <a:t>Source:  </a:t>
            </a:r>
            <a:r>
              <a:rPr lang="en-US" i="1" smtClean="0"/>
              <a:t>CISM® Review Manual 2009</a:t>
            </a:r>
            <a:r>
              <a:rPr lang="en-US" smtClean="0"/>
              <a:t>, © 2008, ISACA. All rights reserved. Used by permission.</a:t>
            </a:r>
          </a:p>
          <a:p>
            <a:r>
              <a:rPr lang="en-US" smtClean="0"/>
              <a:t>Exhibit 2.11</a:t>
            </a:r>
          </a:p>
        </p:txBody>
      </p:sp>
      <p:sp>
        <p:nvSpPr>
          <p:cNvPr id="80900" name="Slide Number Placeholder 3"/>
          <p:cNvSpPr>
            <a:spLocks noGrp="1"/>
          </p:cNvSpPr>
          <p:nvPr>
            <p:ph type="sldNum" sz="quarter" idx="5"/>
          </p:nvPr>
        </p:nvSpPr>
        <p:spPr>
          <a:noFill/>
        </p:spPr>
        <p:txBody>
          <a:bodyPr/>
          <a:lstStyle/>
          <a:p>
            <a:fld id="{8A8D8949-2257-461E-B784-A1D1E687DD80}" type="slidenum">
              <a:rPr lang="en-US" smtClean="0"/>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mtClean="0"/>
              <a:t>These are described in the next slides.</a:t>
            </a:r>
          </a:p>
        </p:txBody>
      </p:sp>
      <p:sp>
        <p:nvSpPr>
          <p:cNvPr id="81924" name="Slide Number Placeholder 3"/>
          <p:cNvSpPr>
            <a:spLocks noGrp="1"/>
          </p:cNvSpPr>
          <p:nvPr>
            <p:ph type="sldNum" sz="quarter" idx="5"/>
          </p:nvPr>
        </p:nvSpPr>
        <p:spPr>
          <a:noFill/>
        </p:spPr>
        <p:txBody>
          <a:bodyPr/>
          <a:lstStyle/>
          <a:p>
            <a:fld id="{A7B812D5-9BF9-4A0F-9862-0141C051D742}"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F7BF2C45-35DF-4444-AF84-CB2247DFAF41}" type="slidenum">
              <a:rPr lang="en-US" smtClean="0"/>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r>
              <a:rPr lang="en-US" smtClean="0"/>
              <a:t>Alternatively, we can categorize the impact into five categories, and the likelihood into 5 categories, for Semi-Quantitative Analysis</a:t>
            </a:r>
          </a:p>
          <a:p>
            <a:endParaRPr lang="en-US" smtClean="0"/>
          </a:p>
          <a:p>
            <a:r>
              <a:rPr lang="en-US" smtClean="0"/>
              <a:t>Semi-q involves assigning values to assets; they may not reflect real world values but should be approximately proportional.  That is, you may not know exactly what something is going to cost but you can try to decide whether it’s more or less costly than something else.  If real-world values could be used then a quantitative analysis would be more appropriate.</a:t>
            </a:r>
          </a:p>
        </p:txBody>
      </p:sp>
      <p:sp>
        <p:nvSpPr>
          <p:cNvPr id="84996" name="Slide Number Placeholder 3"/>
          <p:cNvSpPr>
            <a:spLocks noGrp="1"/>
          </p:cNvSpPr>
          <p:nvPr>
            <p:ph type="sldNum" sz="quarter" idx="5"/>
          </p:nvPr>
        </p:nvSpPr>
        <p:spPr>
          <a:noFill/>
        </p:spPr>
        <p:txBody>
          <a:bodyPr/>
          <a:lstStyle/>
          <a:p>
            <a:fld id="{76838FFB-77BE-4C99-B73B-CF3936761BCD}" type="slidenum">
              <a:rPr lang="en-US" smtClean="0"/>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smtClean="0"/>
              <a:t>The items on the left cost money – so do the items on the right (e.g., loss in income)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smtClean="0"/>
              <a:t>Red risks are the ones we should spend the most resources on.  Green ones we may accept without mitigation, possibly.</a:t>
            </a:r>
          </a:p>
          <a:p>
            <a:endParaRPr lang="en-US" smtClean="0"/>
          </a:p>
          <a:p>
            <a:r>
              <a:rPr lang="en-US" smtClean="0"/>
              <a:t>Source:  </a:t>
            </a:r>
            <a:r>
              <a:rPr lang="en-US" i="1" smtClean="0"/>
              <a:t>CISM® Review Manual 2009</a:t>
            </a:r>
            <a:r>
              <a:rPr lang="en-US" smtClean="0"/>
              <a:t>, © 2008, ISACA. All rights reserved. Used by permission. Cism09 exhibit 2.12</a:t>
            </a:r>
          </a:p>
          <a:p>
            <a:endParaRPr lang="en-US" smtClean="0"/>
          </a:p>
        </p:txBody>
      </p:sp>
      <p:sp>
        <p:nvSpPr>
          <p:cNvPr id="86020" name="Slide Number Placeholder 3"/>
          <p:cNvSpPr>
            <a:spLocks noGrp="1"/>
          </p:cNvSpPr>
          <p:nvPr>
            <p:ph type="sldNum" sz="quarter" idx="5"/>
          </p:nvPr>
        </p:nvSpPr>
        <p:spPr>
          <a:noFill/>
        </p:spPr>
        <p:txBody>
          <a:bodyPr/>
          <a:lstStyle/>
          <a:p>
            <a:fld id="{0E61FBA9-9793-47EE-B28D-B5B0C6FA5833}" type="slidenum">
              <a:rPr lang="en-US" smtClean="0"/>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pPr eaLnBrk="1" hangingPunct="1"/>
            <a:r>
              <a:rPr lang="en-US" smtClean="0"/>
              <a:t>The important thing to get out of this slide is that ALE = SLE x ARO.  It is also important to understand each of the concepts: SLE, ARO, ALE.</a:t>
            </a:r>
          </a:p>
          <a:p>
            <a:pPr eaLnBrk="1" hangingPunct="1"/>
            <a:endParaRPr lang="en-US" smtClean="0"/>
          </a:p>
          <a:p>
            <a:pPr eaLnBrk="1" hangingPunct="1"/>
            <a:r>
              <a:rPr lang="en-US" smtClean="0"/>
              <a:t>Exposure Factor: the </a:t>
            </a:r>
            <a:r>
              <a:rPr lang="en-US" u="sng" smtClean="0"/>
              <a:t>maximum possible </a:t>
            </a:r>
            <a:r>
              <a:rPr lang="en-US" smtClean="0"/>
              <a:t>reduction in value from a threat (inherently or due to mitigating controls).</a:t>
            </a:r>
          </a:p>
          <a:p>
            <a:pPr eaLnBrk="1" hangingPunct="1"/>
            <a:r>
              <a:rPr lang="en-US" smtClean="0"/>
              <a:t>For example, if the value of a building would be reduced from $400,000 to $100,000 by a fire, the </a:t>
            </a:r>
            <a:r>
              <a:rPr lang="en-US" b="1" smtClean="0"/>
              <a:t>exposure factor</a:t>
            </a:r>
            <a:r>
              <a:rPr lang="en-US" smtClean="0"/>
              <a:t> for the risk of fire to the building is 75%.  </a:t>
            </a:r>
          </a:p>
          <a:p>
            <a:pPr eaLnBrk="1" hangingPunct="1"/>
            <a:r>
              <a:rPr lang="en-US" smtClean="0"/>
              <a:t> </a:t>
            </a:r>
          </a:p>
        </p:txBody>
      </p:sp>
      <p:sp>
        <p:nvSpPr>
          <p:cNvPr id="87044" name="Slide Number Placeholder 3"/>
          <p:cNvSpPr>
            <a:spLocks noGrp="1"/>
          </p:cNvSpPr>
          <p:nvPr>
            <p:ph type="sldNum" sz="quarter" idx="5"/>
          </p:nvPr>
        </p:nvSpPr>
        <p:spPr>
          <a:noFill/>
        </p:spPr>
        <p:txBody>
          <a:bodyPr/>
          <a:lstStyle/>
          <a:p>
            <a:fld id="{DB6866E4-B147-4A4D-BBE2-0352B7363461}" type="slidenum">
              <a:rPr lang="en-US" smtClean="0"/>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r>
              <a:rPr lang="en-US" smtClean="0"/>
              <a:t>Estimate of Time is the frequency of this threat occurring or the ARO.</a:t>
            </a:r>
          </a:p>
          <a:p>
            <a:r>
              <a:rPr lang="en-US" smtClean="0"/>
              <a:t>ALE = SLE x ARO</a:t>
            </a:r>
          </a:p>
        </p:txBody>
      </p:sp>
      <p:sp>
        <p:nvSpPr>
          <p:cNvPr id="88068" name="Slide Number Placeholder 3"/>
          <p:cNvSpPr>
            <a:spLocks noGrp="1"/>
          </p:cNvSpPr>
          <p:nvPr>
            <p:ph type="sldNum" sz="quarter" idx="5"/>
          </p:nvPr>
        </p:nvSpPr>
        <p:spPr>
          <a:noFill/>
        </p:spPr>
        <p:txBody>
          <a:bodyPr/>
          <a:lstStyle/>
          <a:p>
            <a:fld id="{C9699B4F-55B0-4D06-ADA9-82CD02AF73CF}" type="slidenum">
              <a:rPr lang="en-US" smtClean="0"/>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FDB0053-9247-4968-BF56-01A5FB0675C8}" type="slidenum">
              <a:rPr lang="en-US" smtClean="0"/>
              <a:pPr/>
              <a:t>24</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Kahili-</a:t>
            </a:r>
          </a:p>
          <a:p>
            <a:pPr eaLnBrk="1" hangingPunct="1"/>
            <a:r>
              <a:rPr lang="en-US" smtClean="0"/>
              <a:t>Formula to get annualized loss expectancy:</a:t>
            </a:r>
          </a:p>
          <a:p>
            <a:pPr eaLnBrk="1" hangingPunct="1"/>
            <a:r>
              <a:rPr lang="en-US" smtClean="0"/>
              <a:t>ALE = SLE X ARO</a:t>
            </a:r>
          </a:p>
          <a:p>
            <a:pPr eaLnBrk="1" hangingPunct="1"/>
            <a:r>
              <a:rPr lang="en-US" smtClean="0"/>
              <a:t>ALE – Annualized Loss Expectancy</a:t>
            </a:r>
          </a:p>
          <a:p>
            <a:pPr eaLnBrk="1" hangingPunct="1"/>
            <a:r>
              <a:rPr lang="en-US" smtClean="0"/>
              <a:t>SLE – Single Loss expected</a:t>
            </a:r>
          </a:p>
          <a:p>
            <a:pPr eaLnBrk="1" hangingPunct="1"/>
            <a:r>
              <a:rPr lang="en-US" smtClean="0"/>
              <a:t>ARO – Annualized rate of occurrence (frequency)</a:t>
            </a:r>
          </a:p>
          <a:p>
            <a:pPr eaLnBrk="1" hangingPunct="1"/>
            <a:endParaRPr lang="en-US" smtClean="0"/>
          </a:p>
          <a:p>
            <a:pPr eaLnBrk="1" hangingPunct="1"/>
            <a:r>
              <a:rPr lang="en-US" smtClean="0"/>
              <a:t>How to find SLE:</a:t>
            </a:r>
          </a:p>
          <a:p>
            <a:pPr eaLnBrk="1" hangingPunct="1"/>
            <a:r>
              <a:rPr lang="en-US" smtClean="0"/>
              <a:t>SLE = AV X EF = Asset Value X Exposure Factor</a:t>
            </a:r>
          </a:p>
          <a:p>
            <a:pPr eaLnBrk="1" hangingPunct="1"/>
            <a:r>
              <a:rPr lang="en-US" smtClean="0"/>
              <a:t>EF - Exposure Factor: proportion of an assets value that is likely to be destroyed by a particular risk.</a:t>
            </a:r>
          </a:p>
          <a:p>
            <a:pPr eaLnBrk="1" hangingPunct="1"/>
            <a:r>
              <a:rPr lang="en-US" smtClean="0"/>
              <a:t>For example: If the asset value is $10 K and estimated loss is per year. (Follow the chart above to get SLE value)</a:t>
            </a:r>
          </a:p>
          <a:p>
            <a:pPr eaLnBrk="1" hangingPunct="1"/>
            <a:r>
              <a:rPr lang="en-US" smtClean="0"/>
              <a:t>SLE = 10K the loss per year</a:t>
            </a:r>
          </a:p>
          <a:p>
            <a:pPr eaLnBrk="1" hangingPunct="1"/>
            <a:endParaRPr lang="en-US" smtClean="0"/>
          </a:p>
          <a:p>
            <a:pPr eaLnBrk="1" hangingPunct="1"/>
            <a:r>
              <a:rPr lang="en-US" smtClean="0"/>
              <a:t>How to find ARO :</a:t>
            </a:r>
          </a:p>
          <a:p>
            <a:pPr eaLnBrk="1" hangingPunct="1"/>
            <a:r>
              <a:rPr lang="en-US" smtClean="0"/>
              <a:t>ARO: estimated number of times a threat will occur on a single asset</a:t>
            </a:r>
          </a:p>
          <a:p>
            <a:pPr eaLnBrk="1" hangingPunct="1"/>
            <a:r>
              <a:rPr lang="en-US" smtClean="0"/>
              <a:t>For example: If the estimated risk loss is 20%</a:t>
            </a:r>
          </a:p>
          <a:p>
            <a:pPr eaLnBrk="1" hangingPunct="1"/>
            <a:endParaRPr lang="en-US" smtClean="0"/>
          </a:p>
          <a:p>
            <a:pPr eaLnBrk="1" hangingPunct="1"/>
            <a:r>
              <a:rPr lang="en-US" smtClean="0"/>
              <a:t>How to find ALE:</a:t>
            </a:r>
          </a:p>
          <a:p>
            <a:pPr eaLnBrk="1" hangingPunct="1"/>
            <a:r>
              <a:rPr lang="en-US" smtClean="0"/>
              <a:t>Use the value found above and multiple. </a:t>
            </a:r>
          </a:p>
          <a:p>
            <a:pPr eaLnBrk="1" hangingPunct="1"/>
            <a:r>
              <a:rPr lang="en-US" smtClean="0"/>
              <a:t>For example: 10k * .20 = 2k</a:t>
            </a:r>
          </a:p>
          <a:p>
            <a:pPr eaLnBrk="1" hangingPunct="1"/>
            <a:endParaRPr lang="en-US" smtClean="0"/>
          </a:p>
          <a:p>
            <a:pPr eaLnBrk="1" hangingPunct="1"/>
            <a:r>
              <a:rPr lang="en-US" smtClean="0"/>
              <a:t>Example:</a:t>
            </a:r>
          </a:p>
          <a:p>
            <a:pPr eaLnBrk="1" hangingPunct="1"/>
            <a:r>
              <a:rPr lang="en-US" smtClean="0"/>
              <a:t>This is a generalized table for consideration of asset risk, using SLE as column head.</a:t>
            </a:r>
          </a:p>
          <a:p>
            <a:pPr eaLnBrk="1" hangingPunct="1"/>
            <a:r>
              <a:rPr lang="en-US" smtClean="0"/>
              <a:t>The rows show average frequency of loss or ARO.</a:t>
            </a:r>
          </a:p>
          <a:p>
            <a:pPr eaLnBrk="1" hangingPunct="1"/>
            <a:r>
              <a:rPr lang="en-US" smtClean="0"/>
              <a:t>Thus, if a asset costs $1,000 and lost is once per year, the loss is $1K per year.  (This becomes the ALE)</a:t>
            </a:r>
          </a:p>
          <a:p>
            <a:pPr eaLnBrk="1" hangingPunct="1"/>
            <a:r>
              <a:rPr lang="en-US" smtClean="0"/>
              <a:t>But if loss is every 5 years, then 1K x .2 = $200.</a:t>
            </a:r>
          </a:p>
          <a:p>
            <a:pPr eaLnBrk="1" hangingPunct="1"/>
            <a:r>
              <a:rPr lang="en-US" smtClean="0"/>
              <a:t>If loss is every 10 years, then 1K x .1 = $100.</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r>
              <a:rPr lang="en-US" smtClean="0"/>
              <a:t>Our case study will ask you to complete such a table.</a:t>
            </a:r>
          </a:p>
          <a:p>
            <a:r>
              <a:rPr lang="en-US" smtClean="0"/>
              <a:t>The Laptop loss costs that much due to Breach notification law ($9K)</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r>
              <a:rPr lang="en-US" smtClean="0"/>
              <a:t>This defines the different ways of treating risk: risk avoidance, risk mitigation, risk transference.  See the examples.</a:t>
            </a:r>
          </a:p>
          <a:p>
            <a:r>
              <a:rPr lang="en-US" smtClean="0"/>
              <a:t>After a risk management plan is complete, whatever risk has not been covered by avoidance, mitigation or transference is called residual risk.  If the residual risk is unacceptably high (this will be decided by management at the appropriate level – process owners or senior staff) then you need to go back to the plan and improve your controls until the residual risk is at a level the organization can live with, i.e. accept.  That is, the residual risk is not bigger than the organization’s risk appetite (discussed way back on slide 6, and this note could have gone up there instead).  Acceptance should come before the cost of the controls exceeds the probable cost of an incident.</a:t>
            </a:r>
          </a:p>
        </p:txBody>
      </p:sp>
      <p:sp>
        <p:nvSpPr>
          <p:cNvPr id="91140" name="Slide Number Placeholder 3"/>
          <p:cNvSpPr>
            <a:spLocks noGrp="1"/>
          </p:cNvSpPr>
          <p:nvPr>
            <p:ph type="sldNum" sz="quarter" idx="5"/>
          </p:nvPr>
        </p:nvSpPr>
        <p:spPr>
          <a:noFill/>
        </p:spPr>
        <p:txBody>
          <a:bodyPr/>
          <a:lstStyle/>
          <a:p>
            <a:fld id="{699803EC-2CE7-4440-9621-7AE39BEC7D26}" type="slidenum">
              <a:rPr lang="en-US" smtClean="0"/>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D907C15-1B8A-40BA-9D65-61ECB489A841}" type="slidenum">
              <a:rPr lang="en-US" smtClean="0"/>
              <a:pPr/>
              <a:t>27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mtClean="0"/>
              <a:t>This is a NIST (National Institute for Science and Technology) table, showing inputs, processes, and outputs.</a:t>
            </a:r>
          </a:p>
          <a:p>
            <a:pPr eaLnBrk="1" hangingPunct="1"/>
            <a:r>
              <a:rPr lang="en-US" smtClean="0"/>
              <a:t>Source:  </a:t>
            </a:r>
            <a:r>
              <a:rPr lang="en-US" i="1" smtClean="0"/>
              <a:t>CISM® Review Manual 2009</a:t>
            </a:r>
            <a:r>
              <a:rPr lang="en-US" smtClean="0"/>
              <a:t>, © 2008, ISACA. All rights reserved. Used by permission. Cism09 exhibit 2.6</a:t>
            </a:r>
          </a:p>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0D19ADD-AA0C-4FE0-A473-229A24440286}" type="slidenum">
              <a:rPr lang="en-US" smtClean="0"/>
              <a:pPr/>
              <a:t>28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smtClean="0"/>
              <a:t>Control Types:</a:t>
            </a:r>
          </a:p>
          <a:p>
            <a:pPr eaLnBrk="1" hangingPunct="1"/>
            <a:r>
              <a:rPr lang="en-US" b="1" smtClean="0"/>
              <a:t>Preventive: </a:t>
            </a:r>
            <a:r>
              <a:rPr lang="en-US" smtClean="0"/>
              <a:t>Attempts to enforce security policy and includes controls such as access control enforcement, encryption and authentication.  Prevents attacks from occurring. </a:t>
            </a:r>
          </a:p>
          <a:p>
            <a:pPr eaLnBrk="1" hangingPunct="1"/>
            <a:r>
              <a:rPr lang="en-US" b="1" smtClean="0"/>
              <a:t>Detective: </a:t>
            </a:r>
            <a:r>
              <a:rPr lang="en-US" smtClean="0"/>
              <a:t>Warns of violations or attempted violations of security policies and includes controls as audit trails, intrusion detection methods and checksums.  Warnings or alarms occur after the occurrence.  </a:t>
            </a:r>
          </a:p>
          <a:p>
            <a:pPr eaLnBrk="1" hangingPunct="1"/>
            <a:r>
              <a:rPr lang="en-US" b="1" smtClean="0"/>
              <a:t>Deterrent: </a:t>
            </a:r>
            <a:r>
              <a:rPr lang="en-US" smtClean="0"/>
              <a:t>provides warnings that can discourage potential compromise. For example: warns banners on login screens or offering rewards for the arrest of a hacker. </a:t>
            </a:r>
          </a:p>
          <a:p>
            <a:pPr eaLnBrk="1" hangingPunct="1"/>
            <a:r>
              <a:rPr lang="en-US" b="1" smtClean="0"/>
              <a:t>Compensating Control</a:t>
            </a:r>
            <a:r>
              <a:rPr lang="en-US" smtClean="0"/>
              <a:t>: The ideal or expected control is not feasible.  Therefore, a different control which approaches the effectiveness of the expected control is used instead.  For example, separation of duties may not be possible, but perhaps an overview report is possible.</a:t>
            </a:r>
          </a:p>
          <a:p>
            <a:pPr eaLnBrk="1" hangingPunct="1"/>
            <a:endParaRPr lang="en-US" smtClean="0"/>
          </a:p>
          <a:p>
            <a:pPr eaLnBrk="1" hangingPunct="1"/>
            <a:r>
              <a:rPr lang="en-US" smtClean="0"/>
              <a:t>Source:  </a:t>
            </a:r>
            <a:r>
              <a:rPr lang="en-US" i="1" smtClean="0"/>
              <a:t>CISM® Review Manual 2012</a:t>
            </a:r>
            <a:r>
              <a:rPr lang="en-US" smtClean="0"/>
              <a:t>, © 2011, ISACA. All rights reserved. Used by permission. CISM Exhibit 3.18</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smtClean="0"/>
              <a:t>This shows how the risk is reduced by risk treatment, resulting in the final Residual Risk.</a:t>
            </a:r>
          </a:p>
          <a:p>
            <a:r>
              <a:rPr lang="en-US" smtClean="0"/>
              <a:t>Examples of</a:t>
            </a:r>
          </a:p>
          <a:p>
            <a:r>
              <a:rPr lang="en-US" smtClean="0"/>
              <a:t>Deterrent: threat of job loss, criminal prosecution</a:t>
            </a:r>
          </a:p>
          <a:p>
            <a:r>
              <a:rPr lang="en-US" smtClean="0"/>
              <a:t>Mitigating: firewall</a:t>
            </a:r>
          </a:p>
          <a:p>
            <a:r>
              <a:rPr lang="en-US" smtClean="0"/>
              <a:t>Detective: hash totals, access logs, IDS</a:t>
            </a:r>
          </a:p>
          <a:p>
            <a:r>
              <a:rPr lang="en-US" smtClean="0"/>
              <a:t>Preventive: not using SSNs, encryption, physical security procedures</a:t>
            </a:r>
          </a:p>
          <a:p>
            <a:r>
              <a:rPr lang="en-US" smtClean="0"/>
              <a:t>Corrective: contingency and recovery plans</a:t>
            </a:r>
          </a:p>
        </p:txBody>
      </p:sp>
      <p:sp>
        <p:nvSpPr>
          <p:cNvPr id="94212" name="Slide Number Placeholder 3"/>
          <p:cNvSpPr>
            <a:spLocks noGrp="1"/>
          </p:cNvSpPr>
          <p:nvPr>
            <p:ph type="sldNum" sz="quarter" idx="5"/>
          </p:nvPr>
        </p:nvSpPr>
        <p:spPr>
          <a:noFill/>
        </p:spPr>
        <p:txBody>
          <a:bodyPr/>
          <a:lstStyle/>
          <a:p>
            <a:fld id="{B8020507-96BF-4156-AF55-9F33500EFF0E}" type="slidenum">
              <a:rPr lang="en-US" smtClean="0"/>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r>
              <a:rPr lang="en-US" smtClean="0"/>
              <a:t>Here, the border router is a countermeasure or targeted control to address the specific hacker threat of port mapping.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US" smtClean="0"/>
              <a:t>A number of areas affect risk management.  Internal factors are factors that are company-specific.  External factors also affect risk.</a:t>
            </a:r>
          </a:p>
          <a:p>
            <a:r>
              <a:rPr lang="en-US" smtClean="0"/>
              <a:t>Management’s risk tolerance is an example of an internal factor.  Some people just like to take risks, while others don’t.</a:t>
            </a:r>
          </a:p>
          <a:p>
            <a:r>
              <a:rPr lang="en-US" smtClean="0"/>
              <a:t>Industry also affects risk.  If you are in the banking industry, you are a target of crackers and of legislation to protect consumers.</a:t>
            </a:r>
          </a:p>
          <a:p>
            <a:r>
              <a:rPr lang="en-US" smtClean="0"/>
              <a:t>Source:  </a:t>
            </a:r>
            <a:r>
              <a:rPr lang="en-US" i="1" smtClean="0"/>
              <a:t>CISM® Review Manual 2009</a:t>
            </a:r>
            <a:r>
              <a:rPr lang="en-US" smtClean="0"/>
              <a:t>, © 2008, ISACA. All rights reserved. Used by permission.</a:t>
            </a:r>
          </a:p>
          <a:p>
            <a:r>
              <a:rPr lang="en-US" smtClean="0"/>
              <a:t>Cism09 2.5</a:t>
            </a:r>
          </a:p>
          <a:p>
            <a:endParaRPr lang="en-US" smtClean="0"/>
          </a:p>
        </p:txBody>
      </p:sp>
      <p:sp>
        <p:nvSpPr>
          <p:cNvPr id="67588" name="Slide Number Placeholder 3"/>
          <p:cNvSpPr>
            <a:spLocks noGrp="1"/>
          </p:cNvSpPr>
          <p:nvPr>
            <p:ph type="sldNum" sz="quarter" idx="5"/>
          </p:nvPr>
        </p:nvSpPr>
        <p:spPr>
          <a:noFill/>
        </p:spPr>
        <p:txBody>
          <a:bodyPr/>
          <a:lstStyle/>
          <a:p>
            <a:fld id="{5B8E3F3F-E097-4CF1-98D6-256149113649}" type="slidenum">
              <a:rPr lang="en-US" smtClean="0"/>
              <a:pPr/>
              <a:t>4</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r>
              <a:rPr lang="en-US" smtClean="0"/>
              <a:t>Here we compare the cost of our average losses versus the cost of controls (shown above as purchase price).  In all cases, the cost of controls is less than the cost of encountering the risk – so we should go with the control.</a:t>
            </a:r>
          </a:p>
          <a:p>
            <a:r>
              <a:rPr lang="en-US" smtClean="0"/>
              <a:t>You will run into this table as part of the case study.</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r>
              <a:rPr lang="en-US" smtClean="0"/>
              <a:t>A report like this one is used to keep management informed of ongoing issues.  Senior managers don’t want to know about all the technical details.  The red/yellow/green shows the overall status of an issue; other fields show a brief description and approximate cost.  In the above chart, a flaw in physical security was fixed by training the personnel involved.  That issue has been resolved and won’t appear on the next report.  Some cost overruns are being investigated – that issue is underway.  Finally a laptop has been stolen and a new procedure for HIPAA incidents is needed.  Those are new issues for which remediation has not begun or is about to.</a:t>
            </a:r>
          </a:p>
          <a:p>
            <a:r>
              <a:rPr lang="en-US" smtClean="0"/>
              <a:t>This kind of reporting tool would not be used for serious incidents.  It’s a part of the ongoing risk management process.</a:t>
            </a:r>
          </a:p>
        </p:txBody>
      </p:sp>
      <p:sp>
        <p:nvSpPr>
          <p:cNvPr id="97284" name="Slide Number Placeholder 3"/>
          <p:cNvSpPr>
            <a:spLocks noGrp="1"/>
          </p:cNvSpPr>
          <p:nvPr>
            <p:ph type="sldNum" sz="quarter" idx="5"/>
          </p:nvPr>
        </p:nvSpPr>
        <p:spPr>
          <a:noFill/>
        </p:spPr>
        <p:txBody>
          <a:bodyPr/>
          <a:lstStyle/>
          <a:p>
            <a:fld id="{7DBEB920-5EE7-473C-9FCC-F6E8A4BCA86E}" type="slidenum">
              <a:rPr lang="en-US" smtClean="0"/>
              <a:pPr/>
              <a:t>32</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r>
              <a:rPr lang="en-US" smtClean="0"/>
              <a:t>Training should also be part of an ongoing management process.  Periodic training events to remind staff of their security responsibilities helps to create a security-conscious environment and a security-friendly culture in an organization.</a:t>
            </a:r>
          </a:p>
          <a:p>
            <a:endParaRPr lang="en-US" smtClean="0"/>
          </a:p>
          <a:p>
            <a:r>
              <a:rPr lang="en-US" smtClean="0"/>
              <a:t>Source:  </a:t>
            </a:r>
            <a:r>
              <a:rPr lang="en-US" i="1" smtClean="0"/>
              <a:t>CISM® Review Manual 2009</a:t>
            </a:r>
            <a:r>
              <a:rPr lang="en-US" smtClean="0"/>
              <a:t>, © 2008, ISACA. All rights reserved. Used by permission. Cism09 2.17</a:t>
            </a:r>
          </a:p>
          <a:p>
            <a:endParaRPr lang="en-US" smtClean="0"/>
          </a:p>
          <a:p>
            <a:endParaRPr lang="en-US" smtClean="0"/>
          </a:p>
        </p:txBody>
      </p:sp>
      <p:sp>
        <p:nvSpPr>
          <p:cNvPr id="98308" name="Slide Number Placeholder 3"/>
          <p:cNvSpPr>
            <a:spLocks noGrp="1"/>
          </p:cNvSpPr>
          <p:nvPr>
            <p:ph type="sldNum" sz="quarter" idx="5"/>
          </p:nvPr>
        </p:nvSpPr>
        <p:spPr>
          <a:noFill/>
        </p:spPr>
        <p:txBody>
          <a:bodyPr/>
          <a:lstStyle/>
          <a:p>
            <a:fld id="{1A3766AA-40B8-46BB-A601-3A71569CAE85}" type="slidenum">
              <a:rPr lang="en-US" smtClean="0"/>
              <a:pPr/>
              <a:t>33</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r>
              <a:rPr lang="en-US" smtClean="0"/>
              <a:t>Baseline can have two definitions: a measure of status now as compared to a desired future state, or the minimum amount of protection needed for a particular system.  This slide refers to the former.</a:t>
            </a:r>
          </a:p>
        </p:txBody>
      </p:sp>
      <p:sp>
        <p:nvSpPr>
          <p:cNvPr id="99332" name="Slide Number Placeholder 3"/>
          <p:cNvSpPr>
            <a:spLocks noGrp="1"/>
          </p:cNvSpPr>
          <p:nvPr>
            <p:ph type="sldNum" sz="quarter" idx="5"/>
          </p:nvPr>
        </p:nvSpPr>
        <p:spPr>
          <a:noFill/>
        </p:spPr>
        <p:txBody>
          <a:bodyPr/>
          <a:lstStyle/>
          <a:p>
            <a:fld id="{4E755A1B-C2F4-4680-B93B-4F43025214FD}" type="slidenum">
              <a:rPr lang="en-US" smtClean="0"/>
              <a:pPr/>
              <a:t>34</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r>
              <a:rPr lang="en-US" smtClean="0"/>
              <a:t>The best way to convince business management that risk and security is important, is to consider the impact of threats to the bottom line (or income of the organization).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r>
              <a:rPr lang="en-US" smtClean="0"/>
              <a:t>The slide shows higher ranking positions on top, lower ranking on the bottom.</a:t>
            </a:r>
          </a:p>
        </p:txBody>
      </p:sp>
      <p:sp>
        <p:nvSpPr>
          <p:cNvPr id="101380" name="Slide Number Placeholder 3"/>
          <p:cNvSpPr>
            <a:spLocks noGrp="1"/>
          </p:cNvSpPr>
          <p:nvPr>
            <p:ph type="sldNum" sz="quarter" idx="5"/>
          </p:nvPr>
        </p:nvSpPr>
        <p:spPr>
          <a:noFill/>
        </p:spPr>
        <p:txBody>
          <a:bodyPr/>
          <a:lstStyle/>
          <a:p>
            <a:fld id="{9FFC5A67-5DF2-4BD9-B831-7A66A64B1F96}" type="slidenum">
              <a:rPr lang="en-US" smtClean="0"/>
              <a:pPr/>
              <a:t>36</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r>
              <a:rPr lang="en-US" smtClean="0"/>
              <a:t>These terms have to do with liability; an organization must fully investigate its vulnerabilities and take reasonable steps to control them, or at least to minimize the potential damage, in order to protect itself.</a:t>
            </a:r>
          </a:p>
        </p:txBody>
      </p:sp>
      <p:sp>
        <p:nvSpPr>
          <p:cNvPr id="102404" name="Slide Number Placeholder 3"/>
          <p:cNvSpPr>
            <a:spLocks noGrp="1"/>
          </p:cNvSpPr>
          <p:nvPr>
            <p:ph type="sldNum" sz="quarter" idx="5"/>
          </p:nvPr>
        </p:nvSpPr>
        <p:spPr>
          <a:noFill/>
        </p:spPr>
        <p:txBody>
          <a:bodyPr/>
          <a:lstStyle/>
          <a:p>
            <a:fld id="{9A75565A-7535-4F9A-ACE9-9511F8EF8F15}" type="slidenum">
              <a:rPr lang="en-US" smtClean="0"/>
              <a:pPr/>
              <a:t>37</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F51AC75-E46E-4CBF-B0F7-9E9A0E9D100B}" type="slidenum">
              <a:rPr lang="en-US" smtClean="0"/>
              <a:pPr/>
              <a:t>38</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smtClean="0"/>
              <a:t>1= Risk Management</a:t>
            </a:r>
          </a:p>
          <a:p>
            <a:pPr eaLnBrk="1" hangingPunct="1"/>
            <a:r>
              <a:rPr lang="en-US" smtClean="0"/>
              <a:t>2= Risk Analysis</a:t>
            </a:r>
          </a:p>
          <a:p>
            <a:pPr eaLnBrk="1" hangingPunct="1"/>
            <a:r>
              <a:rPr lang="en-US" smtClean="0"/>
              <a:t>3= Proactive Monitoring</a:t>
            </a:r>
          </a:p>
          <a:p>
            <a:pPr eaLnBrk="1" hangingPunct="1"/>
            <a:r>
              <a:rPr lang="en-US" smtClean="0"/>
              <a:t>4= Risk Assessment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CFC83F0E-51BC-4397-9945-487B0C936C8B}" type="slidenum">
              <a:rPr lang="en-US" smtClean="0"/>
              <a:pPr/>
              <a:t>39</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smtClean="0"/>
              <a:t>1= Risk Management</a:t>
            </a:r>
          </a:p>
          <a:p>
            <a:pPr eaLnBrk="1" hangingPunct="1"/>
            <a:r>
              <a:rPr lang="en-US" smtClean="0"/>
              <a:t>2= Risk Analysis</a:t>
            </a:r>
          </a:p>
          <a:p>
            <a:pPr eaLnBrk="1" hangingPunct="1"/>
            <a:r>
              <a:rPr lang="en-US" smtClean="0"/>
              <a:t>3= Proactive Monitoring</a:t>
            </a:r>
          </a:p>
          <a:p>
            <a:pPr eaLnBrk="1" hangingPunct="1"/>
            <a:r>
              <a:rPr lang="en-US" smtClean="0"/>
              <a:t>4= Risk Assessment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F57268F-8EC0-4921-AA1D-D4D1EDF9781E}" type="slidenum">
              <a:rPr lang="en-US" smtClean="0"/>
              <a:pPr/>
              <a:t>40</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smtClean="0"/>
              <a:t>2 - The first step is to determine what the primary assets are to the organization.  Where are the Crown Jewels?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C72D093-E614-4C53-888F-EA5A58F06BF7}" type="slidenum">
              <a:rPr lang="en-US" smtClean="0"/>
              <a:pPr/>
              <a:t>5</a:t>
            </a:fld>
            <a:endParaRPr lang="en-US" smtClean="0"/>
          </a:p>
        </p:txBody>
      </p:sp>
      <p:sp>
        <p:nvSpPr>
          <p:cNvPr id="68611"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r>
              <a:rPr lang="en-US" dirty="0" err="1" smtClean="0"/>
              <a:t>Kahili</a:t>
            </a:r>
            <a:r>
              <a:rPr lang="en-US" dirty="0" smtClean="0"/>
              <a:t>-</a:t>
            </a:r>
          </a:p>
          <a:p>
            <a:pPr eaLnBrk="1" hangingPunct="1">
              <a:defRPr/>
            </a:pPr>
            <a:r>
              <a:rPr lang="en-US" b="1" dirty="0" smtClean="0"/>
              <a:t>Risk management:</a:t>
            </a:r>
            <a:r>
              <a:rPr lang="en-US" dirty="0" smtClean="0"/>
              <a:t> the overall effort to mange risk. The entire process, as shown above.</a:t>
            </a:r>
          </a:p>
          <a:p>
            <a:pPr eaLnBrk="1" hangingPunct="1">
              <a:defRPr/>
            </a:pPr>
            <a:r>
              <a:rPr lang="en-US" dirty="0" smtClean="0"/>
              <a:t>The risk management process consist of:</a:t>
            </a:r>
          </a:p>
          <a:p>
            <a:pPr marL="171450" indent="-171450" eaLnBrk="1" hangingPunct="1">
              <a:buFont typeface="Arial" pitchFamily="34" charset="0"/>
              <a:buChar char="•"/>
              <a:defRPr/>
            </a:pPr>
            <a:r>
              <a:rPr lang="en-US" dirty="0" smtClean="0"/>
              <a:t>Establish scope and boundaries</a:t>
            </a:r>
          </a:p>
          <a:p>
            <a:pPr marL="171450" indent="-171450" eaLnBrk="1" hangingPunct="1">
              <a:buFont typeface="Arial" pitchFamily="34" charset="0"/>
              <a:buChar char="•"/>
              <a:defRPr/>
            </a:pPr>
            <a:r>
              <a:rPr lang="en-US" dirty="0" smtClean="0"/>
              <a:t>Risk assessment</a:t>
            </a:r>
          </a:p>
          <a:p>
            <a:pPr marL="171450" indent="-171450" eaLnBrk="1" hangingPunct="1">
              <a:buFont typeface="Arial" pitchFamily="34" charset="0"/>
              <a:buChar char="•"/>
              <a:defRPr/>
            </a:pPr>
            <a:r>
              <a:rPr lang="en-US" dirty="0" smtClean="0"/>
              <a:t>Risk treatment</a:t>
            </a:r>
          </a:p>
          <a:p>
            <a:pPr marL="171450" indent="-171450" eaLnBrk="1" hangingPunct="1">
              <a:buFont typeface="Arial" pitchFamily="34" charset="0"/>
              <a:buChar char="•"/>
              <a:defRPr/>
            </a:pPr>
            <a:r>
              <a:rPr lang="en-US" dirty="0" smtClean="0"/>
              <a:t>Accept residual risk</a:t>
            </a:r>
          </a:p>
          <a:p>
            <a:pPr marL="171450" indent="-171450" eaLnBrk="1" hangingPunct="1">
              <a:buFont typeface="Arial" pitchFamily="34" charset="0"/>
              <a:buChar char="•"/>
              <a:defRPr/>
            </a:pPr>
            <a:r>
              <a:rPr lang="en-US" dirty="0" smtClean="0"/>
              <a:t>Risk communication and monitoring</a:t>
            </a:r>
          </a:p>
          <a:p>
            <a:pPr marL="171450" indent="-171450" eaLnBrk="1" hangingPunct="1">
              <a:buFont typeface="Arial" pitchFamily="34" charset="0"/>
              <a:buChar char="•"/>
              <a:defRPr/>
            </a:pPr>
            <a:endParaRPr lang="en-US" dirty="0" smtClean="0"/>
          </a:p>
          <a:p>
            <a:pPr eaLnBrk="1" hangingPunct="1">
              <a:buFont typeface="Arial" pitchFamily="34" charset="0"/>
              <a:buNone/>
              <a:defRPr/>
            </a:pPr>
            <a:r>
              <a:rPr lang="en-US" dirty="0" smtClean="0"/>
              <a:t>Defining each process in risk management:</a:t>
            </a:r>
          </a:p>
          <a:p>
            <a:pPr eaLnBrk="1" hangingPunct="1">
              <a:buFont typeface="Arial" pitchFamily="34" charset="0"/>
              <a:buNone/>
              <a:defRPr/>
            </a:pPr>
            <a:r>
              <a:rPr lang="en-US" b="1" dirty="0" smtClean="0"/>
              <a:t>Establish Scope and Boundaries</a:t>
            </a:r>
            <a:r>
              <a:rPr lang="en-US" dirty="0" smtClean="0"/>
              <a:t>: a process for establishing of global parameters for the performance of risk management within an organization.</a:t>
            </a:r>
          </a:p>
          <a:p>
            <a:pPr eaLnBrk="1" hangingPunct="1">
              <a:buFont typeface="Arial" pitchFamily="34" charset="0"/>
              <a:buNone/>
              <a:defRPr/>
            </a:pPr>
            <a:r>
              <a:rPr lang="en-US" b="1" dirty="0" smtClean="0"/>
              <a:t>Risk Assessment</a:t>
            </a:r>
            <a:r>
              <a:rPr lang="en-US" dirty="0" smtClean="0"/>
              <a:t>: a process which involves three steps identification, analysis, and evaluation.</a:t>
            </a:r>
          </a:p>
          <a:p>
            <a:pPr eaLnBrk="1" hangingPunct="1">
              <a:buFont typeface="Arial" pitchFamily="34" charset="0"/>
              <a:buNone/>
              <a:defRPr/>
            </a:pPr>
            <a:r>
              <a:rPr lang="en-US" dirty="0" smtClean="0"/>
              <a:t>       </a:t>
            </a:r>
            <a:r>
              <a:rPr lang="en-US" b="1" dirty="0" smtClean="0"/>
              <a:t>Risk Analysis </a:t>
            </a:r>
            <a:r>
              <a:rPr lang="en-US" dirty="0" smtClean="0"/>
              <a:t>is the detailed analysis of costs of risk</a:t>
            </a:r>
          </a:p>
          <a:p>
            <a:pPr eaLnBrk="1" hangingPunct="1">
              <a:buFont typeface="Arial" pitchFamily="34" charset="0"/>
              <a:buNone/>
              <a:defRPr/>
            </a:pPr>
            <a:r>
              <a:rPr lang="en-US" b="1" dirty="0" smtClean="0"/>
              <a:t>Risk Treatment</a:t>
            </a:r>
            <a:r>
              <a:rPr lang="en-US" dirty="0" smtClean="0"/>
              <a:t>: a process of selecting strategies to deal with risk. There are 4 strategies for risk treatment: avoid, reduce, transfer, and retain (or accept).</a:t>
            </a:r>
          </a:p>
          <a:p>
            <a:pPr eaLnBrk="1" hangingPunct="1">
              <a:buFont typeface="Arial" pitchFamily="34" charset="0"/>
              <a:buNone/>
              <a:defRPr/>
            </a:pPr>
            <a:r>
              <a:rPr lang="en-US" dirty="0" smtClean="0"/>
              <a:t>       </a:t>
            </a:r>
            <a:r>
              <a:rPr lang="en-US" b="1" dirty="0" smtClean="0"/>
              <a:t>Transfer risk </a:t>
            </a:r>
            <a:r>
              <a:rPr lang="en-US" dirty="0" smtClean="0"/>
              <a:t>is to purchase insurance or hire another company to manage the risk for you.</a:t>
            </a:r>
          </a:p>
          <a:p>
            <a:pPr eaLnBrk="1" hangingPunct="1">
              <a:buFont typeface="Arial" pitchFamily="34" charset="0"/>
              <a:buNone/>
              <a:defRPr/>
            </a:pPr>
            <a:r>
              <a:rPr lang="en-US" dirty="0" smtClean="0"/>
              <a:t>       </a:t>
            </a:r>
            <a:r>
              <a:rPr lang="en-US" b="1" dirty="0" smtClean="0"/>
              <a:t>Risk acceptance: </a:t>
            </a:r>
            <a:r>
              <a:rPr lang="en-US" dirty="0" smtClean="0"/>
              <a:t>approved by management that the possible threat will just be accepted without further action.</a:t>
            </a:r>
          </a:p>
          <a:p>
            <a:pPr eaLnBrk="1" hangingPunct="1">
              <a:buFont typeface="Arial" pitchFamily="34" charset="0"/>
              <a:buNone/>
              <a:defRPr/>
            </a:pPr>
            <a:r>
              <a:rPr lang="en-US" b="1" dirty="0" smtClean="0"/>
              <a:t>Accept Residual Risk</a:t>
            </a:r>
            <a:r>
              <a:rPr lang="en-US" dirty="0" smtClean="0"/>
              <a:t>: Residual risk is the remaining risk after implementing actions to reduce or eliminate risk.</a:t>
            </a:r>
          </a:p>
          <a:p>
            <a:pPr eaLnBrk="1" hangingPunct="1">
              <a:buFont typeface="Arial" pitchFamily="34" charset="0"/>
              <a:buNone/>
              <a:defRPr/>
            </a:pPr>
            <a:r>
              <a:rPr lang="en-US" b="1" dirty="0" smtClean="0"/>
              <a:t>Risk Communication and Monitoring</a:t>
            </a:r>
            <a:r>
              <a:rPr lang="en-US" dirty="0" smtClean="0"/>
              <a:t>:  a process to exchange and share information related to risk and reviewing the effectiveness of the whole risk management process.</a:t>
            </a:r>
          </a:p>
          <a:p>
            <a:pPr eaLnBrk="1" hangingPunct="1">
              <a:defRPr/>
            </a:pPr>
            <a:r>
              <a:rPr lang="en-US" dirty="0" smtClean="0"/>
              <a:t>Source:  </a:t>
            </a:r>
            <a:r>
              <a:rPr lang="en-US" i="1" dirty="0" smtClean="0"/>
              <a:t>CISM® Review Manual 2012</a:t>
            </a:r>
            <a:r>
              <a:rPr lang="en-US" dirty="0" smtClean="0"/>
              <a:t>, © 2011, ISACA. All rights reserved. Used by permission.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9E57A913-4F94-48F8-8DEB-6DA7B6D9A32E}" type="slidenum">
              <a:rPr lang="en-US" smtClean="0"/>
              <a:pPr/>
              <a:t>41</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en-US" smtClean="0"/>
              <a:t>3 – The cost of losing an asset once.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6008E399-E533-4017-9316-B42B7AE1A092}" type="slidenum">
              <a:rPr lang="en-US" smtClean="0"/>
              <a:pPr/>
              <a:t>42</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smtClean="0"/>
              <a:t>4.  High level business management is responsible for deciding and accepting risk.</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r>
              <a:rPr lang="en-US" smtClean="0"/>
              <a:t>B is the best answer.</a:t>
            </a:r>
          </a:p>
        </p:txBody>
      </p:sp>
      <p:sp>
        <p:nvSpPr>
          <p:cNvPr id="108548" name="Slide Number Placeholder 3"/>
          <p:cNvSpPr>
            <a:spLocks noGrp="1"/>
          </p:cNvSpPr>
          <p:nvPr>
            <p:ph type="sldNum" sz="quarter" idx="5"/>
          </p:nvPr>
        </p:nvSpPr>
        <p:spPr>
          <a:noFill/>
        </p:spPr>
        <p:txBody>
          <a:bodyPr/>
          <a:lstStyle/>
          <a:p>
            <a:fld id="{F11212CE-20BB-48DC-8761-91DB104A4405}" type="slidenum">
              <a:rPr lang="en-US" smtClean="0"/>
              <a:pPr/>
              <a:t>43</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87963B5-BB8C-43FB-80D8-3A509E92BBCF}" type="slidenum">
              <a:rPr lang="en-US" smtClean="0"/>
              <a:pPr/>
              <a:t>44</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smtClean="0"/>
              <a:t>4 – Residual risk: After eliminating, mitigating, and transferring risk, residual risk remains.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133125A-2180-4C79-9FB8-3856107464A2}" type="slidenum">
              <a:rPr lang="en-US" smtClean="0"/>
              <a:pPr/>
              <a:t>45</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smtClean="0"/>
              <a:t>3.  Reduce risk to an acceptable level</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r>
              <a:rPr lang="en-US" smtClean="0"/>
              <a:t>3</a:t>
            </a:r>
          </a:p>
        </p:txBody>
      </p:sp>
      <p:sp>
        <p:nvSpPr>
          <p:cNvPr id="111620" name="Slide Number Placeholder 3"/>
          <p:cNvSpPr>
            <a:spLocks noGrp="1"/>
          </p:cNvSpPr>
          <p:nvPr>
            <p:ph type="sldNum" sz="quarter" idx="5"/>
          </p:nvPr>
        </p:nvSpPr>
        <p:spPr>
          <a:noFill/>
        </p:spPr>
        <p:txBody>
          <a:bodyPr/>
          <a:lstStyle/>
          <a:p>
            <a:fld id="{DBDD8429-E914-41D9-8561-76173829B55B}" type="slidenum">
              <a:rPr lang="en-US" smtClean="0"/>
              <a:pPr/>
              <a:t>46</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FFD513BF-3BDA-4763-B9F3-C112A158062B}" type="slidenum">
              <a:rPr lang="en-US" smtClean="0"/>
              <a:pPr/>
              <a:t>47</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marL="228600" indent="-228600" eaLnBrk="1" hangingPunct="1">
              <a:buFontTx/>
              <a:buAutoNum type="arabicPeriod" startAt="4"/>
            </a:pPr>
            <a:r>
              <a:rPr lang="en-US" smtClean="0"/>
              <a:t>Annual Loss Expectancy = Single Loss Expectancy x Annual Rate of Occurrence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en-US" smtClean="0"/>
          </a:p>
        </p:txBody>
      </p:sp>
      <p:sp>
        <p:nvSpPr>
          <p:cNvPr id="113668" name="Slide Number Placeholder 3"/>
          <p:cNvSpPr>
            <a:spLocks noGrp="1"/>
          </p:cNvSpPr>
          <p:nvPr>
            <p:ph type="sldNum" sz="quarter" idx="5"/>
          </p:nvPr>
        </p:nvSpPr>
        <p:spPr>
          <a:noFill/>
        </p:spPr>
        <p:txBody>
          <a:bodyPr/>
          <a:lstStyle/>
          <a:p>
            <a:fld id="{7F33A1D8-EB1E-43B5-986F-0813E9BBC745}" type="slidenum">
              <a:rPr lang="en-US" smtClean="0"/>
              <a:pPr/>
              <a:t>48</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r>
              <a:rPr lang="en-US" smtClean="0"/>
              <a:t>Many of our assets are listed in our Income Statement and the Balance Sheet.</a:t>
            </a:r>
          </a:p>
        </p:txBody>
      </p:sp>
      <p:sp>
        <p:nvSpPr>
          <p:cNvPr id="114692" name="Slide Number Placeholder 3"/>
          <p:cNvSpPr>
            <a:spLocks noGrp="1"/>
          </p:cNvSpPr>
          <p:nvPr>
            <p:ph type="sldNum" sz="quarter" idx="5"/>
          </p:nvPr>
        </p:nvSpPr>
        <p:spPr>
          <a:noFill/>
        </p:spPr>
        <p:txBody>
          <a:bodyPr/>
          <a:lstStyle/>
          <a:p>
            <a:fld id="{3E05F150-03B7-485E-A22D-81ED2EA62EDD}" type="slidenum">
              <a:rPr lang="en-US" smtClean="0"/>
              <a:pPr/>
              <a:t>49</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smtClean="0"/>
              <a:t>Consider the Medical database, in terms of its requirements for Confidentiality, Integrity and Availability.</a:t>
            </a:r>
          </a:p>
          <a:p>
            <a:r>
              <a:rPr lang="en-US" smtClean="0"/>
              <a:t>If the DB were not available, it would impact Daily Operation and Medical Malpractice.  Also, if the DB is not confidential, the office could be liable under HIPAA and Notification Law.  Find the daily cost of not being in business, due to the medical DB not being available.  Put this $ under Consequential Financial Loss, Daily Operation.  Then in Medical DB, put DO in the Consequential Financial Loss column.</a:t>
            </a:r>
          </a:p>
        </p:txBody>
      </p:sp>
      <p:sp>
        <p:nvSpPr>
          <p:cNvPr id="115716" name="Slide Number Placeholder 3"/>
          <p:cNvSpPr>
            <a:spLocks noGrp="1"/>
          </p:cNvSpPr>
          <p:nvPr>
            <p:ph type="sldNum" sz="quarter" idx="5"/>
          </p:nvPr>
        </p:nvSpPr>
        <p:spPr>
          <a:noFill/>
        </p:spPr>
        <p:txBody>
          <a:bodyPr/>
          <a:lstStyle/>
          <a:p>
            <a:fld id="{7C34D315-7FCF-4394-83EA-FC9750FB6FED}" type="slidenum">
              <a:rPr lang="en-US" smtClean="0"/>
              <a:pPr/>
              <a:t>50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r>
              <a:rPr lang="en-US" smtClean="0"/>
              <a:t>This explains or defines Risk Appetite, an important concept.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smtClean="0"/>
              <a:t>Find the daily cost of not being in business, due to the medical DB not being available.  Put this $ under Consequential Financial Loss, Daily Operation.  Then in Medical DB, put DO in the Consequential Financial Loss column.</a:t>
            </a:r>
          </a:p>
        </p:txBody>
      </p:sp>
      <p:sp>
        <p:nvSpPr>
          <p:cNvPr id="116740" name="Slide Number Placeholder 3"/>
          <p:cNvSpPr>
            <a:spLocks noGrp="1"/>
          </p:cNvSpPr>
          <p:nvPr>
            <p:ph type="sldNum" sz="quarter" idx="5"/>
          </p:nvPr>
        </p:nvSpPr>
        <p:spPr>
          <a:noFill/>
        </p:spPr>
        <p:txBody>
          <a:bodyPr/>
          <a:lstStyle/>
          <a:p>
            <a:fld id="{FA92A5C5-8DDB-4CDF-8EA7-F6C4F20FD633}" type="slidenum">
              <a:rPr lang="en-US" smtClean="0"/>
              <a:pPr/>
              <a:t>51</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r>
              <a:rPr lang="en-US" smtClean="0"/>
              <a:t>As we can see (and from what I hear actually occurs) people are fined large amounts and can go to jail for not being careful with health information – or at least get fired.  </a:t>
            </a:r>
          </a:p>
        </p:txBody>
      </p:sp>
      <p:sp>
        <p:nvSpPr>
          <p:cNvPr id="117764" name="Slide Number Placeholder 3"/>
          <p:cNvSpPr>
            <a:spLocks noGrp="1"/>
          </p:cNvSpPr>
          <p:nvPr>
            <p:ph type="sldNum" sz="quarter" idx="5"/>
          </p:nvPr>
        </p:nvSpPr>
        <p:spPr>
          <a:noFill/>
        </p:spPr>
        <p:txBody>
          <a:bodyPr/>
          <a:lstStyle/>
          <a:p>
            <a:fld id="{6C67787F-67F7-4470-8966-19F62232D4CC}" type="slidenum">
              <a:rPr lang="en-US" smtClean="0"/>
              <a:pPr/>
              <a:t>52</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r>
              <a:rPr lang="en-US" smtClean="0"/>
              <a:t>Consider which threats are likely to have a financial impact on the firm, if they occurred.  There are more threat ideas in the Workbook.</a:t>
            </a:r>
          </a:p>
        </p:txBody>
      </p:sp>
      <p:sp>
        <p:nvSpPr>
          <p:cNvPr id="118788" name="Slide Number Placeholder 3"/>
          <p:cNvSpPr>
            <a:spLocks noGrp="1"/>
          </p:cNvSpPr>
          <p:nvPr>
            <p:ph type="sldNum" sz="quarter" idx="5"/>
          </p:nvPr>
        </p:nvSpPr>
        <p:spPr>
          <a:noFill/>
        </p:spPr>
        <p:txBody>
          <a:bodyPr/>
          <a:lstStyle/>
          <a:p>
            <a:fld id="{1B9B37DC-2A1F-4C5C-B2CD-16CDF01428D9}" type="slidenum">
              <a:rPr lang="en-US" smtClean="0"/>
              <a:pPr/>
              <a:t>53</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r>
              <a:rPr lang="en-US" smtClean="0"/>
              <a:t>Do these threats look like they are in the correct quadrant?  Are there inherent threats that should be added?</a:t>
            </a:r>
          </a:p>
        </p:txBody>
      </p:sp>
      <p:sp>
        <p:nvSpPr>
          <p:cNvPr id="119812" name="Slide Number Placeholder 3"/>
          <p:cNvSpPr>
            <a:spLocks noGrp="1"/>
          </p:cNvSpPr>
          <p:nvPr>
            <p:ph type="sldNum" sz="quarter" idx="5"/>
          </p:nvPr>
        </p:nvSpPr>
        <p:spPr>
          <a:noFill/>
        </p:spPr>
        <p:txBody>
          <a:bodyPr/>
          <a:lstStyle/>
          <a:p>
            <a:fld id="{B93E67B3-84F0-4B73-90F5-A0E9F7D3B049}" type="slidenum">
              <a:rPr lang="en-US" smtClean="0"/>
              <a:pPr/>
              <a:t>54</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endParaRPr lang="en-US" smtClean="0"/>
          </a:p>
        </p:txBody>
      </p:sp>
      <p:sp>
        <p:nvSpPr>
          <p:cNvPr id="120836" name="Slide Number Placeholder 3"/>
          <p:cNvSpPr>
            <a:spLocks noGrp="1"/>
          </p:cNvSpPr>
          <p:nvPr>
            <p:ph type="sldNum" sz="quarter" idx="5"/>
          </p:nvPr>
        </p:nvSpPr>
        <p:spPr>
          <a:noFill/>
        </p:spPr>
        <p:txBody>
          <a:bodyPr/>
          <a:lstStyle/>
          <a:p>
            <a:fld id="{C4406EAE-AFD7-4229-B127-B15CCC50F055}" type="slidenum">
              <a:rPr lang="en-US" smtClean="0"/>
              <a:pPr/>
              <a:t>55</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2079156-3A69-4DE0-9CAA-AFBB1438CA86}" type="slidenum">
              <a:rPr lang="en-US" smtClean="0"/>
              <a:pPr>
                <a:defRPr/>
              </a:pPr>
              <a:t>56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r>
              <a:rPr lang="en-US" smtClean="0"/>
              <a:t>Risk Management is a continuing process consisting of these 4 steps.</a:t>
            </a:r>
          </a:p>
          <a:p>
            <a:endParaRPr lang="en-US" smtClean="0"/>
          </a:p>
          <a:p>
            <a:r>
              <a:rPr lang="en-US" smtClean="0"/>
              <a:t>Source:  </a:t>
            </a:r>
            <a:r>
              <a:rPr lang="en-US" i="1" smtClean="0"/>
              <a:t>CISM® Review Manual 2009</a:t>
            </a:r>
            <a:r>
              <a:rPr lang="en-US" smtClean="0"/>
              <a:t>, © 2008, ISACA. All rights reserved. Used by permission. </a:t>
            </a:r>
          </a:p>
          <a:p>
            <a:r>
              <a:rPr lang="en-US" smtClean="0"/>
              <a:t>Cism09 exhibit 2.3</a:t>
            </a:r>
          </a:p>
          <a:p>
            <a:endParaRPr lang="en-US" smtClean="0"/>
          </a:p>
          <a:p>
            <a:endParaRPr lang="en-US" smtClean="0"/>
          </a:p>
        </p:txBody>
      </p:sp>
      <p:sp>
        <p:nvSpPr>
          <p:cNvPr id="70660" name="Slide Number Placeholder 3"/>
          <p:cNvSpPr>
            <a:spLocks noGrp="1"/>
          </p:cNvSpPr>
          <p:nvPr>
            <p:ph type="sldNum" sz="quarter" idx="5"/>
          </p:nvPr>
        </p:nvSpPr>
        <p:spPr>
          <a:noFill/>
        </p:spPr>
        <p:txBody>
          <a:bodyPr/>
          <a:lstStyle/>
          <a:p>
            <a:fld id="{75DA08C3-A1A8-4A1B-8032-7B51D63C06B3}"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r>
              <a:rPr lang="en-US" smtClean="0"/>
              <a:t>Actually, Risk Assessment with Treat Risk.  The next slides go into more detail of this process.</a:t>
            </a:r>
          </a:p>
        </p:txBody>
      </p:sp>
      <p:sp>
        <p:nvSpPr>
          <p:cNvPr id="71684" name="Slide Number Placeholder 3"/>
          <p:cNvSpPr>
            <a:spLocks noGrp="1"/>
          </p:cNvSpPr>
          <p:nvPr>
            <p:ph type="sldNum" sz="quarter" idx="5"/>
          </p:nvPr>
        </p:nvSpPr>
        <p:spPr>
          <a:noFill/>
        </p:spPr>
        <p:txBody>
          <a:bodyPr/>
          <a:lstStyle/>
          <a:p>
            <a:fld id="{5BBD5942-F1C1-493F-A6A9-3078D5542CD8}"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smtClean="0"/>
              <a:t>Step 1 is Determine Value of Assets.  In testing for CISA or CISM, there is often a question: what is the first step to assessing risk?</a:t>
            </a:r>
          </a:p>
        </p:txBody>
      </p:sp>
      <p:sp>
        <p:nvSpPr>
          <p:cNvPr id="72708" name="Slide Number Placeholder 3"/>
          <p:cNvSpPr>
            <a:spLocks noGrp="1"/>
          </p:cNvSpPr>
          <p:nvPr>
            <p:ph type="sldNum" sz="quarter" idx="5"/>
          </p:nvPr>
        </p:nvSpPr>
        <p:spPr>
          <a:noFill/>
        </p:spPr>
        <p:txBody>
          <a:bodyPr/>
          <a:lstStyle/>
          <a:p>
            <a:fld id="{701FAD7C-0764-4C75-8E37-0682D11BACF1}"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r>
              <a:rPr lang="en-US" smtClean="0"/>
              <a:t>Replacement cost: how much to replace or rebuild?</a:t>
            </a:r>
          </a:p>
          <a:p>
            <a:r>
              <a:rPr lang="en-US" smtClean="0"/>
              <a:t>Loss of integrity: unauthorized changes are made to data or systems, could result in faulty decisionmaking or be a steppingstone for further attacks</a:t>
            </a:r>
          </a:p>
          <a:p>
            <a:r>
              <a:rPr lang="en-US" smtClean="0"/>
              <a:t>Loss of availability: a system crashes, or a hard drive is corrupted and data can’t be retrieved– loss of productivity, decreased sales</a:t>
            </a:r>
          </a:p>
          <a:p>
            <a:r>
              <a:rPr lang="en-US" smtClean="0"/>
              <a:t>Loss of confidentiality: customer information or trade secrets are compromised – decline in consumer confidence or market competitiveness, also possible legal ramifications (HIPAA) </a:t>
            </a:r>
          </a:p>
          <a:p>
            <a:endParaRPr lang="en-US" smtClean="0"/>
          </a:p>
          <a:p>
            <a:r>
              <a:rPr lang="en-US" smtClean="0"/>
              <a:t>Source:  </a:t>
            </a:r>
            <a:r>
              <a:rPr lang="en-US" i="1" smtClean="0"/>
              <a:t>CISM® Review Manual 2009</a:t>
            </a:r>
            <a:r>
              <a:rPr lang="en-US" smtClean="0"/>
              <a:t>, © 2008, ISACA. All rights reserved. Used by permission. Cism09 2.12.4</a:t>
            </a:r>
          </a:p>
          <a:p>
            <a:endParaRPr lang="en-US" smtClean="0"/>
          </a:p>
        </p:txBody>
      </p:sp>
      <p:sp>
        <p:nvSpPr>
          <p:cNvPr id="73732" name="Slide Number Placeholder 3"/>
          <p:cNvSpPr>
            <a:spLocks noGrp="1"/>
          </p:cNvSpPr>
          <p:nvPr>
            <p:ph type="sldNum" sz="quarter" idx="5"/>
          </p:nvPr>
        </p:nvSpPr>
        <p:spPr>
          <a:noFill/>
        </p:spPr>
        <p:txBody>
          <a:bodyPr/>
          <a:lstStyle/>
          <a:p>
            <a:fld id="{C2AEE73B-8712-45C9-8B95-5B1779565AA6}"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en-US" sz="2400">
                  <a:latin typeface="Times New Roman" pitchFamily="18" charset="0"/>
                </a:endParaRPr>
              </a:p>
            </p:txBody>
          </p:sp>
        </p:grpSp>
      </p:grpSp>
      <p:sp>
        <p:nvSpPr>
          <p:cNvPr id="522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224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660AC47B-954D-4839-B5D5-B341B2F10B9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5219267-223F-495A-9B24-423AE13F815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7C7AAD2-AA0B-43EA-A2D8-6B32940C182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22023C5-8CCE-43D8-BCEA-BBF28CBF14B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FDF9528-E783-480B-AA86-09F5073D3A20}"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4038600" cy="3886200"/>
          </a:xfrm>
        </p:spPr>
        <p:txBody>
          <a:bodyPr/>
          <a:lstStyle/>
          <a:p>
            <a:pPr lvl="0"/>
            <a:endParaRPr lang="en-US" noProof="0" smtClean="0"/>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7D15111-9A07-4936-9CBD-DE36E7C0359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D6B0EF2-9DE6-4F9C-9E0B-EB03A3E736DA}"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lang="en-US" sz="240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grpSp>
      </p:grpSp>
      <p:sp>
        <p:nvSpPr>
          <p:cNvPr id="1044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smtClean="0"/>
              <a:t>Click to edit Master title style</a:t>
            </a:r>
            <a:endParaRPr lang="en-US"/>
          </a:p>
        </p:txBody>
      </p:sp>
      <p:sp>
        <p:nvSpPr>
          <p:cNvPr id="1044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smtClean="0"/>
              <a:t>Click to edit Master subtitle style</a:t>
            </a:r>
            <a:endParaRPr lang="en-US"/>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65DE02C7-9A42-4397-B0BF-D604141438A0}" type="datetimeFigureOut">
              <a:rPr lang="en-US"/>
              <a:pPr>
                <a:defRPr/>
              </a:pPr>
              <a:t>10/15/2014</a:t>
            </a:fld>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6C9455B2-0324-49CC-8078-F5E74F16E09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D0D77D4-CE85-4F36-8B17-BA73DD3D80D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C4101A62-A091-4347-B464-00FBAA315D34}" type="datetimeFigureOut">
              <a:rPr lang="en-US"/>
              <a:pPr>
                <a:defRPr/>
              </a:pPr>
              <a:t>10/15/2014</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EFFB712-53AB-4CFD-8163-400927DFD780}"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D86AB31F-4F19-4BB0-B524-C6147AEBADD9}" type="datetimeFigureOut">
              <a:rPr lang="en-US"/>
              <a:pPr>
                <a:defRPr/>
              </a:pPr>
              <a:t>10/15/2014</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3CE9DD4-7733-4269-A722-3D576A808A3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218E6A67-FF47-4E24-B918-84C0FB2E8F76}" type="datetimeFigureOut">
              <a:rPr lang="en-US"/>
              <a:pPr>
                <a:defRPr/>
              </a:pPr>
              <a:t>10/15/2014</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3A8E8EB-117C-4816-8A7C-F228B84598C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673F0272-34E7-4EFA-B23F-69175A6B0A3C}"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fld id="{57DAFB4C-3D11-4141-88DF-C7C06CAF154F}" type="datetimeFigureOut">
              <a:rPr lang="en-US"/>
              <a:pPr>
                <a:defRPr/>
              </a:pPr>
              <a:t>10/15/2014</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36451C2-E0B6-4D9F-92B6-902A42D859CE}"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CA57BA3C-2541-4F00-8961-C783F9B052F2}" type="datetimeFigureOut">
              <a:rPr lang="en-US"/>
              <a:pPr>
                <a:defRPr/>
              </a:pPr>
              <a:t>10/15/2014</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36AA6D3C-2C36-430B-BF03-927C892F5BB0}"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fld id="{0FFAEB6B-EB83-4411-8DF2-1716C1DD9D31}" type="datetimeFigureOut">
              <a:rPr lang="en-US"/>
              <a:pPr>
                <a:defRPr/>
              </a:pPr>
              <a:t>10/15/2014</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0364AD6-9F9D-4922-BFDB-939C992EFC8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64CC28DA-5A46-4CF1-841E-54060AF0D6DC}" type="datetimeFigureOut">
              <a:rPr lang="en-US"/>
              <a:pPr>
                <a:defRPr/>
              </a:pPr>
              <a:t>10/15/2014</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6663C1F-7923-48EC-A6AC-BBE52F6D9E87}"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13CC361F-2EE9-467B-ABFC-348DD971B989}" type="datetimeFigureOut">
              <a:rPr lang="en-US"/>
              <a:pPr>
                <a:defRPr/>
              </a:pPr>
              <a:t>10/15/2014</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351C37B-1DE4-4508-A1E2-CFF0911B9834}"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79FAA60B-8856-44DA-A9E6-084F8A939100}" type="datetimeFigureOut">
              <a:rPr lang="en-US"/>
              <a:pPr>
                <a:defRPr/>
              </a:pPr>
              <a:t>10/15/2014</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8226BD8-169A-4206-AE26-40021343E160}"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F9E3F85C-23AC-400E-9273-49CEF6765885}" type="datetimeFigureOut">
              <a:rPr lang="en-US"/>
              <a:pPr>
                <a:defRPr/>
              </a:pPr>
              <a:t>10/15/2014</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35D7CACD-693D-49C5-A5C3-CA8A67D37ED7}"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AA531C54-E1BA-4D57-9550-ADC6B13B6D26}" type="datetimeFigureOut">
              <a:rPr lang="en-US"/>
              <a:pPr>
                <a:defRPr/>
              </a:pPr>
              <a:t>10/15/2014</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4038600" cy="3886200"/>
          </a:xfrm>
        </p:spPr>
        <p:txBody>
          <a:bodyPr/>
          <a:lstStyle/>
          <a:p>
            <a:pPr lvl="0"/>
            <a:r>
              <a:rPr lang="en-US" noProof="0" smtClean="0"/>
              <a:t>Click icon to add clip art</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06D792D-85E1-45BE-B21D-3ECCBB74063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69D2CAD2-59DC-450E-8F05-C47ADC7271B2}" type="datetimeFigureOut">
              <a:rPr lang="en-US"/>
              <a:pPr>
                <a:defRPr/>
              </a:pPr>
              <a:t>10/15/2014</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r>
              <a:rPr lang="en-US" noProof="0" smtClean="0"/>
              <a:t>Click icon to add table</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A30AD812-0A0F-482F-8A79-FB769A9EB119}"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F0FADDE7-C926-48AE-AD2D-9865B3B8ACA9}" type="datetimeFigureOut">
              <a:rPr lang="en-US"/>
              <a:pPr>
                <a:defRPr/>
              </a:pPr>
              <a:t>10/15/2014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B768021-0B03-4DB7-9DB5-5357548B6BF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0D7C893-04FC-44AD-95D8-D2C21923D1B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5C33E9F6-A231-4544-887B-0151EE6660BC}" type="datetimeFigureOut">
              <a:rPr lang="en-US"/>
              <a:pPr>
                <a:defRPr/>
              </a:pPr>
              <a:t>10/15/2014</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000500"/>
            <a:ext cx="8229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A707846-5717-4B58-A68D-44563D02948A}"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976A7E3E-A7DE-456A-B2AF-13BB33A2F32B}" type="datetimeFigureOut">
              <a:rPr lang="en-US"/>
              <a:pPr>
                <a:defRPr/>
              </a:pPr>
              <a:t>10/15/2014</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6954F6D-D66B-4C82-BFCE-22D4052AE640}"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8E9BA257-EEE0-496C-A4DB-094F9D513915}"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120994DF-0CEE-4883-A9BC-2152003A105B}"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9748E48E-EC53-4A98-9FCE-462D81CBCE5D}"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63FB1047-886E-4038-8EB7-98B6B57B4B8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5FE4EE3-69EB-44D2-9924-4CCD316B90A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5120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92AF48A3-A427-410F-BB9C-098DA79D6094}" type="slidenum">
              <a:rPr lang="en-US"/>
              <a:pPr>
                <a:defRPr/>
              </a:pPr>
              <a:t>‹#›</a:t>
            </a:fld>
            <a:endParaRPr lang="en-US"/>
          </a:p>
        </p:txBody>
      </p:sp>
      <p:grpSp>
        <p:nvGrpSpPr>
          <p:cNvPr id="2052" name="Group 4"/>
          <p:cNvGrpSpPr>
            <a:grpSpLocks/>
          </p:cNvGrpSpPr>
          <p:nvPr/>
        </p:nvGrpSpPr>
        <p:grpSpPr bwMode="auto">
          <a:xfrm>
            <a:off x="0" y="0"/>
            <a:ext cx="914400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lang="en-US" sz="2400">
                <a:latin typeface="Times New Roman" pitchFamily="18" charset="0"/>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en-US" sz="2400">
                <a:latin typeface="Times New Roman" pitchFamily="18" charset="0"/>
              </a:endParaRPr>
            </a:p>
          </p:txBody>
        </p:sp>
        <p:sp>
          <p:nvSpPr>
            <p:cNvPr id="2058"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2059"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2060"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2061"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en-US">
                <a:solidFill>
                  <a:schemeClr val="hlink"/>
                </a:solidFill>
              </a:endParaRPr>
            </a:p>
          </p:txBody>
        </p:sp>
        <p:sp>
          <p:nvSpPr>
            <p:cNvPr id="2062"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en-US" sz="2400">
                <a:latin typeface="Times New Roman" pitchFamily="18" charset="0"/>
              </a:endParaRPr>
            </a:p>
          </p:txBody>
        </p:sp>
        <p:sp>
          <p:nvSpPr>
            <p:cNvPr id="2063"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sp>
          <p:nvSpPr>
            <p:cNvPr id="2064"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en-US">
                <a:solidFill>
                  <a:schemeClr val="accent2"/>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1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545"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 id="2147484526" r:id="rId12"/>
    <p:sldLayoutId id="2147484527" r:id="rId13"/>
    <p:sldLayoutId id="2147484528" r:id="rId14"/>
    <p:sldLayoutId id="2147484529" r:id="rId15"/>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200" i="0">
                <a:solidFill>
                  <a:srgbClr val="000000"/>
                </a:solidFill>
                <a:latin typeface="+mn-lt"/>
              </a:defRPr>
            </a:lvl1pPr>
          </a:lstStyle>
          <a:p>
            <a:pPr>
              <a:defRPr/>
            </a:pPr>
            <a:endParaRPr lang="en-US"/>
          </a:p>
        </p:txBody>
      </p:sp>
      <p:sp>
        <p:nvSpPr>
          <p:cNvPr id="10342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i="0">
                <a:solidFill>
                  <a:srgbClr val="000000"/>
                </a:solidFill>
                <a:latin typeface="Arial Black" pitchFamily="34" charset="0"/>
              </a:defRPr>
            </a:lvl1pPr>
          </a:lstStyle>
          <a:p>
            <a:pPr>
              <a:defRPr/>
            </a:pPr>
            <a:fld id="{3E89B486-DF06-4D7A-9693-B7213B59425E}" type="slidenum">
              <a:rPr lang="en-US"/>
              <a:pPr>
                <a:defRPr/>
              </a:pPr>
              <a:t>‹#›</a:t>
            </a:fld>
            <a:endParaRPr lang="en-US"/>
          </a:p>
        </p:txBody>
      </p:sp>
      <p:grpSp>
        <p:nvGrpSpPr>
          <p:cNvPr id="3076" name="Group 4"/>
          <p:cNvGrpSpPr>
            <a:grpSpLocks/>
          </p:cNvGrpSpPr>
          <p:nvPr/>
        </p:nvGrpSpPr>
        <p:grpSpPr bwMode="auto">
          <a:xfrm>
            <a:off x="0" y="0"/>
            <a:ext cx="9144000" cy="546100"/>
            <a:chOff x="0" y="0"/>
            <a:chExt cx="5760" cy="344"/>
          </a:xfrm>
        </p:grpSpPr>
        <p:sp>
          <p:nvSpPr>
            <p:cNvPr id="3080"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lang="en-US" sz="2400">
                <a:solidFill>
                  <a:srgbClr val="000000"/>
                </a:solidFill>
                <a:latin typeface="Times New Roman" pitchFamily="18" charset="0"/>
              </a:endParaRPr>
            </a:p>
          </p:txBody>
        </p:sp>
        <p:sp>
          <p:nvSpPr>
            <p:cNvPr id="3081"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3082"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en-US">
                <a:solidFill>
                  <a:srgbClr val="666699"/>
                </a:solidFill>
              </a:endParaRPr>
            </a:p>
          </p:txBody>
        </p:sp>
        <p:sp>
          <p:nvSpPr>
            <p:cNvPr id="3083"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en-US">
                <a:solidFill>
                  <a:srgbClr val="666699"/>
                </a:solidFill>
              </a:endParaRPr>
            </a:p>
          </p:txBody>
        </p:sp>
        <p:sp>
          <p:nvSpPr>
            <p:cNvPr id="3084"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en-US">
                <a:solidFill>
                  <a:srgbClr val="9999CC"/>
                </a:solidFill>
              </a:endParaRPr>
            </a:p>
          </p:txBody>
        </p:sp>
        <p:sp>
          <p:nvSpPr>
            <p:cNvPr id="3085"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en-US">
                <a:solidFill>
                  <a:srgbClr val="666699"/>
                </a:solidFill>
              </a:endParaRPr>
            </a:p>
          </p:txBody>
        </p:sp>
        <p:sp>
          <p:nvSpPr>
            <p:cNvPr id="3086"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en-US" sz="2400">
                <a:solidFill>
                  <a:srgbClr val="000000"/>
                </a:solidFill>
                <a:latin typeface="Times New Roman" pitchFamily="18" charset="0"/>
              </a:endParaRPr>
            </a:p>
          </p:txBody>
        </p:sp>
        <p:sp>
          <p:nvSpPr>
            <p:cNvPr id="3087"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en-US">
                <a:solidFill>
                  <a:srgbClr val="9999CC"/>
                </a:solidFill>
              </a:endParaRPr>
            </a:p>
          </p:txBody>
        </p:sp>
        <p:sp>
          <p:nvSpPr>
            <p:cNvPr id="3088"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en-US">
                <a:solidFill>
                  <a:srgbClr val="9999CC"/>
                </a:solidFill>
              </a:endParaRPr>
            </a:p>
          </p:txBody>
        </p:sp>
      </p:grpSp>
      <p:sp>
        <p:nvSpPr>
          <p:cNvPr id="3077"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8"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4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i="0">
                <a:solidFill>
                  <a:srgbClr val="000000"/>
                </a:solidFill>
                <a:latin typeface="+mn-lt"/>
              </a:defRPr>
            </a:lvl1pPr>
          </a:lstStyle>
          <a:p>
            <a:pPr>
              <a:defRPr/>
            </a:pPr>
            <a:fld id="{29065C23-1D07-4850-AFDA-A5B633FB4D9A}" type="datetimeFigureOut">
              <a:rPr lang="en-US"/>
              <a:pPr>
                <a:defRPr/>
              </a:pPr>
              <a:t>10/15/2014</a:t>
            </a:fld>
            <a:endParaRPr lang="en-US"/>
          </a:p>
        </p:txBody>
      </p:sp>
    </p:spTree>
  </p:cSld>
  <p:clrMap bg1="lt1" tx1="dk1" bg2="lt2" tx2="dk2" accent1="accent1" accent2="accent2" accent3="accent3" accent4="accent4" accent5="accent5" accent6="accent6" hlink="hlink" folHlink="folHlink"/>
  <p:sldLayoutIdLst>
    <p:sldLayoutId id="2147484546"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eaLnBrk="1" fontAlgn="base" hangingPunct="1">
        <a:spcBef>
          <a:spcPct val="0"/>
        </a:spcBef>
        <a:spcAft>
          <a:spcPct val="0"/>
        </a:spcAft>
        <a:defRPr sz="4400">
          <a:solidFill>
            <a:schemeClr val="tx1"/>
          </a:solidFill>
          <a:latin typeface="Arial" pitchFamily="34" charset="0"/>
        </a:defRPr>
      </a:lvl6pPr>
      <a:lvl7pPr marL="914400" algn="l" rtl="0" eaLnBrk="1" fontAlgn="base" hangingPunct="1">
        <a:spcBef>
          <a:spcPct val="0"/>
        </a:spcBef>
        <a:spcAft>
          <a:spcPct val="0"/>
        </a:spcAft>
        <a:defRPr sz="4400">
          <a:solidFill>
            <a:schemeClr val="tx1"/>
          </a:solidFill>
          <a:latin typeface="Arial" pitchFamily="34" charset="0"/>
        </a:defRPr>
      </a:lvl7pPr>
      <a:lvl8pPr marL="1371600" algn="l" rtl="0" eaLnBrk="1" fontAlgn="base" hangingPunct="1">
        <a:spcBef>
          <a:spcPct val="0"/>
        </a:spcBef>
        <a:spcAft>
          <a:spcPct val="0"/>
        </a:spcAft>
        <a:defRPr sz="4400">
          <a:solidFill>
            <a:schemeClr val="tx1"/>
          </a:solidFill>
          <a:latin typeface="Arial" pitchFamily="34" charset="0"/>
        </a:defRPr>
      </a:lvl8pPr>
      <a:lvl9pPr marL="1828800" algn="l" rtl="0" eaLnBrk="1" fontAlgn="base" hangingPunct="1">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gif"/><Relationship Id="rId7"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png"/><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Microsoft_Office_Excel_97-2003_Worksheet1.xls"/></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7.xml"/><Relationship Id="rId1" Type="http://schemas.openxmlformats.org/officeDocument/2006/relationships/slideLayout" Target="../slideLayouts/slideLayout18.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slides/_rels/slide4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09600" y="1828800"/>
            <a:ext cx="8382000" cy="2209800"/>
          </a:xfrm>
        </p:spPr>
        <p:txBody>
          <a:bodyPr/>
          <a:lstStyle/>
          <a:p>
            <a:pPr eaLnBrk="1" hangingPunct="1"/>
            <a:r>
              <a:rPr lang="en-US" dirty="0" smtClean="0"/>
              <a:t>BIT 2318: </a:t>
            </a:r>
            <a:r>
              <a:rPr lang="en-US" dirty="0" smtClean="0"/>
              <a:t>Information Systems Audit</a:t>
            </a:r>
            <a:br>
              <a:rPr lang="en-US" dirty="0" smtClean="0"/>
            </a:br>
            <a:r>
              <a:rPr lang="en-US" dirty="0" smtClean="0"/>
              <a:t>Lecture 5 Risk  Management</a:t>
            </a:r>
          </a:p>
        </p:txBody>
      </p:sp>
      <p:sp>
        <p:nvSpPr>
          <p:cNvPr id="6147" name="Rectangle 3"/>
          <p:cNvSpPr>
            <a:spLocks noGrp="1" noChangeArrowheads="1"/>
          </p:cNvSpPr>
          <p:nvPr>
            <p:ph type="subTitle" idx="1"/>
          </p:nvPr>
        </p:nvSpPr>
        <p:spPr/>
        <p:txBody>
          <a:bodyPr/>
          <a:lstStyle/>
          <a:p>
            <a:pPr eaLnBrk="1" hangingPunct="1"/>
            <a:r>
              <a:rPr lang="en-US" smtClean="0"/>
              <a:t> </a:t>
            </a:r>
          </a:p>
        </p:txBody>
      </p:sp>
      <p:pic>
        <p:nvPicPr>
          <p:cNvPr id="6148" name="Picture 4" descr="MCj02504450000[1]"/>
          <p:cNvPicPr>
            <a:picLocks noChangeAspect="1" noChangeArrowheads="1"/>
          </p:cNvPicPr>
          <p:nvPr/>
        </p:nvPicPr>
        <p:blipFill>
          <a:blip r:embed="rId3"/>
          <a:srcRect/>
          <a:stretch>
            <a:fillRect/>
          </a:stretch>
        </p:blipFill>
        <p:spPr bwMode="auto">
          <a:xfrm>
            <a:off x="0" y="4195763"/>
            <a:ext cx="3276600" cy="266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sz="4200" smtClean="0"/>
              <a:t>Determine Cost of Assets </a:t>
            </a:r>
          </a:p>
        </p:txBody>
      </p:sp>
      <p:sp>
        <p:nvSpPr>
          <p:cNvPr id="16387" name="AutoShape 5"/>
          <p:cNvSpPr>
            <a:spLocks noChangeArrowheads="1"/>
          </p:cNvSpPr>
          <p:nvPr/>
        </p:nvSpPr>
        <p:spPr bwMode="auto">
          <a:xfrm>
            <a:off x="609600" y="2286000"/>
            <a:ext cx="1600200" cy="762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t>Sales</a:t>
            </a:r>
          </a:p>
        </p:txBody>
      </p:sp>
      <p:sp>
        <p:nvSpPr>
          <p:cNvPr id="16388" name="AutoShape 6"/>
          <p:cNvSpPr>
            <a:spLocks noChangeArrowheads="1"/>
          </p:cNvSpPr>
          <p:nvPr/>
        </p:nvSpPr>
        <p:spPr bwMode="auto">
          <a:xfrm>
            <a:off x="1828800" y="3505200"/>
            <a:ext cx="1524000" cy="7620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en-US"/>
              <a:t>Product A</a:t>
            </a:r>
          </a:p>
        </p:txBody>
      </p:sp>
      <p:sp>
        <p:nvSpPr>
          <p:cNvPr id="16389" name="AutoShape 7"/>
          <p:cNvSpPr>
            <a:spLocks noChangeArrowheads="1"/>
          </p:cNvSpPr>
          <p:nvPr/>
        </p:nvSpPr>
        <p:spPr bwMode="auto">
          <a:xfrm>
            <a:off x="1828800" y="4419600"/>
            <a:ext cx="1524000" cy="7620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en-US"/>
              <a:t>Product B</a:t>
            </a:r>
          </a:p>
        </p:txBody>
      </p:sp>
      <p:sp>
        <p:nvSpPr>
          <p:cNvPr id="16390" name="AutoShape 8"/>
          <p:cNvSpPr>
            <a:spLocks noChangeArrowheads="1"/>
          </p:cNvSpPr>
          <p:nvPr/>
        </p:nvSpPr>
        <p:spPr bwMode="auto">
          <a:xfrm>
            <a:off x="1828800" y="5410200"/>
            <a:ext cx="1524000" cy="7620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en-US"/>
              <a:t>Product C</a:t>
            </a:r>
          </a:p>
        </p:txBody>
      </p:sp>
      <p:cxnSp>
        <p:nvCxnSpPr>
          <p:cNvPr id="16391" name="AutoShape 10"/>
          <p:cNvCxnSpPr>
            <a:cxnSpLocks noChangeShapeType="1"/>
            <a:stCxn id="16387" idx="2"/>
            <a:endCxn id="16390" idx="1"/>
          </p:cNvCxnSpPr>
          <p:nvPr/>
        </p:nvCxnSpPr>
        <p:spPr bwMode="auto">
          <a:xfrm rot="16200000" flipH="1">
            <a:off x="247650" y="4210050"/>
            <a:ext cx="2743200" cy="419100"/>
          </a:xfrm>
          <a:prstGeom prst="bentConnector2">
            <a:avLst/>
          </a:prstGeom>
          <a:noFill/>
          <a:ln w="9525">
            <a:solidFill>
              <a:schemeClr val="tx1"/>
            </a:solidFill>
            <a:miter lim="800000"/>
            <a:headEnd/>
            <a:tailEnd type="triangle" w="med" len="med"/>
          </a:ln>
        </p:spPr>
      </p:cxnSp>
      <p:cxnSp>
        <p:nvCxnSpPr>
          <p:cNvPr id="16392" name="AutoShape 11"/>
          <p:cNvCxnSpPr>
            <a:cxnSpLocks noChangeShapeType="1"/>
            <a:stCxn id="16387" idx="2"/>
            <a:endCxn id="16389" idx="1"/>
          </p:cNvCxnSpPr>
          <p:nvPr/>
        </p:nvCxnSpPr>
        <p:spPr bwMode="auto">
          <a:xfrm rot="16200000" flipH="1">
            <a:off x="742950" y="3714750"/>
            <a:ext cx="1752600" cy="419100"/>
          </a:xfrm>
          <a:prstGeom prst="bentConnector2">
            <a:avLst/>
          </a:prstGeom>
          <a:noFill/>
          <a:ln w="9525">
            <a:solidFill>
              <a:schemeClr val="tx1"/>
            </a:solidFill>
            <a:miter lim="800000"/>
            <a:headEnd/>
            <a:tailEnd type="triangle" w="med" len="med"/>
          </a:ln>
        </p:spPr>
      </p:cxnSp>
      <p:cxnSp>
        <p:nvCxnSpPr>
          <p:cNvPr id="16393" name="AutoShape 12"/>
          <p:cNvCxnSpPr>
            <a:cxnSpLocks noChangeShapeType="1"/>
            <a:stCxn id="16387" idx="2"/>
            <a:endCxn id="16388" idx="1"/>
          </p:cNvCxnSpPr>
          <p:nvPr/>
        </p:nvCxnSpPr>
        <p:spPr bwMode="auto">
          <a:xfrm rot="16200000" flipH="1">
            <a:off x="1200150" y="3257550"/>
            <a:ext cx="838200" cy="419100"/>
          </a:xfrm>
          <a:prstGeom prst="bentConnector2">
            <a:avLst/>
          </a:prstGeom>
          <a:noFill/>
          <a:ln w="9525">
            <a:solidFill>
              <a:schemeClr val="tx1"/>
            </a:solidFill>
            <a:miter lim="800000"/>
            <a:headEnd/>
            <a:tailEnd type="triangle" w="med" len="med"/>
          </a:ln>
        </p:spPr>
      </p:cxnSp>
      <p:sp>
        <p:nvSpPr>
          <p:cNvPr id="16394" name="Text Box 13"/>
          <p:cNvSpPr txBox="1">
            <a:spLocks noChangeArrowheads="1"/>
          </p:cNvSpPr>
          <p:nvPr/>
        </p:nvSpPr>
        <p:spPr bwMode="auto">
          <a:xfrm>
            <a:off x="3505200" y="3200400"/>
            <a:ext cx="4127500" cy="1190625"/>
          </a:xfrm>
          <a:prstGeom prst="rect">
            <a:avLst/>
          </a:prstGeom>
          <a:noFill/>
          <a:ln w="9525">
            <a:noFill/>
            <a:miter lim="800000"/>
            <a:headEnd/>
            <a:tailEnd/>
          </a:ln>
        </p:spPr>
        <p:txBody>
          <a:bodyPr wrap="none">
            <a:spAutoFit/>
          </a:bodyPr>
          <a:lstStyle/>
          <a:p>
            <a:r>
              <a:rPr lang="en-US"/>
              <a:t>Risk:  	Replacement Cost=</a:t>
            </a:r>
          </a:p>
          <a:p>
            <a:r>
              <a:rPr lang="en-US"/>
              <a:t>	Cost of loss of integrity=</a:t>
            </a:r>
          </a:p>
          <a:p>
            <a:r>
              <a:rPr lang="en-US"/>
              <a:t>	Cost of loss of availability=</a:t>
            </a:r>
          </a:p>
          <a:p>
            <a:r>
              <a:rPr lang="en-US"/>
              <a:t>	Cost of loss of confidentiality=</a:t>
            </a:r>
          </a:p>
        </p:txBody>
      </p:sp>
      <p:sp>
        <p:nvSpPr>
          <p:cNvPr id="16395" name="Text Box 15"/>
          <p:cNvSpPr txBox="1">
            <a:spLocks noChangeArrowheads="1"/>
          </p:cNvSpPr>
          <p:nvPr/>
        </p:nvSpPr>
        <p:spPr bwMode="auto">
          <a:xfrm>
            <a:off x="3505200" y="5410200"/>
            <a:ext cx="4127500" cy="1190625"/>
          </a:xfrm>
          <a:prstGeom prst="rect">
            <a:avLst/>
          </a:prstGeom>
          <a:noFill/>
          <a:ln w="9525">
            <a:noFill/>
            <a:miter lim="800000"/>
            <a:headEnd/>
            <a:tailEnd/>
          </a:ln>
        </p:spPr>
        <p:txBody>
          <a:bodyPr wrap="none">
            <a:spAutoFit/>
          </a:bodyPr>
          <a:lstStyle/>
          <a:p>
            <a:r>
              <a:rPr lang="en-US"/>
              <a:t>Risk:  	Replacement Cost=</a:t>
            </a:r>
          </a:p>
          <a:p>
            <a:r>
              <a:rPr lang="en-US"/>
              <a:t>	Cost of loss of integrity=</a:t>
            </a:r>
          </a:p>
          <a:p>
            <a:r>
              <a:rPr lang="en-US"/>
              <a:t>	Cost of loss of availability=</a:t>
            </a:r>
          </a:p>
          <a:p>
            <a:r>
              <a:rPr lang="en-US"/>
              <a:t>	Cost of loss of confidentiality=</a:t>
            </a:r>
          </a:p>
        </p:txBody>
      </p:sp>
      <p:sp>
        <p:nvSpPr>
          <p:cNvPr id="16396" name="Text Box 16"/>
          <p:cNvSpPr txBox="1">
            <a:spLocks noChangeArrowheads="1"/>
          </p:cNvSpPr>
          <p:nvPr/>
        </p:nvSpPr>
        <p:spPr bwMode="auto">
          <a:xfrm>
            <a:off x="3505200" y="4343400"/>
            <a:ext cx="4127500" cy="1190625"/>
          </a:xfrm>
          <a:prstGeom prst="rect">
            <a:avLst/>
          </a:prstGeom>
          <a:noFill/>
          <a:ln w="9525">
            <a:noFill/>
            <a:miter lim="800000"/>
            <a:headEnd/>
            <a:tailEnd/>
          </a:ln>
        </p:spPr>
        <p:txBody>
          <a:bodyPr wrap="none">
            <a:spAutoFit/>
          </a:bodyPr>
          <a:lstStyle/>
          <a:p>
            <a:r>
              <a:rPr lang="en-US"/>
              <a:t>Risk:  	Replacement Cost=</a:t>
            </a:r>
          </a:p>
          <a:p>
            <a:r>
              <a:rPr lang="en-US"/>
              <a:t>	Cost of loss of integrity=</a:t>
            </a:r>
          </a:p>
          <a:p>
            <a:r>
              <a:rPr lang="en-US"/>
              <a:t>	Cost of loss of availability=</a:t>
            </a:r>
          </a:p>
          <a:p>
            <a:r>
              <a:rPr lang="en-US"/>
              <a:t>	Cost of loss of confidentiality=</a:t>
            </a:r>
          </a:p>
        </p:txBody>
      </p:sp>
      <p:sp>
        <p:nvSpPr>
          <p:cNvPr id="16397" name="Line 18"/>
          <p:cNvSpPr>
            <a:spLocks noChangeShapeType="1"/>
          </p:cNvSpPr>
          <p:nvPr/>
        </p:nvSpPr>
        <p:spPr bwMode="auto">
          <a:xfrm flipH="1">
            <a:off x="4114800" y="1752600"/>
            <a:ext cx="685800" cy="762000"/>
          </a:xfrm>
          <a:prstGeom prst="line">
            <a:avLst/>
          </a:prstGeom>
          <a:noFill/>
          <a:ln w="9525">
            <a:solidFill>
              <a:schemeClr val="tx1"/>
            </a:solidFill>
            <a:round/>
            <a:headEnd/>
            <a:tailEnd/>
          </a:ln>
        </p:spPr>
        <p:txBody>
          <a:bodyPr/>
          <a:lstStyle/>
          <a:p>
            <a:endParaRPr lang="en-US"/>
          </a:p>
        </p:txBody>
      </p:sp>
      <p:sp>
        <p:nvSpPr>
          <p:cNvPr id="16398" name="Line 19"/>
          <p:cNvSpPr>
            <a:spLocks noChangeShapeType="1"/>
          </p:cNvSpPr>
          <p:nvPr/>
        </p:nvSpPr>
        <p:spPr bwMode="auto">
          <a:xfrm>
            <a:off x="4800600" y="1752600"/>
            <a:ext cx="838200" cy="762000"/>
          </a:xfrm>
          <a:prstGeom prst="line">
            <a:avLst/>
          </a:prstGeom>
          <a:noFill/>
          <a:ln w="9525">
            <a:solidFill>
              <a:schemeClr val="tx1"/>
            </a:solidFill>
            <a:round/>
            <a:headEnd/>
            <a:tailEnd/>
          </a:ln>
        </p:spPr>
        <p:txBody>
          <a:bodyPr/>
          <a:lstStyle/>
          <a:p>
            <a:endParaRPr lang="en-US"/>
          </a:p>
        </p:txBody>
      </p:sp>
      <p:sp>
        <p:nvSpPr>
          <p:cNvPr id="16399" name="Text Box 20"/>
          <p:cNvSpPr txBox="1">
            <a:spLocks noChangeArrowheads="1"/>
          </p:cNvSpPr>
          <p:nvPr/>
        </p:nvSpPr>
        <p:spPr bwMode="auto">
          <a:xfrm>
            <a:off x="3260725" y="2474913"/>
            <a:ext cx="4591050" cy="366712"/>
          </a:xfrm>
          <a:prstGeom prst="rect">
            <a:avLst/>
          </a:prstGeom>
          <a:noFill/>
          <a:ln w="9525">
            <a:noFill/>
            <a:miter lim="800000"/>
            <a:headEnd/>
            <a:tailEnd/>
          </a:ln>
        </p:spPr>
        <p:txBody>
          <a:bodyPr wrap="none">
            <a:spAutoFit/>
          </a:bodyPr>
          <a:lstStyle/>
          <a:p>
            <a:r>
              <a:rPr lang="en-US"/>
              <a:t>Tangible $            Intangible: High/Med/Low</a:t>
            </a:r>
          </a:p>
        </p:txBody>
      </p:sp>
      <p:sp>
        <p:nvSpPr>
          <p:cNvPr id="16400" name="Text Box 21"/>
          <p:cNvSpPr txBox="1">
            <a:spLocks noChangeArrowheads="1"/>
          </p:cNvSpPr>
          <p:nvPr/>
        </p:nvSpPr>
        <p:spPr bwMode="auto">
          <a:xfrm>
            <a:off x="4327525" y="1484313"/>
            <a:ext cx="768350" cy="366712"/>
          </a:xfrm>
          <a:prstGeom prst="rect">
            <a:avLst/>
          </a:prstGeom>
          <a:noFill/>
          <a:ln w="9525">
            <a:noFill/>
            <a:miter lim="800000"/>
            <a:headEnd/>
            <a:tailEnd/>
          </a:ln>
        </p:spPr>
        <p:txBody>
          <a:bodyPr wrap="none">
            <a:spAutoFit/>
          </a:bodyPr>
          <a:lstStyle/>
          <a:p>
            <a:r>
              <a:rPr lang="en-US"/>
              <a:t>Costs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8"/>
          <p:cNvSpPr>
            <a:spLocks noGrp="1" noChangeArrowheads="1"/>
          </p:cNvSpPr>
          <p:nvPr>
            <p:ph type="title"/>
          </p:nvPr>
        </p:nvSpPr>
        <p:spPr/>
        <p:txBody>
          <a:bodyPr/>
          <a:lstStyle/>
          <a:p>
            <a:pPr algn="ctr" eaLnBrk="1" hangingPunct="1"/>
            <a:r>
              <a:rPr lang="en-US" smtClean="0"/>
              <a:t>Matrix of Loss Scenario</a:t>
            </a:r>
            <a:br>
              <a:rPr lang="en-US" smtClean="0"/>
            </a:br>
            <a:r>
              <a:rPr lang="en-US" sz="3200" smtClean="0"/>
              <a:t>(taken from CISM Exhibit 2.16)</a:t>
            </a:r>
          </a:p>
        </p:txBody>
      </p:sp>
      <p:graphicFrame>
        <p:nvGraphicFramePr>
          <p:cNvPr id="17462" name="Group 54"/>
          <p:cNvGraphicFramePr>
            <a:graphicFrameLocks noGrp="1"/>
          </p:cNvGraphicFramePr>
          <p:nvPr>
            <p:ph idx="1"/>
          </p:nvPr>
        </p:nvGraphicFramePr>
        <p:xfrm>
          <a:off x="457200" y="1981200"/>
          <a:ext cx="8229600" cy="4627562"/>
        </p:xfrm>
        <a:graphic>
          <a:graphicData uri="http://schemas.openxmlformats.org/drawingml/2006/table">
            <a:tbl>
              <a:tblPr/>
              <a:tblGrid>
                <a:gridCol w="3048000"/>
                <a:gridCol w="838200"/>
                <a:gridCol w="838200"/>
                <a:gridCol w="838200"/>
                <a:gridCol w="990600"/>
                <a:gridCol w="762000"/>
                <a:gridCol w="914400"/>
              </a:tblGrid>
              <a:tr h="96941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Size of Loss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Repu-tation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Law-suit Loss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Fines/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Reg. Loss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Mar-ket Loss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Exp.</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Yearly Loss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914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Hacker steals customer data; publicly blackmails company</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1-10K Records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$1M-</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$1M-</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$1M-</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$35M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$1M-</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$5M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$10M</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914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Employee steals strategic plan; sells data to competitor</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3-year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Min.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Min.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$2M</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914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Backup tapes and Cust. data found in garbage; makes front-page news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10M Records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$5M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$200K</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9145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Contractor steals employee data; sells data to hackers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10K Records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$5M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Min.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Min.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$200K</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0"/>
          <p:cNvSpPr>
            <a:spLocks noGrp="1" noChangeArrowheads="1"/>
          </p:cNvSpPr>
          <p:nvPr>
            <p:ph type="title"/>
          </p:nvPr>
        </p:nvSpPr>
        <p:spPr/>
        <p:txBody>
          <a:bodyPr/>
          <a:lstStyle/>
          <a:p>
            <a:r>
              <a:rPr lang="en-US" sz="4000" smtClean="0"/>
              <a:t>Step 1:  </a:t>
            </a:r>
            <a:br>
              <a:rPr lang="en-US" sz="4000" smtClean="0"/>
            </a:br>
            <a:r>
              <a:rPr lang="en-US" sz="4000" smtClean="0"/>
              <a:t>Determine Value of Assets</a:t>
            </a:r>
          </a:p>
        </p:txBody>
      </p:sp>
      <p:graphicFrame>
        <p:nvGraphicFramePr>
          <p:cNvPr id="104640" name="Group 192"/>
          <p:cNvGraphicFramePr>
            <a:graphicFrameLocks noGrp="1"/>
          </p:cNvGraphicFramePr>
          <p:nvPr>
            <p:ph idx="1"/>
          </p:nvPr>
        </p:nvGraphicFramePr>
        <p:xfrm>
          <a:off x="304800" y="1981200"/>
          <a:ext cx="8382000" cy="4446587"/>
        </p:xfrm>
        <a:graphic>
          <a:graphicData uri="http://schemas.openxmlformats.org/drawingml/2006/table">
            <a:tbl>
              <a:tblPr/>
              <a:tblGrid>
                <a:gridCol w="1958975"/>
                <a:gridCol w="1801813"/>
                <a:gridCol w="2192337"/>
                <a:gridCol w="2428875"/>
              </a:tblGrid>
              <a:tr h="93509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Times New Roman" pitchFamily="18" charset="0"/>
                        </a:rPr>
                        <a:t>Asset Name</a:t>
                      </a:r>
                      <a:endParaRPr kumimoji="0" lang="en-US" sz="1800" b="1" i="0" u="none" strike="noStrike" cap="none" normalizeH="0" baseline="0" dirty="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 Value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Direct Loss: </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Replacement </a:t>
                      </a:r>
                      <a:endParaRPr kumimoji="0" lang="en-US" sz="1800" b="1"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 Value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Consequential Financial Loss</a:t>
                      </a:r>
                      <a:endParaRPr kumimoji="0" lang="en-US" sz="1800" b="1"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Confidentiality, Integrity, and Availability Notes</a:t>
                      </a:r>
                      <a:endParaRPr kumimoji="0" lang="en-US" sz="1800" b="1" i="0" u="none" strike="noStrike" cap="none" normalizeH="0" baseline="0" smtClean="0">
                        <a:ln>
                          <a:noFill/>
                        </a:ln>
                        <a:solidFill>
                          <a:schemeClr val="tx1"/>
                        </a:solidFill>
                        <a:effectLst/>
                        <a:latin typeface="Arial"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2054469">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Laptop</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$1,000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Mailings=</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$130 x #</a:t>
                      </a:r>
                      <a:r>
                        <a:rPr kumimoji="0" lang="en-US" sz="2800" b="0" i="0" u="none" strike="noStrike" cap="none" normalizeH="0" baseline="0" dirty="0" err="1" smtClean="0">
                          <a:ln>
                            <a:noFill/>
                          </a:ln>
                          <a:solidFill>
                            <a:schemeClr val="tx1"/>
                          </a:solidFill>
                          <a:effectLst/>
                          <a:latin typeface="Tempus Sans ITC" pitchFamily="82" charset="0"/>
                        </a:rPr>
                        <a:t>Cust</a:t>
                      </a:r>
                      <a:endParaRPr kumimoji="0" lang="en-US" sz="2800" b="0" i="0" u="none" strike="noStrike" cap="none" normalizeH="0" baseline="0" dirty="0" smtClean="0">
                        <a:ln>
                          <a:noFill/>
                        </a:ln>
                        <a:solidFill>
                          <a:schemeClr val="tx1"/>
                        </a:solidFill>
                        <a:effectLst/>
                        <a:latin typeface="Tempus Sans ITC" pitchFamily="82" charset="0"/>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Char char="à"/>
                        <a:tabLst/>
                      </a:pPr>
                      <a:r>
                        <a:rPr kumimoji="0" lang="en-US" sz="2800" b="0" i="0" u="none" strike="noStrike" cap="none" normalizeH="0" baseline="0" dirty="0" smtClean="0">
                          <a:ln>
                            <a:noFill/>
                          </a:ln>
                          <a:solidFill>
                            <a:schemeClr val="tx1"/>
                          </a:solidFill>
                          <a:effectLst/>
                          <a:latin typeface="Tempus Sans ITC" pitchFamily="82" charset="0"/>
                        </a:rPr>
                        <a:t>Reputation</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 $9,000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Conf., Avail.</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Breach Notification Law</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1457027">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empus Sans ITC" pitchFamily="82" charset="0"/>
                        </a:rPr>
                        <a:t>Equipment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empus Sans ITC" pitchFamily="82" charset="0"/>
                        </a:rPr>
                        <a:t>$10,000</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empus Sans ITC" pitchFamily="82" charset="0"/>
                        </a:rPr>
                        <a:t>$2k per day in income</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Availability</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(e.g., due to fire or theft)</a:t>
                      </a: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18457" name="Text Box 175"/>
          <p:cNvSpPr txBox="1">
            <a:spLocks noChangeArrowheads="1"/>
          </p:cNvSpPr>
          <p:nvPr/>
        </p:nvSpPr>
        <p:spPr bwMode="auto">
          <a:xfrm>
            <a:off x="7391400" y="685800"/>
            <a:ext cx="1014413" cy="946150"/>
          </a:xfrm>
          <a:prstGeom prst="rect">
            <a:avLst/>
          </a:prstGeom>
          <a:noFill/>
          <a:ln w="9525">
            <a:noFill/>
            <a:miter lim="800000"/>
            <a:headEnd/>
            <a:tailEnd/>
          </a:ln>
        </p:spPr>
        <p:txBody>
          <a:bodyPr wrap="none">
            <a:spAutoFit/>
          </a:bodyPr>
          <a:lstStyle/>
          <a:p>
            <a:r>
              <a:rPr lang="en-US" sz="2800"/>
              <a:t>Work</a:t>
            </a:r>
          </a:p>
          <a:p>
            <a:r>
              <a:rPr lang="en-US" sz="2800"/>
              <a:t>book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smtClean="0"/>
              <a:t>Step 2: Determine Loss </a:t>
            </a:r>
            <a:br>
              <a:rPr lang="en-US" sz="4000" smtClean="0"/>
            </a:br>
            <a:r>
              <a:rPr lang="en-US" sz="4000" smtClean="0"/>
              <a:t>Due to Threats</a:t>
            </a:r>
          </a:p>
        </p:txBody>
      </p:sp>
      <p:sp>
        <p:nvSpPr>
          <p:cNvPr id="19459" name="Rectangle 3"/>
          <p:cNvSpPr>
            <a:spLocks noGrp="1" noChangeArrowheads="1"/>
          </p:cNvSpPr>
          <p:nvPr>
            <p:ph type="body" sz="half" idx="1"/>
          </p:nvPr>
        </p:nvSpPr>
        <p:spPr/>
        <p:txBody>
          <a:bodyPr/>
          <a:lstStyle/>
          <a:p>
            <a:pPr eaLnBrk="1" hangingPunct="1">
              <a:lnSpc>
                <a:spcPct val="90000"/>
              </a:lnSpc>
              <a:buFont typeface="Wingdings" pitchFamily="2" charset="2"/>
              <a:buNone/>
            </a:pPr>
            <a:r>
              <a:rPr lang="en-US" sz="2000" b="1" smtClean="0"/>
              <a:t>Natural</a:t>
            </a:r>
            <a:r>
              <a:rPr lang="en-US" sz="2000" smtClean="0"/>
              <a:t>: Flood, fire, cyclones, rain/hail/snow, plagues and earthquakes</a:t>
            </a:r>
          </a:p>
          <a:p>
            <a:pPr eaLnBrk="1" hangingPunct="1">
              <a:lnSpc>
                <a:spcPct val="90000"/>
              </a:lnSpc>
              <a:buFont typeface="Wingdings" pitchFamily="2" charset="2"/>
              <a:buNone/>
            </a:pPr>
            <a:r>
              <a:rPr lang="en-US" sz="2000" b="1" smtClean="0"/>
              <a:t>Unintentional</a:t>
            </a:r>
            <a:r>
              <a:rPr lang="en-US" sz="2000" smtClean="0"/>
              <a:t>: Fire, water, building damage/collapse, loss of utility services, and equipment failure</a:t>
            </a:r>
          </a:p>
          <a:p>
            <a:pPr eaLnBrk="1" hangingPunct="1">
              <a:lnSpc>
                <a:spcPct val="90000"/>
              </a:lnSpc>
              <a:buFont typeface="Wingdings" pitchFamily="2" charset="2"/>
              <a:buNone/>
            </a:pPr>
            <a:r>
              <a:rPr lang="en-US" sz="2000" b="1" smtClean="0"/>
              <a:t>Intentional</a:t>
            </a:r>
            <a:r>
              <a:rPr lang="en-US" sz="2000" smtClean="0"/>
              <a:t>:  Fire, water, theft, vandalism</a:t>
            </a:r>
          </a:p>
          <a:p>
            <a:pPr eaLnBrk="1" hangingPunct="1">
              <a:lnSpc>
                <a:spcPct val="90000"/>
              </a:lnSpc>
              <a:buFont typeface="Wingdings" pitchFamily="2" charset="2"/>
              <a:buNone/>
            </a:pPr>
            <a:r>
              <a:rPr lang="en-US" sz="2000" b="1" smtClean="0"/>
              <a:t>Intentional, non-physical</a:t>
            </a:r>
            <a:r>
              <a:rPr lang="en-US" sz="2000" smtClean="0"/>
              <a:t>: Fraud, espionage, hacking, identity theft, malicious code, social engineering, phishing, denial of service</a:t>
            </a:r>
          </a:p>
        </p:txBody>
      </p:sp>
      <p:pic>
        <p:nvPicPr>
          <p:cNvPr id="19460" name="Picture 5" descr="MMj02829930000[1]"/>
          <p:cNvPicPr>
            <a:picLocks noChangeAspect="1" noChangeArrowheads="1" noCrop="1"/>
          </p:cNvPicPr>
          <p:nvPr/>
        </p:nvPicPr>
        <p:blipFill>
          <a:blip r:embed="rId3"/>
          <a:srcRect/>
          <a:stretch>
            <a:fillRect/>
          </a:stretch>
        </p:blipFill>
        <p:spPr bwMode="auto">
          <a:xfrm>
            <a:off x="5029200" y="2362200"/>
            <a:ext cx="1981200" cy="1981200"/>
          </a:xfrm>
          <a:prstGeom prst="rect">
            <a:avLst/>
          </a:prstGeom>
          <a:noFill/>
          <a:ln w="9525">
            <a:noFill/>
            <a:miter lim="800000"/>
            <a:headEnd/>
            <a:tailEnd/>
          </a:ln>
        </p:spPr>
      </p:pic>
      <p:pic>
        <p:nvPicPr>
          <p:cNvPr id="19461" name="Picture 6" descr="MCj04315620000[1]"/>
          <p:cNvPicPr>
            <a:picLocks noChangeAspect="1" noChangeArrowheads="1"/>
          </p:cNvPicPr>
          <p:nvPr/>
        </p:nvPicPr>
        <p:blipFill>
          <a:blip r:embed="rId4"/>
          <a:srcRect/>
          <a:stretch>
            <a:fillRect/>
          </a:stretch>
        </p:blipFill>
        <p:spPr bwMode="auto">
          <a:xfrm>
            <a:off x="7315200" y="4800600"/>
            <a:ext cx="1665288" cy="1676400"/>
          </a:xfrm>
          <a:prstGeom prst="rect">
            <a:avLst/>
          </a:prstGeom>
          <a:noFill/>
          <a:ln w="9525">
            <a:noFill/>
            <a:miter lim="800000"/>
            <a:headEnd/>
            <a:tailEnd/>
          </a:ln>
        </p:spPr>
      </p:pic>
      <p:pic>
        <p:nvPicPr>
          <p:cNvPr id="19462" name="Picture 7" descr="j0293828"/>
          <p:cNvPicPr>
            <a:picLocks noChangeAspect="1" noChangeArrowheads="1"/>
          </p:cNvPicPr>
          <p:nvPr/>
        </p:nvPicPr>
        <p:blipFill>
          <a:blip r:embed="rId5"/>
          <a:srcRect/>
          <a:stretch>
            <a:fillRect/>
          </a:stretch>
        </p:blipFill>
        <p:spPr bwMode="auto">
          <a:xfrm>
            <a:off x="6489700" y="354013"/>
            <a:ext cx="1744663" cy="1836737"/>
          </a:xfrm>
          <a:prstGeom prst="rect">
            <a:avLst/>
          </a:prstGeom>
          <a:noFill/>
          <a:ln w="9525">
            <a:noFill/>
            <a:miter lim="800000"/>
            <a:headEnd/>
            <a:tailEnd/>
          </a:ln>
        </p:spPr>
      </p:pic>
      <p:pic>
        <p:nvPicPr>
          <p:cNvPr id="19463" name="Picture 8" descr="MCj01049780000[1]"/>
          <p:cNvPicPr>
            <a:picLocks noChangeAspect="1" noChangeArrowheads="1"/>
          </p:cNvPicPr>
          <p:nvPr/>
        </p:nvPicPr>
        <p:blipFill>
          <a:blip r:embed="rId6"/>
          <a:srcRect/>
          <a:stretch>
            <a:fillRect/>
          </a:stretch>
        </p:blipFill>
        <p:spPr bwMode="auto">
          <a:xfrm>
            <a:off x="7696200" y="1752600"/>
            <a:ext cx="1447800" cy="1447800"/>
          </a:xfrm>
          <a:prstGeom prst="rect">
            <a:avLst/>
          </a:prstGeom>
          <a:noFill/>
          <a:ln w="9525">
            <a:noFill/>
            <a:miter lim="800000"/>
            <a:headEnd/>
            <a:tailEnd/>
          </a:ln>
        </p:spPr>
      </p:pic>
      <p:pic>
        <p:nvPicPr>
          <p:cNvPr id="19464" name="Picture 9" descr="j0286034"/>
          <p:cNvPicPr>
            <a:picLocks noChangeAspect="1" noChangeArrowheads="1"/>
          </p:cNvPicPr>
          <p:nvPr/>
        </p:nvPicPr>
        <p:blipFill>
          <a:blip r:embed="rId7"/>
          <a:srcRect/>
          <a:stretch>
            <a:fillRect/>
          </a:stretch>
        </p:blipFill>
        <p:spPr bwMode="auto">
          <a:xfrm>
            <a:off x="7315200" y="3581400"/>
            <a:ext cx="919163" cy="885825"/>
          </a:xfrm>
          <a:prstGeom prst="rect">
            <a:avLst/>
          </a:prstGeom>
          <a:noFill/>
          <a:ln w="9525">
            <a:noFill/>
            <a:miter lim="800000"/>
            <a:headEnd/>
            <a:tailEnd/>
          </a:ln>
        </p:spPr>
      </p:pic>
      <p:pic>
        <p:nvPicPr>
          <p:cNvPr id="19465" name="Picture 10" descr="bd04940_[1]"/>
          <p:cNvPicPr>
            <a:picLocks noChangeAspect="1" noChangeArrowheads="1"/>
          </p:cNvPicPr>
          <p:nvPr/>
        </p:nvPicPr>
        <p:blipFill>
          <a:blip r:embed="rId8"/>
          <a:srcRect/>
          <a:stretch>
            <a:fillRect/>
          </a:stretch>
        </p:blipFill>
        <p:spPr bwMode="auto">
          <a:xfrm>
            <a:off x="5029200" y="4724400"/>
            <a:ext cx="1828800" cy="1711325"/>
          </a:xfrm>
          <a:prstGeom prst="rect">
            <a:avLst/>
          </a:prstGeom>
          <a:noFill/>
          <a:ln w="9525">
            <a:noFill/>
            <a:miter lim="800000"/>
            <a:headEnd/>
            <a:tailEnd/>
          </a:ln>
        </p:spPr>
      </p:pic>
      <p:pic>
        <p:nvPicPr>
          <p:cNvPr id="19466" name="Picture 11" descr="MCj00843820000[1]"/>
          <p:cNvPicPr>
            <a:picLocks noChangeAspect="1" noChangeArrowheads="1"/>
          </p:cNvPicPr>
          <p:nvPr/>
        </p:nvPicPr>
        <p:blipFill>
          <a:blip r:embed="rId9"/>
          <a:srcRect/>
          <a:stretch>
            <a:fillRect/>
          </a:stretch>
        </p:blipFill>
        <p:spPr bwMode="auto">
          <a:xfrm>
            <a:off x="3429000" y="5867400"/>
            <a:ext cx="990600" cy="754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Threat Agent Types</a:t>
            </a:r>
          </a:p>
        </p:txBody>
      </p:sp>
      <p:graphicFrame>
        <p:nvGraphicFramePr>
          <p:cNvPr id="19490" name="Group 34"/>
          <p:cNvGraphicFramePr>
            <a:graphicFrameLocks noGrp="1"/>
          </p:cNvGraphicFramePr>
          <p:nvPr>
            <p:ph type="tbl" idx="1"/>
          </p:nvPr>
        </p:nvGraphicFramePr>
        <p:xfrm>
          <a:off x="457200" y="1981200"/>
          <a:ext cx="8229600" cy="4480040"/>
        </p:xfrm>
        <a:graphic>
          <a:graphicData uri="http://schemas.openxmlformats.org/drawingml/2006/table">
            <a:tbl>
              <a:tblPr/>
              <a:tblGrid>
                <a:gridCol w="1905000"/>
                <a:gridCol w="3581400"/>
                <a:gridCol w="2743200"/>
              </a:tblGrid>
              <a:tr h="8228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Hackers/ Crackers</a:t>
                      </a:r>
                    </a:p>
                  </a:txBody>
                  <a:tcPr marT="45668" marB="456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Challenge, rebellion</a:t>
                      </a:r>
                    </a:p>
                  </a:txBody>
                  <a:tcPr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Unauthorized access</a:t>
                      </a:r>
                    </a:p>
                  </a:txBody>
                  <a:tcPr marT="45668" marB="456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r>
              <a:tr h="118858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Criminals</a:t>
                      </a:r>
                    </a:p>
                  </a:txBody>
                  <a:tcPr marT="45668" marB="456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Financial gain, Disclosure/ destruction of info.</a:t>
                      </a:r>
                    </a:p>
                  </a:txBody>
                  <a:tcPr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Fraud, computer crimes</a:t>
                      </a:r>
                    </a:p>
                  </a:txBody>
                  <a:tcPr marT="45668" marB="456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r>
              <a:tr h="8228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Terrorists</a:t>
                      </a:r>
                    </a:p>
                  </a:txBody>
                  <a:tcPr marT="45668" marB="456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Destruction/ revenge/ extortion</a:t>
                      </a:r>
                    </a:p>
                  </a:txBody>
                  <a:tcPr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DOS, info warfare</a:t>
                      </a:r>
                    </a:p>
                  </a:txBody>
                  <a:tcPr marT="45668" marB="456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r>
              <a:tr h="8228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Industry Spies</a:t>
                      </a:r>
                    </a:p>
                  </a:txBody>
                  <a:tcPr marT="45668" marB="456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Competitive advantage</a:t>
                      </a:r>
                    </a:p>
                  </a:txBody>
                  <a:tcPr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Info theft, econ. exploitation</a:t>
                      </a:r>
                    </a:p>
                  </a:txBody>
                  <a:tcPr marT="45668" marB="456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FEA0"/>
                    </a:solidFill>
                  </a:tcPr>
                </a:tc>
              </a:tr>
              <a:tr h="82283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Insiders</a:t>
                      </a:r>
                    </a:p>
                  </a:txBody>
                  <a:tcPr marT="45668" marB="456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Opportunity, personal issues</a:t>
                      </a:r>
                    </a:p>
                  </a:txBody>
                  <a:tcPr marT="45668" marB="456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EA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Fraud/ theft, malware, abuse</a:t>
                      </a:r>
                    </a:p>
                  </a:txBody>
                  <a:tcPr marT="45668" marB="456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EA0"/>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Rectangle 2"/>
          <p:cNvSpPr>
            <a:spLocks noGrp="1" noChangeArrowheads="1"/>
          </p:cNvSpPr>
          <p:nvPr>
            <p:ph type="title"/>
          </p:nvPr>
        </p:nvSpPr>
        <p:spPr/>
        <p:txBody>
          <a:bodyPr/>
          <a:lstStyle/>
          <a:p>
            <a:pPr eaLnBrk="1" hangingPunct="1"/>
            <a:r>
              <a:rPr lang="en-US" sz="4000" smtClean="0"/>
              <a:t>Step 2: Determine Threats </a:t>
            </a:r>
            <a:br>
              <a:rPr lang="en-US" sz="4000" smtClean="0"/>
            </a:br>
            <a:r>
              <a:rPr lang="en-US" sz="4000" smtClean="0"/>
              <a:t>Due to Vulnerabilities</a:t>
            </a:r>
          </a:p>
        </p:txBody>
      </p:sp>
      <p:graphicFrame>
        <p:nvGraphicFramePr>
          <p:cNvPr id="1026" name="Organization Chart 3"/>
          <p:cNvGraphicFramePr>
            <a:graphicFrameLocks/>
          </p:cNvGraphicFramePr>
          <p:nvPr>
            <p:ph type="dgm" idx="1"/>
          </p:nvPr>
        </p:nvGraphicFramePr>
        <p:xfrm>
          <a:off x="457200" y="1752600"/>
          <a:ext cx="8229600" cy="4876800"/>
        </p:xfrm>
        <a:graphic>
          <a:graphicData uri="http://schemas.openxmlformats.org/drawingml/2006/compatibility">
            <com:legacyDrawing xmlns:com="http://schemas.openxmlformats.org/drawingml/2006/compatibility" spid="_x0000_s102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t>Step 3: </a:t>
            </a:r>
            <a:br>
              <a:rPr lang="en-US" sz="4000" smtClean="0"/>
            </a:br>
            <a:r>
              <a:rPr lang="en-US" sz="4000" smtClean="0"/>
              <a:t>Estimate Likelihood of Exploitation</a:t>
            </a:r>
          </a:p>
        </p:txBody>
      </p:sp>
      <p:sp>
        <p:nvSpPr>
          <p:cNvPr id="21507"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smtClean="0"/>
              <a:t>Best sources:</a:t>
            </a:r>
          </a:p>
          <a:p>
            <a:pPr eaLnBrk="1" hangingPunct="1">
              <a:lnSpc>
                <a:spcPct val="80000"/>
              </a:lnSpc>
            </a:pPr>
            <a:r>
              <a:rPr lang="en-US" sz="2800" b="1" smtClean="0"/>
              <a:t>Past experience</a:t>
            </a:r>
          </a:p>
          <a:p>
            <a:pPr eaLnBrk="1" hangingPunct="1">
              <a:lnSpc>
                <a:spcPct val="80000"/>
              </a:lnSpc>
            </a:pPr>
            <a:r>
              <a:rPr lang="en-US" sz="2800" smtClean="0"/>
              <a:t>National &amp; international standards &amp; guidelines: NIPC, OIG, FedCIRC, mass media</a:t>
            </a:r>
          </a:p>
          <a:p>
            <a:pPr eaLnBrk="1" hangingPunct="1">
              <a:lnSpc>
                <a:spcPct val="80000"/>
              </a:lnSpc>
            </a:pPr>
            <a:r>
              <a:rPr lang="en-US" sz="2800" smtClean="0"/>
              <a:t>Specialists and expert advice</a:t>
            </a:r>
          </a:p>
          <a:p>
            <a:pPr eaLnBrk="1" hangingPunct="1">
              <a:lnSpc>
                <a:spcPct val="80000"/>
              </a:lnSpc>
            </a:pPr>
            <a:r>
              <a:rPr lang="en-US" sz="2800" smtClean="0"/>
              <a:t>Economic, engineering, or other models</a:t>
            </a:r>
          </a:p>
          <a:p>
            <a:pPr eaLnBrk="1" hangingPunct="1">
              <a:lnSpc>
                <a:spcPct val="80000"/>
              </a:lnSpc>
            </a:pPr>
            <a:r>
              <a:rPr lang="en-US" sz="2800" smtClean="0"/>
              <a:t>Market research &amp; analysis</a:t>
            </a:r>
          </a:p>
          <a:p>
            <a:pPr eaLnBrk="1" hangingPunct="1">
              <a:lnSpc>
                <a:spcPct val="80000"/>
              </a:lnSpc>
            </a:pPr>
            <a:r>
              <a:rPr lang="en-US" sz="2800" smtClean="0"/>
              <a:t>Experiments &amp; prototypes</a:t>
            </a:r>
          </a:p>
          <a:p>
            <a:pPr eaLnBrk="1" hangingPunct="1">
              <a:lnSpc>
                <a:spcPct val="80000"/>
              </a:lnSpc>
              <a:buFont typeface="Wingdings" pitchFamily="2" charset="2"/>
              <a:buNone/>
            </a:pPr>
            <a:r>
              <a:rPr lang="en-US" sz="2800" smtClean="0"/>
              <a:t>If no good numbers emerge, estimates can be used, if management is notified of guesswork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p:txBody>
          <a:bodyPr/>
          <a:lstStyle/>
          <a:p>
            <a:pPr eaLnBrk="1" hangingPunct="1"/>
            <a:r>
              <a:rPr lang="en-US" sz="4000" smtClean="0"/>
              <a:t>Likelihood of Exploitation:</a:t>
            </a:r>
            <a:br>
              <a:rPr lang="en-US" sz="4000" smtClean="0"/>
            </a:br>
            <a:r>
              <a:rPr lang="en-US" sz="4000" smtClean="0"/>
              <a:t>Sources of Losses</a:t>
            </a:r>
          </a:p>
        </p:txBody>
      </p:sp>
      <p:sp>
        <p:nvSpPr>
          <p:cNvPr id="22531" name="Text Box 8"/>
          <p:cNvSpPr txBox="1">
            <a:spLocks noChangeArrowheads="1"/>
          </p:cNvSpPr>
          <p:nvPr/>
        </p:nvSpPr>
        <p:spPr bwMode="auto">
          <a:xfrm>
            <a:off x="152400" y="5334000"/>
            <a:ext cx="8756650" cy="830263"/>
          </a:xfrm>
          <a:prstGeom prst="rect">
            <a:avLst/>
          </a:prstGeom>
          <a:noFill/>
          <a:ln w="9525">
            <a:noFill/>
            <a:miter lim="800000"/>
            <a:headEnd/>
            <a:tailEnd/>
          </a:ln>
        </p:spPr>
        <p:txBody>
          <a:bodyPr>
            <a:spAutoFit/>
          </a:bodyPr>
          <a:lstStyle/>
          <a:p>
            <a:pPr algn="ctr"/>
            <a:r>
              <a:rPr lang="en-US" sz="2400"/>
              <a:t>Source: 2006 Annual Study: Cost of a Data Breach, PGP/Vontu</a:t>
            </a:r>
          </a:p>
          <a:p>
            <a:pPr algn="ctr"/>
            <a:r>
              <a:rPr lang="en-US" sz="2400"/>
              <a:t>Evaluation of 31 organizations</a:t>
            </a:r>
          </a:p>
        </p:txBody>
      </p:sp>
      <p:graphicFrame>
        <p:nvGraphicFramePr>
          <p:cNvPr id="22532" name="Object 9"/>
          <p:cNvGraphicFramePr>
            <a:graphicFrameLocks noChangeAspect="1"/>
          </p:cNvGraphicFramePr>
          <p:nvPr>
            <p:ph sz="half" idx="2"/>
          </p:nvPr>
        </p:nvGraphicFramePr>
        <p:xfrm>
          <a:off x="685800" y="1752600"/>
          <a:ext cx="8001000" cy="3581400"/>
        </p:xfrm>
        <a:graphic>
          <a:graphicData uri="http://schemas.openxmlformats.org/presentationml/2006/ole">
            <p:oleObj spid="_x0000_s22532" name="Chart" r:id="rId4" imgW="5505450" imgH="2447925" progId="Excel.Sheet.8">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4000" smtClean="0"/>
              <a:t>Step 4: Compute Expected Loss Risk Analysis Strategies</a:t>
            </a:r>
          </a:p>
        </p:txBody>
      </p:sp>
      <p:sp>
        <p:nvSpPr>
          <p:cNvPr id="23555" name="Rectangle 3"/>
          <p:cNvSpPr>
            <a:spLocks noGrp="1" noChangeArrowheads="1"/>
          </p:cNvSpPr>
          <p:nvPr>
            <p:ph type="body" idx="1"/>
          </p:nvPr>
        </p:nvSpPr>
        <p:spPr/>
        <p:txBody>
          <a:bodyPr/>
          <a:lstStyle/>
          <a:p>
            <a:pPr eaLnBrk="1" hangingPunct="1">
              <a:buFont typeface="Wingdings" pitchFamily="2" charset="2"/>
              <a:buNone/>
            </a:pPr>
            <a:r>
              <a:rPr lang="en-US" sz="2800" b="1" smtClean="0"/>
              <a:t>Qualitative</a:t>
            </a:r>
            <a:r>
              <a:rPr lang="en-US" sz="2800" smtClean="0"/>
              <a:t>:  Prioritizes risks so that highest risks can be addressed first</a:t>
            </a:r>
          </a:p>
          <a:p>
            <a:pPr eaLnBrk="1" hangingPunct="1"/>
            <a:r>
              <a:rPr lang="en-US" sz="2800" smtClean="0"/>
              <a:t>Based on judgment, intuition, and experience</a:t>
            </a:r>
          </a:p>
          <a:p>
            <a:pPr eaLnBrk="1" hangingPunct="1"/>
            <a:r>
              <a:rPr lang="en-US" sz="2800" smtClean="0"/>
              <a:t>May factor in reputation, goodwill, nontangibles</a:t>
            </a:r>
          </a:p>
          <a:p>
            <a:pPr eaLnBrk="1" hangingPunct="1">
              <a:buFont typeface="Wingdings" pitchFamily="2" charset="2"/>
              <a:buNone/>
            </a:pPr>
            <a:r>
              <a:rPr lang="en-US" sz="2800" b="1" smtClean="0"/>
              <a:t>Quantitative</a:t>
            </a:r>
            <a:r>
              <a:rPr lang="en-US" sz="2800" smtClean="0"/>
              <a:t>:  Measures approximate cost of impact in financial terms</a:t>
            </a:r>
          </a:p>
          <a:p>
            <a:pPr eaLnBrk="1" hangingPunct="1">
              <a:buFont typeface="Wingdings" pitchFamily="2" charset="2"/>
              <a:buNone/>
            </a:pPr>
            <a:r>
              <a:rPr lang="en-US" sz="2800" b="1" smtClean="0"/>
              <a:t>Semiquantitative</a:t>
            </a:r>
            <a:r>
              <a:rPr lang="en-US" sz="2800" smtClean="0"/>
              <a:t>:  Combination of Qualitative &amp; Quantitative techniques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000" smtClean="0"/>
              <a:t>Step 4: Compute Loss Using</a:t>
            </a:r>
            <a:br>
              <a:rPr lang="en-US" sz="4000" smtClean="0"/>
            </a:br>
            <a:r>
              <a:rPr lang="en-US" sz="4000" b="1" smtClean="0"/>
              <a:t>Qualitative</a:t>
            </a:r>
            <a:r>
              <a:rPr lang="en-US" sz="4000" smtClean="0"/>
              <a:t> Analysis</a:t>
            </a:r>
          </a:p>
        </p:txBody>
      </p:sp>
      <p:sp>
        <p:nvSpPr>
          <p:cNvPr id="24579" name="Rectangle 3"/>
          <p:cNvSpPr>
            <a:spLocks noGrp="1" noChangeArrowheads="1"/>
          </p:cNvSpPr>
          <p:nvPr>
            <p:ph type="body" idx="1"/>
          </p:nvPr>
        </p:nvSpPr>
        <p:spPr/>
        <p:txBody>
          <a:bodyPr/>
          <a:lstStyle/>
          <a:p>
            <a:pPr eaLnBrk="1" hangingPunct="1">
              <a:buFont typeface="Wingdings" pitchFamily="2" charset="2"/>
              <a:buNone/>
            </a:pPr>
            <a:r>
              <a:rPr lang="en-US" smtClean="0"/>
              <a:t>Qualitative Analysis is used:</a:t>
            </a:r>
          </a:p>
          <a:p>
            <a:pPr eaLnBrk="1" hangingPunct="1"/>
            <a:r>
              <a:rPr lang="en-US" smtClean="0"/>
              <a:t>As a preliminary look at risk</a:t>
            </a:r>
          </a:p>
          <a:p>
            <a:pPr eaLnBrk="1" hangingPunct="1"/>
            <a:r>
              <a:rPr lang="en-US" smtClean="0"/>
              <a:t>With non-tangibles, such as reputation, image -&gt; market share, share value</a:t>
            </a:r>
          </a:p>
          <a:p>
            <a:pPr eaLnBrk="1" hangingPunct="1"/>
            <a:r>
              <a:rPr lang="en-US" smtClean="0"/>
              <a:t>When there is insufficient information to perform a more quantified analysis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Objectives</a:t>
            </a:r>
          </a:p>
        </p:txBody>
      </p:sp>
      <p:sp>
        <p:nvSpPr>
          <p:cNvPr id="3" name="Content Placeholder 2"/>
          <p:cNvSpPr>
            <a:spLocks noGrp="1"/>
          </p:cNvSpPr>
          <p:nvPr>
            <p:ph idx="1"/>
          </p:nvPr>
        </p:nvSpPr>
        <p:spPr/>
        <p:txBody>
          <a:bodyPr/>
          <a:lstStyle/>
          <a:p>
            <a:pPr marL="0" indent="0">
              <a:buFont typeface="Wingdings" pitchFamily="2" charset="2"/>
              <a:buNone/>
              <a:defRPr/>
            </a:pPr>
            <a:r>
              <a:rPr lang="en-US" sz="1800" dirty="0" smtClean="0"/>
              <a:t>Students should </a:t>
            </a:r>
            <a:r>
              <a:rPr lang="en-US" sz="1800" smtClean="0"/>
              <a:t>be able to:</a:t>
            </a:r>
            <a:endParaRPr lang="en-US" sz="1800" dirty="0" smtClean="0"/>
          </a:p>
          <a:p>
            <a:pPr>
              <a:defRPr/>
            </a:pPr>
            <a:r>
              <a:rPr lang="en-US" sz="1800" dirty="0" smtClean="0"/>
              <a:t>Define risk management process: risk management, risk assessment, risk analysis, risk appetite, risk treatment, accept residual risk</a:t>
            </a:r>
          </a:p>
          <a:p>
            <a:pPr>
              <a:defRPr/>
            </a:pPr>
            <a:r>
              <a:rPr lang="en-US" sz="1800" dirty="0" smtClean="0"/>
              <a:t>Define treat risk terms: risk acceptance/risk retention, risk avoidance, risk mitigation/risk reduction, risk transference</a:t>
            </a:r>
          </a:p>
          <a:p>
            <a:pPr>
              <a:defRPr/>
            </a:pPr>
            <a:r>
              <a:rPr lang="en-US" sz="1800" dirty="0" smtClean="0"/>
              <a:t>Describe threat types: natural, unintentional, intentional, intentional (non-physical)</a:t>
            </a:r>
          </a:p>
          <a:p>
            <a:pPr>
              <a:defRPr/>
            </a:pPr>
            <a:r>
              <a:rPr lang="en-US" sz="1800" dirty="0" smtClean="0"/>
              <a:t>Define threat agent types: hacker/crackers, criminals,  terrorists, industry spies, insiders </a:t>
            </a:r>
          </a:p>
          <a:p>
            <a:pPr>
              <a:defRPr/>
            </a:pPr>
            <a:r>
              <a:rPr lang="en-US" sz="1800" dirty="0" smtClean="0"/>
              <a:t>Describe risk analysis strategies: qualitative, quantitative</a:t>
            </a:r>
          </a:p>
          <a:p>
            <a:pPr>
              <a:defRPr/>
            </a:pPr>
            <a:r>
              <a:rPr lang="en-US" sz="1800" dirty="0" smtClean="0"/>
              <a:t>Define vulnerability, SLE, ARO, ALE, due diligence, due care</a:t>
            </a:r>
          </a:p>
          <a:p>
            <a:pPr>
              <a:defRPr/>
            </a:pP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4000" smtClean="0"/>
              <a:t>Step 4: Compute Loss Using</a:t>
            </a:r>
            <a:br>
              <a:rPr lang="en-US" sz="4000" smtClean="0"/>
            </a:br>
            <a:r>
              <a:rPr lang="en-US" sz="4000" b="1" smtClean="0"/>
              <a:t>Semi-Quantitative</a:t>
            </a:r>
            <a:r>
              <a:rPr lang="en-US" sz="4000" smtClean="0"/>
              <a:t> Analysis</a:t>
            </a:r>
          </a:p>
        </p:txBody>
      </p:sp>
      <p:sp>
        <p:nvSpPr>
          <p:cNvPr id="26627" name="Rectangle 4"/>
          <p:cNvSpPr>
            <a:spLocks noGrp="1" noChangeArrowheads="1"/>
          </p:cNvSpPr>
          <p:nvPr>
            <p:ph type="body" sz="half" idx="1"/>
          </p:nvPr>
        </p:nvSpPr>
        <p:spPr/>
        <p:txBody>
          <a:bodyPr/>
          <a:lstStyle/>
          <a:p>
            <a:pPr marL="457200" indent="-457200" algn="ctr" eaLnBrk="1" hangingPunct="1">
              <a:lnSpc>
                <a:spcPct val="80000"/>
              </a:lnSpc>
              <a:buFont typeface="Wingdings" pitchFamily="2" charset="2"/>
              <a:buNone/>
            </a:pPr>
            <a:r>
              <a:rPr lang="en-US" sz="2400" b="1" smtClean="0"/>
              <a:t>Impact</a:t>
            </a:r>
          </a:p>
          <a:p>
            <a:pPr marL="457200" indent="-457200" eaLnBrk="1" hangingPunct="1">
              <a:lnSpc>
                <a:spcPct val="80000"/>
              </a:lnSpc>
              <a:buFontTx/>
              <a:buAutoNum type="arabicPeriod"/>
            </a:pPr>
            <a:r>
              <a:rPr lang="en-US" sz="2400" b="1" smtClean="0"/>
              <a:t>Insignificant</a:t>
            </a:r>
            <a:r>
              <a:rPr lang="en-US" sz="2400" smtClean="0"/>
              <a:t>: No meaningful impact</a:t>
            </a:r>
          </a:p>
          <a:p>
            <a:pPr marL="457200" indent="-457200" eaLnBrk="1" hangingPunct="1">
              <a:lnSpc>
                <a:spcPct val="80000"/>
              </a:lnSpc>
              <a:buFontTx/>
              <a:buAutoNum type="arabicPeriod"/>
            </a:pPr>
            <a:r>
              <a:rPr lang="en-US" sz="2400" b="1" smtClean="0"/>
              <a:t>Minor</a:t>
            </a:r>
            <a:r>
              <a:rPr lang="en-US" sz="2400" smtClean="0"/>
              <a:t>:  Impacts a small part of the business, &lt; $1M</a:t>
            </a:r>
          </a:p>
          <a:p>
            <a:pPr marL="457200" indent="-457200" eaLnBrk="1" hangingPunct="1">
              <a:lnSpc>
                <a:spcPct val="80000"/>
              </a:lnSpc>
              <a:buFontTx/>
              <a:buAutoNum type="arabicPeriod"/>
            </a:pPr>
            <a:r>
              <a:rPr lang="en-US" sz="2400" b="1" smtClean="0"/>
              <a:t>Major</a:t>
            </a:r>
            <a:r>
              <a:rPr lang="en-US" sz="2400" smtClean="0"/>
              <a:t>: Impacts company brand, &gt;$1M</a:t>
            </a:r>
          </a:p>
          <a:p>
            <a:pPr marL="457200" indent="-457200" eaLnBrk="1" hangingPunct="1">
              <a:lnSpc>
                <a:spcPct val="80000"/>
              </a:lnSpc>
              <a:buFontTx/>
              <a:buAutoNum type="arabicPeriod"/>
            </a:pPr>
            <a:r>
              <a:rPr lang="en-US" sz="2400" b="1" smtClean="0"/>
              <a:t>Material</a:t>
            </a:r>
            <a:r>
              <a:rPr lang="en-US" sz="2400" smtClean="0"/>
              <a:t>: Requires external reporting, &gt;$200M</a:t>
            </a:r>
          </a:p>
          <a:p>
            <a:pPr marL="457200" indent="-457200" eaLnBrk="1" hangingPunct="1">
              <a:lnSpc>
                <a:spcPct val="80000"/>
              </a:lnSpc>
              <a:buFontTx/>
              <a:buAutoNum type="arabicPeriod"/>
            </a:pPr>
            <a:r>
              <a:rPr lang="en-US" sz="2400" b="1" smtClean="0"/>
              <a:t>Catastrophic</a:t>
            </a:r>
            <a:r>
              <a:rPr lang="en-US" sz="2400" smtClean="0"/>
              <a:t>: Failure or downsizing of company</a:t>
            </a:r>
          </a:p>
        </p:txBody>
      </p:sp>
      <p:sp>
        <p:nvSpPr>
          <p:cNvPr id="26628" name="Rectangle 5"/>
          <p:cNvSpPr>
            <a:spLocks noGrp="1" noChangeArrowheads="1"/>
          </p:cNvSpPr>
          <p:nvPr>
            <p:ph type="body" sz="half" idx="2"/>
          </p:nvPr>
        </p:nvSpPr>
        <p:spPr/>
        <p:txBody>
          <a:bodyPr/>
          <a:lstStyle/>
          <a:p>
            <a:pPr marL="457200" indent="-457200" algn="ctr" eaLnBrk="1" hangingPunct="1">
              <a:lnSpc>
                <a:spcPct val="80000"/>
              </a:lnSpc>
              <a:buFont typeface="Wingdings" pitchFamily="2" charset="2"/>
              <a:buNone/>
            </a:pPr>
            <a:r>
              <a:rPr lang="en-US" sz="2400" b="1" smtClean="0"/>
              <a:t>Likelihood</a:t>
            </a:r>
          </a:p>
          <a:p>
            <a:pPr marL="457200" indent="-457200" eaLnBrk="1" hangingPunct="1">
              <a:lnSpc>
                <a:spcPct val="80000"/>
              </a:lnSpc>
              <a:buFontTx/>
              <a:buAutoNum type="arabicPeriod"/>
            </a:pPr>
            <a:r>
              <a:rPr lang="en-US" sz="2400" b="1" smtClean="0"/>
              <a:t>Rare</a:t>
            </a:r>
          </a:p>
          <a:p>
            <a:pPr marL="457200" indent="-457200" eaLnBrk="1" hangingPunct="1">
              <a:lnSpc>
                <a:spcPct val="80000"/>
              </a:lnSpc>
              <a:buFontTx/>
              <a:buAutoNum type="arabicPeriod"/>
            </a:pPr>
            <a:r>
              <a:rPr lang="en-US" sz="2400" b="1" smtClean="0"/>
              <a:t>Unlikely</a:t>
            </a:r>
            <a:r>
              <a:rPr lang="en-US" sz="2400" smtClean="0"/>
              <a:t>: Not seen within the last 5 years</a:t>
            </a:r>
          </a:p>
          <a:p>
            <a:pPr marL="457200" indent="-457200" eaLnBrk="1" hangingPunct="1">
              <a:lnSpc>
                <a:spcPct val="80000"/>
              </a:lnSpc>
              <a:buFontTx/>
              <a:buAutoNum type="arabicPeriod"/>
            </a:pPr>
            <a:r>
              <a:rPr lang="en-US" sz="2400" b="1" smtClean="0"/>
              <a:t>Moderate</a:t>
            </a:r>
            <a:r>
              <a:rPr lang="en-US" sz="2400" smtClean="0"/>
              <a:t>: Occurred in last 5 years, but not in last year</a:t>
            </a:r>
          </a:p>
          <a:p>
            <a:pPr marL="457200" indent="-457200" eaLnBrk="1" hangingPunct="1">
              <a:lnSpc>
                <a:spcPct val="80000"/>
              </a:lnSpc>
              <a:buFontTx/>
              <a:buAutoNum type="arabicPeriod"/>
            </a:pPr>
            <a:r>
              <a:rPr lang="en-US" sz="2400" b="1" smtClean="0"/>
              <a:t>Likely</a:t>
            </a:r>
            <a:r>
              <a:rPr lang="en-US" sz="2400" smtClean="0"/>
              <a:t>:  Occurred in last year</a:t>
            </a:r>
          </a:p>
          <a:p>
            <a:pPr marL="457200" indent="-457200" eaLnBrk="1" hangingPunct="1">
              <a:lnSpc>
                <a:spcPct val="80000"/>
              </a:lnSpc>
              <a:buFontTx/>
              <a:buAutoNum type="arabicPeriod"/>
            </a:pPr>
            <a:r>
              <a:rPr lang="en-US" sz="2400" b="1" smtClean="0"/>
              <a:t>Frequent</a:t>
            </a:r>
            <a:r>
              <a:rPr lang="en-US" sz="2400" smtClean="0"/>
              <a:t>:  Occurs on a regular basis</a:t>
            </a:r>
          </a:p>
        </p:txBody>
      </p:sp>
      <p:sp>
        <p:nvSpPr>
          <p:cNvPr id="26629" name="Text Box 6"/>
          <p:cNvSpPr txBox="1">
            <a:spLocks noChangeArrowheads="1"/>
          </p:cNvSpPr>
          <p:nvPr/>
        </p:nvSpPr>
        <p:spPr bwMode="auto">
          <a:xfrm>
            <a:off x="2895600" y="6248400"/>
            <a:ext cx="3965575" cy="457200"/>
          </a:xfrm>
          <a:prstGeom prst="rect">
            <a:avLst/>
          </a:prstGeom>
          <a:noFill/>
          <a:ln w="9525">
            <a:noFill/>
            <a:miter lim="800000"/>
            <a:headEnd/>
            <a:tailEnd/>
          </a:ln>
        </p:spPr>
        <p:txBody>
          <a:bodyPr wrap="none">
            <a:spAutoFit/>
          </a:bodyPr>
          <a:lstStyle/>
          <a:p>
            <a:pPr algn="ctr"/>
            <a:r>
              <a:rPr lang="en-US" sz="2400" b="1">
                <a:solidFill>
                  <a:schemeClr val="accent2"/>
                </a:solidFill>
              </a:rPr>
              <a:t>Risk = Impact * Likelihood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pPr eaLnBrk="1" hangingPunct="1"/>
            <a:r>
              <a:rPr lang="en-US" smtClean="0"/>
              <a:t>SemiQuantitative Impact Matrix</a:t>
            </a:r>
          </a:p>
        </p:txBody>
      </p:sp>
      <p:graphicFrame>
        <p:nvGraphicFramePr>
          <p:cNvPr id="44107" name="Group 75"/>
          <p:cNvGraphicFramePr>
            <a:graphicFrameLocks noGrp="1"/>
          </p:cNvGraphicFramePr>
          <p:nvPr>
            <p:ph idx="1"/>
          </p:nvPr>
        </p:nvGraphicFramePr>
        <p:xfrm>
          <a:off x="1676400" y="1524000"/>
          <a:ext cx="7010400" cy="3505198"/>
        </p:xfrm>
        <a:graphic>
          <a:graphicData uri="http://schemas.openxmlformats.org/drawingml/2006/table">
            <a:tbl>
              <a:tblPr/>
              <a:tblGrid>
                <a:gridCol w="1401763"/>
                <a:gridCol w="1403350"/>
                <a:gridCol w="1400175"/>
                <a:gridCol w="1403350"/>
                <a:gridCol w="1401762"/>
              </a:tblGrid>
              <a:tr h="70005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52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802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2B1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2B1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2B1D"/>
                    </a:solidFill>
                  </a:tcPr>
                </a:tc>
              </a:tr>
              <a:tr h="70169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52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52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802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2B1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2B1D"/>
                    </a:solidFill>
                  </a:tcPr>
                </a:tc>
              </a:tr>
              <a:tr h="70169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52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52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802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32B1D"/>
                    </a:solidFill>
                  </a:tcPr>
                </a:tc>
              </a:tr>
              <a:tr h="70169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52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52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E52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F8025"/>
                    </a:solidFill>
                  </a:tcPr>
                </a:tc>
              </a:tr>
              <a:tr h="70005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9E52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9E52F"/>
                    </a:solidFill>
                  </a:tcPr>
                </a:tc>
              </a:tr>
            </a:tbl>
          </a:graphicData>
        </a:graphic>
      </p:graphicFrame>
      <p:sp>
        <p:nvSpPr>
          <p:cNvPr id="27691" name="Text Box 76"/>
          <p:cNvSpPr txBox="1">
            <a:spLocks noChangeArrowheads="1"/>
          </p:cNvSpPr>
          <p:nvPr/>
        </p:nvSpPr>
        <p:spPr bwMode="auto">
          <a:xfrm>
            <a:off x="1812925" y="5257800"/>
            <a:ext cx="6864350" cy="369888"/>
          </a:xfrm>
          <a:prstGeom prst="rect">
            <a:avLst/>
          </a:prstGeom>
          <a:noFill/>
          <a:ln w="9525">
            <a:noFill/>
            <a:miter lim="800000"/>
            <a:headEnd/>
            <a:tailEnd/>
          </a:ln>
        </p:spPr>
        <p:txBody>
          <a:bodyPr>
            <a:spAutoFit/>
          </a:bodyPr>
          <a:lstStyle/>
          <a:p>
            <a:r>
              <a:rPr lang="en-US"/>
              <a:t>Rare(1)         Unlikely(2)     Moderate(3)    Likely (4)     Frequent(5)</a:t>
            </a:r>
          </a:p>
        </p:txBody>
      </p:sp>
      <p:sp>
        <p:nvSpPr>
          <p:cNvPr id="27692" name="Text Box 78"/>
          <p:cNvSpPr txBox="1">
            <a:spLocks noChangeArrowheads="1"/>
          </p:cNvSpPr>
          <p:nvPr/>
        </p:nvSpPr>
        <p:spPr bwMode="auto">
          <a:xfrm>
            <a:off x="228600" y="1371600"/>
            <a:ext cx="1466850" cy="4122738"/>
          </a:xfrm>
          <a:prstGeom prst="rect">
            <a:avLst/>
          </a:prstGeom>
          <a:noFill/>
          <a:ln w="9525">
            <a:noFill/>
            <a:miter lim="800000"/>
            <a:headEnd/>
            <a:tailEnd/>
          </a:ln>
        </p:spPr>
        <p:txBody>
          <a:bodyPr>
            <a:spAutoFit/>
          </a:bodyPr>
          <a:lstStyle/>
          <a:p>
            <a:pPr algn="ctr"/>
            <a:r>
              <a:rPr lang="en-US"/>
              <a:t>Catastrophic</a:t>
            </a:r>
          </a:p>
          <a:p>
            <a:pPr algn="ctr"/>
            <a:r>
              <a:rPr lang="en-US"/>
              <a:t> (5)</a:t>
            </a:r>
          </a:p>
          <a:p>
            <a:pPr algn="ctr"/>
            <a:endParaRPr lang="en-US"/>
          </a:p>
          <a:p>
            <a:pPr algn="ctr"/>
            <a:r>
              <a:rPr lang="en-US"/>
              <a:t>Material</a:t>
            </a:r>
          </a:p>
          <a:p>
            <a:pPr algn="ctr"/>
            <a:r>
              <a:rPr lang="en-US"/>
              <a:t>(4)</a:t>
            </a:r>
          </a:p>
          <a:p>
            <a:pPr algn="ctr"/>
            <a:endParaRPr lang="en-US"/>
          </a:p>
          <a:p>
            <a:pPr algn="ctr"/>
            <a:r>
              <a:rPr lang="en-US"/>
              <a:t>Major</a:t>
            </a:r>
          </a:p>
          <a:p>
            <a:pPr algn="ctr"/>
            <a:r>
              <a:rPr lang="en-US"/>
              <a:t>(3)</a:t>
            </a:r>
          </a:p>
          <a:p>
            <a:pPr algn="ctr"/>
            <a:endParaRPr lang="en-US"/>
          </a:p>
          <a:p>
            <a:pPr algn="ctr"/>
            <a:r>
              <a:rPr lang="en-US"/>
              <a:t>Minor</a:t>
            </a:r>
          </a:p>
          <a:p>
            <a:pPr algn="ctr"/>
            <a:r>
              <a:rPr lang="en-US"/>
              <a:t>(2)</a:t>
            </a:r>
          </a:p>
          <a:p>
            <a:pPr algn="ctr"/>
            <a:endParaRPr lang="en-US"/>
          </a:p>
          <a:p>
            <a:pPr algn="ctr"/>
            <a:r>
              <a:rPr lang="en-US"/>
              <a:t>Insignificant</a:t>
            </a:r>
          </a:p>
          <a:p>
            <a:pPr algn="ctr"/>
            <a:r>
              <a:rPr lang="en-US"/>
              <a:t>(1)</a:t>
            </a:r>
          </a:p>
        </p:txBody>
      </p:sp>
      <p:sp>
        <p:nvSpPr>
          <p:cNvPr id="27693" name="Text Box 79"/>
          <p:cNvSpPr txBox="1">
            <a:spLocks noChangeArrowheads="1"/>
          </p:cNvSpPr>
          <p:nvPr/>
        </p:nvSpPr>
        <p:spPr bwMode="auto">
          <a:xfrm rot="2935223">
            <a:off x="5359400" y="1471613"/>
            <a:ext cx="1298575" cy="4248150"/>
          </a:xfrm>
          <a:prstGeom prst="rect">
            <a:avLst/>
          </a:prstGeom>
          <a:noFill/>
          <a:ln w="9525">
            <a:noFill/>
            <a:miter lim="800000"/>
            <a:headEnd/>
            <a:tailEnd/>
          </a:ln>
        </p:spPr>
        <p:txBody>
          <a:bodyPr>
            <a:spAutoFit/>
          </a:bodyPr>
          <a:lstStyle/>
          <a:p>
            <a:r>
              <a:rPr lang="en-US" b="1"/>
              <a:t>SEVERE</a:t>
            </a:r>
          </a:p>
          <a:p>
            <a:endParaRPr lang="en-US" b="1"/>
          </a:p>
          <a:p>
            <a:endParaRPr lang="en-US" b="1"/>
          </a:p>
          <a:p>
            <a:endParaRPr lang="en-US" b="1"/>
          </a:p>
          <a:p>
            <a:endParaRPr lang="en-US" b="1"/>
          </a:p>
          <a:p>
            <a:endParaRPr lang="en-US" b="1"/>
          </a:p>
          <a:p>
            <a:r>
              <a:rPr lang="en-US" b="1"/>
              <a:t>   HIGH</a:t>
            </a:r>
          </a:p>
          <a:p>
            <a:endParaRPr lang="en-US" b="1"/>
          </a:p>
          <a:p>
            <a:endParaRPr lang="en-US" b="1"/>
          </a:p>
          <a:p>
            <a:r>
              <a:rPr lang="en-US" b="1"/>
              <a:t>MEDIUM</a:t>
            </a:r>
          </a:p>
          <a:p>
            <a:endParaRPr lang="en-US" b="1"/>
          </a:p>
          <a:p>
            <a:endParaRPr lang="en-US" b="1"/>
          </a:p>
          <a:p>
            <a:endParaRPr lang="en-US" b="1"/>
          </a:p>
          <a:p>
            <a:endParaRPr lang="en-US" b="1"/>
          </a:p>
          <a:p>
            <a:r>
              <a:rPr lang="en-US" b="1"/>
              <a:t>LOW</a:t>
            </a:r>
          </a:p>
        </p:txBody>
      </p:sp>
      <p:sp>
        <p:nvSpPr>
          <p:cNvPr id="27694" name="Text Box 80"/>
          <p:cNvSpPr txBox="1">
            <a:spLocks noChangeArrowheads="1"/>
          </p:cNvSpPr>
          <p:nvPr/>
        </p:nvSpPr>
        <p:spPr bwMode="auto">
          <a:xfrm>
            <a:off x="3870325" y="5486400"/>
            <a:ext cx="1704975" cy="461963"/>
          </a:xfrm>
          <a:prstGeom prst="rect">
            <a:avLst/>
          </a:prstGeom>
          <a:noFill/>
          <a:ln w="9525">
            <a:noFill/>
            <a:miter lim="800000"/>
            <a:headEnd/>
            <a:tailEnd/>
          </a:ln>
        </p:spPr>
        <p:txBody>
          <a:bodyPr>
            <a:spAutoFit/>
          </a:bodyPr>
          <a:lstStyle/>
          <a:p>
            <a:r>
              <a:rPr lang="en-US" sz="2400" b="1"/>
              <a:t>Likelihood</a:t>
            </a:r>
          </a:p>
        </p:txBody>
      </p:sp>
      <p:sp>
        <p:nvSpPr>
          <p:cNvPr id="27695" name="Text Box 81"/>
          <p:cNvSpPr txBox="1">
            <a:spLocks noChangeArrowheads="1"/>
          </p:cNvSpPr>
          <p:nvPr/>
        </p:nvSpPr>
        <p:spPr bwMode="auto">
          <a:xfrm rot="-5400000">
            <a:off x="-354807" y="3631407"/>
            <a:ext cx="1166813" cy="457200"/>
          </a:xfrm>
          <a:prstGeom prst="rect">
            <a:avLst/>
          </a:prstGeom>
          <a:noFill/>
          <a:ln w="9525">
            <a:noFill/>
            <a:miter lim="800000"/>
            <a:headEnd/>
            <a:tailEnd/>
          </a:ln>
        </p:spPr>
        <p:txBody>
          <a:bodyPr wrap="none">
            <a:spAutoFit/>
          </a:bodyPr>
          <a:lstStyle/>
          <a:p>
            <a:r>
              <a:rPr lang="en-US" sz="2400" b="1"/>
              <a:t>Impact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smtClean="0"/>
              <a:t>Step 4: Compute Loss Using </a:t>
            </a:r>
            <a:r>
              <a:rPr lang="en-US" sz="4000" b="1" smtClean="0"/>
              <a:t>Quantitative</a:t>
            </a:r>
            <a:r>
              <a:rPr lang="en-US" sz="4000" smtClean="0"/>
              <a:t> Analysis</a:t>
            </a:r>
          </a:p>
        </p:txBody>
      </p:sp>
      <p:sp>
        <p:nvSpPr>
          <p:cNvPr id="2867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b="1" smtClean="0"/>
              <a:t>Single Loss Expectancy (SLE)</a:t>
            </a:r>
            <a:r>
              <a:rPr lang="en-US" sz="2400" smtClean="0"/>
              <a:t>: The cost to the organization if one threat occurs once</a:t>
            </a:r>
          </a:p>
          <a:p>
            <a:pPr lvl="1" eaLnBrk="1" hangingPunct="1">
              <a:lnSpc>
                <a:spcPct val="80000"/>
              </a:lnSpc>
            </a:pPr>
            <a:r>
              <a:rPr lang="en-US" sz="2000" smtClean="0"/>
              <a:t>Eg. Stolen laptop=</a:t>
            </a:r>
          </a:p>
          <a:p>
            <a:pPr lvl="2" eaLnBrk="1" hangingPunct="1">
              <a:lnSpc>
                <a:spcPct val="80000"/>
              </a:lnSpc>
            </a:pPr>
            <a:r>
              <a:rPr lang="en-US" sz="1800" smtClean="0"/>
              <a:t>Replacement cost + </a:t>
            </a:r>
          </a:p>
          <a:p>
            <a:pPr lvl="2" eaLnBrk="1" hangingPunct="1">
              <a:lnSpc>
                <a:spcPct val="80000"/>
              </a:lnSpc>
            </a:pPr>
            <a:r>
              <a:rPr lang="en-US" sz="1800" smtClean="0"/>
              <a:t>Cost of installation of special software and data </a:t>
            </a:r>
          </a:p>
          <a:p>
            <a:pPr lvl="2" eaLnBrk="1" hangingPunct="1">
              <a:lnSpc>
                <a:spcPct val="80000"/>
              </a:lnSpc>
            </a:pPr>
            <a:r>
              <a:rPr lang="en-US" sz="1800" smtClean="0"/>
              <a:t>Assumes no liability</a:t>
            </a:r>
          </a:p>
          <a:p>
            <a:pPr lvl="1" eaLnBrk="1" hangingPunct="1">
              <a:lnSpc>
                <a:spcPct val="80000"/>
              </a:lnSpc>
            </a:pPr>
            <a:r>
              <a:rPr lang="en-US" sz="2000" smtClean="0"/>
              <a:t>SLE = </a:t>
            </a:r>
            <a:r>
              <a:rPr lang="en-US" sz="2000" b="1" smtClean="0"/>
              <a:t>Asset Value (AV)</a:t>
            </a:r>
            <a:r>
              <a:rPr lang="en-US" sz="2000" smtClean="0"/>
              <a:t> x </a:t>
            </a:r>
            <a:r>
              <a:rPr lang="en-US" sz="2000" b="1" smtClean="0"/>
              <a:t>Exposure Factor (EF)</a:t>
            </a:r>
          </a:p>
          <a:p>
            <a:pPr lvl="2" eaLnBrk="1" hangingPunct="1">
              <a:lnSpc>
                <a:spcPct val="80000"/>
              </a:lnSpc>
            </a:pPr>
            <a:r>
              <a:rPr lang="en-US" sz="1800" smtClean="0"/>
              <a:t>With Stolen Laptop EF &gt; 1.0</a:t>
            </a:r>
          </a:p>
          <a:p>
            <a:pPr eaLnBrk="1" hangingPunct="1">
              <a:lnSpc>
                <a:spcPct val="80000"/>
              </a:lnSpc>
              <a:buFont typeface="Wingdings" pitchFamily="2" charset="2"/>
              <a:buNone/>
            </a:pPr>
            <a:r>
              <a:rPr lang="en-US" sz="2400" b="1" smtClean="0"/>
              <a:t>Annualized Rate of Occurrence (ARO):</a:t>
            </a:r>
            <a:r>
              <a:rPr lang="en-US" sz="2400" smtClean="0"/>
              <a:t> Probability or frequency of the threat occurring in one year</a:t>
            </a:r>
          </a:p>
          <a:p>
            <a:pPr lvl="1" eaLnBrk="1" hangingPunct="1">
              <a:lnSpc>
                <a:spcPct val="80000"/>
              </a:lnSpc>
            </a:pPr>
            <a:r>
              <a:rPr lang="en-US" sz="2000" smtClean="0"/>
              <a:t>If a fire occurs once every 25 years, ARO=1/25</a:t>
            </a:r>
          </a:p>
          <a:p>
            <a:pPr eaLnBrk="1" hangingPunct="1">
              <a:lnSpc>
                <a:spcPct val="80000"/>
              </a:lnSpc>
              <a:buFont typeface="Wingdings" pitchFamily="2" charset="2"/>
              <a:buNone/>
            </a:pPr>
            <a:r>
              <a:rPr lang="en-US" sz="2400" b="1" smtClean="0"/>
              <a:t>Annual Loss Expectancy (ALE):</a:t>
            </a:r>
            <a:r>
              <a:rPr lang="en-US" sz="2400" smtClean="0"/>
              <a:t>  The annual expected financial loss to an asset, resulting from a specific threat</a:t>
            </a:r>
          </a:p>
          <a:p>
            <a:pPr lvl="1" eaLnBrk="1" hangingPunct="1">
              <a:lnSpc>
                <a:spcPct val="80000"/>
              </a:lnSpc>
            </a:pPr>
            <a:r>
              <a:rPr lang="en-US" sz="2000" smtClean="0"/>
              <a:t>ALE = SLE x ARO</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4000" smtClean="0"/>
              <a:t>Risk Assessment Using Quantitative Analysis</a:t>
            </a:r>
          </a:p>
        </p:txBody>
      </p:sp>
      <p:sp>
        <p:nvSpPr>
          <p:cNvPr id="29699" name="Rectangle 3"/>
          <p:cNvSpPr>
            <a:spLocks noGrp="1" noChangeArrowheads="1"/>
          </p:cNvSpPr>
          <p:nvPr>
            <p:ph type="body" idx="1"/>
          </p:nvPr>
        </p:nvSpPr>
        <p:spPr/>
        <p:txBody>
          <a:bodyPr/>
          <a:lstStyle/>
          <a:p>
            <a:pPr eaLnBrk="1" hangingPunct="1">
              <a:buFont typeface="Wingdings" pitchFamily="2" charset="2"/>
              <a:buNone/>
            </a:pPr>
            <a:r>
              <a:rPr lang="en-US" smtClean="0"/>
              <a:t>Quantitative:</a:t>
            </a:r>
          </a:p>
          <a:p>
            <a:pPr eaLnBrk="1" hangingPunct="1"/>
            <a:r>
              <a:rPr lang="en-US" smtClean="0"/>
              <a:t>Cost of HIPAA accident with insufficient protections</a:t>
            </a:r>
          </a:p>
          <a:p>
            <a:pPr lvl="1" eaLnBrk="1" hangingPunct="1"/>
            <a:r>
              <a:rPr lang="en-US" smtClean="0"/>
              <a:t>SLE = $50K + (1 year in jail:) $100K = $150K</a:t>
            </a:r>
          </a:p>
          <a:p>
            <a:pPr lvl="1" eaLnBrk="1" hangingPunct="1"/>
            <a:r>
              <a:rPr lang="en-US" smtClean="0"/>
              <a:t>Plus loss of reputation…</a:t>
            </a:r>
          </a:p>
          <a:p>
            <a:pPr eaLnBrk="1" hangingPunct="1"/>
            <a:r>
              <a:rPr lang="en-US" smtClean="0"/>
              <a:t>Estimate of Time = 10 years or less = 0.1</a:t>
            </a:r>
          </a:p>
          <a:p>
            <a:pPr eaLnBrk="1" hangingPunct="1"/>
            <a:r>
              <a:rPr lang="en-US" smtClean="0"/>
              <a:t>Annualized Loss Expectancy (ALE)= </a:t>
            </a:r>
          </a:p>
          <a:p>
            <a:pPr lvl="1" eaLnBrk="1" hangingPunct="1"/>
            <a:r>
              <a:rPr lang="en-US" smtClean="0"/>
              <a:t>$150 x .1 =$15K</a:t>
            </a:r>
          </a:p>
          <a:p>
            <a:pPr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Annualized Loss Expectancy</a:t>
            </a:r>
          </a:p>
        </p:txBody>
      </p:sp>
      <p:graphicFrame>
        <p:nvGraphicFramePr>
          <p:cNvPr id="29742" name="Group 46"/>
          <p:cNvGraphicFramePr>
            <a:graphicFrameLocks noGrp="1"/>
          </p:cNvGraphicFramePr>
          <p:nvPr>
            <p:ph sz="half" idx="1"/>
          </p:nvPr>
        </p:nvGraphicFramePr>
        <p:xfrm>
          <a:off x="381000" y="1676400"/>
          <a:ext cx="8229600" cy="2651150"/>
        </p:xfrm>
        <a:graphic>
          <a:graphicData uri="http://schemas.openxmlformats.org/drawingml/2006/table">
            <a:tbl>
              <a:tblPr/>
              <a:tblGrid>
                <a:gridCol w="1646238"/>
                <a:gridCol w="1646237"/>
                <a:gridCol w="1644650"/>
                <a:gridCol w="1646238"/>
                <a:gridCol w="1646237"/>
              </a:tblGrid>
              <a:tr h="82282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Asset Value-&gt;</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$1K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$10K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$100K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$1M</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r>
              <a:tr h="45707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1 Yr</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1000K</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r>
              <a:tr h="45707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5 Yrs</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2K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200K</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r>
              <a:tr h="45707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10 Yrs</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100K</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r>
              <a:tr h="45707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Arial" charset="0"/>
                        </a:rPr>
                        <a:t>20 Yrs</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1K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5K</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50K</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CF66E"/>
                    </a:solidFill>
                  </a:tcPr>
                </a:tc>
              </a:tr>
            </a:tbl>
          </a:graphicData>
        </a:graphic>
      </p:graphicFrame>
      <p:sp>
        <p:nvSpPr>
          <p:cNvPr id="30761" name="Text Box 41"/>
          <p:cNvSpPr txBox="1">
            <a:spLocks noChangeArrowheads="1"/>
          </p:cNvSpPr>
          <p:nvPr/>
        </p:nvSpPr>
        <p:spPr bwMode="auto">
          <a:xfrm>
            <a:off x="1584325" y="4456113"/>
            <a:ext cx="5276850" cy="2014537"/>
          </a:xfrm>
          <a:prstGeom prst="rect">
            <a:avLst/>
          </a:prstGeom>
          <a:noFill/>
          <a:ln w="9525">
            <a:noFill/>
            <a:miter lim="800000"/>
            <a:headEnd/>
            <a:tailEnd/>
          </a:ln>
        </p:spPr>
        <p:txBody>
          <a:bodyPr wrap="none">
            <a:spAutoFit/>
          </a:bodyPr>
          <a:lstStyle/>
          <a:p>
            <a:pPr eaLnBrk="1" hangingPunct="1"/>
            <a:r>
              <a:rPr lang="en-US"/>
              <a:t>Asset Costs $10K         Risk of Loss 20% per Year</a:t>
            </a:r>
          </a:p>
          <a:p>
            <a:pPr eaLnBrk="1" hangingPunct="1"/>
            <a:endParaRPr lang="en-US"/>
          </a:p>
          <a:p>
            <a:pPr eaLnBrk="1" hangingPunct="1"/>
            <a:endParaRPr lang="en-US"/>
          </a:p>
          <a:p>
            <a:pPr eaLnBrk="1" hangingPunct="1"/>
            <a:r>
              <a:rPr lang="en-US"/>
              <a:t>	Over 5 years, average loss = $10K</a:t>
            </a:r>
          </a:p>
          <a:p>
            <a:pPr eaLnBrk="1" hangingPunct="1"/>
            <a:endParaRPr lang="en-US"/>
          </a:p>
          <a:p>
            <a:pPr eaLnBrk="1" hangingPunct="1"/>
            <a:endParaRPr lang="en-US"/>
          </a:p>
          <a:p>
            <a:pPr eaLnBrk="1" hangingPunct="1"/>
            <a:r>
              <a:rPr lang="en-US"/>
              <a:t>      Spend up to $2K each year to prevent loss</a:t>
            </a:r>
          </a:p>
        </p:txBody>
      </p:sp>
      <p:sp>
        <p:nvSpPr>
          <p:cNvPr id="30762" name="Line 42"/>
          <p:cNvSpPr>
            <a:spLocks noChangeShapeType="1"/>
          </p:cNvSpPr>
          <p:nvPr/>
        </p:nvSpPr>
        <p:spPr bwMode="auto">
          <a:xfrm>
            <a:off x="3124200" y="4876800"/>
            <a:ext cx="457200" cy="381000"/>
          </a:xfrm>
          <a:prstGeom prst="line">
            <a:avLst/>
          </a:prstGeom>
          <a:noFill/>
          <a:ln w="9525">
            <a:solidFill>
              <a:schemeClr val="tx1"/>
            </a:solidFill>
            <a:round/>
            <a:headEnd/>
            <a:tailEnd type="triangle" w="med" len="med"/>
          </a:ln>
        </p:spPr>
        <p:txBody>
          <a:bodyPr/>
          <a:lstStyle/>
          <a:p>
            <a:endParaRPr lang="en-US"/>
          </a:p>
        </p:txBody>
      </p:sp>
      <p:sp>
        <p:nvSpPr>
          <p:cNvPr id="30763" name="Line 43"/>
          <p:cNvSpPr>
            <a:spLocks noChangeShapeType="1"/>
          </p:cNvSpPr>
          <p:nvPr/>
        </p:nvSpPr>
        <p:spPr bwMode="auto">
          <a:xfrm flipH="1">
            <a:off x="3962400" y="4800600"/>
            <a:ext cx="609600" cy="457200"/>
          </a:xfrm>
          <a:prstGeom prst="line">
            <a:avLst/>
          </a:prstGeom>
          <a:noFill/>
          <a:ln w="9525">
            <a:solidFill>
              <a:schemeClr val="tx1"/>
            </a:solidFill>
            <a:round/>
            <a:headEnd/>
            <a:tailEnd type="triangle" w="med" len="med"/>
          </a:ln>
        </p:spPr>
        <p:txBody>
          <a:bodyPr/>
          <a:lstStyle/>
          <a:p>
            <a:endParaRPr lang="en-US"/>
          </a:p>
        </p:txBody>
      </p:sp>
      <p:sp>
        <p:nvSpPr>
          <p:cNvPr id="30764" name="Line 44"/>
          <p:cNvSpPr>
            <a:spLocks noChangeShapeType="1"/>
          </p:cNvSpPr>
          <p:nvPr/>
        </p:nvSpPr>
        <p:spPr bwMode="auto">
          <a:xfrm>
            <a:off x="3733800" y="5638800"/>
            <a:ext cx="0" cy="5334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34"/>
          <p:cNvSpPr>
            <a:spLocks noGrp="1" noChangeArrowheads="1"/>
          </p:cNvSpPr>
          <p:nvPr>
            <p:ph type="title"/>
          </p:nvPr>
        </p:nvSpPr>
        <p:spPr/>
        <p:txBody>
          <a:bodyPr/>
          <a:lstStyle/>
          <a:p>
            <a:r>
              <a:rPr lang="en-US" sz="4000" smtClean="0"/>
              <a:t>Quantitative</a:t>
            </a:r>
            <a:br>
              <a:rPr lang="en-US" sz="4000" smtClean="0"/>
            </a:br>
            <a:r>
              <a:rPr lang="en-US" sz="4000" smtClean="0"/>
              <a:t>Risk</a:t>
            </a:r>
          </a:p>
        </p:txBody>
      </p:sp>
      <p:graphicFrame>
        <p:nvGraphicFramePr>
          <p:cNvPr id="108703" name="Group 159"/>
          <p:cNvGraphicFramePr>
            <a:graphicFrameLocks noGrp="1"/>
          </p:cNvGraphicFramePr>
          <p:nvPr>
            <p:ph idx="1"/>
          </p:nvPr>
        </p:nvGraphicFramePr>
        <p:xfrm>
          <a:off x="381000" y="2362200"/>
          <a:ext cx="8458200" cy="3713164"/>
        </p:xfrm>
        <a:graphic>
          <a:graphicData uri="http://schemas.openxmlformats.org/drawingml/2006/table">
            <a:tbl>
              <a:tblPr/>
              <a:tblGrid>
                <a:gridCol w="1066800"/>
                <a:gridCol w="1219200"/>
                <a:gridCol w="1981200"/>
                <a:gridCol w="2133600"/>
                <a:gridCol w="2057400"/>
              </a:tblGrid>
              <a:tr h="15547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Times New Roman" pitchFamily="18" charset="0"/>
                        </a:rPr>
                        <a:t>Asset</a:t>
                      </a:r>
                      <a:endParaRPr kumimoji="0" lang="en-US" sz="2400" b="1" i="0" u="none" strike="noStrike" cap="none" normalizeH="0" baseline="0" dirty="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Times New Roman" pitchFamily="18" charset="0"/>
                        </a:rPr>
                        <a:t>Threat</a:t>
                      </a:r>
                      <a:endParaRPr kumimoji="0" lang="en-US" sz="2400" b="1" i="0" u="none" strike="noStrike" cap="none" normalizeH="0" baseline="0" dirty="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Single Loss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Expectancy (SLE)</a:t>
                      </a:r>
                      <a:endParaRPr kumimoji="0" lang="en-US" sz="24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Annualized</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Rate of</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Occurrence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(ARO)</a:t>
                      </a:r>
                      <a:endParaRPr kumimoji="0" lang="en-US" sz="24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Annual Loss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Expectancy (ALE)</a:t>
                      </a:r>
                      <a:endParaRPr kumimoji="0" lang="en-US" sz="2400" b="1"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896281">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empus Sans ITC" pitchFamily="82" charset="0"/>
                        </a:rPr>
                        <a:t>Building</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empus Sans ITC" pitchFamily="82" charset="0"/>
                        </a:rPr>
                        <a:t>Fire</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empus Sans ITC" pitchFamily="82" charset="0"/>
                        </a:rPr>
                        <a:t>$1M</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empus Sans ITC" pitchFamily="82" charset="0"/>
                        </a:rPr>
                        <a:t>.05</a:t>
                      </a: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empus Sans ITC" pitchFamily="82" charset="0"/>
                        </a:rPr>
                        <a:t>(20 years)</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empus Sans ITC" pitchFamily="82" charset="0"/>
                        </a:rPr>
                        <a:t>$50K</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26211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empus Sans ITC" pitchFamily="82" charset="0"/>
                        </a:rPr>
                        <a:t>Laptop</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Tempus Sans ITC" pitchFamily="82" charset="0"/>
                        </a:rPr>
                        <a:t>Stolen</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empus Sans ITC" pitchFamily="82" charset="0"/>
                        </a:rPr>
                        <a:t>$1K + $9K</a:t>
                      </a: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empus Sans ITC" pitchFamily="82" charset="0"/>
                        </a:rPr>
                        <a:t>(breach </a:t>
                      </a:r>
                      <a:r>
                        <a:rPr kumimoji="0" lang="en-US" sz="2400" b="0" i="0" u="none" strike="noStrike" cap="none" normalizeH="0" baseline="0" dirty="0" err="1" smtClean="0">
                          <a:ln>
                            <a:noFill/>
                          </a:ln>
                          <a:solidFill>
                            <a:schemeClr val="tx1"/>
                          </a:solidFill>
                          <a:effectLst/>
                          <a:latin typeface="Tempus Sans ITC" pitchFamily="82" charset="0"/>
                        </a:rPr>
                        <a:t>notif</a:t>
                      </a:r>
                      <a:r>
                        <a:rPr kumimoji="0" lang="en-US" sz="2400" b="0" i="0" u="none" strike="noStrike" cap="none" normalizeH="0" baseline="0" dirty="0" smtClean="0">
                          <a:ln>
                            <a:noFill/>
                          </a:ln>
                          <a:solidFill>
                            <a:schemeClr val="tx1"/>
                          </a:solidFill>
                          <a:effectLst/>
                          <a:latin typeface="Tempus Sans ITC" pitchFamily="82" charset="0"/>
                        </a:rPr>
                        <a:t>)</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empus Sans ITC" pitchFamily="82" charset="0"/>
                        </a:rPr>
                        <a:t>0.2</a:t>
                      </a: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empus Sans ITC" pitchFamily="82" charset="0"/>
                        </a:rPr>
                        <a:t>(5 years)</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empus Sans ITC" pitchFamily="82" charset="0"/>
                        </a:rPr>
                        <a:t>$1K</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31773" name="Text Box 153"/>
          <p:cNvSpPr txBox="1">
            <a:spLocks noChangeArrowheads="1"/>
          </p:cNvSpPr>
          <p:nvPr/>
        </p:nvSpPr>
        <p:spPr bwMode="auto">
          <a:xfrm>
            <a:off x="7086600" y="685800"/>
            <a:ext cx="1014413" cy="946150"/>
          </a:xfrm>
          <a:prstGeom prst="rect">
            <a:avLst/>
          </a:prstGeom>
          <a:noFill/>
          <a:ln w="9525">
            <a:noFill/>
            <a:miter lim="800000"/>
            <a:headEnd/>
            <a:tailEnd/>
          </a:ln>
        </p:spPr>
        <p:txBody>
          <a:bodyPr wrap="none">
            <a:spAutoFit/>
          </a:bodyPr>
          <a:lstStyle/>
          <a:p>
            <a:r>
              <a:rPr lang="en-US" sz="2800"/>
              <a:t>Work</a:t>
            </a:r>
          </a:p>
          <a:p>
            <a:r>
              <a:rPr lang="en-US" sz="2800"/>
              <a:t>book</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Step 5: Treat Risk</a:t>
            </a:r>
          </a:p>
        </p:txBody>
      </p:sp>
      <p:sp>
        <p:nvSpPr>
          <p:cNvPr id="3277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b="1" smtClean="0"/>
              <a:t>Risk Acceptance</a:t>
            </a:r>
            <a:r>
              <a:rPr lang="en-US" sz="2400" smtClean="0"/>
              <a:t>:  Handle attack when necessary</a:t>
            </a:r>
          </a:p>
          <a:p>
            <a:pPr eaLnBrk="1" hangingPunct="1">
              <a:lnSpc>
                <a:spcPct val="80000"/>
              </a:lnSpc>
            </a:pPr>
            <a:r>
              <a:rPr lang="en-US" sz="2400" smtClean="0"/>
              <a:t>E.g.: Comet hits</a:t>
            </a:r>
          </a:p>
          <a:p>
            <a:pPr eaLnBrk="1" hangingPunct="1">
              <a:lnSpc>
                <a:spcPct val="80000"/>
              </a:lnSpc>
            </a:pPr>
            <a:r>
              <a:rPr lang="en-US" sz="2400" smtClean="0"/>
              <a:t>Ignore risk if risk exposure is negligible</a:t>
            </a:r>
          </a:p>
          <a:p>
            <a:pPr eaLnBrk="1" hangingPunct="1">
              <a:lnSpc>
                <a:spcPct val="80000"/>
              </a:lnSpc>
              <a:buFont typeface="Wingdings" pitchFamily="2" charset="2"/>
              <a:buNone/>
            </a:pPr>
            <a:r>
              <a:rPr lang="en-US" sz="2400" b="1" smtClean="0"/>
              <a:t>Risk Avoidance</a:t>
            </a:r>
            <a:r>
              <a:rPr lang="en-US" sz="2400" smtClean="0"/>
              <a:t>: Stop doing risky behavior</a:t>
            </a:r>
          </a:p>
          <a:p>
            <a:pPr eaLnBrk="1" hangingPunct="1">
              <a:lnSpc>
                <a:spcPct val="80000"/>
              </a:lnSpc>
            </a:pPr>
            <a:r>
              <a:rPr lang="en-US" sz="2400" smtClean="0"/>
              <a:t>E.g.: Do not use Social Security Numbers</a:t>
            </a:r>
          </a:p>
          <a:p>
            <a:pPr eaLnBrk="1" hangingPunct="1">
              <a:lnSpc>
                <a:spcPct val="80000"/>
              </a:lnSpc>
              <a:buFont typeface="Wingdings" pitchFamily="2" charset="2"/>
              <a:buNone/>
            </a:pPr>
            <a:r>
              <a:rPr lang="en-US" sz="2400" b="1" smtClean="0"/>
              <a:t>Risk Mitigation</a:t>
            </a:r>
            <a:r>
              <a:rPr lang="en-US" sz="2400" smtClean="0"/>
              <a:t>: Implement control to minimize vulnerability</a:t>
            </a:r>
          </a:p>
          <a:p>
            <a:pPr eaLnBrk="1" hangingPunct="1">
              <a:lnSpc>
                <a:spcPct val="80000"/>
              </a:lnSpc>
            </a:pPr>
            <a:r>
              <a:rPr lang="en-US" sz="2400" smtClean="0"/>
              <a:t>E.g. Purchase &amp; configure a firewall</a:t>
            </a:r>
          </a:p>
          <a:p>
            <a:pPr eaLnBrk="1" hangingPunct="1">
              <a:lnSpc>
                <a:spcPct val="80000"/>
              </a:lnSpc>
              <a:buFont typeface="Wingdings" pitchFamily="2" charset="2"/>
              <a:buNone/>
            </a:pPr>
            <a:r>
              <a:rPr lang="en-US" sz="2400" b="1" smtClean="0"/>
              <a:t>Risk Transference</a:t>
            </a:r>
            <a:r>
              <a:rPr lang="en-US" sz="2400" smtClean="0"/>
              <a:t>:  Pay someone to assume risk for you</a:t>
            </a:r>
          </a:p>
          <a:p>
            <a:pPr eaLnBrk="1" hangingPunct="1">
              <a:lnSpc>
                <a:spcPct val="80000"/>
              </a:lnSpc>
            </a:pPr>
            <a:r>
              <a:rPr lang="en-US" sz="2400" smtClean="0"/>
              <a:t>E.g., Buy malpractice insurance (doctor)</a:t>
            </a:r>
          </a:p>
          <a:p>
            <a:pPr eaLnBrk="1" hangingPunct="1">
              <a:lnSpc>
                <a:spcPct val="80000"/>
              </a:lnSpc>
            </a:pPr>
            <a:r>
              <a:rPr lang="en-US" sz="2400" smtClean="0"/>
              <a:t>While financial impact can be transferred, legal responsibility cannot</a:t>
            </a:r>
          </a:p>
          <a:p>
            <a:pPr eaLnBrk="1" hangingPunct="1">
              <a:lnSpc>
                <a:spcPct val="80000"/>
              </a:lnSpc>
              <a:buFont typeface="Wingdings" pitchFamily="2" charset="2"/>
              <a:buNone/>
            </a:pPr>
            <a:r>
              <a:rPr lang="en-US" sz="2400" b="1" smtClean="0"/>
              <a:t>Risk Planning</a:t>
            </a:r>
            <a:r>
              <a:rPr lang="en-US" sz="2400" smtClean="0"/>
              <a:t>:  Implement a set of controls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ChangeArrowheads="1"/>
          </p:cNvSpPr>
          <p:nvPr/>
        </p:nvSpPr>
        <p:spPr bwMode="auto">
          <a:xfrm>
            <a:off x="2590800" y="457200"/>
            <a:ext cx="2667000" cy="533400"/>
          </a:xfrm>
          <a:prstGeom prst="rect">
            <a:avLst/>
          </a:prstGeom>
          <a:solidFill>
            <a:schemeClr val="accent1"/>
          </a:solidFill>
          <a:ln w="9525">
            <a:solidFill>
              <a:schemeClr val="tx1"/>
            </a:solidFill>
            <a:miter lim="800000"/>
            <a:headEnd/>
            <a:tailEnd/>
          </a:ln>
        </p:spPr>
        <p:txBody>
          <a:bodyPr wrap="none" anchor="ctr"/>
          <a:lstStyle/>
          <a:p>
            <a:pPr algn="ctr"/>
            <a:r>
              <a:rPr lang="en-US"/>
              <a:t>System Characterization</a:t>
            </a:r>
          </a:p>
        </p:txBody>
      </p:sp>
      <p:sp>
        <p:nvSpPr>
          <p:cNvPr id="33795" name="Rectangle 6"/>
          <p:cNvSpPr>
            <a:spLocks noChangeArrowheads="1"/>
          </p:cNvSpPr>
          <p:nvPr/>
        </p:nvSpPr>
        <p:spPr bwMode="auto">
          <a:xfrm>
            <a:off x="2743200" y="1295400"/>
            <a:ext cx="2362200" cy="457200"/>
          </a:xfrm>
          <a:prstGeom prst="rect">
            <a:avLst/>
          </a:prstGeom>
          <a:solidFill>
            <a:schemeClr val="accent1"/>
          </a:solidFill>
          <a:ln w="9525">
            <a:solidFill>
              <a:schemeClr val="tx1"/>
            </a:solidFill>
            <a:miter lim="800000"/>
            <a:headEnd/>
            <a:tailEnd/>
          </a:ln>
        </p:spPr>
        <p:txBody>
          <a:bodyPr wrap="none" anchor="ctr"/>
          <a:lstStyle/>
          <a:p>
            <a:pPr algn="ctr"/>
            <a:r>
              <a:rPr lang="en-US"/>
              <a:t>Identify Threats</a:t>
            </a:r>
          </a:p>
        </p:txBody>
      </p:sp>
      <p:sp>
        <p:nvSpPr>
          <p:cNvPr id="33796" name="Rectangle 7"/>
          <p:cNvSpPr>
            <a:spLocks noChangeArrowheads="1"/>
          </p:cNvSpPr>
          <p:nvPr/>
        </p:nvSpPr>
        <p:spPr bwMode="auto">
          <a:xfrm>
            <a:off x="2590800" y="1981200"/>
            <a:ext cx="2590800" cy="457200"/>
          </a:xfrm>
          <a:prstGeom prst="rect">
            <a:avLst/>
          </a:prstGeom>
          <a:solidFill>
            <a:schemeClr val="accent1"/>
          </a:solidFill>
          <a:ln w="9525">
            <a:solidFill>
              <a:schemeClr val="tx1"/>
            </a:solidFill>
            <a:miter lim="800000"/>
            <a:headEnd/>
            <a:tailEnd/>
          </a:ln>
        </p:spPr>
        <p:txBody>
          <a:bodyPr wrap="none" anchor="ctr"/>
          <a:lstStyle/>
          <a:p>
            <a:pPr algn="ctr"/>
            <a:r>
              <a:rPr lang="en-US"/>
              <a:t>Identify Vulnerabilities</a:t>
            </a:r>
          </a:p>
        </p:txBody>
      </p:sp>
      <p:sp>
        <p:nvSpPr>
          <p:cNvPr id="33797" name="Rectangle 8"/>
          <p:cNvSpPr>
            <a:spLocks noChangeArrowheads="1"/>
          </p:cNvSpPr>
          <p:nvPr/>
        </p:nvSpPr>
        <p:spPr bwMode="auto">
          <a:xfrm>
            <a:off x="2667000" y="2667000"/>
            <a:ext cx="2514600" cy="457200"/>
          </a:xfrm>
          <a:prstGeom prst="rect">
            <a:avLst/>
          </a:prstGeom>
          <a:solidFill>
            <a:schemeClr val="accent1"/>
          </a:solidFill>
          <a:ln w="9525">
            <a:solidFill>
              <a:schemeClr val="tx1"/>
            </a:solidFill>
            <a:miter lim="800000"/>
            <a:headEnd/>
            <a:tailEnd/>
          </a:ln>
        </p:spPr>
        <p:txBody>
          <a:bodyPr wrap="none" anchor="ctr"/>
          <a:lstStyle/>
          <a:p>
            <a:pPr algn="ctr"/>
            <a:r>
              <a:rPr lang="en-US"/>
              <a:t>Analyze Controls</a:t>
            </a:r>
          </a:p>
        </p:txBody>
      </p:sp>
      <p:sp>
        <p:nvSpPr>
          <p:cNvPr id="33798" name="Rectangle 9"/>
          <p:cNvSpPr>
            <a:spLocks noChangeArrowheads="1"/>
          </p:cNvSpPr>
          <p:nvPr/>
        </p:nvSpPr>
        <p:spPr bwMode="auto">
          <a:xfrm>
            <a:off x="2590800" y="3429000"/>
            <a:ext cx="2667000" cy="457200"/>
          </a:xfrm>
          <a:prstGeom prst="rect">
            <a:avLst/>
          </a:prstGeom>
          <a:solidFill>
            <a:schemeClr val="accent1"/>
          </a:solidFill>
          <a:ln w="9525">
            <a:solidFill>
              <a:schemeClr val="tx1"/>
            </a:solidFill>
            <a:miter lim="800000"/>
            <a:headEnd/>
            <a:tailEnd/>
          </a:ln>
        </p:spPr>
        <p:txBody>
          <a:bodyPr wrap="none" anchor="ctr"/>
          <a:lstStyle/>
          <a:p>
            <a:pPr algn="ctr"/>
            <a:r>
              <a:rPr lang="en-US"/>
              <a:t>Determine Likelihood</a:t>
            </a:r>
          </a:p>
        </p:txBody>
      </p:sp>
      <p:sp>
        <p:nvSpPr>
          <p:cNvPr id="33799" name="Rectangle 10"/>
          <p:cNvSpPr>
            <a:spLocks noChangeArrowheads="1"/>
          </p:cNvSpPr>
          <p:nvPr/>
        </p:nvSpPr>
        <p:spPr bwMode="auto">
          <a:xfrm>
            <a:off x="2743200" y="4114800"/>
            <a:ext cx="2438400" cy="457200"/>
          </a:xfrm>
          <a:prstGeom prst="rect">
            <a:avLst/>
          </a:prstGeom>
          <a:solidFill>
            <a:schemeClr val="accent1"/>
          </a:solidFill>
          <a:ln w="9525">
            <a:solidFill>
              <a:schemeClr val="tx1"/>
            </a:solidFill>
            <a:miter lim="800000"/>
            <a:headEnd/>
            <a:tailEnd/>
          </a:ln>
        </p:spPr>
        <p:txBody>
          <a:bodyPr wrap="none" anchor="ctr"/>
          <a:lstStyle/>
          <a:p>
            <a:pPr algn="ctr"/>
            <a:r>
              <a:rPr lang="en-US"/>
              <a:t>Analyze Impact</a:t>
            </a:r>
          </a:p>
        </p:txBody>
      </p:sp>
      <p:sp>
        <p:nvSpPr>
          <p:cNvPr id="33800" name="Rectangle 11"/>
          <p:cNvSpPr>
            <a:spLocks noChangeArrowheads="1"/>
          </p:cNvSpPr>
          <p:nvPr/>
        </p:nvSpPr>
        <p:spPr bwMode="auto">
          <a:xfrm>
            <a:off x="2743200" y="4800600"/>
            <a:ext cx="2438400" cy="457200"/>
          </a:xfrm>
          <a:prstGeom prst="rect">
            <a:avLst/>
          </a:prstGeom>
          <a:solidFill>
            <a:schemeClr val="accent1"/>
          </a:solidFill>
          <a:ln w="9525">
            <a:solidFill>
              <a:schemeClr val="tx1"/>
            </a:solidFill>
            <a:miter lim="800000"/>
            <a:headEnd/>
            <a:tailEnd/>
          </a:ln>
        </p:spPr>
        <p:txBody>
          <a:bodyPr wrap="none" anchor="ctr"/>
          <a:lstStyle/>
          <a:p>
            <a:pPr algn="ctr"/>
            <a:r>
              <a:rPr lang="en-US"/>
              <a:t>Determine Risk</a:t>
            </a:r>
          </a:p>
        </p:txBody>
      </p:sp>
      <p:sp>
        <p:nvSpPr>
          <p:cNvPr id="33801" name="Rectangle 12"/>
          <p:cNvSpPr>
            <a:spLocks noChangeArrowheads="1"/>
          </p:cNvSpPr>
          <p:nvPr/>
        </p:nvSpPr>
        <p:spPr bwMode="auto">
          <a:xfrm>
            <a:off x="2590800" y="5486400"/>
            <a:ext cx="2667000" cy="381000"/>
          </a:xfrm>
          <a:prstGeom prst="rect">
            <a:avLst/>
          </a:prstGeom>
          <a:solidFill>
            <a:schemeClr val="accent1"/>
          </a:solidFill>
          <a:ln w="9525">
            <a:solidFill>
              <a:schemeClr val="tx1"/>
            </a:solidFill>
            <a:miter lim="800000"/>
            <a:headEnd/>
            <a:tailEnd/>
          </a:ln>
        </p:spPr>
        <p:txBody>
          <a:bodyPr wrap="none" anchor="ctr"/>
          <a:lstStyle/>
          <a:p>
            <a:pPr algn="ctr"/>
            <a:r>
              <a:rPr lang="en-US"/>
              <a:t>Recommend Controls</a:t>
            </a:r>
          </a:p>
        </p:txBody>
      </p:sp>
      <p:sp>
        <p:nvSpPr>
          <p:cNvPr id="33802" name="Rectangle 13"/>
          <p:cNvSpPr>
            <a:spLocks noChangeArrowheads="1"/>
          </p:cNvSpPr>
          <p:nvPr/>
        </p:nvSpPr>
        <p:spPr bwMode="auto">
          <a:xfrm>
            <a:off x="2667000" y="6096000"/>
            <a:ext cx="2514600" cy="381000"/>
          </a:xfrm>
          <a:prstGeom prst="rect">
            <a:avLst/>
          </a:prstGeom>
          <a:solidFill>
            <a:schemeClr val="accent1"/>
          </a:solidFill>
          <a:ln w="9525">
            <a:solidFill>
              <a:schemeClr val="tx1"/>
            </a:solidFill>
            <a:miter lim="800000"/>
            <a:headEnd/>
            <a:tailEnd/>
          </a:ln>
        </p:spPr>
        <p:txBody>
          <a:bodyPr wrap="none" anchor="ctr"/>
          <a:lstStyle/>
          <a:p>
            <a:pPr algn="ctr"/>
            <a:r>
              <a:rPr lang="en-US"/>
              <a:t>Document Results</a:t>
            </a:r>
          </a:p>
        </p:txBody>
      </p:sp>
      <p:cxnSp>
        <p:nvCxnSpPr>
          <p:cNvPr id="33803" name="AutoShape 14"/>
          <p:cNvCxnSpPr>
            <a:cxnSpLocks noChangeShapeType="1"/>
            <a:stCxn id="33794" idx="2"/>
            <a:endCxn id="33795" idx="0"/>
          </p:cNvCxnSpPr>
          <p:nvPr/>
        </p:nvCxnSpPr>
        <p:spPr bwMode="auto">
          <a:xfrm>
            <a:off x="3924300" y="990600"/>
            <a:ext cx="0" cy="304800"/>
          </a:xfrm>
          <a:prstGeom prst="straightConnector1">
            <a:avLst/>
          </a:prstGeom>
          <a:noFill/>
          <a:ln w="9525">
            <a:solidFill>
              <a:schemeClr val="tx1"/>
            </a:solidFill>
            <a:round/>
            <a:headEnd/>
            <a:tailEnd type="triangle" w="med" len="med"/>
          </a:ln>
        </p:spPr>
      </p:cxnSp>
      <p:cxnSp>
        <p:nvCxnSpPr>
          <p:cNvPr id="33804" name="AutoShape 15"/>
          <p:cNvCxnSpPr>
            <a:cxnSpLocks noChangeShapeType="1"/>
            <a:stCxn id="33795" idx="2"/>
            <a:endCxn id="33796" idx="0"/>
          </p:cNvCxnSpPr>
          <p:nvPr/>
        </p:nvCxnSpPr>
        <p:spPr bwMode="auto">
          <a:xfrm flipH="1">
            <a:off x="3886200" y="1752600"/>
            <a:ext cx="38100" cy="228600"/>
          </a:xfrm>
          <a:prstGeom prst="straightConnector1">
            <a:avLst/>
          </a:prstGeom>
          <a:noFill/>
          <a:ln w="9525">
            <a:solidFill>
              <a:schemeClr val="tx1"/>
            </a:solidFill>
            <a:round/>
            <a:headEnd/>
            <a:tailEnd type="triangle" w="med" len="med"/>
          </a:ln>
        </p:spPr>
      </p:cxnSp>
      <p:cxnSp>
        <p:nvCxnSpPr>
          <p:cNvPr id="33805" name="AutoShape 16"/>
          <p:cNvCxnSpPr>
            <a:cxnSpLocks noChangeShapeType="1"/>
            <a:stCxn id="33796" idx="2"/>
            <a:endCxn id="33797" idx="0"/>
          </p:cNvCxnSpPr>
          <p:nvPr/>
        </p:nvCxnSpPr>
        <p:spPr bwMode="auto">
          <a:xfrm>
            <a:off x="3886200" y="2438400"/>
            <a:ext cx="38100" cy="228600"/>
          </a:xfrm>
          <a:prstGeom prst="straightConnector1">
            <a:avLst/>
          </a:prstGeom>
          <a:noFill/>
          <a:ln w="9525">
            <a:solidFill>
              <a:schemeClr val="tx1"/>
            </a:solidFill>
            <a:round/>
            <a:headEnd/>
            <a:tailEnd type="triangle" w="med" len="med"/>
          </a:ln>
        </p:spPr>
      </p:cxnSp>
      <p:cxnSp>
        <p:nvCxnSpPr>
          <p:cNvPr id="33806" name="AutoShape 17"/>
          <p:cNvCxnSpPr>
            <a:cxnSpLocks noChangeShapeType="1"/>
            <a:stCxn id="33797" idx="2"/>
            <a:endCxn id="33798" idx="0"/>
          </p:cNvCxnSpPr>
          <p:nvPr/>
        </p:nvCxnSpPr>
        <p:spPr bwMode="auto">
          <a:xfrm>
            <a:off x="3924300" y="3124200"/>
            <a:ext cx="0" cy="304800"/>
          </a:xfrm>
          <a:prstGeom prst="straightConnector1">
            <a:avLst/>
          </a:prstGeom>
          <a:noFill/>
          <a:ln w="9525">
            <a:solidFill>
              <a:schemeClr val="tx1"/>
            </a:solidFill>
            <a:round/>
            <a:headEnd/>
            <a:tailEnd type="triangle" w="med" len="med"/>
          </a:ln>
        </p:spPr>
      </p:cxnSp>
      <p:cxnSp>
        <p:nvCxnSpPr>
          <p:cNvPr id="33807" name="AutoShape 18"/>
          <p:cNvCxnSpPr>
            <a:cxnSpLocks noChangeShapeType="1"/>
            <a:stCxn id="33798" idx="2"/>
            <a:endCxn id="33799" idx="0"/>
          </p:cNvCxnSpPr>
          <p:nvPr/>
        </p:nvCxnSpPr>
        <p:spPr bwMode="auto">
          <a:xfrm>
            <a:off x="3924300" y="3886200"/>
            <a:ext cx="38100" cy="228600"/>
          </a:xfrm>
          <a:prstGeom prst="straightConnector1">
            <a:avLst/>
          </a:prstGeom>
          <a:noFill/>
          <a:ln w="9525">
            <a:solidFill>
              <a:schemeClr val="tx1"/>
            </a:solidFill>
            <a:round/>
            <a:headEnd/>
            <a:tailEnd type="triangle" w="med" len="med"/>
          </a:ln>
        </p:spPr>
      </p:cxnSp>
      <p:cxnSp>
        <p:nvCxnSpPr>
          <p:cNvPr id="33808" name="AutoShape 19"/>
          <p:cNvCxnSpPr>
            <a:cxnSpLocks noChangeShapeType="1"/>
            <a:stCxn id="33799" idx="2"/>
            <a:endCxn id="33800" idx="0"/>
          </p:cNvCxnSpPr>
          <p:nvPr/>
        </p:nvCxnSpPr>
        <p:spPr bwMode="auto">
          <a:xfrm>
            <a:off x="3962400" y="4572000"/>
            <a:ext cx="0" cy="228600"/>
          </a:xfrm>
          <a:prstGeom prst="straightConnector1">
            <a:avLst/>
          </a:prstGeom>
          <a:noFill/>
          <a:ln w="9525">
            <a:solidFill>
              <a:schemeClr val="tx1"/>
            </a:solidFill>
            <a:round/>
            <a:headEnd/>
            <a:tailEnd type="triangle" w="med" len="med"/>
          </a:ln>
        </p:spPr>
      </p:cxnSp>
      <p:cxnSp>
        <p:nvCxnSpPr>
          <p:cNvPr id="33809" name="AutoShape 20"/>
          <p:cNvCxnSpPr>
            <a:cxnSpLocks noChangeShapeType="1"/>
            <a:stCxn id="33800" idx="2"/>
            <a:endCxn id="33801" idx="0"/>
          </p:cNvCxnSpPr>
          <p:nvPr/>
        </p:nvCxnSpPr>
        <p:spPr bwMode="auto">
          <a:xfrm flipH="1">
            <a:off x="3924300" y="5257800"/>
            <a:ext cx="38100" cy="228600"/>
          </a:xfrm>
          <a:prstGeom prst="straightConnector1">
            <a:avLst/>
          </a:prstGeom>
          <a:noFill/>
          <a:ln w="9525">
            <a:solidFill>
              <a:schemeClr val="tx1"/>
            </a:solidFill>
            <a:round/>
            <a:headEnd/>
            <a:tailEnd type="triangle" w="med" len="med"/>
          </a:ln>
        </p:spPr>
      </p:cxnSp>
      <p:cxnSp>
        <p:nvCxnSpPr>
          <p:cNvPr id="33810" name="AutoShape 21"/>
          <p:cNvCxnSpPr>
            <a:cxnSpLocks noChangeShapeType="1"/>
            <a:stCxn id="33801" idx="2"/>
            <a:endCxn id="33802" idx="0"/>
          </p:cNvCxnSpPr>
          <p:nvPr/>
        </p:nvCxnSpPr>
        <p:spPr bwMode="auto">
          <a:xfrm>
            <a:off x="3924300" y="5867400"/>
            <a:ext cx="0" cy="228600"/>
          </a:xfrm>
          <a:prstGeom prst="straightConnector1">
            <a:avLst/>
          </a:prstGeom>
          <a:noFill/>
          <a:ln w="9525">
            <a:solidFill>
              <a:schemeClr val="tx1"/>
            </a:solidFill>
            <a:round/>
            <a:headEnd/>
            <a:tailEnd type="triangle" w="med" len="med"/>
          </a:ln>
        </p:spPr>
      </p:cxnSp>
      <p:sp>
        <p:nvSpPr>
          <p:cNvPr id="33811" name="AutoShape 22"/>
          <p:cNvSpPr>
            <a:spLocks noChangeArrowheads="1"/>
          </p:cNvSpPr>
          <p:nvPr/>
        </p:nvSpPr>
        <p:spPr bwMode="auto">
          <a:xfrm>
            <a:off x="6172200" y="6096000"/>
            <a:ext cx="2057400" cy="533400"/>
          </a:xfrm>
          <a:prstGeom prst="flowChartProcess">
            <a:avLst/>
          </a:prstGeom>
          <a:solidFill>
            <a:srgbClr val="F2CAEC"/>
          </a:solidFill>
          <a:ln w="9525">
            <a:solidFill>
              <a:schemeClr val="tx1"/>
            </a:solidFill>
            <a:miter lim="800000"/>
            <a:headEnd/>
            <a:tailEnd/>
          </a:ln>
        </p:spPr>
        <p:txBody>
          <a:bodyPr wrap="none" anchor="ctr"/>
          <a:lstStyle/>
          <a:p>
            <a:pPr algn="ctr"/>
            <a:r>
              <a:rPr lang="en-US"/>
              <a:t>Risk Assessment</a:t>
            </a:r>
          </a:p>
          <a:p>
            <a:pPr algn="ctr"/>
            <a:r>
              <a:rPr lang="en-US"/>
              <a:t>Report</a:t>
            </a:r>
          </a:p>
        </p:txBody>
      </p:sp>
      <p:sp>
        <p:nvSpPr>
          <p:cNvPr id="33812" name="Rectangle 23"/>
          <p:cNvSpPr>
            <a:spLocks noChangeArrowheads="1"/>
          </p:cNvSpPr>
          <p:nvPr/>
        </p:nvSpPr>
        <p:spPr bwMode="auto">
          <a:xfrm>
            <a:off x="6019800" y="5562600"/>
            <a:ext cx="2514600" cy="381000"/>
          </a:xfrm>
          <a:prstGeom prst="rect">
            <a:avLst/>
          </a:prstGeom>
          <a:solidFill>
            <a:srgbClr val="F2CAEC"/>
          </a:solidFill>
          <a:ln w="9525">
            <a:solidFill>
              <a:schemeClr val="tx1"/>
            </a:solidFill>
            <a:miter lim="800000"/>
            <a:headEnd/>
            <a:tailEnd/>
          </a:ln>
        </p:spPr>
        <p:txBody>
          <a:bodyPr wrap="none" anchor="ctr"/>
          <a:lstStyle/>
          <a:p>
            <a:pPr algn="ctr"/>
            <a:r>
              <a:rPr lang="en-US"/>
              <a:t>Recommended Controls</a:t>
            </a:r>
          </a:p>
        </p:txBody>
      </p:sp>
      <p:sp>
        <p:nvSpPr>
          <p:cNvPr id="33813" name="Rectangle 24"/>
          <p:cNvSpPr>
            <a:spLocks noChangeArrowheads="1"/>
          </p:cNvSpPr>
          <p:nvPr/>
        </p:nvSpPr>
        <p:spPr bwMode="auto">
          <a:xfrm>
            <a:off x="5943600" y="4800600"/>
            <a:ext cx="2667000" cy="533400"/>
          </a:xfrm>
          <a:prstGeom prst="rect">
            <a:avLst/>
          </a:prstGeom>
          <a:solidFill>
            <a:srgbClr val="F2CAEC"/>
          </a:solidFill>
          <a:ln w="9525">
            <a:solidFill>
              <a:schemeClr val="tx1"/>
            </a:solidFill>
            <a:miter lim="800000"/>
            <a:headEnd/>
            <a:tailEnd/>
          </a:ln>
        </p:spPr>
        <p:txBody>
          <a:bodyPr wrap="none" anchor="ctr"/>
          <a:lstStyle/>
          <a:p>
            <a:pPr algn="ctr"/>
            <a:r>
              <a:rPr lang="en-US"/>
              <a:t>Documented Risks</a:t>
            </a:r>
          </a:p>
        </p:txBody>
      </p:sp>
      <p:sp>
        <p:nvSpPr>
          <p:cNvPr id="33814" name="Rectangle 25"/>
          <p:cNvSpPr>
            <a:spLocks noChangeArrowheads="1"/>
          </p:cNvSpPr>
          <p:nvPr/>
        </p:nvSpPr>
        <p:spPr bwMode="auto">
          <a:xfrm>
            <a:off x="6096000" y="4114800"/>
            <a:ext cx="2057400" cy="457200"/>
          </a:xfrm>
          <a:prstGeom prst="rect">
            <a:avLst/>
          </a:prstGeom>
          <a:solidFill>
            <a:srgbClr val="F2CAEC"/>
          </a:solidFill>
          <a:ln w="9525">
            <a:solidFill>
              <a:schemeClr val="tx1"/>
            </a:solidFill>
            <a:miter lim="800000"/>
            <a:headEnd/>
            <a:tailEnd/>
          </a:ln>
        </p:spPr>
        <p:txBody>
          <a:bodyPr wrap="none" anchor="ctr"/>
          <a:lstStyle/>
          <a:p>
            <a:pPr algn="ctr"/>
            <a:r>
              <a:rPr lang="en-US"/>
              <a:t>Impact Rating</a:t>
            </a:r>
          </a:p>
        </p:txBody>
      </p:sp>
      <p:sp>
        <p:nvSpPr>
          <p:cNvPr id="33815" name="Rectangle 26"/>
          <p:cNvSpPr>
            <a:spLocks noChangeArrowheads="1"/>
          </p:cNvSpPr>
          <p:nvPr/>
        </p:nvSpPr>
        <p:spPr bwMode="auto">
          <a:xfrm>
            <a:off x="6172200" y="3505200"/>
            <a:ext cx="1981200" cy="381000"/>
          </a:xfrm>
          <a:prstGeom prst="rect">
            <a:avLst/>
          </a:prstGeom>
          <a:solidFill>
            <a:srgbClr val="F2CAEC"/>
          </a:solidFill>
          <a:ln w="9525">
            <a:solidFill>
              <a:schemeClr val="tx1"/>
            </a:solidFill>
            <a:miter lim="800000"/>
            <a:headEnd/>
            <a:tailEnd/>
          </a:ln>
        </p:spPr>
        <p:txBody>
          <a:bodyPr wrap="none" anchor="ctr"/>
          <a:lstStyle/>
          <a:p>
            <a:pPr algn="ctr"/>
            <a:r>
              <a:rPr lang="en-US"/>
              <a:t>Likelihood Rating</a:t>
            </a:r>
          </a:p>
        </p:txBody>
      </p:sp>
      <p:sp>
        <p:nvSpPr>
          <p:cNvPr id="33816" name="Rectangle 27"/>
          <p:cNvSpPr>
            <a:spLocks noChangeArrowheads="1"/>
          </p:cNvSpPr>
          <p:nvPr/>
        </p:nvSpPr>
        <p:spPr bwMode="auto">
          <a:xfrm>
            <a:off x="6096000" y="2667000"/>
            <a:ext cx="1981200" cy="533400"/>
          </a:xfrm>
          <a:prstGeom prst="rect">
            <a:avLst/>
          </a:prstGeom>
          <a:solidFill>
            <a:srgbClr val="F2CAEC"/>
          </a:solidFill>
          <a:ln w="9525">
            <a:solidFill>
              <a:schemeClr val="tx1"/>
            </a:solidFill>
            <a:miter lim="800000"/>
            <a:headEnd/>
            <a:tailEnd/>
          </a:ln>
        </p:spPr>
        <p:txBody>
          <a:bodyPr wrap="none" anchor="ctr"/>
          <a:lstStyle/>
          <a:p>
            <a:pPr algn="ctr"/>
            <a:r>
              <a:rPr lang="en-US"/>
              <a:t>List of current &amp;</a:t>
            </a:r>
          </a:p>
          <a:p>
            <a:pPr algn="ctr"/>
            <a:r>
              <a:rPr lang="en-US"/>
              <a:t>planned controls</a:t>
            </a:r>
          </a:p>
        </p:txBody>
      </p:sp>
      <p:sp>
        <p:nvSpPr>
          <p:cNvPr id="33817" name="Rectangle 28"/>
          <p:cNvSpPr>
            <a:spLocks noChangeArrowheads="1"/>
          </p:cNvSpPr>
          <p:nvPr/>
        </p:nvSpPr>
        <p:spPr bwMode="auto">
          <a:xfrm>
            <a:off x="6172200" y="1752600"/>
            <a:ext cx="1752600" cy="762000"/>
          </a:xfrm>
          <a:prstGeom prst="rect">
            <a:avLst/>
          </a:prstGeom>
          <a:solidFill>
            <a:srgbClr val="F2CAEC"/>
          </a:solidFill>
          <a:ln w="9525">
            <a:solidFill>
              <a:schemeClr val="tx1"/>
            </a:solidFill>
            <a:miter lim="800000"/>
            <a:headEnd/>
            <a:tailEnd/>
          </a:ln>
        </p:spPr>
        <p:txBody>
          <a:bodyPr wrap="none" anchor="ctr"/>
          <a:lstStyle/>
          <a:p>
            <a:pPr algn="ctr"/>
            <a:r>
              <a:rPr lang="en-US"/>
              <a:t>List of threats</a:t>
            </a:r>
          </a:p>
          <a:p>
            <a:pPr algn="ctr"/>
            <a:r>
              <a:rPr lang="en-US"/>
              <a:t>&amp; vulnerabilities</a:t>
            </a:r>
          </a:p>
        </p:txBody>
      </p:sp>
      <p:sp>
        <p:nvSpPr>
          <p:cNvPr id="33818" name="Rectangle 29"/>
          <p:cNvSpPr>
            <a:spLocks noChangeArrowheads="1"/>
          </p:cNvSpPr>
          <p:nvPr/>
        </p:nvSpPr>
        <p:spPr bwMode="auto">
          <a:xfrm>
            <a:off x="5791200" y="533400"/>
            <a:ext cx="2743200" cy="1066800"/>
          </a:xfrm>
          <a:prstGeom prst="rect">
            <a:avLst/>
          </a:prstGeom>
          <a:solidFill>
            <a:srgbClr val="F2CAEC"/>
          </a:solidFill>
          <a:ln w="9525">
            <a:solidFill>
              <a:schemeClr val="tx1"/>
            </a:solidFill>
            <a:miter lim="800000"/>
            <a:headEnd/>
            <a:tailEnd/>
          </a:ln>
        </p:spPr>
        <p:txBody>
          <a:bodyPr wrap="none" anchor="ctr"/>
          <a:lstStyle/>
          <a:p>
            <a:pPr algn="ctr"/>
            <a:r>
              <a:rPr lang="en-US"/>
              <a:t>System boundary</a:t>
            </a:r>
          </a:p>
          <a:p>
            <a:pPr algn="ctr"/>
            <a:r>
              <a:rPr lang="en-US"/>
              <a:t>System functions</a:t>
            </a:r>
          </a:p>
          <a:p>
            <a:pPr algn="ctr"/>
            <a:r>
              <a:rPr lang="en-US"/>
              <a:t>System/data criticality</a:t>
            </a:r>
          </a:p>
          <a:p>
            <a:pPr algn="ctr"/>
            <a:r>
              <a:rPr lang="en-US"/>
              <a:t>System/data sensitivity</a:t>
            </a:r>
          </a:p>
        </p:txBody>
      </p:sp>
      <p:sp>
        <p:nvSpPr>
          <p:cNvPr id="33819" name="Text Box 30"/>
          <p:cNvSpPr txBox="1">
            <a:spLocks noChangeArrowheads="1"/>
          </p:cNvSpPr>
          <p:nvPr/>
        </p:nvSpPr>
        <p:spPr bwMode="auto">
          <a:xfrm>
            <a:off x="3505200" y="0"/>
            <a:ext cx="1285875" cy="457200"/>
          </a:xfrm>
          <a:prstGeom prst="rect">
            <a:avLst/>
          </a:prstGeom>
          <a:noFill/>
          <a:ln w="9525">
            <a:noFill/>
            <a:miter lim="800000"/>
            <a:headEnd/>
            <a:tailEnd/>
          </a:ln>
        </p:spPr>
        <p:txBody>
          <a:bodyPr wrap="none">
            <a:spAutoFit/>
          </a:bodyPr>
          <a:lstStyle/>
          <a:p>
            <a:r>
              <a:rPr lang="en-US" sz="2400" b="1"/>
              <a:t>Activity</a:t>
            </a:r>
          </a:p>
        </p:txBody>
      </p:sp>
      <p:sp>
        <p:nvSpPr>
          <p:cNvPr id="33820" name="Text Box 31"/>
          <p:cNvSpPr txBox="1">
            <a:spLocks noChangeArrowheads="1"/>
          </p:cNvSpPr>
          <p:nvPr/>
        </p:nvSpPr>
        <p:spPr bwMode="auto">
          <a:xfrm>
            <a:off x="6400800" y="0"/>
            <a:ext cx="1181100" cy="457200"/>
          </a:xfrm>
          <a:prstGeom prst="rect">
            <a:avLst/>
          </a:prstGeom>
          <a:noFill/>
          <a:ln w="9525">
            <a:noFill/>
            <a:miter lim="800000"/>
            <a:headEnd/>
            <a:tailEnd/>
          </a:ln>
        </p:spPr>
        <p:txBody>
          <a:bodyPr wrap="none">
            <a:spAutoFit/>
          </a:bodyPr>
          <a:lstStyle/>
          <a:p>
            <a:r>
              <a:rPr lang="en-US" sz="2400" b="1"/>
              <a:t>Output</a:t>
            </a:r>
          </a:p>
        </p:txBody>
      </p:sp>
      <p:sp>
        <p:nvSpPr>
          <p:cNvPr id="33821" name="Rectangle 32"/>
          <p:cNvSpPr>
            <a:spLocks noChangeArrowheads="1"/>
          </p:cNvSpPr>
          <p:nvPr/>
        </p:nvSpPr>
        <p:spPr bwMode="auto">
          <a:xfrm>
            <a:off x="228600" y="990600"/>
            <a:ext cx="2133600" cy="838200"/>
          </a:xfrm>
          <a:prstGeom prst="rect">
            <a:avLst/>
          </a:prstGeom>
          <a:solidFill>
            <a:srgbClr val="F7C5AF"/>
          </a:solidFill>
          <a:ln w="9525">
            <a:solidFill>
              <a:schemeClr val="tx1"/>
            </a:solidFill>
            <a:miter lim="800000"/>
            <a:headEnd/>
            <a:tailEnd/>
          </a:ln>
        </p:spPr>
        <p:txBody>
          <a:bodyPr wrap="none" anchor="ctr"/>
          <a:lstStyle/>
          <a:p>
            <a:pPr algn="ctr"/>
            <a:r>
              <a:rPr lang="en-US"/>
              <a:t>Company history</a:t>
            </a:r>
          </a:p>
          <a:p>
            <a:pPr algn="ctr"/>
            <a:r>
              <a:rPr lang="en-US"/>
              <a:t>Intelligence agency </a:t>
            </a:r>
          </a:p>
          <a:p>
            <a:pPr algn="ctr"/>
            <a:r>
              <a:rPr lang="en-US"/>
              <a:t>data: NIPC, OIG</a:t>
            </a:r>
          </a:p>
        </p:txBody>
      </p:sp>
      <p:sp>
        <p:nvSpPr>
          <p:cNvPr id="33822" name="Rectangle 33"/>
          <p:cNvSpPr>
            <a:spLocks noChangeArrowheads="1"/>
          </p:cNvSpPr>
          <p:nvPr/>
        </p:nvSpPr>
        <p:spPr bwMode="auto">
          <a:xfrm>
            <a:off x="457200" y="1905000"/>
            <a:ext cx="1676400" cy="533400"/>
          </a:xfrm>
          <a:prstGeom prst="rect">
            <a:avLst/>
          </a:prstGeom>
          <a:solidFill>
            <a:srgbClr val="F7C5AF"/>
          </a:solidFill>
          <a:ln w="9525">
            <a:solidFill>
              <a:schemeClr val="tx1"/>
            </a:solidFill>
            <a:miter lim="800000"/>
            <a:headEnd/>
            <a:tailEnd/>
          </a:ln>
        </p:spPr>
        <p:txBody>
          <a:bodyPr wrap="none" anchor="ctr"/>
          <a:lstStyle/>
          <a:p>
            <a:pPr algn="ctr"/>
            <a:r>
              <a:rPr lang="en-US"/>
              <a:t>Audit &amp;</a:t>
            </a:r>
          </a:p>
          <a:p>
            <a:pPr algn="ctr"/>
            <a:r>
              <a:rPr lang="en-US"/>
              <a:t>test results</a:t>
            </a:r>
          </a:p>
        </p:txBody>
      </p:sp>
      <p:sp>
        <p:nvSpPr>
          <p:cNvPr id="33823" name="Rectangle 34"/>
          <p:cNvSpPr>
            <a:spLocks noChangeArrowheads="1"/>
          </p:cNvSpPr>
          <p:nvPr/>
        </p:nvSpPr>
        <p:spPr bwMode="auto">
          <a:xfrm>
            <a:off x="152400" y="3733800"/>
            <a:ext cx="2286000" cy="1066800"/>
          </a:xfrm>
          <a:prstGeom prst="rect">
            <a:avLst/>
          </a:prstGeom>
          <a:solidFill>
            <a:srgbClr val="F7C5AF"/>
          </a:solidFill>
          <a:ln w="9525">
            <a:solidFill>
              <a:schemeClr val="tx1"/>
            </a:solidFill>
            <a:miter lim="800000"/>
            <a:headEnd/>
            <a:tailEnd/>
          </a:ln>
        </p:spPr>
        <p:txBody>
          <a:bodyPr wrap="none" anchor="ctr"/>
          <a:lstStyle/>
          <a:p>
            <a:pPr algn="ctr"/>
            <a:r>
              <a:rPr lang="en-US"/>
              <a:t>Business Impact</a:t>
            </a:r>
          </a:p>
          <a:p>
            <a:pPr algn="ctr"/>
            <a:r>
              <a:rPr lang="en-US"/>
              <a:t>Analysis</a:t>
            </a:r>
          </a:p>
          <a:p>
            <a:pPr algn="ctr"/>
            <a:r>
              <a:rPr lang="en-US"/>
              <a:t>Data Criticality &amp; </a:t>
            </a:r>
          </a:p>
          <a:p>
            <a:pPr algn="ctr"/>
            <a:r>
              <a:rPr lang="en-US"/>
              <a:t>Sensitivity analysis</a:t>
            </a:r>
          </a:p>
        </p:txBody>
      </p:sp>
      <p:sp>
        <p:nvSpPr>
          <p:cNvPr id="33824" name="Text Box 35"/>
          <p:cNvSpPr txBox="1">
            <a:spLocks noChangeArrowheads="1"/>
          </p:cNvSpPr>
          <p:nvPr/>
        </p:nvSpPr>
        <p:spPr bwMode="auto">
          <a:xfrm>
            <a:off x="762000" y="76200"/>
            <a:ext cx="927100" cy="457200"/>
          </a:xfrm>
          <a:prstGeom prst="rect">
            <a:avLst/>
          </a:prstGeom>
          <a:noFill/>
          <a:ln w="9525">
            <a:noFill/>
            <a:miter lim="800000"/>
            <a:headEnd/>
            <a:tailEnd/>
          </a:ln>
        </p:spPr>
        <p:txBody>
          <a:bodyPr wrap="none">
            <a:spAutoFit/>
          </a:bodyPr>
          <a:lstStyle/>
          <a:p>
            <a:r>
              <a:rPr lang="en-US" sz="2400" b="1"/>
              <a:t>Input</a:t>
            </a:r>
          </a:p>
        </p:txBody>
      </p:sp>
      <p:cxnSp>
        <p:nvCxnSpPr>
          <p:cNvPr id="33825" name="AutoShape 36"/>
          <p:cNvCxnSpPr>
            <a:cxnSpLocks noChangeShapeType="1"/>
            <a:stCxn id="33821" idx="3"/>
            <a:endCxn id="33795" idx="1"/>
          </p:cNvCxnSpPr>
          <p:nvPr/>
        </p:nvCxnSpPr>
        <p:spPr bwMode="auto">
          <a:xfrm>
            <a:off x="2362200" y="1409700"/>
            <a:ext cx="381000" cy="114300"/>
          </a:xfrm>
          <a:prstGeom prst="straightConnector1">
            <a:avLst/>
          </a:prstGeom>
          <a:noFill/>
          <a:ln w="9525">
            <a:solidFill>
              <a:schemeClr val="tx1"/>
            </a:solidFill>
            <a:round/>
            <a:headEnd/>
            <a:tailEnd type="triangle" w="med" len="med"/>
          </a:ln>
        </p:spPr>
      </p:cxnSp>
      <p:cxnSp>
        <p:nvCxnSpPr>
          <p:cNvPr id="33826" name="AutoShape 37"/>
          <p:cNvCxnSpPr>
            <a:cxnSpLocks noChangeShapeType="1"/>
            <a:stCxn id="33822" idx="3"/>
            <a:endCxn id="33796" idx="1"/>
          </p:cNvCxnSpPr>
          <p:nvPr/>
        </p:nvCxnSpPr>
        <p:spPr bwMode="auto">
          <a:xfrm>
            <a:off x="2133600" y="2171700"/>
            <a:ext cx="457200" cy="38100"/>
          </a:xfrm>
          <a:prstGeom prst="straightConnector1">
            <a:avLst/>
          </a:prstGeom>
          <a:noFill/>
          <a:ln w="9525">
            <a:solidFill>
              <a:schemeClr val="tx1"/>
            </a:solidFill>
            <a:round/>
            <a:headEnd/>
            <a:tailEnd type="triangle" w="med" len="med"/>
          </a:ln>
        </p:spPr>
      </p:cxnSp>
      <p:cxnSp>
        <p:nvCxnSpPr>
          <p:cNvPr id="33827" name="AutoShape 38"/>
          <p:cNvCxnSpPr>
            <a:cxnSpLocks noChangeShapeType="1"/>
            <a:stCxn id="33823" idx="3"/>
            <a:endCxn id="33799" idx="1"/>
          </p:cNvCxnSpPr>
          <p:nvPr/>
        </p:nvCxnSpPr>
        <p:spPr bwMode="auto">
          <a:xfrm>
            <a:off x="2438400" y="4267200"/>
            <a:ext cx="304800" cy="76200"/>
          </a:xfrm>
          <a:prstGeom prst="straightConnector1">
            <a:avLst/>
          </a:prstGeom>
          <a:noFill/>
          <a:ln w="9525">
            <a:solidFill>
              <a:schemeClr val="tx1"/>
            </a:solidFill>
            <a:round/>
            <a:headEnd/>
            <a:tailEnd type="triangle" w="med" len="med"/>
          </a:ln>
        </p:spPr>
      </p:cxnSp>
      <p:cxnSp>
        <p:nvCxnSpPr>
          <p:cNvPr id="33828" name="AutoShape 39"/>
          <p:cNvCxnSpPr>
            <a:cxnSpLocks noChangeShapeType="1"/>
            <a:stCxn id="33794" idx="3"/>
            <a:endCxn id="33818" idx="1"/>
          </p:cNvCxnSpPr>
          <p:nvPr/>
        </p:nvCxnSpPr>
        <p:spPr bwMode="auto">
          <a:xfrm>
            <a:off x="5257800" y="723900"/>
            <a:ext cx="533400" cy="342900"/>
          </a:xfrm>
          <a:prstGeom prst="straightConnector1">
            <a:avLst/>
          </a:prstGeom>
          <a:noFill/>
          <a:ln w="9525">
            <a:solidFill>
              <a:schemeClr val="tx1"/>
            </a:solidFill>
            <a:round/>
            <a:headEnd/>
            <a:tailEnd type="triangle" w="med" len="med"/>
          </a:ln>
        </p:spPr>
      </p:cxnSp>
      <p:cxnSp>
        <p:nvCxnSpPr>
          <p:cNvPr id="33829" name="AutoShape 40"/>
          <p:cNvCxnSpPr>
            <a:cxnSpLocks noChangeShapeType="1"/>
            <a:stCxn id="33795" idx="3"/>
            <a:endCxn id="33817" idx="1"/>
          </p:cNvCxnSpPr>
          <p:nvPr/>
        </p:nvCxnSpPr>
        <p:spPr bwMode="auto">
          <a:xfrm>
            <a:off x="5105400" y="1524000"/>
            <a:ext cx="1066800" cy="609600"/>
          </a:xfrm>
          <a:prstGeom prst="straightConnector1">
            <a:avLst/>
          </a:prstGeom>
          <a:noFill/>
          <a:ln w="9525">
            <a:solidFill>
              <a:schemeClr val="tx1"/>
            </a:solidFill>
            <a:round/>
            <a:headEnd/>
            <a:tailEnd type="triangle" w="med" len="med"/>
          </a:ln>
        </p:spPr>
      </p:cxnSp>
      <p:cxnSp>
        <p:nvCxnSpPr>
          <p:cNvPr id="33830" name="AutoShape 41"/>
          <p:cNvCxnSpPr>
            <a:cxnSpLocks noChangeShapeType="1"/>
            <a:stCxn id="33796" idx="3"/>
            <a:endCxn id="33817" idx="1"/>
          </p:cNvCxnSpPr>
          <p:nvPr/>
        </p:nvCxnSpPr>
        <p:spPr bwMode="auto">
          <a:xfrm flipV="1">
            <a:off x="5181600" y="2133600"/>
            <a:ext cx="990600" cy="76200"/>
          </a:xfrm>
          <a:prstGeom prst="straightConnector1">
            <a:avLst/>
          </a:prstGeom>
          <a:noFill/>
          <a:ln w="9525">
            <a:solidFill>
              <a:schemeClr val="tx1"/>
            </a:solidFill>
            <a:round/>
            <a:headEnd/>
            <a:tailEnd type="triangle" w="med" len="med"/>
          </a:ln>
        </p:spPr>
      </p:cxnSp>
      <p:cxnSp>
        <p:nvCxnSpPr>
          <p:cNvPr id="33831" name="AutoShape 42"/>
          <p:cNvCxnSpPr>
            <a:cxnSpLocks noChangeShapeType="1"/>
            <a:stCxn id="33797" idx="3"/>
            <a:endCxn id="33816" idx="1"/>
          </p:cNvCxnSpPr>
          <p:nvPr/>
        </p:nvCxnSpPr>
        <p:spPr bwMode="auto">
          <a:xfrm>
            <a:off x="5181600" y="2895600"/>
            <a:ext cx="914400" cy="38100"/>
          </a:xfrm>
          <a:prstGeom prst="straightConnector1">
            <a:avLst/>
          </a:prstGeom>
          <a:noFill/>
          <a:ln w="9525">
            <a:solidFill>
              <a:schemeClr val="tx1"/>
            </a:solidFill>
            <a:round/>
            <a:headEnd/>
            <a:tailEnd type="triangle" w="med" len="med"/>
          </a:ln>
        </p:spPr>
      </p:cxnSp>
      <p:cxnSp>
        <p:nvCxnSpPr>
          <p:cNvPr id="33832" name="AutoShape 43"/>
          <p:cNvCxnSpPr>
            <a:cxnSpLocks noChangeShapeType="1"/>
            <a:stCxn id="33798" idx="3"/>
            <a:endCxn id="33815" idx="1"/>
          </p:cNvCxnSpPr>
          <p:nvPr/>
        </p:nvCxnSpPr>
        <p:spPr bwMode="auto">
          <a:xfrm>
            <a:off x="5257800" y="3657600"/>
            <a:ext cx="914400" cy="38100"/>
          </a:xfrm>
          <a:prstGeom prst="straightConnector1">
            <a:avLst/>
          </a:prstGeom>
          <a:noFill/>
          <a:ln w="9525">
            <a:solidFill>
              <a:schemeClr val="tx1"/>
            </a:solidFill>
            <a:round/>
            <a:headEnd/>
            <a:tailEnd type="triangle" w="med" len="med"/>
          </a:ln>
        </p:spPr>
      </p:cxnSp>
      <p:cxnSp>
        <p:nvCxnSpPr>
          <p:cNvPr id="33833" name="AutoShape 44"/>
          <p:cNvCxnSpPr>
            <a:cxnSpLocks noChangeShapeType="1"/>
            <a:stCxn id="33799" idx="3"/>
            <a:endCxn id="33814" idx="1"/>
          </p:cNvCxnSpPr>
          <p:nvPr/>
        </p:nvCxnSpPr>
        <p:spPr bwMode="auto">
          <a:xfrm>
            <a:off x="5181600" y="4343400"/>
            <a:ext cx="914400" cy="0"/>
          </a:xfrm>
          <a:prstGeom prst="straightConnector1">
            <a:avLst/>
          </a:prstGeom>
          <a:noFill/>
          <a:ln w="9525">
            <a:solidFill>
              <a:schemeClr val="tx1"/>
            </a:solidFill>
            <a:round/>
            <a:headEnd/>
            <a:tailEnd type="triangle" w="med" len="med"/>
          </a:ln>
        </p:spPr>
      </p:cxnSp>
      <p:cxnSp>
        <p:nvCxnSpPr>
          <p:cNvPr id="33834" name="AutoShape 45"/>
          <p:cNvCxnSpPr>
            <a:cxnSpLocks noChangeShapeType="1"/>
            <a:stCxn id="33800" idx="3"/>
            <a:endCxn id="33813" idx="1"/>
          </p:cNvCxnSpPr>
          <p:nvPr/>
        </p:nvCxnSpPr>
        <p:spPr bwMode="auto">
          <a:xfrm>
            <a:off x="5181600" y="5029200"/>
            <a:ext cx="762000" cy="38100"/>
          </a:xfrm>
          <a:prstGeom prst="straightConnector1">
            <a:avLst/>
          </a:prstGeom>
          <a:noFill/>
          <a:ln w="9525">
            <a:solidFill>
              <a:schemeClr val="tx1"/>
            </a:solidFill>
            <a:round/>
            <a:headEnd/>
            <a:tailEnd type="triangle" w="med" len="med"/>
          </a:ln>
        </p:spPr>
      </p:cxnSp>
      <p:cxnSp>
        <p:nvCxnSpPr>
          <p:cNvPr id="33835" name="AutoShape 46"/>
          <p:cNvCxnSpPr>
            <a:cxnSpLocks noChangeShapeType="1"/>
            <a:stCxn id="33801" idx="3"/>
            <a:endCxn id="33812" idx="1"/>
          </p:cNvCxnSpPr>
          <p:nvPr/>
        </p:nvCxnSpPr>
        <p:spPr bwMode="auto">
          <a:xfrm>
            <a:off x="5257800" y="5676900"/>
            <a:ext cx="762000" cy="76200"/>
          </a:xfrm>
          <a:prstGeom prst="straightConnector1">
            <a:avLst/>
          </a:prstGeom>
          <a:noFill/>
          <a:ln w="9525">
            <a:solidFill>
              <a:schemeClr val="tx1"/>
            </a:solidFill>
            <a:round/>
            <a:headEnd/>
            <a:tailEnd type="triangle" w="med" len="med"/>
          </a:ln>
        </p:spPr>
      </p:cxnSp>
      <p:cxnSp>
        <p:nvCxnSpPr>
          <p:cNvPr id="33836" name="AutoShape 47"/>
          <p:cNvCxnSpPr>
            <a:cxnSpLocks noChangeShapeType="1"/>
            <a:stCxn id="33802" idx="3"/>
            <a:endCxn id="33811" idx="1"/>
          </p:cNvCxnSpPr>
          <p:nvPr/>
        </p:nvCxnSpPr>
        <p:spPr bwMode="auto">
          <a:xfrm>
            <a:off x="5181600" y="6286500"/>
            <a:ext cx="990600" cy="76200"/>
          </a:xfrm>
          <a:prstGeom prst="straightConnector1">
            <a:avLst/>
          </a:prstGeom>
          <a:noFill/>
          <a:ln w="9525">
            <a:solidFill>
              <a:schemeClr val="tx1"/>
            </a:solidFill>
            <a:round/>
            <a:headEnd/>
            <a:tailEnd type="triangle" w="med" len="med"/>
          </a:ln>
        </p:spPr>
      </p:cxnSp>
      <p:sp>
        <p:nvSpPr>
          <p:cNvPr id="33837" name="Text Box 48"/>
          <p:cNvSpPr txBox="1">
            <a:spLocks noChangeArrowheads="1"/>
          </p:cNvSpPr>
          <p:nvPr/>
        </p:nvSpPr>
        <p:spPr bwMode="auto">
          <a:xfrm>
            <a:off x="417513" y="5918200"/>
            <a:ext cx="1652587" cy="1016000"/>
          </a:xfrm>
          <a:prstGeom prst="rect">
            <a:avLst/>
          </a:prstGeom>
          <a:noFill/>
          <a:ln w="9525">
            <a:noFill/>
            <a:miter lim="800000"/>
            <a:headEnd/>
            <a:tailEnd/>
          </a:ln>
        </p:spPr>
        <p:txBody>
          <a:bodyPr wrap="none">
            <a:spAutoFit/>
          </a:bodyPr>
          <a:lstStyle/>
          <a:p>
            <a:pPr algn="ctr"/>
            <a:r>
              <a:rPr lang="en-US" sz="2000">
                <a:solidFill>
                  <a:schemeClr val="accent2"/>
                </a:solidFill>
              </a:rPr>
              <a:t>NIST Risk</a:t>
            </a:r>
          </a:p>
          <a:p>
            <a:pPr algn="ctr"/>
            <a:r>
              <a:rPr lang="en-US" sz="2000">
                <a:solidFill>
                  <a:schemeClr val="accent2"/>
                </a:solidFill>
              </a:rPr>
              <a:t>Assessment</a:t>
            </a:r>
          </a:p>
          <a:p>
            <a:pPr algn="ctr"/>
            <a:r>
              <a:rPr lang="en-US" sz="2000">
                <a:solidFill>
                  <a:schemeClr val="accent2"/>
                </a:solidFill>
              </a:rPr>
              <a:t>Methodology</a:t>
            </a:r>
          </a:p>
        </p:txBody>
      </p:sp>
      <p:sp>
        <p:nvSpPr>
          <p:cNvPr id="33838" name="Rectangle 33"/>
          <p:cNvSpPr>
            <a:spLocks noChangeArrowheads="1"/>
          </p:cNvSpPr>
          <p:nvPr/>
        </p:nvSpPr>
        <p:spPr bwMode="auto">
          <a:xfrm>
            <a:off x="0" y="457200"/>
            <a:ext cx="2209800" cy="438150"/>
          </a:xfrm>
          <a:prstGeom prst="rect">
            <a:avLst/>
          </a:prstGeom>
          <a:solidFill>
            <a:srgbClr val="F7C5AF"/>
          </a:solidFill>
          <a:ln w="9525">
            <a:solidFill>
              <a:schemeClr val="tx1"/>
            </a:solidFill>
            <a:miter lim="800000"/>
            <a:headEnd/>
            <a:tailEnd/>
          </a:ln>
        </p:spPr>
        <p:txBody>
          <a:bodyPr wrap="none" anchor="ctr"/>
          <a:lstStyle/>
          <a:p>
            <a:pPr algn="ctr"/>
            <a:r>
              <a:rPr lang="en-US"/>
              <a:t>Hardware, software</a:t>
            </a:r>
          </a:p>
        </p:txBody>
      </p:sp>
      <p:cxnSp>
        <p:nvCxnSpPr>
          <p:cNvPr id="33839" name="AutoShape 36"/>
          <p:cNvCxnSpPr>
            <a:cxnSpLocks noChangeShapeType="1"/>
          </p:cNvCxnSpPr>
          <p:nvPr/>
        </p:nvCxnSpPr>
        <p:spPr bwMode="auto">
          <a:xfrm>
            <a:off x="2209800" y="723900"/>
            <a:ext cx="381000" cy="38100"/>
          </a:xfrm>
          <a:prstGeom prst="straightConnector1">
            <a:avLst/>
          </a:prstGeom>
          <a:noFill/>
          <a:ln w="9525">
            <a:solidFill>
              <a:schemeClr val="tx1"/>
            </a:solidFill>
            <a:round/>
            <a:headEnd/>
            <a:tailEnd type="triangle" w="med" len="med"/>
          </a:ln>
        </p:spPr>
      </p:cxnSp>
      <p:sp>
        <p:nvSpPr>
          <p:cNvPr id="33840" name="Rectangle 33"/>
          <p:cNvSpPr>
            <a:spLocks noChangeArrowheads="1"/>
          </p:cNvSpPr>
          <p:nvPr/>
        </p:nvSpPr>
        <p:spPr bwMode="auto">
          <a:xfrm>
            <a:off x="152400" y="2514600"/>
            <a:ext cx="2133600" cy="533400"/>
          </a:xfrm>
          <a:prstGeom prst="rect">
            <a:avLst/>
          </a:prstGeom>
          <a:solidFill>
            <a:srgbClr val="F7C5AF"/>
          </a:solidFill>
          <a:ln w="9525">
            <a:solidFill>
              <a:schemeClr val="tx1"/>
            </a:solidFill>
            <a:miter lim="800000"/>
            <a:headEnd/>
            <a:tailEnd/>
          </a:ln>
        </p:spPr>
        <p:txBody>
          <a:bodyPr wrap="none" anchor="ctr"/>
          <a:lstStyle/>
          <a:p>
            <a:pPr algn="ctr"/>
            <a:r>
              <a:rPr lang="en-US"/>
              <a:t>Current and Planned</a:t>
            </a:r>
          </a:p>
          <a:p>
            <a:pPr algn="ctr"/>
            <a:r>
              <a:rPr lang="en-US"/>
              <a:t>Controls</a:t>
            </a:r>
          </a:p>
        </p:txBody>
      </p:sp>
      <p:cxnSp>
        <p:nvCxnSpPr>
          <p:cNvPr id="33841" name="AutoShape 37"/>
          <p:cNvCxnSpPr>
            <a:cxnSpLocks noChangeShapeType="1"/>
            <a:stCxn id="33840" idx="3"/>
          </p:cNvCxnSpPr>
          <p:nvPr/>
        </p:nvCxnSpPr>
        <p:spPr bwMode="auto">
          <a:xfrm>
            <a:off x="2286000" y="2781300"/>
            <a:ext cx="381000" cy="38100"/>
          </a:xfrm>
          <a:prstGeom prst="straightConnector1">
            <a:avLst/>
          </a:prstGeom>
          <a:noFill/>
          <a:ln w="9525">
            <a:solidFill>
              <a:schemeClr val="tx1"/>
            </a:solidFill>
            <a:round/>
            <a:headEnd/>
            <a:tailEnd type="triangle" w="med" len="med"/>
          </a:ln>
        </p:spPr>
      </p:cxnSp>
      <p:sp>
        <p:nvSpPr>
          <p:cNvPr id="33842" name="Rectangle 33"/>
          <p:cNvSpPr>
            <a:spLocks noChangeArrowheads="1"/>
          </p:cNvSpPr>
          <p:nvPr/>
        </p:nvSpPr>
        <p:spPr bwMode="auto">
          <a:xfrm>
            <a:off x="76200" y="3124200"/>
            <a:ext cx="2133600" cy="533400"/>
          </a:xfrm>
          <a:prstGeom prst="rect">
            <a:avLst/>
          </a:prstGeom>
          <a:solidFill>
            <a:srgbClr val="F7C5AF"/>
          </a:solidFill>
          <a:ln w="9525">
            <a:solidFill>
              <a:schemeClr val="tx1"/>
            </a:solidFill>
            <a:miter lim="800000"/>
            <a:headEnd/>
            <a:tailEnd/>
          </a:ln>
        </p:spPr>
        <p:txBody>
          <a:bodyPr wrap="none" anchor="ctr"/>
          <a:lstStyle/>
          <a:p>
            <a:pPr algn="ctr"/>
            <a:r>
              <a:rPr lang="en-US"/>
              <a:t>Threat motivation/</a:t>
            </a:r>
          </a:p>
          <a:p>
            <a:pPr algn="ctr"/>
            <a:r>
              <a:rPr lang="en-US"/>
              <a:t>capacity</a:t>
            </a:r>
          </a:p>
        </p:txBody>
      </p:sp>
      <p:cxnSp>
        <p:nvCxnSpPr>
          <p:cNvPr id="33843" name="AutoShape 37"/>
          <p:cNvCxnSpPr>
            <a:cxnSpLocks noChangeShapeType="1"/>
            <a:stCxn id="33842" idx="3"/>
          </p:cNvCxnSpPr>
          <p:nvPr/>
        </p:nvCxnSpPr>
        <p:spPr bwMode="auto">
          <a:xfrm>
            <a:off x="2209800" y="3390900"/>
            <a:ext cx="381000" cy="190500"/>
          </a:xfrm>
          <a:prstGeom prst="straightConnector1">
            <a:avLst/>
          </a:prstGeom>
          <a:noFill/>
          <a:ln w="9525">
            <a:solidFill>
              <a:schemeClr val="tx1"/>
            </a:solidFill>
            <a:round/>
            <a:headEnd/>
            <a:tailEnd type="triangle" w="med" len="med"/>
          </a:ln>
        </p:spPr>
      </p:cxnSp>
      <p:sp>
        <p:nvSpPr>
          <p:cNvPr id="33844" name="Rectangle 33"/>
          <p:cNvSpPr>
            <a:spLocks noChangeArrowheads="1"/>
          </p:cNvSpPr>
          <p:nvPr/>
        </p:nvSpPr>
        <p:spPr bwMode="auto">
          <a:xfrm>
            <a:off x="152400" y="4876800"/>
            <a:ext cx="2133600" cy="1066800"/>
          </a:xfrm>
          <a:prstGeom prst="rect">
            <a:avLst/>
          </a:prstGeom>
          <a:solidFill>
            <a:srgbClr val="F7C5AF"/>
          </a:solidFill>
          <a:ln w="9525">
            <a:solidFill>
              <a:schemeClr val="tx1"/>
            </a:solidFill>
            <a:miter lim="800000"/>
            <a:headEnd/>
            <a:tailEnd/>
          </a:ln>
        </p:spPr>
        <p:txBody>
          <a:bodyPr wrap="none" anchor="ctr"/>
          <a:lstStyle/>
          <a:p>
            <a:pPr algn="ctr"/>
            <a:r>
              <a:rPr lang="en-US"/>
              <a:t>Likelihood of threat </a:t>
            </a:r>
          </a:p>
          <a:p>
            <a:pPr algn="ctr"/>
            <a:r>
              <a:rPr lang="en-US"/>
              <a:t>exploitation</a:t>
            </a:r>
          </a:p>
          <a:p>
            <a:pPr algn="ctr"/>
            <a:r>
              <a:rPr lang="en-US"/>
              <a:t>Magnitude of impact</a:t>
            </a:r>
          </a:p>
          <a:p>
            <a:pPr algn="ctr"/>
            <a:r>
              <a:rPr lang="en-US"/>
              <a:t>Plan for risk</a:t>
            </a:r>
          </a:p>
        </p:txBody>
      </p:sp>
      <p:cxnSp>
        <p:nvCxnSpPr>
          <p:cNvPr id="33845" name="AutoShape 38"/>
          <p:cNvCxnSpPr>
            <a:cxnSpLocks noChangeShapeType="1"/>
            <a:endCxn id="33800" idx="1"/>
          </p:cNvCxnSpPr>
          <p:nvPr/>
        </p:nvCxnSpPr>
        <p:spPr bwMode="auto">
          <a:xfrm flipV="1">
            <a:off x="2286000" y="5029200"/>
            <a:ext cx="457200" cy="304800"/>
          </a:xfrm>
          <a:prstGeom prst="straightConnector1">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smtClean="0"/>
              <a:t>Control Types</a:t>
            </a:r>
          </a:p>
        </p:txBody>
      </p:sp>
      <p:sp>
        <p:nvSpPr>
          <p:cNvPr id="34819" name="AutoShape 5"/>
          <p:cNvSpPr>
            <a:spLocks noChangeArrowheads="1"/>
          </p:cNvSpPr>
          <p:nvPr/>
        </p:nvSpPr>
        <p:spPr bwMode="auto">
          <a:xfrm>
            <a:off x="1676400" y="1981200"/>
            <a:ext cx="1295400" cy="609600"/>
          </a:xfrm>
          <a:prstGeom prst="roundRect">
            <a:avLst>
              <a:gd name="adj" fmla="val 16667"/>
            </a:avLst>
          </a:prstGeom>
          <a:solidFill>
            <a:srgbClr val="FF9B9B"/>
          </a:solidFill>
          <a:ln w="9525">
            <a:solidFill>
              <a:schemeClr val="tx1"/>
            </a:solidFill>
            <a:round/>
            <a:headEnd/>
            <a:tailEnd/>
          </a:ln>
        </p:spPr>
        <p:txBody>
          <a:bodyPr wrap="none" anchor="ctr"/>
          <a:lstStyle/>
          <a:p>
            <a:pPr algn="ctr"/>
            <a:r>
              <a:rPr lang="en-US" b="1"/>
              <a:t>Threat</a:t>
            </a:r>
          </a:p>
        </p:txBody>
      </p:sp>
      <p:sp>
        <p:nvSpPr>
          <p:cNvPr id="34820" name="AutoShape 6"/>
          <p:cNvSpPr>
            <a:spLocks noChangeArrowheads="1"/>
          </p:cNvSpPr>
          <p:nvPr/>
        </p:nvSpPr>
        <p:spPr bwMode="auto">
          <a:xfrm>
            <a:off x="3810000" y="1828800"/>
            <a:ext cx="1600200" cy="6096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t>Compensating</a:t>
            </a:r>
          </a:p>
          <a:p>
            <a:pPr algn="ctr"/>
            <a:r>
              <a:rPr lang="en-US"/>
              <a:t>Control</a:t>
            </a:r>
          </a:p>
        </p:txBody>
      </p:sp>
      <p:sp>
        <p:nvSpPr>
          <p:cNvPr id="34821" name="AutoShape 7"/>
          <p:cNvSpPr>
            <a:spLocks noChangeArrowheads="1"/>
          </p:cNvSpPr>
          <p:nvPr/>
        </p:nvSpPr>
        <p:spPr bwMode="auto">
          <a:xfrm>
            <a:off x="5638800" y="5791200"/>
            <a:ext cx="1295400" cy="609600"/>
          </a:xfrm>
          <a:prstGeom prst="roundRect">
            <a:avLst>
              <a:gd name="adj" fmla="val 16667"/>
            </a:avLst>
          </a:prstGeom>
          <a:solidFill>
            <a:srgbClr val="FF0000"/>
          </a:solidFill>
          <a:ln w="9525">
            <a:solidFill>
              <a:schemeClr val="tx1"/>
            </a:solidFill>
            <a:round/>
            <a:headEnd/>
            <a:tailEnd/>
          </a:ln>
        </p:spPr>
        <p:txBody>
          <a:bodyPr wrap="none" anchor="ctr"/>
          <a:lstStyle/>
          <a:p>
            <a:pPr algn="ctr"/>
            <a:r>
              <a:rPr lang="en-US" sz="2400" b="1"/>
              <a:t>Impact</a:t>
            </a:r>
          </a:p>
        </p:txBody>
      </p:sp>
      <p:sp>
        <p:nvSpPr>
          <p:cNvPr id="34822" name="AutoShape 8"/>
          <p:cNvSpPr>
            <a:spLocks noChangeArrowheads="1"/>
          </p:cNvSpPr>
          <p:nvPr/>
        </p:nvSpPr>
        <p:spPr bwMode="auto">
          <a:xfrm>
            <a:off x="5410200" y="4114800"/>
            <a:ext cx="1295400" cy="609600"/>
          </a:xfrm>
          <a:prstGeom prst="roundRect">
            <a:avLst>
              <a:gd name="adj" fmla="val 16667"/>
            </a:avLst>
          </a:prstGeom>
          <a:solidFill>
            <a:srgbClr val="FF9B9B"/>
          </a:solidFill>
          <a:ln w="9525">
            <a:solidFill>
              <a:schemeClr val="tx1"/>
            </a:solidFill>
            <a:round/>
            <a:headEnd/>
            <a:tailEnd/>
          </a:ln>
        </p:spPr>
        <p:txBody>
          <a:bodyPr wrap="none" anchor="ctr"/>
          <a:lstStyle/>
          <a:p>
            <a:pPr algn="ctr"/>
            <a:r>
              <a:rPr lang="en-US" b="1"/>
              <a:t>Vulnerability</a:t>
            </a:r>
          </a:p>
        </p:txBody>
      </p:sp>
      <p:sp>
        <p:nvSpPr>
          <p:cNvPr id="34823" name="AutoShape 9"/>
          <p:cNvSpPr>
            <a:spLocks noChangeArrowheads="1"/>
          </p:cNvSpPr>
          <p:nvPr/>
        </p:nvSpPr>
        <p:spPr bwMode="auto">
          <a:xfrm>
            <a:off x="6400800" y="2971800"/>
            <a:ext cx="1600200" cy="6096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en-US"/>
              <a:t>Corrective</a:t>
            </a:r>
          </a:p>
          <a:p>
            <a:pPr algn="ctr"/>
            <a:r>
              <a:rPr lang="en-US"/>
              <a:t>Control</a:t>
            </a:r>
          </a:p>
        </p:txBody>
      </p:sp>
      <p:sp>
        <p:nvSpPr>
          <p:cNvPr id="34824" name="AutoShape 10"/>
          <p:cNvSpPr>
            <a:spLocks noChangeArrowheads="1"/>
          </p:cNvSpPr>
          <p:nvPr/>
        </p:nvSpPr>
        <p:spPr bwMode="auto">
          <a:xfrm>
            <a:off x="457200" y="2971800"/>
            <a:ext cx="1600200" cy="6096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en-US"/>
              <a:t>Deterrent</a:t>
            </a:r>
          </a:p>
          <a:p>
            <a:pPr algn="ctr"/>
            <a:r>
              <a:rPr lang="en-US"/>
              <a:t>Control</a:t>
            </a:r>
          </a:p>
        </p:txBody>
      </p:sp>
      <p:sp>
        <p:nvSpPr>
          <p:cNvPr id="34825" name="AutoShape 11"/>
          <p:cNvSpPr>
            <a:spLocks noChangeArrowheads="1"/>
          </p:cNvSpPr>
          <p:nvPr/>
        </p:nvSpPr>
        <p:spPr bwMode="auto">
          <a:xfrm>
            <a:off x="838200" y="4495800"/>
            <a:ext cx="1600200" cy="609600"/>
          </a:xfrm>
          <a:prstGeom prst="roundRect">
            <a:avLst>
              <a:gd name="adj" fmla="val 16667"/>
            </a:avLst>
          </a:prstGeom>
          <a:solidFill>
            <a:schemeClr val="folHlink"/>
          </a:solidFill>
          <a:ln w="9525">
            <a:solidFill>
              <a:schemeClr val="tx1"/>
            </a:solidFill>
            <a:round/>
            <a:headEnd/>
            <a:tailEnd/>
          </a:ln>
        </p:spPr>
        <p:txBody>
          <a:bodyPr wrap="none" anchor="ctr"/>
          <a:lstStyle/>
          <a:p>
            <a:pPr algn="ctr"/>
            <a:r>
              <a:rPr lang="en-US"/>
              <a:t>Detective</a:t>
            </a:r>
          </a:p>
          <a:p>
            <a:pPr algn="ctr"/>
            <a:r>
              <a:rPr lang="en-US"/>
              <a:t>Control</a:t>
            </a:r>
          </a:p>
        </p:txBody>
      </p:sp>
      <p:sp>
        <p:nvSpPr>
          <p:cNvPr id="34826" name="AutoShape 12"/>
          <p:cNvSpPr>
            <a:spLocks noChangeArrowheads="1"/>
          </p:cNvSpPr>
          <p:nvPr/>
        </p:nvSpPr>
        <p:spPr bwMode="auto">
          <a:xfrm>
            <a:off x="2895600" y="5410200"/>
            <a:ext cx="1600200" cy="6096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t>Preventive</a:t>
            </a:r>
          </a:p>
          <a:p>
            <a:pPr algn="ctr"/>
            <a:r>
              <a:rPr lang="en-US"/>
              <a:t>Control</a:t>
            </a:r>
          </a:p>
        </p:txBody>
      </p:sp>
      <p:sp>
        <p:nvSpPr>
          <p:cNvPr id="34827" name="Oval 13"/>
          <p:cNvSpPr>
            <a:spLocks noChangeArrowheads="1"/>
          </p:cNvSpPr>
          <p:nvPr/>
        </p:nvSpPr>
        <p:spPr bwMode="auto">
          <a:xfrm>
            <a:off x="3429000" y="3200400"/>
            <a:ext cx="1600200" cy="1143000"/>
          </a:xfrm>
          <a:prstGeom prst="ellipse">
            <a:avLst/>
          </a:prstGeom>
          <a:solidFill>
            <a:srgbClr val="FF0000"/>
          </a:solidFill>
          <a:ln w="9525">
            <a:solidFill>
              <a:schemeClr val="tx1"/>
            </a:solidFill>
            <a:round/>
            <a:headEnd/>
            <a:tailEnd/>
          </a:ln>
        </p:spPr>
        <p:txBody>
          <a:bodyPr wrap="none" anchor="ctr"/>
          <a:lstStyle/>
          <a:p>
            <a:pPr algn="ctr"/>
            <a:r>
              <a:rPr lang="en-US" sz="2400" b="1"/>
              <a:t>Attack</a:t>
            </a:r>
          </a:p>
        </p:txBody>
      </p:sp>
      <p:cxnSp>
        <p:nvCxnSpPr>
          <p:cNvPr id="34828" name="AutoShape 14"/>
          <p:cNvCxnSpPr>
            <a:cxnSpLocks noChangeShapeType="1"/>
            <a:stCxn id="34827" idx="5"/>
            <a:endCxn id="34822" idx="1"/>
          </p:cNvCxnSpPr>
          <p:nvPr/>
        </p:nvCxnSpPr>
        <p:spPr bwMode="auto">
          <a:xfrm>
            <a:off x="4794250" y="4176713"/>
            <a:ext cx="615950" cy="242887"/>
          </a:xfrm>
          <a:prstGeom prst="straightConnector1">
            <a:avLst/>
          </a:prstGeom>
          <a:noFill/>
          <a:ln w="9525">
            <a:solidFill>
              <a:schemeClr val="tx1"/>
            </a:solidFill>
            <a:round/>
            <a:headEnd/>
            <a:tailEnd type="triangle" w="med" len="med"/>
          </a:ln>
        </p:spPr>
      </p:cxnSp>
      <p:cxnSp>
        <p:nvCxnSpPr>
          <p:cNvPr id="34829" name="AutoShape 15"/>
          <p:cNvCxnSpPr>
            <a:cxnSpLocks noChangeShapeType="1"/>
            <a:stCxn id="34822" idx="2"/>
            <a:endCxn id="34821" idx="0"/>
          </p:cNvCxnSpPr>
          <p:nvPr/>
        </p:nvCxnSpPr>
        <p:spPr bwMode="auto">
          <a:xfrm>
            <a:off x="6057900" y="4724400"/>
            <a:ext cx="228600" cy="1066800"/>
          </a:xfrm>
          <a:prstGeom prst="straightConnector1">
            <a:avLst/>
          </a:prstGeom>
          <a:noFill/>
          <a:ln w="9525">
            <a:solidFill>
              <a:schemeClr val="tx1"/>
            </a:solidFill>
            <a:round/>
            <a:headEnd/>
            <a:tailEnd type="triangle" w="med" len="med"/>
          </a:ln>
        </p:spPr>
      </p:cxnSp>
      <p:cxnSp>
        <p:nvCxnSpPr>
          <p:cNvPr id="34830" name="AutoShape 16"/>
          <p:cNvCxnSpPr>
            <a:cxnSpLocks noChangeShapeType="1"/>
            <a:stCxn id="34826" idx="3"/>
            <a:endCxn id="34821" idx="1"/>
          </p:cNvCxnSpPr>
          <p:nvPr/>
        </p:nvCxnSpPr>
        <p:spPr bwMode="auto">
          <a:xfrm>
            <a:off x="4495800" y="5715000"/>
            <a:ext cx="1143000" cy="381000"/>
          </a:xfrm>
          <a:prstGeom prst="straightConnector1">
            <a:avLst/>
          </a:prstGeom>
          <a:noFill/>
          <a:ln w="9525">
            <a:solidFill>
              <a:schemeClr val="tx1"/>
            </a:solidFill>
            <a:round/>
            <a:headEnd/>
            <a:tailEnd type="triangle" w="med" len="med"/>
          </a:ln>
        </p:spPr>
      </p:cxnSp>
      <p:cxnSp>
        <p:nvCxnSpPr>
          <p:cNvPr id="34831" name="AutoShape 17"/>
          <p:cNvCxnSpPr>
            <a:cxnSpLocks noChangeShapeType="1"/>
            <a:stCxn id="34826" idx="0"/>
            <a:endCxn id="34822" idx="1"/>
          </p:cNvCxnSpPr>
          <p:nvPr/>
        </p:nvCxnSpPr>
        <p:spPr bwMode="auto">
          <a:xfrm flipV="1">
            <a:off x="3695700" y="4419600"/>
            <a:ext cx="1714500" cy="990600"/>
          </a:xfrm>
          <a:prstGeom prst="straightConnector1">
            <a:avLst/>
          </a:prstGeom>
          <a:noFill/>
          <a:ln w="9525">
            <a:solidFill>
              <a:schemeClr val="tx1"/>
            </a:solidFill>
            <a:round/>
            <a:headEnd/>
            <a:tailEnd type="triangle" w="med" len="med"/>
          </a:ln>
        </p:spPr>
      </p:cxnSp>
      <p:cxnSp>
        <p:nvCxnSpPr>
          <p:cNvPr id="34832" name="AutoShape 18"/>
          <p:cNvCxnSpPr>
            <a:cxnSpLocks noChangeShapeType="1"/>
            <a:stCxn id="34823" idx="2"/>
            <a:endCxn id="34821" idx="3"/>
          </p:cNvCxnSpPr>
          <p:nvPr/>
        </p:nvCxnSpPr>
        <p:spPr bwMode="auto">
          <a:xfrm rot="5400000">
            <a:off x="5810250" y="4705350"/>
            <a:ext cx="2514600" cy="266700"/>
          </a:xfrm>
          <a:prstGeom prst="curvedConnector2">
            <a:avLst/>
          </a:prstGeom>
          <a:noFill/>
          <a:ln w="9525">
            <a:solidFill>
              <a:schemeClr val="tx1"/>
            </a:solidFill>
            <a:round/>
            <a:headEnd/>
            <a:tailEnd type="triangle" w="med" len="med"/>
          </a:ln>
        </p:spPr>
      </p:cxnSp>
      <p:cxnSp>
        <p:nvCxnSpPr>
          <p:cNvPr id="34833" name="AutoShape 19"/>
          <p:cNvCxnSpPr>
            <a:cxnSpLocks noChangeShapeType="1"/>
            <a:stCxn id="34820" idx="2"/>
            <a:endCxn id="34827" idx="0"/>
          </p:cNvCxnSpPr>
          <p:nvPr/>
        </p:nvCxnSpPr>
        <p:spPr bwMode="auto">
          <a:xfrm flipH="1">
            <a:off x="4229100" y="2438400"/>
            <a:ext cx="381000" cy="762000"/>
          </a:xfrm>
          <a:prstGeom prst="straightConnector1">
            <a:avLst/>
          </a:prstGeom>
          <a:noFill/>
          <a:ln w="9525">
            <a:solidFill>
              <a:schemeClr val="tx1"/>
            </a:solidFill>
            <a:round/>
            <a:headEnd/>
            <a:tailEnd type="triangle" w="med" len="med"/>
          </a:ln>
        </p:spPr>
      </p:cxnSp>
      <p:cxnSp>
        <p:nvCxnSpPr>
          <p:cNvPr id="34834" name="AutoShape 20"/>
          <p:cNvCxnSpPr>
            <a:cxnSpLocks noChangeShapeType="1"/>
            <a:stCxn id="34819" idx="2"/>
            <a:endCxn id="34827" idx="1"/>
          </p:cNvCxnSpPr>
          <p:nvPr/>
        </p:nvCxnSpPr>
        <p:spPr bwMode="auto">
          <a:xfrm>
            <a:off x="2324100" y="2590800"/>
            <a:ext cx="1339850" cy="776288"/>
          </a:xfrm>
          <a:prstGeom prst="straightConnector1">
            <a:avLst/>
          </a:prstGeom>
          <a:noFill/>
          <a:ln w="9525">
            <a:solidFill>
              <a:schemeClr val="tx1"/>
            </a:solidFill>
            <a:round/>
            <a:headEnd/>
            <a:tailEnd type="triangle" w="med" len="med"/>
          </a:ln>
        </p:spPr>
      </p:cxnSp>
      <p:cxnSp>
        <p:nvCxnSpPr>
          <p:cNvPr id="34835" name="AutoShape 21"/>
          <p:cNvCxnSpPr>
            <a:cxnSpLocks noChangeShapeType="1"/>
            <a:stCxn id="34824" idx="3"/>
            <a:endCxn id="34827" idx="2"/>
          </p:cNvCxnSpPr>
          <p:nvPr/>
        </p:nvCxnSpPr>
        <p:spPr bwMode="auto">
          <a:xfrm>
            <a:off x="2057400" y="3276600"/>
            <a:ext cx="1371600" cy="495300"/>
          </a:xfrm>
          <a:prstGeom prst="straightConnector1">
            <a:avLst/>
          </a:prstGeom>
          <a:noFill/>
          <a:ln w="9525">
            <a:solidFill>
              <a:schemeClr val="tx1"/>
            </a:solidFill>
            <a:round/>
            <a:headEnd/>
            <a:tailEnd type="triangle" w="med" len="med"/>
          </a:ln>
        </p:spPr>
      </p:cxnSp>
      <p:cxnSp>
        <p:nvCxnSpPr>
          <p:cNvPr id="34836" name="AutoShape 22"/>
          <p:cNvCxnSpPr>
            <a:cxnSpLocks noChangeShapeType="1"/>
            <a:stCxn id="34825" idx="3"/>
            <a:endCxn id="34827" idx="3"/>
          </p:cNvCxnSpPr>
          <p:nvPr/>
        </p:nvCxnSpPr>
        <p:spPr bwMode="auto">
          <a:xfrm flipV="1">
            <a:off x="2438400" y="4176713"/>
            <a:ext cx="1225550" cy="623887"/>
          </a:xfrm>
          <a:prstGeom prst="straightConnector1">
            <a:avLst/>
          </a:prstGeom>
          <a:noFill/>
          <a:ln w="9525">
            <a:solidFill>
              <a:schemeClr val="tx1"/>
            </a:solidFill>
            <a:round/>
            <a:headEnd/>
            <a:tailEnd type="triangle" w="med" len="med"/>
          </a:ln>
        </p:spPr>
      </p:cxnSp>
      <p:cxnSp>
        <p:nvCxnSpPr>
          <p:cNvPr id="34837" name="AutoShape 23"/>
          <p:cNvCxnSpPr>
            <a:cxnSpLocks noChangeShapeType="1"/>
            <a:stCxn id="34825" idx="2"/>
            <a:endCxn id="34826" idx="1"/>
          </p:cNvCxnSpPr>
          <p:nvPr/>
        </p:nvCxnSpPr>
        <p:spPr bwMode="auto">
          <a:xfrm>
            <a:off x="1638300" y="5105400"/>
            <a:ext cx="1257300" cy="609600"/>
          </a:xfrm>
          <a:prstGeom prst="straightConnector1">
            <a:avLst/>
          </a:prstGeom>
          <a:noFill/>
          <a:ln w="9525">
            <a:solidFill>
              <a:schemeClr val="tx1"/>
            </a:solidFill>
            <a:round/>
            <a:headEnd/>
            <a:tailEnd type="triangle" w="med" len="med"/>
          </a:ln>
        </p:spPr>
      </p:cxnSp>
      <p:sp>
        <p:nvSpPr>
          <p:cNvPr id="34838" name="Text Box 24"/>
          <p:cNvSpPr txBox="1">
            <a:spLocks noChangeArrowheads="1"/>
          </p:cNvSpPr>
          <p:nvPr/>
        </p:nvSpPr>
        <p:spPr bwMode="auto">
          <a:xfrm>
            <a:off x="4572000" y="2590800"/>
            <a:ext cx="1390650" cy="641350"/>
          </a:xfrm>
          <a:prstGeom prst="rect">
            <a:avLst/>
          </a:prstGeom>
          <a:noFill/>
          <a:ln w="9525">
            <a:noFill/>
            <a:miter lim="800000"/>
            <a:headEnd/>
            <a:tailEnd/>
          </a:ln>
        </p:spPr>
        <p:txBody>
          <a:bodyPr wrap="none">
            <a:spAutoFit/>
          </a:bodyPr>
          <a:lstStyle/>
          <a:p>
            <a:r>
              <a:rPr lang="en-US"/>
              <a:t>Reduces</a:t>
            </a:r>
          </a:p>
          <a:p>
            <a:r>
              <a:rPr lang="en-US"/>
              <a:t>likelihood of</a:t>
            </a:r>
          </a:p>
        </p:txBody>
      </p:sp>
      <p:sp>
        <p:nvSpPr>
          <p:cNvPr id="34839" name="Text Box 25"/>
          <p:cNvSpPr txBox="1">
            <a:spLocks noChangeArrowheads="1"/>
          </p:cNvSpPr>
          <p:nvPr/>
        </p:nvSpPr>
        <p:spPr bwMode="auto">
          <a:xfrm>
            <a:off x="7146925" y="4608513"/>
            <a:ext cx="1276350" cy="366712"/>
          </a:xfrm>
          <a:prstGeom prst="rect">
            <a:avLst/>
          </a:prstGeom>
          <a:noFill/>
          <a:ln w="9525">
            <a:noFill/>
            <a:miter lim="800000"/>
            <a:headEnd/>
            <a:tailEnd/>
          </a:ln>
        </p:spPr>
        <p:txBody>
          <a:bodyPr wrap="none">
            <a:spAutoFit/>
          </a:bodyPr>
          <a:lstStyle/>
          <a:p>
            <a:r>
              <a:rPr lang="en-US"/>
              <a:t>Decreases</a:t>
            </a:r>
          </a:p>
        </p:txBody>
      </p:sp>
      <p:sp>
        <p:nvSpPr>
          <p:cNvPr id="34840" name="Text Box 26"/>
          <p:cNvSpPr txBox="1">
            <a:spLocks noChangeArrowheads="1"/>
          </p:cNvSpPr>
          <p:nvPr/>
        </p:nvSpPr>
        <p:spPr bwMode="auto">
          <a:xfrm>
            <a:off x="5318125" y="5065713"/>
            <a:ext cx="946150" cy="641350"/>
          </a:xfrm>
          <a:prstGeom prst="rect">
            <a:avLst/>
          </a:prstGeom>
          <a:noFill/>
          <a:ln w="9525">
            <a:noFill/>
            <a:miter lim="800000"/>
            <a:headEnd/>
            <a:tailEnd/>
          </a:ln>
        </p:spPr>
        <p:txBody>
          <a:bodyPr wrap="none">
            <a:spAutoFit/>
          </a:bodyPr>
          <a:lstStyle/>
          <a:p>
            <a:pPr algn="r"/>
            <a:r>
              <a:rPr lang="en-US"/>
              <a:t>Results</a:t>
            </a:r>
          </a:p>
          <a:p>
            <a:pPr algn="r"/>
            <a:r>
              <a:rPr lang="en-US"/>
              <a:t>in</a:t>
            </a:r>
          </a:p>
        </p:txBody>
      </p:sp>
      <p:sp>
        <p:nvSpPr>
          <p:cNvPr id="34841" name="Text Box 27"/>
          <p:cNvSpPr txBox="1">
            <a:spLocks noChangeArrowheads="1"/>
          </p:cNvSpPr>
          <p:nvPr/>
        </p:nvSpPr>
        <p:spPr bwMode="auto">
          <a:xfrm rot="1236818">
            <a:off x="4495800" y="5943600"/>
            <a:ext cx="1085850" cy="366713"/>
          </a:xfrm>
          <a:prstGeom prst="rect">
            <a:avLst/>
          </a:prstGeom>
          <a:noFill/>
          <a:ln w="9525">
            <a:noFill/>
            <a:miter lim="800000"/>
            <a:headEnd/>
            <a:tailEnd/>
          </a:ln>
        </p:spPr>
        <p:txBody>
          <a:bodyPr wrap="none">
            <a:spAutoFit/>
          </a:bodyPr>
          <a:lstStyle/>
          <a:p>
            <a:r>
              <a:rPr lang="en-US"/>
              <a:t>Reduces</a:t>
            </a:r>
          </a:p>
        </p:txBody>
      </p:sp>
      <p:sp>
        <p:nvSpPr>
          <p:cNvPr id="34842" name="Text Box 28"/>
          <p:cNvSpPr txBox="1">
            <a:spLocks noChangeArrowheads="1"/>
          </p:cNvSpPr>
          <p:nvPr/>
        </p:nvSpPr>
        <p:spPr bwMode="auto">
          <a:xfrm rot="-1820913">
            <a:off x="3717925" y="4684713"/>
            <a:ext cx="1022350" cy="366712"/>
          </a:xfrm>
          <a:prstGeom prst="rect">
            <a:avLst/>
          </a:prstGeom>
          <a:noFill/>
          <a:ln w="9525">
            <a:noFill/>
            <a:miter lim="800000"/>
            <a:headEnd/>
            <a:tailEnd/>
          </a:ln>
        </p:spPr>
        <p:txBody>
          <a:bodyPr wrap="none">
            <a:spAutoFit/>
          </a:bodyPr>
          <a:lstStyle/>
          <a:p>
            <a:r>
              <a:rPr lang="en-US"/>
              <a:t>Protects</a:t>
            </a:r>
          </a:p>
        </p:txBody>
      </p:sp>
      <p:sp>
        <p:nvSpPr>
          <p:cNvPr id="34843" name="Text Box 29"/>
          <p:cNvSpPr txBox="1">
            <a:spLocks noChangeArrowheads="1"/>
          </p:cNvSpPr>
          <p:nvPr/>
        </p:nvSpPr>
        <p:spPr bwMode="auto">
          <a:xfrm>
            <a:off x="2955925" y="2703513"/>
            <a:ext cx="984250" cy="366712"/>
          </a:xfrm>
          <a:prstGeom prst="rect">
            <a:avLst/>
          </a:prstGeom>
          <a:noFill/>
          <a:ln w="9525">
            <a:noFill/>
            <a:miter lim="800000"/>
            <a:headEnd/>
            <a:tailEnd/>
          </a:ln>
        </p:spPr>
        <p:txBody>
          <a:bodyPr wrap="none">
            <a:spAutoFit/>
          </a:bodyPr>
          <a:lstStyle/>
          <a:p>
            <a:r>
              <a:rPr lang="en-US"/>
              <a:t>Creates</a:t>
            </a:r>
          </a:p>
        </p:txBody>
      </p:sp>
      <p:sp>
        <p:nvSpPr>
          <p:cNvPr id="34844" name="Text Box 30"/>
          <p:cNvSpPr txBox="1">
            <a:spLocks noChangeArrowheads="1"/>
          </p:cNvSpPr>
          <p:nvPr/>
        </p:nvSpPr>
        <p:spPr bwMode="auto">
          <a:xfrm>
            <a:off x="1981200" y="3581400"/>
            <a:ext cx="1390650" cy="641350"/>
          </a:xfrm>
          <a:prstGeom prst="rect">
            <a:avLst/>
          </a:prstGeom>
          <a:noFill/>
          <a:ln w="9525">
            <a:noFill/>
            <a:miter lim="800000"/>
            <a:headEnd/>
            <a:tailEnd/>
          </a:ln>
        </p:spPr>
        <p:txBody>
          <a:bodyPr wrap="none">
            <a:spAutoFit/>
          </a:bodyPr>
          <a:lstStyle/>
          <a:p>
            <a:r>
              <a:rPr lang="en-US"/>
              <a:t>Reduces</a:t>
            </a:r>
          </a:p>
          <a:p>
            <a:r>
              <a:rPr lang="en-US"/>
              <a:t>likelihood of</a:t>
            </a:r>
          </a:p>
        </p:txBody>
      </p:sp>
      <p:sp>
        <p:nvSpPr>
          <p:cNvPr id="34845" name="Text Box 31"/>
          <p:cNvSpPr txBox="1">
            <a:spLocks noChangeArrowheads="1"/>
          </p:cNvSpPr>
          <p:nvPr/>
        </p:nvSpPr>
        <p:spPr bwMode="auto">
          <a:xfrm rot="1593903">
            <a:off x="1355725" y="5370513"/>
            <a:ext cx="1022350" cy="366712"/>
          </a:xfrm>
          <a:prstGeom prst="rect">
            <a:avLst/>
          </a:prstGeom>
          <a:noFill/>
          <a:ln w="9525">
            <a:noFill/>
            <a:miter lim="800000"/>
            <a:headEnd/>
            <a:tailEnd/>
          </a:ln>
        </p:spPr>
        <p:txBody>
          <a:bodyPr wrap="none">
            <a:spAutoFit/>
          </a:bodyPr>
          <a:lstStyle/>
          <a:p>
            <a:r>
              <a:rPr lang="en-US"/>
              <a:t>Triggers</a:t>
            </a:r>
          </a:p>
        </p:txBody>
      </p:sp>
      <p:sp>
        <p:nvSpPr>
          <p:cNvPr id="34846" name="Text Box 32"/>
          <p:cNvSpPr txBox="1">
            <a:spLocks noChangeArrowheads="1"/>
          </p:cNvSpPr>
          <p:nvPr/>
        </p:nvSpPr>
        <p:spPr bwMode="auto">
          <a:xfrm rot="-1726059">
            <a:off x="2514600" y="4495800"/>
            <a:ext cx="1187450" cy="366713"/>
          </a:xfrm>
          <a:prstGeom prst="rect">
            <a:avLst/>
          </a:prstGeom>
          <a:noFill/>
          <a:ln w="9525">
            <a:noFill/>
            <a:miter lim="800000"/>
            <a:headEnd/>
            <a:tailEnd/>
          </a:ln>
        </p:spPr>
        <p:txBody>
          <a:bodyPr wrap="none">
            <a:spAutoFit/>
          </a:bodyPr>
          <a:lstStyle/>
          <a:p>
            <a:r>
              <a:rPr lang="en-US"/>
              <a:t>Discovers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5"/>
          <p:cNvSpPr>
            <a:spLocks noGrp="1"/>
          </p:cNvSpPr>
          <p:nvPr>
            <p:ph type="title"/>
          </p:nvPr>
        </p:nvSpPr>
        <p:spPr>
          <a:xfrm>
            <a:off x="457200" y="457200"/>
            <a:ext cx="8229600" cy="76200"/>
          </a:xfrm>
        </p:spPr>
        <p:txBody>
          <a:bodyPr/>
          <a:lstStyle/>
          <a:p>
            <a:r>
              <a:rPr lang="en-US" smtClean="0"/>
              <a:t> </a:t>
            </a:r>
          </a:p>
        </p:txBody>
      </p:sp>
      <p:sp>
        <p:nvSpPr>
          <p:cNvPr id="35843" name="AutoShape 208"/>
          <p:cNvSpPr>
            <a:spLocks noChangeArrowheads="1"/>
          </p:cNvSpPr>
          <p:nvPr/>
        </p:nvSpPr>
        <p:spPr bwMode="auto">
          <a:xfrm>
            <a:off x="-314325" y="457200"/>
            <a:ext cx="2743200" cy="1323975"/>
          </a:xfrm>
          <a:prstGeom prst="irregularSeal2">
            <a:avLst/>
          </a:prstGeom>
          <a:solidFill>
            <a:srgbClr val="FFFFFF"/>
          </a:solidFill>
          <a:ln w="38100">
            <a:solidFill>
              <a:srgbClr val="FF0000"/>
            </a:solidFill>
            <a:miter lim="800000"/>
            <a:headEnd/>
            <a:tailEnd/>
          </a:ln>
        </p:spPr>
        <p:txBody>
          <a:bodyPr/>
          <a:lstStyle/>
          <a:p>
            <a:endParaRPr lang="en-US"/>
          </a:p>
        </p:txBody>
      </p:sp>
      <p:sp>
        <p:nvSpPr>
          <p:cNvPr id="35844" name="Rectangle 235"/>
          <p:cNvSpPr>
            <a:spLocks noChangeArrowheads="1"/>
          </p:cNvSpPr>
          <p:nvPr/>
        </p:nvSpPr>
        <p:spPr bwMode="auto">
          <a:xfrm>
            <a:off x="114300" y="2667000"/>
            <a:ext cx="1504950" cy="3009900"/>
          </a:xfrm>
          <a:prstGeom prst="rect">
            <a:avLst/>
          </a:prstGeom>
          <a:solidFill>
            <a:srgbClr val="C00000"/>
          </a:solidFill>
          <a:ln w="9525">
            <a:solidFill>
              <a:srgbClr val="000000"/>
            </a:solidFill>
            <a:miter lim="800000"/>
            <a:headEnd/>
            <a:tailEnd/>
          </a:ln>
        </p:spPr>
        <p:txBody>
          <a:bodyPr/>
          <a:lstStyle/>
          <a:p>
            <a:endParaRPr lang="en-US"/>
          </a:p>
        </p:txBody>
      </p:sp>
      <p:sp>
        <p:nvSpPr>
          <p:cNvPr id="35845" name="Rectangle 234"/>
          <p:cNvSpPr>
            <a:spLocks noChangeArrowheads="1"/>
          </p:cNvSpPr>
          <p:nvPr/>
        </p:nvSpPr>
        <p:spPr bwMode="auto">
          <a:xfrm>
            <a:off x="1619250" y="3629025"/>
            <a:ext cx="1638300" cy="2047875"/>
          </a:xfrm>
          <a:prstGeom prst="rect">
            <a:avLst/>
          </a:prstGeom>
          <a:solidFill>
            <a:srgbClr val="C00000"/>
          </a:solidFill>
          <a:ln w="9525">
            <a:solidFill>
              <a:srgbClr val="000000"/>
            </a:solidFill>
            <a:miter lim="800000"/>
            <a:headEnd/>
            <a:tailEnd/>
          </a:ln>
        </p:spPr>
        <p:txBody>
          <a:bodyPr/>
          <a:lstStyle/>
          <a:p>
            <a:endParaRPr lang="en-US"/>
          </a:p>
        </p:txBody>
      </p:sp>
      <p:sp>
        <p:nvSpPr>
          <p:cNvPr id="35846" name="Oval 233"/>
          <p:cNvSpPr>
            <a:spLocks noChangeArrowheads="1"/>
          </p:cNvSpPr>
          <p:nvPr/>
        </p:nvSpPr>
        <p:spPr bwMode="auto">
          <a:xfrm>
            <a:off x="4552950" y="3990975"/>
            <a:ext cx="571500" cy="1962150"/>
          </a:xfrm>
          <a:prstGeom prst="ellipse">
            <a:avLst/>
          </a:prstGeom>
          <a:solidFill>
            <a:srgbClr val="000000"/>
          </a:solidFill>
          <a:ln w="9525">
            <a:solidFill>
              <a:srgbClr val="000000"/>
            </a:solidFill>
            <a:round/>
            <a:headEnd/>
            <a:tailEnd/>
          </a:ln>
        </p:spPr>
        <p:txBody>
          <a:bodyPr/>
          <a:lstStyle/>
          <a:p>
            <a:endParaRPr lang="en-US"/>
          </a:p>
        </p:txBody>
      </p:sp>
      <p:sp>
        <p:nvSpPr>
          <p:cNvPr id="35847" name="Rectangle 232"/>
          <p:cNvSpPr>
            <a:spLocks noChangeArrowheads="1"/>
          </p:cNvSpPr>
          <p:nvPr/>
        </p:nvSpPr>
        <p:spPr bwMode="auto">
          <a:xfrm>
            <a:off x="5038725" y="4543425"/>
            <a:ext cx="1066800" cy="1133475"/>
          </a:xfrm>
          <a:prstGeom prst="rect">
            <a:avLst/>
          </a:prstGeom>
          <a:solidFill>
            <a:srgbClr val="C00000"/>
          </a:solidFill>
          <a:ln w="9525">
            <a:solidFill>
              <a:srgbClr val="000000"/>
            </a:solidFill>
            <a:miter lim="800000"/>
            <a:headEnd/>
            <a:tailEnd/>
          </a:ln>
        </p:spPr>
        <p:txBody>
          <a:bodyPr/>
          <a:lstStyle/>
          <a:p>
            <a:endParaRPr lang="en-US"/>
          </a:p>
        </p:txBody>
      </p:sp>
      <p:sp>
        <p:nvSpPr>
          <p:cNvPr id="35848" name="AutoShape 231"/>
          <p:cNvSpPr>
            <a:spLocks noChangeArrowheads="1"/>
          </p:cNvSpPr>
          <p:nvPr/>
        </p:nvSpPr>
        <p:spPr bwMode="auto">
          <a:xfrm>
            <a:off x="1057275" y="1524000"/>
            <a:ext cx="1181100" cy="609600"/>
          </a:xfrm>
          <a:prstGeom prst="plaque">
            <a:avLst>
              <a:gd name="adj" fmla="val 16667"/>
            </a:avLst>
          </a:prstGeom>
          <a:solidFill>
            <a:srgbClr val="FFFFFF"/>
          </a:solidFill>
          <a:ln w="9525">
            <a:solidFill>
              <a:srgbClr val="000000"/>
            </a:solidFill>
            <a:miter lim="800000"/>
            <a:headEnd/>
            <a:tailEnd/>
          </a:ln>
        </p:spPr>
        <p:txBody>
          <a:bodyPr/>
          <a:lstStyle/>
          <a:p>
            <a:endParaRPr lang="en-US"/>
          </a:p>
        </p:txBody>
      </p:sp>
      <p:sp>
        <p:nvSpPr>
          <p:cNvPr id="35849" name="Text Box 230"/>
          <p:cNvSpPr txBox="1">
            <a:spLocks noChangeArrowheads="1"/>
          </p:cNvSpPr>
          <p:nvPr/>
        </p:nvSpPr>
        <p:spPr bwMode="auto">
          <a:xfrm>
            <a:off x="1057275" y="1609725"/>
            <a:ext cx="1181100" cy="257175"/>
          </a:xfrm>
          <a:prstGeom prst="rect">
            <a:avLst/>
          </a:prstGeom>
          <a:solidFill>
            <a:srgbClr val="FFFFFF"/>
          </a:solidFill>
          <a:ln w="9525">
            <a:noFill/>
            <a:miter lim="800000"/>
            <a:headEnd/>
            <a:tailEnd/>
          </a:ln>
        </p:spPr>
        <p:txBody>
          <a:bodyPr/>
          <a:lstStyle/>
          <a:p>
            <a:pPr algn="ctr"/>
            <a:r>
              <a:rPr lang="en-US" sz="1600">
                <a:ea typeface="Calibri" pitchFamily="34" charset="0"/>
                <a:cs typeface="Times New Roman" pitchFamily="18" charset="0"/>
              </a:rPr>
              <a:t>Deterrent control</a:t>
            </a:r>
          </a:p>
        </p:txBody>
      </p:sp>
      <p:cxnSp>
        <p:nvCxnSpPr>
          <p:cNvPr id="35850" name="AutoShape 229"/>
          <p:cNvCxnSpPr>
            <a:cxnSpLocks noChangeShapeType="1"/>
            <a:stCxn id="35848" idx="2"/>
          </p:cNvCxnSpPr>
          <p:nvPr/>
        </p:nvCxnSpPr>
        <p:spPr bwMode="auto">
          <a:xfrm flipH="1">
            <a:off x="1620838" y="2133600"/>
            <a:ext cx="26987" cy="533400"/>
          </a:xfrm>
          <a:prstGeom prst="straightConnector1">
            <a:avLst/>
          </a:prstGeom>
          <a:noFill/>
          <a:ln w="9525">
            <a:solidFill>
              <a:srgbClr val="000000"/>
            </a:solidFill>
            <a:round/>
            <a:headEnd/>
            <a:tailEnd type="triangle" w="med" len="med"/>
          </a:ln>
        </p:spPr>
      </p:cxnSp>
      <p:sp>
        <p:nvSpPr>
          <p:cNvPr id="35851" name="AutoShape 228"/>
          <p:cNvSpPr>
            <a:spLocks noChangeArrowheads="1"/>
          </p:cNvSpPr>
          <p:nvPr/>
        </p:nvSpPr>
        <p:spPr bwMode="auto">
          <a:xfrm>
            <a:off x="2628900" y="1524000"/>
            <a:ext cx="1181100" cy="771525"/>
          </a:xfrm>
          <a:prstGeom prst="plaque">
            <a:avLst>
              <a:gd name="adj" fmla="val 16667"/>
            </a:avLst>
          </a:prstGeom>
          <a:solidFill>
            <a:srgbClr val="FFFFFF"/>
          </a:solidFill>
          <a:ln w="9525">
            <a:solidFill>
              <a:srgbClr val="000000"/>
            </a:solidFill>
            <a:miter lim="800000"/>
            <a:headEnd/>
            <a:tailEnd/>
          </a:ln>
        </p:spPr>
        <p:txBody>
          <a:bodyPr/>
          <a:lstStyle/>
          <a:p>
            <a:endParaRPr lang="en-US"/>
          </a:p>
        </p:txBody>
      </p:sp>
      <p:sp>
        <p:nvSpPr>
          <p:cNvPr id="35852" name="AutoShape 227"/>
          <p:cNvSpPr>
            <a:spLocks noChangeArrowheads="1"/>
          </p:cNvSpPr>
          <p:nvPr/>
        </p:nvSpPr>
        <p:spPr bwMode="auto">
          <a:xfrm>
            <a:off x="3590925" y="2362200"/>
            <a:ext cx="962025" cy="666750"/>
          </a:xfrm>
          <a:prstGeom prst="plaque">
            <a:avLst>
              <a:gd name="adj" fmla="val 16667"/>
            </a:avLst>
          </a:prstGeom>
          <a:solidFill>
            <a:srgbClr val="FFFFFF"/>
          </a:solidFill>
          <a:ln w="9525">
            <a:solidFill>
              <a:srgbClr val="000000"/>
            </a:solidFill>
            <a:miter lim="800000"/>
            <a:headEnd/>
            <a:tailEnd/>
          </a:ln>
        </p:spPr>
        <p:txBody>
          <a:bodyPr/>
          <a:lstStyle/>
          <a:p>
            <a:endParaRPr lang="en-US"/>
          </a:p>
        </p:txBody>
      </p:sp>
      <p:sp>
        <p:nvSpPr>
          <p:cNvPr id="35853" name="AutoShape 226"/>
          <p:cNvSpPr>
            <a:spLocks noChangeArrowheads="1"/>
          </p:cNvSpPr>
          <p:nvPr/>
        </p:nvSpPr>
        <p:spPr bwMode="auto">
          <a:xfrm>
            <a:off x="4657725" y="2438400"/>
            <a:ext cx="1133475" cy="676275"/>
          </a:xfrm>
          <a:prstGeom prst="plaque">
            <a:avLst>
              <a:gd name="adj" fmla="val 16667"/>
            </a:avLst>
          </a:prstGeom>
          <a:solidFill>
            <a:srgbClr val="FFFFFF"/>
          </a:solidFill>
          <a:ln w="9525">
            <a:solidFill>
              <a:srgbClr val="000000"/>
            </a:solidFill>
            <a:miter lim="800000"/>
            <a:headEnd/>
            <a:tailEnd/>
          </a:ln>
        </p:spPr>
        <p:txBody>
          <a:bodyPr/>
          <a:lstStyle/>
          <a:p>
            <a:endParaRPr lang="en-US"/>
          </a:p>
        </p:txBody>
      </p:sp>
      <p:sp>
        <p:nvSpPr>
          <p:cNvPr id="35854" name="Text Box 225"/>
          <p:cNvSpPr txBox="1">
            <a:spLocks noChangeArrowheads="1"/>
          </p:cNvSpPr>
          <p:nvPr/>
        </p:nvSpPr>
        <p:spPr bwMode="auto">
          <a:xfrm>
            <a:off x="2667000" y="1676400"/>
            <a:ext cx="1181100" cy="247650"/>
          </a:xfrm>
          <a:prstGeom prst="rect">
            <a:avLst/>
          </a:prstGeom>
          <a:solidFill>
            <a:srgbClr val="FFFFFF"/>
          </a:solidFill>
          <a:ln w="9525">
            <a:noFill/>
            <a:miter lim="800000"/>
            <a:headEnd/>
            <a:tailEnd/>
          </a:ln>
        </p:spPr>
        <p:txBody>
          <a:bodyPr/>
          <a:lstStyle/>
          <a:p>
            <a:r>
              <a:rPr lang="en-US" sz="1600">
                <a:ea typeface="Calibri" pitchFamily="34" charset="0"/>
                <a:cs typeface="Times New Roman" pitchFamily="18" charset="0"/>
              </a:rPr>
              <a:t>Mitigating control</a:t>
            </a:r>
          </a:p>
        </p:txBody>
      </p:sp>
      <p:sp>
        <p:nvSpPr>
          <p:cNvPr id="35855" name="AutoShape 224"/>
          <p:cNvSpPr>
            <a:spLocks noChangeArrowheads="1"/>
          </p:cNvSpPr>
          <p:nvPr/>
        </p:nvSpPr>
        <p:spPr bwMode="auto">
          <a:xfrm>
            <a:off x="5486400" y="3200400"/>
            <a:ext cx="1447800" cy="762000"/>
          </a:xfrm>
          <a:prstGeom prst="plaque">
            <a:avLst>
              <a:gd name="adj" fmla="val 16667"/>
            </a:avLst>
          </a:prstGeom>
          <a:solidFill>
            <a:srgbClr val="FFFFFF"/>
          </a:solidFill>
          <a:ln w="9525">
            <a:solidFill>
              <a:srgbClr val="000000"/>
            </a:solidFill>
            <a:miter lim="800000"/>
            <a:headEnd/>
            <a:tailEnd/>
          </a:ln>
        </p:spPr>
        <p:txBody>
          <a:bodyPr/>
          <a:lstStyle/>
          <a:p>
            <a:endParaRPr lang="en-US"/>
          </a:p>
        </p:txBody>
      </p:sp>
      <p:cxnSp>
        <p:nvCxnSpPr>
          <p:cNvPr id="35856" name="AutoShape 223"/>
          <p:cNvCxnSpPr>
            <a:cxnSpLocks noChangeShapeType="1"/>
          </p:cNvCxnSpPr>
          <p:nvPr/>
        </p:nvCxnSpPr>
        <p:spPr bwMode="auto">
          <a:xfrm>
            <a:off x="3257550" y="2295525"/>
            <a:ext cx="0" cy="1238250"/>
          </a:xfrm>
          <a:prstGeom prst="straightConnector1">
            <a:avLst/>
          </a:prstGeom>
          <a:noFill/>
          <a:ln w="9525">
            <a:solidFill>
              <a:srgbClr val="000000"/>
            </a:solidFill>
            <a:round/>
            <a:headEnd/>
            <a:tailEnd type="triangle" w="med" len="med"/>
          </a:ln>
        </p:spPr>
      </p:cxnSp>
      <p:sp>
        <p:nvSpPr>
          <p:cNvPr id="35857" name="Text Box 222"/>
          <p:cNvSpPr txBox="1">
            <a:spLocks noChangeArrowheads="1"/>
          </p:cNvSpPr>
          <p:nvPr/>
        </p:nvSpPr>
        <p:spPr bwMode="auto">
          <a:xfrm>
            <a:off x="3505200" y="2514600"/>
            <a:ext cx="1143000" cy="495300"/>
          </a:xfrm>
          <a:prstGeom prst="rect">
            <a:avLst/>
          </a:prstGeom>
          <a:solidFill>
            <a:srgbClr val="FFFFFF">
              <a:alpha val="0"/>
            </a:srgbClr>
          </a:solidFill>
          <a:ln w="9525">
            <a:noFill/>
            <a:miter lim="800000"/>
            <a:headEnd/>
            <a:tailEnd/>
          </a:ln>
        </p:spPr>
        <p:txBody>
          <a:bodyPr/>
          <a:lstStyle/>
          <a:p>
            <a:pPr algn="ctr"/>
            <a:r>
              <a:rPr lang="en-US" sz="1600">
                <a:ea typeface="Calibri" pitchFamily="34" charset="0"/>
                <a:cs typeface="Times New Roman" pitchFamily="18" charset="0"/>
              </a:rPr>
              <a:t>Detective control</a:t>
            </a:r>
          </a:p>
        </p:txBody>
      </p:sp>
      <p:sp>
        <p:nvSpPr>
          <p:cNvPr id="35858" name="Text Box 221"/>
          <p:cNvSpPr txBox="1">
            <a:spLocks noChangeArrowheads="1"/>
          </p:cNvSpPr>
          <p:nvPr/>
        </p:nvSpPr>
        <p:spPr bwMode="auto">
          <a:xfrm>
            <a:off x="4705350" y="2514600"/>
            <a:ext cx="1162050" cy="514350"/>
          </a:xfrm>
          <a:prstGeom prst="rect">
            <a:avLst/>
          </a:prstGeom>
          <a:solidFill>
            <a:srgbClr val="FFFFFF">
              <a:alpha val="0"/>
            </a:srgbClr>
          </a:solidFill>
          <a:ln w="9525">
            <a:noFill/>
            <a:miter lim="800000"/>
            <a:headEnd/>
            <a:tailEnd/>
          </a:ln>
        </p:spPr>
        <p:txBody>
          <a:bodyPr/>
          <a:lstStyle/>
          <a:p>
            <a:pPr algn="ctr"/>
            <a:r>
              <a:rPr lang="en-US" sz="1600">
                <a:ea typeface="Calibri" pitchFamily="34" charset="0"/>
                <a:cs typeface="Times New Roman" pitchFamily="18" charset="0"/>
              </a:rPr>
              <a:t>Preventive control</a:t>
            </a:r>
          </a:p>
        </p:txBody>
      </p:sp>
      <p:sp>
        <p:nvSpPr>
          <p:cNvPr id="35859" name="Text Box 220"/>
          <p:cNvSpPr txBox="1">
            <a:spLocks noChangeArrowheads="1"/>
          </p:cNvSpPr>
          <p:nvPr/>
        </p:nvSpPr>
        <p:spPr bwMode="auto">
          <a:xfrm>
            <a:off x="5534025" y="3295650"/>
            <a:ext cx="1400175" cy="590550"/>
          </a:xfrm>
          <a:prstGeom prst="rect">
            <a:avLst/>
          </a:prstGeom>
          <a:solidFill>
            <a:srgbClr val="FFFFFF">
              <a:alpha val="0"/>
            </a:srgbClr>
          </a:solidFill>
          <a:ln w="9525">
            <a:noFill/>
            <a:miter lim="800000"/>
            <a:headEnd/>
            <a:tailEnd/>
          </a:ln>
        </p:spPr>
        <p:txBody>
          <a:bodyPr/>
          <a:lstStyle/>
          <a:p>
            <a:pPr algn="ctr"/>
            <a:r>
              <a:rPr lang="en-US" sz="1600">
                <a:ea typeface="Calibri" pitchFamily="34" charset="0"/>
                <a:cs typeface="Times New Roman" pitchFamily="18" charset="0"/>
              </a:rPr>
              <a:t>Corrective control</a:t>
            </a:r>
          </a:p>
        </p:txBody>
      </p:sp>
      <p:sp>
        <p:nvSpPr>
          <p:cNvPr id="35860" name="Text Box 219"/>
          <p:cNvSpPr txBox="1">
            <a:spLocks noChangeArrowheads="1"/>
          </p:cNvSpPr>
          <p:nvPr/>
        </p:nvSpPr>
        <p:spPr bwMode="auto">
          <a:xfrm>
            <a:off x="4724400" y="3657600"/>
            <a:ext cx="238125" cy="2590800"/>
          </a:xfrm>
          <a:prstGeom prst="rect">
            <a:avLst/>
          </a:prstGeom>
          <a:solidFill>
            <a:srgbClr val="FFFFFF"/>
          </a:solidFill>
          <a:ln w="9525">
            <a:noFill/>
            <a:miter lim="800000"/>
            <a:headEnd/>
            <a:tailEnd/>
          </a:ln>
        </p:spPr>
        <p:txBody>
          <a:bodyPr/>
          <a:lstStyle/>
          <a:p>
            <a:r>
              <a:rPr lang="en-US" sz="1400">
                <a:solidFill>
                  <a:srgbClr val="C00000"/>
                </a:solidFill>
                <a:ea typeface="Calibri" pitchFamily="34" charset="0"/>
                <a:cs typeface="Times New Roman" pitchFamily="18" charset="0"/>
              </a:rPr>
              <a:t>VULNERABILITY</a:t>
            </a:r>
            <a:endParaRPr lang="en-US" sz="1400">
              <a:ea typeface="Calibri" pitchFamily="34" charset="0"/>
              <a:cs typeface="Times New Roman" pitchFamily="18" charset="0"/>
            </a:endParaRPr>
          </a:p>
        </p:txBody>
      </p:sp>
      <p:cxnSp>
        <p:nvCxnSpPr>
          <p:cNvPr id="35861" name="AutoShape 218"/>
          <p:cNvCxnSpPr>
            <a:cxnSpLocks noChangeShapeType="1"/>
          </p:cNvCxnSpPr>
          <p:nvPr/>
        </p:nvCxnSpPr>
        <p:spPr bwMode="auto">
          <a:xfrm>
            <a:off x="4095750" y="3028950"/>
            <a:ext cx="504825" cy="1219200"/>
          </a:xfrm>
          <a:prstGeom prst="straightConnector1">
            <a:avLst/>
          </a:prstGeom>
          <a:noFill/>
          <a:ln w="9525">
            <a:solidFill>
              <a:srgbClr val="000000"/>
            </a:solidFill>
            <a:round/>
            <a:headEnd/>
            <a:tailEnd type="triangle" w="med" len="med"/>
          </a:ln>
        </p:spPr>
      </p:cxnSp>
      <p:cxnSp>
        <p:nvCxnSpPr>
          <p:cNvPr id="35862" name="AutoShape 217"/>
          <p:cNvCxnSpPr>
            <a:cxnSpLocks noChangeShapeType="1"/>
          </p:cNvCxnSpPr>
          <p:nvPr/>
        </p:nvCxnSpPr>
        <p:spPr bwMode="auto">
          <a:xfrm flipH="1">
            <a:off x="5038725" y="3114675"/>
            <a:ext cx="85725" cy="1181100"/>
          </a:xfrm>
          <a:prstGeom prst="straightConnector1">
            <a:avLst/>
          </a:prstGeom>
          <a:noFill/>
          <a:ln w="9525">
            <a:solidFill>
              <a:srgbClr val="000000"/>
            </a:solidFill>
            <a:round/>
            <a:headEnd/>
            <a:tailEnd type="triangle" w="med" len="med"/>
          </a:ln>
        </p:spPr>
      </p:cxnSp>
      <p:cxnSp>
        <p:nvCxnSpPr>
          <p:cNvPr id="35863" name="AutoShape 216"/>
          <p:cNvCxnSpPr>
            <a:cxnSpLocks noChangeShapeType="1"/>
            <a:stCxn id="35855" idx="2"/>
          </p:cNvCxnSpPr>
          <p:nvPr/>
        </p:nvCxnSpPr>
        <p:spPr bwMode="auto">
          <a:xfrm flipH="1">
            <a:off x="6107113" y="3962400"/>
            <a:ext cx="103187" cy="581025"/>
          </a:xfrm>
          <a:prstGeom prst="straightConnector1">
            <a:avLst/>
          </a:prstGeom>
          <a:noFill/>
          <a:ln w="9525">
            <a:solidFill>
              <a:srgbClr val="000000"/>
            </a:solidFill>
            <a:round/>
            <a:headEnd/>
            <a:tailEnd type="triangle" w="med" len="med"/>
          </a:ln>
        </p:spPr>
      </p:cxnSp>
      <p:cxnSp>
        <p:nvCxnSpPr>
          <p:cNvPr id="35864" name="AutoShape 215"/>
          <p:cNvCxnSpPr>
            <a:cxnSpLocks noChangeShapeType="1"/>
          </p:cNvCxnSpPr>
          <p:nvPr/>
        </p:nvCxnSpPr>
        <p:spPr bwMode="auto">
          <a:xfrm flipH="1">
            <a:off x="161925" y="1133475"/>
            <a:ext cx="628650" cy="1533525"/>
          </a:xfrm>
          <a:prstGeom prst="straightConnector1">
            <a:avLst/>
          </a:prstGeom>
          <a:noFill/>
          <a:ln w="9525">
            <a:solidFill>
              <a:srgbClr val="000000"/>
            </a:solidFill>
            <a:round/>
            <a:headEnd/>
            <a:tailEnd type="triangle" w="med" len="med"/>
          </a:ln>
        </p:spPr>
      </p:cxnSp>
      <p:sp>
        <p:nvSpPr>
          <p:cNvPr id="35865" name="Text Box 214"/>
          <p:cNvSpPr txBox="1">
            <a:spLocks noChangeArrowheads="1"/>
          </p:cNvSpPr>
          <p:nvPr/>
        </p:nvSpPr>
        <p:spPr bwMode="auto">
          <a:xfrm>
            <a:off x="5029200" y="4343400"/>
            <a:ext cx="257175" cy="1333500"/>
          </a:xfrm>
          <a:prstGeom prst="rect">
            <a:avLst/>
          </a:prstGeom>
          <a:solidFill>
            <a:srgbClr val="FFFFFF"/>
          </a:solidFill>
          <a:ln w="9525">
            <a:solidFill>
              <a:srgbClr val="000000"/>
            </a:solidFill>
            <a:miter lim="800000"/>
            <a:headEnd/>
            <a:tailEnd/>
          </a:ln>
        </p:spPr>
        <p:txBody>
          <a:bodyPr/>
          <a:lstStyle/>
          <a:p>
            <a:r>
              <a:rPr lang="en-US" sz="1400" u="sng">
                <a:ea typeface="Calibri" pitchFamily="34" charset="0"/>
                <a:cs typeface="Times New Roman" pitchFamily="18" charset="0"/>
              </a:rPr>
              <a:t>IMPACT</a:t>
            </a:r>
            <a:endParaRPr lang="en-US" sz="1400">
              <a:ea typeface="Calibri" pitchFamily="34" charset="0"/>
              <a:cs typeface="Times New Roman" pitchFamily="18" charset="0"/>
            </a:endParaRPr>
          </a:p>
        </p:txBody>
      </p:sp>
      <p:sp>
        <p:nvSpPr>
          <p:cNvPr id="35866" name="Text Box 213"/>
          <p:cNvSpPr txBox="1">
            <a:spLocks noChangeArrowheads="1"/>
          </p:cNvSpPr>
          <p:nvPr/>
        </p:nvSpPr>
        <p:spPr bwMode="auto">
          <a:xfrm>
            <a:off x="6105525" y="4933950"/>
            <a:ext cx="1590675" cy="742950"/>
          </a:xfrm>
          <a:prstGeom prst="rect">
            <a:avLst/>
          </a:prstGeom>
          <a:solidFill>
            <a:srgbClr val="C00000"/>
          </a:solidFill>
          <a:ln w="9525">
            <a:solidFill>
              <a:srgbClr val="000000"/>
            </a:solidFill>
            <a:miter lim="800000"/>
            <a:headEnd/>
            <a:tailEnd/>
          </a:ln>
        </p:spPr>
        <p:txBody>
          <a:bodyPr/>
          <a:lstStyle/>
          <a:p>
            <a:endParaRPr lang="en-US"/>
          </a:p>
        </p:txBody>
      </p:sp>
      <p:sp>
        <p:nvSpPr>
          <p:cNvPr id="35867" name="AutoShape 237"/>
          <p:cNvSpPr>
            <a:spLocks/>
          </p:cNvSpPr>
          <p:nvPr/>
        </p:nvSpPr>
        <p:spPr bwMode="auto">
          <a:xfrm>
            <a:off x="7839075" y="4933950"/>
            <a:ext cx="90488" cy="685800"/>
          </a:xfrm>
          <a:prstGeom prst="rightBrace">
            <a:avLst>
              <a:gd name="adj1" fmla="val 63158"/>
              <a:gd name="adj2" fmla="val 50000"/>
            </a:avLst>
          </a:prstGeom>
          <a:noFill/>
          <a:ln w="9525">
            <a:solidFill>
              <a:srgbClr val="000000"/>
            </a:solidFill>
            <a:round/>
            <a:headEnd/>
            <a:tailEnd/>
          </a:ln>
        </p:spPr>
        <p:txBody>
          <a:bodyPr/>
          <a:lstStyle/>
          <a:p>
            <a:endParaRPr lang="en-US"/>
          </a:p>
        </p:txBody>
      </p:sp>
      <p:sp>
        <p:nvSpPr>
          <p:cNvPr id="35868" name="AutoShape 236"/>
          <p:cNvSpPr>
            <a:spLocks noChangeArrowheads="1"/>
          </p:cNvSpPr>
          <p:nvPr/>
        </p:nvSpPr>
        <p:spPr bwMode="auto">
          <a:xfrm>
            <a:off x="7981950" y="4991100"/>
            <a:ext cx="1133475" cy="952500"/>
          </a:xfrm>
          <a:prstGeom prst="leftArrow">
            <a:avLst>
              <a:gd name="adj1" fmla="val 50000"/>
              <a:gd name="adj2" fmla="val 29750"/>
            </a:avLst>
          </a:prstGeom>
          <a:solidFill>
            <a:srgbClr val="FFFFFF">
              <a:alpha val="0"/>
            </a:srgbClr>
          </a:solidFill>
          <a:ln w="9525">
            <a:solidFill>
              <a:srgbClr val="000000"/>
            </a:solidFill>
            <a:miter lim="800000"/>
            <a:headEnd/>
            <a:tailEnd/>
          </a:ln>
        </p:spPr>
        <p:txBody>
          <a:bodyPr/>
          <a:lstStyle/>
          <a:p>
            <a:pPr algn="ctr"/>
            <a:r>
              <a:rPr lang="en-US" sz="1600">
                <a:ea typeface="Calibri" pitchFamily="34" charset="0"/>
                <a:cs typeface="Times New Roman" pitchFamily="18" charset="0"/>
              </a:rPr>
              <a:t>Residual risk</a:t>
            </a:r>
          </a:p>
        </p:txBody>
      </p:sp>
      <p:sp>
        <p:nvSpPr>
          <p:cNvPr id="35869" name="Text Box 212"/>
          <p:cNvSpPr txBox="1">
            <a:spLocks noChangeArrowheads="1"/>
          </p:cNvSpPr>
          <p:nvPr/>
        </p:nvSpPr>
        <p:spPr bwMode="auto">
          <a:xfrm>
            <a:off x="523875" y="2667000"/>
            <a:ext cx="219075" cy="3009900"/>
          </a:xfrm>
          <a:prstGeom prst="rect">
            <a:avLst/>
          </a:prstGeom>
          <a:solidFill>
            <a:srgbClr val="FFFFFF"/>
          </a:solidFill>
          <a:ln w="9525">
            <a:solidFill>
              <a:srgbClr val="000000"/>
            </a:solidFill>
            <a:miter lim="800000"/>
            <a:headEnd/>
            <a:tailEnd/>
          </a:ln>
        </p:spPr>
        <p:txBody>
          <a:bodyPr/>
          <a:lstStyle/>
          <a:p>
            <a:r>
              <a:rPr lang="en-US" sz="1200" b="1">
                <a:ea typeface="Calibri" pitchFamily="34" charset="0"/>
                <a:cs typeface="Times New Roman" pitchFamily="18" charset="0"/>
              </a:rPr>
              <a:t>Risk Probability</a:t>
            </a:r>
            <a:endParaRPr lang="en-US">
              <a:ea typeface="Calibri" pitchFamily="34" charset="0"/>
              <a:cs typeface="Times New Roman" pitchFamily="18" charset="0"/>
            </a:endParaRPr>
          </a:p>
        </p:txBody>
      </p:sp>
      <p:sp>
        <p:nvSpPr>
          <p:cNvPr id="35870" name="AutoShape 211"/>
          <p:cNvSpPr>
            <a:spLocks/>
          </p:cNvSpPr>
          <p:nvPr/>
        </p:nvSpPr>
        <p:spPr bwMode="auto">
          <a:xfrm flipH="1">
            <a:off x="114300" y="2667000"/>
            <a:ext cx="323850" cy="3009900"/>
          </a:xfrm>
          <a:prstGeom prst="leftBrace">
            <a:avLst>
              <a:gd name="adj1" fmla="val 77451"/>
              <a:gd name="adj2" fmla="val 50000"/>
            </a:avLst>
          </a:prstGeom>
          <a:solidFill>
            <a:srgbClr val="000000"/>
          </a:solidFill>
          <a:ln w="38100">
            <a:solidFill>
              <a:srgbClr val="F2F2F2"/>
            </a:solidFill>
            <a:round/>
            <a:headEnd/>
            <a:tailEnd/>
          </a:ln>
          <a:effectLst>
            <a:outerShdw dist="28398" dir="3806097" algn="ctr" rotWithShape="0">
              <a:srgbClr val="7F7F7F">
                <a:alpha val="50000"/>
              </a:srgbClr>
            </a:outerShdw>
          </a:effectLst>
        </p:spPr>
        <p:txBody>
          <a:bodyPr/>
          <a:lstStyle/>
          <a:p>
            <a:endParaRPr lang="en-US"/>
          </a:p>
        </p:txBody>
      </p:sp>
      <p:sp>
        <p:nvSpPr>
          <p:cNvPr id="35871" name="AutoShape 210"/>
          <p:cNvSpPr>
            <a:spLocks noChangeArrowheads="1"/>
          </p:cNvSpPr>
          <p:nvPr/>
        </p:nvSpPr>
        <p:spPr bwMode="auto">
          <a:xfrm>
            <a:off x="3257550" y="3438525"/>
            <a:ext cx="1295400" cy="2981325"/>
          </a:xfrm>
          <a:prstGeom prst="rightArrow">
            <a:avLst>
              <a:gd name="adj1" fmla="val 50000"/>
              <a:gd name="adj2" fmla="val 25000"/>
            </a:avLst>
          </a:prstGeom>
          <a:solidFill>
            <a:srgbClr val="C00000"/>
          </a:solidFill>
          <a:ln w="9525">
            <a:solidFill>
              <a:srgbClr val="000000"/>
            </a:solidFill>
            <a:miter lim="800000"/>
            <a:headEnd/>
            <a:tailEnd/>
          </a:ln>
        </p:spPr>
        <p:txBody>
          <a:bodyPr/>
          <a:lstStyle/>
          <a:p>
            <a:endParaRPr lang="en-US"/>
          </a:p>
        </p:txBody>
      </p:sp>
      <p:sp>
        <p:nvSpPr>
          <p:cNvPr id="35872" name="Text Box 209"/>
          <p:cNvSpPr txBox="1">
            <a:spLocks noChangeArrowheads="1"/>
          </p:cNvSpPr>
          <p:nvPr/>
        </p:nvSpPr>
        <p:spPr bwMode="auto">
          <a:xfrm>
            <a:off x="438150" y="828675"/>
            <a:ext cx="1057275" cy="438150"/>
          </a:xfrm>
          <a:prstGeom prst="rect">
            <a:avLst/>
          </a:prstGeom>
          <a:solidFill>
            <a:srgbClr val="FFFFFF"/>
          </a:solidFill>
          <a:ln w="9525">
            <a:noFill/>
            <a:miter lim="800000"/>
            <a:headEnd/>
            <a:tailEnd/>
          </a:ln>
        </p:spPr>
        <p:txBody>
          <a:bodyPr/>
          <a:lstStyle/>
          <a:p>
            <a:pPr algn="ctr"/>
            <a:r>
              <a:rPr lang="en-US" sz="1600" b="1">
                <a:solidFill>
                  <a:srgbClr val="FF0000"/>
                </a:solidFill>
                <a:ea typeface="Calibri" pitchFamily="34" charset="0"/>
                <a:cs typeface="Times New Roman" pitchFamily="18" charset="0"/>
              </a:rPr>
              <a:t>THREAT</a:t>
            </a:r>
            <a:endParaRPr lang="en-US">
              <a:ea typeface="Calibri" pitchFamily="34" charset="0"/>
              <a:cs typeface="Times New Roman" pitchFamily="18" charset="0"/>
            </a:endParaRPr>
          </a:p>
        </p:txBody>
      </p:sp>
      <p:sp>
        <p:nvSpPr>
          <p:cNvPr id="35873" name="Rectangle 238"/>
          <p:cNvSpPr>
            <a:spLocks noChangeArrowheads="1"/>
          </p:cNvSpPr>
          <p:nvPr/>
        </p:nvSpPr>
        <p:spPr bwMode="auto">
          <a:xfrm>
            <a:off x="0" y="44450"/>
            <a:ext cx="249238" cy="368300"/>
          </a:xfrm>
          <a:prstGeom prst="rect">
            <a:avLst/>
          </a:prstGeom>
          <a:noFill/>
          <a:ln w="9525">
            <a:noFill/>
            <a:miter lim="800000"/>
            <a:headEnd/>
            <a:tailEnd/>
          </a:ln>
        </p:spPr>
        <p:txBody>
          <a:bodyPr wrap="none" anchor="ctr">
            <a:spAutoFit/>
          </a:bodyPr>
          <a:lstStyle/>
          <a:p>
            <a:r>
              <a:rPr lang="en-US"/>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How Much to Invest in Security?</a:t>
            </a:r>
          </a:p>
        </p:txBody>
      </p:sp>
      <p:sp>
        <p:nvSpPr>
          <p:cNvPr id="9219" name="Rectangle 3"/>
          <p:cNvSpPr>
            <a:spLocks noGrp="1" noChangeArrowheads="1"/>
          </p:cNvSpPr>
          <p:nvPr>
            <p:ph type="body" sz="half" idx="1"/>
          </p:nvPr>
        </p:nvSpPr>
        <p:spPr>
          <a:xfrm>
            <a:off x="457200" y="1752600"/>
            <a:ext cx="4038600" cy="3886200"/>
          </a:xfrm>
        </p:spPr>
        <p:txBody>
          <a:bodyPr/>
          <a:lstStyle/>
          <a:p>
            <a:pPr eaLnBrk="1" hangingPunct="1">
              <a:lnSpc>
                <a:spcPct val="90000"/>
              </a:lnSpc>
              <a:buFont typeface="Wingdings" pitchFamily="2" charset="2"/>
              <a:buNone/>
            </a:pPr>
            <a:r>
              <a:rPr lang="en-US" sz="2000" b="1" smtClean="0"/>
              <a:t>How much is too much?</a:t>
            </a:r>
          </a:p>
          <a:p>
            <a:pPr eaLnBrk="1" hangingPunct="1">
              <a:lnSpc>
                <a:spcPct val="90000"/>
              </a:lnSpc>
            </a:pPr>
            <a:r>
              <a:rPr lang="en-US" sz="2000" smtClean="0"/>
              <a:t>Firewall</a:t>
            </a:r>
          </a:p>
          <a:p>
            <a:pPr eaLnBrk="1" hangingPunct="1">
              <a:lnSpc>
                <a:spcPct val="90000"/>
              </a:lnSpc>
            </a:pPr>
            <a:r>
              <a:rPr lang="en-US" sz="2000" smtClean="0"/>
              <a:t>Intrusion Detection/Prevention</a:t>
            </a:r>
          </a:p>
          <a:p>
            <a:pPr eaLnBrk="1" hangingPunct="1">
              <a:lnSpc>
                <a:spcPct val="90000"/>
              </a:lnSpc>
            </a:pPr>
            <a:r>
              <a:rPr lang="en-US" sz="2000" smtClean="0"/>
              <a:t>Guard</a:t>
            </a:r>
          </a:p>
          <a:p>
            <a:pPr eaLnBrk="1" hangingPunct="1">
              <a:lnSpc>
                <a:spcPct val="90000"/>
              </a:lnSpc>
            </a:pPr>
            <a:r>
              <a:rPr lang="en-US" sz="2000" smtClean="0"/>
              <a:t>Biometrics</a:t>
            </a:r>
          </a:p>
          <a:p>
            <a:pPr eaLnBrk="1" hangingPunct="1">
              <a:lnSpc>
                <a:spcPct val="90000"/>
              </a:lnSpc>
            </a:pPr>
            <a:r>
              <a:rPr lang="en-US" sz="2000" smtClean="0"/>
              <a:t>Virtual Private Network</a:t>
            </a:r>
          </a:p>
          <a:p>
            <a:pPr eaLnBrk="1" hangingPunct="1">
              <a:lnSpc>
                <a:spcPct val="90000"/>
              </a:lnSpc>
            </a:pPr>
            <a:r>
              <a:rPr lang="en-US" sz="2000" smtClean="0"/>
              <a:t>Encrypted Data &amp; Transmission</a:t>
            </a:r>
          </a:p>
          <a:p>
            <a:pPr eaLnBrk="1" hangingPunct="1">
              <a:lnSpc>
                <a:spcPct val="90000"/>
              </a:lnSpc>
            </a:pPr>
            <a:r>
              <a:rPr lang="en-US" sz="2000" smtClean="0"/>
              <a:t>Card Readers</a:t>
            </a:r>
          </a:p>
          <a:p>
            <a:pPr eaLnBrk="1" hangingPunct="1">
              <a:lnSpc>
                <a:spcPct val="90000"/>
              </a:lnSpc>
            </a:pPr>
            <a:r>
              <a:rPr lang="en-US" sz="2000" smtClean="0"/>
              <a:t>Policies &amp; Procedures</a:t>
            </a:r>
          </a:p>
          <a:p>
            <a:pPr eaLnBrk="1" hangingPunct="1">
              <a:lnSpc>
                <a:spcPct val="90000"/>
              </a:lnSpc>
            </a:pPr>
            <a:r>
              <a:rPr lang="en-US" sz="2000" smtClean="0"/>
              <a:t>Audit &amp; Control Testing</a:t>
            </a:r>
          </a:p>
          <a:p>
            <a:pPr eaLnBrk="1" hangingPunct="1">
              <a:lnSpc>
                <a:spcPct val="90000"/>
              </a:lnSpc>
            </a:pPr>
            <a:r>
              <a:rPr lang="en-US" sz="2000" smtClean="0"/>
              <a:t>Antivirus / Spyware</a:t>
            </a:r>
          </a:p>
          <a:p>
            <a:pPr eaLnBrk="1" hangingPunct="1">
              <a:lnSpc>
                <a:spcPct val="90000"/>
              </a:lnSpc>
            </a:pPr>
            <a:r>
              <a:rPr lang="en-US" sz="2000" smtClean="0"/>
              <a:t>Wireless Security</a:t>
            </a:r>
          </a:p>
          <a:p>
            <a:pPr eaLnBrk="1" hangingPunct="1">
              <a:lnSpc>
                <a:spcPct val="90000"/>
              </a:lnSpc>
            </a:pPr>
            <a:endParaRPr lang="en-US" sz="2000" smtClean="0"/>
          </a:p>
        </p:txBody>
      </p:sp>
      <p:sp>
        <p:nvSpPr>
          <p:cNvPr id="9220" name="Rectangle 4"/>
          <p:cNvSpPr>
            <a:spLocks noGrp="1" noChangeArrowheads="1"/>
          </p:cNvSpPr>
          <p:nvPr>
            <p:ph type="body" sz="half" idx="2"/>
          </p:nvPr>
        </p:nvSpPr>
        <p:spPr>
          <a:xfrm>
            <a:off x="4572000" y="1828800"/>
            <a:ext cx="4038600" cy="3886200"/>
          </a:xfrm>
        </p:spPr>
        <p:txBody>
          <a:bodyPr/>
          <a:lstStyle/>
          <a:p>
            <a:pPr eaLnBrk="1" hangingPunct="1">
              <a:lnSpc>
                <a:spcPct val="80000"/>
              </a:lnSpc>
              <a:buFont typeface="Wingdings" pitchFamily="2" charset="2"/>
              <a:buNone/>
            </a:pPr>
            <a:r>
              <a:rPr lang="en-US" sz="2000" b="1" smtClean="0"/>
              <a:t>How much is too little?</a:t>
            </a:r>
          </a:p>
          <a:p>
            <a:pPr eaLnBrk="1" hangingPunct="1">
              <a:lnSpc>
                <a:spcPct val="80000"/>
              </a:lnSpc>
            </a:pPr>
            <a:r>
              <a:rPr lang="en-US" sz="2000" smtClean="0"/>
              <a:t>Hacker attack</a:t>
            </a:r>
          </a:p>
          <a:p>
            <a:pPr eaLnBrk="1" hangingPunct="1">
              <a:lnSpc>
                <a:spcPct val="80000"/>
              </a:lnSpc>
            </a:pPr>
            <a:r>
              <a:rPr lang="en-US" sz="2000" smtClean="0"/>
              <a:t>Internal Fraud</a:t>
            </a:r>
          </a:p>
          <a:p>
            <a:pPr eaLnBrk="1" hangingPunct="1">
              <a:lnSpc>
                <a:spcPct val="80000"/>
              </a:lnSpc>
            </a:pPr>
            <a:r>
              <a:rPr lang="en-US" sz="2000" smtClean="0"/>
              <a:t>Loss of Confidentiality</a:t>
            </a:r>
          </a:p>
          <a:p>
            <a:pPr eaLnBrk="1" hangingPunct="1">
              <a:lnSpc>
                <a:spcPct val="80000"/>
              </a:lnSpc>
            </a:pPr>
            <a:r>
              <a:rPr lang="en-US" sz="2000" smtClean="0"/>
              <a:t>Stolen data</a:t>
            </a:r>
          </a:p>
          <a:p>
            <a:pPr eaLnBrk="1" hangingPunct="1">
              <a:lnSpc>
                <a:spcPct val="80000"/>
              </a:lnSpc>
            </a:pPr>
            <a:r>
              <a:rPr lang="en-US" sz="2000" smtClean="0"/>
              <a:t>Loss of Reputation </a:t>
            </a:r>
          </a:p>
          <a:p>
            <a:pPr eaLnBrk="1" hangingPunct="1">
              <a:lnSpc>
                <a:spcPct val="80000"/>
              </a:lnSpc>
            </a:pPr>
            <a:r>
              <a:rPr lang="en-US" sz="2000" smtClean="0"/>
              <a:t>Loss of Business</a:t>
            </a:r>
          </a:p>
          <a:p>
            <a:pPr eaLnBrk="1" hangingPunct="1">
              <a:lnSpc>
                <a:spcPct val="80000"/>
              </a:lnSpc>
            </a:pPr>
            <a:r>
              <a:rPr lang="en-US" sz="2000" smtClean="0"/>
              <a:t>Penalties</a:t>
            </a:r>
          </a:p>
          <a:p>
            <a:pPr eaLnBrk="1" hangingPunct="1">
              <a:lnSpc>
                <a:spcPct val="80000"/>
              </a:lnSpc>
            </a:pPr>
            <a:r>
              <a:rPr lang="en-US" sz="2000" smtClean="0"/>
              <a:t>Legal liability</a:t>
            </a:r>
          </a:p>
          <a:p>
            <a:pPr eaLnBrk="1" hangingPunct="1">
              <a:lnSpc>
                <a:spcPct val="80000"/>
              </a:lnSpc>
            </a:pPr>
            <a:r>
              <a:rPr lang="en-US" sz="2000" smtClean="0"/>
              <a:t>Theft &amp; Misappropriation</a:t>
            </a:r>
          </a:p>
        </p:txBody>
      </p:sp>
      <p:sp>
        <p:nvSpPr>
          <p:cNvPr id="9221" name="Text Box 5"/>
          <p:cNvSpPr txBox="1">
            <a:spLocks noChangeArrowheads="1"/>
          </p:cNvSpPr>
          <p:nvPr/>
        </p:nvSpPr>
        <p:spPr bwMode="auto">
          <a:xfrm>
            <a:off x="1066800" y="5943600"/>
            <a:ext cx="6838950" cy="366713"/>
          </a:xfrm>
          <a:prstGeom prst="rect">
            <a:avLst/>
          </a:prstGeom>
          <a:noFill/>
          <a:ln w="9525">
            <a:noFill/>
            <a:miter lim="800000"/>
            <a:headEnd/>
            <a:tailEnd/>
          </a:ln>
        </p:spPr>
        <p:txBody>
          <a:bodyPr wrap="none">
            <a:spAutoFit/>
          </a:bodyPr>
          <a:lstStyle/>
          <a:p>
            <a:r>
              <a:rPr lang="en-US" b="1"/>
              <a:t>Security is a Balancing Act between Security Costs &amp; Losses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Controls &amp; Countermeasures</a:t>
            </a:r>
          </a:p>
        </p:txBody>
      </p:sp>
      <p:sp>
        <p:nvSpPr>
          <p:cNvPr id="36867" name="Rectangle 3"/>
          <p:cNvSpPr>
            <a:spLocks noGrp="1" noChangeArrowheads="1"/>
          </p:cNvSpPr>
          <p:nvPr>
            <p:ph type="body" idx="1"/>
          </p:nvPr>
        </p:nvSpPr>
        <p:spPr/>
        <p:txBody>
          <a:bodyPr/>
          <a:lstStyle/>
          <a:p>
            <a:pPr eaLnBrk="1" hangingPunct="1">
              <a:lnSpc>
                <a:spcPct val="90000"/>
              </a:lnSpc>
            </a:pPr>
            <a:r>
              <a:rPr lang="en-US" smtClean="0"/>
              <a:t>Cost of control should never exceed the expected loss assuming no control </a:t>
            </a:r>
          </a:p>
          <a:p>
            <a:pPr eaLnBrk="1" hangingPunct="1">
              <a:lnSpc>
                <a:spcPct val="90000"/>
              </a:lnSpc>
            </a:pPr>
            <a:r>
              <a:rPr lang="en-US" smtClean="0"/>
              <a:t>Countermeasure = Targeted Control</a:t>
            </a:r>
          </a:p>
          <a:p>
            <a:pPr lvl="1" eaLnBrk="1" hangingPunct="1">
              <a:lnSpc>
                <a:spcPct val="90000"/>
              </a:lnSpc>
            </a:pPr>
            <a:r>
              <a:rPr lang="en-US" smtClean="0"/>
              <a:t>Aimed at a specific threat or vulnerability</a:t>
            </a:r>
          </a:p>
          <a:p>
            <a:pPr lvl="1" eaLnBrk="1" hangingPunct="1">
              <a:lnSpc>
                <a:spcPct val="90000"/>
              </a:lnSpc>
            </a:pPr>
            <a:r>
              <a:rPr lang="en-US" smtClean="0"/>
              <a:t>Problem: Firewall cannot process packets fast enough due to IP packet attacks</a:t>
            </a:r>
          </a:p>
          <a:p>
            <a:pPr lvl="1" eaLnBrk="1" hangingPunct="1">
              <a:lnSpc>
                <a:spcPct val="90000"/>
              </a:lnSpc>
            </a:pPr>
            <a:r>
              <a:rPr lang="en-US" smtClean="0"/>
              <a:t>Solution: Add border router to eliminate invalid accesses</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34"/>
          <p:cNvSpPr>
            <a:spLocks noGrp="1" noChangeArrowheads="1"/>
          </p:cNvSpPr>
          <p:nvPr>
            <p:ph type="title"/>
          </p:nvPr>
        </p:nvSpPr>
        <p:spPr/>
        <p:txBody>
          <a:bodyPr/>
          <a:lstStyle/>
          <a:p>
            <a:pPr algn="ctr"/>
            <a:r>
              <a:rPr lang="en-US" smtClean="0"/>
              <a:t>Analysis of Risk vs. Controls</a:t>
            </a:r>
            <a:br>
              <a:rPr lang="en-US" smtClean="0"/>
            </a:br>
            <a:r>
              <a:rPr lang="en-US" sz="3200" smtClean="0"/>
              <a:t>Workbook</a:t>
            </a:r>
          </a:p>
        </p:txBody>
      </p:sp>
      <p:graphicFrame>
        <p:nvGraphicFramePr>
          <p:cNvPr id="111765" name="Group 149"/>
          <p:cNvGraphicFramePr>
            <a:graphicFrameLocks noGrp="1"/>
          </p:cNvGraphicFramePr>
          <p:nvPr>
            <p:ph idx="1"/>
          </p:nvPr>
        </p:nvGraphicFramePr>
        <p:xfrm>
          <a:off x="457200" y="1981200"/>
          <a:ext cx="8229600" cy="4081468"/>
        </p:xfrm>
        <a:graphic>
          <a:graphicData uri="http://schemas.openxmlformats.org/drawingml/2006/table">
            <a:tbl>
              <a:tblPr/>
              <a:tblGrid>
                <a:gridCol w="2057400"/>
                <a:gridCol w="2057400"/>
                <a:gridCol w="2057400"/>
                <a:gridCol w="2057400"/>
              </a:tblGrid>
              <a:tr h="82291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cs typeface="Times New Roman" pitchFamily="18" charset="0"/>
                        </a:rPr>
                        <a:t>Risk</a:t>
                      </a:r>
                      <a:endParaRPr kumimoji="0" lang="en-US" sz="2400" b="1" i="0" u="none" strike="noStrike" cap="none" normalizeH="0" baseline="0" dirty="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ALE or Score</a:t>
                      </a:r>
                      <a:endParaRPr kumimoji="0" lang="en-US" sz="2400" b="1"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Control</a:t>
                      </a:r>
                      <a:endParaRPr kumimoji="0" lang="en-US" sz="2400" b="1"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Cost of</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cs typeface="Times New Roman" pitchFamily="18" charset="0"/>
                        </a:rPr>
                        <a:t>Control</a:t>
                      </a:r>
                      <a:endParaRPr kumimoji="0" lang="en-US" sz="2400" b="1" i="0" u="none" strike="noStrike" cap="none" normalizeH="0" baseline="0" smtClean="0">
                        <a:ln>
                          <a:noFill/>
                        </a:ln>
                        <a:solidFill>
                          <a:schemeClr val="tx1"/>
                        </a:solidFill>
                        <a:effectLst/>
                        <a:latin typeface="Arial" charset="0"/>
                      </a:endParaRP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45690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Stolen Laptop</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$1K</a:t>
                      </a:r>
                    </a:p>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($9K Breach </a:t>
                      </a:r>
                      <a:r>
                        <a:rPr kumimoji="0" lang="en-US" sz="2800" b="0" i="0" u="none" strike="noStrike" cap="none" normalizeH="0" baseline="0" dirty="0" err="1" smtClean="0">
                          <a:ln>
                            <a:noFill/>
                          </a:ln>
                          <a:solidFill>
                            <a:schemeClr val="tx1"/>
                          </a:solidFill>
                          <a:effectLst/>
                          <a:latin typeface="Tempus Sans ITC" pitchFamily="82" charset="0"/>
                        </a:rPr>
                        <a:t>Notif</a:t>
                      </a:r>
                      <a:r>
                        <a:rPr kumimoji="0" lang="en-US" sz="2800" b="0" i="0" u="none" strike="noStrike" cap="none" normalizeH="0" baseline="0" dirty="0" smtClean="0">
                          <a:ln>
                            <a:noFill/>
                          </a:ln>
                          <a:solidFill>
                            <a:schemeClr val="tx1"/>
                          </a:solidFill>
                          <a:effectLst/>
                          <a:latin typeface="Tempus Sans ITC" pitchFamily="82" charset="0"/>
                        </a:rPr>
                        <a:t>. Law)</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empus Sans ITC" pitchFamily="82" charset="0"/>
                        </a:rPr>
                        <a:t>Encryption</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empus Sans ITC" pitchFamily="82" charset="0"/>
                        </a:rPr>
                        <a:t>$60</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85681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empus Sans ITC" pitchFamily="82" charset="0"/>
                        </a:rPr>
                        <a:t>Disk Failure</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$3K per day</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RAID</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empus Sans ITC" pitchFamily="82" charset="0"/>
                        </a:rPr>
                        <a:t>$750</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944837">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Tempus Sans ITC" pitchFamily="82" charset="0"/>
                        </a:rPr>
                        <a:t>Hacker</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$9K Breach </a:t>
                      </a:r>
                      <a:r>
                        <a:rPr kumimoji="0" lang="en-US" sz="2800" b="0" i="0" u="none" strike="noStrike" cap="none" normalizeH="0" baseline="0" dirty="0" err="1" smtClean="0">
                          <a:ln>
                            <a:noFill/>
                          </a:ln>
                          <a:solidFill>
                            <a:schemeClr val="tx1"/>
                          </a:solidFill>
                          <a:effectLst/>
                          <a:latin typeface="Tempus Sans ITC" pitchFamily="82" charset="0"/>
                        </a:rPr>
                        <a:t>Notif</a:t>
                      </a:r>
                      <a:r>
                        <a:rPr kumimoji="0" lang="en-US" sz="2800" b="0" i="0" u="none" strike="noStrike" cap="none" normalizeH="0" baseline="0" dirty="0" smtClean="0">
                          <a:ln>
                            <a:noFill/>
                          </a:ln>
                          <a:solidFill>
                            <a:schemeClr val="tx1"/>
                          </a:solidFill>
                          <a:effectLst/>
                          <a:latin typeface="Tempus Sans ITC" pitchFamily="82" charset="0"/>
                        </a:rPr>
                        <a:t>. Law</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Firewall</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smtClean="0">
                          <a:ln>
                            <a:noFill/>
                          </a:ln>
                          <a:solidFill>
                            <a:schemeClr val="tx1"/>
                          </a:solidFill>
                          <a:effectLst/>
                          <a:latin typeface="Tempus Sans ITC" pitchFamily="82" charset="0"/>
                        </a:rPr>
                        <a:t>$1K</a:t>
                      </a:r>
                    </a:p>
                  </a:txBody>
                  <a:tcPr marT="45699" marB="456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37918" name="Text Box 144"/>
          <p:cNvSpPr txBox="1">
            <a:spLocks noChangeArrowheads="1"/>
          </p:cNvSpPr>
          <p:nvPr/>
        </p:nvSpPr>
        <p:spPr bwMode="auto">
          <a:xfrm>
            <a:off x="1355725" y="6208713"/>
            <a:ext cx="5937250" cy="366712"/>
          </a:xfrm>
          <a:prstGeom prst="rect">
            <a:avLst/>
          </a:prstGeom>
          <a:noFill/>
          <a:ln w="9525">
            <a:noFill/>
            <a:miter lim="800000"/>
            <a:headEnd/>
            <a:tailEnd/>
          </a:ln>
        </p:spPr>
        <p:txBody>
          <a:bodyPr wrap="none">
            <a:spAutoFit/>
          </a:bodyPr>
          <a:lstStyle/>
          <a:p>
            <a:r>
              <a:rPr lang="en-US"/>
              <a:t>Cost of Some Controls is shown in Case Study Appendix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4000" smtClean="0"/>
              <a:t>Extra Step:</a:t>
            </a:r>
            <a:br>
              <a:rPr lang="en-US" sz="4000" smtClean="0"/>
            </a:br>
            <a:r>
              <a:rPr lang="en-US" sz="4000" smtClean="0"/>
              <a:t>Step 6: Risk Monitoring</a:t>
            </a:r>
          </a:p>
        </p:txBody>
      </p:sp>
      <p:graphicFrame>
        <p:nvGraphicFramePr>
          <p:cNvPr id="67631" name="Group 47"/>
          <p:cNvGraphicFramePr>
            <a:graphicFrameLocks noGrp="1"/>
          </p:cNvGraphicFramePr>
          <p:nvPr>
            <p:ph sz="half" idx="1"/>
          </p:nvPr>
        </p:nvGraphicFramePr>
        <p:xfrm>
          <a:off x="457200" y="1981200"/>
          <a:ext cx="8229600" cy="2335214"/>
        </p:xfrm>
        <a:graphic>
          <a:graphicData uri="http://schemas.openxmlformats.org/drawingml/2006/table">
            <a:tbl>
              <a:tblPr/>
              <a:tblGrid>
                <a:gridCol w="2743200"/>
                <a:gridCol w="3352800"/>
                <a:gridCol w="2133600"/>
              </a:tblGrid>
              <a:tr h="46659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Stolen Laptop</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958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In investigation</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$2k, legal issues</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101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HIPAA Incident Response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958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Procedure being defined – incident response</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$200K</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659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Cost overruns</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CF66E"/>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Internal audit investigation</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$400K</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0101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HIPAA: Physical security</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9FF8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Training occurred</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$200K</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8937" name="Rectangle 3"/>
          <p:cNvSpPr>
            <a:spLocks noGrp="1" noChangeArrowheads="1"/>
          </p:cNvSpPr>
          <p:nvPr>
            <p:ph type="body" sz="half" idx="2"/>
          </p:nvPr>
        </p:nvSpPr>
        <p:spPr>
          <a:xfrm>
            <a:off x="381000" y="4724400"/>
            <a:ext cx="8229600" cy="1866900"/>
          </a:xfrm>
        </p:spPr>
        <p:txBody>
          <a:bodyPr/>
          <a:lstStyle/>
          <a:p>
            <a:pPr eaLnBrk="1" hangingPunct="1">
              <a:lnSpc>
                <a:spcPct val="80000"/>
              </a:lnSpc>
              <a:buFont typeface="Wingdings" pitchFamily="2" charset="2"/>
              <a:buNone/>
            </a:pPr>
            <a:r>
              <a:rPr lang="en-US" sz="2400" smtClean="0"/>
              <a:t>Report to Mgmt status of security</a:t>
            </a:r>
          </a:p>
          <a:p>
            <a:pPr eaLnBrk="1" hangingPunct="1">
              <a:lnSpc>
                <a:spcPct val="80000"/>
              </a:lnSpc>
            </a:pPr>
            <a:r>
              <a:rPr lang="en-US" sz="2400" smtClean="0"/>
              <a:t>Metrics showing current performance</a:t>
            </a:r>
          </a:p>
          <a:p>
            <a:pPr eaLnBrk="1" hangingPunct="1">
              <a:lnSpc>
                <a:spcPct val="80000"/>
              </a:lnSpc>
            </a:pPr>
            <a:r>
              <a:rPr lang="en-US" sz="2400" smtClean="0"/>
              <a:t>Outstanding issues</a:t>
            </a:r>
          </a:p>
          <a:p>
            <a:pPr eaLnBrk="1" hangingPunct="1">
              <a:lnSpc>
                <a:spcPct val="80000"/>
              </a:lnSpc>
            </a:pPr>
            <a:r>
              <a:rPr lang="en-US" sz="2400" smtClean="0"/>
              <a:t>Newly arising issues</a:t>
            </a:r>
          </a:p>
          <a:p>
            <a:pPr eaLnBrk="1" hangingPunct="1">
              <a:lnSpc>
                <a:spcPct val="80000"/>
              </a:lnSpc>
            </a:pPr>
            <a:r>
              <a:rPr lang="en-US" sz="2400" smtClean="0"/>
              <a:t>How handled – when resolution is expected</a:t>
            </a:r>
          </a:p>
        </p:txBody>
      </p:sp>
      <p:sp>
        <p:nvSpPr>
          <p:cNvPr id="38938" name="Text Box 32"/>
          <p:cNvSpPr txBox="1">
            <a:spLocks noChangeArrowheads="1"/>
          </p:cNvSpPr>
          <p:nvPr/>
        </p:nvSpPr>
        <p:spPr bwMode="auto">
          <a:xfrm>
            <a:off x="1828800" y="4343400"/>
            <a:ext cx="5213350" cy="366713"/>
          </a:xfrm>
          <a:prstGeom prst="rect">
            <a:avLst/>
          </a:prstGeom>
          <a:noFill/>
          <a:ln w="9525">
            <a:noFill/>
            <a:miter lim="800000"/>
            <a:headEnd/>
            <a:tailEnd/>
          </a:ln>
        </p:spPr>
        <p:txBody>
          <a:bodyPr wrap="none">
            <a:spAutoFit/>
          </a:bodyPr>
          <a:lstStyle/>
          <a:p>
            <a:r>
              <a:rPr lang="en-US"/>
              <a:t>Security Dashboard, Heat chart or Stoplight Chart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Training </a:t>
            </a:r>
          </a:p>
        </p:txBody>
      </p:sp>
      <p:sp>
        <p:nvSpPr>
          <p:cNvPr id="39939" name="Rectangle 3"/>
          <p:cNvSpPr>
            <a:spLocks noGrp="1" noChangeArrowheads="1"/>
          </p:cNvSpPr>
          <p:nvPr>
            <p:ph type="body" idx="1"/>
          </p:nvPr>
        </p:nvSpPr>
        <p:spPr>
          <a:xfrm>
            <a:off x="457200" y="1676400"/>
            <a:ext cx="8229600" cy="3886200"/>
          </a:xfrm>
        </p:spPr>
        <p:txBody>
          <a:bodyPr/>
          <a:lstStyle/>
          <a:p>
            <a:pPr eaLnBrk="1" hangingPunct="1"/>
            <a:r>
              <a:rPr lang="en-US" sz="2800" smtClean="0"/>
              <a:t>Importance of following policies &amp; procedures</a:t>
            </a:r>
          </a:p>
          <a:p>
            <a:pPr eaLnBrk="1" hangingPunct="1"/>
            <a:r>
              <a:rPr lang="en-US" sz="2800" smtClean="0"/>
              <a:t>Clean desk policy</a:t>
            </a:r>
          </a:p>
          <a:p>
            <a:pPr eaLnBrk="1" hangingPunct="1"/>
            <a:r>
              <a:rPr lang="en-US" sz="2800" smtClean="0"/>
              <a:t>Incident or emergency response</a:t>
            </a:r>
          </a:p>
          <a:p>
            <a:pPr eaLnBrk="1" hangingPunct="1"/>
            <a:r>
              <a:rPr lang="en-US" sz="2800" smtClean="0"/>
              <a:t>Authentication &amp; access control </a:t>
            </a:r>
          </a:p>
          <a:p>
            <a:pPr eaLnBrk="1" hangingPunct="1"/>
            <a:r>
              <a:rPr lang="en-US" sz="2800" smtClean="0"/>
              <a:t>Privacy and confidentiality </a:t>
            </a:r>
          </a:p>
          <a:p>
            <a:pPr eaLnBrk="1" hangingPunct="1"/>
            <a:r>
              <a:rPr lang="en-US" sz="2800" smtClean="0"/>
              <a:t>Recognizing and reporting security incidents</a:t>
            </a:r>
          </a:p>
          <a:p>
            <a:pPr eaLnBrk="1" hangingPunct="1"/>
            <a:r>
              <a:rPr lang="en-US" sz="2800" smtClean="0"/>
              <a:t>Recognizing and dealing with social engineering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4000" smtClean="0"/>
              <a:t>Security Control Baselines &amp; Metrics</a:t>
            </a:r>
          </a:p>
        </p:txBody>
      </p:sp>
      <p:sp>
        <p:nvSpPr>
          <p:cNvPr id="40963" name="Rectangle 8"/>
          <p:cNvSpPr>
            <a:spLocks noGrp="1" noChangeArrowheads="1"/>
          </p:cNvSpPr>
          <p:nvPr>
            <p:ph type="body" sz="half" idx="1"/>
          </p:nvPr>
        </p:nvSpPr>
        <p:spPr/>
        <p:txBody>
          <a:bodyPr/>
          <a:lstStyle/>
          <a:p>
            <a:pPr eaLnBrk="1" hangingPunct="1">
              <a:lnSpc>
                <a:spcPct val="90000"/>
              </a:lnSpc>
              <a:buFont typeface="Wingdings" pitchFamily="2" charset="2"/>
              <a:buNone/>
            </a:pPr>
            <a:r>
              <a:rPr lang="en-US" sz="2400" b="1" smtClean="0"/>
              <a:t>Baseline</a:t>
            </a:r>
            <a:r>
              <a:rPr lang="en-US" sz="2400" smtClean="0"/>
              <a:t>: A measurement of performance</a:t>
            </a:r>
          </a:p>
          <a:p>
            <a:pPr eaLnBrk="1" hangingPunct="1">
              <a:lnSpc>
                <a:spcPct val="90000"/>
              </a:lnSpc>
            </a:pPr>
            <a:r>
              <a:rPr lang="en-US" sz="2400" smtClean="0"/>
              <a:t>Metrics are regularly and consistently measured, quantifiable, inexpensively collected</a:t>
            </a:r>
          </a:p>
          <a:p>
            <a:pPr eaLnBrk="1" hangingPunct="1">
              <a:lnSpc>
                <a:spcPct val="90000"/>
              </a:lnSpc>
            </a:pPr>
            <a:r>
              <a:rPr lang="en-US" sz="2400" smtClean="0"/>
              <a:t>Leads to subsequent performance evaluation </a:t>
            </a:r>
          </a:p>
          <a:p>
            <a:pPr eaLnBrk="1" hangingPunct="1">
              <a:lnSpc>
                <a:spcPct val="90000"/>
              </a:lnSpc>
            </a:pPr>
            <a:r>
              <a:rPr lang="en-US" sz="2400" smtClean="0"/>
              <a:t>E.g. How many viruses is help desk reporting?</a:t>
            </a:r>
          </a:p>
        </p:txBody>
      </p:sp>
      <p:graphicFrame>
        <p:nvGraphicFramePr>
          <p:cNvPr id="40964" name="Object 6"/>
          <p:cNvGraphicFramePr>
            <a:graphicFrameLocks noChangeAspect="1"/>
          </p:cNvGraphicFramePr>
          <p:nvPr>
            <p:ph type="clipArt" sz="half" idx="2"/>
          </p:nvPr>
        </p:nvGraphicFramePr>
        <p:xfrm>
          <a:off x="4648200" y="1676400"/>
          <a:ext cx="5334000" cy="4724400"/>
        </p:xfrm>
        <a:graphic>
          <a:graphicData uri="http://schemas.openxmlformats.org/presentationml/2006/ole">
            <p:oleObj spid="_x0000_s40964" name="Chart" r:id="rId4" imgW="5038725" imgH="4686300" progId="MSGraph.Chart.8">
              <p:embed followColorScheme="full"/>
            </p:oleObj>
          </a:graphicData>
        </a:graphic>
      </p:graphicFrame>
      <p:sp>
        <p:nvSpPr>
          <p:cNvPr id="40965" name="Text Box 9"/>
          <p:cNvSpPr txBox="1">
            <a:spLocks noChangeArrowheads="1"/>
          </p:cNvSpPr>
          <p:nvPr/>
        </p:nvSpPr>
        <p:spPr bwMode="auto">
          <a:xfrm>
            <a:off x="5334000" y="6248400"/>
            <a:ext cx="2825750" cy="366713"/>
          </a:xfrm>
          <a:prstGeom prst="rect">
            <a:avLst/>
          </a:prstGeom>
          <a:noFill/>
          <a:ln w="9525">
            <a:noFill/>
            <a:miter lim="800000"/>
            <a:headEnd/>
            <a:tailEnd/>
          </a:ln>
        </p:spPr>
        <p:txBody>
          <a:bodyPr wrap="none">
            <a:spAutoFit/>
          </a:bodyPr>
          <a:lstStyle/>
          <a:p>
            <a:r>
              <a:rPr lang="en-US"/>
              <a:t>(Company data - Not real)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Risk Management</a:t>
            </a:r>
          </a:p>
        </p:txBody>
      </p:sp>
      <p:sp>
        <p:nvSpPr>
          <p:cNvPr id="41987" name="Rectangle 3"/>
          <p:cNvSpPr>
            <a:spLocks noGrp="1" noChangeArrowheads="1"/>
          </p:cNvSpPr>
          <p:nvPr>
            <p:ph type="body" idx="1"/>
          </p:nvPr>
        </p:nvSpPr>
        <p:spPr/>
        <p:txBody>
          <a:bodyPr/>
          <a:lstStyle/>
          <a:p>
            <a:pPr eaLnBrk="1" hangingPunct="1"/>
            <a:r>
              <a:rPr lang="en-US" smtClean="0"/>
              <a:t>Risk Management is aligned with business strategy &amp; direction</a:t>
            </a:r>
          </a:p>
          <a:p>
            <a:pPr eaLnBrk="1" hangingPunct="1"/>
            <a:r>
              <a:rPr lang="en-US" smtClean="0"/>
              <a:t>Risk mgmt must be a joint effort between all key business units &amp; IS</a:t>
            </a:r>
          </a:p>
          <a:p>
            <a:pPr eaLnBrk="1" hangingPunct="1"/>
            <a:r>
              <a:rPr lang="en-US" smtClean="0"/>
              <a:t>Business-Driven (not Technology-Driven)</a:t>
            </a:r>
          </a:p>
          <a:p>
            <a:pPr eaLnBrk="1" hangingPunct="1"/>
            <a:endParaRPr lang="en-US" smtClean="0"/>
          </a:p>
        </p:txBody>
      </p:sp>
      <p:sp>
        <p:nvSpPr>
          <p:cNvPr id="41988" name="Line 5"/>
          <p:cNvSpPr>
            <a:spLocks noChangeShapeType="1"/>
          </p:cNvSpPr>
          <p:nvPr/>
        </p:nvSpPr>
        <p:spPr bwMode="auto">
          <a:xfrm>
            <a:off x="1143000" y="5257800"/>
            <a:ext cx="533400" cy="0"/>
          </a:xfrm>
          <a:prstGeom prst="line">
            <a:avLst/>
          </a:prstGeom>
          <a:noFill/>
          <a:ln w="9525">
            <a:solidFill>
              <a:schemeClr val="tx1"/>
            </a:solidFill>
            <a:round/>
            <a:headEnd/>
            <a:tailEnd/>
          </a:ln>
        </p:spPr>
        <p:txBody>
          <a:bodyPr/>
          <a:lstStyle/>
          <a:p>
            <a:endParaRPr lang="en-US"/>
          </a:p>
        </p:txBody>
      </p:sp>
      <p:sp>
        <p:nvSpPr>
          <p:cNvPr id="41989" name="Line 6"/>
          <p:cNvSpPr>
            <a:spLocks noChangeShapeType="1"/>
          </p:cNvSpPr>
          <p:nvPr/>
        </p:nvSpPr>
        <p:spPr bwMode="auto">
          <a:xfrm>
            <a:off x="1828800" y="5105400"/>
            <a:ext cx="0" cy="381000"/>
          </a:xfrm>
          <a:prstGeom prst="line">
            <a:avLst/>
          </a:prstGeom>
          <a:noFill/>
          <a:ln w="9525">
            <a:solidFill>
              <a:schemeClr val="tx1"/>
            </a:solidFill>
            <a:round/>
            <a:headEnd/>
            <a:tailEnd/>
          </a:ln>
        </p:spPr>
        <p:txBody>
          <a:bodyPr/>
          <a:lstStyle/>
          <a:p>
            <a:endParaRPr lang="en-US"/>
          </a:p>
        </p:txBody>
      </p:sp>
      <p:sp>
        <p:nvSpPr>
          <p:cNvPr id="41990" name="AutoShape 7"/>
          <p:cNvSpPr>
            <a:spLocks noChangeArrowheads="1"/>
          </p:cNvSpPr>
          <p:nvPr/>
        </p:nvSpPr>
        <p:spPr bwMode="auto">
          <a:xfrm>
            <a:off x="1676400" y="4800600"/>
            <a:ext cx="304800" cy="304800"/>
          </a:xfrm>
          <a:prstGeom prst="smileyFace">
            <a:avLst>
              <a:gd name="adj" fmla="val 4653"/>
            </a:avLst>
          </a:prstGeom>
          <a:solidFill>
            <a:srgbClr val="F4EBB2"/>
          </a:solidFill>
          <a:ln w="9525">
            <a:solidFill>
              <a:schemeClr val="tx1"/>
            </a:solidFill>
            <a:round/>
            <a:headEnd/>
            <a:tailEnd/>
          </a:ln>
        </p:spPr>
        <p:txBody>
          <a:bodyPr wrap="none" anchor="ctr"/>
          <a:lstStyle/>
          <a:p>
            <a:endParaRPr lang="en-US"/>
          </a:p>
        </p:txBody>
      </p:sp>
      <p:sp>
        <p:nvSpPr>
          <p:cNvPr id="41991" name="Line 8"/>
          <p:cNvSpPr>
            <a:spLocks noChangeShapeType="1"/>
          </p:cNvSpPr>
          <p:nvPr/>
        </p:nvSpPr>
        <p:spPr bwMode="auto">
          <a:xfrm>
            <a:off x="1600200" y="5257800"/>
            <a:ext cx="533400" cy="0"/>
          </a:xfrm>
          <a:prstGeom prst="line">
            <a:avLst/>
          </a:prstGeom>
          <a:noFill/>
          <a:ln w="9525">
            <a:solidFill>
              <a:schemeClr val="tx1"/>
            </a:solidFill>
            <a:round/>
            <a:headEnd/>
            <a:tailEnd/>
          </a:ln>
        </p:spPr>
        <p:txBody>
          <a:bodyPr/>
          <a:lstStyle/>
          <a:p>
            <a:endParaRPr lang="en-US"/>
          </a:p>
        </p:txBody>
      </p:sp>
      <p:sp>
        <p:nvSpPr>
          <p:cNvPr id="41992" name="Line 9"/>
          <p:cNvSpPr>
            <a:spLocks noChangeShapeType="1"/>
          </p:cNvSpPr>
          <p:nvPr/>
        </p:nvSpPr>
        <p:spPr bwMode="auto">
          <a:xfrm flipH="1">
            <a:off x="1676400" y="5486400"/>
            <a:ext cx="152400" cy="304800"/>
          </a:xfrm>
          <a:prstGeom prst="line">
            <a:avLst/>
          </a:prstGeom>
          <a:noFill/>
          <a:ln w="9525">
            <a:solidFill>
              <a:schemeClr val="tx1"/>
            </a:solidFill>
            <a:round/>
            <a:headEnd/>
            <a:tailEnd/>
          </a:ln>
        </p:spPr>
        <p:txBody>
          <a:bodyPr/>
          <a:lstStyle/>
          <a:p>
            <a:endParaRPr lang="en-US"/>
          </a:p>
        </p:txBody>
      </p:sp>
      <p:sp>
        <p:nvSpPr>
          <p:cNvPr id="41993" name="Line 10"/>
          <p:cNvSpPr>
            <a:spLocks noChangeShapeType="1"/>
          </p:cNvSpPr>
          <p:nvPr/>
        </p:nvSpPr>
        <p:spPr bwMode="auto">
          <a:xfrm>
            <a:off x="1828800" y="5486400"/>
            <a:ext cx="152400" cy="304800"/>
          </a:xfrm>
          <a:prstGeom prst="line">
            <a:avLst/>
          </a:prstGeom>
          <a:noFill/>
          <a:ln w="9525">
            <a:solidFill>
              <a:schemeClr val="tx1"/>
            </a:solidFill>
            <a:round/>
            <a:headEnd/>
            <a:tailEnd/>
          </a:ln>
        </p:spPr>
        <p:txBody>
          <a:bodyPr/>
          <a:lstStyle/>
          <a:p>
            <a:endParaRPr lang="en-US"/>
          </a:p>
        </p:txBody>
      </p:sp>
      <p:sp>
        <p:nvSpPr>
          <p:cNvPr id="41994" name="Line 11"/>
          <p:cNvSpPr>
            <a:spLocks noChangeShapeType="1"/>
          </p:cNvSpPr>
          <p:nvPr/>
        </p:nvSpPr>
        <p:spPr bwMode="auto">
          <a:xfrm>
            <a:off x="2286000" y="5105400"/>
            <a:ext cx="0" cy="381000"/>
          </a:xfrm>
          <a:prstGeom prst="line">
            <a:avLst/>
          </a:prstGeom>
          <a:noFill/>
          <a:ln w="9525">
            <a:solidFill>
              <a:schemeClr val="tx1"/>
            </a:solidFill>
            <a:round/>
            <a:headEnd/>
            <a:tailEnd/>
          </a:ln>
        </p:spPr>
        <p:txBody>
          <a:bodyPr/>
          <a:lstStyle/>
          <a:p>
            <a:endParaRPr lang="en-US"/>
          </a:p>
        </p:txBody>
      </p:sp>
      <p:sp>
        <p:nvSpPr>
          <p:cNvPr id="41995" name="AutoShape 12"/>
          <p:cNvSpPr>
            <a:spLocks noChangeArrowheads="1"/>
          </p:cNvSpPr>
          <p:nvPr/>
        </p:nvSpPr>
        <p:spPr bwMode="auto">
          <a:xfrm>
            <a:off x="2133600" y="4800600"/>
            <a:ext cx="304800" cy="304800"/>
          </a:xfrm>
          <a:prstGeom prst="smileyFace">
            <a:avLst>
              <a:gd name="adj" fmla="val 4653"/>
            </a:avLst>
          </a:prstGeom>
          <a:solidFill>
            <a:srgbClr val="E2C1AC"/>
          </a:solidFill>
          <a:ln w="9525">
            <a:solidFill>
              <a:schemeClr val="tx1"/>
            </a:solidFill>
            <a:round/>
            <a:headEnd/>
            <a:tailEnd/>
          </a:ln>
        </p:spPr>
        <p:txBody>
          <a:bodyPr wrap="none" anchor="ctr"/>
          <a:lstStyle/>
          <a:p>
            <a:endParaRPr lang="en-US"/>
          </a:p>
        </p:txBody>
      </p:sp>
      <p:sp>
        <p:nvSpPr>
          <p:cNvPr id="41996" name="Line 13"/>
          <p:cNvSpPr>
            <a:spLocks noChangeShapeType="1"/>
          </p:cNvSpPr>
          <p:nvPr/>
        </p:nvSpPr>
        <p:spPr bwMode="auto">
          <a:xfrm>
            <a:off x="2057400" y="5257800"/>
            <a:ext cx="533400" cy="0"/>
          </a:xfrm>
          <a:prstGeom prst="line">
            <a:avLst/>
          </a:prstGeom>
          <a:noFill/>
          <a:ln w="9525">
            <a:solidFill>
              <a:schemeClr val="tx1"/>
            </a:solidFill>
            <a:round/>
            <a:headEnd/>
            <a:tailEnd/>
          </a:ln>
        </p:spPr>
        <p:txBody>
          <a:bodyPr/>
          <a:lstStyle/>
          <a:p>
            <a:endParaRPr lang="en-US"/>
          </a:p>
        </p:txBody>
      </p:sp>
      <p:sp>
        <p:nvSpPr>
          <p:cNvPr id="41997" name="Line 14"/>
          <p:cNvSpPr>
            <a:spLocks noChangeShapeType="1"/>
          </p:cNvSpPr>
          <p:nvPr/>
        </p:nvSpPr>
        <p:spPr bwMode="auto">
          <a:xfrm flipH="1">
            <a:off x="2133600" y="5486400"/>
            <a:ext cx="152400" cy="304800"/>
          </a:xfrm>
          <a:prstGeom prst="line">
            <a:avLst/>
          </a:prstGeom>
          <a:noFill/>
          <a:ln w="9525">
            <a:solidFill>
              <a:schemeClr val="tx1"/>
            </a:solidFill>
            <a:round/>
            <a:headEnd/>
            <a:tailEnd/>
          </a:ln>
        </p:spPr>
        <p:txBody>
          <a:bodyPr/>
          <a:lstStyle/>
          <a:p>
            <a:endParaRPr lang="en-US"/>
          </a:p>
        </p:txBody>
      </p:sp>
      <p:sp>
        <p:nvSpPr>
          <p:cNvPr id="41998" name="Line 15"/>
          <p:cNvSpPr>
            <a:spLocks noChangeShapeType="1"/>
          </p:cNvSpPr>
          <p:nvPr/>
        </p:nvSpPr>
        <p:spPr bwMode="auto">
          <a:xfrm>
            <a:off x="2286000" y="5486400"/>
            <a:ext cx="228600" cy="304800"/>
          </a:xfrm>
          <a:prstGeom prst="line">
            <a:avLst/>
          </a:prstGeom>
          <a:noFill/>
          <a:ln w="9525">
            <a:solidFill>
              <a:schemeClr val="tx1"/>
            </a:solidFill>
            <a:round/>
            <a:headEnd/>
            <a:tailEnd/>
          </a:ln>
        </p:spPr>
        <p:txBody>
          <a:bodyPr/>
          <a:lstStyle/>
          <a:p>
            <a:endParaRPr lang="en-US"/>
          </a:p>
        </p:txBody>
      </p:sp>
      <p:sp>
        <p:nvSpPr>
          <p:cNvPr id="41999" name="AutoShape 16"/>
          <p:cNvSpPr>
            <a:spLocks noChangeArrowheads="1"/>
          </p:cNvSpPr>
          <p:nvPr/>
        </p:nvSpPr>
        <p:spPr bwMode="auto">
          <a:xfrm>
            <a:off x="1219200" y="5486400"/>
            <a:ext cx="304800" cy="228600"/>
          </a:xfrm>
          <a:prstGeom prst="triangle">
            <a:avLst>
              <a:gd name="adj" fmla="val 50000"/>
            </a:avLst>
          </a:prstGeom>
          <a:solidFill>
            <a:srgbClr val="DB6A57"/>
          </a:solidFill>
          <a:ln w="9525">
            <a:solidFill>
              <a:schemeClr val="tx1"/>
            </a:solidFill>
            <a:miter lim="800000"/>
            <a:headEnd/>
            <a:tailEnd/>
          </a:ln>
        </p:spPr>
        <p:txBody>
          <a:bodyPr wrap="none" anchor="ctr"/>
          <a:lstStyle/>
          <a:p>
            <a:endParaRPr lang="en-US"/>
          </a:p>
        </p:txBody>
      </p:sp>
      <p:sp>
        <p:nvSpPr>
          <p:cNvPr id="42000" name="Line 17"/>
          <p:cNvSpPr>
            <a:spLocks noChangeShapeType="1"/>
          </p:cNvSpPr>
          <p:nvPr/>
        </p:nvSpPr>
        <p:spPr bwMode="auto">
          <a:xfrm>
            <a:off x="1371600" y="5105400"/>
            <a:ext cx="0" cy="381000"/>
          </a:xfrm>
          <a:prstGeom prst="line">
            <a:avLst/>
          </a:prstGeom>
          <a:noFill/>
          <a:ln w="9525">
            <a:solidFill>
              <a:schemeClr val="tx1"/>
            </a:solidFill>
            <a:round/>
            <a:headEnd/>
            <a:tailEnd/>
          </a:ln>
        </p:spPr>
        <p:txBody>
          <a:bodyPr/>
          <a:lstStyle/>
          <a:p>
            <a:endParaRPr lang="en-US"/>
          </a:p>
        </p:txBody>
      </p:sp>
      <p:sp>
        <p:nvSpPr>
          <p:cNvPr id="42001" name="AutoShape 18"/>
          <p:cNvSpPr>
            <a:spLocks noChangeArrowheads="1"/>
          </p:cNvSpPr>
          <p:nvPr/>
        </p:nvSpPr>
        <p:spPr bwMode="auto">
          <a:xfrm>
            <a:off x="1219200" y="4800600"/>
            <a:ext cx="304800" cy="304800"/>
          </a:xfrm>
          <a:prstGeom prst="smileyFace">
            <a:avLst>
              <a:gd name="adj" fmla="val 4653"/>
            </a:avLst>
          </a:prstGeom>
          <a:solidFill>
            <a:srgbClr val="E6CF46"/>
          </a:solidFill>
          <a:ln w="9525">
            <a:solidFill>
              <a:schemeClr val="tx1"/>
            </a:solidFill>
            <a:round/>
            <a:headEnd/>
            <a:tailEnd/>
          </a:ln>
        </p:spPr>
        <p:txBody>
          <a:bodyPr wrap="none" anchor="ctr"/>
          <a:lstStyle/>
          <a:p>
            <a:endParaRPr lang="en-US"/>
          </a:p>
        </p:txBody>
      </p:sp>
      <p:sp>
        <p:nvSpPr>
          <p:cNvPr id="42002" name="Line 19"/>
          <p:cNvSpPr>
            <a:spLocks noChangeShapeType="1"/>
          </p:cNvSpPr>
          <p:nvPr/>
        </p:nvSpPr>
        <p:spPr bwMode="auto">
          <a:xfrm flipH="1">
            <a:off x="1219200" y="5486400"/>
            <a:ext cx="152400" cy="304800"/>
          </a:xfrm>
          <a:prstGeom prst="line">
            <a:avLst/>
          </a:prstGeom>
          <a:noFill/>
          <a:ln w="9525">
            <a:solidFill>
              <a:schemeClr val="tx1"/>
            </a:solidFill>
            <a:round/>
            <a:headEnd/>
            <a:tailEnd/>
          </a:ln>
        </p:spPr>
        <p:txBody>
          <a:bodyPr/>
          <a:lstStyle/>
          <a:p>
            <a:endParaRPr lang="en-US"/>
          </a:p>
        </p:txBody>
      </p:sp>
      <p:sp>
        <p:nvSpPr>
          <p:cNvPr id="42003" name="Line 20"/>
          <p:cNvSpPr>
            <a:spLocks noChangeShapeType="1"/>
          </p:cNvSpPr>
          <p:nvPr/>
        </p:nvSpPr>
        <p:spPr bwMode="auto">
          <a:xfrm>
            <a:off x="1371600" y="5486400"/>
            <a:ext cx="228600" cy="304800"/>
          </a:xfrm>
          <a:prstGeom prst="line">
            <a:avLst/>
          </a:prstGeom>
          <a:noFill/>
          <a:ln w="9525">
            <a:solidFill>
              <a:schemeClr val="tx1"/>
            </a:solidFill>
            <a:round/>
            <a:headEnd/>
            <a:tailEnd/>
          </a:ln>
        </p:spPr>
        <p:txBody>
          <a:bodyPr/>
          <a:lstStyle/>
          <a:p>
            <a:endParaRPr lang="en-US"/>
          </a:p>
        </p:txBody>
      </p:sp>
      <p:sp>
        <p:nvSpPr>
          <p:cNvPr id="42004" name="Line 21"/>
          <p:cNvSpPr>
            <a:spLocks noChangeShapeType="1"/>
          </p:cNvSpPr>
          <p:nvPr/>
        </p:nvSpPr>
        <p:spPr bwMode="auto">
          <a:xfrm>
            <a:off x="1143000" y="5257800"/>
            <a:ext cx="457200" cy="0"/>
          </a:xfrm>
          <a:prstGeom prst="line">
            <a:avLst/>
          </a:prstGeom>
          <a:noFill/>
          <a:ln w="9525">
            <a:solidFill>
              <a:schemeClr val="tx1"/>
            </a:solidFill>
            <a:round/>
            <a:headEnd/>
            <a:tailEnd/>
          </a:ln>
        </p:spPr>
        <p:txBody>
          <a:bodyPr/>
          <a:lstStyle/>
          <a:p>
            <a:endParaRPr lang="en-US"/>
          </a:p>
        </p:txBody>
      </p:sp>
      <p:sp>
        <p:nvSpPr>
          <p:cNvPr id="42005" name="AutoShape 22"/>
          <p:cNvSpPr>
            <a:spLocks noChangeArrowheads="1"/>
          </p:cNvSpPr>
          <p:nvPr/>
        </p:nvSpPr>
        <p:spPr bwMode="auto">
          <a:xfrm>
            <a:off x="2133600" y="5486400"/>
            <a:ext cx="304800" cy="228600"/>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2006" name="Text Box 23"/>
          <p:cNvSpPr txBox="1">
            <a:spLocks noChangeArrowheads="1"/>
          </p:cNvSpPr>
          <p:nvPr/>
        </p:nvSpPr>
        <p:spPr bwMode="auto">
          <a:xfrm>
            <a:off x="3032125" y="4535488"/>
            <a:ext cx="5748338" cy="1552575"/>
          </a:xfrm>
          <a:prstGeom prst="rect">
            <a:avLst/>
          </a:prstGeom>
          <a:noFill/>
          <a:ln w="9525">
            <a:noFill/>
            <a:miter lim="800000"/>
            <a:headEnd/>
            <a:tailEnd/>
          </a:ln>
        </p:spPr>
        <p:txBody>
          <a:bodyPr wrap="none">
            <a:spAutoFit/>
          </a:bodyPr>
          <a:lstStyle/>
          <a:p>
            <a:r>
              <a:rPr lang="en-US" sz="2400"/>
              <a:t>Steering Committee:</a:t>
            </a:r>
          </a:p>
          <a:p>
            <a:pPr>
              <a:buFontTx/>
              <a:buChar char="•"/>
            </a:pPr>
            <a:r>
              <a:rPr lang="en-US" sz="2400"/>
              <a:t>  Sets risk management priorities</a:t>
            </a:r>
          </a:p>
          <a:p>
            <a:pPr>
              <a:buFontTx/>
              <a:buChar char="•"/>
            </a:pPr>
            <a:r>
              <a:rPr lang="en-US" sz="2400"/>
              <a:t>  Define Risk management objectives to </a:t>
            </a:r>
          </a:p>
          <a:p>
            <a:r>
              <a:rPr lang="en-US" sz="2400"/>
              <a:t>     achieve business strategy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457200" y="304800"/>
            <a:ext cx="8229600" cy="1143000"/>
          </a:xfrm>
        </p:spPr>
        <p:txBody>
          <a:bodyPr/>
          <a:lstStyle/>
          <a:p>
            <a:pPr eaLnBrk="1" hangingPunct="1"/>
            <a:r>
              <a:rPr lang="en-US" smtClean="0"/>
              <a:t>Risk Management Roles</a:t>
            </a:r>
          </a:p>
        </p:txBody>
      </p:sp>
      <p:sp>
        <p:nvSpPr>
          <p:cNvPr id="43011" name="Line 5"/>
          <p:cNvSpPr>
            <a:spLocks noChangeShapeType="1"/>
          </p:cNvSpPr>
          <p:nvPr/>
        </p:nvSpPr>
        <p:spPr bwMode="auto">
          <a:xfrm>
            <a:off x="8077200" y="1752600"/>
            <a:ext cx="0" cy="381000"/>
          </a:xfrm>
          <a:prstGeom prst="line">
            <a:avLst/>
          </a:prstGeom>
          <a:noFill/>
          <a:ln w="9525">
            <a:solidFill>
              <a:schemeClr val="tx1"/>
            </a:solidFill>
            <a:round/>
            <a:headEnd/>
            <a:tailEnd/>
          </a:ln>
        </p:spPr>
        <p:txBody>
          <a:bodyPr/>
          <a:lstStyle/>
          <a:p>
            <a:endParaRPr lang="en-US"/>
          </a:p>
        </p:txBody>
      </p:sp>
      <p:sp>
        <p:nvSpPr>
          <p:cNvPr id="43012" name="AutoShape 6"/>
          <p:cNvSpPr>
            <a:spLocks noChangeArrowheads="1"/>
          </p:cNvSpPr>
          <p:nvPr/>
        </p:nvSpPr>
        <p:spPr bwMode="auto">
          <a:xfrm>
            <a:off x="7924800" y="1447800"/>
            <a:ext cx="304800" cy="304800"/>
          </a:xfrm>
          <a:prstGeom prst="smileyFace">
            <a:avLst>
              <a:gd name="adj" fmla="val 4653"/>
            </a:avLst>
          </a:prstGeom>
          <a:solidFill>
            <a:srgbClr val="E6CF46"/>
          </a:solidFill>
          <a:ln w="9525">
            <a:solidFill>
              <a:schemeClr val="tx1"/>
            </a:solidFill>
            <a:round/>
            <a:headEnd/>
            <a:tailEnd/>
          </a:ln>
        </p:spPr>
        <p:txBody>
          <a:bodyPr wrap="none" anchor="ctr"/>
          <a:lstStyle/>
          <a:p>
            <a:endParaRPr lang="en-US"/>
          </a:p>
        </p:txBody>
      </p:sp>
      <p:sp>
        <p:nvSpPr>
          <p:cNvPr id="43013" name="Line 7"/>
          <p:cNvSpPr>
            <a:spLocks noChangeShapeType="1"/>
          </p:cNvSpPr>
          <p:nvPr/>
        </p:nvSpPr>
        <p:spPr bwMode="auto">
          <a:xfrm>
            <a:off x="609600" y="1752600"/>
            <a:ext cx="533400" cy="0"/>
          </a:xfrm>
          <a:prstGeom prst="line">
            <a:avLst/>
          </a:prstGeom>
          <a:noFill/>
          <a:ln w="9525">
            <a:solidFill>
              <a:schemeClr val="tx1"/>
            </a:solidFill>
            <a:round/>
            <a:headEnd/>
            <a:tailEnd/>
          </a:ln>
        </p:spPr>
        <p:txBody>
          <a:bodyPr/>
          <a:lstStyle/>
          <a:p>
            <a:endParaRPr lang="en-US"/>
          </a:p>
        </p:txBody>
      </p:sp>
      <p:sp>
        <p:nvSpPr>
          <p:cNvPr id="43014" name="Line 8"/>
          <p:cNvSpPr>
            <a:spLocks noChangeShapeType="1"/>
          </p:cNvSpPr>
          <p:nvPr/>
        </p:nvSpPr>
        <p:spPr bwMode="auto">
          <a:xfrm flipH="1">
            <a:off x="7924800" y="2133600"/>
            <a:ext cx="152400" cy="304800"/>
          </a:xfrm>
          <a:prstGeom prst="line">
            <a:avLst/>
          </a:prstGeom>
          <a:noFill/>
          <a:ln w="9525">
            <a:solidFill>
              <a:schemeClr val="tx1"/>
            </a:solidFill>
            <a:round/>
            <a:headEnd/>
            <a:tailEnd/>
          </a:ln>
        </p:spPr>
        <p:txBody>
          <a:bodyPr/>
          <a:lstStyle/>
          <a:p>
            <a:endParaRPr lang="en-US"/>
          </a:p>
        </p:txBody>
      </p:sp>
      <p:sp>
        <p:nvSpPr>
          <p:cNvPr id="43015" name="Line 9"/>
          <p:cNvSpPr>
            <a:spLocks noChangeShapeType="1"/>
          </p:cNvSpPr>
          <p:nvPr/>
        </p:nvSpPr>
        <p:spPr bwMode="auto">
          <a:xfrm>
            <a:off x="8077200" y="2133600"/>
            <a:ext cx="228600" cy="304800"/>
          </a:xfrm>
          <a:prstGeom prst="line">
            <a:avLst/>
          </a:prstGeom>
          <a:noFill/>
          <a:ln w="9525">
            <a:solidFill>
              <a:schemeClr val="tx1"/>
            </a:solidFill>
            <a:round/>
            <a:headEnd/>
            <a:tailEnd/>
          </a:ln>
        </p:spPr>
        <p:txBody>
          <a:bodyPr/>
          <a:lstStyle/>
          <a:p>
            <a:endParaRPr lang="en-US"/>
          </a:p>
        </p:txBody>
      </p:sp>
      <p:sp>
        <p:nvSpPr>
          <p:cNvPr id="43016" name="Line 10"/>
          <p:cNvSpPr>
            <a:spLocks noChangeShapeType="1"/>
          </p:cNvSpPr>
          <p:nvPr/>
        </p:nvSpPr>
        <p:spPr bwMode="auto">
          <a:xfrm>
            <a:off x="1295400" y="1600200"/>
            <a:ext cx="0" cy="381000"/>
          </a:xfrm>
          <a:prstGeom prst="line">
            <a:avLst/>
          </a:prstGeom>
          <a:noFill/>
          <a:ln w="9525">
            <a:solidFill>
              <a:schemeClr val="tx1"/>
            </a:solidFill>
            <a:round/>
            <a:headEnd/>
            <a:tailEnd/>
          </a:ln>
        </p:spPr>
        <p:txBody>
          <a:bodyPr/>
          <a:lstStyle/>
          <a:p>
            <a:endParaRPr lang="en-US"/>
          </a:p>
        </p:txBody>
      </p:sp>
      <p:sp>
        <p:nvSpPr>
          <p:cNvPr id="43017" name="AutoShape 11"/>
          <p:cNvSpPr>
            <a:spLocks noChangeArrowheads="1"/>
          </p:cNvSpPr>
          <p:nvPr/>
        </p:nvSpPr>
        <p:spPr bwMode="auto">
          <a:xfrm>
            <a:off x="1143000" y="1295400"/>
            <a:ext cx="304800" cy="304800"/>
          </a:xfrm>
          <a:prstGeom prst="smileyFace">
            <a:avLst>
              <a:gd name="adj" fmla="val 4653"/>
            </a:avLst>
          </a:prstGeom>
          <a:solidFill>
            <a:srgbClr val="F4EBB2"/>
          </a:solidFill>
          <a:ln w="9525">
            <a:solidFill>
              <a:schemeClr val="tx1"/>
            </a:solidFill>
            <a:round/>
            <a:headEnd/>
            <a:tailEnd/>
          </a:ln>
        </p:spPr>
        <p:txBody>
          <a:bodyPr wrap="none" anchor="ctr"/>
          <a:lstStyle/>
          <a:p>
            <a:endParaRPr lang="en-US"/>
          </a:p>
        </p:txBody>
      </p:sp>
      <p:sp>
        <p:nvSpPr>
          <p:cNvPr id="43018" name="Line 12"/>
          <p:cNvSpPr>
            <a:spLocks noChangeShapeType="1"/>
          </p:cNvSpPr>
          <p:nvPr/>
        </p:nvSpPr>
        <p:spPr bwMode="auto">
          <a:xfrm>
            <a:off x="1066800" y="1752600"/>
            <a:ext cx="533400" cy="0"/>
          </a:xfrm>
          <a:prstGeom prst="line">
            <a:avLst/>
          </a:prstGeom>
          <a:noFill/>
          <a:ln w="9525">
            <a:solidFill>
              <a:schemeClr val="tx1"/>
            </a:solidFill>
            <a:round/>
            <a:headEnd/>
            <a:tailEnd/>
          </a:ln>
        </p:spPr>
        <p:txBody>
          <a:bodyPr/>
          <a:lstStyle/>
          <a:p>
            <a:endParaRPr lang="en-US"/>
          </a:p>
        </p:txBody>
      </p:sp>
      <p:sp>
        <p:nvSpPr>
          <p:cNvPr id="43019" name="Line 13"/>
          <p:cNvSpPr>
            <a:spLocks noChangeShapeType="1"/>
          </p:cNvSpPr>
          <p:nvPr/>
        </p:nvSpPr>
        <p:spPr bwMode="auto">
          <a:xfrm flipH="1">
            <a:off x="1143000" y="1981200"/>
            <a:ext cx="152400" cy="304800"/>
          </a:xfrm>
          <a:prstGeom prst="line">
            <a:avLst/>
          </a:prstGeom>
          <a:noFill/>
          <a:ln w="9525">
            <a:solidFill>
              <a:schemeClr val="tx1"/>
            </a:solidFill>
            <a:round/>
            <a:headEnd/>
            <a:tailEnd/>
          </a:ln>
        </p:spPr>
        <p:txBody>
          <a:bodyPr/>
          <a:lstStyle/>
          <a:p>
            <a:endParaRPr lang="en-US"/>
          </a:p>
        </p:txBody>
      </p:sp>
      <p:sp>
        <p:nvSpPr>
          <p:cNvPr id="43020" name="Line 14"/>
          <p:cNvSpPr>
            <a:spLocks noChangeShapeType="1"/>
          </p:cNvSpPr>
          <p:nvPr/>
        </p:nvSpPr>
        <p:spPr bwMode="auto">
          <a:xfrm>
            <a:off x="1295400" y="1981200"/>
            <a:ext cx="152400" cy="304800"/>
          </a:xfrm>
          <a:prstGeom prst="line">
            <a:avLst/>
          </a:prstGeom>
          <a:noFill/>
          <a:ln w="9525">
            <a:solidFill>
              <a:schemeClr val="tx1"/>
            </a:solidFill>
            <a:round/>
            <a:headEnd/>
            <a:tailEnd/>
          </a:ln>
        </p:spPr>
        <p:txBody>
          <a:bodyPr/>
          <a:lstStyle/>
          <a:p>
            <a:endParaRPr lang="en-US"/>
          </a:p>
        </p:txBody>
      </p:sp>
      <p:sp>
        <p:nvSpPr>
          <p:cNvPr id="43021" name="Line 15"/>
          <p:cNvSpPr>
            <a:spLocks noChangeShapeType="1"/>
          </p:cNvSpPr>
          <p:nvPr/>
        </p:nvSpPr>
        <p:spPr bwMode="auto">
          <a:xfrm>
            <a:off x="1752600" y="1600200"/>
            <a:ext cx="0" cy="381000"/>
          </a:xfrm>
          <a:prstGeom prst="line">
            <a:avLst/>
          </a:prstGeom>
          <a:noFill/>
          <a:ln w="9525">
            <a:solidFill>
              <a:schemeClr val="tx1"/>
            </a:solidFill>
            <a:round/>
            <a:headEnd/>
            <a:tailEnd/>
          </a:ln>
        </p:spPr>
        <p:txBody>
          <a:bodyPr/>
          <a:lstStyle/>
          <a:p>
            <a:endParaRPr lang="en-US"/>
          </a:p>
        </p:txBody>
      </p:sp>
      <p:sp>
        <p:nvSpPr>
          <p:cNvPr id="43022" name="AutoShape 16"/>
          <p:cNvSpPr>
            <a:spLocks noChangeArrowheads="1"/>
          </p:cNvSpPr>
          <p:nvPr/>
        </p:nvSpPr>
        <p:spPr bwMode="auto">
          <a:xfrm>
            <a:off x="1600200" y="1295400"/>
            <a:ext cx="304800" cy="304800"/>
          </a:xfrm>
          <a:prstGeom prst="smileyFace">
            <a:avLst>
              <a:gd name="adj" fmla="val 4653"/>
            </a:avLst>
          </a:prstGeom>
          <a:solidFill>
            <a:srgbClr val="A4623A"/>
          </a:solidFill>
          <a:ln w="9525">
            <a:solidFill>
              <a:schemeClr val="tx1"/>
            </a:solidFill>
            <a:round/>
            <a:headEnd/>
            <a:tailEnd/>
          </a:ln>
        </p:spPr>
        <p:txBody>
          <a:bodyPr wrap="none" anchor="ctr"/>
          <a:lstStyle/>
          <a:p>
            <a:endParaRPr lang="en-US"/>
          </a:p>
        </p:txBody>
      </p:sp>
      <p:sp>
        <p:nvSpPr>
          <p:cNvPr id="43023" name="Line 17"/>
          <p:cNvSpPr>
            <a:spLocks noChangeShapeType="1"/>
          </p:cNvSpPr>
          <p:nvPr/>
        </p:nvSpPr>
        <p:spPr bwMode="auto">
          <a:xfrm>
            <a:off x="1524000" y="1752600"/>
            <a:ext cx="533400" cy="0"/>
          </a:xfrm>
          <a:prstGeom prst="line">
            <a:avLst/>
          </a:prstGeom>
          <a:noFill/>
          <a:ln w="9525">
            <a:solidFill>
              <a:schemeClr val="tx1"/>
            </a:solidFill>
            <a:round/>
            <a:headEnd/>
            <a:tailEnd/>
          </a:ln>
        </p:spPr>
        <p:txBody>
          <a:bodyPr/>
          <a:lstStyle/>
          <a:p>
            <a:endParaRPr lang="en-US"/>
          </a:p>
        </p:txBody>
      </p:sp>
      <p:sp>
        <p:nvSpPr>
          <p:cNvPr id="43024" name="Line 18"/>
          <p:cNvSpPr>
            <a:spLocks noChangeShapeType="1"/>
          </p:cNvSpPr>
          <p:nvPr/>
        </p:nvSpPr>
        <p:spPr bwMode="auto">
          <a:xfrm flipH="1">
            <a:off x="1600200" y="1981200"/>
            <a:ext cx="152400" cy="304800"/>
          </a:xfrm>
          <a:prstGeom prst="line">
            <a:avLst/>
          </a:prstGeom>
          <a:noFill/>
          <a:ln w="9525">
            <a:solidFill>
              <a:schemeClr val="tx1"/>
            </a:solidFill>
            <a:round/>
            <a:headEnd/>
            <a:tailEnd/>
          </a:ln>
        </p:spPr>
        <p:txBody>
          <a:bodyPr/>
          <a:lstStyle/>
          <a:p>
            <a:endParaRPr lang="en-US"/>
          </a:p>
        </p:txBody>
      </p:sp>
      <p:sp>
        <p:nvSpPr>
          <p:cNvPr id="43025" name="Line 19"/>
          <p:cNvSpPr>
            <a:spLocks noChangeShapeType="1"/>
          </p:cNvSpPr>
          <p:nvPr/>
        </p:nvSpPr>
        <p:spPr bwMode="auto">
          <a:xfrm>
            <a:off x="1752600" y="1981200"/>
            <a:ext cx="228600" cy="304800"/>
          </a:xfrm>
          <a:prstGeom prst="line">
            <a:avLst/>
          </a:prstGeom>
          <a:noFill/>
          <a:ln w="9525">
            <a:solidFill>
              <a:schemeClr val="tx1"/>
            </a:solidFill>
            <a:round/>
            <a:headEnd/>
            <a:tailEnd/>
          </a:ln>
        </p:spPr>
        <p:txBody>
          <a:bodyPr/>
          <a:lstStyle/>
          <a:p>
            <a:endParaRPr lang="en-US"/>
          </a:p>
        </p:txBody>
      </p:sp>
      <p:sp>
        <p:nvSpPr>
          <p:cNvPr id="43026" name="AutoShape 20"/>
          <p:cNvSpPr>
            <a:spLocks noChangeArrowheads="1"/>
          </p:cNvSpPr>
          <p:nvPr/>
        </p:nvSpPr>
        <p:spPr bwMode="auto">
          <a:xfrm>
            <a:off x="1143000" y="1981200"/>
            <a:ext cx="3048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43027" name="Text Box 21"/>
          <p:cNvSpPr txBox="1">
            <a:spLocks noChangeArrowheads="1"/>
          </p:cNvSpPr>
          <p:nvPr/>
        </p:nvSpPr>
        <p:spPr bwMode="auto">
          <a:xfrm>
            <a:off x="152400" y="2438400"/>
            <a:ext cx="3206750" cy="915988"/>
          </a:xfrm>
          <a:prstGeom prst="rect">
            <a:avLst/>
          </a:prstGeom>
          <a:noFill/>
          <a:ln w="9525">
            <a:noFill/>
            <a:miter lim="800000"/>
            <a:headEnd/>
            <a:tailEnd/>
          </a:ln>
        </p:spPr>
        <p:txBody>
          <a:bodyPr wrap="none">
            <a:spAutoFit/>
          </a:bodyPr>
          <a:lstStyle/>
          <a:p>
            <a:r>
              <a:rPr lang="en-US" b="1"/>
              <a:t>Governance &amp; Sr Mgmt:</a:t>
            </a:r>
          </a:p>
          <a:p>
            <a:r>
              <a:rPr lang="en-US"/>
              <a:t>Allocate resources, assess</a:t>
            </a:r>
          </a:p>
          <a:p>
            <a:r>
              <a:rPr lang="en-US"/>
              <a:t>&amp; use risk assessment results</a:t>
            </a:r>
          </a:p>
        </p:txBody>
      </p:sp>
      <p:sp>
        <p:nvSpPr>
          <p:cNvPr id="43028" name="Line 22"/>
          <p:cNvSpPr>
            <a:spLocks noChangeShapeType="1"/>
          </p:cNvSpPr>
          <p:nvPr/>
        </p:nvSpPr>
        <p:spPr bwMode="auto">
          <a:xfrm>
            <a:off x="7848600" y="1905000"/>
            <a:ext cx="457200" cy="0"/>
          </a:xfrm>
          <a:prstGeom prst="line">
            <a:avLst/>
          </a:prstGeom>
          <a:noFill/>
          <a:ln w="9525">
            <a:solidFill>
              <a:schemeClr val="tx1"/>
            </a:solidFill>
            <a:round/>
            <a:headEnd/>
            <a:tailEnd/>
          </a:ln>
        </p:spPr>
        <p:txBody>
          <a:bodyPr/>
          <a:lstStyle/>
          <a:p>
            <a:endParaRPr lang="en-US"/>
          </a:p>
        </p:txBody>
      </p:sp>
      <p:sp>
        <p:nvSpPr>
          <p:cNvPr id="43029" name="Line 23"/>
          <p:cNvSpPr>
            <a:spLocks noChangeShapeType="1"/>
          </p:cNvSpPr>
          <p:nvPr/>
        </p:nvSpPr>
        <p:spPr bwMode="auto">
          <a:xfrm>
            <a:off x="838200" y="1600200"/>
            <a:ext cx="0" cy="381000"/>
          </a:xfrm>
          <a:prstGeom prst="line">
            <a:avLst/>
          </a:prstGeom>
          <a:noFill/>
          <a:ln w="9525">
            <a:solidFill>
              <a:schemeClr val="tx1"/>
            </a:solidFill>
            <a:round/>
            <a:headEnd/>
            <a:tailEnd/>
          </a:ln>
        </p:spPr>
        <p:txBody>
          <a:bodyPr/>
          <a:lstStyle/>
          <a:p>
            <a:endParaRPr lang="en-US"/>
          </a:p>
        </p:txBody>
      </p:sp>
      <p:sp>
        <p:nvSpPr>
          <p:cNvPr id="43030" name="AutoShape 24"/>
          <p:cNvSpPr>
            <a:spLocks noChangeArrowheads="1"/>
          </p:cNvSpPr>
          <p:nvPr/>
        </p:nvSpPr>
        <p:spPr bwMode="auto">
          <a:xfrm>
            <a:off x="685800" y="1295400"/>
            <a:ext cx="304800" cy="304800"/>
          </a:xfrm>
          <a:prstGeom prst="smileyFace">
            <a:avLst>
              <a:gd name="adj" fmla="val 4653"/>
            </a:avLst>
          </a:prstGeom>
          <a:solidFill>
            <a:srgbClr val="E6CF46"/>
          </a:solidFill>
          <a:ln w="9525">
            <a:solidFill>
              <a:schemeClr val="tx1"/>
            </a:solidFill>
            <a:round/>
            <a:headEnd/>
            <a:tailEnd/>
          </a:ln>
        </p:spPr>
        <p:txBody>
          <a:bodyPr wrap="none" anchor="ctr"/>
          <a:lstStyle/>
          <a:p>
            <a:endParaRPr lang="en-US"/>
          </a:p>
        </p:txBody>
      </p:sp>
      <p:sp>
        <p:nvSpPr>
          <p:cNvPr id="43031" name="Line 25"/>
          <p:cNvSpPr>
            <a:spLocks noChangeShapeType="1"/>
          </p:cNvSpPr>
          <p:nvPr/>
        </p:nvSpPr>
        <p:spPr bwMode="auto">
          <a:xfrm flipH="1">
            <a:off x="685800" y="1981200"/>
            <a:ext cx="152400" cy="304800"/>
          </a:xfrm>
          <a:prstGeom prst="line">
            <a:avLst/>
          </a:prstGeom>
          <a:noFill/>
          <a:ln w="9525">
            <a:solidFill>
              <a:schemeClr val="tx1"/>
            </a:solidFill>
            <a:round/>
            <a:headEnd/>
            <a:tailEnd/>
          </a:ln>
        </p:spPr>
        <p:txBody>
          <a:bodyPr/>
          <a:lstStyle/>
          <a:p>
            <a:endParaRPr lang="en-US"/>
          </a:p>
        </p:txBody>
      </p:sp>
      <p:sp>
        <p:nvSpPr>
          <p:cNvPr id="43032" name="Line 26"/>
          <p:cNvSpPr>
            <a:spLocks noChangeShapeType="1"/>
          </p:cNvSpPr>
          <p:nvPr/>
        </p:nvSpPr>
        <p:spPr bwMode="auto">
          <a:xfrm>
            <a:off x="838200" y="1981200"/>
            <a:ext cx="228600" cy="304800"/>
          </a:xfrm>
          <a:prstGeom prst="line">
            <a:avLst/>
          </a:prstGeom>
          <a:noFill/>
          <a:ln w="9525">
            <a:solidFill>
              <a:schemeClr val="tx1"/>
            </a:solidFill>
            <a:round/>
            <a:headEnd/>
            <a:tailEnd/>
          </a:ln>
        </p:spPr>
        <p:txBody>
          <a:bodyPr/>
          <a:lstStyle/>
          <a:p>
            <a:endParaRPr lang="en-US"/>
          </a:p>
        </p:txBody>
      </p:sp>
      <p:sp>
        <p:nvSpPr>
          <p:cNvPr id="43033" name="Line 27"/>
          <p:cNvSpPr>
            <a:spLocks noChangeShapeType="1"/>
          </p:cNvSpPr>
          <p:nvPr/>
        </p:nvSpPr>
        <p:spPr bwMode="auto">
          <a:xfrm>
            <a:off x="609600" y="1752600"/>
            <a:ext cx="457200" cy="0"/>
          </a:xfrm>
          <a:prstGeom prst="line">
            <a:avLst/>
          </a:prstGeom>
          <a:noFill/>
          <a:ln w="9525">
            <a:solidFill>
              <a:schemeClr val="tx1"/>
            </a:solidFill>
            <a:round/>
            <a:headEnd/>
            <a:tailEnd/>
          </a:ln>
        </p:spPr>
        <p:txBody>
          <a:bodyPr/>
          <a:lstStyle/>
          <a:p>
            <a:endParaRPr lang="en-US"/>
          </a:p>
        </p:txBody>
      </p:sp>
      <p:sp>
        <p:nvSpPr>
          <p:cNvPr id="43034" name="Text Box 28"/>
          <p:cNvSpPr txBox="1">
            <a:spLocks noChangeArrowheads="1"/>
          </p:cNvSpPr>
          <p:nvPr/>
        </p:nvSpPr>
        <p:spPr bwMode="auto">
          <a:xfrm>
            <a:off x="6788150" y="2438400"/>
            <a:ext cx="2355850" cy="915988"/>
          </a:xfrm>
          <a:prstGeom prst="rect">
            <a:avLst/>
          </a:prstGeom>
          <a:noFill/>
          <a:ln w="9525">
            <a:noFill/>
            <a:miter lim="800000"/>
            <a:headEnd/>
            <a:tailEnd/>
          </a:ln>
        </p:spPr>
        <p:txBody>
          <a:bodyPr wrap="none">
            <a:spAutoFit/>
          </a:bodyPr>
          <a:lstStyle/>
          <a:p>
            <a:r>
              <a:rPr lang="en-US" b="1"/>
              <a:t>Chief Info Officer</a:t>
            </a:r>
          </a:p>
          <a:p>
            <a:r>
              <a:rPr lang="en-US"/>
              <a:t>IT planning, budget,</a:t>
            </a:r>
          </a:p>
          <a:p>
            <a:r>
              <a:rPr lang="en-US"/>
              <a:t>performance incl. risk</a:t>
            </a:r>
          </a:p>
        </p:txBody>
      </p:sp>
      <p:sp>
        <p:nvSpPr>
          <p:cNvPr id="43035" name="Line 29"/>
          <p:cNvSpPr>
            <a:spLocks noChangeShapeType="1"/>
          </p:cNvSpPr>
          <p:nvPr/>
        </p:nvSpPr>
        <p:spPr bwMode="auto">
          <a:xfrm>
            <a:off x="5715000" y="2057400"/>
            <a:ext cx="0" cy="381000"/>
          </a:xfrm>
          <a:prstGeom prst="line">
            <a:avLst/>
          </a:prstGeom>
          <a:noFill/>
          <a:ln w="9525">
            <a:solidFill>
              <a:schemeClr val="tx1"/>
            </a:solidFill>
            <a:round/>
            <a:headEnd/>
            <a:tailEnd/>
          </a:ln>
        </p:spPr>
        <p:txBody>
          <a:bodyPr/>
          <a:lstStyle/>
          <a:p>
            <a:endParaRPr lang="en-US"/>
          </a:p>
        </p:txBody>
      </p:sp>
      <p:sp>
        <p:nvSpPr>
          <p:cNvPr id="43036" name="AutoShape 30"/>
          <p:cNvSpPr>
            <a:spLocks noChangeArrowheads="1"/>
          </p:cNvSpPr>
          <p:nvPr/>
        </p:nvSpPr>
        <p:spPr bwMode="auto">
          <a:xfrm>
            <a:off x="5562600" y="1752600"/>
            <a:ext cx="304800" cy="304800"/>
          </a:xfrm>
          <a:prstGeom prst="smileyFace">
            <a:avLst>
              <a:gd name="adj" fmla="val 4653"/>
            </a:avLst>
          </a:prstGeom>
          <a:solidFill>
            <a:srgbClr val="FAECC6"/>
          </a:solidFill>
          <a:ln w="9525">
            <a:solidFill>
              <a:schemeClr val="tx1"/>
            </a:solidFill>
            <a:round/>
            <a:headEnd/>
            <a:tailEnd/>
          </a:ln>
        </p:spPr>
        <p:txBody>
          <a:bodyPr wrap="none" anchor="ctr"/>
          <a:lstStyle/>
          <a:p>
            <a:endParaRPr lang="en-US"/>
          </a:p>
        </p:txBody>
      </p:sp>
      <p:sp>
        <p:nvSpPr>
          <p:cNvPr id="43037" name="Line 31"/>
          <p:cNvSpPr>
            <a:spLocks noChangeShapeType="1"/>
          </p:cNvSpPr>
          <p:nvPr/>
        </p:nvSpPr>
        <p:spPr bwMode="auto">
          <a:xfrm flipH="1">
            <a:off x="5562600" y="2438400"/>
            <a:ext cx="152400" cy="304800"/>
          </a:xfrm>
          <a:prstGeom prst="line">
            <a:avLst/>
          </a:prstGeom>
          <a:noFill/>
          <a:ln w="9525">
            <a:solidFill>
              <a:schemeClr val="tx1"/>
            </a:solidFill>
            <a:round/>
            <a:headEnd/>
            <a:tailEnd/>
          </a:ln>
        </p:spPr>
        <p:txBody>
          <a:bodyPr/>
          <a:lstStyle/>
          <a:p>
            <a:endParaRPr lang="en-US"/>
          </a:p>
        </p:txBody>
      </p:sp>
      <p:sp>
        <p:nvSpPr>
          <p:cNvPr id="43038" name="Line 32"/>
          <p:cNvSpPr>
            <a:spLocks noChangeShapeType="1"/>
          </p:cNvSpPr>
          <p:nvPr/>
        </p:nvSpPr>
        <p:spPr bwMode="auto">
          <a:xfrm>
            <a:off x="5715000" y="2438400"/>
            <a:ext cx="228600" cy="304800"/>
          </a:xfrm>
          <a:prstGeom prst="line">
            <a:avLst/>
          </a:prstGeom>
          <a:noFill/>
          <a:ln w="9525">
            <a:solidFill>
              <a:schemeClr val="tx1"/>
            </a:solidFill>
            <a:round/>
            <a:headEnd/>
            <a:tailEnd/>
          </a:ln>
        </p:spPr>
        <p:txBody>
          <a:bodyPr/>
          <a:lstStyle/>
          <a:p>
            <a:endParaRPr lang="en-US"/>
          </a:p>
        </p:txBody>
      </p:sp>
      <p:sp>
        <p:nvSpPr>
          <p:cNvPr id="43039" name="Line 33"/>
          <p:cNvSpPr>
            <a:spLocks noChangeShapeType="1"/>
          </p:cNvSpPr>
          <p:nvPr/>
        </p:nvSpPr>
        <p:spPr bwMode="auto">
          <a:xfrm>
            <a:off x="5486400" y="2209800"/>
            <a:ext cx="457200" cy="0"/>
          </a:xfrm>
          <a:prstGeom prst="line">
            <a:avLst/>
          </a:prstGeom>
          <a:noFill/>
          <a:ln w="9525">
            <a:solidFill>
              <a:schemeClr val="tx1"/>
            </a:solidFill>
            <a:round/>
            <a:headEnd/>
            <a:tailEnd/>
          </a:ln>
        </p:spPr>
        <p:txBody>
          <a:bodyPr/>
          <a:lstStyle/>
          <a:p>
            <a:endParaRPr lang="en-US"/>
          </a:p>
        </p:txBody>
      </p:sp>
      <p:sp>
        <p:nvSpPr>
          <p:cNvPr id="43040" name="Line 68"/>
          <p:cNvSpPr>
            <a:spLocks noChangeShapeType="1"/>
          </p:cNvSpPr>
          <p:nvPr/>
        </p:nvSpPr>
        <p:spPr bwMode="auto">
          <a:xfrm>
            <a:off x="304800" y="3962400"/>
            <a:ext cx="533400" cy="0"/>
          </a:xfrm>
          <a:prstGeom prst="line">
            <a:avLst/>
          </a:prstGeom>
          <a:noFill/>
          <a:ln w="9525">
            <a:solidFill>
              <a:schemeClr val="tx1"/>
            </a:solidFill>
            <a:round/>
            <a:headEnd/>
            <a:tailEnd/>
          </a:ln>
        </p:spPr>
        <p:txBody>
          <a:bodyPr/>
          <a:lstStyle/>
          <a:p>
            <a:endParaRPr lang="en-US"/>
          </a:p>
        </p:txBody>
      </p:sp>
      <p:sp>
        <p:nvSpPr>
          <p:cNvPr id="43041" name="Line 69"/>
          <p:cNvSpPr>
            <a:spLocks noChangeShapeType="1"/>
          </p:cNvSpPr>
          <p:nvPr/>
        </p:nvSpPr>
        <p:spPr bwMode="auto">
          <a:xfrm>
            <a:off x="990600" y="3810000"/>
            <a:ext cx="0" cy="381000"/>
          </a:xfrm>
          <a:prstGeom prst="line">
            <a:avLst/>
          </a:prstGeom>
          <a:noFill/>
          <a:ln w="9525">
            <a:solidFill>
              <a:schemeClr val="tx1"/>
            </a:solidFill>
            <a:round/>
            <a:headEnd/>
            <a:tailEnd/>
          </a:ln>
        </p:spPr>
        <p:txBody>
          <a:bodyPr/>
          <a:lstStyle/>
          <a:p>
            <a:endParaRPr lang="en-US"/>
          </a:p>
        </p:txBody>
      </p:sp>
      <p:sp>
        <p:nvSpPr>
          <p:cNvPr id="43042" name="AutoShape 70"/>
          <p:cNvSpPr>
            <a:spLocks noChangeArrowheads="1"/>
          </p:cNvSpPr>
          <p:nvPr/>
        </p:nvSpPr>
        <p:spPr bwMode="auto">
          <a:xfrm>
            <a:off x="838200" y="3505200"/>
            <a:ext cx="304800" cy="304800"/>
          </a:xfrm>
          <a:prstGeom prst="smileyFace">
            <a:avLst>
              <a:gd name="adj" fmla="val 4653"/>
            </a:avLst>
          </a:prstGeom>
          <a:solidFill>
            <a:srgbClr val="968416"/>
          </a:solidFill>
          <a:ln w="9525">
            <a:solidFill>
              <a:schemeClr val="tx1"/>
            </a:solidFill>
            <a:round/>
            <a:headEnd/>
            <a:tailEnd/>
          </a:ln>
        </p:spPr>
        <p:txBody>
          <a:bodyPr wrap="none" anchor="ctr"/>
          <a:lstStyle/>
          <a:p>
            <a:endParaRPr lang="en-US"/>
          </a:p>
        </p:txBody>
      </p:sp>
      <p:sp>
        <p:nvSpPr>
          <p:cNvPr id="43043" name="Line 71"/>
          <p:cNvSpPr>
            <a:spLocks noChangeShapeType="1"/>
          </p:cNvSpPr>
          <p:nvPr/>
        </p:nvSpPr>
        <p:spPr bwMode="auto">
          <a:xfrm>
            <a:off x="762000" y="3962400"/>
            <a:ext cx="533400" cy="0"/>
          </a:xfrm>
          <a:prstGeom prst="line">
            <a:avLst/>
          </a:prstGeom>
          <a:noFill/>
          <a:ln w="9525">
            <a:solidFill>
              <a:schemeClr val="tx1"/>
            </a:solidFill>
            <a:round/>
            <a:headEnd/>
            <a:tailEnd/>
          </a:ln>
        </p:spPr>
        <p:txBody>
          <a:bodyPr/>
          <a:lstStyle/>
          <a:p>
            <a:endParaRPr lang="en-US"/>
          </a:p>
        </p:txBody>
      </p:sp>
      <p:sp>
        <p:nvSpPr>
          <p:cNvPr id="43044" name="Line 72"/>
          <p:cNvSpPr>
            <a:spLocks noChangeShapeType="1"/>
          </p:cNvSpPr>
          <p:nvPr/>
        </p:nvSpPr>
        <p:spPr bwMode="auto">
          <a:xfrm flipH="1">
            <a:off x="838200" y="4191000"/>
            <a:ext cx="152400" cy="304800"/>
          </a:xfrm>
          <a:prstGeom prst="line">
            <a:avLst/>
          </a:prstGeom>
          <a:noFill/>
          <a:ln w="9525">
            <a:solidFill>
              <a:schemeClr val="tx1"/>
            </a:solidFill>
            <a:round/>
            <a:headEnd/>
            <a:tailEnd/>
          </a:ln>
        </p:spPr>
        <p:txBody>
          <a:bodyPr/>
          <a:lstStyle/>
          <a:p>
            <a:endParaRPr lang="en-US"/>
          </a:p>
        </p:txBody>
      </p:sp>
      <p:sp>
        <p:nvSpPr>
          <p:cNvPr id="43045" name="Line 73"/>
          <p:cNvSpPr>
            <a:spLocks noChangeShapeType="1"/>
          </p:cNvSpPr>
          <p:nvPr/>
        </p:nvSpPr>
        <p:spPr bwMode="auto">
          <a:xfrm>
            <a:off x="990600" y="4191000"/>
            <a:ext cx="152400" cy="304800"/>
          </a:xfrm>
          <a:prstGeom prst="line">
            <a:avLst/>
          </a:prstGeom>
          <a:noFill/>
          <a:ln w="9525">
            <a:solidFill>
              <a:schemeClr val="tx1"/>
            </a:solidFill>
            <a:round/>
            <a:headEnd/>
            <a:tailEnd/>
          </a:ln>
        </p:spPr>
        <p:txBody>
          <a:bodyPr/>
          <a:lstStyle/>
          <a:p>
            <a:endParaRPr lang="en-US"/>
          </a:p>
        </p:txBody>
      </p:sp>
      <p:sp>
        <p:nvSpPr>
          <p:cNvPr id="43046" name="Line 74"/>
          <p:cNvSpPr>
            <a:spLocks noChangeShapeType="1"/>
          </p:cNvSpPr>
          <p:nvPr/>
        </p:nvSpPr>
        <p:spPr bwMode="auto">
          <a:xfrm>
            <a:off x="1447800" y="3810000"/>
            <a:ext cx="0" cy="381000"/>
          </a:xfrm>
          <a:prstGeom prst="line">
            <a:avLst/>
          </a:prstGeom>
          <a:noFill/>
          <a:ln w="9525">
            <a:solidFill>
              <a:schemeClr val="tx1"/>
            </a:solidFill>
            <a:round/>
            <a:headEnd/>
            <a:tailEnd/>
          </a:ln>
        </p:spPr>
        <p:txBody>
          <a:bodyPr/>
          <a:lstStyle/>
          <a:p>
            <a:endParaRPr lang="en-US"/>
          </a:p>
        </p:txBody>
      </p:sp>
      <p:sp>
        <p:nvSpPr>
          <p:cNvPr id="43047" name="AutoShape 75"/>
          <p:cNvSpPr>
            <a:spLocks noChangeArrowheads="1"/>
          </p:cNvSpPr>
          <p:nvPr/>
        </p:nvSpPr>
        <p:spPr bwMode="auto">
          <a:xfrm>
            <a:off x="1295400" y="3505200"/>
            <a:ext cx="304800" cy="304800"/>
          </a:xfrm>
          <a:prstGeom prst="smileyFace">
            <a:avLst>
              <a:gd name="adj" fmla="val 4653"/>
            </a:avLst>
          </a:prstGeom>
          <a:solidFill>
            <a:srgbClr val="E2C1AC"/>
          </a:solidFill>
          <a:ln w="9525">
            <a:solidFill>
              <a:schemeClr val="tx1"/>
            </a:solidFill>
            <a:round/>
            <a:headEnd/>
            <a:tailEnd/>
          </a:ln>
        </p:spPr>
        <p:txBody>
          <a:bodyPr wrap="none" anchor="ctr"/>
          <a:lstStyle/>
          <a:p>
            <a:endParaRPr lang="en-US"/>
          </a:p>
        </p:txBody>
      </p:sp>
      <p:sp>
        <p:nvSpPr>
          <p:cNvPr id="43048" name="Line 76"/>
          <p:cNvSpPr>
            <a:spLocks noChangeShapeType="1"/>
          </p:cNvSpPr>
          <p:nvPr/>
        </p:nvSpPr>
        <p:spPr bwMode="auto">
          <a:xfrm>
            <a:off x="1219200" y="3962400"/>
            <a:ext cx="533400" cy="0"/>
          </a:xfrm>
          <a:prstGeom prst="line">
            <a:avLst/>
          </a:prstGeom>
          <a:noFill/>
          <a:ln w="9525">
            <a:solidFill>
              <a:schemeClr val="tx1"/>
            </a:solidFill>
            <a:round/>
            <a:headEnd/>
            <a:tailEnd/>
          </a:ln>
        </p:spPr>
        <p:txBody>
          <a:bodyPr/>
          <a:lstStyle/>
          <a:p>
            <a:endParaRPr lang="en-US"/>
          </a:p>
        </p:txBody>
      </p:sp>
      <p:sp>
        <p:nvSpPr>
          <p:cNvPr id="43049" name="Line 77"/>
          <p:cNvSpPr>
            <a:spLocks noChangeShapeType="1"/>
          </p:cNvSpPr>
          <p:nvPr/>
        </p:nvSpPr>
        <p:spPr bwMode="auto">
          <a:xfrm flipH="1">
            <a:off x="1295400" y="4191000"/>
            <a:ext cx="152400" cy="304800"/>
          </a:xfrm>
          <a:prstGeom prst="line">
            <a:avLst/>
          </a:prstGeom>
          <a:noFill/>
          <a:ln w="9525">
            <a:solidFill>
              <a:schemeClr val="tx1"/>
            </a:solidFill>
            <a:round/>
            <a:headEnd/>
            <a:tailEnd/>
          </a:ln>
        </p:spPr>
        <p:txBody>
          <a:bodyPr/>
          <a:lstStyle/>
          <a:p>
            <a:endParaRPr lang="en-US"/>
          </a:p>
        </p:txBody>
      </p:sp>
      <p:sp>
        <p:nvSpPr>
          <p:cNvPr id="43050" name="Line 78"/>
          <p:cNvSpPr>
            <a:spLocks noChangeShapeType="1"/>
          </p:cNvSpPr>
          <p:nvPr/>
        </p:nvSpPr>
        <p:spPr bwMode="auto">
          <a:xfrm>
            <a:off x="1447800" y="4191000"/>
            <a:ext cx="228600" cy="304800"/>
          </a:xfrm>
          <a:prstGeom prst="line">
            <a:avLst/>
          </a:prstGeom>
          <a:noFill/>
          <a:ln w="9525">
            <a:solidFill>
              <a:schemeClr val="tx1"/>
            </a:solidFill>
            <a:round/>
            <a:headEnd/>
            <a:tailEnd/>
          </a:ln>
        </p:spPr>
        <p:txBody>
          <a:bodyPr/>
          <a:lstStyle/>
          <a:p>
            <a:endParaRPr lang="en-US"/>
          </a:p>
        </p:txBody>
      </p:sp>
      <p:sp>
        <p:nvSpPr>
          <p:cNvPr id="43051" name="AutoShape 79"/>
          <p:cNvSpPr>
            <a:spLocks noChangeArrowheads="1"/>
          </p:cNvSpPr>
          <p:nvPr/>
        </p:nvSpPr>
        <p:spPr bwMode="auto">
          <a:xfrm>
            <a:off x="381000" y="4191000"/>
            <a:ext cx="304800" cy="228600"/>
          </a:xfrm>
          <a:prstGeom prst="triangle">
            <a:avLst>
              <a:gd name="adj" fmla="val 50000"/>
            </a:avLst>
          </a:prstGeom>
          <a:solidFill>
            <a:srgbClr val="DB6A57"/>
          </a:solidFill>
          <a:ln w="9525">
            <a:solidFill>
              <a:schemeClr val="tx1"/>
            </a:solidFill>
            <a:miter lim="800000"/>
            <a:headEnd/>
            <a:tailEnd/>
          </a:ln>
        </p:spPr>
        <p:txBody>
          <a:bodyPr wrap="none" anchor="ctr"/>
          <a:lstStyle/>
          <a:p>
            <a:endParaRPr lang="en-US"/>
          </a:p>
        </p:txBody>
      </p:sp>
      <p:sp>
        <p:nvSpPr>
          <p:cNvPr id="43052" name="Line 80"/>
          <p:cNvSpPr>
            <a:spLocks noChangeShapeType="1"/>
          </p:cNvSpPr>
          <p:nvPr/>
        </p:nvSpPr>
        <p:spPr bwMode="auto">
          <a:xfrm>
            <a:off x="533400" y="3810000"/>
            <a:ext cx="0" cy="381000"/>
          </a:xfrm>
          <a:prstGeom prst="line">
            <a:avLst/>
          </a:prstGeom>
          <a:noFill/>
          <a:ln w="9525">
            <a:solidFill>
              <a:schemeClr val="tx1"/>
            </a:solidFill>
            <a:round/>
            <a:headEnd/>
            <a:tailEnd/>
          </a:ln>
        </p:spPr>
        <p:txBody>
          <a:bodyPr/>
          <a:lstStyle/>
          <a:p>
            <a:endParaRPr lang="en-US"/>
          </a:p>
        </p:txBody>
      </p:sp>
      <p:sp>
        <p:nvSpPr>
          <p:cNvPr id="43053" name="AutoShape 81"/>
          <p:cNvSpPr>
            <a:spLocks noChangeArrowheads="1"/>
          </p:cNvSpPr>
          <p:nvPr/>
        </p:nvSpPr>
        <p:spPr bwMode="auto">
          <a:xfrm>
            <a:off x="381000" y="3505200"/>
            <a:ext cx="304800" cy="304800"/>
          </a:xfrm>
          <a:prstGeom prst="smileyFace">
            <a:avLst>
              <a:gd name="adj" fmla="val 4653"/>
            </a:avLst>
          </a:prstGeom>
          <a:solidFill>
            <a:srgbClr val="E6CF46"/>
          </a:solidFill>
          <a:ln w="9525">
            <a:solidFill>
              <a:schemeClr val="tx1"/>
            </a:solidFill>
            <a:round/>
            <a:headEnd/>
            <a:tailEnd/>
          </a:ln>
        </p:spPr>
        <p:txBody>
          <a:bodyPr wrap="none" anchor="ctr"/>
          <a:lstStyle/>
          <a:p>
            <a:endParaRPr lang="en-US"/>
          </a:p>
        </p:txBody>
      </p:sp>
      <p:sp>
        <p:nvSpPr>
          <p:cNvPr id="43054" name="Line 82"/>
          <p:cNvSpPr>
            <a:spLocks noChangeShapeType="1"/>
          </p:cNvSpPr>
          <p:nvPr/>
        </p:nvSpPr>
        <p:spPr bwMode="auto">
          <a:xfrm flipH="1">
            <a:off x="381000" y="4191000"/>
            <a:ext cx="152400" cy="304800"/>
          </a:xfrm>
          <a:prstGeom prst="line">
            <a:avLst/>
          </a:prstGeom>
          <a:noFill/>
          <a:ln w="9525">
            <a:solidFill>
              <a:schemeClr val="tx1"/>
            </a:solidFill>
            <a:round/>
            <a:headEnd/>
            <a:tailEnd/>
          </a:ln>
        </p:spPr>
        <p:txBody>
          <a:bodyPr/>
          <a:lstStyle/>
          <a:p>
            <a:endParaRPr lang="en-US"/>
          </a:p>
        </p:txBody>
      </p:sp>
      <p:sp>
        <p:nvSpPr>
          <p:cNvPr id="43055" name="Line 83"/>
          <p:cNvSpPr>
            <a:spLocks noChangeShapeType="1"/>
          </p:cNvSpPr>
          <p:nvPr/>
        </p:nvSpPr>
        <p:spPr bwMode="auto">
          <a:xfrm>
            <a:off x="533400" y="4191000"/>
            <a:ext cx="228600" cy="304800"/>
          </a:xfrm>
          <a:prstGeom prst="line">
            <a:avLst/>
          </a:prstGeom>
          <a:noFill/>
          <a:ln w="9525">
            <a:solidFill>
              <a:schemeClr val="tx1"/>
            </a:solidFill>
            <a:round/>
            <a:headEnd/>
            <a:tailEnd/>
          </a:ln>
        </p:spPr>
        <p:txBody>
          <a:bodyPr/>
          <a:lstStyle/>
          <a:p>
            <a:endParaRPr lang="en-US"/>
          </a:p>
        </p:txBody>
      </p:sp>
      <p:sp>
        <p:nvSpPr>
          <p:cNvPr id="43056" name="Line 84"/>
          <p:cNvSpPr>
            <a:spLocks noChangeShapeType="1"/>
          </p:cNvSpPr>
          <p:nvPr/>
        </p:nvSpPr>
        <p:spPr bwMode="auto">
          <a:xfrm>
            <a:off x="304800" y="3962400"/>
            <a:ext cx="457200" cy="0"/>
          </a:xfrm>
          <a:prstGeom prst="line">
            <a:avLst/>
          </a:prstGeom>
          <a:noFill/>
          <a:ln w="9525">
            <a:solidFill>
              <a:schemeClr val="tx1"/>
            </a:solidFill>
            <a:round/>
            <a:headEnd/>
            <a:tailEnd/>
          </a:ln>
        </p:spPr>
        <p:txBody>
          <a:bodyPr/>
          <a:lstStyle/>
          <a:p>
            <a:endParaRPr lang="en-US"/>
          </a:p>
        </p:txBody>
      </p:sp>
      <p:sp>
        <p:nvSpPr>
          <p:cNvPr id="43057" name="Line 85"/>
          <p:cNvSpPr>
            <a:spLocks noChangeShapeType="1"/>
          </p:cNvSpPr>
          <p:nvPr/>
        </p:nvSpPr>
        <p:spPr bwMode="auto">
          <a:xfrm>
            <a:off x="4724400" y="4495800"/>
            <a:ext cx="533400" cy="0"/>
          </a:xfrm>
          <a:prstGeom prst="line">
            <a:avLst/>
          </a:prstGeom>
          <a:noFill/>
          <a:ln w="9525">
            <a:solidFill>
              <a:schemeClr val="tx1"/>
            </a:solidFill>
            <a:round/>
            <a:headEnd/>
            <a:tailEnd/>
          </a:ln>
        </p:spPr>
        <p:txBody>
          <a:bodyPr/>
          <a:lstStyle/>
          <a:p>
            <a:endParaRPr lang="en-US"/>
          </a:p>
        </p:txBody>
      </p:sp>
      <p:sp>
        <p:nvSpPr>
          <p:cNvPr id="43058" name="Line 86"/>
          <p:cNvSpPr>
            <a:spLocks noChangeShapeType="1"/>
          </p:cNvSpPr>
          <p:nvPr/>
        </p:nvSpPr>
        <p:spPr bwMode="auto">
          <a:xfrm>
            <a:off x="5410200" y="4343400"/>
            <a:ext cx="0" cy="381000"/>
          </a:xfrm>
          <a:prstGeom prst="line">
            <a:avLst/>
          </a:prstGeom>
          <a:noFill/>
          <a:ln w="9525">
            <a:solidFill>
              <a:schemeClr val="tx1"/>
            </a:solidFill>
            <a:round/>
            <a:headEnd/>
            <a:tailEnd/>
          </a:ln>
        </p:spPr>
        <p:txBody>
          <a:bodyPr/>
          <a:lstStyle/>
          <a:p>
            <a:endParaRPr lang="en-US"/>
          </a:p>
        </p:txBody>
      </p:sp>
      <p:sp>
        <p:nvSpPr>
          <p:cNvPr id="43059" name="AutoShape 87"/>
          <p:cNvSpPr>
            <a:spLocks noChangeArrowheads="1"/>
          </p:cNvSpPr>
          <p:nvPr/>
        </p:nvSpPr>
        <p:spPr bwMode="auto">
          <a:xfrm>
            <a:off x="5257800" y="4038600"/>
            <a:ext cx="304800" cy="304800"/>
          </a:xfrm>
          <a:prstGeom prst="smileyFace">
            <a:avLst>
              <a:gd name="adj" fmla="val 4653"/>
            </a:avLst>
          </a:prstGeom>
          <a:solidFill>
            <a:srgbClr val="F4EBB2"/>
          </a:solidFill>
          <a:ln w="9525">
            <a:solidFill>
              <a:schemeClr val="tx1"/>
            </a:solidFill>
            <a:round/>
            <a:headEnd/>
            <a:tailEnd/>
          </a:ln>
        </p:spPr>
        <p:txBody>
          <a:bodyPr wrap="none" anchor="ctr"/>
          <a:lstStyle/>
          <a:p>
            <a:endParaRPr lang="en-US"/>
          </a:p>
        </p:txBody>
      </p:sp>
      <p:sp>
        <p:nvSpPr>
          <p:cNvPr id="43060" name="Line 88"/>
          <p:cNvSpPr>
            <a:spLocks noChangeShapeType="1"/>
          </p:cNvSpPr>
          <p:nvPr/>
        </p:nvSpPr>
        <p:spPr bwMode="auto">
          <a:xfrm>
            <a:off x="5181600" y="4495800"/>
            <a:ext cx="533400" cy="0"/>
          </a:xfrm>
          <a:prstGeom prst="line">
            <a:avLst/>
          </a:prstGeom>
          <a:noFill/>
          <a:ln w="9525">
            <a:solidFill>
              <a:schemeClr val="tx1"/>
            </a:solidFill>
            <a:round/>
            <a:headEnd/>
            <a:tailEnd/>
          </a:ln>
        </p:spPr>
        <p:txBody>
          <a:bodyPr/>
          <a:lstStyle/>
          <a:p>
            <a:endParaRPr lang="en-US"/>
          </a:p>
        </p:txBody>
      </p:sp>
      <p:sp>
        <p:nvSpPr>
          <p:cNvPr id="43061" name="Line 89"/>
          <p:cNvSpPr>
            <a:spLocks noChangeShapeType="1"/>
          </p:cNvSpPr>
          <p:nvPr/>
        </p:nvSpPr>
        <p:spPr bwMode="auto">
          <a:xfrm flipH="1">
            <a:off x="5257800" y="4724400"/>
            <a:ext cx="152400" cy="304800"/>
          </a:xfrm>
          <a:prstGeom prst="line">
            <a:avLst/>
          </a:prstGeom>
          <a:noFill/>
          <a:ln w="9525">
            <a:solidFill>
              <a:schemeClr val="tx1"/>
            </a:solidFill>
            <a:round/>
            <a:headEnd/>
            <a:tailEnd/>
          </a:ln>
        </p:spPr>
        <p:txBody>
          <a:bodyPr/>
          <a:lstStyle/>
          <a:p>
            <a:endParaRPr lang="en-US"/>
          </a:p>
        </p:txBody>
      </p:sp>
      <p:sp>
        <p:nvSpPr>
          <p:cNvPr id="43062" name="Line 90"/>
          <p:cNvSpPr>
            <a:spLocks noChangeShapeType="1"/>
          </p:cNvSpPr>
          <p:nvPr/>
        </p:nvSpPr>
        <p:spPr bwMode="auto">
          <a:xfrm>
            <a:off x="5410200" y="4724400"/>
            <a:ext cx="152400" cy="304800"/>
          </a:xfrm>
          <a:prstGeom prst="line">
            <a:avLst/>
          </a:prstGeom>
          <a:noFill/>
          <a:ln w="9525">
            <a:solidFill>
              <a:schemeClr val="tx1"/>
            </a:solidFill>
            <a:round/>
            <a:headEnd/>
            <a:tailEnd/>
          </a:ln>
        </p:spPr>
        <p:txBody>
          <a:bodyPr/>
          <a:lstStyle/>
          <a:p>
            <a:endParaRPr lang="en-US"/>
          </a:p>
        </p:txBody>
      </p:sp>
      <p:sp>
        <p:nvSpPr>
          <p:cNvPr id="43063" name="Line 91"/>
          <p:cNvSpPr>
            <a:spLocks noChangeShapeType="1"/>
          </p:cNvSpPr>
          <p:nvPr/>
        </p:nvSpPr>
        <p:spPr bwMode="auto">
          <a:xfrm>
            <a:off x="5867400" y="4343400"/>
            <a:ext cx="0" cy="381000"/>
          </a:xfrm>
          <a:prstGeom prst="line">
            <a:avLst/>
          </a:prstGeom>
          <a:noFill/>
          <a:ln w="9525">
            <a:solidFill>
              <a:schemeClr val="tx1"/>
            </a:solidFill>
            <a:round/>
            <a:headEnd/>
            <a:tailEnd/>
          </a:ln>
        </p:spPr>
        <p:txBody>
          <a:bodyPr/>
          <a:lstStyle/>
          <a:p>
            <a:endParaRPr lang="en-US"/>
          </a:p>
        </p:txBody>
      </p:sp>
      <p:sp>
        <p:nvSpPr>
          <p:cNvPr id="43064" name="AutoShape 92"/>
          <p:cNvSpPr>
            <a:spLocks noChangeArrowheads="1"/>
          </p:cNvSpPr>
          <p:nvPr/>
        </p:nvSpPr>
        <p:spPr bwMode="auto">
          <a:xfrm>
            <a:off x="5715000" y="4038600"/>
            <a:ext cx="304800" cy="304800"/>
          </a:xfrm>
          <a:prstGeom prst="smileyFace">
            <a:avLst>
              <a:gd name="adj" fmla="val 4653"/>
            </a:avLst>
          </a:prstGeom>
          <a:solidFill>
            <a:srgbClr val="D4A486"/>
          </a:solidFill>
          <a:ln w="9525">
            <a:solidFill>
              <a:schemeClr val="tx1"/>
            </a:solidFill>
            <a:round/>
            <a:headEnd/>
            <a:tailEnd/>
          </a:ln>
        </p:spPr>
        <p:txBody>
          <a:bodyPr wrap="none" anchor="ctr"/>
          <a:lstStyle/>
          <a:p>
            <a:endParaRPr lang="en-US"/>
          </a:p>
        </p:txBody>
      </p:sp>
      <p:sp>
        <p:nvSpPr>
          <p:cNvPr id="43065" name="Line 93"/>
          <p:cNvSpPr>
            <a:spLocks noChangeShapeType="1"/>
          </p:cNvSpPr>
          <p:nvPr/>
        </p:nvSpPr>
        <p:spPr bwMode="auto">
          <a:xfrm>
            <a:off x="5638800" y="4495800"/>
            <a:ext cx="533400" cy="0"/>
          </a:xfrm>
          <a:prstGeom prst="line">
            <a:avLst/>
          </a:prstGeom>
          <a:noFill/>
          <a:ln w="9525">
            <a:solidFill>
              <a:schemeClr val="tx1"/>
            </a:solidFill>
            <a:round/>
            <a:headEnd/>
            <a:tailEnd/>
          </a:ln>
        </p:spPr>
        <p:txBody>
          <a:bodyPr/>
          <a:lstStyle/>
          <a:p>
            <a:endParaRPr lang="en-US"/>
          </a:p>
        </p:txBody>
      </p:sp>
      <p:sp>
        <p:nvSpPr>
          <p:cNvPr id="43066" name="Line 94"/>
          <p:cNvSpPr>
            <a:spLocks noChangeShapeType="1"/>
          </p:cNvSpPr>
          <p:nvPr/>
        </p:nvSpPr>
        <p:spPr bwMode="auto">
          <a:xfrm flipH="1">
            <a:off x="5715000" y="4724400"/>
            <a:ext cx="152400" cy="304800"/>
          </a:xfrm>
          <a:prstGeom prst="line">
            <a:avLst/>
          </a:prstGeom>
          <a:noFill/>
          <a:ln w="9525">
            <a:solidFill>
              <a:schemeClr val="tx1"/>
            </a:solidFill>
            <a:round/>
            <a:headEnd/>
            <a:tailEnd/>
          </a:ln>
        </p:spPr>
        <p:txBody>
          <a:bodyPr/>
          <a:lstStyle/>
          <a:p>
            <a:endParaRPr lang="en-US"/>
          </a:p>
        </p:txBody>
      </p:sp>
      <p:sp>
        <p:nvSpPr>
          <p:cNvPr id="43067" name="Line 95"/>
          <p:cNvSpPr>
            <a:spLocks noChangeShapeType="1"/>
          </p:cNvSpPr>
          <p:nvPr/>
        </p:nvSpPr>
        <p:spPr bwMode="auto">
          <a:xfrm>
            <a:off x="5867400" y="4724400"/>
            <a:ext cx="228600" cy="304800"/>
          </a:xfrm>
          <a:prstGeom prst="line">
            <a:avLst/>
          </a:prstGeom>
          <a:noFill/>
          <a:ln w="9525">
            <a:solidFill>
              <a:schemeClr val="tx1"/>
            </a:solidFill>
            <a:round/>
            <a:headEnd/>
            <a:tailEnd/>
          </a:ln>
        </p:spPr>
        <p:txBody>
          <a:bodyPr/>
          <a:lstStyle/>
          <a:p>
            <a:endParaRPr lang="en-US"/>
          </a:p>
        </p:txBody>
      </p:sp>
      <p:sp>
        <p:nvSpPr>
          <p:cNvPr id="43068" name="AutoShape 96"/>
          <p:cNvSpPr>
            <a:spLocks noChangeArrowheads="1"/>
          </p:cNvSpPr>
          <p:nvPr/>
        </p:nvSpPr>
        <p:spPr bwMode="auto">
          <a:xfrm>
            <a:off x="5257800" y="4724400"/>
            <a:ext cx="304800" cy="228600"/>
          </a:xfrm>
          <a:prstGeom prst="triangle">
            <a:avLst>
              <a:gd name="adj" fmla="val 50000"/>
            </a:avLst>
          </a:prstGeom>
          <a:solidFill>
            <a:schemeClr val="hlink"/>
          </a:solidFill>
          <a:ln w="9525">
            <a:solidFill>
              <a:schemeClr val="tx1"/>
            </a:solidFill>
            <a:miter lim="800000"/>
            <a:headEnd/>
            <a:tailEnd/>
          </a:ln>
        </p:spPr>
        <p:txBody>
          <a:bodyPr wrap="none" anchor="ctr"/>
          <a:lstStyle/>
          <a:p>
            <a:endParaRPr lang="en-US"/>
          </a:p>
        </p:txBody>
      </p:sp>
      <p:sp>
        <p:nvSpPr>
          <p:cNvPr id="43069" name="Line 97"/>
          <p:cNvSpPr>
            <a:spLocks noChangeShapeType="1"/>
          </p:cNvSpPr>
          <p:nvPr/>
        </p:nvSpPr>
        <p:spPr bwMode="auto">
          <a:xfrm>
            <a:off x="4953000" y="4343400"/>
            <a:ext cx="0" cy="381000"/>
          </a:xfrm>
          <a:prstGeom prst="line">
            <a:avLst/>
          </a:prstGeom>
          <a:noFill/>
          <a:ln w="9525">
            <a:solidFill>
              <a:schemeClr val="tx1"/>
            </a:solidFill>
            <a:round/>
            <a:headEnd/>
            <a:tailEnd/>
          </a:ln>
        </p:spPr>
        <p:txBody>
          <a:bodyPr/>
          <a:lstStyle/>
          <a:p>
            <a:endParaRPr lang="en-US"/>
          </a:p>
        </p:txBody>
      </p:sp>
      <p:sp>
        <p:nvSpPr>
          <p:cNvPr id="43070" name="AutoShape 98"/>
          <p:cNvSpPr>
            <a:spLocks noChangeArrowheads="1"/>
          </p:cNvSpPr>
          <p:nvPr/>
        </p:nvSpPr>
        <p:spPr bwMode="auto">
          <a:xfrm>
            <a:off x="4800600" y="4038600"/>
            <a:ext cx="304800" cy="304800"/>
          </a:xfrm>
          <a:prstGeom prst="smileyFace">
            <a:avLst>
              <a:gd name="adj" fmla="val 4653"/>
            </a:avLst>
          </a:prstGeom>
          <a:solidFill>
            <a:srgbClr val="E6CF46"/>
          </a:solidFill>
          <a:ln w="9525">
            <a:solidFill>
              <a:schemeClr val="tx1"/>
            </a:solidFill>
            <a:round/>
            <a:headEnd/>
            <a:tailEnd/>
          </a:ln>
        </p:spPr>
        <p:txBody>
          <a:bodyPr wrap="none" anchor="ctr"/>
          <a:lstStyle/>
          <a:p>
            <a:endParaRPr lang="en-US"/>
          </a:p>
        </p:txBody>
      </p:sp>
      <p:sp>
        <p:nvSpPr>
          <p:cNvPr id="43071" name="Line 99"/>
          <p:cNvSpPr>
            <a:spLocks noChangeShapeType="1"/>
          </p:cNvSpPr>
          <p:nvPr/>
        </p:nvSpPr>
        <p:spPr bwMode="auto">
          <a:xfrm flipH="1">
            <a:off x="4800600" y="4724400"/>
            <a:ext cx="152400" cy="304800"/>
          </a:xfrm>
          <a:prstGeom prst="line">
            <a:avLst/>
          </a:prstGeom>
          <a:noFill/>
          <a:ln w="9525">
            <a:solidFill>
              <a:schemeClr val="tx1"/>
            </a:solidFill>
            <a:round/>
            <a:headEnd/>
            <a:tailEnd/>
          </a:ln>
        </p:spPr>
        <p:txBody>
          <a:bodyPr/>
          <a:lstStyle/>
          <a:p>
            <a:endParaRPr lang="en-US"/>
          </a:p>
        </p:txBody>
      </p:sp>
      <p:sp>
        <p:nvSpPr>
          <p:cNvPr id="43072" name="Line 100"/>
          <p:cNvSpPr>
            <a:spLocks noChangeShapeType="1"/>
          </p:cNvSpPr>
          <p:nvPr/>
        </p:nvSpPr>
        <p:spPr bwMode="auto">
          <a:xfrm>
            <a:off x="4953000" y="4724400"/>
            <a:ext cx="228600" cy="304800"/>
          </a:xfrm>
          <a:prstGeom prst="line">
            <a:avLst/>
          </a:prstGeom>
          <a:noFill/>
          <a:ln w="9525">
            <a:solidFill>
              <a:schemeClr val="tx1"/>
            </a:solidFill>
            <a:round/>
            <a:headEnd/>
            <a:tailEnd/>
          </a:ln>
        </p:spPr>
        <p:txBody>
          <a:bodyPr/>
          <a:lstStyle/>
          <a:p>
            <a:endParaRPr lang="en-US"/>
          </a:p>
        </p:txBody>
      </p:sp>
      <p:sp>
        <p:nvSpPr>
          <p:cNvPr id="43073" name="Line 101"/>
          <p:cNvSpPr>
            <a:spLocks noChangeShapeType="1"/>
          </p:cNvSpPr>
          <p:nvPr/>
        </p:nvSpPr>
        <p:spPr bwMode="auto">
          <a:xfrm>
            <a:off x="4724400" y="4495800"/>
            <a:ext cx="457200" cy="0"/>
          </a:xfrm>
          <a:prstGeom prst="line">
            <a:avLst/>
          </a:prstGeom>
          <a:noFill/>
          <a:ln w="9525">
            <a:solidFill>
              <a:schemeClr val="tx1"/>
            </a:solidFill>
            <a:round/>
            <a:headEnd/>
            <a:tailEnd/>
          </a:ln>
        </p:spPr>
        <p:txBody>
          <a:bodyPr/>
          <a:lstStyle/>
          <a:p>
            <a:endParaRPr lang="en-US"/>
          </a:p>
        </p:txBody>
      </p:sp>
      <p:sp>
        <p:nvSpPr>
          <p:cNvPr id="43074" name="Line 102"/>
          <p:cNvSpPr>
            <a:spLocks noChangeShapeType="1"/>
          </p:cNvSpPr>
          <p:nvPr/>
        </p:nvSpPr>
        <p:spPr bwMode="auto">
          <a:xfrm>
            <a:off x="5257800" y="4191000"/>
            <a:ext cx="0" cy="228600"/>
          </a:xfrm>
          <a:prstGeom prst="line">
            <a:avLst/>
          </a:prstGeom>
          <a:noFill/>
          <a:ln w="9525">
            <a:solidFill>
              <a:schemeClr val="tx1"/>
            </a:solidFill>
            <a:round/>
            <a:headEnd/>
            <a:tailEnd/>
          </a:ln>
        </p:spPr>
        <p:txBody>
          <a:bodyPr/>
          <a:lstStyle/>
          <a:p>
            <a:endParaRPr lang="en-US"/>
          </a:p>
        </p:txBody>
      </p:sp>
      <p:sp>
        <p:nvSpPr>
          <p:cNvPr id="43075" name="Line 103"/>
          <p:cNvSpPr>
            <a:spLocks noChangeShapeType="1"/>
          </p:cNvSpPr>
          <p:nvPr/>
        </p:nvSpPr>
        <p:spPr bwMode="auto">
          <a:xfrm>
            <a:off x="5562600" y="4114800"/>
            <a:ext cx="0" cy="304800"/>
          </a:xfrm>
          <a:prstGeom prst="line">
            <a:avLst/>
          </a:prstGeom>
          <a:noFill/>
          <a:ln w="9525">
            <a:solidFill>
              <a:schemeClr val="tx1"/>
            </a:solidFill>
            <a:round/>
            <a:headEnd/>
            <a:tailEnd/>
          </a:ln>
        </p:spPr>
        <p:txBody>
          <a:bodyPr/>
          <a:lstStyle/>
          <a:p>
            <a:endParaRPr lang="en-US"/>
          </a:p>
        </p:txBody>
      </p:sp>
      <p:sp>
        <p:nvSpPr>
          <p:cNvPr id="43076" name="AutoShape 104"/>
          <p:cNvSpPr>
            <a:spLocks noChangeArrowheads="1"/>
          </p:cNvSpPr>
          <p:nvPr/>
        </p:nvSpPr>
        <p:spPr bwMode="auto">
          <a:xfrm>
            <a:off x="1295400" y="4191000"/>
            <a:ext cx="304800" cy="228600"/>
          </a:xfrm>
          <a:prstGeom prst="triangle">
            <a:avLst>
              <a:gd name="adj" fmla="val 50000"/>
            </a:avLst>
          </a:prstGeom>
          <a:solidFill>
            <a:schemeClr val="accent2"/>
          </a:solidFill>
          <a:ln w="9525">
            <a:solidFill>
              <a:schemeClr val="tx1"/>
            </a:solidFill>
            <a:miter lim="800000"/>
            <a:headEnd/>
            <a:tailEnd/>
          </a:ln>
        </p:spPr>
        <p:txBody>
          <a:bodyPr wrap="none" anchor="ctr"/>
          <a:lstStyle/>
          <a:p>
            <a:endParaRPr lang="en-US"/>
          </a:p>
        </p:txBody>
      </p:sp>
      <p:sp>
        <p:nvSpPr>
          <p:cNvPr id="43077" name="Line 105"/>
          <p:cNvSpPr>
            <a:spLocks noChangeShapeType="1"/>
          </p:cNvSpPr>
          <p:nvPr/>
        </p:nvSpPr>
        <p:spPr bwMode="auto">
          <a:xfrm>
            <a:off x="5562600" y="1828800"/>
            <a:ext cx="0" cy="304800"/>
          </a:xfrm>
          <a:prstGeom prst="line">
            <a:avLst/>
          </a:prstGeom>
          <a:noFill/>
          <a:ln w="9525">
            <a:solidFill>
              <a:schemeClr val="tx1"/>
            </a:solidFill>
            <a:round/>
            <a:headEnd/>
            <a:tailEnd/>
          </a:ln>
        </p:spPr>
        <p:txBody>
          <a:bodyPr/>
          <a:lstStyle/>
          <a:p>
            <a:endParaRPr lang="en-US"/>
          </a:p>
        </p:txBody>
      </p:sp>
      <p:sp>
        <p:nvSpPr>
          <p:cNvPr id="43078" name="Line 106"/>
          <p:cNvSpPr>
            <a:spLocks noChangeShapeType="1"/>
          </p:cNvSpPr>
          <p:nvPr/>
        </p:nvSpPr>
        <p:spPr bwMode="auto">
          <a:xfrm>
            <a:off x="5867400" y="1828800"/>
            <a:ext cx="0" cy="304800"/>
          </a:xfrm>
          <a:prstGeom prst="line">
            <a:avLst/>
          </a:prstGeom>
          <a:noFill/>
          <a:ln w="9525">
            <a:solidFill>
              <a:schemeClr val="tx1"/>
            </a:solidFill>
            <a:round/>
            <a:headEnd/>
            <a:tailEnd/>
          </a:ln>
        </p:spPr>
        <p:txBody>
          <a:bodyPr/>
          <a:lstStyle/>
          <a:p>
            <a:endParaRPr lang="en-US"/>
          </a:p>
        </p:txBody>
      </p:sp>
      <p:sp>
        <p:nvSpPr>
          <p:cNvPr id="43079" name="AutoShape 107"/>
          <p:cNvSpPr>
            <a:spLocks noChangeArrowheads="1"/>
          </p:cNvSpPr>
          <p:nvPr/>
        </p:nvSpPr>
        <p:spPr bwMode="auto">
          <a:xfrm>
            <a:off x="5562600" y="2438400"/>
            <a:ext cx="304800" cy="228600"/>
          </a:xfrm>
          <a:prstGeom prst="triangle">
            <a:avLst>
              <a:gd name="adj" fmla="val 50000"/>
            </a:avLst>
          </a:prstGeom>
          <a:solidFill>
            <a:schemeClr val="hlink"/>
          </a:solidFill>
          <a:ln w="9525">
            <a:solidFill>
              <a:schemeClr val="tx1"/>
            </a:solidFill>
            <a:miter lim="800000"/>
            <a:headEnd/>
            <a:tailEnd/>
          </a:ln>
        </p:spPr>
        <p:txBody>
          <a:bodyPr wrap="none" anchor="ctr"/>
          <a:lstStyle/>
          <a:p>
            <a:endParaRPr lang="en-US"/>
          </a:p>
        </p:txBody>
      </p:sp>
      <p:sp>
        <p:nvSpPr>
          <p:cNvPr id="43080" name="Rectangle 108"/>
          <p:cNvSpPr>
            <a:spLocks noChangeArrowheads="1"/>
          </p:cNvSpPr>
          <p:nvPr/>
        </p:nvSpPr>
        <p:spPr bwMode="auto">
          <a:xfrm>
            <a:off x="3352800" y="2438400"/>
            <a:ext cx="3321050" cy="915988"/>
          </a:xfrm>
          <a:prstGeom prst="rect">
            <a:avLst/>
          </a:prstGeom>
          <a:noFill/>
          <a:ln w="9525">
            <a:noFill/>
            <a:miter lim="800000"/>
            <a:headEnd/>
            <a:tailEnd/>
          </a:ln>
        </p:spPr>
        <p:txBody>
          <a:bodyPr wrap="none">
            <a:spAutoFit/>
          </a:bodyPr>
          <a:lstStyle/>
          <a:p>
            <a:r>
              <a:rPr lang="en-US" b="1"/>
              <a:t>Info. Security Mgr </a:t>
            </a:r>
          </a:p>
          <a:p>
            <a:r>
              <a:rPr lang="en-US"/>
              <a:t>Develops, collaborates, and </a:t>
            </a:r>
          </a:p>
          <a:p>
            <a:r>
              <a:rPr lang="en-US"/>
              <a:t>manages IS risk mgmt process</a:t>
            </a:r>
          </a:p>
        </p:txBody>
      </p:sp>
      <p:sp>
        <p:nvSpPr>
          <p:cNvPr id="43081" name="Line 109"/>
          <p:cNvSpPr>
            <a:spLocks noChangeShapeType="1"/>
          </p:cNvSpPr>
          <p:nvPr/>
        </p:nvSpPr>
        <p:spPr bwMode="auto">
          <a:xfrm>
            <a:off x="7467600" y="6019800"/>
            <a:ext cx="533400" cy="0"/>
          </a:xfrm>
          <a:prstGeom prst="line">
            <a:avLst/>
          </a:prstGeom>
          <a:noFill/>
          <a:ln w="9525">
            <a:solidFill>
              <a:schemeClr val="tx1"/>
            </a:solidFill>
            <a:round/>
            <a:headEnd/>
            <a:tailEnd/>
          </a:ln>
        </p:spPr>
        <p:txBody>
          <a:bodyPr/>
          <a:lstStyle/>
          <a:p>
            <a:endParaRPr lang="en-US"/>
          </a:p>
        </p:txBody>
      </p:sp>
      <p:sp>
        <p:nvSpPr>
          <p:cNvPr id="43082" name="Line 110"/>
          <p:cNvSpPr>
            <a:spLocks noChangeShapeType="1"/>
          </p:cNvSpPr>
          <p:nvPr/>
        </p:nvSpPr>
        <p:spPr bwMode="auto">
          <a:xfrm>
            <a:off x="8153400" y="5867400"/>
            <a:ext cx="0" cy="381000"/>
          </a:xfrm>
          <a:prstGeom prst="line">
            <a:avLst/>
          </a:prstGeom>
          <a:noFill/>
          <a:ln w="9525">
            <a:solidFill>
              <a:schemeClr val="tx1"/>
            </a:solidFill>
            <a:round/>
            <a:headEnd/>
            <a:tailEnd/>
          </a:ln>
        </p:spPr>
        <p:txBody>
          <a:bodyPr/>
          <a:lstStyle/>
          <a:p>
            <a:endParaRPr lang="en-US"/>
          </a:p>
        </p:txBody>
      </p:sp>
      <p:sp>
        <p:nvSpPr>
          <p:cNvPr id="43083" name="AutoShape 111"/>
          <p:cNvSpPr>
            <a:spLocks noChangeArrowheads="1"/>
          </p:cNvSpPr>
          <p:nvPr/>
        </p:nvSpPr>
        <p:spPr bwMode="auto">
          <a:xfrm>
            <a:off x="8001000" y="5562600"/>
            <a:ext cx="304800" cy="304800"/>
          </a:xfrm>
          <a:prstGeom prst="smileyFace">
            <a:avLst>
              <a:gd name="adj" fmla="val 4653"/>
            </a:avLst>
          </a:prstGeom>
          <a:solidFill>
            <a:srgbClr val="F4EBB2"/>
          </a:solidFill>
          <a:ln w="9525">
            <a:solidFill>
              <a:schemeClr val="tx1"/>
            </a:solidFill>
            <a:round/>
            <a:headEnd/>
            <a:tailEnd/>
          </a:ln>
        </p:spPr>
        <p:txBody>
          <a:bodyPr wrap="none" anchor="ctr"/>
          <a:lstStyle/>
          <a:p>
            <a:endParaRPr lang="en-US"/>
          </a:p>
        </p:txBody>
      </p:sp>
      <p:sp>
        <p:nvSpPr>
          <p:cNvPr id="43084" name="Line 112"/>
          <p:cNvSpPr>
            <a:spLocks noChangeShapeType="1"/>
          </p:cNvSpPr>
          <p:nvPr/>
        </p:nvSpPr>
        <p:spPr bwMode="auto">
          <a:xfrm>
            <a:off x="7924800" y="6019800"/>
            <a:ext cx="533400" cy="0"/>
          </a:xfrm>
          <a:prstGeom prst="line">
            <a:avLst/>
          </a:prstGeom>
          <a:noFill/>
          <a:ln w="9525">
            <a:solidFill>
              <a:schemeClr val="tx1"/>
            </a:solidFill>
            <a:round/>
            <a:headEnd/>
            <a:tailEnd/>
          </a:ln>
        </p:spPr>
        <p:txBody>
          <a:bodyPr/>
          <a:lstStyle/>
          <a:p>
            <a:endParaRPr lang="en-US"/>
          </a:p>
        </p:txBody>
      </p:sp>
      <p:sp>
        <p:nvSpPr>
          <p:cNvPr id="43085" name="Line 113"/>
          <p:cNvSpPr>
            <a:spLocks noChangeShapeType="1"/>
          </p:cNvSpPr>
          <p:nvPr/>
        </p:nvSpPr>
        <p:spPr bwMode="auto">
          <a:xfrm flipH="1">
            <a:off x="8001000" y="6248400"/>
            <a:ext cx="152400" cy="304800"/>
          </a:xfrm>
          <a:prstGeom prst="line">
            <a:avLst/>
          </a:prstGeom>
          <a:noFill/>
          <a:ln w="9525">
            <a:solidFill>
              <a:schemeClr val="tx1"/>
            </a:solidFill>
            <a:round/>
            <a:headEnd/>
            <a:tailEnd/>
          </a:ln>
        </p:spPr>
        <p:txBody>
          <a:bodyPr/>
          <a:lstStyle/>
          <a:p>
            <a:endParaRPr lang="en-US"/>
          </a:p>
        </p:txBody>
      </p:sp>
      <p:sp>
        <p:nvSpPr>
          <p:cNvPr id="43086" name="Line 114"/>
          <p:cNvSpPr>
            <a:spLocks noChangeShapeType="1"/>
          </p:cNvSpPr>
          <p:nvPr/>
        </p:nvSpPr>
        <p:spPr bwMode="auto">
          <a:xfrm>
            <a:off x="8153400" y="6248400"/>
            <a:ext cx="152400" cy="304800"/>
          </a:xfrm>
          <a:prstGeom prst="line">
            <a:avLst/>
          </a:prstGeom>
          <a:noFill/>
          <a:ln w="9525">
            <a:solidFill>
              <a:schemeClr val="tx1"/>
            </a:solidFill>
            <a:round/>
            <a:headEnd/>
            <a:tailEnd/>
          </a:ln>
        </p:spPr>
        <p:txBody>
          <a:bodyPr/>
          <a:lstStyle/>
          <a:p>
            <a:endParaRPr lang="en-US"/>
          </a:p>
        </p:txBody>
      </p:sp>
      <p:sp>
        <p:nvSpPr>
          <p:cNvPr id="43087" name="Line 115"/>
          <p:cNvSpPr>
            <a:spLocks noChangeShapeType="1"/>
          </p:cNvSpPr>
          <p:nvPr/>
        </p:nvSpPr>
        <p:spPr bwMode="auto">
          <a:xfrm>
            <a:off x="8610600" y="5867400"/>
            <a:ext cx="0" cy="381000"/>
          </a:xfrm>
          <a:prstGeom prst="line">
            <a:avLst/>
          </a:prstGeom>
          <a:noFill/>
          <a:ln w="9525">
            <a:solidFill>
              <a:schemeClr val="tx1"/>
            </a:solidFill>
            <a:round/>
            <a:headEnd/>
            <a:tailEnd/>
          </a:ln>
        </p:spPr>
        <p:txBody>
          <a:bodyPr/>
          <a:lstStyle/>
          <a:p>
            <a:endParaRPr lang="en-US"/>
          </a:p>
        </p:txBody>
      </p:sp>
      <p:sp>
        <p:nvSpPr>
          <p:cNvPr id="43088" name="AutoShape 116"/>
          <p:cNvSpPr>
            <a:spLocks noChangeArrowheads="1"/>
          </p:cNvSpPr>
          <p:nvPr/>
        </p:nvSpPr>
        <p:spPr bwMode="auto">
          <a:xfrm>
            <a:off x="8458200" y="5562600"/>
            <a:ext cx="304800" cy="304800"/>
          </a:xfrm>
          <a:prstGeom prst="smileyFace">
            <a:avLst>
              <a:gd name="adj" fmla="val 4653"/>
            </a:avLst>
          </a:prstGeom>
          <a:solidFill>
            <a:srgbClr val="FAECC6"/>
          </a:solidFill>
          <a:ln w="9525">
            <a:solidFill>
              <a:schemeClr val="tx1"/>
            </a:solidFill>
            <a:round/>
            <a:headEnd/>
            <a:tailEnd/>
          </a:ln>
        </p:spPr>
        <p:txBody>
          <a:bodyPr wrap="none" anchor="ctr"/>
          <a:lstStyle/>
          <a:p>
            <a:endParaRPr lang="en-US"/>
          </a:p>
        </p:txBody>
      </p:sp>
      <p:sp>
        <p:nvSpPr>
          <p:cNvPr id="43089" name="Line 117"/>
          <p:cNvSpPr>
            <a:spLocks noChangeShapeType="1"/>
          </p:cNvSpPr>
          <p:nvPr/>
        </p:nvSpPr>
        <p:spPr bwMode="auto">
          <a:xfrm>
            <a:off x="8382000" y="6019800"/>
            <a:ext cx="533400" cy="0"/>
          </a:xfrm>
          <a:prstGeom prst="line">
            <a:avLst/>
          </a:prstGeom>
          <a:noFill/>
          <a:ln w="9525">
            <a:solidFill>
              <a:schemeClr val="tx1"/>
            </a:solidFill>
            <a:round/>
            <a:headEnd/>
            <a:tailEnd/>
          </a:ln>
        </p:spPr>
        <p:txBody>
          <a:bodyPr/>
          <a:lstStyle/>
          <a:p>
            <a:endParaRPr lang="en-US"/>
          </a:p>
        </p:txBody>
      </p:sp>
      <p:sp>
        <p:nvSpPr>
          <p:cNvPr id="43090" name="Line 118"/>
          <p:cNvSpPr>
            <a:spLocks noChangeShapeType="1"/>
          </p:cNvSpPr>
          <p:nvPr/>
        </p:nvSpPr>
        <p:spPr bwMode="auto">
          <a:xfrm flipH="1">
            <a:off x="8458200" y="6248400"/>
            <a:ext cx="152400" cy="304800"/>
          </a:xfrm>
          <a:prstGeom prst="line">
            <a:avLst/>
          </a:prstGeom>
          <a:noFill/>
          <a:ln w="9525">
            <a:solidFill>
              <a:schemeClr val="tx1"/>
            </a:solidFill>
            <a:round/>
            <a:headEnd/>
            <a:tailEnd/>
          </a:ln>
        </p:spPr>
        <p:txBody>
          <a:bodyPr/>
          <a:lstStyle/>
          <a:p>
            <a:endParaRPr lang="en-US"/>
          </a:p>
        </p:txBody>
      </p:sp>
      <p:sp>
        <p:nvSpPr>
          <p:cNvPr id="43091" name="Line 119"/>
          <p:cNvSpPr>
            <a:spLocks noChangeShapeType="1"/>
          </p:cNvSpPr>
          <p:nvPr/>
        </p:nvSpPr>
        <p:spPr bwMode="auto">
          <a:xfrm>
            <a:off x="8610600" y="6248400"/>
            <a:ext cx="228600" cy="304800"/>
          </a:xfrm>
          <a:prstGeom prst="line">
            <a:avLst/>
          </a:prstGeom>
          <a:noFill/>
          <a:ln w="9525">
            <a:solidFill>
              <a:schemeClr val="tx1"/>
            </a:solidFill>
            <a:round/>
            <a:headEnd/>
            <a:tailEnd/>
          </a:ln>
        </p:spPr>
        <p:txBody>
          <a:bodyPr/>
          <a:lstStyle/>
          <a:p>
            <a:endParaRPr lang="en-US"/>
          </a:p>
        </p:txBody>
      </p:sp>
      <p:sp>
        <p:nvSpPr>
          <p:cNvPr id="43092" name="AutoShape 120"/>
          <p:cNvSpPr>
            <a:spLocks noChangeArrowheads="1"/>
          </p:cNvSpPr>
          <p:nvPr/>
        </p:nvSpPr>
        <p:spPr bwMode="auto">
          <a:xfrm>
            <a:off x="8001000" y="6248400"/>
            <a:ext cx="304800" cy="228600"/>
          </a:xfrm>
          <a:prstGeom prst="triangle">
            <a:avLst>
              <a:gd name="adj" fmla="val 50000"/>
            </a:avLst>
          </a:prstGeom>
          <a:solidFill>
            <a:schemeClr val="hlink"/>
          </a:solidFill>
          <a:ln w="9525">
            <a:solidFill>
              <a:schemeClr val="tx1"/>
            </a:solidFill>
            <a:miter lim="800000"/>
            <a:headEnd/>
            <a:tailEnd/>
          </a:ln>
        </p:spPr>
        <p:txBody>
          <a:bodyPr wrap="none" anchor="ctr"/>
          <a:lstStyle/>
          <a:p>
            <a:endParaRPr lang="en-US"/>
          </a:p>
        </p:txBody>
      </p:sp>
      <p:sp>
        <p:nvSpPr>
          <p:cNvPr id="43093" name="Line 121"/>
          <p:cNvSpPr>
            <a:spLocks noChangeShapeType="1"/>
          </p:cNvSpPr>
          <p:nvPr/>
        </p:nvSpPr>
        <p:spPr bwMode="auto">
          <a:xfrm>
            <a:off x="7696200" y="5867400"/>
            <a:ext cx="0" cy="381000"/>
          </a:xfrm>
          <a:prstGeom prst="line">
            <a:avLst/>
          </a:prstGeom>
          <a:noFill/>
          <a:ln w="9525">
            <a:solidFill>
              <a:schemeClr val="tx1"/>
            </a:solidFill>
            <a:round/>
            <a:headEnd/>
            <a:tailEnd/>
          </a:ln>
        </p:spPr>
        <p:txBody>
          <a:bodyPr/>
          <a:lstStyle/>
          <a:p>
            <a:endParaRPr lang="en-US"/>
          </a:p>
        </p:txBody>
      </p:sp>
      <p:sp>
        <p:nvSpPr>
          <p:cNvPr id="43094" name="AutoShape 122"/>
          <p:cNvSpPr>
            <a:spLocks noChangeArrowheads="1"/>
          </p:cNvSpPr>
          <p:nvPr/>
        </p:nvSpPr>
        <p:spPr bwMode="auto">
          <a:xfrm>
            <a:off x="7543800" y="5562600"/>
            <a:ext cx="304800" cy="304800"/>
          </a:xfrm>
          <a:prstGeom prst="smileyFace">
            <a:avLst>
              <a:gd name="adj" fmla="val 4653"/>
            </a:avLst>
          </a:prstGeom>
          <a:solidFill>
            <a:srgbClr val="E6CF46"/>
          </a:solidFill>
          <a:ln w="9525">
            <a:solidFill>
              <a:schemeClr val="tx1"/>
            </a:solidFill>
            <a:round/>
            <a:headEnd/>
            <a:tailEnd/>
          </a:ln>
        </p:spPr>
        <p:txBody>
          <a:bodyPr wrap="none" anchor="ctr"/>
          <a:lstStyle/>
          <a:p>
            <a:endParaRPr lang="en-US"/>
          </a:p>
        </p:txBody>
      </p:sp>
      <p:sp>
        <p:nvSpPr>
          <p:cNvPr id="43095" name="Line 123"/>
          <p:cNvSpPr>
            <a:spLocks noChangeShapeType="1"/>
          </p:cNvSpPr>
          <p:nvPr/>
        </p:nvSpPr>
        <p:spPr bwMode="auto">
          <a:xfrm flipH="1">
            <a:off x="7543800" y="6248400"/>
            <a:ext cx="152400" cy="304800"/>
          </a:xfrm>
          <a:prstGeom prst="line">
            <a:avLst/>
          </a:prstGeom>
          <a:noFill/>
          <a:ln w="9525">
            <a:solidFill>
              <a:schemeClr val="tx1"/>
            </a:solidFill>
            <a:round/>
            <a:headEnd/>
            <a:tailEnd/>
          </a:ln>
        </p:spPr>
        <p:txBody>
          <a:bodyPr/>
          <a:lstStyle/>
          <a:p>
            <a:endParaRPr lang="en-US"/>
          </a:p>
        </p:txBody>
      </p:sp>
      <p:sp>
        <p:nvSpPr>
          <p:cNvPr id="43096" name="Line 124"/>
          <p:cNvSpPr>
            <a:spLocks noChangeShapeType="1"/>
          </p:cNvSpPr>
          <p:nvPr/>
        </p:nvSpPr>
        <p:spPr bwMode="auto">
          <a:xfrm>
            <a:off x="7696200" y="6248400"/>
            <a:ext cx="228600" cy="304800"/>
          </a:xfrm>
          <a:prstGeom prst="line">
            <a:avLst/>
          </a:prstGeom>
          <a:noFill/>
          <a:ln w="9525">
            <a:solidFill>
              <a:schemeClr val="tx1"/>
            </a:solidFill>
            <a:round/>
            <a:headEnd/>
            <a:tailEnd/>
          </a:ln>
        </p:spPr>
        <p:txBody>
          <a:bodyPr/>
          <a:lstStyle/>
          <a:p>
            <a:endParaRPr lang="en-US"/>
          </a:p>
        </p:txBody>
      </p:sp>
      <p:sp>
        <p:nvSpPr>
          <p:cNvPr id="43097" name="Line 125"/>
          <p:cNvSpPr>
            <a:spLocks noChangeShapeType="1"/>
          </p:cNvSpPr>
          <p:nvPr/>
        </p:nvSpPr>
        <p:spPr bwMode="auto">
          <a:xfrm>
            <a:off x="7467600" y="6019800"/>
            <a:ext cx="457200" cy="0"/>
          </a:xfrm>
          <a:prstGeom prst="line">
            <a:avLst/>
          </a:prstGeom>
          <a:noFill/>
          <a:ln w="9525">
            <a:solidFill>
              <a:schemeClr val="tx1"/>
            </a:solidFill>
            <a:round/>
            <a:headEnd/>
            <a:tailEnd/>
          </a:ln>
        </p:spPr>
        <p:txBody>
          <a:bodyPr/>
          <a:lstStyle/>
          <a:p>
            <a:endParaRPr lang="en-US"/>
          </a:p>
        </p:txBody>
      </p:sp>
      <p:sp>
        <p:nvSpPr>
          <p:cNvPr id="43098" name="Line 126"/>
          <p:cNvSpPr>
            <a:spLocks noChangeShapeType="1"/>
          </p:cNvSpPr>
          <p:nvPr/>
        </p:nvSpPr>
        <p:spPr bwMode="auto">
          <a:xfrm>
            <a:off x="8001000" y="5715000"/>
            <a:ext cx="0" cy="228600"/>
          </a:xfrm>
          <a:prstGeom prst="line">
            <a:avLst/>
          </a:prstGeom>
          <a:noFill/>
          <a:ln w="9525">
            <a:solidFill>
              <a:schemeClr val="tx1"/>
            </a:solidFill>
            <a:round/>
            <a:headEnd/>
            <a:tailEnd/>
          </a:ln>
        </p:spPr>
        <p:txBody>
          <a:bodyPr/>
          <a:lstStyle/>
          <a:p>
            <a:endParaRPr lang="en-US"/>
          </a:p>
        </p:txBody>
      </p:sp>
      <p:sp>
        <p:nvSpPr>
          <p:cNvPr id="43099" name="Line 127"/>
          <p:cNvSpPr>
            <a:spLocks noChangeShapeType="1"/>
          </p:cNvSpPr>
          <p:nvPr/>
        </p:nvSpPr>
        <p:spPr bwMode="auto">
          <a:xfrm>
            <a:off x="8305800" y="5638800"/>
            <a:ext cx="0" cy="304800"/>
          </a:xfrm>
          <a:prstGeom prst="line">
            <a:avLst/>
          </a:prstGeom>
          <a:noFill/>
          <a:ln w="9525">
            <a:solidFill>
              <a:schemeClr val="tx1"/>
            </a:solidFill>
            <a:round/>
            <a:headEnd/>
            <a:tailEnd/>
          </a:ln>
        </p:spPr>
        <p:txBody>
          <a:bodyPr/>
          <a:lstStyle/>
          <a:p>
            <a:endParaRPr lang="en-US"/>
          </a:p>
        </p:txBody>
      </p:sp>
      <p:sp>
        <p:nvSpPr>
          <p:cNvPr id="43100" name="Text Box 128"/>
          <p:cNvSpPr txBox="1">
            <a:spLocks noChangeArrowheads="1"/>
          </p:cNvSpPr>
          <p:nvPr/>
        </p:nvSpPr>
        <p:spPr bwMode="auto">
          <a:xfrm>
            <a:off x="4419600" y="5181600"/>
            <a:ext cx="2952750" cy="1465263"/>
          </a:xfrm>
          <a:prstGeom prst="rect">
            <a:avLst/>
          </a:prstGeom>
          <a:noFill/>
          <a:ln w="9525">
            <a:noFill/>
            <a:miter lim="800000"/>
            <a:headEnd/>
            <a:tailEnd/>
          </a:ln>
        </p:spPr>
        <p:txBody>
          <a:bodyPr wrap="none">
            <a:spAutoFit/>
          </a:bodyPr>
          <a:lstStyle/>
          <a:p>
            <a:r>
              <a:rPr lang="en-US" b="1"/>
              <a:t>Security Trainers</a:t>
            </a:r>
          </a:p>
          <a:p>
            <a:r>
              <a:rPr lang="en-US"/>
              <a:t>Develop appropriate </a:t>
            </a:r>
          </a:p>
          <a:p>
            <a:r>
              <a:rPr lang="en-US"/>
              <a:t>training materials, including</a:t>
            </a:r>
          </a:p>
          <a:p>
            <a:r>
              <a:rPr lang="en-US"/>
              <a:t>risk assessment, to </a:t>
            </a:r>
          </a:p>
          <a:p>
            <a:r>
              <a:rPr lang="en-US"/>
              <a:t>educate end users.</a:t>
            </a:r>
          </a:p>
        </p:txBody>
      </p:sp>
      <p:sp>
        <p:nvSpPr>
          <p:cNvPr id="43101" name="Text Box 129"/>
          <p:cNvSpPr txBox="1">
            <a:spLocks noChangeArrowheads="1"/>
          </p:cNvSpPr>
          <p:nvPr/>
        </p:nvSpPr>
        <p:spPr bwMode="auto">
          <a:xfrm>
            <a:off x="1905000" y="3429000"/>
            <a:ext cx="2546350" cy="1465263"/>
          </a:xfrm>
          <a:prstGeom prst="rect">
            <a:avLst/>
          </a:prstGeom>
          <a:noFill/>
          <a:ln w="9525">
            <a:noFill/>
            <a:miter lim="800000"/>
            <a:headEnd/>
            <a:tailEnd/>
          </a:ln>
        </p:spPr>
        <p:txBody>
          <a:bodyPr wrap="none">
            <a:spAutoFit/>
          </a:bodyPr>
          <a:lstStyle/>
          <a:p>
            <a:r>
              <a:rPr lang="en-US" b="1"/>
              <a:t>Business Managers</a:t>
            </a:r>
          </a:p>
          <a:p>
            <a:r>
              <a:rPr lang="en-US" b="1"/>
              <a:t>(Process Owners)</a:t>
            </a:r>
          </a:p>
          <a:p>
            <a:r>
              <a:rPr lang="en-US"/>
              <a:t>Make difficult decisions</a:t>
            </a:r>
          </a:p>
          <a:p>
            <a:r>
              <a:rPr lang="en-US"/>
              <a:t>relating to priority to</a:t>
            </a:r>
          </a:p>
          <a:p>
            <a:r>
              <a:rPr lang="en-US"/>
              <a:t>achieve business goals</a:t>
            </a:r>
          </a:p>
        </p:txBody>
      </p:sp>
      <p:sp>
        <p:nvSpPr>
          <p:cNvPr id="43102" name="Text Box 130"/>
          <p:cNvSpPr txBox="1">
            <a:spLocks noChangeArrowheads="1"/>
          </p:cNvSpPr>
          <p:nvPr/>
        </p:nvSpPr>
        <p:spPr bwMode="auto">
          <a:xfrm>
            <a:off x="381000" y="5105400"/>
            <a:ext cx="2508250" cy="1465263"/>
          </a:xfrm>
          <a:prstGeom prst="rect">
            <a:avLst/>
          </a:prstGeom>
          <a:noFill/>
          <a:ln w="9525">
            <a:noFill/>
            <a:miter lim="800000"/>
            <a:headEnd/>
            <a:tailEnd/>
          </a:ln>
        </p:spPr>
        <p:txBody>
          <a:bodyPr wrap="none">
            <a:spAutoFit/>
          </a:bodyPr>
          <a:lstStyle/>
          <a:p>
            <a:r>
              <a:rPr lang="en-US" b="1"/>
              <a:t>System / Info Owners</a:t>
            </a:r>
          </a:p>
          <a:p>
            <a:r>
              <a:rPr lang="en-US"/>
              <a:t>Responsible to ensure</a:t>
            </a:r>
          </a:p>
          <a:p>
            <a:r>
              <a:rPr lang="en-US"/>
              <a:t>controls in place to</a:t>
            </a:r>
          </a:p>
          <a:p>
            <a:r>
              <a:rPr lang="en-US"/>
              <a:t>address CIA.</a:t>
            </a:r>
          </a:p>
          <a:p>
            <a:r>
              <a:rPr lang="en-US"/>
              <a:t>Sign off on changes</a:t>
            </a:r>
          </a:p>
        </p:txBody>
      </p:sp>
      <p:sp>
        <p:nvSpPr>
          <p:cNvPr id="43103" name="Text Box 131"/>
          <p:cNvSpPr txBox="1">
            <a:spLocks noChangeArrowheads="1"/>
          </p:cNvSpPr>
          <p:nvPr/>
        </p:nvSpPr>
        <p:spPr bwMode="auto">
          <a:xfrm>
            <a:off x="6172200" y="3962400"/>
            <a:ext cx="3130550" cy="1190625"/>
          </a:xfrm>
          <a:prstGeom prst="rect">
            <a:avLst/>
          </a:prstGeom>
          <a:noFill/>
          <a:ln w="9525">
            <a:noFill/>
            <a:miter lim="800000"/>
            <a:headEnd/>
            <a:tailEnd/>
          </a:ln>
        </p:spPr>
        <p:txBody>
          <a:bodyPr wrap="none">
            <a:spAutoFit/>
          </a:bodyPr>
          <a:lstStyle/>
          <a:p>
            <a:r>
              <a:rPr lang="en-US" b="1"/>
              <a:t>IT Security Practitioners</a:t>
            </a:r>
          </a:p>
          <a:p>
            <a:r>
              <a:rPr lang="en-US"/>
              <a:t>Implement security requirem.</a:t>
            </a:r>
          </a:p>
          <a:p>
            <a:r>
              <a:rPr lang="en-US"/>
              <a:t>into IT systems: network,</a:t>
            </a:r>
          </a:p>
          <a:p>
            <a:r>
              <a:rPr lang="en-US"/>
              <a:t>system, DB, app, admin.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eaLnBrk="1" hangingPunct="1"/>
            <a:r>
              <a:rPr lang="en-US" smtClean="0"/>
              <a:t>Due Diligence</a:t>
            </a:r>
          </a:p>
        </p:txBody>
      </p:sp>
      <p:sp>
        <p:nvSpPr>
          <p:cNvPr id="44035" name="Text Box 4"/>
          <p:cNvSpPr txBox="1">
            <a:spLocks noChangeArrowheads="1"/>
          </p:cNvSpPr>
          <p:nvPr/>
        </p:nvSpPr>
        <p:spPr bwMode="auto">
          <a:xfrm>
            <a:off x="225425" y="1752600"/>
            <a:ext cx="8066088" cy="1200150"/>
          </a:xfrm>
          <a:prstGeom prst="rect">
            <a:avLst/>
          </a:prstGeom>
          <a:noFill/>
          <a:ln w="9525">
            <a:noFill/>
            <a:miter lim="800000"/>
            <a:headEnd/>
            <a:tailEnd/>
          </a:ln>
        </p:spPr>
        <p:txBody>
          <a:bodyPr wrap="none">
            <a:spAutoFit/>
          </a:bodyPr>
          <a:lstStyle/>
          <a:p>
            <a:pPr algn="ctr"/>
            <a:r>
              <a:rPr lang="en-US" sz="2400" b="1"/>
              <a:t>Due Diligence </a:t>
            </a:r>
            <a:r>
              <a:rPr lang="en-US" sz="2400"/>
              <a:t>= Did careful risk assessment (RA)</a:t>
            </a:r>
          </a:p>
          <a:p>
            <a:pPr algn="ctr"/>
            <a:r>
              <a:rPr lang="en-US" sz="2400" b="1"/>
              <a:t>Due Care </a:t>
            </a:r>
            <a:r>
              <a:rPr lang="en-US" sz="2400"/>
              <a:t>= Implemented recommended controls from RA</a:t>
            </a:r>
          </a:p>
          <a:p>
            <a:pPr algn="ctr"/>
            <a:r>
              <a:rPr lang="en-US" sz="2400"/>
              <a:t>Liability minimized if reasonable precautions taken</a:t>
            </a:r>
          </a:p>
        </p:txBody>
      </p:sp>
      <p:sp>
        <p:nvSpPr>
          <p:cNvPr id="44036" name="Text Box 5"/>
          <p:cNvSpPr txBox="1">
            <a:spLocks noChangeArrowheads="1"/>
          </p:cNvSpPr>
          <p:nvPr/>
        </p:nvSpPr>
        <p:spPr bwMode="auto">
          <a:xfrm>
            <a:off x="2819400" y="4300538"/>
            <a:ext cx="3414713" cy="579437"/>
          </a:xfrm>
          <a:prstGeom prst="rect">
            <a:avLst/>
          </a:prstGeom>
          <a:noFill/>
          <a:ln w="9525">
            <a:noFill/>
            <a:miter lim="800000"/>
            <a:headEnd/>
            <a:tailEnd/>
          </a:ln>
        </p:spPr>
        <p:txBody>
          <a:bodyPr wrap="none">
            <a:spAutoFit/>
          </a:bodyPr>
          <a:lstStyle/>
          <a:p>
            <a:r>
              <a:rPr lang="en-US" sz="3200">
                <a:latin typeface="Blackadder ITC" pitchFamily="82" charset="0"/>
              </a:rPr>
              <a:t>Senior Mgmt Support</a:t>
            </a:r>
          </a:p>
        </p:txBody>
      </p:sp>
      <p:sp>
        <p:nvSpPr>
          <p:cNvPr id="44037" name="Text Box 6"/>
          <p:cNvSpPr txBox="1">
            <a:spLocks noChangeArrowheads="1"/>
          </p:cNvSpPr>
          <p:nvPr/>
        </p:nvSpPr>
        <p:spPr bwMode="auto">
          <a:xfrm rot="-1774126">
            <a:off x="190500" y="3425825"/>
            <a:ext cx="2792413" cy="457200"/>
          </a:xfrm>
          <a:prstGeom prst="rect">
            <a:avLst/>
          </a:prstGeom>
          <a:noFill/>
          <a:ln w="9525">
            <a:noFill/>
            <a:miter lim="800000"/>
            <a:headEnd/>
            <a:tailEnd/>
          </a:ln>
        </p:spPr>
        <p:txBody>
          <a:bodyPr wrap="none">
            <a:spAutoFit/>
          </a:bodyPr>
          <a:lstStyle/>
          <a:p>
            <a:r>
              <a:rPr lang="en-US" sz="2400">
                <a:latin typeface="Algerian" pitchFamily="82" charset="0"/>
              </a:rPr>
              <a:t>Risk Assessment</a:t>
            </a:r>
          </a:p>
        </p:txBody>
      </p:sp>
      <p:sp>
        <p:nvSpPr>
          <p:cNvPr id="44038" name="Text Box 7"/>
          <p:cNvSpPr txBox="1">
            <a:spLocks noChangeArrowheads="1"/>
          </p:cNvSpPr>
          <p:nvPr/>
        </p:nvSpPr>
        <p:spPr bwMode="auto">
          <a:xfrm rot="1241727">
            <a:off x="914400" y="4800600"/>
            <a:ext cx="2841625" cy="457200"/>
          </a:xfrm>
          <a:prstGeom prst="rect">
            <a:avLst/>
          </a:prstGeom>
          <a:noFill/>
          <a:ln w="9525">
            <a:noFill/>
            <a:miter lim="800000"/>
            <a:headEnd/>
            <a:tailEnd/>
          </a:ln>
        </p:spPr>
        <p:txBody>
          <a:bodyPr wrap="none">
            <a:spAutoFit/>
          </a:bodyPr>
          <a:lstStyle/>
          <a:p>
            <a:r>
              <a:rPr lang="en-US" sz="2400">
                <a:latin typeface="Book Antiqua" pitchFamily="18" charset="0"/>
              </a:rPr>
              <a:t>Backup &amp; Recovery</a:t>
            </a:r>
          </a:p>
        </p:txBody>
      </p:sp>
      <p:sp>
        <p:nvSpPr>
          <p:cNvPr id="44039" name="Text Box 8"/>
          <p:cNvSpPr txBox="1">
            <a:spLocks noChangeArrowheads="1"/>
          </p:cNvSpPr>
          <p:nvPr/>
        </p:nvSpPr>
        <p:spPr bwMode="auto">
          <a:xfrm rot="-274436">
            <a:off x="5178425" y="2979738"/>
            <a:ext cx="3168650" cy="457200"/>
          </a:xfrm>
          <a:prstGeom prst="rect">
            <a:avLst/>
          </a:prstGeom>
          <a:noFill/>
          <a:ln w="9525">
            <a:noFill/>
            <a:miter lim="800000"/>
            <a:headEnd/>
            <a:tailEnd/>
          </a:ln>
        </p:spPr>
        <p:txBody>
          <a:bodyPr wrap="none">
            <a:spAutoFit/>
          </a:bodyPr>
          <a:lstStyle/>
          <a:p>
            <a:r>
              <a:rPr lang="en-US" sz="2400">
                <a:latin typeface="Arial Unicode MS" pitchFamily="34" charset="-128"/>
              </a:rPr>
              <a:t>Policies &amp; Procedures</a:t>
            </a:r>
          </a:p>
        </p:txBody>
      </p:sp>
      <p:sp>
        <p:nvSpPr>
          <p:cNvPr id="44040" name="Text Box 9"/>
          <p:cNvSpPr txBox="1">
            <a:spLocks noChangeArrowheads="1"/>
          </p:cNvSpPr>
          <p:nvPr/>
        </p:nvSpPr>
        <p:spPr bwMode="auto">
          <a:xfrm rot="1191497">
            <a:off x="4876800" y="4114800"/>
            <a:ext cx="3705225" cy="457200"/>
          </a:xfrm>
          <a:prstGeom prst="rect">
            <a:avLst/>
          </a:prstGeom>
          <a:noFill/>
          <a:ln w="9525">
            <a:noFill/>
            <a:miter lim="800000"/>
            <a:headEnd/>
            <a:tailEnd/>
          </a:ln>
        </p:spPr>
        <p:txBody>
          <a:bodyPr wrap="none">
            <a:spAutoFit/>
          </a:bodyPr>
          <a:lstStyle/>
          <a:p>
            <a:r>
              <a:rPr lang="en-US" sz="2400">
                <a:latin typeface="Candara" pitchFamily="34" charset="0"/>
              </a:rPr>
              <a:t>Adequate Security Controls</a:t>
            </a:r>
          </a:p>
        </p:txBody>
      </p:sp>
      <p:sp>
        <p:nvSpPr>
          <p:cNvPr id="44041" name="Text Box 10"/>
          <p:cNvSpPr txBox="1">
            <a:spLocks noChangeArrowheads="1"/>
          </p:cNvSpPr>
          <p:nvPr/>
        </p:nvSpPr>
        <p:spPr bwMode="auto">
          <a:xfrm rot="716425">
            <a:off x="3200400" y="3200400"/>
            <a:ext cx="1677988" cy="457200"/>
          </a:xfrm>
          <a:prstGeom prst="rect">
            <a:avLst/>
          </a:prstGeom>
          <a:noFill/>
          <a:ln w="9525">
            <a:noFill/>
            <a:miter lim="800000"/>
            <a:headEnd/>
            <a:tailEnd/>
          </a:ln>
        </p:spPr>
        <p:txBody>
          <a:bodyPr wrap="none">
            <a:spAutoFit/>
          </a:bodyPr>
          <a:lstStyle/>
          <a:p>
            <a:r>
              <a:rPr lang="en-US" sz="2400">
                <a:latin typeface="Berlin Sans FB" pitchFamily="34" charset="0"/>
              </a:rPr>
              <a:t>Compliance</a:t>
            </a:r>
          </a:p>
        </p:txBody>
      </p:sp>
      <p:sp>
        <p:nvSpPr>
          <p:cNvPr id="44042" name="Text Box 11"/>
          <p:cNvSpPr txBox="1">
            <a:spLocks noChangeArrowheads="1"/>
          </p:cNvSpPr>
          <p:nvPr/>
        </p:nvSpPr>
        <p:spPr bwMode="auto">
          <a:xfrm rot="-1201523">
            <a:off x="762000" y="5638800"/>
            <a:ext cx="1735138" cy="822325"/>
          </a:xfrm>
          <a:prstGeom prst="rect">
            <a:avLst/>
          </a:prstGeom>
          <a:noFill/>
          <a:ln w="9525">
            <a:noFill/>
            <a:miter lim="800000"/>
            <a:headEnd/>
            <a:tailEnd/>
          </a:ln>
        </p:spPr>
        <p:txBody>
          <a:bodyPr wrap="none">
            <a:spAutoFit/>
          </a:bodyPr>
          <a:lstStyle/>
          <a:p>
            <a:r>
              <a:rPr lang="en-US" sz="2400" b="1">
                <a:latin typeface="Bradley Hand ITC" pitchFamily="66" charset="0"/>
              </a:rPr>
              <a:t>Monitoring </a:t>
            </a:r>
          </a:p>
          <a:p>
            <a:r>
              <a:rPr lang="en-US" sz="2400" b="1">
                <a:latin typeface="Bradley Hand ITC" pitchFamily="66" charset="0"/>
              </a:rPr>
              <a:t>&amp; Metrics</a:t>
            </a:r>
          </a:p>
        </p:txBody>
      </p:sp>
      <p:sp>
        <p:nvSpPr>
          <p:cNvPr id="44043" name="Text Box 12"/>
          <p:cNvSpPr txBox="1">
            <a:spLocks noChangeArrowheads="1"/>
          </p:cNvSpPr>
          <p:nvPr/>
        </p:nvSpPr>
        <p:spPr bwMode="auto">
          <a:xfrm rot="-870667">
            <a:off x="3886200" y="5334000"/>
            <a:ext cx="3211513" cy="822325"/>
          </a:xfrm>
          <a:prstGeom prst="rect">
            <a:avLst/>
          </a:prstGeom>
          <a:noFill/>
          <a:ln w="9525">
            <a:noFill/>
            <a:miter lim="800000"/>
            <a:headEnd/>
            <a:tailEnd/>
          </a:ln>
        </p:spPr>
        <p:txBody>
          <a:bodyPr wrap="none">
            <a:spAutoFit/>
          </a:bodyPr>
          <a:lstStyle/>
          <a:p>
            <a:r>
              <a:rPr lang="en-US" sz="2400">
                <a:latin typeface="Comic Sans MS" pitchFamily="66" charset="0"/>
              </a:rPr>
              <a:t>Business Continuity &amp;</a:t>
            </a:r>
            <a:br>
              <a:rPr lang="en-US" sz="2400">
                <a:latin typeface="Comic Sans MS" pitchFamily="66" charset="0"/>
              </a:rPr>
            </a:br>
            <a:r>
              <a:rPr lang="en-US" sz="2400">
                <a:latin typeface="Comic Sans MS" pitchFamily="66" charset="0"/>
              </a:rPr>
              <a:t>Disaster Recovery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eaLnBrk="1" hangingPunct="1"/>
            <a:r>
              <a:rPr lang="en-US" smtClean="0"/>
              <a:t>Question</a:t>
            </a:r>
          </a:p>
        </p:txBody>
      </p:sp>
      <p:sp>
        <p:nvSpPr>
          <p:cNvPr id="28675" name="Rectangle 3"/>
          <p:cNvSpPr>
            <a:spLocks noGrp="1" noChangeArrowheads="1"/>
          </p:cNvSpPr>
          <p:nvPr>
            <p:ph type="body" idx="1"/>
          </p:nvPr>
        </p:nvSpPr>
        <p:spPr/>
        <p:txBody>
          <a:bodyPr/>
          <a:lstStyle/>
          <a:p>
            <a:pPr marL="609600" indent="-609600" eaLnBrk="1" hangingPunct="1">
              <a:buFont typeface="Wingdings" pitchFamily="2" charset="2"/>
              <a:buNone/>
            </a:pPr>
            <a:r>
              <a:rPr lang="en-US" sz="2800" smtClean="0"/>
              <a:t>Risk Assessment includes:</a:t>
            </a:r>
          </a:p>
          <a:p>
            <a:pPr marL="609600" indent="-609600" eaLnBrk="1" hangingPunct="1">
              <a:buFontTx/>
              <a:buAutoNum type="arabicPeriod"/>
            </a:pPr>
            <a:r>
              <a:rPr lang="en-US" sz="2800" smtClean="0"/>
              <a:t>The steps: risk analysis, risk treatment, risk acceptance, and risk monitoring</a:t>
            </a:r>
          </a:p>
          <a:p>
            <a:pPr marL="609600" indent="-609600" eaLnBrk="1" hangingPunct="1">
              <a:buFontTx/>
              <a:buAutoNum type="arabicPeriod"/>
            </a:pPr>
            <a:r>
              <a:rPr lang="en-US" sz="2800" smtClean="0"/>
              <a:t>Answers the question: What risks are we prone to, and what is the financial costs of these risks?</a:t>
            </a:r>
          </a:p>
          <a:p>
            <a:pPr marL="609600" indent="-609600" eaLnBrk="1" hangingPunct="1">
              <a:buFontTx/>
              <a:buAutoNum type="arabicPeriod"/>
            </a:pPr>
            <a:r>
              <a:rPr lang="en-US" sz="2800" smtClean="0"/>
              <a:t>Assesses controls after implementation</a:t>
            </a:r>
          </a:p>
          <a:p>
            <a:pPr marL="609600" indent="-609600" eaLnBrk="1" hangingPunct="1">
              <a:buFontTx/>
              <a:buAutoNum type="arabicPeriod"/>
            </a:pPr>
            <a:r>
              <a:rPr lang="en-US" sz="2800" smtClean="0"/>
              <a:t>The identification, financial analysis, and prioritization of risks, and evaluation of controls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2867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eaLnBrk="1" hangingPunct="1"/>
            <a:r>
              <a:rPr lang="en-US" smtClean="0"/>
              <a:t>Question</a:t>
            </a:r>
          </a:p>
        </p:txBody>
      </p:sp>
      <p:sp>
        <p:nvSpPr>
          <p:cNvPr id="80899" name="Rectangle 3"/>
          <p:cNvSpPr>
            <a:spLocks noGrp="1" noChangeArrowheads="1"/>
          </p:cNvSpPr>
          <p:nvPr>
            <p:ph type="body" idx="1"/>
          </p:nvPr>
        </p:nvSpPr>
        <p:spPr/>
        <p:txBody>
          <a:bodyPr/>
          <a:lstStyle/>
          <a:p>
            <a:pPr marL="609600" indent="-609600" eaLnBrk="1" hangingPunct="1">
              <a:buFont typeface="Wingdings" pitchFamily="2" charset="2"/>
              <a:buNone/>
            </a:pPr>
            <a:r>
              <a:rPr lang="en-US" sz="2800" smtClean="0"/>
              <a:t>Risk Management includes:</a:t>
            </a:r>
          </a:p>
          <a:p>
            <a:pPr marL="609600" indent="-609600" eaLnBrk="1" hangingPunct="1">
              <a:buFontTx/>
              <a:buAutoNum type="arabicPeriod"/>
            </a:pPr>
            <a:r>
              <a:rPr lang="en-US" sz="2800" smtClean="0"/>
              <a:t>The steps: risk analysis, risk treatment, risk acceptance, and risk monitoring</a:t>
            </a:r>
          </a:p>
          <a:p>
            <a:pPr marL="609600" indent="-609600" eaLnBrk="1" hangingPunct="1">
              <a:buFontTx/>
              <a:buAutoNum type="arabicPeriod"/>
            </a:pPr>
            <a:r>
              <a:rPr lang="en-US" sz="2800" smtClean="0"/>
              <a:t>Answers the question: What risks are we prone to, and what is the financial costs of these risks?</a:t>
            </a:r>
          </a:p>
          <a:p>
            <a:pPr marL="609600" indent="-609600" eaLnBrk="1" hangingPunct="1">
              <a:buFontTx/>
              <a:buAutoNum type="arabicPeriod"/>
            </a:pPr>
            <a:r>
              <a:rPr lang="en-US" sz="2800" smtClean="0"/>
              <a:t>Assesses controls after implementation</a:t>
            </a:r>
          </a:p>
          <a:p>
            <a:pPr marL="609600" indent="-609600" eaLnBrk="1" hangingPunct="1">
              <a:buFontTx/>
              <a:buAutoNum type="arabicPeriod"/>
            </a:pPr>
            <a:r>
              <a:rPr lang="en-US" sz="2800" smtClean="0"/>
              <a:t>The identification, financial analysis, and prioritization of risks, and evaluation of controls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8089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457200" y="457200"/>
            <a:ext cx="8229600" cy="762000"/>
          </a:xfrm>
        </p:spPr>
        <p:txBody>
          <a:bodyPr/>
          <a:lstStyle/>
          <a:p>
            <a:pPr eaLnBrk="1" hangingPunct="1"/>
            <a:r>
              <a:rPr lang="en-US" smtClean="0"/>
              <a:t>Risk Management</a:t>
            </a:r>
          </a:p>
        </p:txBody>
      </p:sp>
      <p:sp>
        <p:nvSpPr>
          <p:cNvPr id="10243" name="Oval 5"/>
          <p:cNvSpPr>
            <a:spLocks noChangeArrowheads="1"/>
          </p:cNvSpPr>
          <p:nvPr/>
        </p:nvSpPr>
        <p:spPr bwMode="auto">
          <a:xfrm>
            <a:off x="1066800" y="1143000"/>
            <a:ext cx="4876800" cy="4038600"/>
          </a:xfrm>
          <a:prstGeom prst="ellipse">
            <a:avLst/>
          </a:prstGeom>
          <a:solidFill>
            <a:schemeClr val="accent1"/>
          </a:solidFill>
          <a:ln w="9525">
            <a:solidFill>
              <a:schemeClr val="tx1"/>
            </a:solidFill>
            <a:round/>
            <a:headEnd/>
            <a:tailEnd/>
          </a:ln>
        </p:spPr>
        <p:txBody>
          <a:bodyPr wrap="none" anchor="ctr"/>
          <a:lstStyle/>
          <a:p>
            <a:pPr algn="ctr"/>
            <a:r>
              <a:rPr lang="en-US" sz="2400" b="1"/>
              <a:t>Internal Factors</a:t>
            </a:r>
          </a:p>
        </p:txBody>
      </p:sp>
      <p:sp>
        <p:nvSpPr>
          <p:cNvPr id="10244" name="Text Box 6"/>
          <p:cNvSpPr txBox="1">
            <a:spLocks noChangeArrowheads="1"/>
          </p:cNvSpPr>
          <p:nvPr/>
        </p:nvSpPr>
        <p:spPr bwMode="auto">
          <a:xfrm>
            <a:off x="6172200" y="2895600"/>
            <a:ext cx="2403475" cy="461963"/>
          </a:xfrm>
          <a:prstGeom prst="rect">
            <a:avLst/>
          </a:prstGeom>
          <a:noFill/>
          <a:ln w="9525">
            <a:noFill/>
            <a:miter lim="800000"/>
            <a:headEnd/>
            <a:tailEnd/>
          </a:ln>
        </p:spPr>
        <p:txBody>
          <a:bodyPr>
            <a:spAutoFit/>
          </a:bodyPr>
          <a:lstStyle/>
          <a:p>
            <a:r>
              <a:rPr lang="en-US" sz="2400"/>
              <a:t>External Factors</a:t>
            </a:r>
          </a:p>
        </p:txBody>
      </p:sp>
      <p:sp>
        <p:nvSpPr>
          <p:cNvPr id="10245" name="Text Box 7"/>
          <p:cNvSpPr txBox="1">
            <a:spLocks noChangeArrowheads="1"/>
          </p:cNvSpPr>
          <p:nvPr/>
        </p:nvSpPr>
        <p:spPr bwMode="auto">
          <a:xfrm rot="-1188828">
            <a:off x="6240463" y="2055813"/>
            <a:ext cx="1660525" cy="460375"/>
          </a:xfrm>
          <a:prstGeom prst="rect">
            <a:avLst/>
          </a:prstGeom>
          <a:noFill/>
          <a:ln w="9525">
            <a:noFill/>
            <a:miter lim="800000"/>
            <a:headEnd/>
            <a:tailEnd/>
          </a:ln>
        </p:spPr>
        <p:txBody>
          <a:bodyPr wrap="none">
            <a:spAutoFit/>
          </a:bodyPr>
          <a:lstStyle/>
          <a:p>
            <a:r>
              <a:rPr lang="en-US" sz="2400"/>
              <a:t>Regulation</a:t>
            </a:r>
          </a:p>
        </p:txBody>
      </p:sp>
      <p:sp>
        <p:nvSpPr>
          <p:cNvPr id="10246" name="Text Box 8"/>
          <p:cNvSpPr txBox="1">
            <a:spLocks noChangeArrowheads="1"/>
          </p:cNvSpPr>
          <p:nvPr/>
        </p:nvSpPr>
        <p:spPr bwMode="auto">
          <a:xfrm rot="-3040115">
            <a:off x="6477794" y="3842544"/>
            <a:ext cx="1243012" cy="400050"/>
          </a:xfrm>
          <a:prstGeom prst="rect">
            <a:avLst/>
          </a:prstGeom>
          <a:noFill/>
          <a:ln w="9525">
            <a:noFill/>
            <a:miter lim="800000"/>
            <a:headEnd/>
            <a:tailEnd/>
          </a:ln>
        </p:spPr>
        <p:txBody>
          <a:bodyPr>
            <a:spAutoFit/>
          </a:bodyPr>
          <a:lstStyle/>
          <a:p>
            <a:r>
              <a:rPr lang="en-US" sz="2000" b="1"/>
              <a:t>Industry</a:t>
            </a:r>
          </a:p>
        </p:txBody>
      </p:sp>
      <p:sp>
        <p:nvSpPr>
          <p:cNvPr id="10247" name="Text Box 9"/>
          <p:cNvSpPr txBox="1">
            <a:spLocks noChangeArrowheads="1"/>
          </p:cNvSpPr>
          <p:nvPr/>
        </p:nvSpPr>
        <p:spPr bwMode="auto">
          <a:xfrm rot="917400">
            <a:off x="3540125" y="3670300"/>
            <a:ext cx="1349375" cy="461963"/>
          </a:xfrm>
          <a:prstGeom prst="rect">
            <a:avLst/>
          </a:prstGeom>
          <a:noFill/>
          <a:ln w="9525">
            <a:noFill/>
            <a:miter lim="800000"/>
            <a:headEnd/>
            <a:tailEnd/>
          </a:ln>
        </p:spPr>
        <p:txBody>
          <a:bodyPr>
            <a:spAutoFit/>
          </a:bodyPr>
          <a:lstStyle/>
          <a:p>
            <a:r>
              <a:rPr lang="en-US" sz="2400" b="1"/>
              <a:t>Culture</a:t>
            </a:r>
          </a:p>
        </p:txBody>
      </p:sp>
      <p:sp>
        <p:nvSpPr>
          <p:cNvPr id="10248" name="Text Box 10"/>
          <p:cNvSpPr txBox="1">
            <a:spLocks noChangeArrowheads="1"/>
          </p:cNvSpPr>
          <p:nvPr/>
        </p:nvSpPr>
        <p:spPr bwMode="auto">
          <a:xfrm rot="829782">
            <a:off x="3460750" y="2589213"/>
            <a:ext cx="2173288" cy="400050"/>
          </a:xfrm>
          <a:prstGeom prst="rect">
            <a:avLst/>
          </a:prstGeom>
          <a:noFill/>
          <a:ln w="9525">
            <a:noFill/>
            <a:miter lim="800000"/>
            <a:headEnd/>
            <a:tailEnd/>
          </a:ln>
        </p:spPr>
        <p:txBody>
          <a:bodyPr>
            <a:spAutoFit/>
          </a:bodyPr>
          <a:lstStyle/>
          <a:p>
            <a:r>
              <a:rPr lang="en-US" sz="2000"/>
              <a:t>Corporate History</a:t>
            </a:r>
          </a:p>
        </p:txBody>
      </p:sp>
      <p:sp>
        <p:nvSpPr>
          <p:cNvPr id="10249" name="Text Box 11"/>
          <p:cNvSpPr txBox="1">
            <a:spLocks noChangeArrowheads="1"/>
          </p:cNvSpPr>
          <p:nvPr/>
        </p:nvSpPr>
        <p:spPr bwMode="auto">
          <a:xfrm rot="-1286771">
            <a:off x="1270000" y="2151063"/>
            <a:ext cx="2178050" cy="708025"/>
          </a:xfrm>
          <a:prstGeom prst="rect">
            <a:avLst/>
          </a:prstGeom>
          <a:noFill/>
          <a:ln w="9525">
            <a:noFill/>
            <a:miter lim="800000"/>
            <a:headEnd/>
            <a:tailEnd/>
          </a:ln>
        </p:spPr>
        <p:txBody>
          <a:bodyPr>
            <a:spAutoFit/>
          </a:bodyPr>
          <a:lstStyle/>
          <a:p>
            <a:r>
              <a:rPr lang="en-US" sz="2000" b="1"/>
              <a:t>Management’s </a:t>
            </a:r>
          </a:p>
          <a:p>
            <a:r>
              <a:rPr lang="en-US" sz="2000" b="1"/>
              <a:t>Risk Tolerance</a:t>
            </a:r>
          </a:p>
        </p:txBody>
      </p:sp>
      <p:sp>
        <p:nvSpPr>
          <p:cNvPr id="10250" name="Text Box 12"/>
          <p:cNvSpPr txBox="1">
            <a:spLocks noChangeArrowheads="1"/>
          </p:cNvSpPr>
          <p:nvPr/>
        </p:nvSpPr>
        <p:spPr bwMode="auto">
          <a:xfrm rot="-1007902">
            <a:off x="1489075" y="3730625"/>
            <a:ext cx="1949450" cy="706438"/>
          </a:xfrm>
          <a:prstGeom prst="rect">
            <a:avLst/>
          </a:prstGeom>
          <a:noFill/>
          <a:ln w="9525">
            <a:noFill/>
            <a:miter lim="800000"/>
            <a:headEnd/>
            <a:tailEnd/>
          </a:ln>
        </p:spPr>
        <p:txBody>
          <a:bodyPr>
            <a:spAutoFit/>
          </a:bodyPr>
          <a:lstStyle/>
          <a:p>
            <a:pPr algn="ctr"/>
            <a:r>
              <a:rPr lang="en-US" sz="2000" b="1"/>
              <a:t>Organizational</a:t>
            </a:r>
          </a:p>
          <a:p>
            <a:pPr algn="ctr"/>
            <a:r>
              <a:rPr lang="en-US" sz="2000" b="1"/>
              <a:t>Maturity</a:t>
            </a:r>
          </a:p>
        </p:txBody>
      </p:sp>
      <p:sp>
        <p:nvSpPr>
          <p:cNvPr id="10251" name="Text Box 13"/>
          <p:cNvSpPr txBox="1">
            <a:spLocks noChangeArrowheads="1"/>
          </p:cNvSpPr>
          <p:nvPr/>
        </p:nvSpPr>
        <p:spPr bwMode="auto">
          <a:xfrm>
            <a:off x="3032125" y="1524000"/>
            <a:ext cx="1420813" cy="461963"/>
          </a:xfrm>
          <a:prstGeom prst="rect">
            <a:avLst/>
          </a:prstGeom>
          <a:noFill/>
          <a:ln w="9525">
            <a:noFill/>
            <a:miter lim="800000"/>
            <a:headEnd/>
            <a:tailEnd/>
          </a:ln>
        </p:spPr>
        <p:txBody>
          <a:bodyPr>
            <a:spAutoFit/>
          </a:bodyPr>
          <a:lstStyle/>
          <a:p>
            <a:r>
              <a:rPr lang="en-US" sz="2400"/>
              <a:t>Structure</a:t>
            </a:r>
          </a:p>
        </p:txBody>
      </p:sp>
      <p:sp>
        <p:nvSpPr>
          <p:cNvPr id="10252" name="Text Box 14"/>
          <p:cNvSpPr txBox="1">
            <a:spLocks noChangeArrowheads="1"/>
          </p:cNvSpPr>
          <p:nvPr/>
        </p:nvSpPr>
        <p:spPr bwMode="auto">
          <a:xfrm>
            <a:off x="304800" y="5562600"/>
            <a:ext cx="8578850" cy="646113"/>
          </a:xfrm>
          <a:prstGeom prst="rect">
            <a:avLst/>
          </a:prstGeom>
          <a:noFill/>
          <a:ln w="9525">
            <a:noFill/>
            <a:miter lim="800000"/>
            <a:headEnd/>
            <a:tailEnd/>
          </a:ln>
        </p:spPr>
        <p:txBody>
          <a:bodyPr>
            <a:spAutoFit/>
          </a:bodyPr>
          <a:lstStyle/>
          <a:p>
            <a:pPr algn="ctr"/>
            <a:r>
              <a:rPr lang="en-US"/>
              <a:t>Risk Mgmt Strategies are determined by both internal &amp; external factors</a:t>
            </a:r>
          </a:p>
          <a:p>
            <a:pPr algn="ctr"/>
            <a:r>
              <a:rPr lang="en-US" b="1"/>
              <a:t>Risk Tolerance</a:t>
            </a:r>
            <a:r>
              <a:rPr lang="en-US"/>
              <a:t> or </a:t>
            </a:r>
            <a:r>
              <a:rPr lang="en-US" b="1"/>
              <a:t>Appetite</a:t>
            </a:r>
            <a:r>
              <a:rPr lang="en-US"/>
              <a:t>: The level of risk that management is comfortable with</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eaLnBrk="1" hangingPunct="1"/>
            <a:r>
              <a:rPr lang="en-US" smtClean="0"/>
              <a:t>Question</a:t>
            </a:r>
          </a:p>
        </p:txBody>
      </p:sp>
      <p:sp>
        <p:nvSpPr>
          <p:cNvPr id="82947" name="Rectangle 3"/>
          <p:cNvSpPr>
            <a:spLocks noGrp="1" noChangeArrowheads="1"/>
          </p:cNvSpPr>
          <p:nvPr>
            <p:ph type="body" idx="1"/>
          </p:nvPr>
        </p:nvSpPr>
        <p:spPr/>
        <p:txBody>
          <a:bodyPr/>
          <a:lstStyle/>
          <a:p>
            <a:pPr marL="609600" indent="-609600" eaLnBrk="1" hangingPunct="1">
              <a:buFont typeface="Wingdings" pitchFamily="2" charset="2"/>
              <a:buNone/>
            </a:pPr>
            <a:r>
              <a:rPr lang="en-US" smtClean="0"/>
              <a:t>   The FIRST step in Security Risk Assessment is:</a:t>
            </a:r>
          </a:p>
          <a:p>
            <a:pPr marL="609600" indent="-609600" eaLnBrk="1" hangingPunct="1">
              <a:buFont typeface="Wingdings" pitchFamily="2" charset="2"/>
              <a:buAutoNum type="arabicPeriod"/>
            </a:pPr>
            <a:r>
              <a:rPr lang="en-US" smtClean="0"/>
              <a:t>Determine threats and vulnerabilities</a:t>
            </a:r>
          </a:p>
          <a:p>
            <a:pPr marL="609600" indent="-609600" eaLnBrk="1" hangingPunct="1">
              <a:buFont typeface="Wingdings" pitchFamily="2" charset="2"/>
              <a:buAutoNum type="arabicPeriod"/>
            </a:pPr>
            <a:r>
              <a:rPr lang="en-US" smtClean="0"/>
              <a:t>Determine values of key assets</a:t>
            </a:r>
          </a:p>
          <a:p>
            <a:pPr marL="609600" indent="-609600" eaLnBrk="1" hangingPunct="1">
              <a:buFont typeface="Wingdings" pitchFamily="2" charset="2"/>
              <a:buAutoNum type="arabicPeriod"/>
            </a:pPr>
            <a:r>
              <a:rPr lang="en-US" smtClean="0"/>
              <a:t>Estimate likelihood of exploitation</a:t>
            </a:r>
          </a:p>
          <a:p>
            <a:pPr marL="609600" indent="-609600" eaLnBrk="1" hangingPunct="1">
              <a:buFont typeface="Wingdings" pitchFamily="2" charset="2"/>
              <a:buAutoNum type="arabicPeriod"/>
            </a:pPr>
            <a:r>
              <a:rPr lang="en-US" smtClean="0"/>
              <a:t>Analyze existing controls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82947">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en-US" smtClean="0"/>
              <a:t>Question</a:t>
            </a:r>
          </a:p>
        </p:txBody>
      </p:sp>
      <p:sp>
        <p:nvSpPr>
          <p:cNvPr id="83971" name="Rectangle 3"/>
          <p:cNvSpPr>
            <a:spLocks noGrp="1" noChangeArrowheads="1"/>
          </p:cNvSpPr>
          <p:nvPr>
            <p:ph type="body" idx="1"/>
          </p:nvPr>
        </p:nvSpPr>
        <p:spPr>
          <a:xfrm>
            <a:off x="457200" y="1981200"/>
            <a:ext cx="8229600" cy="4343400"/>
          </a:xfrm>
        </p:spPr>
        <p:txBody>
          <a:bodyPr/>
          <a:lstStyle/>
          <a:p>
            <a:pPr marL="533400" indent="-533400" eaLnBrk="1" hangingPunct="1">
              <a:buFont typeface="Wingdings" pitchFamily="2" charset="2"/>
              <a:buNone/>
            </a:pPr>
            <a:r>
              <a:rPr lang="en-US" sz="2800" smtClean="0"/>
              <a:t>    Single Loss Expectancy refers to:</a:t>
            </a:r>
          </a:p>
          <a:p>
            <a:pPr marL="533400" indent="-533400" eaLnBrk="1" hangingPunct="1">
              <a:buFont typeface="Wingdings" pitchFamily="2" charset="2"/>
              <a:buAutoNum type="arabicPeriod"/>
            </a:pPr>
            <a:r>
              <a:rPr lang="en-US" sz="2800" smtClean="0"/>
              <a:t>The probability that an attack will occur in one year</a:t>
            </a:r>
          </a:p>
          <a:p>
            <a:pPr marL="533400" indent="-533400" eaLnBrk="1" hangingPunct="1">
              <a:buFont typeface="Wingdings" pitchFamily="2" charset="2"/>
              <a:buAutoNum type="arabicPeriod"/>
            </a:pPr>
            <a:r>
              <a:rPr lang="en-US" sz="2800" smtClean="0"/>
              <a:t>The duration of time where a loss is expected to occur (e.g., one month, one year, one decade)</a:t>
            </a:r>
          </a:p>
          <a:p>
            <a:pPr marL="533400" indent="-533400" eaLnBrk="1" hangingPunct="1">
              <a:buFont typeface="Wingdings" pitchFamily="2" charset="2"/>
              <a:buAutoNum type="arabicPeriod"/>
            </a:pPr>
            <a:r>
              <a:rPr lang="en-US" sz="2800" smtClean="0"/>
              <a:t>The cost of losing an asset once</a:t>
            </a:r>
          </a:p>
          <a:p>
            <a:pPr marL="533400" indent="-533400" eaLnBrk="1" hangingPunct="1">
              <a:buFont typeface="Wingdings" pitchFamily="2" charset="2"/>
              <a:buAutoNum type="arabicPeriod"/>
            </a:pPr>
            <a:r>
              <a:rPr lang="en-US" sz="2800" smtClean="0"/>
              <a:t>The average cost of loss of this asset per year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83971">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eaLnBrk="1" hangingPunct="1"/>
            <a:r>
              <a:rPr lang="en-US" smtClean="0"/>
              <a:t>Question</a:t>
            </a:r>
          </a:p>
        </p:txBody>
      </p:sp>
      <p:sp>
        <p:nvSpPr>
          <p:cNvPr id="84995" name="Rectangle 3"/>
          <p:cNvSpPr>
            <a:spLocks noGrp="1" noChangeArrowheads="1"/>
          </p:cNvSpPr>
          <p:nvPr>
            <p:ph type="body" idx="1"/>
          </p:nvPr>
        </p:nvSpPr>
        <p:spPr/>
        <p:txBody>
          <a:bodyPr/>
          <a:lstStyle/>
          <a:p>
            <a:pPr marL="533400" indent="-533400" eaLnBrk="1" hangingPunct="1">
              <a:buFont typeface="Wingdings" pitchFamily="2" charset="2"/>
              <a:buNone/>
            </a:pPr>
            <a:r>
              <a:rPr lang="en-US" sz="2800" smtClean="0"/>
              <a:t>     The role(s) responsible for deciding whether risks should be accepted, transferred, or mitigated is:</a:t>
            </a:r>
          </a:p>
          <a:p>
            <a:pPr marL="533400" indent="-533400" eaLnBrk="1" hangingPunct="1">
              <a:buFont typeface="Wingdings" pitchFamily="2" charset="2"/>
              <a:buAutoNum type="arabicPeriod"/>
            </a:pPr>
            <a:r>
              <a:rPr lang="en-US" sz="2800" smtClean="0"/>
              <a:t>The Chief Information Officer</a:t>
            </a:r>
          </a:p>
          <a:p>
            <a:pPr marL="533400" indent="-533400" eaLnBrk="1" hangingPunct="1">
              <a:buFont typeface="Wingdings" pitchFamily="2" charset="2"/>
              <a:buAutoNum type="arabicPeriod"/>
            </a:pPr>
            <a:r>
              <a:rPr lang="en-US" sz="2800" smtClean="0"/>
              <a:t>The Chief Risk Officer</a:t>
            </a:r>
          </a:p>
          <a:p>
            <a:pPr marL="533400" indent="-533400" eaLnBrk="1" hangingPunct="1">
              <a:buFont typeface="Wingdings" pitchFamily="2" charset="2"/>
              <a:buAutoNum type="arabicPeriod"/>
            </a:pPr>
            <a:r>
              <a:rPr lang="en-US" sz="2800" smtClean="0"/>
              <a:t>The Chief Information Security Officer</a:t>
            </a:r>
          </a:p>
          <a:p>
            <a:pPr marL="533400" indent="-533400" eaLnBrk="1" hangingPunct="1">
              <a:buFont typeface="Wingdings" pitchFamily="2" charset="2"/>
              <a:buAutoNum type="arabicPeriod"/>
            </a:pPr>
            <a:r>
              <a:rPr lang="en-US" sz="2800" smtClean="0"/>
              <a:t>Enterprise governance and senior business management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8499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457200"/>
            <a:ext cx="8229600" cy="1600200"/>
          </a:xfrm>
        </p:spPr>
        <p:txBody>
          <a:bodyPr/>
          <a:lstStyle/>
          <a:p>
            <a:pPr algn="ctr"/>
            <a:r>
              <a:rPr lang="en-US" smtClean="0"/>
              <a:t>Question</a:t>
            </a:r>
          </a:p>
        </p:txBody>
      </p:sp>
      <p:sp>
        <p:nvSpPr>
          <p:cNvPr id="23555" name="Content Placeholder 2"/>
          <p:cNvSpPr>
            <a:spLocks noGrp="1"/>
          </p:cNvSpPr>
          <p:nvPr>
            <p:ph idx="1"/>
          </p:nvPr>
        </p:nvSpPr>
        <p:spPr>
          <a:xfrm>
            <a:off x="457200" y="2057400"/>
            <a:ext cx="8229600" cy="3581400"/>
          </a:xfrm>
        </p:spPr>
        <p:txBody>
          <a:bodyPr/>
          <a:lstStyle/>
          <a:p>
            <a:pPr marL="609600" indent="-609600">
              <a:buFont typeface="Wingdings" pitchFamily="2" charset="2"/>
              <a:buNone/>
            </a:pPr>
            <a:r>
              <a:rPr lang="en-US" sz="2400" b="1" smtClean="0"/>
              <a:t>       </a:t>
            </a:r>
            <a:r>
              <a:rPr lang="en-US" sz="2800" smtClean="0"/>
              <a:t>Which of these risks is best measured using a qualitative process?</a:t>
            </a:r>
          </a:p>
          <a:p>
            <a:pPr marL="609600" indent="-609600">
              <a:buFont typeface="Arial" charset="0"/>
              <a:buAutoNum type="arabicPeriod"/>
            </a:pPr>
            <a:r>
              <a:rPr lang="en-US" sz="2800" smtClean="0"/>
              <a:t>Temporary power outage in an office building </a:t>
            </a:r>
          </a:p>
          <a:p>
            <a:pPr marL="609600" indent="-609600">
              <a:buFont typeface="Arial" charset="0"/>
              <a:buAutoNum type="arabicPeriod"/>
            </a:pPr>
            <a:r>
              <a:rPr lang="en-US" sz="2800" smtClean="0"/>
              <a:t>Loss of consumer confidence due to a malfunctioning website</a:t>
            </a:r>
          </a:p>
          <a:p>
            <a:pPr marL="609600" indent="-609600">
              <a:buFont typeface="Arial" charset="0"/>
              <a:buAutoNum type="arabicPeriod"/>
            </a:pPr>
            <a:r>
              <a:rPr lang="en-US" sz="2800" smtClean="0"/>
              <a:t>Theft of an employee’s laptop while traveling </a:t>
            </a:r>
          </a:p>
          <a:p>
            <a:pPr marL="609600" indent="-609600">
              <a:buFont typeface="Arial" charset="0"/>
              <a:buAutoNum type="arabicPeriod"/>
            </a:pPr>
            <a:r>
              <a:rPr lang="en-US" sz="2800" smtClean="0"/>
              <a:t>Disruption of supply deliveries due to flooding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2355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r>
              <a:rPr lang="en-US" smtClean="0"/>
              <a:t>Question</a:t>
            </a:r>
          </a:p>
        </p:txBody>
      </p:sp>
      <p:sp>
        <p:nvSpPr>
          <p:cNvPr id="67587" name="Rectangle 3"/>
          <p:cNvSpPr>
            <a:spLocks noGrp="1" noChangeArrowheads="1"/>
          </p:cNvSpPr>
          <p:nvPr>
            <p:ph type="body" idx="1"/>
          </p:nvPr>
        </p:nvSpPr>
        <p:spPr/>
        <p:txBody>
          <a:bodyPr/>
          <a:lstStyle/>
          <a:p>
            <a:pPr marL="609600" indent="-609600" eaLnBrk="1" hangingPunct="1">
              <a:buFont typeface="Wingdings" pitchFamily="2" charset="2"/>
              <a:buNone/>
            </a:pPr>
            <a:r>
              <a:rPr lang="en-US" smtClean="0"/>
              <a:t>     The risk that is assumed after implementing controls is known as:</a:t>
            </a:r>
          </a:p>
          <a:p>
            <a:pPr marL="609600" indent="-609600" eaLnBrk="1" hangingPunct="1">
              <a:buFontTx/>
              <a:buAutoNum type="arabicPeriod"/>
            </a:pPr>
            <a:r>
              <a:rPr lang="en-US" smtClean="0"/>
              <a:t>Accepted Risk</a:t>
            </a:r>
          </a:p>
          <a:p>
            <a:pPr marL="609600" indent="-609600" eaLnBrk="1" hangingPunct="1">
              <a:buFontTx/>
              <a:buAutoNum type="arabicPeriod"/>
            </a:pPr>
            <a:r>
              <a:rPr lang="en-US" smtClean="0"/>
              <a:t>Annualized Loss Expectancy</a:t>
            </a:r>
          </a:p>
          <a:p>
            <a:pPr marL="609600" indent="-609600" eaLnBrk="1" hangingPunct="1">
              <a:buFontTx/>
              <a:buAutoNum type="arabicPeriod"/>
            </a:pPr>
            <a:r>
              <a:rPr lang="en-US" smtClean="0"/>
              <a:t>Quantitative risk</a:t>
            </a:r>
          </a:p>
          <a:p>
            <a:pPr marL="609600" indent="-609600" eaLnBrk="1" hangingPunct="1">
              <a:buFontTx/>
              <a:buAutoNum type="arabicPeriod"/>
            </a:pPr>
            <a:r>
              <a:rPr lang="en-US" smtClean="0"/>
              <a:t>Residual risk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67587">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eaLnBrk="1" hangingPunct="1"/>
            <a:r>
              <a:rPr lang="en-US" smtClean="0"/>
              <a:t>Question</a:t>
            </a:r>
          </a:p>
        </p:txBody>
      </p:sp>
      <p:sp>
        <p:nvSpPr>
          <p:cNvPr id="89091" name="Rectangle 3"/>
          <p:cNvSpPr>
            <a:spLocks noGrp="1" noChangeArrowheads="1"/>
          </p:cNvSpPr>
          <p:nvPr>
            <p:ph type="body" idx="1"/>
          </p:nvPr>
        </p:nvSpPr>
        <p:spPr/>
        <p:txBody>
          <a:bodyPr/>
          <a:lstStyle/>
          <a:p>
            <a:pPr marL="609600" indent="-609600" eaLnBrk="1" hangingPunct="1">
              <a:buFont typeface="Wingdings" pitchFamily="2" charset="2"/>
              <a:buNone/>
            </a:pPr>
            <a:r>
              <a:rPr lang="en-US" smtClean="0"/>
              <a:t>     The primary purpose of risk management is to:</a:t>
            </a:r>
          </a:p>
          <a:p>
            <a:pPr marL="609600" indent="-609600" eaLnBrk="1" hangingPunct="1">
              <a:buFont typeface="Wingdings" pitchFamily="2" charset="2"/>
              <a:buAutoNum type="arabicPeriod"/>
            </a:pPr>
            <a:r>
              <a:rPr lang="en-US" smtClean="0"/>
              <a:t>Eliminate all risk</a:t>
            </a:r>
          </a:p>
          <a:p>
            <a:pPr marL="609600" indent="-609600" eaLnBrk="1" hangingPunct="1">
              <a:buFont typeface="Wingdings" pitchFamily="2" charset="2"/>
              <a:buAutoNum type="arabicPeriod"/>
            </a:pPr>
            <a:r>
              <a:rPr lang="en-US" smtClean="0"/>
              <a:t>Find the most cost-effective controls</a:t>
            </a:r>
          </a:p>
          <a:p>
            <a:pPr marL="609600" indent="-609600" eaLnBrk="1" hangingPunct="1">
              <a:buFont typeface="Wingdings" pitchFamily="2" charset="2"/>
              <a:buAutoNum type="arabicPeriod"/>
            </a:pPr>
            <a:r>
              <a:rPr lang="en-US" smtClean="0"/>
              <a:t>Reduce risk to an acceptable level</a:t>
            </a:r>
          </a:p>
          <a:p>
            <a:pPr marL="609600" indent="-609600" eaLnBrk="1" hangingPunct="1">
              <a:buFont typeface="Wingdings" pitchFamily="2" charset="2"/>
              <a:buAutoNum type="arabicPeriod"/>
            </a:pPr>
            <a:r>
              <a:rPr lang="en-US" smtClean="0"/>
              <a:t>Determine budget for residual risk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89091">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eaLnBrk="1" hangingPunct="1"/>
            <a:r>
              <a:rPr lang="en-US" smtClean="0"/>
              <a:t>Question</a:t>
            </a:r>
          </a:p>
        </p:txBody>
      </p:sp>
      <p:sp>
        <p:nvSpPr>
          <p:cNvPr id="90115" name="Rectangle 3"/>
          <p:cNvSpPr>
            <a:spLocks noGrp="1" noChangeArrowheads="1"/>
          </p:cNvSpPr>
          <p:nvPr>
            <p:ph type="body" idx="1"/>
          </p:nvPr>
        </p:nvSpPr>
        <p:spPr/>
        <p:txBody>
          <a:bodyPr/>
          <a:lstStyle/>
          <a:p>
            <a:pPr marL="457200" indent="-457200" eaLnBrk="1" hangingPunct="1">
              <a:lnSpc>
                <a:spcPct val="90000"/>
              </a:lnSpc>
              <a:buFont typeface="Wingdings" pitchFamily="2" charset="2"/>
              <a:buNone/>
            </a:pPr>
            <a:r>
              <a:rPr lang="en-US" sz="2400" smtClean="0"/>
              <a:t>     Due Diligence ensures that</a:t>
            </a:r>
          </a:p>
          <a:p>
            <a:pPr marL="457200" indent="-457200" eaLnBrk="1" hangingPunct="1">
              <a:lnSpc>
                <a:spcPct val="90000"/>
              </a:lnSpc>
              <a:buFont typeface="Wingdings" pitchFamily="2" charset="2"/>
              <a:buAutoNum type="arabicPeriod"/>
            </a:pPr>
            <a:r>
              <a:rPr lang="en-US" sz="2400" smtClean="0"/>
              <a:t>An organization has exercised the best possible security practices according to best practices</a:t>
            </a:r>
          </a:p>
          <a:p>
            <a:pPr marL="457200" indent="-457200" eaLnBrk="1" hangingPunct="1">
              <a:lnSpc>
                <a:spcPct val="90000"/>
              </a:lnSpc>
              <a:buFont typeface="Wingdings" pitchFamily="2" charset="2"/>
              <a:buAutoNum type="arabicPeriod"/>
            </a:pPr>
            <a:r>
              <a:rPr lang="en-US" sz="2400" smtClean="0"/>
              <a:t>An organization has exercised acceptably reasonable security practices addressing all major security areas</a:t>
            </a:r>
          </a:p>
          <a:p>
            <a:pPr marL="457200" indent="-457200" eaLnBrk="1" hangingPunct="1">
              <a:lnSpc>
                <a:spcPct val="90000"/>
              </a:lnSpc>
              <a:buFont typeface="Wingdings" pitchFamily="2" charset="2"/>
              <a:buAutoNum type="arabicPeriod"/>
            </a:pPr>
            <a:r>
              <a:rPr lang="en-US" sz="2400" smtClean="0"/>
              <a:t>An organization has implemented risk management and established the necessary controls</a:t>
            </a:r>
          </a:p>
          <a:p>
            <a:pPr marL="457200" indent="-457200" eaLnBrk="1" hangingPunct="1">
              <a:lnSpc>
                <a:spcPct val="90000"/>
              </a:lnSpc>
              <a:buFont typeface="Wingdings" pitchFamily="2" charset="2"/>
              <a:buAutoNum type="arabicPeriod"/>
            </a:pPr>
            <a:r>
              <a:rPr lang="en-US" sz="2400" smtClean="0"/>
              <a:t>An organization has allocated a Chief Information Security Officer who is responsible for securing the organization’s information assets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90115">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lgn="ctr" eaLnBrk="1" hangingPunct="1"/>
            <a:r>
              <a:rPr lang="en-US" smtClean="0"/>
              <a:t>Question</a:t>
            </a:r>
          </a:p>
        </p:txBody>
      </p:sp>
      <p:sp>
        <p:nvSpPr>
          <p:cNvPr id="90115" name="Rectangle 3"/>
          <p:cNvSpPr>
            <a:spLocks noGrp="1" noChangeArrowheads="1"/>
          </p:cNvSpPr>
          <p:nvPr>
            <p:ph type="body" idx="1"/>
          </p:nvPr>
        </p:nvSpPr>
        <p:spPr/>
        <p:txBody>
          <a:bodyPr/>
          <a:lstStyle/>
          <a:p>
            <a:pPr marL="533400" indent="-533400" eaLnBrk="1" hangingPunct="1">
              <a:lnSpc>
                <a:spcPct val="80000"/>
              </a:lnSpc>
              <a:buFont typeface="Wingdings" pitchFamily="2" charset="2"/>
              <a:buNone/>
            </a:pPr>
            <a:r>
              <a:rPr lang="en-US" sz="2800" smtClean="0"/>
              <a:t>      ALE is:</a:t>
            </a:r>
          </a:p>
          <a:p>
            <a:pPr marL="533400" indent="-533400" eaLnBrk="1" hangingPunct="1">
              <a:lnSpc>
                <a:spcPct val="80000"/>
              </a:lnSpc>
              <a:buFont typeface="Wingdings" pitchFamily="2" charset="2"/>
              <a:buAutoNum type="arabicPeriod"/>
            </a:pPr>
            <a:r>
              <a:rPr lang="en-US" sz="2800" smtClean="0"/>
              <a:t>The average cost of loss of this asset, for a single incident</a:t>
            </a:r>
          </a:p>
          <a:p>
            <a:pPr marL="533400" indent="-533400" eaLnBrk="1" hangingPunct="1">
              <a:lnSpc>
                <a:spcPct val="80000"/>
              </a:lnSpc>
              <a:buFont typeface="Wingdings" pitchFamily="2" charset="2"/>
              <a:buAutoNum type="arabicPeriod"/>
            </a:pPr>
            <a:r>
              <a:rPr lang="en-US" sz="2800" smtClean="0"/>
              <a:t>An estimate using quantitative risk management of the frequency of asset loss due to a threat</a:t>
            </a:r>
          </a:p>
          <a:p>
            <a:pPr marL="533400" indent="-533400" eaLnBrk="1" hangingPunct="1">
              <a:lnSpc>
                <a:spcPct val="80000"/>
              </a:lnSpc>
              <a:buFont typeface="Wingdings" pitchFamily="2" charset="2"/>
              <a:buAutoNum type="arabicPeriod"/>
            </a:pPr>
            <a:r>
              <a:rPr lang="en-US" sz="2800" smtClean="0"/>
              <a:t>An estimate using qualitative risk management of the priority of the vulnerability</a:t>
            </a:r>
          </a:p>
          <a:p>
            <a:pPr marL="533400" indent="-533400" eaLnBrk="1" hangingPunct="1">
              <a:lnSpc>
                <a:spcPct val="80000"/>
              </a:lnSpc>
              <a:buFont typeface="Wingdings" pitchFamily="2" charset="2"/>
              <a:buAutoNum type="arabicPeriod"/>
            </a:pPr>
            <a:r>
              <a:rPr lang="en-US" sz="2800" smtClean="0"/>
              <a:t>ALE = SLE x ARO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9011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Health First Case Study</a:t>
            </a:r>
            <a:endParaRPr lang="en-US" dirty="0"/>
          </a:p>
        </p:txBody>
      </p:sp>
      <p:sp>
        <p:nvSpPr>
          <p:cNvPr id="55299" name="Text Placeholder 2"/>
          <p:cNvSpPr>
            <a:spLocks noGrp="1"/>
          </p:cNvSpPr>
          <p:nvPr>
            <p:ph type="body" idx="1"/>
          </p:nvPr>
        </p:nvSpPr>
        <p:spPr>
          <a:xfrm>
            <a:off x="457200" y="5105400"/>
            <a:ext cx="7772400" cy="685800"/>
          </a:xfrm>
        </p:spPr>
        <p:txBody>
          <a:bodyPr/>
          <a:lstStyle/>
          <a:p>
            <a:pPr algn="ctr" eaLnBrk="1" hangingPunct="1"/>
            <a:r>
              <a:rPr lang="en-US" smtClean="0"/>
              <a:t>Analyzing Risk</a:t>
            </a:r>
          </a:p>
        </p:txBody>
      </p:sp>
      <p:pic>
        <p:nvPicPr>
          <p:cNvPr id="55300" name="Picture 19" descr="C:\Documents and Settings\lincke\Local Settings\Temporary Internet Files\Content.IE5\MBFD0U53\MC900447148[1].jpg"/>
          <p:cNvPicPr>
            <a:picLocks noChangeAspect="1" noChangeArrowheads="1"/>
          </p:cNvPicPr>
          <p:nvPr/>
        </p:nvPicPr>
        <p:blipFill>
          <a:blip r:embed="rId3"/>
          <a:srcRect/>
          <a:stretch>
            <a:fillRect/>
          </a:stretch>
        </p:blipFill>
        <p:spPr bwMode="auto">
          <a:xfrm>
            <a:off x="2514600" y="685800"/>
            <a:ext cx="1833563" cy="2667000"/>
          </a:xfrm>
          <a:prstGeom prst="rect">
            <a:avLst/>
          </a:prstGeom>
          <a:noFill/>
          <a:ln w="9525">
            <a:noFill/>
            <a:miter lim="800000"/>
            <a:headEnd/>
            <a:tailEnd/>
          </a:ln>
        </p:spPr>
      </p:pic>
      <p:pic>
        <p:nvPicPr>
          <p:cNvPr id="55301" name="Picture 23" descr="C:\Documents and Settings\lincke\Local Settings\Temporary Internet Files\Content.IE5\MBFD0U53\MC900060266[1].wmf"/>
          <p:cNvPicPr>
            <a:picLocks noChangeAspect="1" noChangeArrowheads="1"/>
          </p:cNvPicPr>
          <p:nvPr/>
        </p:nvPicPr>
        <p:blipFill>
          <a:blip r:embed="rId4"/>
          <a:srcRect/>
          <a:stretch>
            <a:fillRect/>
          </a:stretch>
        </p:blipFill>
        <p:spPr bwMode="auto">
          <a:xfrm>
            <a:off x="457200" y="1219200"/>
            <a:ext cx="1362075" cy="1827213"/>
          </a:xfrm>
          <a:prstGeom prst="rect">
            <a:avLst/>
          </a:prstGeom>
          <a:noFill/>
          <a:ln w="9525">
            <a:noFill/>
            <a:miter lim="800000"/>
            <a:headEnd/>
            <a:tailEnd/>
          </a:ln>
        </p:spPr>
      </p:pic>
      <p:pic>
        <p:nvPicPr>
          <p:cNvPr id="55302" name="Picture 24" descr="C:\Documents and Settings\lincke\Local Settings\Temporary Internet Files\Content.IE5\EUJQFYJK\MC900045006[1].wmf"/>
          <p:cNvPicPr>
            <a:picLocks noChangeAspect="1" noChangeArrowheads="1"/>
          </p:cNvPicPr>
          <p:nvPr/>
        </p:nvPicPr>
        <p:blipFill>
          <a:blip r:embed="rId5"/>
          <a:srcRect/>
          <a:stretch>
            <a:fillRect/>
          </a:stretch>
        </p:blipFill>
        <p:spPr bwMode="auto">
          <a:xfrm>
            <a:off x="4800600" y="1295400"/>
            <a:ext cx="911225" cy="1809750"/>
          </a:xfrm>
          <a:prstGeom prst="rect">
            <a:avLst/>
          </a:prstGeom>
          <a:noFill/>
          <a:ln w="9525">
            <a:noFill/>
            <a:miter lim="800000"/>
            <a:headEnd/>
            <a:tailEnd/>
          </a:ln>
        </p:spPr>
      </p:pic>
      <p:pic>
        <p:nvPicPr>
          <p:cNvPr id="55303" name="Picture 31" descr="C:\Documents and Settings\lincke\Local Settings\Temporary Internet Files\Content.IE5\27Z2FLA8\MC900065128[1].wmf"/>
          <p:cNvPicPr>
            <a:picLocks noChangeAspect="1" noChangeArrowheads="1"/>
          </p:cNvPicPr>
          <p:nvPr/>
        </p:nvPicPr>
        <p:blipFill>
          <a:blip r:embed="rId6"/>
          <a:srcRect/>
          <a:stretch>
            <a:fillRect/>
          </a:stretch>
        </p:blipFill>
        <p:spPr bwMode="auto">
          <a:xfrm>
            <a:off x="6477000" y="1295400"/>
            <a:ext cx="1755775" cy="1825625"/>
          </a:xfrm>
          <a:prstGeom prst="rect">
            <a:avLst/>
          </a:prstGeom>
          <a:noFill/>
          <a:ln w="9525">
            <a:noFill/>
            <a:miter lim="800000"/>
            <a:headEnd/>
            <a:tailEnd/>
          </a:ln>
        </p:spPr>
      </p:pic>
      <p:sp>
        <p:nvSpPr>
          <p:cNvPr id="55304" name="TextBox 19"/>
          <p:cNvSpPr txBox="1">
            <a:spLocks noChangeArrowheads="1"/>
          </p:cNvSpPr>
          <p:nvPr/>
        </p:nvSpPr>
        <p:spPr bwMode="auto">
          <a:xfrm>
            <a:off x="228600" y="3352800"/>
            <a:ext cx="2032000" cy="646113"/>
          </a:xfrm>
          <a:prstGeom prst="rect">
            <a:avLst/>
          </a:prstGeom>
          <a:noFill/>
          <a:ln w="9525">
            <a:noFill/>
            <a:miter lim="800000"/>
            <a:headEnd/>
            <a:tailEnd/>
          </a:ln>
        </p:spPr>
        <p:txBody>
          <a:bodyPr wrap="none">
            <a:spAutoFit/>
          </a:bodyPr>
          <a:lstStyle/>
          <a:p>
            <a:pPr algn="ctr" eaLnBrk="1" hangingPunct="1"/>
            <a:r>
              <a:rPr lang="en-US">
                <a:solidFill>
                  <a:srgbClr val="000000"/>
                </a:solidFill>
              </a:rPr>
              <a:t>Jamie Ramon MD</a:t>
            </a:r>
          </a:p>
          <a:p>
            <a:pPr algn="ctr" eaLnBrk="1" hangingPunct="1"/>
            <a:r>
              <a:rPr lang="en-US">
                <a:solidFill>
                  <a:srgbClr val="000000"/>
                </a:solidFill>
              </a:rPr>
              <a:t>Doctor</a:t>
            </a:r>
          </a:p>
        </p:txBody>
      </p:sp>
      <p:sp>
        <p:nvSpPr>
          <p:cNvPr id="55305" name="TextBox 20"/>
          <p:cNvSpPr txBox="1">
            <a:spLocks noChangeArrowheads="1"/>
          </p:cNvSpPr>
          <p:nvPr/>
        </p:nvSpPr>
        <p:spPr bwMode="auto">
          <a:xfrm>
            <a:off x="2362200" y="3352800"/>
            <a:ext cx="1928813" cy="646113"/>
          </a:xfrm>
          <a:prstGeom prst="rect">
            <a:avLst/>
          </a:prstGeom>
          <a:noFill/>
          <a:ln w="9525">
            <a:noFill/>
            <a:miter lim="800000"/>
            <a:headEnd/>
            <a:tailEnd/>
          </a:ln>
        </p:spPr>
        <p:txBody>
          <a:bodyPr wrap="none">
            <a:spAutoFit/>
          </a:bodyPr>
          <a:lstStyle/>
          <a:p>
            <a:pPr algn="ctr" eaLnBrk="1" hangingPunct="1"/>
            <a:r>
              <a:rPr lang="en-US">
                <a:solidFill>
                  <a:srgbClr val="000000"/>
                </a:solidFill>
              </a:rPr>
              <a:t>Chris Ramon RD</a:t>
            </a:r>
          </a:p>
          <a:p>
            <a:pPr algn="ctr" eaLnBrk="1" hangingPunct="1"/>
            <a:r>
              <a:rPr lang="en-US">
                <a:solidFill>
                  <a:srgbClr val="000000"/>
                </a:solidFill>
              </a:rPr>
              <a:t>Dietician</a:t>
            </a:r>
          </a:p>
        </p:txBody>
      </p:sp>
      <p:sp>
        <p:nvSpPr>
          <p:cNvPr id="55306" name="TextBox 21"/>
          <p:cNvSpPr txBox="1">
            <a:spLocks noChangeArrowheads="1"/>
          </p:cNvSpPr>
          <p:nvPr/>
        </p:nvSpPr>
        <p:spPr bwMode="auto">
          <a:xfrm>
            <a:off x="4495800" y="3352800"/>
            <a:ext cx="1878013" cy="923925"/>
          </a:xfrm>
          <a:prstGeom prst="rect">
            <a:avLst/>
          </a:prstGeom>
          <a:noFill/>
          <a:ln w="9525">
            <a:noFill/>
            <a:miter lim="800000"/>
            <a:headEnd/>
            <a:tailEnd/>
          </a:ln>
        </p:spPr>
        <p:txBody>
          <a:bodyPr wrap="none">
            <a:spAutoFit/>
          </a:bodyPr>
          <a:lstStyle/>
          <a:p>
            <a:pPr algn="ctr" eaLnBrk="1" hangingPunct="1"/>
            <a:r>
              <a:rPr lang="en-US">
                <a:solidFill>
                  <a:srgbClr val="000000"/>
                </a:solidFill>
              </a:rPr>
              <a:t>Terry</a:t>
            </a:r>
          </a:p>
          <a:p>
            <a:pPr algn="ctr" eaLnBrk="1" hangingPunct="1"/>
            <a:r>
              <a:rPr lang="en-US">
                <a:solidFill>
                  <a:srgbClr val="000000"/>
                </a:solidFill>
              </a:rPr>
              <a:t>Licensed </a:t>
            </a:r>
          </a:p>
          <a:p>
            <a:pPr algn="ctr" eaLnBrk="1" hangingPunct="1"/>
            <a:r>
              <a:rPr lang="en-US">
                <a:solidFill>
                  <a:srgbClr val="000000"/>
                </a:solidFill>
              </a:rPr>
              <a:t>Practicing Nurse</a:t>
            </a:r>
          </a:p>
        </p:txBody>
      </p:sp>
      <p:sp>
        <p:nvSpPr>
          <p:cNvPr id="55307" name="TextBox 22"/>
          <p:cNvSpPr txBox="1">
            <a:spLocks noChangeArrowheads="1"/>
          </p:cNvSpPr>
          <p:nvPr/>
        </p:nvSpPr>
        <p:spPr bwMode="auto">
          <a:xfrm>
            <a:off x="6375400" y="3352800"/>
            <a:ext cx="2262188" cy="646113"/>
          </a:xfrm>
          <a:prstGeom prst="rect">
            <a:avLst/>
          </a:prstGeom>
          <a:noFill/>
          <a:ln w="9525">
            <a:noFill/>
            <a:miter lim="800000"/>
            <a:headEnd/>
            <a:tailEnd/>
          </a:ln>
        </p:spPr>
        <p:txBody>
          <a:bodyPr wrap="none">
            <a:spAutoFit/>
          </a:bodyPr>
          <a:lstStyle/>
          <a:p>
            <a:pPr algn="ctr" eaLnBrk="1" hangingPunct="1"/>
            <a:r>
              <a:rPr lang="en-US">
                <a:solidFill>
                  <a:srgbClr val="000000"/>
                </a:solidFill>
              </a:rPr>
              <a:t>Pat</a:t>
            </a:r>
          </a:p>
          <a:p>
            <a:pPr algn="ctr" eaLnBrk="1" hangingPunct="1"/>
            <a:r>
              <a:rPr lang="en-US">
                <a:solidFill>
                  <a:srgbClr val="000000"/>
                </a:solidFill>
              </a:rPr>
              <a:t>Software Consultant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ChangeAspect="1" noChangeArrowheads="1"/>
          </p:cNvPicPr>
          <p:nvPr/>
        </p:nvPicPr>
        <p:blipFill>
          <a:blip r:embed="rId3"/>
          <a:srcRect/>
          <a:stretch>
            <a:fillRect/>
          </a:stretch>
        </p:blipFill>
        <p:spPr bwMode="auto">
          <a:xfrm>
            <a:off x="1066800" y="-533400"/>
            <a:ext cx="7286625" cy="9431338"/>
          </a:xfrm>
          <a:prstGeom prst="rect">
            <a:avLst/>
          </a:prstGeom>
          <a:noFill/>
          <a:ln w="9525">
            <a:noFill/>
            <a:miter lim="800000"/>
            <a:headEnd/>
            <a:tailEnd/>
          </a:ln>
        </p:spPr>
      </p:pic>
      <p:sp>
        <p:nvSpPr>
          <p:cNvPr id="56323" name="Title 1"/>
          <p:cNvSpPr>
            <a:spLocks noGrp="1"/>
          </p:cNvSpPr>
          <p:nvPr>
            <p:ph type="title"/>
          </p:nvPr>
        </p:nvSpPr>
        <p:spPr/>
        <p:txBody>
          <a:bodyPr/>
          <a:lstStyle/>
          <a:p>
            <a:r>
              <a:rPr lang="en-US" smtClean="0"/>
              <a:t>Step 1: Define Assets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pPr eaLnBrk="1" hangingPunct="1"/>
            <a:r>
              <a:rPr lang="en-US" smtClean="0"/>
              <a:t>Risk Management Process</a:t>
            </a:r>
          </a:p>
        </p:txBody>
      </p:sp>
      <p:sp>
        <p:nvSpPr>
          <p:cNvPr id="11267" name="Rectangle 5"/>
          <p:cNvSpPr>
            <a:spLocks noChangeArrowheads="1"/>
          </p:cNvSpPr>
          <p:nvPr/>
        </p:nvSpPr>
        <p:spPr bwMode="auto">
          <a:xfrm>
            <a:off x="1676400" y="1600200"/>
            <a:ext cx="1524000" cy="762000"/>
          </a:xfrm>
          <a:prstGeom prst="rect">
            <a:avLst/>
          </a:prstGeom>
          <a:solidFill>
            <a:schemeClr val="accent1"/>
          </a:solidFill>
          <a:ln w="9525">
            <a:solidFill>
              <a:schemeClr val="tx1"/>
            </a:solidFill>
            <a:miter lim="800000"/>
            <a:headEnd/>
            <a:tailEnd/>
          </a:ln>
        </p:spPr>
        <p:txBody>
          <a:bodyPr wrap="none" anchor="ctr"/>
          <a:lstStyle/>
          <a:p>
            <a:pPr algn="ctr"/>
            <a:r>
              <a:rPr lang="en-US" b="1"/>
              <a:t>Establish</a:t>
            </a:r>
          </a:p>
          <a:p>
            <a:pPr algn="ctr"/>
            <a:r>
              <a:rPr lang="en-US" b="1"/>
              <a:t>Scope &amp;</a:t>
            </a:r>
          </a:p>
          <a:p>
            <a:pPr algn="ctr"/>
            <a:r>
              <a:rPr lang="en-US" b="1"/>
              <a:t>Boundaries</a:t>
            </a:r>
          </a:p>
        </p:txBody>
      </p:sp>
      <p:sp>
        <p:nvSpPr>
          <p:cNvPr id="11268" name="Rectangle 6"/>
          <p:cNvSpPr>
            <a:spLocks noChangeArrowheads="1"/>
          </p:cNvSpPr>
          <p:nvPr/>
        </p:nvSpPr>
        <p:spPr bwMode="auto">
          <a:xfrm>
            <a:off x="1676400" y="2743200"/>
            <a:ext cx="1524000" cy="457200"/>
          </a:xfrm>
          <a:prstGeom prst="rect">
            <a:avLst/>
          </a:prstGeom>
          <a:solidFill>
            <a:srgbClr val="E7F4F5"/>
          </a:solidFill>
          <a:ln w="9525">
            <a:solidFill>
              <a:schemeClr val="tx1"/>
            </a:solidFill>
            <a:miter lim="800000"/>
            <a:headEnd/>
            <a:tailEnd/>
          </a:ln>
        </p:spPr>
        <p:txBody>
          <a:bodyPr wrap="none" anchor="ctr"/>
          <a:lstStyle/>
          <a:p>
            <a:pPr algn="ctr"/>
            <a:r>
              <a:rPr lang="en-US"/>
              <a:t>Identification</a:t>
            </a:r>
          </a:p>
        </p:txBody>
      </p:sp>
      <p:sp>
        <p:nvSpPr>
          <p:cNvPr id="11269" name="Rectangle 7"/>
          <p:cNvSpPr>
            <a:spLocks noChangeArrowheads="1"/>
          </p:cNvSpPr>
          <p:nvPr/>
        </p:nvSpPr>
        <p:spPr bwMode="auto">
          <a:xfrm>
            <a:off x="1600200" y="3505200"/>
            <a:ext cx="1600200" cy="457200"/>
          </a:xfrm>
          <a:prstGeom prst="rect">
            <a:avLst/>
          </a:prstGeom>
          <a:solidFill>
            <a:srgbClr val="E7F4F5"/>
          </a:solidFill>
          <a:ln w="9525">
            <a:solidFill>
              <a:schemeClr val="tx1"/>
            </a:solidFill>
            <a:miter lim="800000"/>
            <a:headEnd/>
            <a:tailEnd/>
          </a:ln>
        </p:spPr>
        <p:txBody>
          <a:bodyPr wrap="none" anchor="ctr"/>
          <a:lstStyle/>
          <a:p>
            <a:pPr algn="ctr"/>
            <a:r>
              <a:rPr lang="en-US"/>
              <a:t>Analysis</a:t>
            </a:r>
          </a:p>
        </p:txBody>
      </p:sp>
      <p:sp>
        <p:nvSpPr>
          <p:cNvPr id="11270" name="Rectangle 8"/>
          <p:cNvSpPr>
            <a:spLocks noChangeArrowheads="1"/>
          </p:cNvSpPr>
          <p:nvPr/>
        </p:nvSpPr>
        <p:spPr bwMode="auto">
          <a:xfrm>
            <a:off x="1676400" y="4343400"/>
            <a:ext cx="1524000" cy="457200"/>
          </a:xfrm>
          <a:prstGeom prst="rect">
            <a:avLst/>
          </a:prstGeom>
          <a:solidFill>
            <a:srgbClr val="E7F4F5"/>
          </a:solidFill>
          <a:ln w="9525">
            <a:solidFill>
              <a:schemeClr val="tx1"/>
            </a:solidFill>
            <a:miter lim="800000"/>
            <a:headEnd/>
            <a:tailEnd/>
          </a:ln>
        </p:spPr>
        <p:txBody>
          <a:bodyPr wrap="none" anchor="ctr"/>
          <a:lstStyle/>
          <a:p>
            <a:pPr algn="ctr"/>
            <a:r>
              <a:rPr lang="en-US"/>
              <a:t>Evaluation</a:t>
            </a:r>
          </a:p>
        </p:txBody>
      </p:sp>
      <p:cxnSp>
        <p:nvCxnSpPr>
          <p:cNvPr id="11271" name="AutoShape 9"/>
          <p:cNvCxnSpPr>
            <a:cxnSpLocks noChangeShapeType="1"/>
            <a:stCxn id="11267" idx="2"/>
            <a:endCxn id="11268" idx="0"/>
          </p:cNvCxnSpPr>
          <p:nvPr/>
        </p:nvCxnSpPr>
        <p:spPr bwMode="auto">
          <a:xfrm>
            <a:off x="2438400" y="2362200"/>
            <a:ext cx="0" cy="381000"/>
          </a:xfrm>
          <a:prstGeom prst="straightConnector1">
            <a:avLst/>
          </a:prstGeom>
          <a:noFill/>
          <a:ln w="9525">
            <a:solidFill>
              <a:schemeClr val="tx1"/>
            </a:solidFill>
            <a:round/>
            <a:headEnd/>
            <a:tailEnd type="triangle" w="med" len="med"/>
          </a:ln>
        </p:spPr>
      </p:cxnSp>
      <p:cxnSp>
        <p:nvCxnSpPr>
          <p:cNvPr id="11272" name="AutoShape 10"/>
          <p:cNvCxnSpPr>
            <a:cxnSpLocks noChangeShapeType="1"/>
            <a:stCxn id="11268" idx="2"/>
            <a:endCxn id="11269" idx="0"/>
          </p:cNvCxnSpPr>
          <p:nvPr/>
        </p:nvCxnSpPr>
        <p:spPr bwMode="auto">
          <a:xfrm flipH="1">
            <a:off x="2400300" y="3200400"/>
            <a:ext cx="38100" cy="304800"/>
          </a:xfrm>
          <a:prstGeom prst="straightConnector1">
            <a:avLst/>
          </a:prstGeom>
          <a:noFill/>
          <a:ln w="9525">
            <a:solidFill>
              <a:schemeClr val="tx1"/>
            </a:solidFill>
            <a:round/>
            <a:headEnd/>
            <a:tailEnd type="triangle" w="med" len="med"/>
          </a:ln>
        </p:spPr>
      </p:cxnSp>
      <p:cxnSp>
        <p:nvCxnSpPr>
          <p:cNvPr id="11273" name="AutoShape 11"/>
          <p:cNvCxnSpPr>
            <a:cxnSpLocks noChangeShapeType="1"/>
            <a:stCxn id="11269" idx="2"/>
            <a:endCxn id="11270" idx="0"/>
          </p:cNvCxnSpPr>
          <p:nvPr/>
        </p:nvCxnSpPr>
        <p:spPr bwMode="auto">
          <a:xfrm>
            <a:off x="2400300" y="3962400"/>
            <a:ext cx="38100" cy="381000"/>
          </a:xfrm>
          <a:prstGeom prst="straightConnector1">
            <a:avLst/>
          </a:prstGeom>
          <a:noFill/>
          <a:ln w="9525">
            <a:solidFill>
              <a:schemeClr val="tx1"/>
            </a:solidFill>
            <a:round/>
            <a:headEnd/>
            <a:tailEnd type="triangle" w="med" len="med"/>
          </a:ln>
        </p:spPr>
      </p:cxnSp>
      <p:sp>
        <p:nvSpPr>
          <p:cNvPr id="11274" name="Rectangle 12"/>
          <p:cNvSpPr>
            <a:spLocks noChangeArrowheads="1"/>
          </p:cNvSpPr>
          <p:nvPr/>
        </p:nvSpPr>
        <p:spPr bwMode="auto">
          <a:xfrm>
            <a:off x="1752600" y="5105400"/>
            <a:ext cx="838200" cy="457200"/>
          </a:xfrm>
          <a:prstGeom prst="rect">
            <a:avLst/>
          </a:prstGeom>
          <a:solidFill>
            <a:srgbClr val="ECB2E4"/>
          </a:solidFill>
          <a:ln w="9525">
            <a:solidFill>
              <a:schemeClr val="tx1"/>
            </a:solidFill>
            <a:miter lim="800000"/>
            <a:headEnd/>
            <a:tailEnd/>
          </a:ln>
        </p:spPr>
        <p:txBody>
          <a:bodyPr wrap="none" anchor="ctr"/>
          <a:lstStyle/>
          <a:p>
            <a:pPr algn="ctr"/>
            <a:r>
              <a:rPr lang="en-US"/>
              <a:t>Avoid</a:t>
            </a:r>
          </a:p>
        </p:txBody>
      </p:sp>
      <p:sp>
        <p:nvSpPr>
          <p:cNvPr id="11275" name="Rectangle 13"/>
          <p:cNvSpPr>
            <a:spLocks noChangeArrowheads="1"/>
          </p:cNvSpPr>
          <p:nvPr/>
        </p:nvSpPr>
        <p:spPr bwMode="auto">
          <a:xfrm>
            <a:off x="2819400" y="5105400"/>
            <a:ext cx="838200" cy="457200"/>
          </a:xfrm>
          <a:prstGeom prst="rect">
            <a:avLst/>
          </a:prstGeom>
          <a:solidFill>
            <a:srgbClr val="ECB2E4"/>
          </a:solidFill>
          <a:ln w="9525">
            <a:solidFill>
              <a:schemeClr val="tx1"/>
            </a:solidFill>
            <a:miter lim="800000"/>
            <a:headEnd/>
            <a:tailEnd/>
          </a:ln>
        </p:spPr>
        <p:txBody>
          <a:bodyPr wrap="none" anchor="ctr"/>
          <a:lstStyle/>
          <a:p>
            <a:pPr algn="ctr"/>
            <a:r>
              <a:rPr lang="en-US"/>
              <a:t>Reduce</a:t>
            </a:r>
          </a:p>
        </p:txBody>
      </p:sp>
      <p:sp>
        <p:nvSpPr>
          <p:cNvPr id="11276" name="Rectangle 14"/>
          <p:cNvSpPr>
            <a:spLocks noChangeArrowheads="1"/>
          </p:cNvSpPr>
          <p:nvPr/>
        </p:nvSpPr>
        <p:spPr bwMode="auto">
          <a:xfrm>
            <a:off x="4038600" y="5105400"/>
            <a:ext cx="914400" cy="457200"/>
          </a:xfrm>
          <a:prstGeom prst="rect">
            <a:avLst/>
          </a:prstGeom>
          <a:solidFill>
            <a:srgbClr val="ECB2E4"/>
          </a:solidFill>
          <a:ln w="9525">
            <a:solidFill>
              <a:schemeClr val="tx1"/>
            </a:solidFill>
            <a:miter lim="800000"/>
            <a:headEnd/>
            <a:tailEnd/>
          </a:ln>
        </p:spPr>
        <p:txBody>
          <a:bodyPr wrap="none" anchor="ctr"/>
          <a:lstStyle/>
          <a:p>
            <a:pPr algn="ctr"/>
            <a:r>
              <a:rPr lang="en-US"/>
              <a:t>Transfer</a:t>
            </a:r>
          </a:p>
        </p:txBody>
      </p:sp>
      <p:sp>
        <p:nvSpPr>
          <p:cNvPr id="11277" name="Rectangle 15"/>
          <p:cNvSpPr>
            <a:spLocks noChangeArrowheads="1"/>
          </p:cNvSpPr>
          <p:nvPr/>
        </p:nvSpPr>
        <p:spPr bwMode="auto">
          <a:xfrm>
            <a:off x="5257800" y="5105400"/>
            <a:ext cx="990600" cy="457200"/>
          </a:xfrm>
          <a:prstGeom prst="rect">
            <a:avLst/>
          </a:prstGeom>
          <a:solidFill>
            <a:srgbClr val="ECB2E4"/>
          </a:solidFill>
          <a:ln w="9525">
            <a:solidFill>
              <a:schemeClr val="tx1"/>
            </a:solidFill>
            <a:miter lim="800000"/>
            <a:headEnd/>
            <a:tailEnd/>
          </a:ln>
        </p:spPr>
        <p:txBody>
          <a:bodyPr wrap="none" anchor="ctr"/>
          <a:lstStyle/>
          <a:p>
            <a:pPr algn="ctr"/>
            <a:r>
              <a:rPr lang="en-US"/>
              <a:t>Retain</a:t>
            </a:r>
          </a:p>
        </p:txBody>
      </p:sp>
      <p:sp>
        <p:nvSpPr>
          <p:cNvPr id="11278" name="Rectangle 16"/>
          <p:cNvSpPr>
            <a:spLocks noChangeArrowheads="1"/>
          </p:cNvSpPr>
          <p:nvPr/>
        </p:nvSpPr>
        <p:spPr bwMode="auto">
          <a:xfrm>
            <a:off x="1905000" y="5867400"/>
            <a:ext cx="2362200" cy="533400"/>
          </a:xfrm>
          <a:prstGeom prst="rect">
            <a:avLst/>
          </a:prstGeom>
          <a:solidFill>
            <a:srgbClr val="F2CAEC"/>
          </a:solidFill>
          <a:ln w="9525">
            <a:solidFill>
              <a:schemeClr val="tx1"/>
            </a:solidFill>
            <a:miter lim="800000"/>
            <a:headEnd/>
            <a:tailEnd/>
          </a:ln>
        </p:spPr>
        <p:txBody>
          <a:bodyPr wrap="none" anchor="ctr"/>
          <a:lstStyle/>
          <a:p>
            <a:pPr algn="ctr"/>
            <a:r>
              <a:rPr lang="en-US" b="1"/>
              <a:t>Accept Residual Risk</a:t>
            </a:r>
          </a:p>
        </p:txBody>
      </p:sp>
      <p:sp>
        <p:nvSpPr>
          <p:cNvPr id="11279" name="Rectangle 17"/>
          <p:cNvSpPr>
            <a:spLocks noChangeArrowheads="1"/>
          </p:cNvSpPr>
          <p:nvPr/>
        </p:nvSpPr>
        <p:spPr bwMode="auto">
          <a:xfrm rot="-5400000">
            <a:off x="6667500" y="3695700"/>
            <a:ext cx="2362200" cy="762000"/>
          </a:xfrm>
          <a:prstGeom prst="rect">
            <a:avLst/>
          </a:prstGeom>
          <a:solidFill>
            <a:srgbClr val="FAECC6"/>
          </a:solidFill>
          <a:ln w="9525">
            <a:solidFill>
              <a:schemeClr val="tx1"/>
            </a:solidFill>
            <a:miter lim="800000"/>
            <a:headEnd/>
            <a:tailEnd/>
          </a:ln>
        </p:spPr>
        <p:txBody>
          <a:bodyPr wrap="none" anchor="ctr"/>
          <a:lstStyle/>
          <a:p>
            <a:pPr algn="ctr"/>
            <a:r>
              <a:rPr lang="en-US" b="1"/>
              <a:t>Risk Communication</a:t>
            </a:r>
          </a:p>
          <a:p>
            <a:pPr algn="ctr"/>
            <a:r>
              <a:rPr lang="en-US" b="1"/>
              <a:t>&amp; Monitoring</a:t>
            </a:r>
          </a:p>
        </p:txBody>
      </p:sp>
      <p:sp>
        <p:nvSpPr>
          <p:cNvPr id="11280" name="Rectangle 18"/>
          <p:cNvSpPr>
            <a:spLocks noChangeArrowheads="1"/>
          </p:cNvSpPr>
          <p:nvPr/>
        </p:nvSpPr>
        <p:spPr bwMode="auto">
          <a:xfrm rot="-5400000">
            <a:off x="-228600" y="3505200"/>
            <a:ext cx="1981200" cy="457200"/>
          </a:xfrm>
          <a:prstGeom prst="rect">
            <a:avLst/>
          </a:prstGeom>
          <a:noFill/>
          <a:ln w="9525">
            <a:noFill/>
            <a:miter lim="800000"/>
            <a:headEnd/>
            <a:tailEnd/>
          </a:ln>
        </p:spPr>
        <p:txBody>
          <a:bodyPr wrap="none" anchor="ctr"/>
          <a:lstStyle/>
          <a:p>
            <a:pPr algn="ctr"/>
            <a:r>
              <a:rPr lang="en-US" b="1"/>
              <a:t>Risk Assessment</a:t>
            </a:r>
          </a:p>
        </p:txBody>
      </p:sp>
      <p:cxnSp>
        <p:nvCxnSpPr>
          <p:cNvPr id="11281" name="AutoShape 20"/>
          <p:cNvCxnSpPr>
            <a:cxnSpLocks noChangeShapeType="1"/>
            <a:stCxn id="11270" idx="2"/>
            <a:endCxn id="11277" idx="0"/>
          </p:cNvCxnSpPr>
          <p:nvPr/>
        </p:nvCxnSpPr>
        <p:spPr bwMode="auto">
          <a:xfrm rot="16200000" flipH="1">
            <a:off x="3943350" y="3295650"/>
            <a:ext cx="304800" cy="3314700"/>
          </a:xfrm>
          <a:prstGeom prst="bentConnector3">
            <a:avLst>
              <a:gd name="adj1" fmla="val 50000"/>
            </a:avLst>
          </a:prstGeom>
          <a:noFill/>
          <a:ln w="9525">
            <a:solidFill>
              <a:schemeClr val="tx1"/>
            </a:solidFill>
            <a:miter lim="800000"/>
            <a:headEnd/>
            <a:tailEnd type="triangle" w="med" len="med"/>
          </a:ln>
        </p:spPr>
      </p:cxnSp>
      <p:cxnSp>
        <p:nvCxnSpPr>
          <p:cNvPr id="11282" name="AutoShape 21"/>
          <p:cNvCxnSpPr>
            <a:cxnSpLocks noChangeShapeType="1"/>
            <a:stCxn id="11270" idx="2"/>
            <a:endCxn id="11276" idx="0"/>
          </p:cNvCxnSpPr>
          <p:nvPr/>
        </p:nvCxnSpPr>
        <p:spPr bwMode="auto">
          <a:xfrm rot="16200000" flipH="1">
            <a:off x="3314700" y="3924300"/>
            <a:ext cx="304800" cy="2057400"/>
          </a:xfrm>
          <a:prstGeom prst="bentConnector3">
            <a:avLst>
              <a:gd name="adj1" fmla="val 50000"/>
            </a:avLst>
          </a:prstGeom>
          <a:noFill/>
          <a:ln w="9525">
            <a:solidFill>
              <a:schemeClr val="tx1"/>
            </a:solidFill>
            <a:miter lim="800000"/>
            <a:headEnd/>
            <a:tailEnd type="triangle" w="med" len="med"/>
          </a:ln>
        </p:spPr>
      </p:cxnSp>
      <p:cxnSp>
        <p:nvCxnSpPr>
          <p:cNvPr id="11283" name="AutoShape 22"/>
          <p:cNvCxnSpPr>
            <a:cxnSpLocks noChangeShapeType="1"/>
            <a:stCxn id="11270" idx="2"/>
            <a:endCxn id="11275" idx="0"/>
          </p:cNvCxnSpPr>
          <p:nvPr/>
        </p:nvCxnSpPr>
        <p:spPr bwMode="auto">
          <a:xfrm rot="16200000" flipH="1">
            <a:off x="2686050" y="4552950"/>
            <a:ext cx="304800" cy="800100"/>
          </a:xfrm>
          <a:prstGeom prst="bentConnector3">
            <a:avLst>
              <a:gd name="adj1" fmla="val 50000"/>
            </a:avLst>
          </a:prstGeom>
          <a:noFill/>
          <a:ln w="9525">
            <a:solidFill>
              <a:schemeClr val="tx1"/>
            </a:solidFill>
            <a:miter lim="800000"/>
            <a:headEnd/>
            <a:tailEnd type="triangle" w="med" len="med"/>
          </a:ln>
        </p:spPr>
      </p:cxnSp>
      <p:cxnSp>
        <p:nvCxnSpPr>
          <p:cNvPr id="11284" name="AutoShape 23"/>
          <p:cNvCxnSpPr>
            <a:cxnSpLocks noChangeShapeType="1"/>
            <a:stCxn id="11270" idx="2"/>
            <a:endCxn id="11274" idx="0"/>
          </p:cNvCxnSpPr>
          <p:nvPr/>
        </p:nvCxnSpPr>
        <p:spPr bwMode="auto">
          <a:xfrm rot="5400000">
            <a:off x="2152650" y="4819650"/>
            <a:ext cx="304800" cy="266700"/>
          </a:xfrm>
          <a:prstGeom prst="bentConnector3">
            <a:avLst>
              <a:gd name="adj1" fmla="val 50000"/>
            </a:avLst>
          </a:prstGeom>
          <a:noFill/>
          <a:ln w="9525">
            <a:solidFill>
              <a:schemeClr val="tx1"/>
            </a:solidFill>
            <a:miter lim="800000"/>
            <a:headEnd/>
            <a:tailEnd type="triangle" w="med" len="med"/>
          </a:ln>
        </p:spPr>
      </p:cxnSp>
      <p:sp>
        <p:nvSpPr>
          <p:cNvPr id="11285" name="Text Box 24"/>
          <p:cNvSpPr txBox="1">
            <a:spLocks noChangeArrowheads="1"/>
          </p:cNvSpPr>
          <p:nvPr/>
        </p:nvSpPr>
        <p:spPr bwMode="auto">
          <a:xfrm rot="-5400000">
            <a:off x="209550" y="5013325"/>
            <a:ext cx="1289050" cy="647700"/>
          </a:xfrm>
          <a:prstGeom prst="rect">
            <a:avLst/>
          </a:prstGeom>
          <a:noFill/>
          <a:ln w="9525">
            <a:noFill/>
            <a:miter lim="800000"/>
            <a:headEnd/>
            <a:tailEnd/>
          </a:ln>
        </p:spPr>
        <p:txBody>
          <a:bodyPr wrap="none">
            <a:spAutoFit/>
          </a:bodyPr>
          <a:lstStyle/>
          <a:p>
            <a:pPr algn="ctr"/>
            <a:r>
              <a:rPr lang="en-US" b="1"/>
              <a:t>Risk </a:t>
            </a:r>
          </a:p>
          <a:p>
            <a:pPr algn="ctr"/>
            <a:r>
              <a:rPr lang="en-US" b="1"/>
              <a:t>Treatment</a:t>
            </a:r>
          </a:p>
        </p:txBody>
      </p:sp>
      <p:sp>
        <p:nvSpPr>
          <p:cNvPr id="11286" name="AutoShape 25"/>
          <p:cNvSpPr>
            <a:spLocks/>
          </p:cNvSpPr>
          <p:nvPr/>
        </p:nvSpPr>
        <p:spPr bwMode="auto">
          <a:xfrm>
            <a:off x="914400" y="2743200"/>
            <a:ext cx="609600" cy="2057400"/>
          </a:xfrm>
          <a:prstGeom prst="leftBrace">
            <a:avLst>
              <a:gd name="adj1" fmla="val 28125"/>
              <a:gd name="adj2" fmla="val 50000"/>
            </a:avLst>
          </a:prstGeom>
          <a:noFill/>
          <a:ln w="9525">
            <a:solidFill>
              <a:schemeClr val="tx1"/>
            </a:solidFill>
            <a:round/>
            <a:headEnd/>
            <a:tailEnd/>
          </a:ln>
        </p:spPr>
        <p:txBody>
          <a:bodyPr wrap="none" anchor="ctr"/>
          <a:lstStyle/>
          <a:p>
            <a:endParaRPr lang="en-US"/>
          </a:p>
        </p:txBody>
      </p:sp>
      <p:cxnSp>
        <p:nvCxnSpPr>
          <p:cNvPr id="11287" name="AutoShape 26"/>
          <p:cNvCxnSpPr>
            <a:cxnSpLocks noChangeShapeType="1"/>
            <a:stCxn id="11277" idx="2"/>
            <a:endCxn id="11278" idx="0"/>
          </p:cNvCxnSpPr>
          <p:nvPr/>
        </p:nvCxnSpPr>
        <p:spPr bwMode="auto">
          <a:xfrm rot="5400000">
            <a:off x="4267200" y="4381500"/>
            <a:ext cx="304800" cy="2667000"/>
          </a:xfrm>
          <a:prstGeom prst="bentConnector3">
            <a:avLst>
              <a:gd name="adj1" fmla="val 50000"/>
            </a:avLst>
          </a:prstGeom>
          <a:noFill/>
          <a:ln w="9525">
            <a:solidFill>
              <a:schemeClr val="tx1"/>
            </a:solidFill>
            <a:miter lim="800000"/>
            <a:headEnd/>
            <a:tailEnd type="triangle" w="med" len="med"/>
          </a:ln>
        </p:spPr>
      </p:cxnSp>
      <p:cxnSp>
        <p:nvCxnSpPr>
          <p:cNvPr id="11288" name="AutoShape 27"/>
          <p:cNvCxnSpPr>
            <a:cxnSpLocks noChangeShapeType="1"/>
            <a:stCxn id="11274" idx="2"/>
            <a:endCxn id="11278" idx="0"/>
          </p:cNvCxnSpPr>
          <p:nvPr/>
        </p:nvCxnSpPr>
        <p:spPr bwMode="auto">
          <a:xfrm rot="16200000" flipH="1">
            <a:off x="2476500" y="5257800"/>
            <a:ext cx="304800" cy="914400"/>
          </a:xfrm>
          <a:prstGeom prst="bentConnector3">
            <a:avLst>
              <a:gd name="adj1" fmla="val 50000"/>
            </a:avLst>
          </a:prstGeom>
          <a:noFill/>
          <a:ln w="9525">
            <a:solidFill>
              <a:schemeClr val="tx1"/>
            </a:solidFill>
            <a:miter lim="800000"/>
            <a:headEnd/>
            <a:tailEnd type="triangle" w="med" len="med"/>
          </a:ln>
        </p:spPr>
      </p:cxnSp>
      <p:cxnSp>
        <p:nvCxnSpPr>
          <p:cNvPr id="11289" name="AutoShape 28"/>
          <p:cNvCxnSpPr>
            <a:cxnSpLocks noChangeShapeType="1"/>
            <a:stCxn id="11276" idx="2"/>
            <a:endCxn id="11278" idx="0"/>
          </p:cNvCxnSpPr>
          <p:nvPr/>
        </p:nvCxnSpPr>
        <p:spPr bwMode="auto">
          <a:xfrm rot="5400000">
            <a:off x="3638550" y="5010150"/>
            <a:ext cx="304800" cy="1409700"/>
          </a:xfrm>
          <a:prstGeom prst="bentConnector3">
            <a:avLst>
              <a:gd name="adj1" fmla="val 50000"/>
            </a:avLst>
          </a:prstGeom>
          <a:noFill/>
          <a:ln w="9525">
            <a:solidFill>
              <a:schemeClr val="tx1"/>
            </a:solidFill>
            <a:miter lim="800000"/>
            <a:headEnd/>
            <a:tailEnd type="triangle" w="med" len="med"/>
          </a:ln>
        </p:spPr>
      </p:cxnSp>
      <p:cxnSp>
        <p:nvCxnSpPr>
          <p:cNvPr id="11290" name="AutoShape 29"/>
          <p:cNvCxnSpPr>
            <a:cxnSpLocks noChangeShapeType="1"/>
            <a:stCxn id="11275" idx="2"/>
            <a:endCxn id="11278" idx="0"/>
          </p:cNvCxnSpPr>
          <p:nvPr/>
        </p:nvCxnSpPr>
        <p:spPr bwMode="auto">
          <a:xfrm rot="5400000">
            <a:off x="3009900" y="5638800"/>
            <a:ext cx="304800" cy="152400"/>
          </a:xfrm>
          <a:prstGeom prst="bentConnector3">
            <a:avLst>
              <a:gd name="adj1" fmla="val 50000"/>
            </a:avLst>
          </a:prstGeom>
          <a:noFill/>
          <a:ln w="9525">
            <a:solidFill>
              <a:schemeClr val="tx1"/>
            </a:solidFill>
            <a:miter lim="800000"/>
            <a:headEnd/>
            <a:tailEnd type="triangle" w="med" len="med"/>
          </a:ln>
        </p:spPr>
      </p:cxnSp>
      <p:sp>
        <p:nvSpPr>
          <p:cNvPr id="11291" name="AutoShape 30"/>
          <p:cNvSpPr>
            <a:spLocks/>
          </p:cNvSpPr>
          <p:nvPr/>
        </p:nvSpPr>
        <p:spPr bwMode="auto">
          <a:xfrm>
            <a:off x="1066800" y="4876800"/>
            <a:ext cx="457200" cy="838200"/>
          </a:xfrm>
          <a:prstGeom prst="leftBrace">
            <a:avLst>
              <a:gd name="adj1" fmla="val 15278"/>
              <a:gd name="adj2" fmla="val 50000"/>
            </a:avLst>
          </a:prstGeom>
          <a:noFill/>
          <a:ln w="9525">
            <a:solidFill>
              <a:schemeClr val="tx1"/>
            </a:solidFill>
            <a:round/>
            <a:headEnd/>
            <a:tailEnd/>
          </a:ln>
        </p:spPr>
        <p:txBody>
          <a:bodyPr wrap="none" anchor="ctr"/>
          <a:lstStyle/>
          <a:p>
            <a:endParaRPr lang="en-US"/>
          </a:p>
        </p:txBody>
      </p:sp>
      <p:sp>
        <p:nvSpPr>
          <p:cNvPr id="11292" name="AutoShape 31"/>
          <p:cNvSpPr>
            <a:spLocks/>
          </p:cNvSpPr>
          <p:nvPr/>
        </p:nvSpPr>
        <p:spPr bwMode="auto">
          <a:xfrm>
            <a:off x="5791200" y="1600200"/>
            <a:ext cx="1219200" cy="4876800"/>
          </a:xfrm>
          <a:prstGeom prst="rightBrace">
            <a:avLst>
              <a:gd name="adj1" fmla="val 33333"/>
              <a:gd name="adj2" fmla="val 50000"/>
            </a:avLst>
          </a:prstGeom>
          <a:noFill/>
          <a:ln w="9525">
            <a:solidFill>
              <a:schemeClr val="tx1"/>
            </a:solidFill>
            <a:round/>
            <a:headEnd/>
            <a:tailEnd/>
          </a:ln>
        </p:spPr>
        <p:txBody>
          <a:bodyPr wrap="none" anchor="ctr"/>
          <a:lstStyle/>
          <a:p>
            <a:endParaRPr lang="en-US"/>
          </a:p>
        </p:txBody>
      </p:sp>
      <p:cxnSp>
        <p:nvCxnSpPr>
          <p:cNvPr id="11293" name="AutoShape 32"/>
          <p:cNvCxnSpPr>
            <a:cxnSpLocks noChangeShapeType="1"/>
            <a:stCxn id="11292" idx="1"/>
            <a:endCxn id="11279" idx="0"/>
          </p:cNvCxnSpPr>
          <p:nvPr/>
        </p:nvCxnSpPr>
        <p:spPr bwMode="auto">
          <a:xfrm>
            <a:off x="7010400" y="4038600"/>
            <a:ext cx="457200" cy="38100"/>
          </a:xfrm>
          <a:prstGeom prst="straightConnector1">
            <a:avLst/>
          </a:prstGeom>
          <a:noFill/>
          <a:ln w="9525">
            <a:solidFill>
              <a:schemeClr val="tx1"/>
            </a:solidFill>
            <a:round/>
            <a:headEnd/>
            <a:tailEnd type="triangle" w="med" len="med"/>
          </a:ln>
        </p:spPr>
      </p:cxnSp>
      <p:sp>
        <p:nvSpPr>
          <p:cNvPr id="11294" name="Text Box 33"/>
          <p:cNvSpPr txBox="1">
            <a:spLocks noChangeArrowheads="1"/>
          </p:cNvSpPr>
          <p:nvPr/>
        </p:nvSpPr>
        <p:spPr bwMode="auto">
          <a:xfrm>
            <a:off x="3336925" y="2855913"/>
            <a:ext cx="2851150" cy="366712"/>
          </a:xfrm>
          <a:prstGeom prst="rect">
            <a:avLst/>
          </a:prstGeom>
          <a:noFill/>
          <a:ln w="9525">
            <a:noFill/>
            <a:miter lim="800000"/>
            <a:headEnd/>
            <a:tailEnd/>
          </a:ln>
        </p:spPr>
        <p:txBody>
          <a:bodyPr wrap="none">
            <a:spAutoFit/>
          </a:bodyPr>
          <a:lstStyle/>
          <a:p>
            <a:r>
              <a:rPr lang="en-US"/>
              <a:t>What assets &amp; risks exist?</a:t>
            </a:r>
          </a:p>
        </p:txBody>
      </p:sp>
      <p:sp>
        <p:nvSpPr>
          <p:cNvPr id="11295" name="Text Box 34"/>
          <p:cNvSpPr txBox="1">
            <a:spLocks noChangeArrowheads="1"/>
          </p:cNvSpPr>
          <p:nvPr/>
        </p:nvSpPr>
        <p:spPr bwMode="auto">
          <a:xfrm>
            <a:off x="3276600" y="3505200"/>
            <a:ext cx="3028950" cy="641350"/>
          </a:xfrm>
          <a:prstGeom prst="rect">
            <a:avLst/>
          </a:prstGeom>
          <a:noFill/>
          <a:ln w="9525">
            <a:noFill/>
            <a:miter lim="800000"/>
            <a:headEnd/>
            <a:tailEnd/>
          </a:ln>
        </p:spPr>
        <p:txBody>
          <a:bodyPr wrap="none">
            <a:spAutoFit/>
          </a:bodyPr>
          <a:lstStyle/>
          <a:p>
            <a:r>
              <a:rPr lang="en-US"/>
              <a:t>What does this risk cost?</a:t>
            </a:r>
          </a:p>
          <a:p>
            <a:r>
              <a:rPr lang="en-US"/>
              <a:t>What priorities shall we set?</a:t>
            </a:r>
          </a:p>
        </p:txBody>
      </p:sp>
      <p:sp>
        <p:nvSpPr>
          <p:cNvPr id="11296" name="Text Box 35"/>
          <p:cNvSpPr txBox="1">
            <a:spLocks noChangeArrowheads="1"/>
          </p:cNvSpPr>
          <p:nvPr/>
        </p:nvSpPr>
        <p:spPr bwMode="auto">
          <a:xfrm>
            <a:off x="3336925" y="4456113"/>
            <a:ext cx="2927350" cy="366712"/>
          </a:xfrm>
          <a:prstGeom prst="rect">
            <a:avLst/>
          </a:prstGeom>
          <a:noFill/>
          <a:ln w="9525">
            <a:noFill/>
            <a:miter lim="800000"/>
            <a:headEnd/>
            <a:tailEnd/>
          </a:ln>
        </p:spPr>
        <p:txBody>
          <a:bodyPr wrap="none">
            <a:spAutoFit/>
          </a:bodyPr>
          <a:lstStyle/>
          <a:p>
            <a:r>
              <a:rPr lang="en-US"/>
              <a:t>What controls can we use?</a:t>
            </a:r>
          </a:p>
        </p:txBody>
      </p:sp>
      <p:sp>
        <p:nvSpPr>
          <p:cNvPr id="11297" name="Text Box 36"/>
          <p:cNvSpPr txBox="1">
            <a:spLocks noChangeArrowheads="1"/>
          </p:cNvSpPr>
          <p:nvPr/>
        </p:nvSpPr>
        <p:spPr bwMode="auto">
          <a:xfrm>
            <a:off x="3260725" y="1712913"/>
            <a:ext cx="2254250" cy="641350"/>
          </a:xfrm>
          <a:prstGeom prst="rect">
            <a:avLst/>
          </a:prstGeom>
          <a:noFill/>
          <a:ln w="9525">
            <a:noFill/>
            <a:miter lim="800000"/>
            <a:headEnd/>
            <a:tailEnd/>
          </a:ln>
        </p:spPr>
        <p:txBody>
          <a:bodyPr wrap="none">
            <a:spAutoFit/>
          </a:bodyPr>
          <a:lstStyle/>
          <a:p>
            <a:r>
              <a:rPr lang="en-US"/>
              <a:t>What to investigate?</a:t>
            </a:r>
          </a:p>
          <a:p>
            <a:r>
              <a:rPr lang="en-US"/>
              <a:t>What to consider?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Step 1: Define Assets</a:t>
            </a:r>
          </a:p>
        </p:txBody>
      </p:sp>
      <p:sp>
        <p:nvSpPr>
          <p:cNvPr id="57347" name="Content Placeholder 4"/>
          <p:cNvSpPr>
            <a:spLocks noGrp="1"/>
          </p:cNvSpPr>
          <p:nvPr>
            <p:ph idx="1"/>
          </p:nvPr>
        </p:nvSpPr>
        <p:spPr/>
        <p:txBody>
          <a:bodyPr/>
          <a:lstStyle/>
          <a:p>
            <a:pPr marL="0" indent="0">
              <a:buFont typeface="Wingdings" pitchFamily="2" charset="2"/>
              <a:buNone/>
            </a:pPr>
            <a:r>
              <a:rPr lang="en-US" smtClean="0"/>
              <a:t>Consider Consequential Financial Loss</a:t>
            </a:r>
          </a:p>
        </p:txBody>
      </p:sp>
      <p:graphicFrame>
        <p:nvGraphicFramePr>
          <p:cNvPr id="3" name="Table 2"/>
          <p:cNvGraphicFramePr>
            <a:graphicFrameLocks noGrp="1"/>
          </p:cNvGraphicFramePr>
          <p:nvPr/>
        </p:nvGraphicFramePr>
        <p:xfrm>
          <a:off x="457200" y="3048000"/>
          <a:ext cx="8382000" cy="3451224"/>
        </p:xfrm>
        <a:graphic>
          <a:graphicData uri="http://schemas.openxmlformats.org/drawingml/2006/table">
            <a:tbl>
              <a:tblPr firstRow="1" firstCol="1" lastRow="1" lastCol="1" bandRow="1" bandCol="1">
                <a:tableStyleId>{5C22544A-7EE6-4342-B048-85BDC9FD1C3A}</a:tableStyleId>
              </a:tblPr>
              <a:tblGrid>
                <a:gridCol w="2935882"/>
                <a:gridCol w="1417919"/>
                <a:gridCol w="1528879"/>
                <a:gridCol w="2499320"/>
              </a:tblGrid>
              <a:tr h="1219296">
                <a:tc>
                  <a:txBody>
                    <a:bodyPr/>
                    <a:lstStyle/>
                    <a:p>
                      <a:pPr marL="0" marR="0" algn="ctr">
                        <a:spcBef>
                          <a:spcPts val="0"/>
                        </a:spcBef>
                        <a:spcAft>
                          <a:spcPts val="600"/>
                        </a:spcAft>
                      </a:pPr>
                      <a:r>
                        <a:rPr lang="en-US" sz="1600" dirty="0">
                          <a:effectLst/>
                        </a:rPr>
                        <a:t>Asset Name</a:t>
                      </a:r>
                      <a:endParaRPr lang="en-US" sz="1600" dirty="0">
                        <a:effectLst/>
                        <a:latin typeface="Times New Roman"/>
                        <a:ea typeface="Times New Roman"/>
                      </a:endParaRPr>
                    </a:p>
                  </a:txBody>
                  <a:tcPr marL="68580" marR="68580" marT="0" marB="0"/>
                </a:tc>
                <a:tc>
                  <a:txBody>
                    <a:bodyPr/>
                    <a:lstStyle/>
                    <a:p>
                      <a:pPr marL="0" marR="0" algn="ctr">
                        <a:spcBef>
                          <a:spcPts val="0"/>
                        </a:spcBef>
                        <a:spcAft>
                          <a:spcPts val="600"/>
                        </a:spcAft>
                      </a:pPr>
                      <a:r>
                        <a:rPr lang="en-US" sz="1600" dirty="0">
                          <a:effectLst/>
                        </a:rPr>
                        <a:t>$ Value</a:t>
                      </a:r>
                    </a:p>
                    <a:p>
                      <a:pPr marL="0" marR="0" algn="ctr">
                        <a:spcBef>
                          <a:spcPts val="0"/>
                        </a:spcBef>
                        <a:spcAft>
                          <a:spcPts val="600"/>
                        </a:spcAft>
                      </a:pPr>
                      <a:r>
                        <a:rPr lang="en-US" sz="1600" dirty="0">
                          <a:effectLst/>
                        </a:rPr>
                        <a:t>Direct Loss: </a:t>
                      </a:r>
                    </a:p>
                    <a:p>
                      <a:pPr marL="0" marR="0" algn="ctr">
                        <a:spcBef>
                          <a:spcPts val="0"/>
                        </a:spcBef>
                        <a:spcAft>
                          <a:spcPts val="600"/>
                        </a:spcAft>
                      </a:pPr>
                      <a:r>
                        <a:rPr lang="en-US" sz="1600" dirty="0">
                          <a:effectLst/>
                        </a:rPr>
                        <a:t>Replacement </a:t>
                      </a:r>
                      <a:endParaRPr lang="en-US" sz="1600" dirty="0">
                        <a:effectLst/>
                        <a:latin typeface="Times New Roman"/>
                        <a:ea typeface="Times New Roman"/>
                      </a:endParaRPr>
                    </a:p>
                  </a:txBody>
                  <a:tcPr marL="68580" marR="68580" marT="0" marB="0"/>
                </a:tc>
                <a:tc>
                  <a:txBody>
                    <a:bodyPr/>
                    <a:lstStyle/>
                    <a:p>
                      <a:pPr marL="0" marR="0" algn="ctr">
                        <a:spcBef>
                          <a:spcPts val="0"/>
                        </a:spcBef>
                        <a:spcAft>
                          <a:spcPts val="600"/>
                        </a:spcAft>
                      </a:pPr>
                      <a:r>
                        <a:rPr lang="en-US" sz="1600" dirty="0">
                          <a:effectLst/>
                        </a:rPr>
                        <a:t>$ Value</a:t>
                      </a:r>
                    </a:p>
                    <a:p>
                      <a:pPr marL="0" marR="0" algn="ctr">
                        <a:spcBef>
                          <a:spcPts val="0"/>
                        </a:spcBef>
                        <a:spcAft>
                          <a:spcPts val="600"/>
                        </a:spcAft>
                      </a:pPr>
                      <a:r>
                        <a:rPr lang="en-US" sz="1600" dirty="0">
                          <a:effectLst/>
                        </a:rPr>
                        <a:t>Consequential Financial Loss</a:t>
                      </a:r>
                      <a:endParaRPr lang="en-US" sz="1600" dirty="0">
                        <a:effectLst/>
                        <a:latin typeface="Times New Roman"/>
                        <a:ea typeface="Times New Roman"/>
                      </a:endParaRPr>
                    </a:p>
                  </a:txBody>
                  <a:tcPr marL="68580" marR="68580" marT="0" marB="0"/>
                </a:tc>
                <a:tc>
                  <a:txBody>
                    <a:bodyPr/>
                    <a:lstStyle/>
                    <a:p>
                      <a:pPr marL="0" marR="0" algn="ctr">
                        <a:spcBef>
                          <a:spcPts val="0"/>
                        </a:spcBef>
                        <a:spcAft>
                          <a:spcPts val="600"/>
                        </a:spcAft>
                      </a:pPr>
                      <a:r>
                        <a:rPr lang="en-US" sz="1600" dirty="0">
                          <a:effectLst/>
                        </a:rPr>
                        <a:t>Confidentiality, Integrity, and Availability Notes</a:t>
                      </a:r>
                      <a:endParaRPr lang="en-US" sz="1600" dirty="0">
                        <a:effectLst/>
                        <a:latin typeface="Times New Roman"/>
                        <a:ea typeface="Times New Roman"/>
                      </a:endParaRPr>
                    </a:p>
                  </a:txBody>
                  <a:tcPr marL="68580" marR="68580" marT="0" marB="0"/>
                </a:tc>
              </a:tr>
              <a:tr h="371988">
                <a:tc>
                  <a:txBody>
                    <a:bodyPr/>
                    <a:lstStyle/>
                    <a:p>
                      <a:pPr marL="0" marR="0" algn="just">
                        <a:spcBef>
                          <a:spcPts val="0"/>
                        </a:spcBef>
                        <a:spcAft>
                          <a:spcPts val="0"/>
                        </a:spcAft>
                      </a:pPr>
                      <a:r>
                        <a:rPr lang="en-US" sz="1600" b="0" dirty="0" smtClean="0">
                          <a:solidFill>
                            <a:schemeClr val="bg2">
                              <a:lumMod val="75000"/>
                            </a:schemeClr>
                          </a:solidFill>
                          <a:effectLst/>
                          <a:latin typeface="Tempus Sans ITC" pitchFamily="82" charset="0"/>
                          <a:ea typeface="Times New Roman"/>
                        </a:rPr>
                        <a:t>Medical DB</a:t>
                      </a:r>
                      <a:endParaRPr lang="en-US" sz="1600" b="0" dirty="0">
                        <a:solidFill>
                          <a:schemeClr val="bg2">
                            <a:lumMod val="75000"/>
                          </a:schemeClr>
                        </a:solidFill>
                        <a:effectLst/>
                        <a:latin typeface="Tempus Sans ITC" pitchFamily="82" charset="0"/>
                        <a:ea typeface="Times New Roman"/>
                      </a:endParaRPr>
                    </a:p>
                  </a:txBody>
                  <a:tcPr marL="68580" marR="68580" marT="0" marB="0">
                    <a:solidFill>
                      <a:schemeClr val="accent5"/>
                    </a:solidFill>
                  </a:tcPr>
                </a:tc>
                <a:tc>
                  <a:txBody>
                    <a:bodyPr/>
                    <a:lstStyle/>
                    <a:p>
                      <a:pPr marL="0" marR="0" algn="just">
                        <a:spcBef>
                          <a:spcPts val="0"/>
                        </a:spcBef>
                        <a:spcAft>
                          <a:spcPts val="600"/>
                        </a:spcAft>
                      </a:pPr>
                      <a:endParaRPr lang="en-US" sz="1200" dirty="0">
                        <a:solidFill>
                          <a:schemeClr val="bg2">
                            <a:lumMod val="75000"/>
                          </a:schemeClr>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endParaRPr lang="en-US" sz="1600" dirty="0">
                        <a:solidFill>
                          <a:schemeClr val="bg2">
                            <a:lumMod val="75000"/>
                          </a:schemeClr>
                        </a:solidFill>
                        <a:effectLst/>
                        <a:latin typeface="Tempus Sans ITC" pitchFamily="82" charset="0"/>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600" b="0" dirty="0" smtClean="0">
                          <a:solidFill>
                            <a:schemeClr val="bg2">
                              <a:lumMod val="75000"/>
                            </a:schemeClr>
                          </a:solidFill>
                          <a:effectLst/>
                          <a:latin typeface="Tempus Sans ITC" pitchFamily="82" charset="0"/>
                          <a:ea typeface="Times New Roman"/>
                        </a:rPr>
                        <a:t>C?  I?  A?</a:t>
                      </a:r>
                      <a:endParaRPr lang="en-US" sz="1600" b="0" dirty="0">
                        <a:solidFill>
                          <a:schemeClr val="bg2">
                            <a:lumMod val="75000"/>
                          </a:schemeClr>
                        </a:solidFill>
                        <a:effectLst/>
                        <a:latin typeface="Tempus Sans ITC" pitchFamily="82" charset="0"/>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endParaRPr lang="en-US" sz="1600" dirty="0">
                        <a:effectLst/>
                        <a:latin typeface="Tempus Sans ITC" pitchFamily="82" charset="0"/>
                        <a:ea typeface="Times New Roman"/>
                      </a:endParaRPr>
                    </a:p>
                  </a:txBody>
                  <a:tcPr marL="68580" marR="68580" marT="0" marB="0">
                    <a:solidFill>
                      <a:schemeClr val="accent5"/>
                    </a:solidFill>
                  </a:tcPr>
                </a:tc>
                <a:tc>
                  <a:txBody>
                    <a:bodyPr/>
                    <a:lstStyle/>
                    <a:p>
                      <a:pPr marL="0" marR="0" algn="just">
                        <a:spcBef>
                          <a:spcPts val="0"/>
                        </a:spcBef>
                        <a:spcAft>
                          <a:spcPts val="600"/>
                        </a:spcAft>
                      </a:pPr>
                      <a:endParaRPr lang="en-US" sz="1200" dirty="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endParaRPr lang="en-US" sz="1200" dirty="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endParaRPr lang="en-US" sz="1200" dirty="0">
                        <a:effectLst/>
                        <a:latin typeface="Times New Roman"/>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r>
                        <a:rPr lang="en-US" sz="1600" b="0" dirty="0">
                          <a:solidFill>
                            <a:schemeClr val="bg2">
                              <a:lumMod val="75000"/>
                            </a:schemeClr>
                          </a:solidFill>
                          <a:effectLst/>
                          <a:latin typeface="Tempus Sans ITC" pitchFamily="82" charset="0"/>
                          <a:ea typeface="Times New Roman"/>
                        </a:rPr>
                        <a:t>Daily Operation (DO)</a:t>
                      </a: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a:effectLst/>
                        </a:rPr>
                        <a:t> </a:t>
                      </a:r>
                      <a:endParaRPr lang="en-US" sz="1200">
                        <a:effectLst/>
                        <a:latin typeface="Times New Roman"/>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r>
                        <a:rPr lang="en-US" sz="1600" b="0" dirty="0">
                          <a:solidFill>
                            <a:schemeClr val="bg2">
                              <a:lumMod val="75000"/>
                            </a:schemeClr>
                          </a:solidFill>
                          <a:effectLst/>
                          <a:latin typeface="Tempus Sans ITC" pitchFamily="82" charset="0"/>
                          <a:ea typeface="Times New Roman"/>
                        </a:rPr>
                        <a:t>Medical Malpractice (M)</a:t>
                      </a:r>
                    </a:p>
                  </a:txBody>
                  <a:tcPr marL="68580" marR="68580" marT="0" marB="0">
                    <a:solidFill>
                      <a:schemeClr val="accent5"/>
                    </a:solidFill>
                  </a:tcPr>
                </a:tc>
                <a:tc>
                  <a:txBody>
                    <a:bodyPr/>
                    <a:lstStyle/>
                    <a:p>
                      <a:pPr marL="0" marR="0" algn="just">
                        <a:spcBef>
                          <a:spcPts val="0"/>
                        </a:spcBef>
                        <a:spcAft>
                          <a:spcPts val="600"/>
                        </a:spcAft>
                      </a:pPr>
                      <a:r>
                        <a:rPr lang="en-US" sz="1200">
                          <a:effectLst/>
                        </a:rPr>
                        <a:t> </a:t>
                      </a:r>
                      <a:endParaRPr lang="en-US" sz="120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r>
                        <a:rPr lang="en-US" sz="1600" b="0" dirty="0">
                          <a:solidFill>
                            <a:schemeClr val="bg2">
                              <a:lumMod val="75000"/>
                            </a:schemeClr>
                          </a:solidFill>
                          <a:effectLst/>
                          <a:latin typeface="Tempus Sans ITC" pitchFamily="82" charset="0"/>
                          <a:ea typeface="Times New Roman"/>
                        </a:rPr>
                        <a:t>HIPAA Liability (H)</a:t>
                      </a:r>
                    </a:p>
                  </a:txBody>
                  <a:tcPr marL="68580" marR="68580" marT="0" marB="0">
                    <a:solidFill>
                      <a:schemeClr val="accent5"/>
                    </a:solidFill>
                  </a:tcPr>
                </a:tc>
                <a:tc>
                  <a:txBody>
                    <a:bodyPr/>
                    <a:lstStyle/>
                    <a:p>
                      <a:pPr marL="0" marR="0" algn="just">
                        <a:spcBef>
                          <a:spcPts val="0"/>
                        </a:spcBef>
                        <a:spcAft>
                          <a:spcPts val="600"/>
                        </a:spcAft>
                      </a:pPr>
                      <a:r>
                        <a:rPr lang="en-US" sz="1200">
                          <a:effectLst/>
                        </a:rPr>
                        <a:t> </a:t>
                      </a:r>
                      <a:endParaRPr lang="en-US" sz="120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a:effectLst/>
                        </a:rPr>
                        <a:t> </a:t>
                      </a:r>
                      <a:endParaRPr lang="en-US" sz="120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r>
                        <a:rPr lang="en-US" sz="1600" b="0" dirty="0">
                          <a:solidFill>
                            <a:schemeClr val="bg2">
                              <a:lumMod val="75000"/>
                            </a:schemeClr>
                          </a:solidFill>
                          <a:effectLst/>
                          <a:latin typeface="Tempus Sans ITC" pitchFamily="82" charset="0"/>
                          <a:ea typeface="Times New Roman"/>
                        </a:rPr>
                        <a:t>Notification Law Liability (NL)</a:t>
                      </a:r>
                    </a:p>
                  </a:txBody>
                  <a:tcPr marL="68580" marR="68580" marT="0" marB="0">
                    <a:solidFill>
                      <a:schemeClr val="accent5"/>
                    </a:solidFill>
                  </a:tcPr>
                </a:tc>
                <a:tc>
                  <a:txBody>
                    <a:bodyPr/>
                    <a:lstStyle/>
                    <a:p>
                      <a:pPr marL="0" marR="0" algn="just">
                        <a:spcBef>
                          <a:spcPts val="0"/>
                        </a:spcBef>
                        <a:spcAft>
                          <a:spcPts val="600"/>
                        </a:spcAft>
                      </a:pPr>
                      <a:r>
                        <a:rPr lang="en-US" sz="1200">
                          <a:effectLst/>
                        </a:rPr>
                        <a:t> </a:t>
                      </a:r>
                      <a:endParaRPr lang="en-US" sz="120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Step 1: Define Assets</a:t>
            </a:r>
          </a:p>
        </p:txBody>
      </p:sp>
      <p:sp>
        <p:nvSpPr>
          <p:cNvPr id="58371" name="Content Placeholder 4"/>
          <p:cNvSpPr>
            <a:spLocks noGrp="1"/>
          </p:cNvSpPr>
          <p:nvPr>
            <p:ph idx="1"/>
          </p:nvPr>
        </p:nvSpPr>
        <p:spPr/>
        <p:txBody>
          <a:bodyPr/>
          <a:lstStyle/>
          <a:p>
            <a:pPr marL="0" indent="0">
              <a:buFont typeface="Wingdings" pitchFamily="2" charset="2"/>
              <a:buNone/>
            </a:pPr>
            <a:r>
              <a:rPr lang="en-US" smtClean="0"/>
              <a:t>Consider Consequential Financial Loss</a:t>
            </a:r>
          </a:p>
        </p:txBody>
      </p:sp>
      <p:graphicFrame>
        <p:nvGraphicFramePr>
          <p:cNvPr id="3" name="Table 2"/>
          <p:cNvGraphicFramePr>
            <a:graphicFrameLocks noGrp="1"/>
          </p:cNvGraphicFramePr>
          <p:nvPr/>
        </p:nvGraphicFramePr>
        <p:xfrm>
          <a:off x="457200" y="3048000"/>
          <a:ext cx="8382000" cy="3451224"/>
        </p:xfrm>
        <a:graphic>
          <a:graphicData uri="http://schemas.openxmlformats.org/drawingml/2006/table">
            <a:tbl>
              <a:tblPr firstRow="1" firstCol="1" lastRow="1" lastCol="1" bandRow="1" bandCol="1">
                <a:tableStyleId>{5C22544A-7EE6-4342-B048-85BDC9FD1C3A}</a:tableStyleId>
              </a:tblPr>
              <a:tblGrid>
                <a:gridCol w="2935882"/>
                <a:gridCol w="1417919"/>
                <a:gridCol w="1528879"/>
                <a:gridCol w="2499320"/>
              </a:tblGrid>
              <a:tr h="1219296">
                <a:tc>
                  <a:txBody>
                    <a:bodyPr/>
                    <a:lstStyle/>
                    <a:p>
                      <a:pPr marL="0" marR="0" algn="ctr">
                        <a:spcBef>
                          <a:spcPts val="0"/>
                        </a:spcBef>
                        <a:spcAft>
                          <a:spcPts val="600"/>
                        </a:spcAft>
                      </a:pPr>
                      <a:r>
                        <a:rPr lang="en-US" sz="1600" dirty="0">
                          <a:effectLst/>
                        </a:rPr>
                        <a:t>Asset Name</a:t>
                      </a:r>
                      <a:endParaRPr lang="en-US" sz="1600" dirty="0">
                        <a:effectLst/>
                        <a:latin typeface="Times New Roman"/>
                        <a:ea typeface="Times New Roman"/>
                      </a:endParaRPr>
                    </a:p>
                  </a:txBody>
                  <a:tcPr marL="68580" marR="68580" marT="0" marB="0"/>
                </a:tc>
                <a:tc>
                  <a:txBody>
                    <a:bodyPr/>
                    <a:lstStyle/>
                    <a:p>
                      <a:pPr marL="0" marR="0" algn="ctr">
                        <a:spcBef>
                          <a:spcPts val="0"/>
                        </a:spcBef>
                        <a:spcAft>
                          <a:spcPts val="600"/>
                        </a:spcAft>
                      </a:pPr>
                      <a:r>
                        <a:rPr lang="en-US" sz="1600" dirty="0">
                          <a:effectLst/>
                        </a:rPr>
                        <a:t>$ Value</a:t>
                      </a:r>
                    </a:p>
                    <a:p>
                      <a:pPr marL="0" marR="0" algn="ctr">
                        <a:spcBef>
                          <a:spcPts val="0"/>
                        </a:spcBef>
                        <a:spcAft>
                          <a:spcPts val="600"/>
                        </a:spcAft>
                      </a:pPr>
                      <a:r>
                        <a:rPr lang="en-US" sz="1600" dirty="0">
                          <a:effectLst/>
                        </a:rPr>
                        <a:t>Direct Loss: </a:t>
                      </a:r>
                    </a:p>
                    <a:p>
                      <a:pPr marL="0" marR="0" algn="ctr">
                        <a:spcBef>
                          <a:spcPts val="0"/>
                        </a:spcBef>
                        <a:spcAft>
                          <a:spcPts val="600"/>
                        </a:spcAft>
                      </a:pPr>
                      <a:r>
                        <a:rPr lang="en-US" sz="1600" dirty="0">
                          <a:effectLst/>
                        </a:rPr>
                        <a:t>Replacement </a:t>
                      </a:r>
                      <a:endParaRPr lang="en-US" sz="1600" dirty="0">
                        <a:effectLst/>
                        <a:latin typeface="Times New Roman"/>
                        <a:ea typeface="Times New Roman"/>
                      </a:endParaRPr>
                    </a:p>
                  </a:txBody>
                  <a:tcPr marL="68580" marR="68580" marT="0" marB="0"/>
                </a:tc>
                <a:tc>
                  <a:txBody>
                    <a:bodyPr/>
                    <a:lstStyle/>
                    <a:p>
                      <a:pPr marL="0" marR="0" algn="ctr">
                        <a:spcBef>
                          <a:spcPts val="0"/>
                        </a:spcBef>
                        <a:spcAft>
                          <a:spcPts val="600"/>
                        </a:spcAft>
                      </a:pPr>
                      <a:r>
                        <a:rPr lang="en-US" sz="1600" dirty="0">
                          <a:effectLst/>
                        </a:rPr>
                        <a:t>$ Value</a:t>
                      </a:r>
                    </a:p>
                    <a:p>
                      <a:pPr marL="0" marR="0" algn="ctr">
                        <a:spcBef>
                          <a:spcPts val="0"/>
                        </a:spcBef>
                        <a:spcAft>
                          <a:spcPts val="600"/>
                        </a:spcAft>
                      </a:pPr>
                      <a:r>
                        <a:rPr lang="en-US" sz="1600" dirty="0">
                          <a:effectLst/>
                        </a:rPr>
                        <a:t>Consequential Financial Loss</a:t>
                      </a:r>
                      <a:endParaRPr lang="en-US" sz="1600" dirty="0">
                        <a:effectLst/>
                        <a:latin typeface="Times New Roman"/>
                        <a:ea typeface="Times New Roman"/>
                      </a:endParaRPr>
                    </a:p>
                  </a:txBody>
                  <a:tcPr marL="68580" marR="68580" marT="0" marB="0"/>
                </a:tc>
                <a:tc>
                  <a:txBody>
                    <a:bodyPr/>
                    <a:lstStyle/>
                    <a:p>
                      <a:pPr marL="0" marR="0" algn="ctr">
                        <a:spcBef>
                          <a:spcPts val="0"/>
                        </a:spcBef>
                        <a:spcAft>
                          <a:spcPts val="600"/>
                        </a:spcAft>
                      </a:pPr>
                      <a:r>
                        <a:rPr lang="en-US" sz="1600" dirty="0">
                          <a:effectLst/>
                        </a:rPr>
                        <a:t>Confidentiality, Integrity, and Availability Notes</a:t>
                      </a:r>
                      <a:endParaRPr lang="en-US" sz="1600" dirty="0">
                        <a:effectLst/>
                        <a:latin typeface="Times New Roman"/>
                        <a:ea typeface="Times New Roman"/>
                      </a:endParaRPr>
                    </a:p>
                  </a:txBody>
                  <a:tcPr marL="68580" marR="68580" marT="0" marB="0"/>
                </a:tc>
              </a:tr>
              <a:tr h="371988">
                <a:tc>
                  <a:txBody>
                    <a:bodyPr/>
                    <a:lstStyle/>
                    <a:p>
                      <a:pPr marL="0" marR="0" algn="just">
                        <a:spcBef>
                          <a:spcPts val="0"/>
                        </a:spcBef>
                        <a:spcAft>
                          <a:spcPts val="0"/>
                        </a:spcAft>
                      </a:pPr>
                      <a:r>
                        <a:rPr lang="en-US" sz="1600" b="0" dirty="0" smtClean="0">
                          <a:solidFill>
                            <a:schemeClr val="bg2">
                              <a:lumMod val="75000"/>
                            </a:schemeClr>
                          </a:solidFill>
                          <a:effectLst/>
                          <a:latin typeface="Tempus Sans ITC" pitchFamily="82" charset="0"/>
                          <a:ea typeface="Times New Roman"/>
                        </a:rPr>
                        <a:t>Medical DB</a:t>
                      </a:r>
                      <a:endParaRPr lang="en-US" sz="1600" b="0" dirty="0">
                        <a:solidFill>
                          <a:schemeClr val="bg2">
                            <a:lumMod val="75000"/>
                          </a:schemeClr>
                        </a:solidFill>
                        <a:effectLst/>
                        <a:latin typeface="Tempus Sans ITC" pitchFamily="82" charset="0"/>
                        <a:ea typeface="Times New Roman"/>
                      </a:endParaRPr>
                    </a:p>
                  </a:txBody>
                  <a:tcPr marL="68580" marR="68580" marT="0" marB="0">
                    <a:solidFill>
                      <a:schemeClr val="accent5"/>
                    </a:solidFill>
                  </a:tcPr>
                </a:tc>
                <a:tc>
                  <a:txBody>
                    <a:bodyPr/>
                    <a:lstStyle/>
                    <a:p>
                      <a:pPr marL="0" marR="0" algn="just">
                        <a:spcBef>
                          <a:spcPts val="0"/>
                        </a:spcBef>
                        <a:spcAft>
                          <a:spcPts val="600"/>
                        </a:spcAft>
                      </a:pPr>
                      <a:endParaRPr lang="en-US" sz="1600" dirty="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600" dirty="0" smtClean="0">
                          <a:solidFill>
                            <a:schemeClr val="bg2"/>
                          </a:solidFill>
                          <a:effectLst/>
                          <a:latin typeface="Tempus Sans ITC" pitchFamily="82" charset="0"/>
                          <a:ea typeface="Times New Roman"/>
                        </a:rPr>
                        <a:t>DO+M_H+NL</a:t>
                      </a:r>
                      <a:endParaRPr lang="en-US" sz="1600" dirty="0">
                        <a:solidFill>
                          <a:schemeClr val="bg2"/>
                        </a:solidFill>
                        <a:effectLst/>
                        <a:latin typeface="Tempus Sans ITC" pitchFamily="82" charset="0"/>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600" b="0" dirty="0" smtClean="0">
                          <a:solidFill>
                            <a:schemeClr val="bg2">
                              <a:lumMod val="75000"/>
                            </a:schemeClr>
                          </a:solidFill>
                          <a:effectLst/>
                          <a:latin typeface="Tempus Sans ITC" pitchFamily="82" charset="0"/>
                          <a:ea typeface="Times New Roman"/>
                        </a:rPr>
                        <a:t>C  I A</a:t>
                      </a:r>
                      <a:endParaRPr lang="en-US" sz="1600" b="0" dirty="0">
                        <a:solidFill>
                          <a:schemeClr val="bg2">
                            <a:lumMod val="75000"/>
                          </a:schemeClr>
                        </a:solidFill>
                        <a:effectLst/>
                        <a:latin typeface="Tempus Sans ITC" pitchFamily="82" charset="0"/>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endParaRPr lang="en-US" sz="1600" dirty="0">
                        <a:effectLst/>
                        <a:latin typeface="Tempus Sans ITC" pitchFamily="82" charset="0"/>
                        <a:ea typeface="Times New Roman"/>
                      </a:endParaRPr>
                    </a:p>
                  </a:txBody>
                  <a:tcPr marL="68580" marR="68580" marT="0" marB="0">
                    <a:solidFill>
                      <a:schemeClr val="accent5"/>
                    </a:solidFill>
                  </a:tcPr>
                </a:tc>
                <a:tc>
                  <a:txBody>
                    <a:bodyPr/>
                    <a:lstStyle/>
                    <a:p>
                      <a:pPr marL="0" marR="0" algn="just">
                        <a:spcBef>
                          <a:spcPts val="0"/>
                        </a:spcBef>
                        <a:spcAft>
                          <a:spcPts val="600"/>
                        </a:spcAft>
                      </a:pPr>
                      <a:endParaRPr lang="en-US" sz="1600" dirty="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endParaRPr lang="en-US" sz="1600" dirty="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endParaRPr lang="en-US" sz="1200" dirty="0">
                        <a:effectLst/>
                        <a:latin typeface="Times New Roman"/>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r>
                        <a:rPr lang="en-US" sz="1600" b="0" dirty="0">
                          <a:solidFill>
                            <a:schemeClr val="bg2">
                              <a:lumMod val="75000"/>
                            </a:schemeClr>
                          </a:solidFill>
                          <a:effectLst/>
                          <a:latin typeface="Tempus Sans ITC" pitchFamily="82" charset="0"/>
                          <a:ea typeface="Times New Roman"/>
                        </a:rPr>
                        <a:t>Daily Operation (DO)</a:t>
                      </a:r>
                    </a:p>
                  </a:txBody>
                  <a:tcPr marL="68580" marR="68580" marT="0" marB="0">
                    <a:solidFill>
                      <a:schemeClr val="accent5"/>
                    </a:solidFill>
                  </a:tcPr>
                </a:tc>
                <a:tc>
                  <a:txBody>
                    <a:bodyPr/>
                    <a:lstStyle/>
                    <a:p>
                      <a:pPr marL="0" marR="0" algn="just">
                        <a:spcBef>
                          <a:spcPts val="0"/>
                        </a:spcBef>
                        <a:spcAft>
                          <a:spcPts val="600"/>
                        </a:spcAft>
                      </a:pPr>
                      <a:r>
                        <a:rPr lang="en-US" sz="1600" dirty="0">
                          <a:solidFill>
                            <a:schemeClr val="bg2"/>
                          </a:solidFill>
                          <a:effectLst/>
                        </a:rPr>
                        <a:t> </a:t>
                      </a:r>
                      <a:endParaRPr lang="en-US" sz="1600" dirty="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600" dirty="0">
                          <a:solidFill>
                            <a:schemeClr val="bg2"/>
                          </a:solidFill>
                          <a:effectLst/>
                        </a:rPr>
                        <a:t> </a:t>
                      </a:r>
                      <a:r>
                        <a:rPr lang="en-US" sz="1600" dirty="0" smtClean="0">
                          <a:solidFill>
                            <a:schemeClr val="bg2"/>
                          </a:solidFill>
                          <a:effectLst/>
                        </a:rPr>
                        <a:t>$</a:t>
                      </a:r>
                      <a:endParaRPr lang="en-US" sz="1600" dirty="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a:effectLst/>
                        </a:rPr>
                        <a:t> </a:t>
                      </a:r>
                      <a:endParaRPr lang="en-US" sz="1200">
                        <a:effectLst/>
                        <a:latin typeface="Times New Roman"/>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r>
                        <a:rPr lang="en-US" sz="1600" b="0" dirty="0">
                          <a:solidFill>
                            <a:schemeClr val="bg2">
                              <a:lumMod val="75000"/>
                            </a:schemeClr>
                          </a:solidFill>
                          <a:effectLst/>
                          <a:latin typeface="Tempus Sans ITC" pitchFamily="82" charset="0"/>
                          <a:ea typeface="Times New Roman"/>
                        </a:rPr>
                        <a:t>Medical Malpractice (M)</a:t>
                      </a:r>
                    </a:p>
                  </a:txBody>
                  <a:tcPr marL="68580" marR="68580" marT="0" marB="0">
                    <a:solidFill>
                      <a:schemeClr val="accent5"/>
                    </a:solidFill>
                  </a:tcPr>
                </a:tc>
                <a:tc>
                  <a:txBody>
                    <a:bodyPr/>
                    <a:lstStyle/>
                    <a:p>
                      <a:pPr marL="0" marR="0" algn="just">
                        <a:spcBef>
                          <a:spcPts val="0"/>
                        </a:spcBef>
                        <a:spcAft>
                          <a:spcPts val="6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600" dirty="0">
                          <a:solidFill>
                            <a:schemeClr val="bg2"/>
                          </a:solidFill>
                          <a:effectLst/>
                        </a:rPr>
                        <a:t> </a:t>
                      </a:r>
                      <a:r>
                        <a:rPr lang="en-US" sz="1600" dirty="0" smtClean="0">
                          <a:solidFill>
                            <a:schemeClr val="bg2"/>
                          </a:solidFill>
                          <a:effectLst/>
                        </a:rPr>
                        <a:t>$</a:t>
                      </a:r>
                      <a:endParaRPr lang="en-US" sz="1600" dirty="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r>
                        <a:rPr lang="en-US" sz="1600" b="0" dirty="0">
                          <a:solidFill>
                            <a:schemeClr val="bg2">
                              <a:lumMod val="75000"/>
                            </a:schemeClr>
                          </a:solidFill>
                          <a:effectLst/>
                          <a:latin typeface="Tempus Sans ITC" pitchFamily="82" charset="0"/>
                          <a:ea typeface="Times New Roman"/>
                        </a:rPr>
                        <a:t>HIPAA Liability (H)</a:t>
                      </a:r>
                    </a:p>
                  </a:txBody>
                  <a:tcPr marL="68580" marR="68580" marT="0" marB="0">
                    <a:solidFill>
                      <a:schemeClr val="accent5"/>
                    </a:solidFill>
                  </a:tcPr>
                </a:tc>
                <a:tc>
                  <a:txBody>
                    <a:bodyPr/>
                    <a:lstStyle/>
                    <a:p>
                      <a:pPr marL="0" marR="0" algn="just">
                        <a:spcBef>
                          <a:spcPts val="0"/>
                        </a:spcBef>
                        <a:spcAft>
                          <a:spcPts val="6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600" dirty="0">
                          <a:solidFill>
                            <a:schemeClr val="bg2"/>
                          </a:solidFill>
                          <a:effectLst/>
                        </a:rPr>
                        <a:t> </a:t>
                      </a:r>
                      <a:r>
                        <a:rPr lang="en-US" sz="1600" dirty="0" smtClean="0">
                          <a:solidFill>
                            <a:schemeClr val="bg2"/>
                          </a:solidFill>
                          <a:effectLst/>
                        </a:rPr>
                        <a:t>$</a:t>
                      </a:r>
                      <a:endParaRPr lang="en-US" sz="1600" dirty="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r>
              <a:tr h="371988">
                <a:tc>
                  <a:txBody>
                    <a:bodyPr/>
                    <a:lstStyle/>
                    <a:p>
                      <a:pPr marL="0" marR="0" algn="just">
                        <a:spcBef>
                          <a:spcPts val="0"/>
                        </a:spcBef>
                        <a:spcAft>
                          <a:spcPts val="0"/>
                        </a:spcAft>
                      </a:pPr>
                      <a:r>
                        <a:rPr lang="en-US" sz="1600" b="0" dirty="0">
                          <a:solidFill>
                            <a:schemeClr val="bg2">
                              <a:lumMod val="75000"/>
                            </a:schemeClr>
                          </a:solidFill>
                          <a:effectLst/>
                          <a:latin typeface="Tempus Sans ITC" pitchFamily="82" charset="0"/>
                          <a:ea typeface="Times New Roman"/>
                        </a:rPr>
                        <a:t>Notification Law Liability (NL)</a:t>
                      </a:r>
                    </a:p>
                  </a:txBody>
                  <a:tcPr marL="68580" marR="68580" marT="0" marB="0">
                    <a:solidFill>
                      <a:schemeClr val="accent5"/>
                    </a:solidFill>
                  </a:tcPr>
                </a:tc>
                <a:tc>
                  <a:txBody>
                    <a:bodyPr/>
                    <a:lstStyle/>
                    <a:p>
                      <a:pPr marL="0" marR="0" algn="just">
                        <a:spcBef>
                          <a:spcPts val="0"/>
                        </a:spcBef>
                        <a:spcAft>
                          <a:spcPts val="600"/>
                        </a:spcAft>
                      </a:pPr>
                      <a:r>
                        <a:rPr lang="en-US" sz="1600">
                          <a:solidFill>
                            <a:schemeClr val="bg2"/>
                          </a:solidFill>
                          <a:effectLst/>
                        </a:rPr>
                        <a:t> </a:t>
                      </a:r>
                      <a:endParaRPr lang="en-US" sz="160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600" dirty="0">
                          <a:solidFill>
                            <a:schemeClr val="bg2"/>
                          </a:solidFill>
                          <a:effectLst/>
                        </a:rPr>
                        <a:t> </a:t>
                      </a:r>
                      <a:r>
                        <a:rPr lang="en-US" sz="1600" dirty="0" smtClean="0">
                          <a:solidFill>
                            <a:schemeClr val="bg2"/>
                          </a:solidFill>
                          <a:effectLst/>
                        </a:rPr>
                        <a:t>$</a:t>
                      </a:r>
                      <a:endParaRPr lang="en-US" sz="1600" dirty="0">
                        <a:solidFill>
                          <a:schemeClr val="bg2"/>
                        </a:solidFill>
                        <a:effectLst/>
                        <a:latin typeface="Times New Roman"/>
                        <a:ea typeface="Times New Roman"/>
                      </a:endParaRPr>
                    </a:p>
                  </a:txBody>
                  <a:tcPr marL="68580" marR="68580" marT="0" marB="0">
                    <a:solidFill>
                      <a:schemeClr val="accent5"/>
                    </a:solidFill>
                  </a:tcPr>
                </a:tc>
                <a:tc>
                  <a:txBody>
                    <a:bodyPr/>
                    <a:lstStyle/>
                    <a:p>
                      <a:pPr marL="0" marR="0" algn="just">
                        <a:spcBef>
                          <a:spcPts val="0"/>
                        </a:spcBef>
                        <a:spcAft>
                          <a:spcPts val="600"/>
                        </a:spcAft>
                      </a:pPr>
                      <a:r>
                        <a:rPr lang="en-US" sz="1200" dirty="0">
                          <a:effectLst/>
                        </a:rPr>
                        <a:t> </a:t>
                      </a:r>
                      <a:endParaRPr lang="en-US" sz="1200" dirty="0">
                        <a:effectLst/>
                        <a:latin typeface="Times New Roman"/>
                        <a:ea typeface="Times New Roman"/>
                      </a:endParaRPr>
                    </a:p>
                  </a:txBody>
                  <a:tcPr marL="68580" marR="68580" marT="0" marB="0">
                    <a:solidFill>
                      <a:schemeClr val="accent5"/>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smtClean="0"/>
              <a:t>HIPAA Criminal Penalties</a:t>
            </a:r>
          </a:p>
        </p:txBody>
      </p:sp>
      <p:graphicFrame>
        <p:nvGraphicFramePr>
          <p:cNvPr id="7217" name="Group 49"/>
          <p:cNvGraphicFramePr>
            <a:graphicFrameLocks noGrp="1"/>
          </p:cNvGraphicFramePr>
          <p:nvPr>
            <p:ph type="tbl" idx="1"/>
          </p:nvPr>
        </p:nvGraphicFramePr>
        <p:xfrm>
          <a:off x="457200" y="1752600"/>
          <a:ext cx="8229600" cy="4145032"/>
        </p:xfrm>
        <a:graphic>
          <a:graphicData uri="http://schemas.openxmlformats.org/drawingml/2006/table">
            <a:tbl>
              <a:tblPr/>
              <a:tblGrid>
                <a:gridCol w="1828800"/>
                <a:gridCol w="1905000"/>
                <a:gridCol w="4495800"/>
              </a:tblGrid>
              <a:tr h="94480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 Penalty</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Imprison-</a:t>
                      </a:r>
                      <a:r>
                        <a:rPr kumimoji="0" lang="en-US" sz="2800" b="1" i="0" u="none" strike="noStrike" cap="none" normalizeH="0" baseline="0" dirty="0" err="1" smtClean="0">
                          <a:ln>
                            <a:noFill/>
                          </a:ln>
                          <a:solidFill>
                            <a:schemeClr val="tx1"/>
                          </a:solidFill>
                          <a:effectLst/>
                          <a:latin typeface="Arial" charset="0"/>
                        </a:rPr>
                        <a:t>ment</a:t>
                      </a:r>
                      <a:endParaRPr kumimoji="0" lang="en-US" sz="2800" b="1" i="0" u="none" strike="noStrike" cap="none" normalizeH="0" baseline="0" dirty="0" smtClean="0">
                        <a:ln>
                          <a:noFill/>
                        </a:ln>
                        <a:solidFill>
                          <a:schemeClr val="tx1"/>
                        </a:solidFill>
                        <a:effectLst/>
                        <a:latin typeface="Arial" charset="0"/>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smtClean="0">
                          <a:ln>
                            <a:noFill/>
                          </a:ln>
                          <a:solidFill>
                            <a:schemeClr val="tx1"/>
                          </a:solidFill>
                          <a:effectLst/>
                          <a:latin typeface="Arial" charset="0"/>
                        </a:rPr>
                        <a:t>Offense</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tr>
              <a:tr h="11886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Up to $50K</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Up to one year</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Wrongful disclosure of individually identifiable health information</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82288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Up to $100K</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Up to 5 years</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…committed under false pretenses</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r>
              <a:tr h="11886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Up to $500K</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rPr>
                        <a:t>Up to 10 years</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 with intent to sell, achieve personal gain, or cause malicious harm</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r>
            </a:tbl>
          </a:graphicData>
        </a:graphic>
      </p:graphicFrame>
      <p:sp>
        <p:nvSpPr>
          <p:cNvPr id="59417" name="Text Box 48"/>
          <p:cNvSpPr txBox="1">
            <a:spLocks noChangeArrowheads="1"/>
          </p:cNvSpPr>
          <p:nvPr/>
        </p:nvSpPr>
        <p:spPr bwMode="auto">
          <a:xfrm>
            <a:off x="323850" y="5943600"/>
            <a:ext cx="8820150" cy="366713"/>
          </a:xfrm>
          <a:prstGeom prst="rect">
            <a:avLst/>
          </a:prstGeom>
          <a:noFill/>
          <a:ln w="9525">
            <a:noFill/>
            <a:miter lim="800000"/>
            <a:headEnd/>
            <a:tailEnd/>
          </a:ln>
        </p:spPr>
        <p:txBody>
          <a:bodyPr wrap="none">
            <a:spAutoFit/>
          </a:bodyPr>
          <a:lstStyle/>
          <a:p>
            <a:pPr eaLnBrk="1" hangingPunct="1"/>
            <a:r>
              <a:rPr lang="en-US"/>
              <a:t>Then consider bad press, state audit, state law penalties, civil lawsuits, lost claims,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z="3200" smtClean="0"/>
              <a:t>Step 2:  Estimate Potential Loss for Threats</a:t>
            </a:r>
            <a:br>
              <a:rPr lang="en-US" sz="3200" smtClean="0"/>
            </a:br>
            <a:r>
              <a:rPr lang="en-US" sz="3200" smtClean="0"/>
              <a:t>Step 3:  Estimate Likelihood of Exploitation</a:t>
            </a:r>
            <a:endParaRPr lang="en-US" smtClean="0"/>
          </a:p>
        </p:txBody>
      </p:sp>
      <p:sp>
        <p:nvSpPr>
          <p:cNvPr id="60419" name="Content Placeholder 2"/>
          <p:cNvSpPr>
            <a:spLocks noGrp="1"/>
          </p:cNvSpPr>
          <p:nvPr>
            <p:ph idx="1"/>
          </p:nvPr>
        </p:nvSpPr>
        <p:spPr/>
        <p:txBody>
          <a:bodyPr/>
          <a:lstStyle/>
          <a:p>
            <a:r>
              <a:rPr lang="en-US" smtClean="0"/>
              <a:t>Normal threats: Threats common to all organizations</a:t>
            </a:r>
          </a:p>
          <a:p>
            <a:r>
              <a:rPr lang="en-US" smtClean="0"/>
              <a:t>Inherent threats:  Threats particular to your specific industry</a:t>
            </a:r>
          </a:p>
          <a:p>
            <a:r>
              <a:rPr lang="en-US" smtClean="0"/>
              <a:t>Known vulnerabilities: Previous audit reports indicate deficiencies.</a:t>
            </a:r>
          </a:p>
          <a:p>
            <a:endParaRPr 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z="3200" smtClean="0">
                <a:solidFill>
                  <a:srgbClr val="000000"/>
                </a:solidFill>
              </a:rPr>
              <a:t>Step 2:  Estimate Potential Loss for Threats</a:t>
            </a:r>
            <a:br>
              <a:rPr lang="en-US" sz="3200" smtClean="0">
                <a:solidFill>
                  <a:srgbClr val="000000"/>
                </a:solidFill>
              </a:rPr>
            </a:br>
            <a:r>
              <a:rPr lang="en-US" sz="3200" smtClean="0">
                <a:solidFill>
                  <a:srgbClr val="000000"/>
                </a:solidFill>
              </a:rPr>
              <a:t>Step 3:  Estimate Likelihood of Exploitation</a:t>
            </a:r>
            <a:endParaRPr lang="en-US" smtClean="0"/>
          </a:p>
        </p:txBody>
      </p:sp>
      <p:pic>
        <p:nvPicPr>
          <p:cNvPr id="61443" name="Picture 3"/>
          <p:cNvPicPr>
            <a:picLocks noChangeAspect="1" noChangeArrowheads="1"/>
          </p:cNvPicPr>
          <p:nvPr/>
        </p:nvPicPr>
        <p:blipFill>
          <a:blip r:embed="rId3"/>
          <a:srcRect/>
          <a:stretch>
            <a:fillRect/>
          </a:stretch>
        </p:blipFill>
        <p:spPr bwMode="auto">
          <a:xfrm>
            <a:off x="1535113" y="2362200"/>
            <a:ext cx="6073775" cy="4198938"/>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533400" y="381000"/>
            <a:ext cx="8229600" cy="1143000"/>
          </a:xfrm>
        </p:spPr>
        <p:txBody>
          <a:bodyPr/>
          <a:lstStyle/>
          <a:p>
            <a:r>
              <a:rPr lang="en-US" sz="4000" smtClean="0"/>
              <a:t>Step 4: Compute Expected Loss</a:t>
            </a:r>
            <a:br>
              <a:rPr lang="en-US" sz="4000" smtClean="0"/>
            </a:br>
            <a:r>
              <a:rPr lang="en-US" sz="4000" smtClean="0"/>
              <a:t>Step 5: Treat Risk</a:t>
            </a:r>
          </a:p>
        </p:txBody>
      </p:sp>
      <p:sp>
        <p:nvSpPr>
          <p:cNvPr id="62467" name="Text Placeholder 3"/>
          <p:cNvSpPr>
            <a:spLocks noGrp="1"/>
          </p:cNvSpPr>
          <p:nvPr>
            <p:ph type="body" idx="1"/>
          </p:nvPr>
        </p:nvSpPr>
        <p:spPr>
          <a:xfrm>
            <a:off x="457200" y="1535113"/>
            <a:ext cx="4040188" cy="1055687"/>
          </a:xfrm>
        </p:spPr>
        <p:txBody>
          <a:bodyPr/>
          <a:lstStyle/>
          <a:p>
            <a:r>
              <a:rPr lang="en-US" smtClean="0"/>
              <a:t>Step 4: Compute E(Loss)</a:t>
            </a:r>
          </a:p>
          <a:p>
            <a:r>
              <a:rPr lang="en-US" smtClean="0"/>
              <a:t>ALE = SLE * ARO</a:t>
            </a:r>
          </a:p>
        </p:txBody>
      </p:sp>
      <p:graphicFrame>
        <p:nvGraphicFramePr>
          <p:cNvPr id="8" name="Content Placeholder 7"/>
          <p:cNvGraphicFramePr>
            <a:graphicFrameLocks noGrp="1"/>
          </p:cNvGraphicFramePr>
          <p:nvPr>
            <p:ph sz="half" idx="2"/>
          </p:nvPr>
        </p:nvGraphicFramePr>
        <p:xfrm>
          <a:off x="381000" y="3048000"/>
          <a:ext cx="4040188" cy="2133600"/>
        </p:xfrm>
        <a:graphic>
          <a:graphicData uri="http://schemas.openxmlformats.org/drawingml/2006/table">
            <a:tbl>
              <a:tblPr firstRow="1" firstCol="1" lastRow="1" lastCol="1" bandRow="1" bandCol="1">
                <a:tableStyleId>{5C22544A-7EE6-4342-B048-85BDC9FD1C3A}</a:tableStyleId>
              </a:tblPr>
              <a:tblGrid>
                <a:gridCol w="747452"/>
                <a:gridCol w="859680"/>
                <a:gridCol w="794360"/>
                <a:gridCol w="830746"/>
                <a:gridCol w="807950"/>
              </a:tblGrid>
              <a:tr h="431374">
                <a:tc>
                  <a:txBody>
                    <a:bodyPr/>
                    <a:lstStyle/>
                    <a:p>
                      <a:pPr marL="0" marR="0" algn="ctr">
                        <a:spcBef>
                          <a:spcPts val="0"/>
                        </a:spcBef>
                        <a:spcAft>
                          <a:spcPts val="600"/>
                        </a:spcAft>
                      </a:pPr>
                      <a:r>
                        <a:rPr lang="en-US" sz="1600" dirty="0">
                          <a:effectLst/>
                        </a:rPr>
                        <a:t>Asset</a:t>
                      </a:r>
                      <a:endParaRPr lang="en-US" sz="1600" dirty="0">
                        <a:effectLst/>
                        <a:latin typeface="Times New Roman"/>
                        <a:ea typeface="Times New Roman"/>
                      </a:endParaRPr>
                    </a:p>
                  </a:txBody>
                  <a:tcPr marL="47346" marR="47346" marT="0" marB="0"/>
                </a:tc>
                <a:tc>
                  <a:txBody>
                    <a:bodyPr/>
                    <a:lstStyle/>
                    <a:p>
                      <a:pPr marL="0" marR="0" algn="ctr">
                        <a:spcBef>
                          <a:spcPts val="0"/>
                        </a:spcBef>
                        <a:spcAft>
                          <a:spcPts val="600"/>
                        </a:spcAft>
                      </a:pPr>
                      <a:r>
                        <a:rPr lang="en-US" sz="1600" dirty="0">
                          <a:effectLst/>
                        </a:rPr>
                        <a:t>Threat</a:t>
                      </a:r>
                      <a:endParaRPr lang="en-US" sz="1600" dirty="0">
                        <a:effectLst/>
                        <a:latin typeface="Times New Roman"/>
                        <a:ea typeface="Times New Roman"/>
                      </a:endParaRPr>
                    </a:p>
                  </a:txBody>
                  <a:tcPr marL="47346" marR="47346" marT="0" marB="0"/>
                </a:tc>
                <a:tc>
                  <a:txBody>
                    <a:bodyPr/>
                    <a:lstStyle/>
                    <a:p>
                      <a:pPr marL="0" marR="0" algn="ctr">
                        <a:spcBef>
                          <a:spcPts val="0"/>
                        </a:spcBef>
                        <a:spcAft>
                          <a:spcPts val="600"/>
                        </a:spcAft>
                      </a:pPr>
                      <a:r>
                        <a:rPr lang="en-US" sz="1600">
                          <a:effectLst/>
                        </a:rPr>
                        <a:t>Single Loss</a:t>
                      </a:r>
                    </a:p>
                    <a:p>
                      <a:pPr marL="0" marR="0" algn="ctr">
                        <a:spcBef>
                          <a:spcPts val="0"/>
                        </a:spcBef>
                        <a:spcAft>
                          <a:spcPts val="600"/>
                        </a:spcAft>
                      </a:pPr>
                      <a:r>
                        <a:rPr lang="en-US" sz="1600">
                          <a:effectLst/>
                        </a:rPr>
                        <a:t>Expectancy (SLE)</a:t>
                      </a:r>
                      <a:endParaRPr lang="en-US" sz="1600">
                        <a:effectLst/>
                        <a:latin typeface="Times New Roman"/>
                        <a:ea typeface="Times New Roman"/>
                      </a:endParaRPr>
                    </a:p>
                  </a:txBody>
                  <a:tcPr marL="47346" marR="47346" marT="0" marB="0"/>
                </a:tc>
                <a:tc>
                  <a:txBody>
                    <a:bodyPr/>
                    <a:lstStyle/>
                    <a:p>
                      <a:pPr marL="0" marR="0" algn="ctr">
                        <a:spcBef>
                          <a:spcPts val="0"/>
                        </a:spcBef>
                        <a:spcAft>
                          <a:spcPts val="600"/>
                        </a:spcAft>
                      </a:pPr>
                      <a:r>
                        <a:rPr lang="en-US" sz="1600">
                          <a:effectLst/>
                        </a:rPr>
                        <a:t>Annualized Rate of Occurrence</a:t>
                      </a:r>
                    </a:p>
                    <a:p>
                      <a:pPr marL="0" marR="0" algn="ctr">
                        <a:spcBef>
                          <a:spcPts val="0"/>
                        </a:spcBef>
                        <a:spcAft>
                          <a:spcPts val="600"/>
                        </a:spcAft>
                      </a:pPr>
                      <a:r>
                        <a:rPr lang="en-US" sz="1600">
                          <a:effectLst/>
                        </a:rPr>
                        <a:t>(ARO)</a:t>
                      </a:r>
                      <a:endParaRPr lang="en-US" sz="1600">
                        <a:effectLst/>
                        <a:latin typeface="Times New Roman"/>
                        <a:ea typeface="Times New Roman"/>
                      </a:endParaRPr>
                    </a:p>
                  </a:txBody>
                  <a:tcPr marL="47346" marR="47346" marT="0" marB="0"/>
                </a:tc>
                <a:tc>
                  <a:txBody>
                    <a:bodyPr/>
                    <a:lstStyle/>
                    <a:p>
                      <a:pPr marL="0" marR="0" algn="ctr">
                        <a:spcBef>
                          <a:spcPts val="0"/>
                        </a:spcBef>
                        <a:spcAft>
                          <a:spcPts val="600"/>
                        </a:spcAft>
                      </a:pPr>
                      <a:r>
                        <a:rPr lang="en-US" sz="1600" dirty="0">
                          <a:effectLst/>
                        </a:rPr>
                        <a:t>Annual Loss Expectancy (ALE)</a:t>
                      </a:r>
                      <a:endParaRPr lang="en-US" sz="1600" dirty="0">
                        <a:effectLst/>
                        <a:latin typeface="Times New Roman"/>
                        <a:ea typeface="Times New Roman"/>
                      </a:endParaRPr>
                    </a:p>
                  </a:txBody>
                  <a:tcPr marL="47346" marR="47346" marT="0" marB="0"/>
                </a:tc>
              </a:tr>
              <a:tr h="594360">
                <a:tc>
                  <a:txBody>
                    <a:bodyPr/>
                    <a:lstStyle/>
                    <a:p>
                      <a:pPr marL="0" marR="0" algn="just">
                        <a:spcBef>
                          <a:spcPts val="0"/>
                        </a:spcBef>
                        <a:spcAft>
                          <a:spcPts val="600"/>
                        </a:spcAft>
                      </a:pPr>
                      <a:r>
                        <a:rPr lang="en-US" sz="1600">
                          <a:effectLst/>
                        </a:rPr>
                        <a:t> </a:t>
                      </a:r>
                      <a:endParaRPr lang="en-US" sz="1600">
                        <a:effectLst/>
                        <a:latin typeface="Times New Roman"/>
                        <a:ea typeface="Times New Roman"/>
                      </a:endParaRPr>
                    </a:p>
                  </a:txBody>
                  <a:tcPr marL="47346" marR="47346" marT="0" marB="0">
                    <a:solidFill>
                      <a:schemeClr val="accent5"/>
                    </a:solidFill>
                  </a:tcPr>
                </a:tc>
                <a:tc>
                  <a:txBody>
                    <a:bodyPr/>
                    <a:lstStyle/>
                    <a:p>
                      <a:pPr marL="0" marR="0" algn="just">
                        <a:spcBef>
                          <a:spcPts val="0"/>
                        </a:spcBef>
                        <a:spcAft>
                          <a:spcPts val="600"/>
                        </a:spcAft>
                      </a:pPr>
                      <a:r>
                        <a:rPr lang="en-US" sz="1600">
                          <a:effectLst/>
                        </a:rPr>
                        <a:t> </a:t>
                      </a:r>
                      <a:endParaRPr lang="en-US" sz="1600">
                        <a:effectLst/>
                        <a:latin typeface="Times New Roman"/>
                        <a:ea typeface="Times New Roman"/>
                      </a:endParaRPr>
                    </a:p>
                  </a:txBody>
                  <a:tcPr marL="47346" marR="47346" marT="0" marB="0">
                    <a:solidFill>
                      <a:schemeClr val="accent5"/>
                    </a:solidFill>
                  </a:tcPr>
                </a:tc>
                <a:tc>
                  <a:txBody>
                    <a:bodyPr/>
                    <a:lstStyle/>
                    <a:p>
                      <a:pPr marL="0" marR="0" algn="just">
                        <a:spcBef>
                          <a:spcPts val="0"/>
                        </a:spcBef>
                        <a:spcAft>
                          <a:spcPts val="600"/>
                        </a:spcAft>
                      </a:pPr>
                      <a:r>
                        <a:rPr lang="en-US" sz="1600">
                          <a:effectLst/>
                        </a:rPr>
                        <a:t> </a:t>
                      </a:r>
                      <a:endParaRPr lang="en-US" sz="1600">
                        <a:effectLst/>
                        <a:latin typeface="Times New Roman"/>
                        <a:ea typeface="Times New Roman"/>
                      </a:endParaRPr>
                    </a:p>
                  </a:txBody>
                  <a:tcPr marL="47346" marR="47346" marT="0" marB="0">
                    <a:solidFill>
                      <a:schemeClr val="accent5"/>
                    </a:solidFill>
                  </a:tcPr>
                </a:tc>
                <a:tc>
                  <a:txBody>
                    <a:bodyPr/>
                    <a:lstStyle/>
                    <a:p>
                      <a:pPr marL="0" marR="0" algn="just">
                        <a:spcBef>
                          <a:spcPts val="0"/>
                        </a:spcBef>
                        <a:spcAft>
                          <a:spcPts val="600"/>
                        </a:spcAft>
                      </a:pPr>
                      <a:r>
                        <a:rPr lang="en-US" sz="1600">
                          <a:effectLst/>
                        </a:rPr>
                        <a:t> </a:t>
                      </a:r>
                      <a:endParaRPr lang="en-US" sz="1600">
                        <a:effectLst/>
                        <a:latin typeface="Times New Roman"/>
                        <a:ea typeface="Times New Roman"/>
                      </a:endParaRPr>
                    </a:p>
                  </a:txBody>
                  <a:tcPr marL="47346" marR="47346" marT="0" marB="0">
                    <a:solidFill>
                      <a:schemeClr val="accent5"/>
                    </a:solidFill>
                  </a:tcPr>
                </a:tc>
                <a:tc>
                  <a:txBody>
                    <a:bodyPr/>
                    <a:lstStyle/>
                    <a:p>
                      <a:pPr marL="0" marR="0" algn="just">
                        <a:spcBef>
                          <a:spcPts val="0"/>
                        </a:spcBef>
                        <a:spcAft>
                          <a:spcPts val="600"/>
                        </a:spcAft>
                      </a:pPr>
                      <a:r>
                        <a:rPr lang="en-US" sz="1600" dirty="0">
                          <a:effectLst/>
                        </a:rPr>
                        <a:t> </a:t>
                      </a:r>
                      <a:endParaRPr lang="en-US" sz="1600" dirty="0">
                        <a:effectLst/>
                        <a:latin typeface="Times New Roman"/>
                        <a:ea typeface="Times New Roman"/>
                      </a:endParaRPr>
                    </a:p>
                  </a:txBody>
                  <a:tcPr marL="47346" marR="47346" marT="0" marB="0">
                    <a:solidFill>
                      <a:schemeClr val="accent5"/>
                    </a:solidFill>
                  </a:tcPr>
                </a:tc>
              </a:tr>
            </a:tbl>
          </a:graphicData>
        </a:graphic>
      </p:graphicFrame>
      <p:sp>
        <p:nvSpPr>
          <p:cNvPr id="62488" name="Text Placeholder 5"/>
          <p:cNvSpPr>
            <a:spLocks noGrp="1"/>
          </p:cNvSpPr>
          <p:nvPr>
            <p:ph type="body" sz="quarter" idx="3"/>
          </p:nvPr>
        </p:nvSpPr>
        <p:spPr/>
        <p:txBody>
          <a:bodyPr/>
          <a:lstStyle/>
          <a:p>
            <a:r>
              <a:rPr lang="en-US" smtClean="0"/>
              <a:t>Step 5:  Treat Risk</a:t>
            </a:r>
          </a:p>
        </p:txBody>
      </p:sp>
      <p:sp>
        <p:nvSpPr>
          <p:cNvPr id="62489" name="Content Placeholder 6"/>
          <p:cNvSpPr>
            <a:spLocks noGrp="1"/>
          </p:cNvSpPr>
          <p:nvPr>
            <p:ph sz="quarter" idx="4"/>
          </p:nvPr>
        </p:nvSpPr>
        <p:spPr/>
        <p:txBody>
          <a:bodyPr/>
          <a:lstStyle/>
          <a:p>
            <a:r>
              <a:rPr lang="en-US" sz="2000" smtClean="0"/>
              <a:t>Risk Acceptance:  Handle attack when necessary</a:t>
            </a:r>
          </a:p>
          <a:p>
            <a:r>
              <a:rPr lang="en-US" sz="2000" smtClean="0"/>
              <a:t>Risk Avoidance: Stop doing risky behavior</a:t>
            </a:r>
          </a:p>
          <a:p>
            <a:r>
              <a:rPr lang="en-US" sz="2000" smtClean="0"/>
              <a:t>Risk Mitigation: Implement control to minimize vulnerability</a:t>
            </a:r>
          </a:p>
          <a:p>
            <a:r>
              <a:rPr lang="en-US" sz="2000" smtClean="0"/>
              <a:t>Risk Transference:  Pay someone to assume risk for you</a:t>
            </a:r>
          </a:p>
          <a:p>
            <a:r>
              <a:rPr lang="en-US" sz="2000" smtClean="0"/>
              <a:t>Risk Planning:  Implement a set of controls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Reference</a:t>
            </a:r>
          </a:p>
        </p:txBody>
      </p:sp>
      <p:graphicFrame>
        <p:nvGraphicFramePr>
          <p:cNvPr id="2" name="Table 1"/>
          <p:cNvGraphicFramePr>
            <a:graphicFrameLocks noGrp="1"/>
          </p:cNvGraphicFramePr>
          <p:nvPr/>
        </p:nvGraphicFramePr>
        <p:xfrm>
          <a:off x="457200" y="1717675"/>
          <a:ext cx="8382000" cy="4652963"/>
        </p:xfrm>
        <a:graphic>
          <a:graphicData uri="http://schemas.openxmlformats.org/drawingml/2006/table">
            <a:tbl>
              <a:tblPr firstRow="1" firstCol="1" bandRow="1">
                <a:tableStyleId>{5C22544A-7EE6-4342-B048-85BDC9FD1C3A}</a:tableStyleId>
              </a:tblPr>
              <a:tblGrid>
                <a:gridCol w="785278"/>
                <a:gridCol w="4950673"/>
                <a:gridCol w="2646049"/>
              </a:tblGrid>
              <a:tr h="263482">
                <a:tc>
                  <a:txBody>
                    <a:bodyPr/>
                    <a:lstStyle/>
                    <a:p>
                      <a:pPr marL="0" marR="0">
                        <a:lnSpc>
                          <a:spcPct val="115000"/>
                        </a:lnSpc>
                        <a:spcBef>
                          <a:spcPts val="0"/>
                        </a:spcBef>
                        <a:spcAft>
                          <a:spcPts val="0"/>
                        </a:spcAft>
                        <a:tabLst>
                          <a:tab pos="1047750" algn="l"/>
                        </a:tabLst>
                      </a:pPr>
                      <a:r>
                        <a:rPr lang="en-US" sz="1000">
                          <a:effectLst/>
                        </a:rPr>
                        <a:t>Slide #</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Slide Title</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Source of Information</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6</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Risk Management Process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97 Exhibit 2.2</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8</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Continuous Risk Mgmt Process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97 Exhibit 2.3</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9</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Security Evaluation: Risk Assessment</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100 </a:t>
                      </a:r>
                      <a:endParaRPr lang="en-US" sz="1000">
                        <a:effectLst/>
                        <a:latin typeface="Calibri"/>
                        <a:ea typeface="Calibri"/>
                        <a:cs typeface="Times New Roman"/>
                      </a:endParaRPr>
                    </a:p>
                  </a:txBody>
                  <a:tcPr marL="62838" marR="62838" marT="0" marB="0"/>
                </a:tc>
              </a:tr>
              <a:tr h="197213">
                <a:tc>
                  <a:txBody>
                    <a:bodyPr/>
                    <a:lstStyle/>
                    <a:p>
                      <a:pPr marL="0" marR="0">
                        <a:lnSpc>
                          <a:spcPct val="115000"/>
                        </a:lnSpc>
                        <a:spcBef>
                          <a:spcPts val="0"/>
                        </a:spcBef>
                        <a:spcAft>
                          <a:spcPts val="0"/>
                        </a:spcAft>
                      </a:pPr>
                      <a:r>
                        <a:rPr lang="en-US" sz="1000">
                          <a:effectLst/>
                        </a:rPr>
                        <a:t>12</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Matric of Loss Scenario</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114 Exhibit 2.15</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14</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Step 2: Determine Loss Due to Threats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105</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16</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Step 2: Determine Threats Due to Vulnerabilities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105</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17</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Step 3: Estimate Likelihood of Exploitation</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107-110</a:t>
                      </a:r>
                      <a:endParaRPr lang="en-US" sz="1000">
                        <a:effectLst/>
                        <a:latin typeface="Calibri"/>
                        <a:ea typeface="Calibri"/>
                        <a:cs typeface="Times New Roman"/>
                      </a:endParaRPr>
                    </a:p>
                  </a:txBody>
                  <a:tcPr marL="62838" marR="62838" marT="0" marB="0"/>
                </a:tc>
              </a:tr>
              <a:tr h="261520">
                <a:tc>
                  <a:txBody>
                    <a:bodyPr/>
                    <a:lstStyle/>
                    <a:p>
                      <a:pPr marL="0" marR="0">
                        <a:lnSpc>
                          <a:spcPct val="115000"/>
                        </a:lnSpc>
                        <a:spcBef>
                          <a:spcPts val="0"/>
                        </a:spcBef>
                        <a:spcAft>
                          <a:spcPts val="0"/>
                        </a:spcAft>
                      </a:pPr>
                      <a:r>
                        <a:rPr lang="en-US" sz="1000">
                          <a:effectLst/>
                        </a:rPr>
                        <a:t>18</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Likelihood of Exploitation Sources of Losses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118 Exhibit 2.11</a:t>
                      </a:r>
                      <a:endParaRPr lang="en-US" sz="1000">
                        <a:effectLst/>
                        <a:latin typeface="Calibri"/>
                        <a:ea typeface="Calibri"/>
                        <a:cs typeface="Times New Roman"/>
                      </a:endParaRPr>
                    </a:p>
                  </a:txBody>
                  <a:tcPr marL="62838" marR="62838" marT="0" marB="0"/>
                </a:tc>
              </a:tr>
              <a:tr h="273399">
                <a:tc>
                  <a:txBody>
                    <a:bodyPr/>
                    <a:lstStyle/>
                    <a:p>
                      <a:pPr marL="0" marR="0">
                        <a:lnSpc>
                          <a:spcPct val="115000"/>
                        </a:lnSpc>
                        <a:spcBef>
                          <a:spcPts val="0"/>
                        </a:spcBef>
                        <a:spcAft>
                          <a:spcPts val="0"/>
                        </a:spcAft>
                      </a:pPr>
                      <a:r>
                        <a:rPr lang="en-US" sz="1000">
                          <a:effectLst/>
                        </a:rPr>
                        <a:t>19</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Step 4; Compute Expected Loss Risk Analysis Strategies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108- 110</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20</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Step 4: Compute Loss Using Qualitative Analysis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108</a:t>
                      </a:r>
                      <a:endParaRPr lang="en-US" sz="1000">
                        <a:effectLst/>
                        <a:latin typeface="Calibri"/>
                        <a:ea typeface="Calibri"/>
                        <a:cs typeface="Times New Roman"/>
                      </a:endParaRPr>
                    </a:p>
                  </a:txBody>
                  <a:tcPr marL="62838" marR="62838" marT="0" marB="0"/>
                </a:tc>
              </a:tr>
              <a:tr h="245467">
                <a:tc>
                  <a:txBody>
                    <a:bodyPr/>
                    <a:lstStyle/>
                    <a:p>
                      <a:pPr marL="0" marR="0">
                        <a:lnSpc>
                          <a:spcPct val="115000"/>
                        </a:lnSpc>
                        <a:spcBef>
                          <a:spcPts val="0"/>
                        </a:spcBef>
                        <a:spcAft>
                          <a:spcPts val="0"/>
                        </a:spcAft>
                      </a:pPr>
                      <a:r>
                        <a:rPr lang="en-US" sz="1000">
                          <a:effectLst/>
                        </a:rPr>
                        <a:t>22</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Step 4: Compute Loss Using Semi- Quantitative Analysis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108,109</a:t>
                      </a:r>
                      <a:endParaRPr lang="en-US" sz="1000">
                        <a:effectLst/>
                        <a:latin typeface="Calibri"/>
                        <a:ea typeface="Calibri"/>
                        <a:cs typeface="Times New Roman"/>
                      </a:endParaRPr>
                    </a:p>
                  </a:txBody>
                  <a:tcPr marL="62838" marR="62838" marT="0" marB="0"/>
                </a:tc>
              </a:tr>
              <a:tr h="257347">
                <a:tc>
                  <a:txBody>
                    <a:bodyPr/>
                    <a:lstStyle/>
                    <a:p>
                      <a:pPr marL="0" marR="0">
                        <a:lnSpc>
                          <a:spcPct val="115000"/>
                        </a:lnSpc>
                        <a:spcBef>
                          <a:spcPts val="0"/>
                        </a:spcBef>
                        <a:spcAft>
                          <a:spcPts val="0"/>
                        </a:spcAft>
                      </a:pPr>
                      <a:r>
                        <a:rPr lang="en-US" sz="1000">
                          <a:effectLst/>
                        </a:rPr>
                        <a:t>23</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SemiQuantitative Impact Matrix </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109 Exhibit 2.12</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24</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Step 4: Compute Loss Using Quantitative Analysis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109, 110</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26</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Annualized Loss Expectancy</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110</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28</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Step 5: Treat Risk</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110, 111</a:t>
                      </a:r>
                      <a:endParaRPr lang="en-US" sz="1000">
                        <a:effectLst/>
                        <a:latin typeface="Calibri"/>
                        <a:ea typeface="Calibri"/>
                        <a:cs typeface="Times New Roman"/>
                      </a:endParaRPr>
                    </a:p>
                  </a:txBody>
                  <a:tcPr marL="62838" marR="62838" marT="0" marB="0"/>
                </a:tc>
              </a:tr>
              <a:tr h="225983">
                <a:tc>
                  <a:txBody>
                    <a:bodyPr/>
                    <a:lstStyle/>
                    <a:p>
                      <a:pPr marL="0" marR="0">
                        <a:lnSpc>
                          <a:spcPct val="115000"/>
                        </a:lnSpc>
                        <a:spcBef>
                          <a:spcPts val="0"/>
                        </a:spcBef>
                        <a:spcAft>
                          <a:spcPts val="0"/>
                        </a:spcAft>
                      </a:pPr>
                      <a:r>
                        <a:rPr lang="en-US" sz="1000">
                          <a:effectLst/>
                        </a:rPr>
                        <a:t>29</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NIST Risk Assessment Methodology</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102 Exhibit 2.7</a:t>
                      </a:r>
                      <a:endParaRPr lang="en-US" sz="1000">
                        <a:effectLst/>
                        <a:latin typeface="Calibri"/>
                        <a:ea typeface="Calibri"/>
                        <a:cs typeface="Times New Roman"/>
                      </a:endParaRPr>
                    </a:p>
                  </a:txBody>
                  <a:tcPr marL="62838" marR="62838" marT="0" marB="0"/>
                </a:tc>
              </a:tr>
              <a:tr h="237864">
                <a:tc>
                  <a:txBody>
                    <a:bodyPr/>
                    <a:lstStyle/>
                    <a:p>
                      <a:pPr marL="0" marR="0">
                        <a:lnSpc>
                          <a:spcPct val="115000"/>
                        </a:lnSpc>
                        <a:spcBef>
                          <a:spcPts val="0"/>
                        </a:spcBef>
                        <a:spcAft>
                          <a:spcPts val="0"/>
                        </a:spcAft>
                      </a:pPr>
                      <a:r>
                        <a:rPr lang="en-US" sz="1000">
                          <a:effectLst/>
                        </a:rPr>
                        <a:t>30</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Control Types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186 Exhibit 3.18</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32</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Controls &amp; Countermeasures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184, 185</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36</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Security Control Baselines &amp; Metrics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191-193</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37</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Risk Management</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CISM:  page 91, 92</a:t>
                      </a:r>
                      <a:endParaRPr lang="en-US" sz="1000">
                        <a:effectLst/>
                        <a:latin typeface="Calibri"/>
                        <a:ea typeface="Calibri"/>
                        <a:cs typeface="Times New Roman"/>
                      </a:endParaRPr>
                    </a:p>
                  </a:txBody>
                  <a:tcPr marL="62838" marR="62838" marT="0" marB="0"/>
                </a:tc>
              </a:tr>
              <a:tr h="192192">
                <a:tc>
                  <a:txBody>
                    <a:bodyPr/>
                    <a:lstStyle/>
                    <a:p>
                      <a:pPr marL="0" marR="0">
                        <a:lnSpc>
                          <a:spcPct val="115000"/>
                        </a:lnSpc>
                        <a:spcBef>
                          <a:spcPts val="0"/>
                        </a:spcBef>
                        <a:spcAft>
                          <a:spcPts val="0"/>
                        </a:spcAft>
                      </a:pPr>
                      <a:r>
                        <a:rPr lang="en-US" sz="1000">
                          <a:effectLst/>
                        </a:rPr>
                        <a:t>38</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a:effectLst/>
                        </a:rPr>
                        <a:t>Risk Management Roles</a:t>
                      </a:r>
                      <a:endParaRPr lang="en-US" sz="1000">
                        <a:effectLst/>
                        <a:latin typeface="Calibri"/>
                        <a:ea typeface="Calibri"/>
                        <a:cs typeface="Times New Roman"/>
                      </a:endParaRPr>
                    </a:p>
                  </a:txBody>
                  <a:tcPr marL="62838" marR="62838" marT="0" marB="0"/>
                </a:tc>
                <a:tc>
                  <a:txBody>
                    <a:bodyPr/>
                    <a:lstStyle/>
                    <a:p>
                      <a:pPr marL="0" marR="0">
                        <a:lnSpc>
                          <a:spcPct val="115000"/>
                        </a:lnSpc>
                        <a:spcBef>
                          <a:spcPts val="0"/>
                        </a:spcBef>
                        <a:spcAft>
                          <a:spcPts val="0"/>
                        </a:spcAft>
                      </a:pPr>
                      <a:r>
                        <a:rPr lang="en-US" sz="1000" dirty="0">
                          <a:effectLst/>
                        </a:rPr>
                        <a:t>CISM: page 94</a:t>
                      </a:r>
                      <a:endParaRPr lang="en-US" sz="1000" dirty="0">
                        <a:effectLst/>
                        <a:latin typeface="Calibri"/>
                        <a:ea typeface="Calibri"/>
                        <a:cs typeface="Times New Roman"/>
                      </a:endParaRPr>
                    </a:p>
                  </a:txBody>
                  <a:tcPr marL="62838" marR="62838"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Risk Appetite</a:t>
            </a:r>
          </a:p>
        </p:txBody>
      </p:sp>
      <p:sp>
        <p:nvSpPr>
          <p:cNvPr id="12291" name="Rectangle 3"/>
          <p:cNvSpPr>
            <a:spLocks noGrp="1" noChangeArrowheads="1"/>
          </p:cNvSpPr>
          <p:nvPr>
            <p:ph type="body" idx="1"/>
          </p:nvPr>
        </p:nvSpPr>
        <p:spPr/>
        <p:txBody>
          <a:bodyPr/>
          <a:lstStyle/>
          <a:p>
            <a:pPr eaLnBrk="1" hangingPunct="1">
              <a:lnSpc>
                <a:spcPct val="80000"/>
              </a:lnSpc>
            </a:pPr>
            <a:r>
              <a:rPr lang="en-US" sz="2400" smtClean="0"/>
              <a:t>Do you operate your computer with or without antivirus software?</a:t>
            </a:r>
          </a:p>
          <a:p>
            <a:pPr eaLnBrk="1" hangingPunct="1">
              <a:lnSpc>
                <a:spcPct val="80000"/>
              </a:lnSpc>
            </a:pPr>
            <a:r>
              <a:rPr lang="en-US" sz="2400" smtClean="0"/>
              <a:t>Do you have antispyware?</a:t>
            </a:r>
          </a:p>
          <a:p>
            <a:pPr eaLnBrk="1" hangingPunct="1">
              <a:lnSpc>
                <a:spcPct val="80000"/>
              </a:lnSpc>
            </a:pPr>
            <a:r>
              <a:rPr lang="en-US" sz="2400" smtClean="0"/>
              <a:t>Do you open emails with forwarded attachments from friends or follow questionable web links?</a:t>
            </a:r>
          </a:p>
          <a:p>
            <a:pPr eaLnBrk="1" hangingPunct="1">
              <a:lnSpc>
                <a:spcPct val="80000"/>
              </a:lnSpc>
            </a:pPr>
            <a:r>
              <a:rPr lang="en-US" sz="2400" smtClean="0"/>
              <a:t>Have you ever given your bank account information to a foreign emailer to make $$$?</a:t>
            </a:r>
          </a:p>
          <a:p>
            <a:pPr algn="ctr" eaLnBrk="1" hangingPunct="1">
              <a:lnSpc>
                <a:spcPct val="80000"/>
              </a:lnSpc>
              <a:buFont typeface="Wingdings" pitchFamily="2" charset="2"/>
              <a:buNone/>
            </a:pPr>
            <a:endParaRPr lang="en-US" sz="2400" b="1" smtClean="0"/>
          </a:p>
          <a:p>
            <a:pPr algn="ctr" eaLnBrk="1" hangingPunct="1">
              <a:lnSpc>
                <a:spcPct val="80000"/>
              </a:lnSpc>
              <a:buFont typeface="Wingdings" pitchFamily="2" charset="2"/>
              <a:buNone/>
            </a:pPr>
            <a:r>
              <a:rPr lang="en-US" sz="2400" b="1" smtClean="0"/>
              <a:t>What is your risk appetite?</a:t>
            </a:r>
          </a:p>
          <a:p>
            <a:pPr algn="ctr" eaLnBrk="1" hangingPunct="1">
              <a:lnSpc>
                <a:spcPct val="80000"/>
              </a:lnSpc>
              <a:buFont typeface="Wingdings" pitchFamily="2" charset="2"/>
              <a:buNone/>
            </a:pPr>
            <a:r>
              <a:rPr lang="en-US" sz="2400" smtClean="0"/>
              <a:t>If liberal, is it due to risk acceptance or ignorance?</a:t>
            </a:r>
          </a:p>
          <a:p>
            <a:pPr eaLnBrk="1" hangingPunct="1">
              <a:lnSpc>
                <a:spcPct val="80000"/>
              </a:lnSpc>
              <a:buFont typeface="Wingdings" pitchFamily="2" charset="2"/>
              <a:buNone/>
            </a:pPr>
            <a:r>
              <a:rPr lang="en-US" sz="2400" smtClean="0"/>
              <a:t>Companies too have risk appetites, decided after evaluating risk</a:t>
            </a:r>
          </a:p>
        </p:txBody>
      </p:sp>
      <p:pic>
        <p:nvPicPr>
          <p:cNvPr id="12292" name="Picture 4" descr="MCj04405240000[1]"/>
          <p:cNvPicPr>
            <a:picLocks noChangeAspect="1" noChangeArrowheads="1"/>
          </p:cNvPicPr>
          <p:nvPr/>
        </p:nvPicPr>
        <p:blipFill>
          <a:blip r:embed="rId3"/>
          <a:srcRect/>
          <a:stretch>
            <a:fillRect/>
          </a:stretch>
        </p:blipFill>
        <p:spPr bwMode="auto">
          <a:xfrm>
            <a:off x="7315200" y="5187950"/>
            <a:ext cx="1828800" cy="167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smtClean="0"/>
              <a:t>Continuous Risk Mgmt Process</a:t>
            </a:r>
          </a:p>
        </p:txBody>
      </p:sp>
      <p:sp>
        <p:nvSpPr>
          <p:cNvPr id="13315" name="Rectangle 5"/>
          <p:cNvSpPr>
            <a:spLocks noChangeArrowheads="1"/>
          </p:cNvSpPr>
          <p:nvPr/>
        </p:nvSpPr>
        <p:spPr bwMode="auto">
          <a:xfrm>
            <a:off x="3657600" y="2971800"/>
            <a:ext cx="1447800" cy="990600"/>
          </a:xfrm>
          <a:prstGeom prst="rect">
            <a:avLst/>
          </a:prstGeom>
          <a:solidFill>
            <a:srgbClr val="F1946B"/>
          </a:solidFill>
          <a:ln w="9525">
            <a:solidFill>
              <a:schemeClr val="tx1"/>
            </a:solidFill>
            <a:miter lim="800000"/>
            <a:headEnd/>
            <a:tailEnd/>
          </a:ln>
        </p:spPr>
        <p:txBody>
          <a:bodyPr wrap="none" anchor="ctr"/>
          <a:lstStyle/>
          <a:p>
            <a:pPr algn="ctr"/>
            <a:r>
              <a:rPr lang="en-US"/>
              <a:t>Identify &amp;</a:t>
            </a:r>
          </a:p>
          <a:p>
            <a:pPr algn="ctr"/>
            <a:r>
              <a:rPr lang="en-US"/>
              <a:t>Assess Risks</a:t>
            </a:r>
          </a:p>
        </p:txBody>
      </p:sp>
      <p:sp>
        <p:nvSpPr>
          <p:cNvPr id="13316" name="Rectangle 6"/>
          <p:cNvSpPr>
            <a:spLocks noChangeArrowheads="1"/>
          </p:cNvSpPr>
          <p:nvPr/>
        </p:nvSpPr>
        <p:spPr bwMode="auto">
          <a:xfrm>
            <a:off x="5638800" y="4191000"/>
            <a:ext cx="1371600" cy="838200"/>
          </a:xfrm>
          <a:prstGeom prst="rect">
            <a:avLst/>
          </a:prstGeom>
          <a:solidFill>
            <a:srgbClr val="F4AF90"/>
          </a:solidFill>
          <a:ln w="9525">
            <a:solidFill>
              <a:schemeClr val="tx1"/>
            </a:solidFill>
            <a:miter lim="800000"/>
            <a:headEnd/>
            <a:tailEnd/>
          </a:ln>
        </p:spPr>
        <p:txBody>
          <a:bodyPr wrap="none" anchor="ctr"/>
          <a:lstStyle/>
          <a:p>
            <a:pPr algn="ctr"/>
            <a:r>
              <a:rPr lang="en-US"/>
              <a:t>Develop Risk</a:t>
            </a:r>
          </a:p>
          <a:p>
            <a:pPr algn="ctr"/>
            <a:r>
              <a:rPr lang="en-US"/>
              <a:t>Mgmt Plan</a:t>
            </a:r>
          </a:p>
        </p:txBody>
      </p:sp>
      <p:sp>
        <p:nvSpPr>
          <p:cNvPr id="13317" name="Rectangle 7"/>
          <p:cNvSpPr>
            <a:spLocks noChangeArrowheads="1"/>
          </p:cNvSpPr>
          <p:nvPr/>
        </p:nvSpPr>
        <p:spPr bwMode="auto">
          <a:xfrm>
            <a:off x="3581400" y="5334000"/>
            <a:ext cx="1752600" cy="1143000"/>
          </a:xfrm>
          <a:prstGeom prst="rect">
            <a:avLst/>
          </a:prstGeom>
          <a:solidFill>
            <a:srgbClr val="F4AC8C"/>
          </a:solidFill>
          <a:ln w="9525">
            <a:solidFill>
              <a:schemeClr val="tx1"/>
            </a:solidFill>
            <a:miter lim="800000"/>
            <a:headEnd/>
            <a:tailEnd/>
          </a:ln>
        </p:spPr>
        <p:txBody>
          <a:bodyPr wrap="none" anchor="ctr"/>
          <a:lstStyle/>
          <a:p>
            <a:pPr algn="ctr"/>
            <a:r>
              <a:rPr lang="en-US"/>
              <a:t>Implement Risk</a:t>
            </a:r>
          </a:p>
          <a:p>
            <a:pPr algn="ctr"/>
            <a:r>
              <a:rPr lang="en-US"/>
              <a:t>Mgmt Plan</a:t>
            </a:r>
          </a:p>
        </p:txBody>
      </p:sp>
      <p:sp>
        <p:nvSpPr>
          <p:cNvPr id="13318" name="Rectangle 8"/>
          <p:cNvSpPr>
            <a:spLocks noChangeArrowheads="1"/>
          </p:cNvSpPr>
          <p:nvPr/>
        </p:nvSpPr>
        <p:spPr bwMode="auto">
          <a:xfrm>
            <a:off x="1600200" y="4191000"/>
            <a:ext cx="1447800" cy="914400"/>
          </a:xfrm>
          <a:prstGeom prst="rect">
            <a:avLst/>
          </a:prstGeom>
          <a:solidFill>
            <a:srgbClr val="F7C5AF"/>
          </a:solidFill>
          <a:ln w="9525">
            <a:solidFill>
              <a:schemeClr val="tx1"/>
            </a:solidFill>
            <a:miter lim="800000"/>
            <a:headEnd/>
            <a:tailEnd/>
          </a:ln>
        </p:spPr>
        <p:txBody>
          <a:bodyPr wrap="none" anchor="ctr"/>
          <a:lstStyle/>
          <a:p>
            <a:pPr algn="ctr"/>
            <a:r>
              <a:rPr lang="en-US"/>
              <a:t>Proactive</a:t>
            </a:r>
          </a:p>
          <a:p>
            <a:pPr algn="ctr"/>
            <a:r>
              <a:rPr lang="en-US"/>
              <a:t>Monitoring</a:t>
            </a:r>
          </a:p>
        </p:txBody>
      </p:sp>
      <p:sp>
        <p:nvSpPr>
          <p:cNvPr id="13319" name="Oval 9"/>
          <p:cNvSpPr>
            <a:spLocks noChangeArrowheads="1"/>
          </p:cNvSpPr>
          <p:nvPr/>
        </p:nvSpPr>
        <p:spPr bwMode="auto">
          <a:xfrm>
            <a:off x="3581400" y="1600200"/>
            <a:ext cx="1600200" cy="914400"/>
          </a:xfrm>
          <a:prstGeom prst="ellipse">
            <a:avLst/>
          </a:prstGeom>
          <a:solidFill>
            <a:srgbClr val="DD5315"/>
          </a:solidFill>
          <a:ln w="9525">
            <a:solidFill>
              <a:schemeClr val="tx1"/>
            </a:solidFill>
            <a:round/>
            <a:headEnd/>
            <a:tailEnd/>
          </a:ln>
        </p:spPr>
        <p:txBody>
          <a:bodyPr wrap="none" anchor="ctr"/>
          <a:lstStyle/>
          <a:p>
            <a:pPr algn="r"/>
            <a:r>
              <a:rPr lang="en-US">
                <a:solidFill>
                  <a:srgbClr val="FAECC6"/>
                </a:solidFill>
              </a:rPr>
              <a:t>Risk</a:t>
            </a:r>
          </a:p>
          <a:p>
            <a:pPr algn="r"/>
            <a:r>
              <a:rPr lang="en-US">
                <a:solidFill>
                  <a:srgbClr val="FAECC6"/>
                </a:solidFill>
              </a:rPr>
              <a:t>Appetite</a:t>
            </a:r>
          </a:p>
        </p:txBody>
      </p:sp>
      <p:sp>
        <p:nvSpPr>
          <p:cNvPr id="13320" name="AutoShape 11"/>
          <p:cNvSpPr>
            <a:spLocks noChangeArrowheads="1"/>
          </p:cNvSpPr>
          <p:nvPr/>
        </p:nvSpPr>
        <p:spPr bwMode="auto">
          <a:xfrm>
            <a:off x="4267200" y="2514600"/>
            <a:ext cx="304800" cy="381000"/>
          </a:xfrm>
          <a:prstGeom prst="downArrow">
            <a:avLst>
              <a:gd name="adj1" fmla="val 50000"/>
              <a:gd name="adj2" fmla="val 31250"/>
            </a:avLst>
          </a:prstGeom>
          <a:solidFill>
            <a:schemeClr val="accent1"/>
          </a:solidFill>
          <a:ln w="9525">
            <a:solidFill>
              <a:schemeClr val="tx1"/>
            </a:solidFill>
            <a:miter lim="800000"/>
            <a:headEnd/>
            <a:tailEnd/>
          </a:ln>
        </p:spPr>
        <p:txBody>
          <a:bodyPr vert="eaVert" wrap="none" anchor="ctr"/>
          <a:lstStyle/>
          <a:p>
            <a:endParaRPr lang="en-US"/>
          </a:p>
        </p:txBody>
      </p:sp>
      <p:sp>
        <p:nvSpPr>
          <p:cNvPr id="13321" name="AutoShape 12"/>
          <p:cNvSpPr>
            <a:spLocks noChangeArrowheads="1"/>
          </p:cNvSpPr>
          <p:nvPr/>
        </p:nvSpPr>
        <p:spPr bwMode="auto">
          <a:xfrm>
            <a:off x="2286000" y="3352800"/>
            <a:ext cx="1371600" cy="762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9E8B44"/>
          </a:solidFill>
          <a:ln w="9525">
            <a:solidFill>
              <a:schemeClr val="tx1"/>
            </a:solidFill>
            <a:miter lim="800000"/>
            <a:headEnd/>
            <a:tailEnd/>
          </a:ln>
        </p:spPr>
        <p:txBody>
          <a:bodyPr wrap="none" anchor="ctr"/>
          <a:lstStyle/>
          <a:p>
            <a:endParaRPr lang="en-US"/>
          </a:p>
        </p:txBody>
      </p:sp>
      <p:sp>
        <p:nvSpPr>
          <p:cNvPr id="13322" name="AutoShape 13"/>
          <p:cNvSpPr>
            <a:spLocks noChangeArrowheads="1"/>
          </p:cNvSpPr>
          <p:nvPr/>
        </p:nvSpPr>
        <p:spPr bwMode="auto">
          <a:xfrm rot="5400000">
            <a:off x="5553075" y="3057525"/>
            <a:ext cx="781050" cy="1524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9E8B44"/>
          </a:solidFill>
          <a:ln w="9525">
            <a:solidFill>
              <a:schemeClr val="tx1"/>
            </a:solidFill>
            <a:miter lim="800000"/>
            <a:headEnd/>
            <a:tailEnd/>
          </a:ln>
        </p:spPr>
        <p:txBody>
          <a:bodyPr wrap="none" anchor="ctr"/>
          <a:lstStyle/>
          <a:p>
            <a:endParaRPr lang="en-US"/>
          </a:p>
        </p:txBody>
      </p:sp>
      <p:sp>
        <p:nvSpPr>
          <p:cNvPr id="13323" name="AutoShape 14"/>
          <p:cNvSpPr>
            <a:spLocks noChangeArrowheads="1"/>
          </p:cNvSpPr>
          <p:nvPr/>
        </p:nvSpPr>
        <p:spPr bwMode="auto">
          <a:xfrm rot="-5400000">
            <a:off x="2362200" y="5181600"/>
            <a:ext cx="990600" cy="1143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9E8B44"/>
          </a:solidFill>
          <a:ln w="9525">
            <a:solidFill>
              <a:schemeClr val="tx1"/>
            </a:solidFill>
            <a:miter lim="800000"/>
            <a:headEnd/>
            <a:tailEnd/>
          </a:ln>
        </p:spPr>
        <p:txBody>
          <a:bodyPr wrap="none" anchor="ctr"/>
          <a:lstStyle/>
          <a:p>
            <a:endParaRPr lang="en-US"/>
          </a:p>
        </p:txBody>
      </p:sp>
      <p:sp>
        <p:nvSpPr>
          <p:cNvPr id="13324" name="AutoShape 15"/>
          <p:cNvSpPr>
            <a:spLocks noChangeArrowheads="1"/>
          </p:cNvSpPr>
          <p:nvPr/>
        </p:nvSpPr>
        <p:spPr bwMode="auto">
          <a:xfrm rot="10800000">
            <a:off x="5486400" y="5105400"/>
            <a:ext cx="990600" cy="12192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9E8B44"/>
          </a:solidFill>
          <a:ln w="9525">
            <a:solidFill>
              <a:schemeClr val="tx1"/>
            </a:solidFill>
            <a:miter lim="800000"/>
            <a:headEnd/>
            <a:tailEnd/>
          </a:ln>
        </p:spPr>
        <p:txBody>
          <a:bodyPr wrap="none" anchor="ctr"/>
          <a:lstStyle/>
          <a:p>
            <a:endParaRPr lang="en-US"/>
          </a:p>
        </p:txBody>
      </p:sp>
      <p:pic>
        <p:nvPicPr>
          <p:cNvPr id="13325" name="Picture 16" descr="j0295241"/>
          <p:cNvPicPr>
            <a:picLocks noChangeAspect="1" noChangeArrowheads="1" noCrop="1"/>
          </p:cNvPicPr>
          <p:nvPr/>
        </p:nvPicPr>
        <p:blipFill>
          <a:blip r:embed="rId3"/>
          <a:srcRect/>
          <a:stretch>
            <a:fillRect/>
          </a:stretch>
        </p:blipFill>
        <p:spPr bwMode="auto">
          <a:xfrm>
            <a:off x="2743200" y="1447800"/>
            <a:ext cx="1371600" cy="1000125"/>
          </a:xfrm>
          <a:prstGeom prst="rect">
            <a:avLst/>
          </a:prstGeom>
          <a:noFill/>
          <a:ln w="9525">
            <a:noFill/>
            <a:miter lim="800000"/>
            <a:headEnd/>
            <a:tailEnd/>
          </a:ln>
        </p:spPr>
      </p:pic>
      <p:sp>
        <p:nvSpPr>
          <p:cNvPr id="13326" name="Text Box 17"/>
          <p:cNvSpPr txBox="1">
            <a:spLocks noChangeArrowheads="1"/>
          </p:cNvSpPr>
          <p:nvPr/>
        </p:nvSpPr>
        <p:spPr bwMode="auto">
          <a:xfrm>
            <a:off x="5162550" y="1524000"/>
            <a:ext cx="3740150" cy="1739900"/>
          </a:xfrm>
          <a:prstGeom prst="rect">
            <a:avLst/>
          </a:prstGeom>
          <a:noFill/>
          <a:ln w="9525">
            <a:noFill/>
            <a:miter lim="800000"/>
            <a:headEnd/>
            <a:tailEnd/>
          </a:ln>
        </p:spPr>
        <p:txBody>
          <a:bodyPr wrap="none">
            <a:spAutoFit/>
          </a:bodyPr>
          <a:lstStyle/>
          <a:p>
            <a:r>
              <a:rPr lang="en-US"/>
              <a:t>Risks change with time as</a:t>
            </a:r>
          </a:p>
          <a:p>
            <a:r>
              <a:rPr lang="en-US"/>
              <a:t>   business &amp; environment changes</a:t>
            </a:r>
          </a:p>
          <a:p>
            <a:r>
              <a:rPr lang="en-US"/>
              <a:t>Controls degrade over time</a:t>
            </a:r>
          </a:p>
          <a:p>
            <a:r>
              <a:rPr lang="en-US"/>
              <a:t>   and are subject to failure</a:t>
            </a:r>
          </a:p>
          <a:p>
            <a:r>
              <a:rPr lang="en-US"/>
              <a:t>Countermeasures may open</a:t>
            </a:r>
          </a:p>
          <a:p>
            <a:r>
              <a:rPr lang="en-US"/>
              <a:t>   new risks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4000" smtClean="0"/>
              <a:t>Security Evaluation: </a:t>
            </a:r>
            <a:br>
              <a:rPr lang="en-US" sz="4000" smtClean="0"/>
            </a:br>
            <a:r>
              <a:rPr lang="en-US" sz="4000" smtClean="0"/>
              <a:t>Risk Assessment</a:t>
            </a:r>
          </a:p>
        </p:txBody>
      </p:sp>
      <p:sp>
        <p:nvSpPr>
          <p:cNvPr id="14339" name="Rectangle 3"/>
          <p:cNvSpPr>
            <a:spLocks noGrp="1" noChangeArrowheads="1"/>
          </p:cNvSpPr>
          <p:nvPr>
            <p:ph type="body" idx="1"/>
          </p:nvPr>
        </p:nvSpPr>
        <p:spPr>
          <a:xfrm>
            <a:off x="381000" y="1752600"/>
            <a:ext cx="8229600" cy="4724400"/>
          </a:xfrm>
        </p:spPr>
        <p:txBody>
          <a:bodyPr/>
          <a:lstStyle/>
          <a:p>
            <a:pPr eaLnBrk="1" hangingPunct="1">
              <a:lnSpc>
                <a:spcPct val="80000"/>
              </a:lnSpc>
              <a:buFont typeface="Wingdings" pitchFamily="2" charset="2"/>
              <a:buNone/>
            </a:pPr>
            <a:r>
              <a:rPr lang="en-US" sz="2400" smtClean="0"/>
              <a:t>Five Steps include:</a:t>
            </a:r>
          </a:p>
          <a:p>
            <a:pPr eaLnBrk="1" hangingPunct="1">
              <a:lnSpc>
                <a:spcPct val="80000"/>
              </a:lnSpc>
              <a:buFontTx/>
              <a:buAutoNum type="arabicPeriod"/>
            </a:pPr>
            <a:r>
              <a:rPr lang="en-US" sz="2400" smtClean="0"/>
              <a:t>Assign Values to Assets: </a:t>
            </a:r>
          </a:p>
          <a:p>
            <a:pPr marL="762000" lvl="1" indent="-304800" eaLnBrk="1" hangingPunct="1">
              <a:lnSpc>
                <a:spcPct val="80000"/>
              </a:lnSpc>
            </a:pPr>
            <a:r>
              <a:rPr lang="en-US" sz="2000" smtClean="0"/>
              <a:t>Where are the Crown Jewels?</a:t>
            </a:r>
          </a:p>
          <a:p>
            <a:pPr eaLnBrk="1" hangingPunct="1">
              <a:lnSpc>
                <a:spcPct val="80000"/>
              </a:lnSpc>
              <a:buFontTx/>
              <a:buAutoNum type="arabicPeriod"/>
            </a:pPr>
            <a:r>
              <a:rPr lang="en-US" sz="2400" smtClean="0"/>
              <a:t>Determine Loss due to Threats &amp; Vulnerabilities</a:t>
            </a:r>
          </a:p>
          <a:p>
            <a:pPr marL="762000" lvl="1" indent="-304800" eaLnBrk="1" hangingPunct="1">
              <a:lnSpc>
                <a:spcPct val="80000"/>
              </a:lnSpc>
            </a:pPr>
            <a:r>
              <a:rPr lang="en-US" sz="2000" smtClean="0"/>
              <a:t>Confidentiality, Integrity, Availability</a:t>
            </a:r>
          </a:p>
          <a:p>
            <a:pPr eaLnBrk="1" hangingPunct="1">
              <a:lnSpc>
                <a:spcPct val="80000"/>
              </a:lnSpc>
              <a:buFontTx/>
              <a:buAutoNum type="arabicPeriod"/>
            </a:pPr>
            <a:r>
              <a:rPr lang="en-US" sz="2400" smtClean="0"/>
              <a:t>Estimate Likelihood of Exploitation</a:t>
            </a:r>
          </a:p>
          <a:p>
            <a:pPr marL="762000" lvl="1" indent="-304800" eaLnBrk="1" hangingPunct="1">
              <a:lnSpc>
                <a:spcPct val="80000"/>
              </a:lnSpc>
            </a:pPr>
            <a:r>
              <a:rPr lang="en-US" sz="2000" smtClean="0"/>
              <a:t>Weekly, monthly, 1 year, 10 years?</a:t>
            </a:r>
          </a:p>
          <a:p>
            <a:pPr eaLnBrk="1" hangingPunct="1">
              <a:lnSpc>
                <a:spcPct val="80000"/>
              </a:lnSpc>
              <a:buFontTx/>
              <a:buAutoNum type="arabicPeriod"/>
            </a:pPr>
            <a:r>
              <a:rPr lang="en-US" sz="2400" smtClean="0"/>
              <a:t>Compute Expected Loss</a:t>
            </a:r>
          </a:p>
          <a:p>
            <a:pPr marL="762000" lvl="1" indent="-304800" eaLnBrk="1" hangingPunct="1">
              <a:lnSpc>
                <a:spcPct val="80000"/>
              </a:lnSpc>
            </a:pPr>
            <a:r>
              <a:rPr lang="en-US" sz="2000" smtClean="0"/>
              <a:t>Loss = Downtime + Recovery + Liability + Replacement</a:t>
            </a:r>
          </a:p>
          <a:p>
            <a:pPr marL="762000" lvl="1" indent="-304800" eaLnBrk="1" hangingPunct="1">
              <a:lnSpc>
                <a:spcPct val="80000"/>
              </a:lnSpc>
            </a:pPr>
            <a:r>
              <a:rPr lang="en-US" sz="2000" b="1" smtClean="0"/>
              <a:t>Risk Exposure</a:t>
            </a:r>
            <a:r>
              <a:rPr lang="en-US" sz="2000" smtClean="0"/>
              <a:t> = ProbabilityOfVulnerability * $Loss</a:t>
            </a:r>
          </a:p>
          <a:p>
            <a:pPr eaLnBrk="1" hangingPunct="1">
              <a:lnSpc>
                <a:spcPct val="80000"/>
              </a:lnSpc>
              <a:buFontTx/>
              <a:buAutoNum type="arabicPeriod"/>
            </a:pPr>
            <a:r>
              <a:rPr lang="en-US" sz="2400" smtClean="0"/>
              <a:t>Treat Risk</a:t>
            </a:r>
          </a:p>
          <a:p>
            <a:pPr marL="762000" lvl="1" indent="-304800" eaLnBrk="1" hangingPunct="1">
              <a:lnSpc>
                <a:spcPct val="80000"/>
              </a:lnSpc>
            </a:pPr>
            <a:r>
              <a:rPr lang="en-US" sz="2000" smtClean="0"/>
              <a:t>Survey &amp; Select New Controls</a:t>
            </a:r>
          </a:p>
          <a:p>
            <a:pPr marL="762000" lvl="1" indent="-304800" eaLnBrk="1" hangingPunct="1">
              <a:lnSpc>
                <a:spcPct val="80000"/>
              </a:lnSpc>
            </a:pPr>
            <a:r>
              <a:rPr lang="en-US" sz="2000" smtClean="0"/>
              <a:t>Reduce, Transfer, Avoid or Accept Risk</a:t>
            </a:r>
          </a:p>
          <a:p>
            <a:pPr marL="762000" lvl="1" indent="-304800" eaLnBrk="1" hangingPunct="1">
              <a:lnSpc>
                <a:spcPct val="80000"/>
              </a:lnSpc>
            </a:pPr>
            <a:r>
              <a:rPr lang="en-US" sz="2000" b="1" smtClean="0"/>
              <a:t>Risk Leverage</a:t>
            </a:r>
            <a:r>
              <a:rPr lang="en-US" sz="2000" smtClean="0"/>
              <a:t> = (Risk exposure before reduction) – (risk exposure after reduction) / (cost of risk reduction)</a:t>
            </a:r>
          </a:p>
        </p:txBody>
      </p:sp>
      <p:pic>
        <p:nvPicPr>
          <p:cNvPr id="14340" name="Picture 4" descr="MCPE07402_0000[1]"/>
          <p:cNvPicPr>
            <a:picLocks noChangeAspect="1" noChangeArrowheads="1"/>
          </p:cNvPicPr>
          <p:nvPr/>
        </p:nvPicPr>
        <p:blipFill>
          <a:blip r:embed="rId3"/>
          <a:srcRect/>
          <a:stretch>
            <a:fillRect/>
          </a:stretch>
        </p:blipFill>
        <p:spPr bwMode="auto">
          <a:xfrm>
            <a:off x="5867400" y="0"/>
            <a:ext cx="3048000" cy="26939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smtClean="0"/>
              <a:t>Step 1:  </a:t>
            </a:r>
            <a:br>
              <a:rPr lang="en-US" sz="4000" smtClean="0"/>
            </a:br>
            <a:r>
              <a:rPr lang="en-US" sz="4000" smtClean="0"/>
              <a:t>Determine Value of Assets</a:t>
            </a:r>
          </a:p>
        </p:txBody>
      </p:sp>
      <p:sp>
        <p:nvSpPr>
          <p:cNvPr id="15363"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b="1" smtClean="0"/>
              <a:t>Identify &amp; Determine Value of Assets (Crown Jewels)</a:t>
            </a:r>
            <a:r>
              <a:rPr lang="en-US" sz="2400" smtClean="0"/>
              <a:t>:</a:t>
            </a:r>
          </a:p>
          <a:p>
            <a:pPr eaLnBrk="1" hangingPunct="1">
              <a:lnSpc>
                <a:spcPct val="80000"/>
              </a:lnSpc>
            </a:pPr>
            <a:r>
              <a:rPr lang="en-US" sz="2400" smtClean="0"/>
              <a:t>Assets include:</a:t>
            </a:r>
          </a:p>
          <a:p>
            <a:pPr lvl="1" eaLnBrk="1" hangingPunct="1">
              <a:lnSpc>
                <a:spcPct val="80000"/>
              </a:lnSpc>
            </a:pPr>
            <a:r>
              <a:rPr lang="en-US" sz="2000" smtClean="0"/>
              <a:t>IT-Related: Information/data, hardware, software, services, documents, personnel</a:t>
            </a:r>
          </a:p>
          <a:p>
            <a:pPr lvl="1" eaLnBrk="1" hangingPunct="1">
              <a:lnSpc>
                <a:spcPct val="80000"/>
              </a:lnSpc>
            </a:pPr>
            <a:r>
              <a:rPr lang="en-US" sz="2000" smtClean="0"/>
              <a:t>Other: Buildings, inventory, cash, reputation, sales opportunities</a:t>
            </a:r>
          </a:p>
          <a:p>
            <a:pPr eaLnBrk="1" hangingPunct="1">
              <a:lnSpc>
                <a:spcPct val="80000"/>
              </a:lnSpc>
            </a:pPr>
            <a:r>
              <a:rPr lang="en-US" sz="2400" smtClean="0"/>
              <a:t>What is the value of this asset to the company?</a:t>
            </a:r>
          </a:p>
          <a:p>
            <a:pPr eaLnBrk="1" hangingPunct="1">
              <a:lnSpc>
                <a:spcPct val="80000"/>
              </a:lnSpc>
            </a:pPr>
            <a:r>
              <a:rPr lang="en-US" sz="2400" smtClean="0"/>
              <a:t>How much of our income can we attribute to this asset?</a:t>
            </a:r>
          </a:p>
          <a:p>
            <a:pPr eaLnBrk="1" hangingPunct="1">
              <a:lnSpc>
                <a:spcPct val="80000"/>
              </a:lnSpc>
            </a:pPr>
            <a:r>
              <a:rPr lang="en-US" sz="2400" smtClean="0"/>
              <a:t>How much would it cost to recover this?</a:t>
            </a:r>
          </a:p>
          <a:p>
            <a:pPr eaLnBrk="1" hangingPunct="1">
              <a:lnSpc>
                <a:spcPct val="80000"/>
              </a:lnSpc>
            </a:pPr>
            <a:r>
              <a:rPr lang="en-US" sz="2400" smtClean="0"/>
              <a:t>How much liability would we be subject to if the asset were compromised? </a:t>
            </a:r>
          </a:p>
          <a:p>
            <a:pPr eaLnBrk="1" hangingPunct="1">
              <a:lnSpc>
                <a:spcPct val="80000"/>
              </a:lnSpc>
            </a:pPr>
            <a:r>
              <a:rPr lang="en-US" sz="2400" smtClean="0"/>
              <a:t>Helpful websites: www.attrition.org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3523</TotalTime>
  <Words>5817</Words>
  <Application>Microsoft Office PowerPoint</Application>
  <PresentationFormat>On-screen Show (4:3)</PresentationFormat>
  <Paragraphs>1053</Paragraphs>
  <Slides>56</Slides>
  <Notes>55</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73" baseType="lpstr">
      <vt:lpstr>Arial</vt:lpstr>
      <vt:lpstr>Wingdings</vt:lpstr>
      <vt:lpstr>Arial Black</vt:lpstr>
      <vt:lpstr>Times New Roman</vt:lpstr>
      <vt:lpstr>Tempus Sans ITC</vt:lpstr>
      <vt:lpstr>Calibri</vt:lpstr>
      <vt:lpstr>Blackadder ITC</vt:lpstr>
      <vt:lpstr>Algerian</vt:lpstr>
      <vt:lpstr>Book Antiqua</vt:lpstr>
      <vt:lpstr>Arial Unicode MS</vt:lpstr>
      <vt:lpstr>Candara</vt:lpstr>
      <vt:lpstr>Berlin Sans FB</vt:lpstr>
      <vt:lpstr>Bradley Hand ITC</vt:lpstr>
      <vt:lpstr>Comic Sans MS</vt:lpstr>
      <vt:lpstr>Pixel</vt:lpstr>
      <vt:lpstr>1_Pixel</vt:lpstr>
      <vt:lpstr>Chart</vt:lpstr>
      <vt:lpstr>BIT 2318: Information Systems Audit Lecture 5 Risk  Management</vt:lpstr>
      <vt:lpstr>Objectives</vt:lpstr>
      <vt:lpstr>How Much to Invest in Security?</vt:lpstr>
      <vt:lpstr>Risk Management</vt:lpstr>
      <vt:lpstr>Risk Management Process</vt:lpstr>
      <vt:lpstr>Risk Appetite</vt:lpstr>
      <vt:lpstr>Continuous Risk Mgmt Process</vt:lpstr>
      <vt:lpstr>Security Evaluation:  Risk Assessment</vt:lpstr>
      <vt:lpstr>Step 1:   Determine Value of Assets</vt:lpstr>
      <vt:lpstr>Determine Cost of Assets </vt:lpstr>
      <vt:lpstr>Matrix of Loss Scenario (taken from CISM Exhibit 2.16)</vt:lpstr>
      <vt:lpstr>Step 1:   Determine Value of Assets</vt:lpstr>
      <vt:lpstr>Step 2: Determine Loss  Due to Threats</vt:lpstr>
      <vt:lpstr>Threat Agent Types</vt:lpstr>
      <vt:lpstr>Step 2: Determine Threats  Due to Vulnerabilities</vt:lpstr>
      <vt:lpstr>Step 3:  Estimate Likelihood of Exploitation</vt:lpstr>
      <vt:lpstr>Likelihood of Exploitation: Sources of Losses</vt:lpstr>
      <vt:lpstr>Step 4: Compute Expected Loss Risk Analysis Strategies</vt:lpstr>
      <vt:lpstr>Step 4: Compute Loss Using Qualitative Analysis</vt:lpstr>
      <vt:lpstr>Step 4: Compute Loss Using Semi-Quantitative Analysis</vt:lpstr>
      <vt:lpstr>SemiQuantitative Impact Matrix</vt:lpstr>
      <vt:lpstr>Step 4: Compute Loss Using Quantitative Analysis</vt:lpstr>
      <vt:lpstr>Risk Assessment Using Quantitative Analysis</vt:lpstr>
      <vt:lpstr>Annualized Loss Expectancy</vt:lpstr>
      <vt:lpstr>Quantitative Risk</vt:lpstr>
      <vt:lpstr>Step 5: Treat Risk</vt:lpstr>
      <vt:lpstr>Slide 27</vt:lpstr>
      <vt:lpstr>Control Types</vt:lpstr>
      <vt:lpstr> </vt:lpstr>
      <vt:lpstr>Controls &amp; Countermeasures</vt:lpstr>
      <vt:lpstr>Analysis of Risk vs. Controls Workbook</vt:lpstr>
      <vt:lpstr>Extra Step: Step 6: Risk Monitoring</vt:lpstr>
      <vt:lpstr>Training </vt:lpstr>
      <vt:lpstr>Security Control Baselines &amp; Metrics</vt:lpstr>
      <vt:lpstr>Risk Management</vt:lpstr>
      <vt:lpstr>Risk Management Roles</vt:lpstr>
      <vt:lpstr>Due Diligence</vt:lpstr>
      <vt:lpstr>Question</vt:lpstr>
      <vt:lpstr>Question</vt:lpstr>
      <vt:lpstr>Question</vt:lpstr>
      <vt:lpstr>Question</vt:lpstr>
      <vt:lpstr>Question</vt:lpstr>
      <vt:lpstr>Question</vt:lpstr>
      <vt:lpstr>Question</vt:lpstr>
      <vt:lpstr>Question</vt:lpstr>
      <vt:lpstr>Question</vt:lpstr>
      <vt:lpstr>Question</vt:lpstr>
      <vt:lpstr>Health First Case Study</vt:lpstr>
      <vt:lpstr>Step 1: Define Assets</vt:lpstr>
      <vt:lpstr>Step 1: Define Assets</vt:lpstr>
      <vt:lpstr>Step 1: Define Assets</vt:lpstr>
      <vt:lpstr>HIPAA Criminal Penalties</vt:lpstr>
      <vt:lpstr>Step 2:  Estimate Potential Loss for Threats Step 3:  Estimate Likelihood of Exploitation</vt:lpstr>
      <vt:lpstr>Step 2:  Estimate Potential Loss for Threats Step 3:  Estimate Likelihood of Exploitation</vt:lpstr>
      <vt:lpstr>Step 4: Compute Expected Loss Step 5: Treat Risk</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TNB</dc:creator>
  <cp:lastModifiedBy>Sylvester</cp:lastModifiedBy>
  <cp:revision>174</cp:revision>
  <cp:lastPrinted>1601-01-01T00:00:00Z</cp:lastPrinted>
  <dcterms:created xsi:type="dcterms:W3CDTF">1601-01-01T00:00:00Z</dcterms:created>
  <dcterms:modified xsi:type="dcterms:W3CDTF">2014-10-15T10:45:48Z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