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9"/>
  </p:notesMasterIdLst>
  <p:sldIdLst>
    <p:sldId id="451" r:id="rId2"/>
    <p:sldId id="256" r:id="rId3"/>
    <p:sldId id="257" r:id="rId4"/>
    <p:sldId id="258" r:id="rId5"/>
    <p:sldId id="259" r:id="rId6"/>
    <p:sldId id="269" r:id="rId7"/>
    <p:sldId id="261" r:id="rId8"/>
    <p:sldId id="262" r:id="rId9"/>
    <p:sldId id="263" r:id="rId10"/>
    <p:sldId id="264" r:id="rId11"/>
    <p:sldId id="265" r:id="rId12"/>
    <p:sldId id="438" r:id="rId13"/>
    <p:sldId id="266" r:id="rId14"/>
    <p:sldId id="267" r:id="rId15"/>
    <p:sldId id="268" r:id="rId16"/>
    <p:sldId id="272" r:id="rId17"/>
    <p:sldId id="270" r:id="rId18"/>
    <p:sldId id="439" r:id="rId19"/>
    <p:sldId id="440" r:id="rId20"/>
    <p:sldId id="441" r:id="rId21"/>
    <p:sldId id="442" r:id="rId22"/>
    <p:sldId id="443" r:id="rId23"/>
    <p:sldId id="444" r:id="rId24"/>
    <p:sldId id="450" r:id="rId25"/>
    <p:sldId id="271" r:id="rId26"/>
    <p:sldId id="273" r:id="rId27"/>
    <p:sldId id="275" r:id="rId28"/>
    <p:sldId id="276" r:id="rId29"/>
    <p:sldId id="274" r:id="rId30"/>
    <p:sldId id="278" r:id="rId31"/>
    <p:sldId id="279" r:id="rId32"/>
    <p:sldId id="281" r:id="rId33"/>
    <p:sldId id="280" r:id="rId34"/>
    <p:sldId id="282" r:id="rId35"/>
    <p:sldId id="283" r:id="rId36"/>
    <p:sldId id="284" r:id="rId37"/>
    <p:sldId id="285" r:id="rId38"/>
    <p:sldId id="286" r:id="rId39"/>
    <p:sldId id="452" r:id="rId40"/>
    <p:sldId id="287" r:id="rId41"/>
    <p:sldId id="288" r:id="rId42"/>
    <p:sldId id="289" r:id="rId43"/>
    <p:sldId id="290" r:id="rId44"/>
    <p:sldId id="291" r:id="rId45"/>
    <p:sldId id="292" r:id="rId46"/>
    <p:sldId id="297" r:id="rId47"/>
    <p:sldId id="293" r:id="rId48"/>
    <p:sldId id="294" r:id="rId49"/>
    <p:sldId id="295" r:id="rId50"/>
    <p:sldId id="296"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8" r:id="rId71"/>
    <p:sldId id="319" r:id="rId72"/>
    <p:sldId id="320" r:id="rId73"/>
    <p:sldId id="321" r:id="rId74"/>
    <p:sldId id="322" r:id="rId75"/>
    <p:sldId id="323" r:id="rId76"/>
    <p:sldId id="324" r:id="rId77"/>
    <p:sldId id="325" r:id="rId78"/>
    <p:sldId id="326" r:id="rId79"/>
    <p:sldId id="327" r:id="rId80"/>
    <p:sldId id="328" r:id="rId81"/>
    <p:sldId id="330" r:id="rId82"/>
    <p:sldId id="329" r:id="rId83"/>
    <p:sldId id="331" r:id="rId84"/>
    <p:sldId id="332" r:id="rId85"/>
    <p:sldId id="333" r:id="rId86"/>
    <p:sldId id="334" r:id="rId87"/>
    <p:sldId id="335" r:id="rId88"/>
    <p:sldId id="341" r:id="rId89"/>
    <p:sldId id="342" r:id="rId90"/>
    <p:sldId id="343" r:id="rId91"/>
    <p:sldId id="336" r:id="rId92"/>
    <p:sldId id="337" r:id="rId93"/>
    <p:sldId id="338" r:id="rId94"/>
    <p:sldId id="339" r:id="rId95"/>
    <p:sldId id="340" r:id="rId96"/>
    <p:sldId id="344" r:id="rId97"/>
    <p:sldId id="345" r:id="rId98"/>
    <p:sldId id="427" r:id="rId99"/>
    <p:sldId id="347" r:id="rId100"/>
    <p:sldId id="348" r:id="rId101"/>
    <p:sldId id="350" r:id="rId102"/>
    <p:sldId id="352" r:id="rId103"/>
    <p:sldId id="353" r:id="rId104"/>
    <p:sldId id="354" r:id="rId105"/>
    <p:sldId id="355" r:id="rId106"/>
    <p:sldId id="356" r:id="rId107"/>
    <p:sldId id="358" r:id="rId108"/>
    <p:sldId id="425" r:id="rId109"/>
    <p:sldId id="460" r:id="rId110"/>
    <p:sldId id="357" r:id="rId111"/>
    <p:sldId id="385" r:id="rId112"/>
    <p:sldId id="359" r:id="rId113"/>
    <p:sldId id="360" r:id="rId114"/>
    <p:sldId id="386" r:id="rId115"/>
    <p:sldId id="361" r:id="rId116"/>
    <p:sldId id="362" r:id="rId117"/>
    <p:sldId id="387" r:id="rId118"/>
    <p:sldId id="389" r:id="rId119"/>
    <p:sldId id="363" r:id="rId120"/>
    <p:sldId id="456" r:id="rId121"/>
    <p:sldId id="364" r:id="rId122"/>
    <p:sldId id="424" r:id="rId123"/>
    <p:sldId id="365" r:id="rId124"/>
    <p:sldId id="366" r:id="rId125"/>
    <p:sldId id="367" r:id="rId126"/>
    <p:sldId id="457" r:id="rId127"/>
    <p:sldId id="368" r:id="rId128"/>
    <p:sldId id="369" r:id="rId129"/>
    <p:sldId id="370" r:id="rId130"/>
    <p:sldId id="371" r:id="rId131"/>
    <p:sldId id="372" r:id="rId132"/>
    <p:sldId id="459" r:id="rId133"/>
    <p:sldId id="373" r:id="rId134"/>
    <p:sldId id="375" r:id="rId135"/>
    <p:sldId id="374" r:id="rId136"/>
    <p:sldId id="376" r:id="rId137"/>
    <p:sldId id="377" r:id="rId138"/>
    <p:sldId id="378" r:id="rId139"/>
    <p:sldId id="381" r:id="rId140"/>
    <p:sldId id="379" r:id="rId141"/>
    <p:sldId id="380" r:id="rId142"/>
    <p:sldId id="458" r:id="rId143"/>
    <p:sldId id="382" r:id="rId144"/>
    <p:sldId id="383" r:id="rId145"/>
    <p:sldId id="384" r:id="rId146"/>
    <p:sldId id="390" r:id="rId147"/>
    <p:sldId id="391" r:id="rId148"/>
    <p:sldId id="392" r:id="rId149"/>
    <p:sldId id="393" r:id="rId150"/>
    <p:sldId id="394" r:id="rId151"/>
    <p:sldId id="395" r:id="rId152"/>
    <p:sldId id="396" r:id="rId153"/>
    <p:sldId id="397" r:id="rId154"/>
    <p:sldId id="430" r:id="rId155"/>
    <p:sldId id="398" r:id="rId156"/>
    <p:sldId id="399" r:id="rId157"/>
    <p:sldId id="400" r:id="rId158"/>
    <p:sldId id="401" r:id="rId159"/>
    <p:sldId id="402" r:id="rId160"/>
    <p:sldId id="406" r:id="rId161"/>
    <p:sldId id="403" r:id="rId162"/>
    <p:sldId id="404" r:id="rId163"/>
    <p:sldId id="405" r:id="rId164"/>
    <p:sldId id="407" r:id="rId165"/>
    <p:sldId id="408" r:id="rId166"/>
    <p:sldId id="409" r:id="rId167"/>
    <p:sldId id="410" r:id="rId168"/>
    <p:sldId id="411" r:id="rId169"/>
    <p:sldId id="412" r:id="rId170"/>
    <p:sldId id="431" r:id="rId171"/>
    <p:sldId id="433" r:id="rId172"/>
    <p:sldId id="432" r:id="rId173"/>
    <p:sldId id="413" r:id="rId174"/>
    <p:sldId id="415" r:id="rId175"/>
    <p:sldId id="414" r:id="rId176"/>
    <p:sldId id="416" r:id="rId177"/>
    <p:sldId id="417" r:id="rId178"/>
    <p:sldId id="418" r:id="rId179"/>
    <p:sldId id="419" r:id="rId180"/>
    <p:sldId id="420" r:id="rId181"/>
    <p:sldId id="421" r:id="rId182"/>
    <p:sldId id="422" r:id="rId183"/>
    <p:sldId id="423" r:id="rId184"/>
    <p:sldId id="434" r:id="rId185"/>
    <p:sldId id="436" r:id="rId186"/>
    <p:sldId id="435" r:id="rId187"/>
    <p:sldId id="454" r:id="rId1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3" autoAdjust="0"/>
    <p:restoredTop sz="89260" autoAdjust="0"/>
  </p:normalViewPr>
  <p:slideViewPr>
    <p:cSldViewPr>
      <p:cViewPr varScale="1">
        <p:scale>
          <a:sx n="82" d="100"/>
          <a:sy n="82" d="100"/>
        </p:scale>
        <p:origin x="175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600" b="1" smtClean="0">
              <a:solidFill>
                <a:srgbClr val="002060"/>
              </a:solidFill>
            </a:rPr>
            <a:t>WSAStartup</a:t>
          </a:r>
          <a:endParaRPr lang="en-US" sz="1600" b="1">
            <a:solidFill>
              <a:srgbClr val="002060"/>
            </a:solidFill>
          </a:endParaRPr>
        </a:p>
      </dgm:t>
    </dgm:pt>
    <dgm:pt modelId="{0AE7B060-C56D-44BC-8831-2B98814A9AB3}" type="parTrans" cxnId="{98426844-A137-4041-878C-B343C7C0606C}">
      <dgm:prSet/>
      <dgm:spPr/>
      <dgm:t>
        <a:bodyPr/>
        <a:lstStyle/>
        <a:p>
          <a:endParaRPr lang="en-US" sz="2800" b="1">
            <a:solidFill>
              <a:srgbClr val="002060"/>
            </a:solidFill>
          </a:endParaRPr>
        </a:p>
      </dgm:t>
    </dgm:pt>
    <dgm:pt modelId="{74F08482-1306-4AC2-BB53-A6B37854FC26}" type="sibTrans" cxnId="{98426844-A137-4041-878C-B343C7C0606C}">
      <dgm:prSet/>
      <dgm:spPr/>
      <dgm:t>
        <a:bodyPr/>
        <a:lstStyle/>
        <a:p>
          <a:endParaRPr lang="en-US" sz="2800" b="1">
            <a:solidFill>
              <a:srgbClr val="002060"/>
            </a:solidFill>
          </a:endParaRPr>
        </a:p>
      </dgm:t>
    </dgm:pt>
    <dgm:pt modelId="{545240C6-B6D4-4576-AB29-CFFB4698576A}">
      <dgm:prSet phldrT="[Text]" custT="1"/>
      <dgm:spPr/>
      <dgm:t>
        <a:bodyPr/>
        <a:lstStyle/>
        <a:p>
          <a:r>
            <a:rPr lang="en-US" sz="1600" b="1" smtClean="0">
              <a:solidFill>
                <a:srgbClr val="002060"/>
              </a:solidFill>
            </a:rPr>
            <a:t>socket/</a:t>
          </a:r>
        </a:p>
        <a:p>
          <a:r>
            <a:rPr lang="en-US" sz="1600" b="1" smtClean="0">
              <a:solidFill>
                <a:srgbClr val="002060"/>
              </a:solidFill>
            </a:rPr>
            <a:t>WSASocket</a:t>
          </a:r>
          <a:endParaRPr lang="en-US" sz="1600" b="1">
            <a:solidFill>
              <a:srgbClr val="002060"/>
            </a:solidFill>
          </a:endParaRPr>
        </a:p>
      </dgm:t>
    </dgm:pt>
    <dgm:pt modelId="{61C419F5-C66D-4DB1-998F-4D134030E367}" type="parTrans" cxnId="{CD13EDEE-3564-456D-95AA-311E1A44AD1F}">
      <dgm:prSet/>
      <dgm:spPr/>
      <dgm:t>
        <a:bodyPr/>
        <a:lstStyle/>
        <a:p>
          <a:endParaRPr lang="en-US" sz="2800" b="1">
            <a:solidFill>
              <a:srgbClr val="002060"/>
            </a:solidFill>
          </a:endParaRPr>
        </a:p>
      </dgm:t>
    </dgm:pt>
    <dgm:pt modelId="{2A4E1F89-378A-49F5-8F24-2EAF3EB69D5C}" type="sibTrans" cxnId="{CD13EDEE-3564-456D-95AA-311E1A44AD1F}">
      <dgm:prSet/>
      <dgm:spPr/>
      <dgm:t>
        <a:bodyPr/>
        <a:lstStyle/>
        <a:p>
          <a:endParaRPr lang="en-US" sz="2800" b="1">
            <a:solidFill>
              <a:srgbClr val="002060"/>
            </a:solidFill>
          </a:endParaRPr>
        </a:p>
      </dgm:t>
    </dgm:pt>
    <dgm:pt modelId="{70CC896D-D6FE-499A-A7A3-2ECE3F29FAFB}">
      <dgm:prSet phldrT="[Text]" custT="1"/>
      <dgm:spPr/>
      <dgm:t>
        <a:bodyPr/>
        <a:lstStyle/>
        <a:p>
          <a:r>
            <a:rPr lang="en-US" sz="1600" b="1" smtClean="0">
              <a:solidFill>
                <a:srgbClr val="002060"/>
              </a:solidFill>
            </a:rPr>
            <a:t>bind</a:t>
          </a:r>
          <a:endParaRPr lang="en-US" sz="1600" b="1">
            <a:solidFill>
              <a:srgbClr val="002060"/>
            </a:solidFill>
          </a:endParaRPr>
        </a:p>
      </dgm:t>
    </dgm:pt>
    <dgm:pt modelId="{A5C9A5C8-032C-43FD-B69D-9CAFBFB94A25}" type="parTrans" cxnId="{8F5CC42B-8F49-43AD-8B3D-20DC9AF659E5}">
      <dgm:prSet/>
      <dgm:spPr/>
      <dgm:t>
        <a:bodyPr/>
        <a:lstStyle/>
        <a:p>
          <a:endParaRPr lang="en-US" sz="2800" b="1">
            <a:solidFill>
              <a:srgbClr val="002060"/>
            </a:solidFill>
          </a:endParaRPr>
        </a:p>
      </dgm:t>
    </dgm:pt>
    <dgm:pt modelId="{59856E13-950E-449E-8DC6-DEA29EE0E1B9}" type="sibTrans" cxnId="{8F5CC42B-8F49-43AD-8B3D-20DC9AF659E5}">
      <dgm:prSet/>
      <dgm:spPr/>
      <dgm:t>
        <a:bodyPr/>
        <a:lstStyle/>
        <a:p>
          <a:endParaRPr lang="en-US" sz="2800" b="1">
            <a:solidFill>
              <a:srgbClr val="002060"/>
            </a:solidFill>
          </a:endParaRPr>
        </a:p>
      </dgm:t>
    </dgm:pt>
    <dgm:pt modelId="{CCC1F8C1-8A39-458A-AB7D-DB5A309CA0DC}">
      <dgm:prSet phldrT="[Text]" custT="1"/>
      <dgm:spPr/>
      <dgm:t>
        <a:bodyPr/>
        <a:lstStyle/>
        <a:p>
          <a:r>
            <a:rPr lang="en-US" sz="1600" b="1" smtClean="0">
              <a:solidFill>
                <a:srgbClr val="002060"/>
              </a:solidFill>
            </a:rPr>
            <a:t>listen</a:t>
          </a:r>
          <a:endParaRPr lang="en-US" sz="1600" b="1">
            <a:solidFill>
              <a:srgbClr val="002060"/>
            </a:solidFill>
          </a:endParaRPr>
        </a:p>
      </dgm:t>
    </dgm:pt>
    <dgm:pt modelId="{1AD71E39-2006-4B28-BB3C-1A7EE0AF773E}" type="parTrans" cxnId="{8AF4641E-5105-44FA-AFDD-3BA81F3E9B54}">
      <dgm:prSet/>
      <dgm:spPr/>
      <dgm:t>
        <a:bodyPr/>
        <a:lstStyle/>
        <a:p>
          <a:endParaRPr lang="en-US" sz="2800" b="1">
            <a:solidFill>
              <a:srgbClr val="002060"/>
            </a:solidFill>
          </a:endParaRPr>
        </a:p>
      </dgm:t>
    </dgm:pt>
    <dgm:pt modelId="{48E48379-4B0D-4B2C-A90D-D7E782EF7C1E}" type="sibTrans" cxnId="{8AF4641E-5105-44FA-AFDD-3BA81F3E9B54}">
      <dgm:prSet/>
      <dgm:spPr/>
      <dgm:t>
        <a:bodyPr/>
        <a:lstStyle/>
        <a:p>
          <a:endParaRPr lang="en-US" sz="2800" b="1">
            <a:solidFill>
              <a:srgbClr val="002060"/>
            </a:solidFill>
          </a:endParaRPr>
        </a:p>
      </dgm:t>
    </dgm:pt>
    <dgm:pt modelId="{AFFC7528-1986-4B2C-8E45-81D8E408489F}">
      <dgm:prSet phldrT="[Text]" custT="1"/>
      <dgm:spPr/>
      <dgm:t>
        <a:bodyPr/>
        <a:lstStyle/>
        <a:p>
          <a:r>
            <a:rPr lang="en-US" sz="1600" b="1" smtClean="0">
              <a:solidFill>
                <a:srgbClr val="002060"/>
              </a:solidFill>
            </a:rPr>
            <a:t>accept</a:t>
          </a:r>
          <a:endParaRPr lang="en-US" sz="1600" b="1">
            <a:solidFill>
              <a:srgbClr val="002060"/>
            </a:solidFill>
          </a:endParaRPr>
        </a:p>
      </dgm:t>
    </dgm:pt>
    <dgm:pt modelId="{00BF322F-218B-4189-8F7D-807A19581843}" type="parTrans" cxnId="{FC02B6AC-1341-45F6-BD7C-BD952AB018D5}">
      <dgm:prSet/>
      <dgm:spPr/>
      <dgm:t>
        <a:bodyPr/>
        <a:lstStyle/>
        <a:p>
          <a:endParaRPr lang="en-US" sz="2800" b="1">
            <a:solidFill>
              <a:srgbClr val="002060"/>
            </a:solidFill>
          </a:endParaRPr>
        </a:p>
      </dgm:t>
    </dgm:pt>
    <dgm:pt modelId="{F2BF36BC-11F9-456B-A477-76DF1BAC0DAF}" type="sibTrans" cxnId="{FC02B6AC-1341-45F6-BD7C-BD952AB018D5}">
      <dgm:prSet/>
      <dgm:spPr/>
      <dgm:t>
        <a:bodyPr/>
        <a:lstStyle/>
        <a:p>
          <a:endParaRPr lang="en-US" sz="2800" b="1">
            <a:solidFill>
              <a:srgbClr val="002060"/>
            </a:solidFill>
          </a:endParaRPr>
        </a:p>
      </dgm:t>
    </dgm:pt>
    <dgm:pt modelId="{9E3A8FAF-E695-4B53-9109-73F8E252A140}">
      <dgm:prSet phldrT="[Text]" custT="1"/>
      <dgm:spPr/>
      <dgm:t>
        <a:bodyPr/>
        <a:lstStyle/>
        <a:p>
          <a:r>
            <a:rPr lang="en-US" sz="1600" b="1" smtClean="0">
              <a:solidFill>
                <a:srgbClr val="002060"/>
              </a:solidFill>
            </a:rPr>
            <a:t>send/</a:t>
          </a:r>
        </a:p>
        <a:p>
          <a:r>
            <a:rPr lang="en-US" sz="1600" b="1" smtClean="0">
              <a:solidFill>
                <a:srgbClr val="002060"/>
              </a:solidFill>
            </a:rPr>
            <a:t>WSASend</a:t>
          </a:r>
          <a:endParaRPr lang="en-US" sz="1600" b="1">
            <a:solidFill>
              <a:srgbClr val="002060"/>
            </a:solidFill>
          </a:endParaRPr>
        </a:p>
      </dgm:t>
    </dgm:pt>
    <dgm:pt modelId="{0C4C732B-5869-43DA-9211-D4D1BEDD6F93}" type="parTrans" cxnId="{F2946679-EF0E-4B33-897F-E7D4F6F8BC7F}">
      <dgm:prSet/>
      <dgm:spPr/>
      <dgm:t>
        <a:bodyPr/>
        <a:lstStyle/>
        <a:p>
          <a:endParaRPr lang="en-US" sz="2800" b="1">
            <a:solidFill>
              <a:srgbClr val="002060"/>
            </a:solidFill>
          </a:endParaRPr>
        </a:p>
      </dgm:t>
    </dgm:pt>
    <dgm:pt modelId="{D37B4B58-A98D-4738-BF86-7FB50C5B9B86}" type="sibTrans" cxnId="{F2946679-EF0E-4B33-897F-E7D4F6F8BC7F}">
      <dgm:prSet/>
      <dgm:spPr/>
      <dgm:t>
        <a:bodyPr/>
        <a:lstStyle/>
        <a:p>
          <a:endParaRPr lang="en-US" sz="2800" b="1">
            <a:solidFill>
              <a:srgbClr val="002060"/>
            </a:solidFill>
          </a:endParaRPr>
        </a:p>
      </dgm:t>
    </dgm:pt>
    <dgm:pt modelId="{1245ABBF-F3BA-4A07-8F54-462B6D537114}">
      <dgm:prSet phldrT="[Text]" custT="1"/>
      <dgm:spPr/>
      <dgm:t>
        <a:bodyPr/>
        <a:lstStyle/>
        <a:p>
          <a:r>
            <a:rPr lang="en-US" sz="1600" b="1" smtClean="0">
              <a:solidFill>
                <a:srgbClr val="002060"/>
              </a:solidFill>
            </a:rPr>
            <a:t>recv/</a:t>
          </a:r>
        </a:p>
        <a:p>
          <a:r>
            <a:rPr lang="en-US" sz="1600" b="1" smtClean="0">
              <a:solidFill>
                <a:srgbClr val="002060"/>
              </a:solidFill>
            </a:rPr>
            <a:t>WSARecv</a:t>
          </a:r>
          <a:endParaRPr lang="en-US" sz="1600" b="1">
            <a:solidFill>
              <a:srgbClr val="002060"/>
            </a:solidFill>
          </a:endParaRPr>
        </a:p>
      </dgm:t>
    </dgm:pt>
    <dgm:pt modelId="{D89B0F92-15D3-43CB-A11F-25EDC9D04D10}" type="parTrans" cxnId="{8D8790B8-0460-48AA-8D4C-739DB725061D}">
      <dgm:prSet/>
      <dgm:spPr/>
      <dgm:t>
        <a:bodyPr/>
        <a:lstStyle/>
        <a:p>
          <a:endParaRPr lang="en-US" sz="2800" b="1">
            <a:solidFill>
              <a:srgbClr val="002060"/>
            </a:solidFill>
          </a:endParaRPr>
        </a:p>
      </dgm:t>
    </dgm:pt>
    <dgm:pt modelId="{F9C3A23A-4B08-4D25-8E5B-2BFB643A9B45}" type="sibTrans" cxnId="{8D8790B8-0460-48AA-8D4C-739DB725061D}">
      <dgm:prSet/>
      <dgm:spPr/>
      <dgm:t>
        <a:bodyPr/>
        <a:lstStyle/>
        <a:p>
          <a:endParaRPr lang="en-US" sz="2800" b="1">
            <a:solidFill>
              <a:srgbClr val="002060"/>
            </a:solidFill>
          </a:endParaRPr>
        </a:p>
      </dgm:t>
    </dgm:pt>
    <dgm:pt modelId="{13C7ED3C-C226-4151-9BD2-CFD356F87735}">
      <dgm:prSet phldrT="[Text]" custT="1"/>
      <dgm:spPr/>
      <dgm:t>
        <a:bodyPr/>
        <a:lstStyle/>
        <a:p>
          <a:r>
            <a:rPr lang="en-US" sz="1600" b="1" smtClean="0">
              <a:solidFill>
                <a:srgbClr val="002060"/>
              </a:solidFill>
            </a:rPr>
            <a:t>closesocket</a:t>
          </a:r>
          <a:endParaRPr lang="en-US" sz="1600" b="1">
            <a:solidFill>
              <a:srgbClr val="002060"/>
            </a:solidFill>
          </a:endParaRPr>
        </a:p>
      </dgm:t>
    </dgm:pt>
    <dgm:pt modelId="{DEDCA8C6-B0D3-489D-82A8-67F53B421C2E}" type="parTrans" cxnId="{48C1C447-5EE3-4961-A1DD-8CD5F5F74128}">
      <dgm:prSet/>
      <dgm:spPr/>
      <dgm:t>
        <a:bodyPr/>
        <a:lstStyle/>
        <a:p>
          <a:endParaRPr lang="en-US" sz="2800" b="1">
            <a:solidFill>
              <a:srgbClr val="002060"/>
            </a:solidFill>
          </a:endParaRPr>
        </a:p>
      </dgm:t>
    </dgm:pt>
    <dgm:pt modelId="{DEB756C9-343A-40B3-ADDE-B4D0087E4D3A}" type="sibTrans" cxnId="{48C1C447-5EE3-4961-A1DD-8CD5F5F74128}">
      <dgm:prSet/>
      <dgm:spPr/>
      <dgm:t>
        <a:bodyPr/>
        <a:lstStyle/>
        <a:p>
          <a:endParaRPr lang="en-US" sz="2800" b="1">
            <a:solidFill>
              <a:srgbClr val="002060"/>
            </a:solidFill>
          </a:endParaRPr>
        </a:p>
      </dgm:t>
    </dgm:pt>
    <dgm:pt modelId="{F71CAEDC-F7D3-4F94-B2C9-4F0DF0EF1DAA}">
      <dgm:prSet phldrT="[Text]" custT="1"/>
      <dgm:spPr/>
      <dgm:t>
        <a:bodyPr/>
        <a:lstStyle/>
        <a:p>
          <a:r>
            <a:rPr lang="en-US" sz="1600" b="1" smtClean="0">
              <a:solidFill>
                <a:srgbClr val="002060"/>
              </a:solidFill>
            </a:rPr>
            <a:t>WSACleanup</a:t>
          </a:r>
          <a:endParaRPr lang="en-US" sz="1600" b="1">
            <a:solidFill>
              <a:srgbClr val="002060"/>
            </a:solidFill>
          </a:endParaRPr>
        </a:p>
      </dgm:t>
    </dgm:pt>
    <dgm:pt modelId="{52515199-0A1E-435B-8ADF-1B41BB27DD0E}" type="parTrans" cxnId="{07DA26CA-355D-42B1-A68B-2EF399813651}">
      <dgm:prSet/>
      <dgm:spPr/>
      <dgm:t>
        <a:bodyPr/>
        <a:lstStyle/>
        <a:p>
          <a:endParaRPr lang="en-US" sz="2800" b="1">
            <a:solidFill>
              <a:srgbClr val="002060"/>
            </a:solidFill>
          </a:endParaRPr>
        </a:p>
      </dgm:t>
    </dgm:pt>
    <dgm:pt modelId="{36814609-E45B-44C1-B1F9-39C02E87581F}" type="sibTrans" cxnId="{07DA26CA-355D-42B1-A68B-2EF399813651}">
      <dgm:prSet/>
      <dgm:spPr/>
      <dgm:t>
        <a:bodyPr/>
        <a:lstStyle/>
        <a:p>
          <a:endParaRPr lang="en-US" sz="2800" b="1">
            <a:solidFill>
              <a:srgbClr val="002060"/>
            </a:solidFill>
          </a:endParaRPr>
        </a:p>
      </dgm:t>
    </dgm:pt>
    <dgm:pt modelId="{65355A0E-1BE8-4F1A-911E-7457DD06B0A7}" type="pres">
      <dgm:prSet presAssocID="{542A45CE-ED2D-4DAC-9ED0-901FFFEEA611}" presName="diagram" presStyleCnt="0">
        <dgm:presLayoutVars>
          <dgm:dir/>
          <dgm:resizeHandles val="exact"/>
        </dgm:presLayoutVars>
      </dgm:prSet>
      <dgm:spPr/>
    </dgm:pt>
    <dgm:pt modelId="{72E2AD9C-273C-49E4-B134-EF16FDBBC653}" type="pres">
      <dgm:prSet presAssocID="{4DA2FAC4-C7CD-4795-B8EA-D3D35451D028}" presName="node" presStyleLbl="node1" presStyleIdx="0" presStyleCnt="9">
        <dgm:presLayoutVars>
          <dgm:bulletEnabled val="1"/>
        </dgm:presLayoutVars>
      </dgm:prSet>
      <dgm:spPr/>
      <dgm:t>
        <a:bodyPr/>
        <a:lstStyle/>
        <a:p>
          <a:endParaRPr lang="en-US"/>
        </a:p>
      </dgm:t>
    </dgm:pt>
    <dgm:pt modelId="{FDA27824-D829-419A-92EB-39C282FDD5DD}" type="pres">
      <dgm:prSet presAssocID="{74F08482-1306-4AC2-BB53-A6B37854FC26}" presName="sibTrans" presStyleLbl="sibTrans2D1" presStyleIdx="0" presStyleCnt="8"/>
      <dgm:spPr/>
      <dgm:t>
        <a:bodyPr/>
        <a:lstStyle/>
        <a:p>
          <a:endParaRPr lang="en-US"/>
        </a:p>
      </dgm:t>
    </dgm:pt>
    <dgm:pt modelId="{990ED103-C1B1-4980-893D-F9BFA2EA92A2}" type="pres">
      <dgm:prSet presAssocID="{74F08482-1306-4AC2-BB53-A6B37854FC26}" presName="connectorText" presStyleLbl="sibTrans2D1" presStyleIdx="0" presStyleCnt="8"/>
      <dgm:spPr/>
      <dgm:t>
        <a:bodyPr/>
        <a:lstStyle/>
        <a:p>
          <a:endParaRPr lang="en-US"/>
        </a:p>
      </dgm:t>
    </dgm:pt>
    <dgm:pt modelId="{C733DD00-0D80-48F5-804E-AD9615CAF51F}" type="pres">
      <dgm:prSet presAssocID="{545240C6-B6D4-4576-AB29-CFFB4698576A}" presName="node" presStyleLbl="node1" presStyleIdx="1" presStyleCnt="9">
        <dgm:presLayoutVars>
          <dgm:bulletEnabled val="1"/>
        </dgm:presLayoutVars>
      </dgm:prSet>
      <dgm:spPr/>
      <dgm:t>
        <a:bodyPr/>
        <a:lstStyle/>
        <a:p>
          <a:endParaRPr lang="en-US"/>
        </a:p>
      </dgm:t>
    </dgm:pt>
    <dgm:pt modelId="{CA7D4283-1A77-4330-A4E3-4256CECA4009}" type="pres">
      <dgm:prSet presAssocID="{2A4E1F89-378A-49F5-8F24-2EAF3EB69D5C}" presName="sibTrans" presStyleLbl="sibTrans2D1" presStyleIdx="1" presStyleCnt="8"/>
      <dgm:spPr/>
      <dgm:t>
        <a:bodyPr/>
        <a:lstStyle/>
        <a:p>
          <a:endParaRPr lang="en-US"/>
        </a:p>
      </dgm:t>
    </dgm:pt>
    <dgm:pt modelId="{D53A9632-5DBF-4F89-950D-379D1D74B9BB}" type="pres">
      <dgm:prSet presAssocID="{2A4E1F89-378A-49F5-8F24-2EAF3EB69D5C}" presName="connectorText" presStyleLbl="sibTrans2D1" presStyleIdx="1" presStyleCnt="8"/>
      <dgm:spPr/>
      <dgm:t>
        <a:bodyPr/>
        <a:lstStyle/>
        <a:p>
          <a:endParaRPr lang="en-US"/>
        </a:p>
      </dgm:t>
    </dgm:pt>
    <dgm:pt modelId="{64954DB3-F973-4A0E-8A9F-2EFAC2C288E0}" type="pres">
      <dgm:prSet presAssocID="{70CC896D-D6FE-499A-A7A3-2ECE3F29FAFB}" presName="node" presStyleLbl="node1" presStyleIdx="2" presStyleCnt="9">
        <dgm:presLayoutVars>
          <dgm:bulletEnabled val="1"/>
        </dgm:presLayoutVars>
      </dgm:prSet>
      <dgm:spPr/>
      <dgm:t>
        <a:bodyPr/>
        <a:lstStyle/>
        <a:p>
          <a:endParaRPr lang="en-US"/>
        </a:p>
      </dgm:t>
    </dgm:pt>
    <dgm:pt modelId="{F7CEEE59-6049-4C19-AEEE-716E3812088D}" type="pres">
      <dgm:prSet presAssocID="{59856E13-950E-449E-8DC6-DEA29EE0E1B9}" presName="sibTrans" presStyleLbl="sibTrans2D1" presStyleIdx="2" presStyleCnt="8"/>
      <dgm:spPr/>
      <dgm:t>
        <a:bodyPr/>
        <a:lstStyle/>
        <a:p>
          <a:endParaRPr lang="en-US"/>
        </a:p>
      </dgm:t>
    </dgm:pt>
    <dgm:pt modelId="{5D5B4DFB-5FA9-4B2B-A561-22B2662A8F7E}" type="pres">
      <dgm:prSet presAssocID="{59856E13-950E-449E-8DC6-DEA29EE0E1B9}" presName="connectorText" presStyleLbl="sibTrans2D1" presStyleIdx="2" presStyleCnt="8"/>
      <dgm:spPr/>
      <dgm:t>
        <a:bodyPr/>
        <a:lstStyle/>
        <a:p>
          <a:endParaRPr lang="en-US"/>
        </a:p>
      </dgm:t>
    </dgm:pt>
    <dgm:pt modelId="{F37C5677-3AB6-4B89-A45B-1300EF2B6D7E}" type="pres">
      <dgm:prSet presAssocID="{CCC1F8C1-8A39-458A-AB7D-DB5A309CA0DC}" presName="node" presStyleLbl="node1" presStyleIdx="3" presStyleCnt="9">
        <dgm:presLayoutVars>
          <dgm:bulletEnabled val="1"/>
        </dgm:presLayoutVars>
      </dgm:prSet>
      <dgm:spPr/>
      <dgm:t>
        <a:bodyPr/>
        <a:lstStyle/>
        <a:p>
          <a:endParaRPr lang="en-US"/>
        </a:p>
      </dgm:t>
    </dgm:pt>
    <dgm:pt modelId="{9A2ED119-BE87-4F91-9A68-74A674A61447}" type="pres">
      <dgm:prSet presAssocID="{48E48379-4B0D-4B2C-A90D-D7E782EF7C1E}" presName="sibTrans" presStyleLbl="sibTrans2D1" presStyleIdx="3" presStyleCnt="8"/>
      <dgm:spPr/>
      <dgm:t>
        <a:bodyPr/>
        <a:lstStyle/>
        <a:p>
          <a:endParaRPr lang="en-US"/>
        </a:p>
      </dgm:t>
    </dgm:pt>
    <dgm:pt modelId="{3C89886F-513B-4255-974C-D4B7F3413FAC}" type="pres">
      <dgm:prSet presAssocID="{48E48379-4B0D-4B2C-A90D-D7E782EF7C1E}" presName="connectorText" presStyleLbl="sibTrans2D1" presStyleIdx="3" presStyleCnt="8"/>
      <dgm:spPr/>
      <dgm:t>
        <a:bodyPr/>
        <a:lstStyle/>
        <a:p>
          <a:endParaRPr lang="en-US"/>
        </a:p>
      </dgm:t>
    </dgm:pt>
    <dgm:pt modelId="{7D470C55-A35B-4728-8F0C-38BADB13AD1E}" type="pres">
      <dgm:prSet presAssocID="{AFFC7528-1986-4B2C-8E45-81D8E408489F}" presName="node" presStyleLbl="node1" presStyleIdx="4" presStyleCnt="9">
        <dgm:presLayoutVars>
          <dgm:bulletEnabled val="1"/>
        </dgm:presLayoutVars>
      </dgm:prSet>
      <dgm:spPr/>
      <dgm:t>
        <a:bodyPr/>
        <a:lstStyle/>
        <a:p>
          <a:endParaRPr lang="en-US"/>
        </a:p>
      </dgm:t>
    </dgm:pt>
    <dgm:pt modelId="{4F5E5AFA-3BC8-4848-8E5E-564EA2EFA166}" type="pres">
      <dgm:prSet presAssocID="{F2BF36BC-11F9-456B-A477-76DF1BAC0DAF}" presName="sibTrans" presStyleLbl="sibTrans2D1" presStyleIdx="4" presStyleCnt="8"/>
      <dgm:spPr/>
      <dgm:t>
        <a:bodyPr/>
        <a:lstStyle/>
        <a:p>
          <a:endParaRPr lang="en-US"/>
        </a:p>
      </dgm:t>
    </dgm:pt>
    <dgm:pt modelId="{AB3AB452-934B-4F3E-BADB-A9A0098DCBB1}" type="pres">
      <dgm:prSet presAssocID="{F2BF36BC-11F9-456B-A477-76DF1BAC0DAF}" presName="connectorText" presStyleLbl="sibTrans2D1" presStyleIdx="4" presStyleCnt="8"/>
      <dgm:spPr/>
      <dgm:t>
        <a:bodyPr/>
        <a:lstStyle/>
        <a:p>
          <a:endParaRPr lang="en-US"/>
        </a:p>
      </dgm:t>
    </dgm:pt>
    <dgm:pt modelId="{F193D169-38F6-4C45-BBBD-DF0FBE8F025F}" type="pres">
      <dgm:prSet presAssocID="{9E3A8FAF-E695-4B53-9109-73F8E252A140}" presName="node" presStyleLbl="node1" presStyleIdx="5" presStyleCnt="9">
        <dgm:presLayoutVars>
          <dgm:bulletEnabled val="1"/>
        </dgm:presLayoutVars>
      </dgm:prSet>
      <dgm:spPr/>
      <dgm:t>
        <a:bodyPr/>
        <a:lstStyle/>
        <a:p>
          <a:endParaRPr lang="en-US"/>
        </a:p>
      </dgm:t>
    </dgm:pt>
    <dgm:pt modelId="{8A69DAB3-6E4F-481A-83EC-19DDAD8BB0A4}" type="pres">
      <dgm:prSet presAssocID="{D37B4B58-A98D-4738-BF86-7FB50C5B9B86}" presName="sibTrans" presStyleLbl="sibTrans2D1" presStyleIdx="5" presStyleCnt="8"/>
      <dgm:spPr/>
      <dgm:t>
        <a:bodyPr/>
        <a:lstStyle/>
        <a:p>
          <a:endParaRPr lang="en-US"/>
        </a:p>
      </dgm:t>
    </dgm:pt>
    <dgm:pt modelId="{F709A167-0DC2-4BEF-904F-1CC4211D4D0C}" type="pres">
      <dgm:prSet presAssocID="{D37B4B58-A98D-4738-BF86-7FB50C5B9B86}" presName="connectorText" presStyleLbl="sibTrans2D1" presStyleIdx="5" presStyleCnt="8"/>
      <dgm:spPr/>
      <dgm:t>
        <a:bodyPr/>
        <a:lstStyle/>
        <a:p>
          <a:endParaRPr lang="en-US"/>
        </a:p>
      </dgm:t>
    </dgm:pt>
    <dgm:pt modelId="{F1D5DD63-6989-49B7-9951-18EAAF329513}" type="pres">
      <dgm:prSet presAssocID="{1245ABBF-F3BA-4A07-8F54-462B6D537114}" presName="node" presStyleLbl="node1" presStyleIdx="6" presStyleCnt="9">
        <dgm:presLayoutVars>
          <dgm:bulletEnabled val="1"/>
        </dgm:presLayoutVars>
      </dgm:prSet>
      <dgm:spPr/>
      <dgm:t>
        <a:bodyPr/>
        <a:lstStyle/>
        <a:p>
          <a:endParaRPr lang="en-US"/>
        </a:p>
      </dgm:t>
    </dgm:pt>
    <dgm:pt modelId="{AD8C36C3-DD39-4DD0-AB94-51B3DFB66583}" type="pres">
      <dgm:prSet presAssocID="{F9C3A23A-4B08-4D25-8E5B-2BFB643A9B45}" presName="sibTrans" presStyleLbl="sibTrans2D1" presStyleIdx="6" presStyleCnt="8"/>
      <dgm:spPr/>
      <dgm:t>
        <a:bodyPr/>
        <a:lstStyle/>
        <a:p>
          <a:endParaRPr lang="en-US"/>
        </a:p>
      </dgm:t>
    </dgm:pt>
    <dgm:pt modelId="{D2728219-AE5C-4210-9BEA-82DD938F0252}" type="pres">
      <dgm:prSet presAssocID="{F9C3A23A-4B08-4D25-8E5B-2BFB643A9B45}" presName="connectorText" presStyleLbl="sibTrans2D1" presStyleIdx="6" presStyleCnt="8"/>
      <dgm:spPr/>
      <dgm:t>
        <a:bodyPr/>
        <a:lstStyle/>
        <a:p>
          <a:endParaRPr lang="en-US"/>
        </a:p>
      </dgm:t>
    </dgm:pt>
    <dgm:pt modelId="{0F4C4C60-A20F-4C41-9B0E-4D488FA9E978}" type="pres">
      <dgm:prSet presAssocID="{13C7ED3C-C226-4151-9BD2-CFD356F87735}" presName="node" presStyleLbl="node1" presStyleIdx="7" presStyleCnt="9">
        <dgm:presLayoutVars>
          <dgm:bulletEnabled val="1"/>
        </dgm:presLayoutVars>
      </dgm:prSet>
      <dgm:spPr/>
      <dgm:t>
        <a:bodyPr/>
        <a:lstStyle/>
        <a:p>
          <a:endParaRPr lang="en-US"/>
        </a:p>
      </dgm:t>
    </dgm:pt>
    <dgm:pt modelId="{B911B2CD-B6A1-4E7A-B5C0-59D308FF0801}" type="pres">
      <dgm:prSet presAssocID="{DEB756C9-343A-40B3-ADDE-B4D0087E4D3A}" presName="sibTrans" presStyleLbl="sibTrans2D1" presStyleIdx="7" presStyleCnt="8"/>
      <dgm:spPr/>
      <dgm:t>
        <a:bodyPr/>
        <a:lstStyle/>
        <a:p>
          <a:endParaRPr lang="en-US"/>
        </a:p>
      </dgm:t>
    </dgm:pt>
    <dgm:pt modelId="{5E7220A1-41ED-40B1-9278-F230C17B0A3A}" type="pres">
      <dgm:prSet presAssocID="{DEB756C9-343A-40B3-ADDE-B4D0087E4D3A}" presName="connectorText" presStyleLbl="sibTrans2D1" presStyleIdx="7" presStyleCnt="8"/>
      <dgm:spPr/>
      <dgm:t>
        <a:bodyPr/>
        <a:lstStyle/>
        <a:p>
          <a:endParaRPr lang="en-US"/>
        </a:p>
      </dgm:t>
    </dgm:pt>
    <dgm:pt modelId="{E1B24982-16D5-4166-BD5F-C8B9FF5E14EB}" type="pres">
      <dgm:prSet presAssocID="{F71CAEDC-F7D3-4F94-B2C9-4F0DF0EF1DAA}" presName="node" presStyleLbl="node1" presStyleIdx="8" presStyleCnt="9">
        <dgm:presLayoutVars>
          <dgm:bulletEnabled val="1"/>
        </dgm:presLayoutVars>
      </dgm:prSet>
      <dgm:spPr/>
      <dgm:t>
        <a:bodyPr/>
        <a:lstStyle/>
        <a:p>
          <a:endParaRPr lang="en-US"/>
        </a:p>
      </dgm:t>
    </dgm:pt>
  </dgm:ptLst>
  <dgm:cxnLst>
    <dgm:cxn modelId="{48C1C447-5EE3-4961-A1DD-8CD5F5F74128}" srcId="{542A45CE-ED2D-4DAC-9ED0-901FFFEEA611}" destId="{13C7ED3C-C226-4151-9BD2-CFD356F87735}" srcOrd="7" destOrd="0" parTransId="{DEDCA8C6-B0D3-489D-82A8-67F53B421C2E}" sibTransId="{DEB756C9-343A-40B3-ADDE-B4D0087E4D3A}"/>
    <dgm:cxn modelId="{ED556E74-9628-4DAF-B52F-A8BEC2088EC1}" type="presOf" srcId="{F71CAEDC-F7D3-4F94-B2C9-4F0DF0EF1DAA}" destId="{E1B24982-16D5-4166-BD5F-C8B9FF5E14EB}" srcOrd="0"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A7F8F97A-DA66-416B-AF74-604405667922}" type="presOf" srcId="{542A45CE-ED2D-4DAC-9ED0-901FFFEEA611}" destId="{65355A0E-1BE8-4F1A-911E-7457DD06B0A7}" srcOrd="0" destOrd="0" presId="urn:microsoft.com/office/officeart/2005/8/layout/process5"/>
    <dgm:cxn modelId="{78226B19-0332-4E8E-935D-8E78A565F295}" type="presOf" srcId="{CCC1F8C1-8A39-458A-AB7D-DB5A309CA0DC}" destId="{F37C5677-3AB6-4B89-A45B-1300EF2B6D7E}" srcOrd="0" destOrd="0" presId="urn:microsoft.com/office/officeart/2005/8/layout/process5"/>
    <dgm:cxn modelId="{E68F427D-AE76-4DAF-80F2-C3B908E34912}" type="presOf" srcId="{13C7ED3C-C226-4151-9BD2-CFD356F87735}" destId="{0F4C4C60-A20F-4C41-9B0E-4D488FA9E978}" srcOrd="0" destOrd="0" presId="urn:microsoft.com/office/officeart/2005/8/layout/process5"/>
    <dgm:cxn modelId="{A6D47992-AC84-4241-B594-5FF10FD2EB51}" type="presOf" srcId="{DEB756C9-343A-40B3-ADDE-B4D0087E4D3A}" destId="{5E7220A1-41ED-40B1-9278-F230C17B0A3A}" srcOrd="1" destOrd="0" presId="urn:microsoft.com/office/officeart/2005/8/layout/process5"/>
    <dgm:cxn modelId="{DBACA47C-A8BE-4E9A-B950-2319AA666F07}" type="presOf" srcId="{2A4E1F89-378A-49F5-8F24-2EAF3EB69D5C}" destId="{D53A9632-5DBF-4F89-950D-379D1D74B9BB}" srcOrd="1" destOrd="0" presId="urn:microsoft.com/office/officeart/2005/8/layout/process5"/>
    <dgm:cxn modelId="{020641D2-151C-4C3D-B350-95EDE4AA1313}" type="presOf" srcId="{70CC896D-D6FE-499A-A7A3-2ECE3F29FAFB}" destId="{64954DB3-F973-4A0E-8A9F-2EFAC2C288E0}" srcOrd="0" destOrd="0" presId="urn:microsoft.com/office/officeart/2005/8/layout/process5"/>
    <dgm:cxn modelId="{3FB419EB-078F-47D0-B10A-C3A42F07A23B}" type="presOf" srcId="{9E3A8FAF-E695-4B53-9109-73F8E252A140}" destId="{F193D169-38F6-4C45-BBBD-DF0FBE8F025F}" srcOrd="0" destOrd="0" presId="urn:microsoft.com/office/officeart/2005/8/layout/process5"/>
    <dgm:cxn modelId="{9C96C42D-7441-4D92-A96F-29A0244CFEB1}" type="presOf" srcId="{545240C6-B6D4-4576-AB29-CFFB4698576A}" destId="{C733DD00-0D80-48F5-804E-AD9615CAF51F}" srcOrd="0" destOrd="0" presId="urn:microsoft.com/office/officeart/2005/8/layout/process5"/>
    <dgm:cxn modelId="{9A39894A-23EE-4346-84D5-C64C2C4CA028}" type="presOf" srcId="{48E48379-4B0D-4B2C-A90D-D7E782EF7C1E}" destId="{3C89886F-513B-4255-974C-D4B7F3413FAC}" srcOrd="1" destOrd="0" presId="urn:microsoft.com/office/officeart/2005/8/layout/process5"/>
    <dgm:cxn modelId="{4F436C75-2C57-4058-8036-40A4B06FD146}" type="presOf" srcId="{D37B4B58-A98D-4738-BF86-7FB50C5B9B86}" destId="{8A69DAB3-6E4F-481A-83EC-19DDAD8BB0A4}" srcOrd="0" destOrd="0" presId="urn:microsoft.com/office/officeart/2005/8/layout/process5"/>
    <dgm:cxn modelId="{2C3198D4-81C9-4761-ACCE-7DF0CD778E6E}" type="presOf" srcId="{F2BF36BC-11F9-456B-A477-76DF1BAC0DAF}" destId="{4F5E5AFA-3BC8-4848-8E5E-564EA2EFA166}" srcOrd="0" destOrd="0" presId="urn:microsoft.com/office/officeart/2005/8/layout/process5"/>
    <dgm:cxn modelId="{C11D681D-0AD9-4EB1-AD54-4112DEA1C411}" type="presOf" srcId="{F9C3A23A-4B08-4D25-8E5B-2BFB643A9B45}" destId="{AD8C36C3-DD39-4DD0-AB94-51B3DFB66583}" srcOrd="0" destOrd="0" presId="urn:microsoft.com/office/officeart/2005/8/layout/process5"/>
    <dgm:cxn modelId="{6BD721E4-76C6-4129-A923-F1ADB3542E65}" type="presOf" srcId="{1245ABBF-F3BA-4A07-8F54-462B6D537114}" destId="{F1D5DD63-6989-49B7-9951-18EAAF329513}" srcOrd="0" destOrd="0" presId="urn:microsoft.com/office/officeart/2005/8/layout/process5"/>
    <dgm:cxn modelId="{B739F31A-5489-4B7F-A092-6D86BF48E4F2}" type="presOf" srcId="{74F08482-1306-4AC2-BB53-A6B37854FC26}" destId="{990ED103-C1B1-4980-893D-F9BFA2EA92A2}" srcOrd="1" destOrd="0" presId="urn:microsoft.com/office/officeart/2005/8/layout/process5"/>
    <dgm:cxn modelId="{762ED4A1-FEF2-4877-AAC5-0610D1409538}" type="presOf" srcId="{F2BF36BC-11F9-456B-A477-76DF1BAC0DAF}" destId="{AB3AB452-934B-4F3E-BADB-A9A0098DCBB1}" srcOrd="1" destOrd="0" presId="urn:microsoft.com/office/officeart/2005/8/layout/process5"/>
    <dgm:cxn modelId="{F2946679-EF0E-4B33-897F-E7D4F6F8BC7F}" srcId="{542A45CE-ED2D-4DAC-9ED0-901FFFEEA611}" destId="{9E3A8FAF-E695-4B53-9109-73F8E252A140}" srcOrd="5" destOrd="0" parTransId="{0C4C732B-5869-43DA-9211-D4D1BEDD6F93}" sibTransId="{D37B4B58-A98D-4738-BF86-7FB50C5B9B86}"/>
    <dgm:cxn modelId="{07DA26CA-355D-42B1-A68B-2EF399813651}" srcId="{542A45CE-ED2D-4DAC-9ED0-901FFFEEA611}" destId="{F71CAEDC-F7D3-4F94-B2C9-4F0DF0EF1DAA}" srcOrd="8" destOrd="0" parTransId="{52515199-0A1E-435B-8ADF-1B41BB27DD0E}" sibTransId="{36814609-E45B-44C1-B1F9-39C02E87581F}"/>
    <dgm:cxn modelId="{8452B104-6F0A-48E7-BAE8-764A34AA38F2}" type="presOf" srcId="{4DA2FAC4-C7CD-4795-B8EA-D3D35451D028}" destId="{72E2AD9C-273C-49E4-B134-EF16FDBBC653}" srcOrd="0" destOrd="0" presId="urn:microsoft.com/office/officeart/2005/8/layout/process5"/>
    <dgm:cxn modelId="{FC02B6AC-1341-45F6-BD7C-BD952AB018D5}" srcId="{542A45CE-ED2D-4DAC-9ED0-901FFFEEA611}" destId="{AFFC7528-1986-4B2C-8E45-81D8E408489F}" srcOrd="4" destOrd="0" parTransId="{00BF322F-218B-4189-8F7D-807A19581843}" sibTransId="{F2BF36BC-11F9-456B-A477-76DF1BAC0DAF}"/>
    <dgm:cxn modelId="{FB2F7186-45C9-421B-B58E-E169B0FF2D08}" type="presOf" srcId="{D37B4B58-A98D-4738-BF86-7FB50C5B9B86}" destId="{F709A167-0DC2-4BEF-904F-1CC4211D4D0C}" srcOrd="1" destOrd="0" presId="urn:microsoft.com/office/officeart/2005/8/layout/process5"/>
    <dgm:cxn modelId="{AEE02C6F-316A-4AD8-AB83-DEAE37825592}" type="presOf" srcId="{59856E13-950E-449E-8DC6-DEA29EE0E1B9}" destId="{F7CEEE59-6049-4C19-AEEE-716E3812088D}" srcOrd="0" destOrd="0" presId="urn:microsoft.com/office/officeart/2005/8/layout/process5"/>
    <dgm:cxn modelId="{2FC96E3B-B132-438D-9962-1CC58FBB495E}" type="presOf" srcId="{48E48379-4B0D-4B2C-A90D-D7E782EF7C1E}" destId="{9A2ED119-BE87-4F91-9A68-74A674A61447}" srcOrd="0" destOrd="0" presId="urn:microsoft.com/office/officeart/2005/8/layout/process5"/>
    <dgm:cxn modelId="{4EC9B77C-A7A5-4462-AD73-D9CD08DD7F0F}" type="presOf" srcId="{59856E13-950E-449E-8DC6-DEA29EE0E1B9}" destId="{5D5B4DFB-5FA9-4B2B-A561-22B2662A8F7E}" srcOrd="1"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FB42ECC7-FD9F-4AA1-8F94-BDE2578D9712}" type="presOf" srcId="{2A4E1F89-378A-49F5-8F24-2EAF3EB69D5C}" destId="{CA7D4283-1A77-4330-A4E3-4256CECA4009}" srcOrd="0" destOrd="0" presId="urn:microsoft.com/office/officeart/2005/8/layout/process5"/>
    <dgm:cxn modelId="{8D8790B8-0460-48AA-8D4C-739DB725061D}" srcId="{542A45CE-ED2D-4DAC-9ED0-901FFFEEA611}" destId="{1245ABBF-F3BA-4A07-8F54-462B6D537114}" srcOrd="6" destOrd="0" parTransId="{D89B0F92-15D3-43CB-A11F-25EDC9D04D10}" sibTransId="{F9C3A23A-4B08-4D25-8E5B-2BFB643A9B45}"/>
    <dgm:cxn modelId="{8F5CC42B-8F49-43AD-8B3D-20DC9AF659E5}" srcId="{542A45CE-ED2D-4DAC-9ED0-901FFFEEA611}" destId="{70CC896D-D6FE-499A-A7A3-2ECE3F29FAFB}" srcOrd="2" destOrd="0" parTransId="{A5C9A5C8-032C-43FD-B69D-9CAFBFB94A25}" sibTransId="{59856E13-950E-449E-8DC6-DEA29EE0E1B9}"/>
    <dgm:cxn modelId="{8AF4641E-5105-44FA-AFDD-3BA81F3E9B54}" srcId="{542A45CE-ED2D-4DAC-9ED0-901FFFEEA611}" destId="{CCC1F8C1-8A39-458A-AB7D-DB5A309CA0DC}" srcOrd="3" destOrd="0" parTransId="{1AD71E39-2006-4B28-BB3C-1A7EE0AF773E}" sibTransId="{48E48379-4B0D-4B2C-A90D-D7E782EF7C1E}"/>
    <dgm:cxn modelId="{DCDE4A9F-5FB9-4DFD-8C3C-13E08203E493}" type="presOf" srcId="{DEB756C9-343A-40B3-ADDE-B4D0087E4D3A}" destId="{B911B2CD-B6A1-4E7A-B5C0-59D308FF0801}" srcOrd="0" destOrd="0" presId="urn:microsoft.com/office/officeart/2005/8/layout/process5"/>
    <dgm:cxn modelId="{D6397370-5401-4BF7-AD94-B5FF639121AF}" type="presOf" srcId="{74F08482-1306-4AC2-BB53-A6B37854FC26}" destId="{FDA27824-D829-419A-92EB-39C282FDD5DD}" srcOrd="0" destOrd="0" presId="urn:microsoft.com/office/officeart/2005/8/layout/process5"/>
    <dgm:cxn modelId="{E3B1F603-EB71-420B-8F7D-22ED24089337}" type="presOf" srcId="{F9C3A23A-4B08-4D25-8E5B-2BFB643A9B45}" destId="{D2728219-AE5C-4210-9BEA-82DD938F0252}" srcOrd="1" destOrd="0" presId="urn:microsoft.com/office/officeart/2005/8/layout/process5"/>
    <dgm:cxn modelId="{F45E4A61-0B1E-4FEA-9442-610320ABD3D1}" type="presOf" srcId="{AFFC7528-1986-4B2C-8E45-81D8E408489F}" destId="{7D470C55-A35B-4728-8F0C-38BADB13AD1E}" srcOrd="0" destOrd="0" presId="urn:microsoft.com/office/officeart/2005/8/layout/process5"/>
    <dgm:cxn modelId="{20FC7B1C-08F2-4511-87E5-F92D3FAD2F6F}" type="presParOf" srcId="{65355A0E-1BE8-4F1A-911E-7457DD06B0A7}" destId="{72E2AD9C-273C-49E4-B134-EF16FDBBC653}" srcOrd="0" destOrd="0" presId="urn:microsoft.com/office/officeart/2005/8/layout/process5"/>
    <dgm:cxn modelId="{0074C3F3-A5D7-4460-8303-8E825526608D}" type="presParOf" srcId="{65355A0E-1BE8-4F1A-911E-7457DD06B0A7}" destId="{FDA27824-D829-419A-92EB-39C282FDD5DD}" srcOrd="1" destOrd="0" presId="urn:microsoft.com/office/officeart/2005/8/layout/process5"/>
    <dgm:cxn modelId="{078BEB16-6264-4B2A-8F5C-9BB4234908CC}" type="presParOf" srcId="{FDA27824-D829-419A-92EB-39C282FDD5DD}" destId="{990ED103-C1B1-4980-893D-F9BFA2EA92A2}" srcOrd="0" destOrd="0" presId="urn:microsoft.com/office/officeart/2005/8/layout/process5"/>
    <dgm:cxn modelId="{8F6F4A14-B975-407B-9061-481176DE3C32}" type="presParOf" srcId="{65355A0E-1BE8-4F1A-911E-7457DD06B0A7}" destId="{C733DD00-0D80-48F5-804E-AD9615CAF51F}" srcOrd="2" destOrd="0" presId="urn:microsoft.com/office/officeart/2005/8/layout/process5"/>
    <dgm:cxn modelId="{965E770F-2A43-483A-AC00-5D9CBF652631}" type="presParOf" srcId="{65355A0E-1BE8-4F1A-911E-7457DD06B0A7}" destId="{CA7D4283-1A77-4330-A4E3-4256CECA4009}" srcOrd="3" destOrd="0" presId="urn:microsoft.com/office/officeart/2005/8/layout/process5"/>
    <dgm:cxn modelId="{BDC05177-9A8E-42E7-815C-8C3A0AE97587}" type="presParOf" srcId="{CA7D4283-1A77-4330-A4E3-4256CECA4009}" destId="{D53A9632-5DBF-4F89-950D-379D1D74B9BB}" srcOrd="0" destOrd="0" presId="urn:microsoft.com/office/officeart/2005/8/layout/process5"/>
    <dgm:cxn modelId="{A24E0C86-F312-402B-8B1B-383163627D63}" type="presParOf" srcId="{65355A0E-1BE8-4F1A-911E-7457DD06B0A7}" destId="{64954DB3-F973-4A0E-8A9F-2EFAC2C288E0}" srcOrd="4" destOrd="0" presId="urn:microsoft.com/office/officeart/2005/8/layout/process5"/>
    <dgm:cxn modelId="{194AEBED-A283-4AF4-BAAB-5518C0A9F3F5}" type="presParOf" srcId="{65355A0E-1BE8-4F1A-911E-7457DD06B0A7}" destId="{F7CEEE59-6049-4C19-AEEE-716E3812088D}" srcOrd="5" destOrd="0" presId="urn:microsoft.com/office/officeart/2005/8/layout/process5"/>
    <dgm:cxn modelId="{91D80FD9-8E3F-44EF-AD3B-C5E49BE93199}" type="presParOf" srcId="{F7CEEE59-6049-4C19-AEEE-716E3812088D}" destId="{5D5B4DFB-5FA9-4B2B-A561-22B2662A8F7E}" srcOrd="0" destOrd="0" presId="urn:microsoft.com/office/officeart/2005/8/layout/process5"/>
    <dgm:cxn modelId="{4EF85104-B453-4D1F-A830-E86E6EB984B3}" type="presParOf" srcId="{65355A0E-1BE8-4F1A-911E-7457DD06B0A7}" destId="{F37C5677-3AB6-4B89-A45B-1300EF2B6D7E}" srcOrd="6" destOrd="0" presId="urn:microsoft.com/office/officeart/2005/8/layout/process5"/>
    <dgm:cxn modelId="{9D8DA170-DAE9-46C6-A836-25C1A7DABEBF}" type="presParOf" srcId="{65355A0E-1BE8-4F1A-911E-7457DD06B0A7}" destId="{9A2ED119-BE87-4F91-9A68-74A674A61447}" srcOrd="7" destOrd="0" presId="urn:microsoft.com/office/officeart/2005/8/layout/process5"/>
    <dgm:cxn modelId="{ECD16E9B-AE04-4844-9260-D3554ACF68FD}" type="presParOf" srcId="{9A2ED119-BE87-4F91-9A68-74A674A61447}" destId="{3C89886F-513B-4255-974C-D4B7F3413FAC}" srcOrd="0" destOrd="0" presId="urn:microsoft.com/office/officeart/2005/8/layout/process5"/>
    <dgm:cxn modelId="{79A31146-FFAE-45BF-B7A9-7FFA0AF68256}" type="presParOf" srcId="{65355A0E-1BE8-4F1A-911E-7457DD06B0A7}" destId="{7D470C55-A35B-4728-8F0C-38BADB13AD1E}" srcOrd="8" destOrd="0" presId="urn:microsoft.com/office/officeart/2005/8/layout/process5"/>
    <dgm:cxn modelId="{70759A9C-C2BF-451F-B939-8B11B8F662D1}" type="presParOf" srcId="{65355A0E-1BE8-4F1A-911E-7457DD06B0A7}" destId="{4F5E5AFA-3BC8-4848-8E5E-564EA2EFA166}" srcOrd="9" destOrd="0" presId="urn:microsoft.com/office/officeart/2005/8/layout/process5"/>
    <dgm:cxn modelId="{6FEB738F-0A99-4071-88DF-C7711139FA58}" type="presParOf" srcId="{4F5E5AFA-3BC8-4848-8E5E-564EA2EFA166}" destId="{AB3AB452-934B-4F3E-BADB-A9A0098DCBB1}" srcOrd="0" destOrd="0" presId="urn:microsoft.com/office/officeart/2005/8/layout/process5"/>
    <dgm:cxn modelId="{62A1E96B-D140-4D76-B877-FE59BE57CCA4}" type="presParOf" srcId="{65355A0E-1BE8-4F1A-911E-7457DD06B0A7}" destId="{F193D169-38F6-4C45-BBBD-DF0FBE8F025F}" srcOrd="10" destOrd="0" presId="urn:microsoft.com/office/officeart/2005/8/layout/process5"/>
    <dgm:cxn modelId="{395A6C83-1C07-47CE-B6F0-1877A5C929C6}" type="presParOf" srcId="{65355A0E-1BE8-4F1A-911E-7457DD06B0A7}" destId="{8A69DAB3-6E4F-481A-83EC-19DDAD8BB0A4}" srcOrd="11" destOrd="0" presId="urn:microsoft.com/office/officeart/2005/8/layout/process5"/>
    <dgm:cxn modelId="{7DC1F426-58CE-4D13-A281-7BBD99D63D94}" type="presParOf" srcId="{8A69DAB3-6E4F-481A-83EC-19DDAD8BB0A4}" destId="{F709A167-0DC2-4BEF-904F-1CC4211D4D0C}" srcOrd="0" destOrd="0" presId="urn:microsoft.com/office/officeart/2005/8/layout/process5"/>
    <dgm:cxn modelId="{472ECCDA-D2E0-4179-92E5-E544FFE548F8}" type="presParOf" srcId="{65355A0E-1BE8-4F1A-911E-7457DD06B0A7}" destId="{F1D5DD63-6989-49B7-9951-18EAAF329513}" srcOrd="12" destOrd="0" presId="urn:microsoft.com/office/officeart/2005/8/layout/process5"/>
    <dgm:cxn modelId="{1B9013E7-3FE0-419D-8FA1-F68AA6BD4DD2}" type="presParOf" srcId="{65355A0E-1BE8-4F1A-911E-7457DD06B0A7}" destId="{AD8C36C3-DD39-4DD0-AB94-51B3DFB66583}" srcOrd="13" destOrd="0" presId="urn:microsoft.com/office/officeart/2005/8/layout/process5"/>
    <dgm:cxn modelId="{6974555C-F9BC-4178-9E57-B34667D0E9C3}" type="presParOf" srcId="{AD8C36C3-DD39-4DD0-AB94-51B3DFB66583}" destId="{D2728219-AE5C-4210-9BEA-82DD938F0252}" srcOrd="0" destOrd="0" presId="urn:microsoft.com/office/officeart/2005/8/layout/process5"/>
    <dgm:cxn modelId="{67F70D66-06E5-4F07-897E-310CD9D54653}" type="presParOf" srcId="{65355A0E-1BE8-4F1A-911E-7457DD06B0A7}" destId="{0F4C4C60-A20F-4C41-9B0E-4D488FA9E978}" srcOrd="14" destOrd="0" presId="urn:microsoft.com/office/officeart/2005/8/layout/process5"/>
    <dgm:cxn modelId="{07C9191F-B96A-4639-AA02-B6ADA5067E37}" type="presParOf" srcId="{65355A0E-1BE8-4F1A-911E-7457DD06B0A7}" destId="{B911B2CD-B6A1-4E7A-B5C0-59D308FF0801}" srcOrd="15" destOrd="0" presId="urn:microsoft.com/office/officeart/2005/8/layout/process5"/>
    <dgm:cxn modelId="{16A0ADC9-A274-4DF3-88BA-16861EBB2A82}" type="presParOf" srcId="{B911B2CD-B6A1-4E7A-B5C0-59D308FF0801}" destId="{5E7220A1-41ED-40B1-9278-F230C17B0A3A}" srcOrd="0" destOrd="0" presId="urn:microsoft.com/office/officeart/2005/8/layout/process5"/>
    <dgm:cxn modelId="{0DC4771C-5C30-42E5-A78F-D81AB1797B32}" type="presParOf" srcId="{65355A0E-1BE8-4F1A-911E-7457DD06B0A7}" destId="{E1B24982-16D5-4166-BD5F-C8B9FF5E14EB}"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A45CE-ED2D-4DAC-9ED0-901FFFEEA611}" type="doc">
      <dgm:prSet loTypeId="urn:microsoft.com/office/officeart/2005/8/layout/process5" loCatId="process" qsTypeId="urn:microsoft.com/office/officeart/2005/8/quickstyle/simple3" qsCatId="simple" csTypeId="urn:microsoft.com/office/officeart/2005/8/colors/accent1_2" csCatId="accent1" phldr="1"/>
      <dgm:spPr/>
    </dgm:pt>
    <dgm:pt modelId="{4DA2FAC4-C7CD-4795-B8EA-D3D35451D028}">
      <dgm:prSet phldrT="[Text]" custT="1"/>
      <dgm:spPr/>
      <dgm:t>
        <a:bodyPr/>
        <a:lstStyle/>
        <a:p>
          <a:r>
            <a:rPr lang="en-US" sz="1400" b="1" smtClean="0">
              <a:solidFill>
                <a:srgbClr val="002060"/>
              </a:solidFill>
            </a:rPr>
            <a:t>WSAStartup</a:t>
          </a:r>
          <a:endParaRPr lang="en-US" sz="1400" b="1">
            <a:solidFill>
              <a:srgbClr val="002060"/>
            </a:solidFill>
          </a:endParaRPr>
        </a:p>
      </dgm:t>
    </dgm:pt>
    <dgm:pt modelId="{0AE7B060-C56D-44BC-8831-2B98814A9AB3}" type="parTrans" cxnId="{98426844-A137-4041-878C-B343C7C0606C}">
      <dgm:prSet/>
      <dgm:spPr/>
      <dgm:t>
        <a:bodyPr/>
        <a:lstStyle/>
        <a:p>
          <a:endParaRPr lang="en-US" sz="1400" b="1">
            <a:solidFill>
              <a:srgbClr val="002060"/>
            </a:solidFill>
          </a:endParaRPr>
        </a:p>
      </dgm:t>
    </dgm:pt>
    <dgm:pt modelId="{74F08482-1306-4AC2-BB53-A6B37854FC26}" type="sibTrans" cxnId="{98426844-A137-4041-878C-B343C7C0606C}">
      <dgm:prSet custT="1"/>
      <dgm:spPr/>
      <dgm:t>
        <a:bodyPr/>
        <a:lstStyle/>
        <a:p>
          <a:endParaRPr lang="en-US" sz="1400" b="1">
            <a:solidFill>
              <a:srgbClr val="002060"/>
            </a:solidFill>
          </a:endParaRPr>
        </a:p>
      </dgm:t>
    </dgm:pt>
    <dgm:pt modelId="{545240C6-B6D4-4576-AB29-CFFB4698576A}">
      <dgm:prSet phldrT="[Text]" custT="1"/>
      <dgm:spPr/>
      <dgm:t>
        <a:bodyPr/>
        <a:lstStyle/>
        <a:p>
          <a:r>
            <a:rPr lang="en-US" sz="1400" b="1" smtClean="0">
              <a:solidFill>
                <a:srgbClr val="002060"/>
              </a:solidFill>
            </a:rPr>
            <a:t>socket/</a:t>
          </a:r>
        </a:p>
        <a:p>
          <a:r>
            <a:rPr lang="en-US" sz="1400" b="1" smtClean="0">
              <a:solidFill>
                <a:srgbClr val="002060"/>
              </a:solidFill>
            </a:rPr>
            <a:t>WSASocket</a:t>
          </a:r>
          <a:endParaRPr lang="en-US" sz="1400" b="1">
            <a:solidFill>
              <a:srgbClr val="002060"/>
            </a:solidFill>
          </a:endParaRPr>
        </a:p>
      </dgm:t>
    </dgm:pt>
    <dgm:pt modelId="{61C419F5-C66D-4DB1-998F-4D134030E367}" type="parTrans" cxnId="{CD13EDEE-3564-456D-95AA-311E1A44AD1F}">
      <dgm:prSet/>
      <dgm:spPr/>
      <dgm:t>
        <a:bodyPr/>
        <a:lstStyle/>
        <a:p>
          <a:endParaRPr lang="en-US" sz="1400" b="1">
            <a:solidFill>
              <a:srgbClr val="002060"/>
            </a:solidFill>
          </a:endParaRPr>
        </a:p>
      </dgm:t>
    </dgm:pt>
    <dgm:pt modelId="{2A4E1F89-378A-49F5-8F24-2EAF3EB69D5C}" type="sibTrans" cxnId="{CD13EDEE-3564-456D-95AA-311E1A44AD1F}">
      <dgm:prSet custT="1"/>
      <dgm:spPr/>
      <dgm:t>
        <a:bodyPr/>
        <a:lstStyle/>
        <a:p>
          <a:endParaRPr lang="en-US" sz="1400" b="1">
            <a:solidFill>
              <a:srgbClr val="002060"/>
            </a:solidFill>
          </a:endParaRPr>
        </a:p>
      </dgm:t>
    </dgm:pt>
    <dgm:pt modelId="{70CC896D-D6FE-499A-A7A3-2ECE3F29FAFB}">
      <dgm:prSet phldrT="[Text]" custT="1"/>
      <dgm:spPr/>
      <dgm:t>
        <a:bodyPr/>
        <a:lstStyle/>
        <a:p>
          <a:r>
            <a:rPr lang="en-US" sz="1400" b="1" smtClean="0">
              <a:solidFill>
                <a:srgbClr val="002060"/>
              </a:solidFill>
            </a:rPr>
            <a:t>xác định địa chỉ/phân giải tên miền</a:t>
          </a:r>
          <a:endParaRPr lang="en-US" sz="1400" b="1">
            <a:solidFill>
              <a:srgbClr val="002060"/>
            </a:solidFill>
          </a:endParaRPr>
        </a:p>
      </dgm:t>
    </dgm:pt>
    <dgm:pt modelId="{A5C9A5C8-032C-43FD-B69D-9CAFBFB94A25}" type="parTrans" cxnId="{8F5CC42B-8F49-43AD-8B3D-20DC9AF659E5}">
      <dgm:prSet/>
      <dgm:spPr/>
      <dgm:t>
        <a:bodyPr/>
        <a:lstStyle/>
        <a:p>
          <a:endParaRPr lang="en-US" sz="1400" b="1">
            <a:solidFill>
              <a:srgbClr val="002060"/>
            </a:solidFill>
          </a:endParaRPr>
        </a:p>
      </dgm:t>
    </dgm:pt>
    <dgm:pt modelId="{59856E13-950E-449E-8DC6-DEA29EE0E1B9}" type="sibTrans" cxnId="{8F5CC42B-8F49-43AD-8B3D-20DC9AF659E5}">
      <dgm:prSet custT="1"/>
      <dgm:spPr/>
      <dgm:t>
        <a:bodyPr/>
        <a:lstStyle/>
        <a:p>
          <a:endParaRPr lang="en-US" sz="1400" b="1">
            <a:solidFill>
              <a:srgbClr val="002060"/>
            </a:solidFill>
          </a:endParaRPr>
        </a:p>
      </dgm:t>
    </dgm:pt>
    <dgm:pt modelId="{CCC1F8C1-8A39-458A-AB7D-DB5A309CA0DC}">
      <dgm:prSet phldrT="[Text]" custT="1"/>
      <dgm:spPr/>
      <dgm:t>
        <a:bodyPr/>
        <a:lstStyle/>
        <a:p>
          <a:r>
            <a:rPr lang="en-US" sz="1400" b="1" smtClean="0">
              <a:solidFill>
                <a:srgbClr val="002060"/>
              </a:solidFill>
            </a:rPr>
            <a:t>connect/WSAConnect</a:t>
          </a:r>
          <a:endParaRPr lang="en-US" sz="1400" b="1">
            <a:solidFill>
              <a:srgbClr val="002060"/>
            </a:solidFill>
          </a:endParaRPr>
        </a:p>
      </dgm:t>
    </dgm:pt>
    <dgm:pt modelId="{1AD71E39-2006-4B28-BB3C-1A7EE0AF773E}" type="parTrans" cxnId="{8AF4641E-5105-44FA-AFDD-3BA81F3E9B54}">
      <dgm:prSet/>
      <dgm:spPr/>
      <dgm:t>
        <a:bodyPr/>
        <a:lstStyle/>
        <a:p>
          <a:endParaRPr lang="en-US" sz="1400" b="1">
            <a:solidFill>
              <a:srgbClr val="002060"/>
            </a:solidFill>
          </a:endParaRPr>
        </a:p>
      </dgm:t>
    </dgm:pt>
    <dgm:pt modelId="{48E48379-4B0D-4B2C-A90D-D7E782EF7C1E}" type="sibTrans" cxnId="{8AF4641E-5105-44FA-AFDD-3BA81F3E9B54}">
      <dgm:prSet custT="1"/>
      <dgm:spPr/>
      <dgm:t>
        <a:bodyPr/>
        <a:lstStyle/>
        <a:p>
          <a:endParaRPr lang="en-US" sz="1400" b="1">
            <a:solidFill>
              <a:srgbClr val="002060"/>
            </a:solidFill>
          </a:endParaRPr>
        </a:p>
      </dgm:t>
    </dgm:pt>
    <dgm:pt modelId="{9E3A8FAF-E695-4B53-9109-73F8E252A140}">
      <dgm:prSet phldrT="[Text]" custT="1"/>
      <dgm:spPr/>
      <dgm:t>
        <a:bodyPr/>
        <a:lstStyle/>
        <a:p>
          <a:r>
            <a:rPr lang="en-US" sz="1400" b="1" smtClean="0">
              <a:solidFill>
                <a:srgbClr val="002060"/>
              </a:solidFill>
            </a:rPr>
            <a:t>send/</a:t>
          </a:r>
        </a:p>
        <a:p>
          <a:r>
            <a:rPr lang="en-US" sz="1400" b="1" smtClean="0">
              <a:solidFill>
                <a:srgbClr val="002060"/>
              </a:solidFill>
            </a:rPr>
            <a:t>WSASend</a:t>
          </a:r>
          <a:endParaRPr lang="en-US" sz="1400" b="1">
            <a:solidFill>
              <a:srgbClr val="002060"/>
            </a:solidFill>
          </a:endParaRPr>
        </a:p>
      </dgm:t>
    </dgm:pt>
    <dgm:pt modelId="{0C4C732B-5869-43DA-9211-D4D1BEDD6F93}" type="parTrans" cxnId="{F2946679-EF0E-4B33-897F-E7D4F6F8BC7F}">
      <dgm:prSet/>
      <dgm:spPr/>
      <dgm:t>
        <a:bodyPr/>
        <a:lstStyle/>
        <a:p>
          <a:endParaRPr lang="en-US" sz="1400" b="1">
            <a:solidFill>
              <a:srgbClr val="002060"/>
            </a:solidFill>
          </a:endParaRPr>
        </a:p>
      </dgm:t>
    </dgm:pt>
    <dgm:pt modelId="{D37B4B58-A98D-4738-BF86-7FB50C5B9B86}" type="sibTrans" cxnId="{F2946679-EF0E-4B33-897F-E7D4F6F8BC7F}">
      <dgm:prSet custT="1"/>
      <dgm:spPr/>
      <dgm:t>
        <a:bodyPr/>
        <a:lstStyle/>
        <a:p>
          <a:endParaRPr lang="en-US" sz="1400" b="1">
            <a:solidFill>
              <a:srgbClr val="002060"/>
            </a:solidFill>
          </a:endParaRPr>
        </a:p>
      </dgm:t>
    </dgm:pt>
    <dgm:pt modelId="{1245ABBF-F3BA-4A07-8F54-462B6D537114}">
      <dgm:prSet phldrT="[Text]" custT="1"/>
      <dgm:spPr/>
      <dgm:t>
        <a:bodyPr/>
        <a:lstStyle/>
        <a:p>
          <a:r>
            <a:rPr lang="en-US" sz="1400" b="1" smtClean="0">
              <a:solidFill>
                <a:srgbClr val="002060"/>
              </a:solidFill>
            </a:rPr>
            <a:t>recv/</a:t>
          </a:r>
        </a:p>
        <a:p>
          <a:r>
            <a:rPr lang="en-US" sz="1400" b="1" smtClean="0">
              <a:solidFill>
                <a:srgbClr val="002060"/>
              </a:solidFill>
            </a:rPr>
            <a:t>WSARecv</a:t>
          </a:r>
          <a:endParaRPr lang="en-US" sz="1400" b="1">
            <a:solidFill>
              <a:srgbClr val="002060"/>
            </a:solidFill>
          </a:endParaRPr>
        </a:p>
      </dgm:t>
    </dgm:pt>
    <dgm:pt modelId="{D89B0F92-15D3-43CB-A11F-25EDC9D04D10}" type="parTrans" cxnId="{8D8790B8-0460-48AA-8D4C-739DB725061D}">
      <dgm:prSet/>
      <dgm:spPr/>
      <dgm:t>
        <a:bodyPr/>
        <a:lstStyle/>
        <a:p>
          <a:endParaRPr lang="en-US" sz="1400" b="1">
            <a:solidFill>
              <a:srgbClr val="002060"/>
            </a:solidFill>
          </a:endParaRPr>
        </a:p>
      </dgm:t>
    </dgm:pt>
    <dgm:pt modelId="{F9C3A23A-4B08-4D25-8E5B-2BFB643A9B45}" type="sibTrans" cxnId="{8D8790B8-0460-48AA-8D4C-739DB725061D}">
      <dgm:prSet custT="1"/>
      <dgm:spPr/>
      <dgm:t>
        <a:bodyPr/>
        <a:lstStyle/>
        <a:p>
          <a:endParaRPr lang="en-US" sz="1400" b="1">
            <a:solidFill>
              <a:srgbClr val="002060"/>
            </a:solidFill>
          </a:endParaRPr>
        </a:p>
      </dgm:t>
    </dgm:pt>
    <dgm:pt modelId="{13C7ED3C-C226-4151-9BD2-CFD356F87735}">
      <dgm:prSet phldrT="[Text]" custT="1"/>
      <dgm:spPr/>
      <dgm:t>
        <a:bodyPr/>
        <a:lstStyle/>
        <a:p>
          <a:r>
            <a:rPr lang="en-US" sz="1400" b="1" smtClean="0">
              <a:solidFill>
                <a:srgbClr val="002060"/>
              </a:solidFill>
            </a:rPr>
            <a:t>closesocket</a:t>
          </a:r>
          <a:endParaRPr lang="en-US" sz="1400" b="1">
            <a:solidFill>
              <a:srgbClr val="002060"/>
            </a:solidFill>
          </a:endParaRPr>
        </a:p>
      </dgm:t>
    </dgm:pt>
    <dgm:pt modelId="{DEDCA8C6-B0D3-489D-82A8-67F53B421C2E}" type="parTrans" cxnId="{48C1C447-5EE3-4961-A1DD-8CD5F5F74128}">
      <dgm:prSet/>
      <dgm:spPr/>
      <dgm:t>
        <a:bodyPr/>
        <a:lstStyle/>
        <a:p>
          <a:endParaRPr lang="en-US" sz="1400" b="1">
            <a:solidFill>
              <a:srgbClr val="002060"/>
            </a:solidFill>
          </a:endParaRPr>
        </a:p>
      </dgm:t>
    </dgm:pt>
    <dgm:pt modelId="{DEB756C9-343A-40B3-ADDE-B4D0087E4D3A}" type="sibTrans" cxnId="{48C1C447-5EE3-4961-A1DD-8CD5F5F74128}">
      <dgm:prSet custT="1"/>
      <dgm:spPr/>
      <dgm:t>
        <a:bodyPr/>
        <a:lstStyle/>
        <a:p>
          <a:endParaRPr lang="en-US" sz="1400" b="1">
            <a:solidFill>
              <a:srgbClr val="002060"/>
            </a:solidFill>
          </a:endParaRPr>
        </a:p>
      </dgm:t>
    </dgm:pt>
    <dgm:pt modelId="{F71CAEDC-F7D3-4F94-B2C9-4F0DF0EF1DAA}">
      <dgm:prSet phldrT="[Text]" custT="1"/>
      <dgm:spPr/>
      <dgm:t>
        <a:bodyPr/>
        <a:lstStyle/>
        <a:p>
          <a:r>
            <a:rPr lang="en-US" sz="1400" b="1" smtClean="0">
              <a:solidFill>
                <a:srgbClr val="002060"/>
              </a:solidFill>
            </a:rPr>
            <a:t>WSACleanup</a:t>
          </a:r>
          <a:endParaRPr lang="en-US" sz="1400" b="1">
            <a:solidFill>
              <a:srgbClr val="002060"/>
            </a:solidFill>
          </a:endParaRPr>
        </a:p>
      </dgm:t>
    </dgm:pt>
    <dgm:pt modelId="{52515199-0A1E-435B-8ADF-1B41BB27DD0E}" type="parTrans" cxnId="{07DA26CA-355D-42B1-A68B-2EF399813651}">
      <dgm:prSet/>
      <dgm:spPr/>
      <dgm:t>
        <a:bodyPr/>
        <a:lstStyle/>
        <a:p>
          <a:endParaRPr lang="en-US" sz="1400" b="1">
            <a:solidFill>
              <a:srgbClr val="002060"/>
            </a:solidFill>
          </a:endParaRPr>
        </a:p>
      </dgm:t>
    </dgm:pt>
    <dgm:pt modelId="{36814609-E45B-44C1-B1F9-39C02E87581F}" type="sibTrans" cxnId="{07DA26CA-355D-42B1-A68B-2EF399813651}">
      <dgm:prSet/>
      <dgm:spPr/>
      <dgm:t>
        <a:bodyPr/>
        <a:lstStyle/>
        <a:p>
          <a:endParaRPr lang="en-US" sz="1400" b="1">
            <a:solidFill>
              <a:srgbClr val="002060"/>
            </a:solidFill>
          </a:endParaRPr>
        </a:p>
      </dgm:t>
    </dgm:pt>
    <dgm:pt modelId="{D30BBF36-BD1A-4FAE-83EB-66D22B69D437}" type="pres">
      <dgm:prSet presAssocID="{542A45CE-ED2D-4DAC-9ED0-901FFFEEA611}" presName="diagram" presStyleCnt="0">
        <dgm:presLayoutVars>
          <dgm:dir/>
          <dgm:resizeHandles val="exact"/>
        </dgm:presLayoutVars>
      </dgm:prSet>
      <dgm:spPr/>
    </dgm:pt>
    <dgm:pt modelId="{5D64B6DD-FBA7-4893-9316-303DD7FD0C04}" type="pres">
      <dgm:prSet presAssocID="{4DA2FAC4-C7CD-4795-B8EA-D3D35451D028}" presName="node" presStyleLbl="node1" presStyleIdx="0" presStyleCnt="8">
        <dgm:presLayoutVars>
          <dgm:bulletEnabled val="1"/>
        </dgm:presLayoutVars>
      </dgm:prSet>
      <dgm:spPr/>
      <dgm:t>
        <a:bodyPr/>
        <a:lstStyle/>
        <a:p>
          <a:endParaRPr lang="en-US"/>
        </a:p>
      </dgm:t>
    </dgm:pt>
    <dgm:pt modelId="{63FCAD2B-ABBD-4F80-9AE9-A6092AB54583}" type="pres">
      <dgm:prSet presAssocID="{74F08482-1306-4AC2-BB53-A6B37854FC26}" presName="sibTrans" presStyleLbl="sibTrans2D1" presStyleIdx="0" presStyleCnt="7"/>
      <dgm:spPr/>
      <dgm:t>
        <a:bodyPr/>
        <a:lstStyle/>
        <a:p>
          <a:endParaRPr lang="en-US"/>
        </a:p>
      </dgm:t>
    </dgm:pt>
    <dgm:pt modelId="{08BEC352-13EE-4B15-AD9F-57A5D98FF1C3}" type="pres">
      <dgm:prSet presAssocID="{74F08482-1306-4AC2-BB53-A6B37854FC26}" presName="connectorText" presStyleLbl="sibTrans2D1" presStyleIdx="0" presStyleCnt="7"/>
      <dgm:spPr/>
      <dgm:t>
        <a:bodyPr/>
        <a:lstStyle/>
        <a:p>
          <a:endParaRPr lang="en-US"/>
        </a:p>
      </dgm:t>
    </dgm:pt>
    <dgm:pt modelId="{C6D73DE4-98C2-40FC-B6F3-82A15C3294A2}" type="pres">
      <dgm:prSet presAssocID="{545240C6-B6D4-4576-AB29-CFFB4698576A}" presName="node" presStyleLbl="node1" presStyleIdx="1" presStyleCnt="8">
        <dgm:presLayoutVars>
          <dgm:bulletEnabled val="1"/>
        </dgm:presLayoutVars>
      </dgm:prSet>
      <dgm:spPr/>
      <dgm:t>
        <a:bodyPr/>
        <a:lstStyle/>
        <a:p>
          <a:endParaRPr lang="en-US"/>
        </a:p>
      </dgm:t>
    </dgm:pt>
    <dgm:pt modelId="{AED7390E-72C6-4504-920B-DFD374DBDFAB}" type="pres">
      <dgm:prSet presAssocID="{2A4E1F89-378A-49F5-8F24-2EAF3EB69D5C}" presName="sibTrans" presStyleLbl="sibTrans2D1" presStyleIdx="1" presStyleCnt="7"/>
      <dgm:spPr/>
      <dgm:t>
        <a:bodyPr/>
        <a:lstStyle/>
        <a:p>
          <a:endParaRPr lang="en-US"/>
        </a:p>
      </dgm:t>
    </dgm:pt>
    <dgm:pt modelId="{394C9D59-9D94-482D-AECD-B70B36118E1A}" type="pres">
      <dgm:prSet presAssocID="{2A4E1F89-378A-49F5-8F24-2EAF3EB69D5C}" presName="connectorText" presStyleLbl="sibTrans2D1" presStyleIdx="1" presStyleCnt="7"/>
      <dgm:spPr/>
      <dgm:t>
        <a:bodyPr/>
        <a:lstStyle/>
        <a:p>
          <a:endParaRPr lang="en-US"/>
        </a:p>
      </dgm:t>
    </dgm:pt>
    <dgm:pt modelId="{504474BF-0D6C-40B1-896C-A637619E3E7B}" type="pres">
      <dgm:prSet presAssocID="{70CC896D-D6FE-499A-A7A3-2ECE3F29FAFB}" presName="node" presStyleLbl="node1" presStyleIdx="2" presStyleCnt="8">
        <dgm:presLayoutVars>
          <dgm:bulletEnabled val="1"/>
        </dgm:presLayoutVars>
      </dgm:prSet>
      <dgm:spPr/>
      <dgm:t>
        <a:bodyPr/>
        <a:lstStyle/>
        <a:p>
          <a:endParaRPr lang="en-US"/>
        </a:p>
      </dgm:t>
    </dgm:pt>
    <dgm:pt modelId="{3F972F2B-B97D-4CFA-AE71-24A9B7D4CD1E}" type="pres">
      <dgm:prSet presAssocID="{59856E13-950E-449E-8DC6-DEA29EE0E1B9}" presName="sibTrans" presStyleLbl="sibTrans2D1" presStyleIdx="2" presStyleCnt="7"/>
      <dgm:spPr/>
      <dgm:t>
        <a:bodyPr/>
        <a:lstStyle/>
        <a:p>
          <a:endParaRPr lang="en-US"/>
        </a:p>
      </dgm:t>
    </dgm:pt>
    <dgm:pt modelId="{B9B6151B-DB28-4370-8DCF-7A16DCAEC143}" type="pres">
      <dgm:prSet presAssocID="{59856E13-950E-449E-8DC6-DEA29EE0E1B9}" presName="connectorText" presStyleLbl="sibTrans2D1" presStyleIdx="2" presStyleCnt="7"/>
      <dgm:spPr/>
      <dgm:t>
        <a:bodyPr/>
        <a:lstStyle/>
        <a:p>
          <a:endParaRPr lang="en-US"/>
        </a:p>
      </dgm:t>
    </dgm:pt>
    <dgm:pt modelId="{844F28DB-D9E9-432E-94EC-486DB2C7871B}" type="pres">
      <dgm:prSet presAssocID="{CCC1F8C1-8A39-458A-AB7D-DB5A309CA0DC}" presName="node" presStyleLbl="node1" presStyleIdx="3" presStyleCnt="8">
        <dgm:presLayoutVars>
          <dgm:bulletEnabled val="1"/>
        </dgm:presLayoutVars>
      </dgm:prSet>
      <dgm:spPr/>
      <dgm:t>
        <a:bodyPr/>
        <a:lstStyle/>
        <a:p>
          <a:endParaRPr lang="en-US"/>
        </a:p>
      </dgm:t>
    </dgm:pt>
    <dgm:pt modelId="{42609F76-87A4-4F8C-B8C4-8188AFAAA055}" type="pres">
      <dgm:prSet presAssocID="{48E48379-4B0D-4B2C-A90D-D7E782EF7C1E}" presName="sibTrans" presStyleLbl="sibTrans2D1" presStyleIdx="3" presStyleCnt="7"/>
      <dgm:spPr/>
      <dgm:t>
        <a:bodyPr/>
        <a:lstStyle/>
        <a:p>
          <a:endParaRPr lang="en-US"/>
        </a:p>
      </dgm:t>
    </dgm:pt>
    <dgm:pt modelId="{C4AF938C-E27A-48B6-AED0-1B5EBDFCB6D0}" type="pres">
      <dgm:prSet presAssocID="{48E48379-4B0D-4B2C-A90D-D7E782EF7C1E}" presName="connectorText" presStyleLbl="sibTrans2D1" presStyleIdx="3" presStyleCnt="7"/>
      <dgm:spPr/>
      <dgm:t>
        <a:bodyPr/>
        <a:lstStyle/>
        <a:p>
          <a:endParaRPr lang="en-US"/>
        </a:p>
      </dgm:t>
    </dgm:pt>
    <dgm:pt modelId="{2589970D-3981-4459-8461-7708789D5633}" type="pres">
      <dgm:prSet presAssocID="{9E3A8FAF-E695-4B53-9109-73F8E252A140}" presName="node" presStyleLbl="node1" presStyleIdx="4" presStyleCnt="8">
        <dgm:presLayoutVars>
          <dgm:bulletEnabled val="1"/>
        </dgm:presLayoutVars>
      </dgm:prSet>
      <dgm:spPr/>
      <dgm:t>
        <a:bodyPr/>
        <a:lstStyle/>
        <a:p>
          <a:endParaRPr lang="en-US"/>
        </a:p>
      </dgm:t>
    </dgm:pt>
    <dgm:pt modelId="{4AC2CC8A-62DF-4E57-A02C-C384433946BF}" type="pres">
      <dgm:prSet presAssocID="{D37B4B58-A98D-4738-BF86-7FB50C5B9B86}" presName="sibTrans" presStyleLbl="sibTrans2D1" presStyleIdx="4" presStyleCnt="7"/>
      <dgm:spPr/>
      <dgm:t>
        <a:bodyPr/>
        <a:lstStyle/>
        <a:p>
          <a:endParaRPr lang="en-US"/>
        </a:p>
      </dgm:t>
    </dgm:pt>
    <dgm:pt modelId="{F56ABF10-A3E5-4DD4-A917-32CD9C399571}" type="pres">
      <dgm:prSet presAssocID="{D37B4B58-A98D-4738-BF86-7FB50C5B9B86}" presName="connectorText" presStyleLbl="sibTrans2D1" presStyleIdx="4" presStyleCnt="7"/>
      <dgm:spPr/>
      <dgm:t>
        <a:bodyPr/>
        <a:lstStyle/>
        <a:p>
          <a:endParaRPr lang="en-US"/>
        </a:p>
      </dgm:t>
    </dgm:pt>
    <dgm:pt modelId="{49CE1D9B-CE9F-4013-B3AA-CFE5044D7DB5}" type="pres">
      <dgm:prSet presAssocID="{1245ABBF-F3BA-4A07-8F54-462B6D537114}" presName="node" presStyleLbl="node1" presStyleIdx="5" presStyleCnt="8">
        <dgm:presLayoutVars>
          <dgm:bulletEnabled val="1"/>
        </dgm:presLayoutVars>
      </dgm:prSet>
      <dgm:spPr/>
      <dgm:t>
        <a:bodyPr/>
        <a:lstStyle/>
        <a:p>
          <a:endParaRPr lang="en-US"/>
        </a:p>
      </dgm:t>
    </dgm:pt>
    <dgm:pt modelId="{473679B4-8DD9-4FE8-BE39-A0B5FFD5EC73}" type="pres">
      <dgm:prSet presAssocID="{F9C3A23A-4B08-4D25-8E5B-2BFB643A9B45}" presName="sibTrans" presStyleLbl="sibTrans2D1" presStyleIdx="5" presStyleCnt="7"/>
      <dgm:spPr/>
      <dgm:t>
        <a:bodyPr/>
        <a:lstStyle/>
        <a:p>
          <a:endParaRPr lang="en-US"/>
        </a:p>
      </dgm:t>
    </dgm:pt>
    <dgm:pt modelId="{2FA8F9D4-20FA-45C6-A1FC-292433DC93B5}" type="pres">
      <dgm:prSet presAssocID="{F9C3A23A-4B08-4D25-8E5B-2BFB643A9B45}" presName="connectorText" presStyleLbl="sibTrans2D1" presStyleIdx="5" presStyleCnt="7"/>
      <dgm:spPr/>
      <dgm:t>
        <a:bodyPr/>
        <a:lstStyle/>
        <a:p>
          <a:endParaRPr lang="en-US"/>
        </a:p>
      </dgm:t>
    </dgm:pt>
    <dgm:pt modelId="{154479DD-CD22-482F-ACB3-48704E6F659C}" type="pres">
      <dgm:prSet presAssocID="{13C7ED3C-C226-4151-9BD2-CFD356F87735}" presName="node" presStyleLbl="node1" presStyleIdx="6" presStyleCnt="8">
        <dgm:presLayoutVars>
          <dgm:bulletEnabled val="1"/>
        </dgm:presLayoutVars>
      </dgm:prSet>
      <dgm:spPr/>
      <dgm:t>
        <a:bodyPr/>
        <a:lstStyle/>
        <a:p>
          <a:endParaRPr lang="en-US"/>
        </a:p>
      </dgm:t>
    </dgm:pt>
    <dgm:pt modelId="{24489386-3694-48C0-A1BF-D064EBD5D6A6}" type="pres">
      <dgm:prSet presAssocID="{DEB756C9-343A-40B3-ADDE-B4D0087E4D3A}" presName="sibTrans" presStyleLbl="sibTrans2D1" presStyleIdx="6" presStyleCnt="7"/>
      <dgm:spPr/>
      <dgm:t>
        <a:bodyPr/>
        <a:lstStyle/>
        <a:p>
          <a:endParaRPr lang="en-US"/>
        </a:p>
      </dgm:t>
    </dgm:pt>
    <dgm:pt modelId="{BD69B02D-1902-4150-99B4-F9CA51D43B78}" type="pres">
      <dgm:prSet presAssocID="{DEB756C9-343A-40B3-ADDE-B4D0087E4D3A}" presName="connectorText" presStyleLbl="sibTrans2D1" presStyleIdx="6" presStyleCnt="7"/>
      <dgm:spPr/>
      <dgm:t>
        <a:bodyPr/>
        <a:lstStyle/>
        <a:p>
          <a:endParaRPr lang="en-US"/>
        </a:p>
      </dgm:t>
    </dgm:pt>
    <dgm:pt modelId="{F4B676B2-D336-4552-97ED-B630CEA02C68}" type="pres">
      <dgm:prSet presAssocID="{F71CAEDC-F7D3-4F94-B2C9-4F0DF0EF1DAA}" presName="node" presStyleLbl="node1" presStyleIdx="7" presStyleCnt="8">
        <dgm:presLayoutVars>
          <dgm:bulletEnabled val="1"/>
        </dgm:presLayoutVars>
      </dgm:prSet>
      <dgm:spPr/>
      <dgm:t>
        <a:bodyPr/>
        <a:lstStyle/>
        <a:p>
          <a:endParaRPr lang="en-US"/>
        </a:p>
      </dgm:t>
    </dgm:pt>
  </dgm:ptLst>
  <dgm:cxnLst>
    <dgm:cxn modelId="{8F5CC42B-8F49-43AD-8B3D-20DC9AF659E5}" srcId="{542A45CE-ED2D-4DAC-9ED0-901FFFEEA611}" destId="{70CC896D-D6FE-499A-A7A3-2ECE3F29FAFB}" srcOrd="2" destOrd="0" parTransId="{A5C9A5C8-032C-43FD-B69D-9CAFBFB94A25}" sibTransId="{59856E13-950E-449E-8DC6-DEA29EE0E1B9}"/>
    <dgm:cxn modelId="{8AF4641E-5105-44FA-AFDD-3BA81F3E9B54}" srcId="{542A45CE-ED2D-4DAC-9ED0-901FFFEEA611}" destId="{CCC1F8C1-8A39-458A-AB7D-DB5A309CA0DC}" srcOrd="3" destOrd="0" parTransId="{1AD71E39-2006-4B28-BB3C-1A7EE0AF773E}" sibTransId="{48E48379-4B0D-4B2C-A90D-D7E782EF7C1E}"/>
    <dgm:cxn modelId="{1AF2D18E-F8FA-4BA3-9DB4-77460622B9B0}" type="presOf" srcId="{D37B4B58-A98D-4738-BF86-7FB50C5B9B86}" destId="{F56ABF10-A3E5-4DD4-A917-32CD9C399571}" srcOrd="1" destOrd="0" presId="urn:microsoft.com/office/officeart/2005/8/layout/process5"/>
    <dgm:cxn modelId="{03965EA5-CAF2-40D9-835E-85040D283223}" type="presOf" srcId="{542A45CE-ED2D-4DAC-9ED0-901FFFEEA611}" destId="{D30BBF36-BD1A-4FAE-83EB-66D22B69D437}" srcOrd="0" destOrd="0" presId="urn:microsoft.com/office/officeart/2005/8/layout/process5"/>
    <dgm:cxn modelId="{A70FAE74-32CD-493A-9DA5-9C50054C30A9}" type="presOf" srcId="{DEB756C9-343A-40B3-ADDE-B4D0087E4D3A}" destId="{BD69B02D-1902-4150-99B4-F9CA51D43B78}" srcOrd="1" destOrd="0" presId="urn:microsoft.com/office/officeart/2005/8/layout/process5"/>
    <dgm:cxn modelId="{952A9F5D-C76C-4ED2-8B53-66443389F02B}" type="presOf" srcId="{DEB756C9-343A-40B3-ADDE-B4D0087E4D3A}" destId="{24489386-3694-48C0-A1BF-D064EBD5D6A6}" srcOrd="0" destOrd="0" presId="urn:microsoft.com/office/officeart/2005/8/layout/process5"/>
    <dgm:cxn modelId="{AF6679FD-CD33-4F15-856D-C5B7C6A335CE}" type="presOf" srcId="{74F08482-1306-4AC2-BB53-A6B37854FC26}" destId="{08BEC352-13EE-4B15-AD9F-57A5D98FF1C3}" srcOrd="1" destOrd="0" presId="urn:microsoft.com/office/officeart/2005/8/layout/process5"/>
    <dgm:cxn modelId="{CD13EDEE-3564-456D-95AA-311E1A44AD1F}" srcId="{542A45CE-ED2D-4DAC-9ED0-901FFFEEA611}" destId="{545240C6-B6D4-4576-AB29-CFFB4698576A}" srcOrd="1" destOrd="0" parTransId="{61C419F5-C66D-4DB1-998F-4D134030E367}" sibTransId="{2A4E1F89-378A-49F5-8F24-2EAF3EB69D5C}"/>
    <dgm:cxn modelId="{EF7493D4-EB4F-41D0-8015-516EE144601C}" type="presOf" srcId="{D37B4B58-A98D-4738-BF86-7FB50C5B9B86}" destId="{4AC2CC8A-62DF-4E57-A02C-C384433946BF}" srcOrd="0" destOrd="0" presId="urn:microsoft.com/office/officeart/2005/8/layout/process5"/>
    <dgm:cxn modelId="{B67023B5-990F-4E25-A825-8EE1791C7B26}" type="presOf" srcId="{545240C6-B6D4-4576-AB29-CFFB4698576A}" destId="{C6D73DE4-98C2-40FC-B6F3-82A15C3294A2}" srcOrd="0" destOrd="0" presId="urn:microsoft.com/office/officeart/2005/8/layout/process5"/>
    <dgm:cxn modelId="{2885E291-6349-4D73-8278-A88E6D136B0C}" type="presOf" srcId="{2A4E1F89-378A-49F5-8F24-2EAF3EB69D5C}" destId="{394C9D59-9D94-482D-AECD-B70B36118E1A}" srcOrd="1" destOrd="0" presId="urn:microsoft.com/office/officeart/2005/8/layout/process5"/>
    <dgm:cxn modelId="{4DC22CB1-1C56-4928-A0C8-57E051913055}" type="presOf" srcId="{59856E13-950E-449E-8DC6-DEA29EE0E1B9}" destId="{B9B6151B-DB28-4370-8DCF-7A16DCAEC143}" srcOrd="1" destOrd="0" presId="urn:microsoft.com/office/officeart/2005/8/layout/process5"/>
    <dgm:cxn modelId="{E78DCA15-4492-499C-944E-987CB70F71E0}" type="presOf" srcId="{13C7ED3C-C226-4151-9BD2-CFD356F87735}" destId="{154479DD-CD22-482F-ACB3-48704E6F659C}" srcOrd="0" destOrd="0" presId="urn:microsoft.com/office/officeart/2005/8/layout/process5"/>
    <dgm:cxn modelId="{1096704B-31F2-492F-B032-8147DD80E0BF}" type="presOf" srcId="{4DA2FAC4-C7CD-4795-B8EA-D3D35451D028}" destId="{5D64B6DD-FBA7-4893-9316-303DD7FD0C04}" srcOrd="0" destOrd="0" presId="urn:microsoft.com/office/officeart/2005/8/layout/process5"/>
    <dgm:cxn modelId="{FD8D4545-F63E-4D1B-93DD-2B8692E83E9B}" type="presOf" srcId="{1245ABBF-F3BA-4A07-8F54-462B6D537114}" destId="{49CE1D9B-CE9F-4013-B3AA-CFE5044D7DB5}" srcOrd="0" destOrd="0" presId="urn:microsoft.com/office/officeart/2005/8/layout/process5"/>
    <dgm:cxn modelId="{2D76FC4A-EBCA-48D9-AD0D-E7630B72D65B}" type="presOf" srcId="{2A4E1F89-378A-49F5-8F24-2EAF3EB69D5C}" destId="{AED7390E-72C6-4504-920B-DFD374DBDFAB}" srcOrd="0" destOrd="0" presId="urn:microsoft.com/office/officeart/2005/8/layout/process5"/>
    <dgm:cxn modelId="{F2946679-EF0E-4B33-897F-E7D4F6F8BC7F}" srcId="{542A45CE-ED2D-4DAC-9ED0-901FFFEEA611}" destId="{9E3A8FAF-E695-4B53-9109-73F8E252A140}" srcOrd="4" destOrd="0" parTransId="{0C4C732B-5869-43DA-9211-D4D1BEDD6F93}" sibTransId="{D37B4B58-A98D-4738-BF86-7FB50C5B9B86}"/>
    <dgm:cxn modelId="{B554AF98-3911-4852-8D07-18B9B5FCA511}" type="presOf" srcId="{F71CAEDC-F7D3-4F94-B2C9-4F0DF0EF1DAA}" destId="{F4B676B2-D336-4552-97ED-B630CEA02C68}" srcOrd="0" destOrd="0" presId="urn:microsoft.com/office/officeart/2005/8/layout/process5"/>
    <dgm:cxn modelId="{DCF63708-3471-4E00-A606-815E4D066646}" type="presOf" srcId="{CCC1F8C1-8A39-458A-AB7D-DB5A309CA0DC}" destId="{844F28DB-D9E9-432E-94EC-486DB2C7871B}" srcOrd="0" destOrd="0" presId="urn:microsoft.com/office/officeart/2005/8/layout/process5"/>
    <dgm:cxn modelId="{29B06069-BEA1-453B-B8A7-E5208379EEC3}" type="presOf" srcId="{59856E13-950E-449E-8DC6-DEA29EE0E1B9}" destId="{3F972F2B-B97D-4CFA-AE71-24A9B7D4CD1E}" srcOrd="0" destOrd="0" presId="urn:microsoft.com/office/officeart/2005/8/layout/process5"/>
    <dgm:cxn modelId="{7DCC6CAE-48E0-4524-836B-41BDEF66879F}" type="presOf" srcId="{74F08482-1306-4AC2-BB53-A6B37854FC26}" destId="{63FCAD2B-ABBD-4F80-9AE9-A6092AB54583}" srcOrd="0" destOrd="0" presId="urn:microsoft.com/office/officeart/2005/8/layout/process5"/>
    <dgm:cxn modelId="{2F56516C-90E2-43DA-96B0-4D2339DB0B1A}" type="presOf" srcId="{F9C3A23A-4B08-4D25-8E5B-2BFB643A9B45}" destId="{473679B4-8DD9-4FE8-BE39-A0B5FFD5EC73}" srcOrd="0" destOrd="0" presId="urn:microsoft.com/office/officeart/2005/8/layout/process5"/>
    <dgm:cxn modelId="{48C1C447-5EE3-4961-A1DD-8CD5F5F74128}" srcId="{542A45CE-ED2D-4DAC-9ED0-901FFFEEA611}" destId="{13C7ED3C-C226-4151-9BD2-CFD356F87735}" srcOrd="6" destOrd="0" parTransId="{DEDCA8C6-B0D3-489D-82A8-67F53B421C2E}" sibTransId="{DEB756C9-343A-40B3-ADDE-B4D0087E4D3A}"/>
    <dgm:cxn modelId="{6AD85DBC-C7FD-4967-BD55-ADE1084563BE}" type="presOf" srcId="{F9C3A23A-4B08-4D25-8E5B-2BFB643A9B45}" destId="{2FA8F9D4-20FA-45C6-A1FC-292433DC93B5}" srcOrd="1" destOrd="0" presId="urn:microsoft.com/office/officeart/2005/8/layout/process5"/>
    <dgm:cxn modelId="{8D8790B8-0460-48AA-8D4C-739DB725061D}" srcId="{542A45CE-ED2D-4DAC-9ED0-901FFFEEA611}" destId="{1245ABBF-F3BA-4A07-8F54-462B6D537114}" srcOrd="5" destOrd="0" parTransId="{D89B0F92-15D3-43CB-A11F-25EDC9D04D10}" sibTransId="{F9C3A23A-4B08-4D25-8E5B-2BFB643A9B45}"/>
    <dgm:cxn modelId="{437AA424-E097-479A-9929-DB0821F3AA1F}" type="presOf" srcId="{70CC896D-D6FE-499A-A7A3-2ECE3F29FAFB}" destId="{504474BF-0D6C-40B1-896C-A637619E3E7B}" srcOrd="0" destOrd="0" presId="urn:microsoft.com/office/officeart/2005/8/layout/process5"/>
    <dgm:cxn modelId="{07DA26CA-355D-42B1-A68B-2EF399813651}" srcId="{542A45CE-ED2D-4DAC-9ED0-901FFFEEA611}" destId="{F71CAEDC-F7D3-4F94-B2C9-4F0DF0EF1DAA}" srcOrd="7" destOrd="0" parTransId="{52515199-0A1E-435B-8ADF-1B41BB27DD0E}" sibTransId="{36814609-E45B-44C1-B1F9-39C02E87581F}"/>
    <dgm:cxn modelId="{CD9305DD-895A-435D-A850-BE9AF3D76D9D}" type="presOf" srcId="{48E48379-4B0D-4B2C-A90D-D7E782EF7C1E}" destId="{42609F76-87A4-4F8C-B8C4-8188AFAAA055}" srcOrd="0" destOrd="0" presId="urn:microsoft.com/office/officeart/2005/8/layout/process5"/>
    <dgm:cxn modelId="{DAE2B68D-07B1-4710-9A48-585BEF5492CA}" type="presOf" srcId="{9E3A8FAF-E695-4B53-9109-73F8E252A140}" destId="{2589970D-3981-4459-8461-7708789D5633}" srcOrd="0" destOrd="0" presId="urn:microsoft.com/office/officeart/2005/8/layout/process5"/>
    <dgm:cxn modelId="{6A8C5966-5FBF-4A0C-B3FF-B4EA7DAC09DC}" type="presOf" srcId="{48E48379-4B0D-4B2C-A90D-D7E782EF7C1E}" destId="{C4AF938C-E27A-48B6-AED0-1B5EBDFCB6D0}" srcOrd="1" destOrd="0" presId="urn:microsoft.com/office/officeart/2005/8/layout/process5"/>
    <dgm:cxn modelId="{98426844-A137-4041-878C-B343C7C0606C}" srcId="{542A45CE-ED2D-4DAC-9ED0-901FFFEEA611}" destId="{4DA2FAC4-C7CD-4795-B8EA-D3D35451D028}" srcOrd="0" destOrd="0" parTransId="{0AE7B060-C56D-44BC-8831-2B98814A9AB3}" sibTransId="{74F08482-1306-4AC2-BB53-A6B37854FC26}"/>
    <dgm:cxn modelId="{EFEA30C4-B1B6-444E-8EEB-7612DFEC27CF}" type="presParOf" srcId="{D30BBF36-BD1A-4FAE-83EB-66D22B69D437}" destId="{5D64B6DD-FBA7-4893-9316-303DD7FD0C04}" srcOrd="0" destOrd="0" presId="urn:microsoft.com/office/officeart/2005/8/layout/process5"/>
    <dgm:cxn modelId="{003CEB70-E0B2-40E2-8377-87BE75914374}" type="presParOf" srcId="{D30BBF36-BD1A-4FAE-83EB-66D22B69D437}" destId="{63FCAD2B-ABBD-4F80-9AE9-A6092AB54583}" srcOrd="1" destOrd="0" presId="urn:microsoft.com/office/officeart/2005/8/layout/process5"/>
    <dgm:cxn modelId="{5A941FB8-D630-4C7D-A936-9A0E725861B7}" type="presParOf" srcId="{63FCAD2B-ABBD-4F80-9AE9-A6092AB54583}" destId="{08BEC352-13EE-4B15-AD9F-57A5D98FF1C3}" srcOrd="0" destOrd="0" presId="urn:microsoft.com/office/officeart/2005/8/layout/process5"/>
    <dgm:cxn modelId="{FFCA68FE-E6A8-4E0C-A663-42CC8DDDB115}" type="presParOf" srcId="{D30BBF36-BD1A-4FAE-83EB-66D22B69D437}" destId="{C6D73DE4-98C2-40FC-B6F3-82A15C3294A2}" srcOrd="2" destOrd="0" presId="urn:microsoft.com/office/officeart/2005/8/layout/process5"/>
    <dgm:cxn modelId="{FF57D0C0-95A6-4846-8E24-3C3033829425}" type="presParOf" srcId="{D30BBF36-BD1A-4FAE-83EB-66D22B69D437}" destId="{AED7390E-72C6-4504-920B-DFD374DBDFAB}" srcOrd="3" destOrd="0" presId="urn:microsoft.com/office/officeart/2005/8/layout/process5"/>
    <dgm:cxn modelId="{08046CB1-798C-43EF-8E05-3877346D7F58}" type="presParOf" srcId="{AED7390E-72C6-4504-920B-DFD374DBDFAB}" destId="{394C9D59-9D94-482D-AECD-B70B36118E1A}" srcOrd="0" destOrd="0" presId="urn:microsoft.com/office/officeart/2005/8/layout/process5"/>
    <dgm:cxn modelId="{5511EFD6-7551-4AA5-BA92-408D8AEDFF7D}" type="presParOf" srcId="{D30BBF36-BD1A-4FAE-83EB-66D22B69D437}" destId="{504474BF-0D6C-40B1-896C-A637619E3E7B}" srcOrd="4" destOrd="0" presId="urn:microsoft.com/office/officeart/2005/8/layout/process5"/>
    <dgm:cxn modelId="{12D26A3D-2A8D-48FA-B4A9-C37EB3893F9C}" type="presParOf" srcId="{D30BBF36-BD1A-4FAE-83EB-66D22B69D437}" destId="{3F972F2B-B97D-4CFA-AE71-24A9B7D4CD1E}" srcOrd="5" destOrd="0" presId="urn:microsoft.com/office/officeart/2005/8/layout/process5"/>
    <dgm:cxn modelId="{6E32DD42-69BC-4BEB-B40B-A2E9D8C6D142}" type="presParOf" srcId="{3F972F2B-B97D-4CFA-AE71-24A9B7D4CD1E}" destId="{B9B6151B-DB28-4370-8DCF-7A16DCAEC143}" srcOrd="0" destOrd="0" presId="urn:microsoft.com/office/officeart/2005/8/layout/process5"/>
    <dgm:cxn modelId="{3BDA8865-834E-4F70-ACC9-E79592D771BB}" type="presParOf" srcId="{D30BBF36-BD1A-4FAE-83EB-66D22B69D437}" destId="{844F28DB-D9E9-432E-94EC-486DB2C7871B}" srcOrd="6" destOrd="0" presId="urn:microsoft.com/office/officeart/2005/8/layout/process5"/>
    <dgm:cxn modelId="{DEE40F4C-D7DA-4372-8F8D-03F1677A4DB9}" type="presParOf" srcId="{D30BBF36-BD1A-4FAE-83EB-66D22B69D437}" destId="{42609F76-87A4-4F8C-B8C4-8188AFAAA055}" srcOrd="7" destOrd="0" presId="urn:microsoft.com/office/officeart/2005/8/layout/process5"/>
    <dgm:cxn modelId="{7A7582F8-0EFA-4E27-AD23-6F0DB353EBB8}" type="presParOf" srcId="{42609F76-87A4-4F8C-B8C4-8188AFAAA055}" destId="{C4AF938C-E27A-48B6-AED0-1B5EBDFCB6D0}" srcOrd="0" destOrd="0" presId="urn:microsoft.com/office/officeart/2005/8/layout/process5"/>
    <dgm:cxn modelId="{716B5962-7A42-4E79-9F1A-C83F7640C65C}" type="presParOf" srcId="{D30BBF36-BD1A-4FAE-83EB-66D22B69D437}" destId="{2589970D-3981-4459-8461-7708789D5633}" srcOrd="8" destOrd="0" presId="urn:microsoft.com/office/officeart/2005/8/layout/process5"/>
    <dgm:cxn modelId="{6C982F08-1CC0-4920-B820-C2D469A4E6E6}" type="presParOf" srcId="{D30BBF36-BD1A-4FAE-83EB-66D22B69D437}" destId="{4AC2CC8A-62DF-4E57-A02C-C384433946BF}" srcOrd="9" destOrd="0" presId="urn:microsoft.com/office/officeart/2005/8/layout/process5"/>
    <dgm:cxn modelId="{D1F979D8-53C2-4457-9B68-B7E1ADB5ABBA}" type="presParOf" srcId="{4AC2CC8A-62DF-4E57-A02C-C384433946BF}" destId="{F56ABF10-A3E5-4DD4-A917-32CD9C399571}" srcOrd="0" destOrd="0" presId="urn:microsoft.com/office/officeart/2005/8/layout/process5"/>
    <dgm:cxn modelId="{3123CC0B-09D6-4893-A041-C13B89CEDB08}" type="presParOf" srcId="{D30BBF36-BD1A-4FAE-83EB-66D22B69D437}" destId="{49CE1D9B-CE9F-4013-B3AA-CFE5044D7DB5}" srcOrd="10" destOrd="0" presId="urn:microsoft.com/office/officeart/2005/8/layout/process5"/>
    <dgm:cxn modelId="{197C98B1-FE66-4992-A8B7-7C3502992C18}" type="presParOf" srcId="{D30BBF36-BD1A-4FAE-83EB-66D22B69D437}" destId="{473679B4-8DD9-4FE8-BE39-A0B5FFD5EC73}" srcOrd="11" destOrd="0" presId="urn:microsoft.com/office/officeart/2005/8/layout/process5"/>
    <dgm:cxn modelId="{09FFAE1C-9C7D-42CD-AB08-0000D018CDA7}" type="presParOf" srcId="{473679B4-8DD9-4FE8-BE39-A0B5FFD5EC73}" destId="{2FA8F9D4-20FA-45C6-A1FC-292433DC93B5}" srcOrd="0" destOrd="0" presId="urn:microsoft.com/office/officeart/2005/8/layout/process5"/>
    <dgm:cxn modelId="{B95B18F1-C62C-450B-9B84-01FC58F5835D}" type="presParOf" srcId="{D30BBF36-BD1A-4FAE-83EB-66D22B69D437}" destId="{154479DD-CD22-482F-ACB3-48704E6F659C}" srcOrd="12" destOrd="0" presId="urn:microsoft.com/office/officeart/2005/8/layout/process5"/>
    <dgm:cxn modelId="{42AE4557-B231-4657-8879-9C9F371E01FC}" type="presParOf" srcId="{D30BBF36-BD1A-4FAE-83EB-66D22B69D437}" destId="{24489386-3694-48C0-A1BF-D064EBD5D6A6}" srcOrd="13" destOrd="0" presId="urn:microsoft.com/office/officeart/2005/8/layout/process5"/>
    <dgm:cxn modelId="{A90540DE-B8CE-403B-B176-044F9540048A}" type="presParOf" srcId="{24489386-3694-48C0-A1BF-D064EBD5D6A6}" destId="{BD69B02D-1902-4150-99B4-F9CA51D43B78}" srcOrd="0" destOrd="0" presId="urn:microsoft.com/office/officeart/2005/8/layout/process5"/>
    <dgm:cxn modelId="{C562FAA9-DDEA-4720-8859-935D92257DA4}" type="presParOf" srcId="{D30BBF36-BD1A-4FAE-83EB-66D22B69D437}" destId="{F4B676B2-D336-4552-97ED-B630CEA02C68}"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smtClean="0">
              <a:solidFill>
                <a:srgbClr val="002060"/>
              </a:solidFill>
            </a:rPr>
            <a:t>WSAStartup</a:t>
          </a:r>
          <a:endParaRPr lang="en-US" sz="1400" b="1">
            <a:solidFill>
              <a:srgbClr val="002060"/>
            </a:solidFill>
          </a:endParaRP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smtClean="0">
              <a:solidFill>
                <a:srgbClr val="002060"/>
              </a:solidFill>
            </a:rPr>
            <a:t>socket/</a:t>
          </a:r>
        </a:p>
        <a:p>
          <a:r>
            <a:rPr lang="en-US" sz="1400" b="1" smtClean="0">
              <a:solidFill>
                <a:srgbClr val="002060"/>
              </a:solidFill>
            </a:rPr>
            <a:t>WSASocket</a:t>
          </a:r>
          <a:endParaRPr lang="en-US" sz="1400" b="1">
            <a:solidFill>
              <a:srgbClr val="002060"/>
            </a:solidFill>
          </a:endParaRP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smtClean="0">
              <a:solidFill>
                <a:srgbClr val="002060"/>
              </a:solidFill>
            </a:rPr>
            <a:t>Xác định địa chỉ/Phân giải tên miền</a:t>
          </a:r>
          <a:endParaRPr lang="en-US" sz="1400" b="1">
            <a:solidFill>
              <a:srgbClr val="002060"/>
            </a:solidFill>
          </a:endParaRP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smtClean="0">
              <a:solidFill>
                <a:srgbClr val="002060"/>
              </a:solidFill>
            </a:rPr>
            <a:t>WSACleanup</a:t>
          </a:r>
          <a:endParaRPr lang="en-US" sz="1400" b="1">
            <a:solidFill>
              <a:srgbClr val="002060"/>
            </a:solidFill>
          </a:endParaRP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smtClean="0">
              <a:solidFill>
                <a:srgbClr val="002060"/>
              </a:solidFill>
            </a:rPr>
            <a:t>sendto</a:t>
          </a:r>
          <a:endParaRPr lang="en-US" sz="1400" b="1">
            <a:solidFill>
              <a:srgbClr val="002060"/>
            </a:solidFill>
          </a:endParaRP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t>
        <a:bodyPr/>
        <a:lstStyle/>
        <a:p>
          <a:endParaRPr lang="en-US"/>
        </a:p>
      </dgm:t>
    </dgm:pt>
    <dgm:pt modelId="{0B211233-E3D3-472F-A0E3-A7976B3EAD4A}" type="pres">
      <dgm:prSet presAssocID="{5E909F0F-739C-44F6-98A0-7AF6782A5141}" presName="node" presStyleLbl="node1" presStyleIdx="0" presStyleCnt="5">
        <dgm:presLayoutVars>
          <dgm:bulletEnabled val="1"/>
        </dgm:presLayoutVars>
      </dgm:prSet>
      <dgm:spPr/>
      <dgm:t>
        <a:bodyPr/>
        <a:lstStyle/>
        <a:p>
          <a:endParaRPr lang="en-US"/>
        </a:p>
      </dgm:t>
    </dgm:pt>
    <dgm:pt modelId="{04CD444B-D047-4E4F-9FC8-9A79AB135CC3}" type="pres">
      <dgm:prSet presAssocID="{BCC88B22-4B06-4A83-B80E-416F54705BDE}" presName="sibTrans" presStyleLbl="sibTrans2D1" presStyleIdx="0" presStyleCnt="4"/>
      <dgm:spPr/>
      <dgm:t>
        <a:bodyPr/>
        <a:lstStyle/>
        <a:p>
          <a:endParaRPr lang="en-US"/>
        </a:p>
      </dgm:t>
    </dgm:pt>
    <dgm:pt modelId="{5D922177-8501-4CE8-9E26-AF053985B905}" type="pres">
      <dgm:prSet presAssocID="{BCC88B22-4B06-4A83-B80E-416F54705BDE}" presName="connectorText" presStyleLbl="sibTrans2D1" presStyleIdx="0" presStyleCnt="4"/>
      <dgm:spPr/>
      <dgm:t>
        <a:bodyPr/>
        <a:lstStyle/>
        <a:p>
          <a:endParaRPr lang="en-US"/>
        </a:p>
      </dgm:t>
    </dgm:pt>
    <dgm:pt modelId="{81BADB75-6BA6-4A42-9B81-4890138F2400}" type="pres">
      <dgm:prSet presAssocID="{D38743E2-0C3F-4478-9915-7620167D673B}" presName="node" presStyleLbl="node1" presStyleIdx="1" presStyleCnt="5">
        <dgm:presLayoutVars>
          <dgm:bulletEnabled val="1"/>
        </dgm:presLayoutVars>
      </dgm:prSet>
      <dgm:spPr/>
      <dgm:t>
        <a:bodyPr/>
        <a:lstStyle/>
        <a:p>
          <a:endParaRPr lang="en-US"/>
        </a:p>
      </dgm:t>
    </dgm:pt>
    <dgm:pt modelId="{7E53FFFD-4AA2-447A-B1D6-5B68777C01B1}" type="pres">
      <dgm:prSet presAssocID="{A36ED152-BE45-485B-A0C7-9228816A33CA}" presName="sibTrans" presStyleLbl="sibTrans2D1" presStyleIdx="1" presStyleCnt="4"/>
      <dgm:spPr/>
      <dgm:t>
        <a:bodyPr/>
        <a:lstStyle/>
        <a:p>
          <a:endParaRPr lang="en-US"/>
        </a:p>
      </dgm:t>
    </dgm:pt>
    <dgm:pt modelId="{5D66F746-E4E2-4C78-8C0D-864A88EC92D8}" type="pres">
      <dgm:prSet presAssocID="{A36ED152-BE45-485B-A0C7-9228816A33CA}" presName="connectorText" presStyleLbl="sibTrans2D1" presStyleIdx="1" presStyleCnt="4"/>
      <dgm:spPr/>
      <dgm:t>
        <a:bodyPr/>
        <a:lstStyle/>
        <a:p>
          <a:endParaRPr lang="en-US"/>
        </a:p>
      </dgm:t>
    </dgm:pt>
    <dgm:pt modelId="{900D4507-54E0-42D7-9F12-B48A1C99A83F}" type="pres">
      <dgm:prSet presAssocID="{C0692B90-86E4-4116-A779-D644D4793CBA}" presName="node" presStyleLbl="node1" presStyleIdx="2" presStyleCnt="5">
        <dgm:presLayoutVars>
          <dgm:bulletEnabled val="1"/>
        </dgm:presLayoutVars>
      </dgm:prSet>
      <dgm:spPr/>
      <dgm:t>
        <a:bodyPr/>
        <a:lstStyle/>
        <a:p>
          <a:endParaRPr lang="en-US"/>
        </a:p>
      </dgm:t>
    </dgm:pt>
    <dgm:pt modelId="{72710EC3-2F3B-48EE-9289-79B7C93FCA28}" type="pres">
      <dgm:prSet presAssocID="{8C46F10A-4CBF-4A38-A133-58A23BF97CCF}" presName="sibTrans" presStyleLbl="sibTrans2D1" presStyleIdx="2" presStyleCnt="4"/>
      <dgm:spPr/>
      <dgm:t>
        <a:bodyPr/>
        <a:lstStyle/>
        <a:p>
          <a:endParaRPr lang="en-US"/>
        </a:p>
      </dgm:t>
    </dgm:pt>
    <dgm:pt modelId="{8060652C-48FA-48C8-B953-B4BC58C2B579}" type="pres">
      <dgm:prSet presAssocID="{8C46F10A-4CBF-4A38-A133-58A23BF97CCF}" presName="connectorText" presStyleLbl="sibTrans2D1" presStyleIdx="2" presStyleCnt="4"/>
      <dgm:spPr/>
      <dgm:t>
        <a:bodyPr/>
        <a:lstStyle/>
        <a:p>
          <a:endParaRPr lang="en-US"/>
        </a:p>
      </dgm:t>
    </dgm:pt>
    <dgm:pt modelId="{B3B45A5C-58A7-4897-BFB7-BE645E44C642}" type="pres">
      <dgm:prSet presAssocID="{1712A9F4-72E1-4C49-A79C-B2D2FEA37DC8}" presName="node" presStyleLbl="node1" presStyleIdx="3" presStyleCnt="5">
        <dgm:presLayoutVars>
          <dgm:bulletEnabled val="1"/>
        </dgm:presLayoutVars>
      </dgm:prSet>
      <dgm:spPr/>
      <dgm:t>
        <a:bodyPr/>
        <a:lstStyle/>
        <a:p>
          <a:endParaRPr lang="en-US"/>
        </a:p>
      </dgm:t>
    </dgm:pt>
    <dgm:pt modelId="{F848E8DC-4F1E-4CF1-83FF-FF2CB49CE138}" type="pres">
      <dgm:prSet presAssocID="{FA541CFB-6976-45B8-9B09-90424BC97DB8}" presName="sibTrans" presStyleLbl="sibTrans2D1" presStyleIdx="3" presStyleCnt="4"/>
      <dgm:spPr/>
      <dgm:t>
        <a:bodyPr/>
        <a:lstStyle/>
        <a:p>
          <a:endParaRPr lang="en-US"/>
        </a:p>
      </dgm:t>
    </dgm:pt>
    <dgm:pt modelId="{25513E88-AAFE-4C0F-BA5C-BF8631CF2431}" type="pres">
      <dgm:prSet presAssocID="{FA541CFB-6976-45B8-9B09-90424BC97DB8}" presName="connectorText" presStyleLbl="sibTrans2D1" presStyleIdx="3" presStyleCnt="4"/>
      <dgm:spPr/>
      <dgm:t>
        <a:bodyPr/>
        <a:lstStyle/>
        <a:p>
          <a:endParaRPr lang="en-US"/>
        </a:p>
      </dgm:t>
    </dgm:pt>
    <dgm:pt modelId="{574748FB-A403-4C46-886A-A62DA43A48B5}" type="pres">
      <dgm:prSet presAssocID="{3FA132BE-BE17-4839-AA36-5AEA9517F014}" presName="node" presStyleLbl="node1" presStyleIdx="4" presStyleCnt="5">
        <dgm:presLayoutVars>
          <dgm:bulletEnabled val="1"/>
        </dgm:presLayoutVars>
      </dgm:prSet>
      <dgm:spPr/>
      <dgm:t>
        <a:bodyPr/>
        <a:lstStyle/>
        <a:p>
          <a:endParaRPr lang="en-US"/>
        </a:p>
      </dgm:t>
    </dgm:pt>
  </dgm:ptLst>
  <dgm:cxnLst>
    <dgm:cxn modelId="{30E765B4-BF88-4A62-AD1C-B05D62322924}" type="presOf" srcId="{FA541CFB-6976-45B8-9B09-90424BC97DB8}" destId="{F848E8DC-4F1E-4CF1-83FF-FF2CB49CE138}" srcOrd="0" destOrd="0" presId="urn:microsoft.com/office/officeart/2005/8/layout/process5"/>
    <dgm:cxn modelId="{DE638899-4E72-4466-8E41-816F1338F6C0}" type="presOf" srcId="{BCC88B22-4B06-4A83-B80E-416F54705BDE}" destId="{5D922177-8501-4CE8-9E26-AF053985B905}" srcOrd="1"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D90BF250-B3DE-4460-999D-1F5590FC065E}" type="presOf" srcId="{A36ED152-BE45-485B-A0C7-9228816A33CA}" destId="{7E53FFFD-4AA2-447A-B1D6-5B68777C01B1}" srcOrd="0" destOrd="0" presId="urn:microsoft.com/office/officeart/2005/8/layout/process5"/>
    <dgm:cxn modelId="{05FFF2CC-BBA9-47BB-A118-95FDCBAE6244}" type="presOf" srcId="{A36ED152-BE45-485B-A0C7-9228816A33CA}" destId="{5D66F746-E4E2-4C78-8C0D-864A88EC92D8}" srcOrd="1" destOrd="0" presId="urn:microsoft.com/office/officeart/2005/8/layout/process5"/>
    <dgm:cxn modelId="{5336BF9B-09EC-439C-BDBE-F134B2C12797}" type="presOf" srcId="{BCC88B22-4B06-4A83-B80E-416F54705BDE}" destId="{04CD444B-D047-4E4F-9FC8-9A79AB135CC3}"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06CD52E1-0425-4154-BF4D-A2E14C4828BC}" srcId="{428E04D0-D2D7-44DE-8F10-E1CD54AB62DD}" destId="{3FA132BE-BE17-4839-AA36-5AEA9517F014}" srcOrd="4" destOrd="0" parTransId="{F596CB73-263C-4FCA-BB07-E4D0C4B89F91}" sibTransId="{8C88F7F8-0341-4F80-849A-9CE4AFDBC0DD}"/>
    <dgm:cxn modelId="{A170CB6B-80EE-4412-AB76-DD9EF22DBB83}" srcId="{428E04D0-D2D7-44DE-8F10-E1CD54AB62DD}" destId="{C0692B90-86E4-4116-A779-D644D4793CBA}" srcOrd="2" destOrd="0" parTransId="{4BE70C56-2075-40AB-9E53-14F0D5E3395F}" sibTransId="{8C46F10A-4CBF-4A38-A133-58A23BF97CCF}"/>
    <dgm:cxn modelId="{BEB39EF0-769E-448B-8B94-9BF6141C12D6}" type="presOf" srcId="{1712A9F4-72E1-4C49-A79C-B2D2FEA37DC8}" destId="{B3B45A5C-58A7-4897-BFB7-BE645E44C642}" srcOrd="0" destOrd="0" presId="urn:microsoft.com/office/officeart/2005/8/layout/process5"/>
    <dgm:cxn modelId="{94F00326-30B0-4561-AF23-6014BAE3E113}" type="presOf" srcId="{3FA132BE-BE17-4839-AA36-5AEA9517F014}" destId="{574748FB-A403-4C46-886A-A62DA43A48B5}" srcOrd="0" destOrd="0" presId="urn:microsoft.com/office/officeart/2005/8/layout/process5"/>
    <dgm:cxn modelId="{3A032650-261F-4320-BC19-EC1A1F32C8B7}" type="presOf" srcId="{8C46F10A-4CBF-4A38-A133-58A23BF97CCF}" destId="{72710EC3-2F3B-48EE-9289-79B7C93FCA28}" srcOrd="0" destOrd="0" presId="urn:microsoft.com/office/officeart/2005/8/layout/process5"/>
    <dgm:cxn modelId="{44A54D6B-4C22-48FA-8429-9C2E197D4412}" type="presOf" srcId="{D38743E2-0C3F-4478-9915-7620167D673B}" destId="{81BADB75-6BA6-4A42-9B81-4890138F2400}" srcOrd="0" destOrd="0" presId="urn:microsoft.com/office/officeart/2005/8/layout/process5"/>
    <dgm:cxn modelId="{A9B21CD0-4EE6-4E86-AD83-4CDA59759B46}" srcId="{428E04D0-D2D7-44DE-8F10-E1CD54AB62DD}" destId="{5E909F0F-739C-44F6-98A0-7AF6782A5141}" srcOrd="0" destOrd="0" parTransId="{B78581C9-AA2F-4FA4-A36A-64C6CC0788B7}" sibTransId="{BCC88B22-4B06-4A83-B80E-416F54705BDE}"/>
    <dgm:cxn modelId="{FEF5B314-8BE7-44DE-9E37-AE33FCFC0788}" type="presOf" srcId="{8C46F10A-4CBF-4A38-A133-58A23BF97CCF}" destId="{8060652C-48FA-48C8-B953-B4BC58C2B579}" srcOrd="1" destOrd="0" presId="urn:microsoft.com/office/officeart/2005/8/layout/process5"/>
    <dgm:cxn modelId="{B59E228C-3EB0-47EE-836D-D6E6CB6387E7}" type="presOf" srcId="{C0692B90-86E4-4116-A779-D644D4793CBA}" destId="{900D4507-54E0-42D7-9F12-B48A1C99A83F}" srcOrd="0" destOrd="0" presId="urn:microsoft.com/office/officeart/2005/8/layout/process5"/>
    <dgm:cxn modelId="{DCFB558E-DB0C-4760-8038-CFA5EB54B876}" type="presOf" srcId="{FA541CFB-6976-45B8-9B09-90424BC97DB8}" destId="{25513E88-AAFE-4C0F-BA5C-BF8631CF2431}" srcOrd="1" destOrd="0" presId="urn:microsoft.com/office/officeart/2005/8/layout/process5"/>
    <dgm:cxn modelId="{91AF34AC-F6B4-4BE6-AED1-AE74C95874C7}" type="presOf" srcId="{5E909F0F-739C-44F6-98A0-7AF6782A5141}" destId="{0B211233-E3D3-472F-A0E3-A7976B3EAD4A}" srcOrd="0" destOrd="0" presId="urn:microsoft.com/office/officeart/2005/8/layout/process5"/>
    <dgm:cxn modelId="{5EF0A9AB-8C4E-4621-990C-9B682FE6688D}" type="presOf" srcId="{428E04D0-D2D7-44DE-8F10-E1CD54AB62DD}" destId="{8635DF16-2BB4-48A3-B111-0420CE6D692F}" srcOrd="0" destOrd="0" presId="urn:microsoft.com/office/officeart/2005/8/layout/process5"/>
    <dgm:cxn modelId="{5285B935-9FB0-453F-83C3-CDE60151A7B5}" type="presParOf" srcId="{8635DF16-2BB4-48A3-B111-0420CE6D692F}" destId="{0B211233-E3D3-472F-A0E3-A7976B3EAD4A}" srcOrd="0" destOrd="0" presId="urn:microsoft.com/office/officeart/2005/8/layout/process5"/>
    <dgm:cxn modelId="{C0DA45CD-4D78-4C68-9F69-05D61DCE1C35}" type="presParOf" srcId="{8635DF16-2BB4-48A3-B111-0420CE6D692F}" destId="{04CD444B-D047-4E4F-9FC8-9A79AB135CC3}" srcOrd="1" destOrd="0" presId="urn:microsoft.com/office/officeart/2005/8/layout/process5"/>
    <dgm:cxn modelId="{A5824EDF-4B88-4DDD-BCDE-46177D59BA84}" type="presParOf" srcId="{04CD444B-D047-4E4F-9FC8-9A79AB135CC3}" destId="{5D922177-8501-4CE8-9E26-AF053985B905}" srcOrd="0" destOrd="0" presId="urn:microsoft.com/office/officeart/2005/8/layout/process5"/>
    <dgm:cxn modelId="{D888112F-C9E0-4BE9-B9D4-EF123F679DDA}" type="presParOf" srcId="{8635DF16-2BB4-48A3-B111-0420CE6D692F}" destId="{81BADB75-6BA6-4A42-9B81-4890138F2400}" srcOrd="2" destOrd="0" presId="urn:microsoft.com/office/officeart/2005/8/layout/process5"/>
    <dgm:cxn modelId="{0DC76D66-BB07-48E1-8769-B35A9722829D}" type="presParOf" srcId="{8635DF16-2BB4-48A3-B111-0420CE6D692F}" destId="{7E53FFFD-4AA2-447A-B1D6-5B68777C01B1}" srcOrd="3" destOrd="0" presId="urn:microsoft.com/office/officeart/2005/8/layout/process5"/>
    <dgm:cxn modelId="{E247B1AD-7605-4ED2-80EE-1C4FC4C11F93}" type="presParOf" srcId="{7E53FFFD-4AA2-447A-B1D6-5B68777C01B1}" destId="{5D66F746-E4E2-4C78-8C0D-864A88EC92D8}" srcOrd="0" destOrd="0" presId="urn:microsoft.com/office/officeart/2005/8/layout/process5"/>
    <dgm:cxn modelId="{E653023F-23BC-4387-9493-F3EAC5C0AF0F}" type="presParOf" srcId="{8635DF16-2BB4-48A3-B111-0420CE6D692F}" destId="{900D4507-54E0-42D7-9F12-B48A1C99A83F}" srcOrd="4" destOrd="0" presId="urn:microsoft.com/office/officeart/2005/8/layout/process5"/>
    <dgm:cxn modelId="{71F17D83-9034-41ED-928D-3EF503029A55}" type="presParOf" srcId="{8635DF16-2BB4-48A3-B111-0420CE6D692F}" destId="{72710EC3-2F3B-48EE-9289-79B7C93FCA28}" srcOrd="5" destOrd="0" presId="urn:microsoft.com/office/officeart/2005/8/layout/process5"/>
    <dgm:cxn modelId="{2C7DBDAA-8901-4A7E-94A7-B1C76CEC9529}" type="presParOf" srcId="{72710EC3-2F3B-48EE-9289-79B7C93FCA28}" destId="{8060652C-48FA-48C8-B953-B4BC58C2B579}" srcOrd="0" destOrd="0" presId="urn:microsoft.com/office/officeart/2005/8/layout/process5"/>
    <dgm:cxn modelId="{F39CB84A-5AD3-4FBF-B3F9-FEFA7E0D7A91}" type="presParOf" srcId="{8635DF16-2BB4-48A3-B111-0420CE6D692F}" destId="{B3B45A5C-58A7-4897-BFB7-BE645E44C642}" srcOrd="6" destOrd="0" presId="urn:microsoft.com/office/officeart/2005/8/layout/process5"/>
    <dgm:cxn modelId="{37D646A7-8823-44BF-B19B-F38B0ED615A2}" type="presParOf" srcId="{8635DF16-2BB4-48A3-B111-0420CE6D692F}" destId="{F848E8DC-4F1E-4CF1-83FF-FF2CB49CE138}" srcOrd="7" destOrd="0" presId="urn:microsoft.com/office/officeart/2005/8/layout/process5"/>
    <dgm:cxn modelId="{EEEB84A0-897A-46B2-8769-4DEDD43C2852}" type="presParOf" srcId="{F848E8DC-4F1E-4CF1-83FF-FF2CB49CE138}" destId="{25513E88-AAFE-4C0F-BA5C-BF8631CF2431}" srcOrd="0" destOrd="0" presId="urn:microsoft.com/office/officeart/2005/8/layout/process5"/>
    <dgm:cxn modelId="{F1E39615-9B71-4DC2-99F8-CABE661192D2}"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8E04D0-D2D7-44DE-8F10-E1CD54AB62DD}"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5E909F0F-739C-44F6-98A0-7AF6782A5141}">
      <dgm:prSet phldrT="[Text]" custT="1"/>
      <dgm:spPr/>
      <dgm:t>
        <a:bodyPr/>
        <a:lstStyle/>
        <a:p>
          <a:r>
            <a:rPr lang="en-US" sz="1400" b="1" smtClean="0">
              <a:solidFill>
                <a:srgbClr val="002060"/>
              </a:solidFill>
            </a:rPr>
            <a:t>WSAStartup</a:t>
          </a:r>
          <a:endParaRPr lang="en-US" sz="1400" b="1">
            <a:solidFill>
              <a:srgbClr val="002060"/>
            </a:solidFill>
          </a:endParaRPr>
        </a:p>
      </dgm:t>
    </dgm:pt>
    <dgm:pt modelId="{B78581C9-AA2F-4FA4-A36A-64C6CC0788B7}" type="parTrans" cxnId="{A9B21CD0-4EE6-4E86-AD83-4CDA59759B46}">
      <dgm:prSet/>
      <dgm:spPr/>
      <dgm:t>
        <a:bodyPr/>
        <a:lstStyle/>
        <a:p>
          <a:endParaRPr lang="en-US" sz="1400" b="1">
            <a:solidFill>
              <a:srgbClr val="002060"/>
            </a:solidFill>
          </a:endParaRPr>
        </a:p>
      </dgm:t>
    </dgm:pt>
    <dgm:pt modelId="{BCC88B22-4B06-4A83-B80E-416F54705BDE}" type="sibTrans" cxnId="{A9B21CD0-4EE6-4E86-AD83-4CDA59759B46}">
      <dgm:prSet custT="1"/>
      <dgm:spPr/>
      <dgm:t>
        <a:bodyPr/>
        <a:lstStyle/>
        <a:p>
          <a:endParaRPr lang="en-US" sz="1400" b="1">
            <a:solidFill>
              <a:srgbClr val="002060"/>
            </a:solidFill>
          </a:endParaRPr>
        </a:p>
      </dgm:t>
    </dgm:pt>
    <dgm:pt modelId="{D38743E2-0C3F-4478-9915-7620167D673B}">
      <dgm:prSet phldrT="[Text]" custT="1"/>
      <dgm:spPr/>
      <dgm:t>
        <a:bodyPr/>
        <a:lstStyle/>
        <a:p>
          <a:r>
            <a:rPr lang="en-US" sz="1400" b="1" smtClean="0">
              <a:solidFill>
                <a:srgbClr val="002060"/>
              </a:solidFill>
            </a:rPr>
            <a:t>socket/</a:t>
          </a:r>
        </a:p>
        <a:p>
          <a:r>
            <a:rPr lang="en-US" sz="1400" b="1" smtClean="0">
              <a:solidFill>
                <a:srgbClr val="002060"/>
              </a:solidFill>
            </a:rPr>
            <a:t>WSASocket</a:t>
          </a:r>
          <a:endParaRPr lang="en-US" sz="1400" b="1">
            <a:solidFill>
              <a:srgbClr val="002060"/>
            </a:solidFill>
          </a:endParaRPr>
        </a:p>
      </dgm:t>
    </dgm:pt>
    <dgm:pt modelId="{977584FB-33F4-42E1-9C8F-E74D3C29CADA}" type="parTrans" cxnId="{A90B08B0-F6E3-4FAC-B800-B7D311828BB4}">
      <dgm:prSet/>
      <dgm:spPr/>
      <dgm:t>
        <a:bodyPr/>
        <a:lstStyle/>
        <a:p>
          <a:endParaRPr lang="en-US" sz="1400" b="1">
            <a:solidFill>
              <a:srgbClr val="002060"/>
            </a:solidFill>
          </a:endParaRPr>
        </a:p>
      </dgm:t>
    </dgm:pt>
    <dgm:pt modelId="{A36ED152-BE45-485B-A0C7-9228816A33CA}" type="sibTrans" cxnId="{A90B08B0-F6E3-4FAC-B800-B7D311828BB4}">
      <dgm:prSet custT="1"/>
      <dgm:spPr/>
      <dgm:t>
        <a:bodyPr/>
        <a:lstStyle/>
        <a:p>
          <a:endParaRPr lang="en-US" sz="1400" b="1">
            <a:solidFill>
              <a:srgbClr val="002060"/>
            </a:solidFill>
          </a:endParaRPr>
        </a:p>
      </dgm:t>
    </dgm:pt>
    <dgm:pt modelId="{C0692B90-86E4-4116-A779-D644D4793CBA}">
      <dgm:prSet phldrT="[Text]" custT="1"/>
      <dgm:spPr/>
      <dgm:t>
        <a:bodyPr/>
        <a:lstStyle/>
        <a:p>
          <a:r>
            <a:rPr lang="en-US" sz="1400" b="1" smtClean="0">
              <a:solidFill>
                <a:srgbClr val="002060"/>
              </a:solidFill>
            </a:rPr>
            <a:t>bind</a:t>
          </a:r>
          <a:endParaRPr lang="en-US" sz="1400" b="1">
            <a:solidFill>
              <a:srgbClr val="002060"/>
            </a:solidFill>
          </a:endParaRPr>
        </a:p>
      </dgm:t>
    </dgm:pt>
    <dgm:pt modelId="{4BE70C56-2075-40AB-9E53-14F0D5E3395F}" type="parTrans" cxnId="{A170CB6B-80EE-4412-AB76-DD9EF22DBB83}">
      <dgm:prSet/>
      <dgm:spPr/>
      <dgm:t>
        <a:bodyPr/>
        <a:lstStyle/>
        <a:p>
          <a:endParaRPr lang="en-US" sz="1400" b="1">
            <a:solidFill>
              <a:srgbClr val="002060"/>
            </a:solidFill>
          </a:endParaRPr>
        </a:p>
      </dgm:t>
    </dgm:pt>
    <dgm:pt modelId="{8C46F10A-4CBF-4A38-A133-58A23BF97CCF}" type="sibTrans" cxnId="{A170CB6B-80EE-4412-AB76-DD9EF22DBB83}">
      <dgm:prSet custT="1"/>
      <dgm:spPr/>
      <dgm:t>
        <a:bodyPr/>
        <a:lstStyle/>
        <a:p>
          <a:endParaRPr lang="en-US" sz="1400" b="1">
            <a:solidFill>
              <a:srgbClr val="002060"/>
            </a:solidFill>
          </a:endParaRPr>
        </a:p>
      </dgm:t>
    </dgm:pt>
    <dgm:pt modelId="{3FA132BE-BE17-4839-AA36-5AEA9517F014}">
      <dgm:prSet phldrT="[Text]" custT="1"/>
      <dgm:spPr/>
      <dgm:t>
        <a:bodyPr/>
        <a:lstStyle/>
        <a:p>
          <a:r>
            <a:rPr lang="en-US" sz="1400" b="1" smtClean="0">
              <a:solidFill>
                <a:srgbClr val="002060"/>
              </a:solidFill>
            </a:rPr>
            <a:t>WSACleanup</a:t>
          </a:r>
          <a:endParaRPr lang="en-US" sz="1400" b="1">
            <a:solidFill>
              <a:srgbClr val="002060"/>
            </a:solidFill>
          </a:endParaRPr>
        </a:p>
      </dgm:t>
    </dgm:pt>
    <dgm:pt modelId="{F596CB73-263C-4FCA-BB07-E4D0C4B89F91}" type="parTrans" cxnId="{06CD52E1-0425-4154-BF4D-A2E14C4828BC}">
      <dgm:prSet/>
      <dgm:spPr/>
      <dgm:t>
        <a:bodyPr/>
        <a:lstStyle/>
        <a:p>
          <a:endParaRPr lang="en-US" sz="1400" b="1">
            <a:solidFill>
              <a:srgbClr val="002060"/>
            </a:solidFill>
          </a:endParaRPr>
        </a:p>
      </dgm:t>
    </dgm:pt>
    <dgm:pt modelId="{8C88F7F8-0341-4F80-849A-9CE4AFDBC0DD}" type="sibTrans" cxnId="{06CD52E1-0425-4154-BF4D-A2E14C4828BC}">
      <dgm:prSet/>
      <dgm:spPr/>
      <dgm:t>
        <a:bodyPr/>
        <a:lstStyle/>
        <a:p>
          <a:endParaRPr lang="en-US" sz="1400" b="1">
            <a:solidFill>
              <a:srgbClr val="002060"/>
            </a:solidFill>
          </a:endParaRPr>
        </a:p>
      </dgm:t>
    </dgm:pt>
    <dgm:pt modelId="{1712A9F4-72E1-4C49-A79C-B2D2FEA37DC8}">
      <dgm:prSet phldrT="[Text]" custT="1"/>
      <dgm:spPr/>
      <dgm:t>
        <a:bodyPr/>
        <a:lstStyle/>
        <a:p>
          <a:r>
            <a:rPr lang="en-US" sz="1400" b="1" smtClean="0">
              <a:solidFill>
                <a:srgbClr val="002060"/>
              </a:solidFill>
            </a:rPr>
            <a:t>recvfrom</a:t>
          </a:r>
          <a:endParaRPr lang="en-US" sz="1400" b="1">
            <a:solidFill>
              <a:srgbClr val="002060"/>
            </a:solidFill>
          </a:endParaRPr>
        </a:p>
      </dgm:t>
    </dgm:pt>
    <dgm:pt modelId="{2316348C-FE3C-4AE7-99B4-C95C4A91C8F3}" type="parTrans" cxnId="{74429393-84E5-4C59-A257-DAAA89F7BF04}">
      <dgm:prSet/>
      <dgm:spPr/>
      <dgm:t>
        <a:bodyPr/>
        <a:lstStyle/>
        <a:p>
          <a:endParaRPr lang="en-US" sz="1400" b="1">
            <a:solidFill>
              <a:srgbClr val="002060"/>
            </a:solidFill>
          </a:endParaRPr>
        </a:p>
      </dgm:t>
    </dgm:pt>
    <dgm:pt modelId="{FA541CFB-6976-45B8-9B09-90424BC97DB8}" type="sibTrans" cxnId="{74429393-84E5-4C59-A257-DAAA89F7BF04}">
      <dgm:prSet custT="1"/>
      <dgm:spPr/>
      <dgm:t>
        <a:bodyPr/>
        <a:lstStyle/>
        <a:p>
          <a:endParaRPr lang="en-US" sz="1400" b="1">
            <a:solidFill>
              <a:srgbClr val="002060"/>
            </a:solidFill>
          </a:endParaRPr>
        </a:p>
      </dgm:t>
    </dgm:pt>
    <dgm:pt modelId="{8635DF16-2BB4-48A3-B111-0420CE6D692F}" type="pres">
      <dgm:prSet presAssocID="{428E04D0-D2D7-44DE-8F10-E1CD54AB62DD}" presName="diagram" presStyleCnt="0">
        <dgm:presLayoutVars>
          <dgm:dir/>
          <dgm:resizeHandles val="exact"/>
        </dgm:presLayoutVars>
      </dgm:prSet>
      <dgm:spPr/>
      <dgm:t>
        <a:bodyPr/>
        <a:lstStyle/>
        <a:p>
          <a:endParaRPr lang="en-US"/>
        </a:p>
      </dgm:t>
    </dgm:pt>
    <dgm:pt modelId="{0B211233-E3D3-472F-A0E3-A7976B3EAD4A}" type="pres">
      <dgm:prSet presAssocID="{5E909F0F-739C-44F6-98A0-7AF6782A5141}" presName="node" presStyleLbl="node1" presStyleIdx="0" presStyleCnt="5">
        <dgm:presLayoutVars>
          <dgm:bulletEnabled val="1"/>
        </dgm:presLayoutVars>
      </dgm:prSet>
      <dgm:spPr/>
      <dgm:t>
        <a:bodyPr/>
        <a:lstStyle/>
        <a:p>
          <a:endParaRPr lang="en-US"/>
        </a:p>
      </dgm:t>
    </dgm:pt>
    <dgm:pt modelId="{04CD444B-D047-4E4F-9FC8-9A79AB135CC3}" type="pres">
      <dgm:prSet presAssocID="{BCC88B22-4B06-4A83-B80E-416F54705BDE}" presName="sibTrans" presStyleLbl="sibTrans2D1" presStyleIdx="0" presStyleCnt="4"/>
      <dgm:spPr/>
      <dgm:t>
        <a:bodyPr/>
        <a:lstStyle/>
        <a:p>
          <a:endParaRPr lang="en-US"/>
        </a:p>
      </dgm:t>
    </dgm:pt>
    <dgm:pt modelId="{5D922177-8501-4CE8-9E26-AF053985B905}" type="pres">
      <dgm:prSet presAssocID="{BCC88B22-4B06-4A83-B80E-416F54705BDE}" presName="connectorText" presStyleLbl="sibTrans2D1" presStyleIdx="0" presStyleCnt="4"/>
      <dgm:spPr/>
      <dgm:t>
        <a:bodyPr/>
        <a:lstStyle/>
        <a:p>
          <a:endParaRPr lang="en-US"/>
        </a:p>
      </dgm:t>
    </dgm:pt>
    <dgm:pt modelId="{81BADB75-6BA6-4A42-9B81-4890138F2400}" type="pres">
      <dgm:prSet presAssocID="{D38743E2-0C3F-4478-9915-7620167D673B}" presName="node" presStyleLbl="node1" presStyleIdx="1" presStyleCnt="5">
        <dgm:presLayoutVars>
          <dgm:bulletEnabled val="1"/>
        </dgm:presLayoutVars>
      </dgm:prSet>
      <dgm:spPr/>
      <dgm:t>
        <a:bodyPr/>
        <a:lstStyle/>
        <a:p>
          <a:endParaRPr lang="en-US"/>
        </a:p>
      </dgm:t>
    </dgm:pt>
    <dgm:pt modelId="{7E53FFFD-4AA2-447A-B1D6-5B68777C01B1}" type="pres">
      <dgm:prSet presAssocID="{A36ED152-BE45-485B-A0C7-9228816A33CA}" presName="sibTrans" presStyleLbl="sibTrans2D1" presStyleIdx="1" presStyleCnt="4"/>
      <dgm:spPr/>
      <dgm:t>
        <a:bodyPr/>
        <a:lstStyle/>
        <a:p>
          <a:endParaRPr lang="en-US"/>
        </a:p>
      </dgm:t>
    </dgm:pt>
    <dgm:pt modelId="{5D66F746-E4E2-4C78-8C0D-864A88EC92D8}" type="pres">
      <dgm:prSet presAssocID="{A36ED152-BE45-485B-A0C7-9228816A33CA}" presName="connectorText" presStyleLbl="sibTrans2D1" presStyleIdx="1" presStyleCnt="4"/>
      <dgm:spPr/>
      <dgm:t>
        <a:bodyPr/>
        <a:lstStyle/>
        <a:p>
          <a:endParaRPr lang="en-US"/>
        </a:p>
      </dgm:t>
    </dgm:pt>
    <dgm:pt modelId="{900D4507-54E0-42D7-9F12-B48A1C99A83F}" type="pres">
      <dgm:prSet presAssocID="{C0692B90-86E4-4116-A779-D644D4793CBA}" presName="node" presStyleLbl="node1" presStyleIdx="2" presStyleCnt="5">
        <dgm:presLayoutVars>
          <dgm:bulletEnabled val="1"/>
        </dgm:presLayoutVars>
      </dgm:prSet>
      <dgm:spPr/>
      <dgm:t>
        <a:bodyPr/>
        <a:lstStyle/>
        <a:p>
          <a:endParaRPr lang="en-US"/>
        </a:p>
      </dgm:t>
    </dgm:pt>
    <dgm:pt modelId="{72710EC3-2F3B-48EE-9289-79B7C93FCA28}" type="pres">
      <dgm:prSet presAssocID="{8C46F10A-4CBF-4A38-A133-58A23BF97CCF}" presName="sibTrans" presStyleLbl="sibTrans2D1" presStyleIdx="2" presStyleCnt="4"/>
      <dgm:spPr/>
      <dgm:t>
        <a:bodyPr/>
        <a:lstStyle/>
        <a:p>
          <a:endParaRPr lang="en-US"/>
        </a:p>
      </dgm:t>
    </dgm:pt>
    <dgm:pt modelId="{8060652C-48FA-48C8-B953-B4BC58C2B579}" type="pres">
      <dgm:prSet presAssocID="{8C46F10A-4CBF-4A38-A133-58A23BF97CCF}" presName="connectorText" presStyleLbl="sibTrans2D1" presStyleIdx="2" presStyleCnt="4"/>
      <dgm:spPr/>
      <dgm:t>
        <a:bodyPr/>
        <a:lstStyle/>
        <a:p>
          <a:endParaRPr lang="en-US"/>
        </a:p>
      </dgm:t>
    </dgm:pt>
    <dgm:pt modelId="{B3B45A5C-58A7-4897-BFB7-BE645E44C642}" type="pres">
      <dgm:prSet presAssocID="{1712A9F4-72E1-4C49-A79C-B2D2FEA37DC8}" presName="node" presStyleLbl="node1" presStyleIdx="3" presStyleCnt="5">
        <dgm:presLayoutVars>
          <dgm:bulletEnabled val="1"/>
        </dgm:presLayoutVars>
      </dgm:prSet>
      <dgm:spPr/>
      <dgm:t>
        <a:bodyPr/>
        <a:lstStyle/>
        <a:p>
          <a:endParaRPr lang="en-US"/>
        </a:p>
      </dgm:t>
    </dgm:pt>
    <dgm:pt modelId="{F848E8DC-4F1E-4CF1-83FF-FF2CB49CE138}" type="pres">
      <dgm:prSet presAssocID="{FA541CFB-6976-45B8-9B09-90424BC97DB8}" presName="sibTrans" presStyleLbl="sibTrans2D1" presStyleIdx="3" presStyleCnt="4"/>
      <dgm:spPr/>
      <dgm:t>
        <a:bodyPr/>
        <a:lstStyle/>
        <a:p>
          <a:endParaRPr lang="en-US"/>
        </a:p>
      </dgm:t>
    </dgm:pt>
    <dgm:pt modelId="{25513E88-AAFE-4C0F-BA5C-BF8631CF2431}" type="pres">
      <dgm:prSet presAssocID="{FA541CFB-6976-45B8-9B09-90424BC97DB8}" presName="connectorText" presStyleLbl="sibTrans2D1" presStyleIdx="3" presStyleCnt="4"/>
      <dgm:spPr/>
      <dgm:t>
        <a:bodyPr/>
        <a:lstStyle/>
        <a:p>
          <a:endParaRPr lang="en-US"/>
        </a:p>
      </dgm:t>
    </dgm:pt>
    <dgm:pt modelId="{574748FB-A403-4C46-886A-A62DA43A48B5}" type="pres">
      <dgm:prSet presAssocID="{3FA132BE-BE17-4839-AA36-5AEA9517F014}" presName="node" presStyleLbl="node1" presStyleIdx="4" presStyleCnt="5">
        <dgm:presLayoutVars>
          <dgm:bulletEnabled val="1"/>
        </dgm:presLayoutVars>
      </dgm:prSet>
      <dgm:spPr/>
      <dgm:t>
        <a:bodyPr/>
        <a:lstStyle/>
        <a:p>
          <a:endParaRPr lang="en-US"/>
        </a:p>
      </dgm:t>
    </dgm:pt>
  </dgm:ptLst>
  <dgm:cxnLst>
    <dgm:cxn modelId="{DF04D04E-516F-4BCD-B1DC-62C8705D6B2B}" type="presOf" srcId="{428E04D0-D2D7-44DE-8F10-E1CD54AB62DD}" destId="{8635DF16-2BB4-48A3-B111-0420CE6D692F}" srcOrd="0" destOrd="0" presId="urn:microsoft.com/office/officeart/2005/8/layout/process5"/>
    <dgm:cxn modelId="{74429393-84E5-4C59-A257-DAAA89F7BF04}" srcId="{428E04D0-D2D7-44DE-8F10-E1CD54AB62DD}" destId="{1712A9F4-72E1-4C49-A79C-B2D2FEA37DC8}" srcOrd="3" destOrd="0" parTransId="{2316348C-FE3C-4AE7-99B4-C95C4A91C8F3}" sibTransId="{FA541CFB-6976-45B8-9B09-90424BC97DB8}"/>
    <dgm:cxn modelId="{1E72B79D-9E17-4929-8EC6-BEA5E2499919}" type="presOf" srcId="{FA541CFB-6976-45B8-9B09-90424BC97DB8}" destId="{F848E8DC-4F1E-4CF1-83FF-FF2CB49CE138}" srcOrd="0" destOrd="0" presId="urn:microsoft.com/office/officeart/2005/8/layout/process5"/>
    <dgm:cxn modelId="{A90B08B0-F6E3-4FAC-B800-B7D311828BB4}" srcId="{428E04D0-D2D7-44DE-8F10-E1CD54AB62DD}" destId="{D38743E2-0C3F-4478-9915-7620167D673B}" srcOrd="1" destOrd="0" parTransId="{977584FB-33F4-42E1-9C8F-E74D3C29CADA}" sibTransId="{A36ED152-BE45-485B-A0C7-9228816A33CA}"/>
    <dgm:cxn modelId="{7FB60308-D57C-46BF-9A51-AA36265FA5C5}" type="presOf" srcId="{3FA132BE-BE17-4839-AA36-5AEA9517F014}" destId="{574748FB-A403-4C46-886A-A62DA43A48B5}" srcOrd="0" destOrd="0" presId="urn:microsoft.com/office/officeart/2005/8/layout/process5"/>
    <dgm:cxn modelId="{06CD52E1-0425-4154-BF4D-A2E14C4828BC}" srcId="{428E04D0-D2D7-44DE-8F10-E1CD54AB62DD}" destId="{3FA132BE-BE17-4839-AA36-5AEA9517F014}" srcOrd="4" destOrd="0" parTransId="{F596CB73-263C-4FCA-BB07-E4D0C4B89F91}" sibTransId="{8C88F7F8-0341-4F80-849A-9CE4AFDBC0DD}"/>
    <dgm:cxn modelId="{4D9FE192-1BB9-4AF8-8CDB-911623221AE9}" type="presOf" srcId="{BCC88B22-4B06-4A83-B80E-416F54705BDE}" destId="{5D922177-8501-4CE8-9E26-AF053985B905}" srcOrd="1" destOrd="0" presId="urn:microsoft.com/office/officeart/2005/8/layout/process5"/>
    <dgm:cxn modelId="{A170CB6B-80EE-4412-AB76-DD9EF22DBB83}" srcId="{428E04D0-D2D7-44DE-8F10-E1CD54AB62DD}" destId="{C0692B90-86E4-4116-A779-D644D4793CBA}" srcOrd="2" destOrd="0" parTransId="{4BE70C56-2075-40AB-9E53-14F0D5E3395F}" sibTransId="{8C46F10A-4CBF-4A38-A133-58A23BF97CCF}"/>
    <dgm:cxn modelId="{B4BF6AE0-3836-4DD9-8F0C-A24C798F71A0}" type="presOf" srcId="{1712A9F4-72E1-4C49-A79C-B2D2FEA37DC8}" destId="{B3B45A5C-58A7-4897-BFB7-BE645E44C642}" srcOrd="0" destOrd="0" presId="urn:microsoft.com/office/officeart/2005/8/layout/process5"/>
    <dgm:cxn modelId="{5C4AA291-5F92-43E8-A1A7-64EE4521CABF}" type="presOf" srcId="{BCC88B22-4B06-4A83-B80E-416F54705BDE}" destId="{04CD444B-D047-4E4F-9FC8-9A79AB135CC3}" srcOrd="0" destOrd="0" presId="urn:microsoft.com/office/officeart/2005/8/layout/process5"/>
    <dgm:cxn modelId="{3F06D094-B81D-4B09-8CF9-21209EFE9AA4}" type="presOf" srcId="{C0692B90-86E4-4116-A779-D644D4793CBA}" destId="{900D4507-54E0-42D7-9F12-B48A1C99A83F}" srcOrd="0" destOrd="0" presId="urn:microsoft.com/office/officeart/2005/8/layout/process5"/>
    <dgm:cxn modelId="{937F25A8-0CF5-41D2-8A00-F0BAD674FAEA}" type="presOf" srcId="{FA541CFB-6976-45B8-9B09-90424BC97DB8}" destId="{25513E88-AAFE-4C0F-BA5C-BF8631CF2431}" srcOrd="1" destOrd="0" presId="urn:microsoft.com/office/officeart/2005/8/layout/process5"/>
    <dgm:cxn modelId="{A9B21CD0-4EE6-4E86-AD83-4CDA59759B46}" srcId="{428E04D0-D2D7-44DE-8F10-E1CD54AB62DD}" destId="{5E909F0F-739C-44F6-98A0-7AF6782A5141}" srcOrd="0" destOrd="0" parTransId="{B78581C9-AA2F-4FA4-A36A-64C6CC0788B7}" sibTransId="{BCC88B22-4B06-4A83-B80E-416F54705BDE}"/>
    <dgm:cxn modelId="{64D3E032-54A4-4F09-BAFD-E96D1C10414F}" type="presOf" srcId="{8C46F10A-4CBF-4A38-A133-58A23BF97CCF}" destId="{8060652C-48FA-48C8-B953-B4BC58C2B579}" srcOrd="1" destOrd="0" presId="urn:microsoft.com/office/officeart/2005/8/layout/process5"/>
    <dgm:cxn modelId="{EE039622-1FB1-4448-B049-5199815A7475}" type="presOf" srcId="{5E909F0F-739C-44F6-98A0-7AF6782A5141}" destId="{0B211233-E3D3-472F-A0E3-A7976B3EAD4A}" srcOrd="0" destOrd="0" presId="urn:microsoft.com/office/officeart/2005/8/layout/process5"/>
    <dgm:cxn modelId="{90BE17AF-6F74-4E16-BEAE-F412CCCC91DF}" type="presOf" srcId="{A36ED152-BE45-485B-A0C7-9228816A33CA}" destId="{7E53FFFD-4AA2-447A-B1D6-5B68777C01B1}" srcOrd="0" destOrd="0" presId="urn:microsoft.com/office/officeart/2005/8/layout/process5"/>
    <dgm:cxn modelId="{B640312E-F1DB-4FBF-838E-06A213809366}" type="presOf" srcId="{8C46F10A-4CBF-4A38-A133-58A23BF97CCF}" destId="{72710EC3-2F3B-48EE-9289-79B7C93FCA28}" srcOrd="0" destOrd="0" presId="urn:microsoft.com/office/officeart/2005/8/layout/process5"/>
    <dgm:cxn modelId="{F6DBD081-5C5B-4EB3-AB83-874540F6EA2E}" type="presOf" srcId="{A36ED152-BE45-485B-A0C7-9228816A33CA}" destId="{5D66F746-E4E2-4C78-8C0D-864A88EC92D8}" srcOrd="1" destOrd="0" presId="urn:microsoft.com/office/officeart/2005/8/layout/process5"/>
    <dgm:cxn modelId="{D3429FEB-38FD-42F3-B30C-681856425240}" type="presOf" srcId="{D38743E2-0C3F-4478-9915-7620167D673B}" destId="{81BADB75-6BA6-4A42-9B81-4890138F2400}" srcOrd="0" destOrd="0" presId="urn:microsoft.com/office/officeart/2005/8/layout/process5"/>
    <dgm:cxn modelId="{1DB3B666-7E30-4EFD-84BE-3D89CAAD6094}" type="presParOf" srcId="{8635DF16-2BB4-48A3-B111-0420CE6D692F}" destId="{0B211233-E3D3-472F-A0E3-A7976B3EAD4A}" srcOrd="0" destOrd="0" presId="urn:microsoft.com/office/officeart/2005/8/layout/process5"/>
    <dgm:cxn modelId="{CE7EA69F-2F89-436A-A3E4-82A9C6850BE3}" type="presParOf" srcId="{8635DF16-2BB4-48A3-B111-0420CE6D692F}" destId="{04CD444B-D047-4E4F-9FC8-9A79AB135CC3}" srcOrd="1" destOrd="0" presId="urn:microsoft.com/office/officeart/2005/8/layout/process5"/>
    <dgm:cxn modelId="{100B852D-F4FC-4B55-B046-FFC10B99D256}" type="presParOf" srcId="{04CD444B-D047-4E4F-9FC8-9A79AB135CC3}" destId="{5D922177-8501-4CE8-9E26-AF053985B905}" srcOrd="0" destOrd="0" presId="urn:microsoft.com/office/officeart/2005/8/layout/process5"/>
    <dgm:cxn modelId="{B017E90B-97BD-49BD-A70B-C5417BCB3471}" type="presParOf" srcId="{8635DF16-2BB4-48A3-B111-0420CE6D692F}" destId="{81BADB75-6BA6-4A42-9B81-4890138F2400}" srcOrd="2" destOrd="0" presId="urn:microsoft.com/office/officeart/2005/8/layout/process5"/>
    <dgm:cxn modelId="{95726219-B823-49F9-B376-0EEB2EC5A886}" type="presParOf" srcId="{8635DF16-2BB4-48A3-B111-0420CE6D692F}" destId="{7E53FFFD-4AA2-447A-B1D6-5B68777C01B1}" srcOrd="3" destOrd="0" presId="urn:microsoft.com/office/officeart/2005/8/layout/process5"/>
    <dgm:cxn modelId="{AE1A9E6D-466D-44D2-A326-C2EE71077A35}" type="presParOf" srcId="{7E53FFFD-4AA2-447A-B1D6-5B68777C01B1}" destId="{5D66F746-E4E2-4C78-8C0D-864A88EC92D8}" srcOrd="0" destOrd="0" presId="urn:microsoft.com/office/officeart/2005/8/layout/process5"/>
    <dgm:cxn modelId="{83D82DE7-7967-47C1-BEDD-B6ED71798C22}" type="presParOf" srcId="{8635DF16-2BB4-48A3-B111-0420CE6D692F}" destId="{900D4507-54E0-42D7-9F12-B48A1C99A83F}" srcOrd="4" destOrd="0" presId="urn:microsoft.com/office/officeart/2005/8/layout/process5"/>
    <dgm:cxn modelId="{34E970AF-AF58-4308-AE1E-887A2D9419B1}" type="presParOf" srcId="{8635DF16-2BB4-48A3-B111-0420CE6D692F}" destId="{72710EC3-2F3B-48EE-9289-79B7C93FCA28}" srcOrd="5" destOrd="0" presId="urn:microsoft.com/office/officeart/2005/8/layout/process5"/>
    <dgm:cxn modelId="{A3B583FE-D0FC-4B76-8B0B-E5FAC601C9CA}" type="presParOf" srcId="{72710EC3-2F3B-48EE-9289-79B7C93FCA28}" destId="{8060652C-48FA-48C8-B953-B4BC58C2B579}" srcOrd="0" destOrd="0" presId="urn:microsoft.com/office/officeart/2005/8/layout/process5"/>
    <dgm:cxn modelId="{0C78DD93-7334-448A-835D-FAAE29F969C9}" type="presParOf" srcId="{8635DF16-2BB4-48A3-B111-0420CE6D692F}" destId="{B3B45A5C-58A7-4897-BFB7-BE645E44C642}" srcOrd="6" destOrd="0" presId="urn:microsoft.com/office/officeart/2005/8/layout/process5"/>
    <dgm:cxn modelId="{ED1FBD6E-2257-4C91-AFD9-A15C714CF614}" type="presParOf" srcId="{8635DF16-2BB4-48A3-B111-0420CE6D692F}" destId="{F848E8DC-4F1E-4CF1-83FF-FF2CB49CE138}" srcOrd="7" destOrd="0" presId="urn:microsoft.com/office/officeart/2005/8/layout/process5"/>
    <dgm:cxn modelId="{1B1A928A-E532-4F74-A76A-2E38879A84D0}" type="presParOf" srcId="{F848E8DC-4F1E-4CF1-83FF-FF2CB49CE138}" destId="{25513E88-AAFE-4C0F-BA5C-BF8631CF2431}" srcOrd="0" destOrd="0" presId="urn:microsoft.com/office/officeart/2005/8/layout/process5"/>
    <dgm:cxn modelId="{D0417794-A123-4255-B36C-D2BDBF13EE3D}" type="presParOf" srcId="{8635DF16-2BB4-48A3-B111-0420CE6D692F}" destId="{574748FB-A403-4C46-886A-A62DA43A48B5}"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2AD9C-273C-49E4-B134-EF16FDBBC653}">
      <dsp:nvSpPr>
        <dsp:cNvPr id="0" name=""/>
        <dsp:cNvSpPr/>
      </dsp:nvSpPr>
      <dsp:spPr>
        <a:xfrm>
          <a:off x="160712"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WSAStartup</a:t>
          </a:r>
          <a:endParaRPr lang="en-US" sz="1600" b="1" kern="1200">
            <a:solidFill>
              <a:srgbClr val="002060"/>
            </a:solidFill>
          </a:endParaRPr>
        </a:p>
      </dsp:txBody>
      <dsp:txXfrm>
        <a:off x="183541" y="23168"/>
        <a:ext cx="1253388" cy="733769"/>
      </dsp:txXfrm>
    </dsp:sp>
    <dsp:sp modelId="{FDA27824-D829-419A-92EB-39C282FDD5DD}">
      <dsp:nvSpPr>
        <dsp:cNvPr id="0" name=""/>
        <dsp:cNvSpPr/>
      </dsp:nvSpPr>
      <dsp:spPr>
        <a:xfrm>
          <a:off x="1574074"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1574074" y="293404"/>
        <a:ext cx="192778" cy="193297"/>
      </dsp:txXfrm>
    </dsp:sp>
    <dsp:sp modelId="{C733DD00-0D80-48F5-804E-AD9615CAF51F}">
      <dsp:nvSpPr>
        <dsp:cNvPr id="0" name=""/>
        <dsp:cNvSpPr/>
      </dsp:nvSpPr>
      <dsp:spPr>
        <a:xfrm>
          <a:off x="1979376"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socket/</a:t>
          </a:r>
        </a:p>
        <a:p>
          <a:pPr lvl="0" algn="ctr" defTabSz="711200">
            <a:lnSpc>
              <a:spcPct val="90000"/>
            </a:lnSpc>
            <a:spcBef>
              <a:spcPct val="0"/>
            </a:spcBef>
            <a:spcAft>
              <a:spcPct val="35000"/>
            </a:spcAft>
          </a:pPr>
          <a:r>
            <a:rPr lang="en-US" sz="1600" b="1" kern="1200" smtClean="0">
              <a:solidFill>
                <a:srgbClr val="002060"/>
              </a:solidFill>
            </a:rPr>
            <a:t>WSASocket</a:t>
          </a:r>
          <a:endParaRPr lang="en-US" sz="1600" b="1" kern="1200">
            <a:solidFill>
              <a:srgbClr val="002060"/>
            </a:solidFill>
          </a:endParaRPr>
        </a:p>
      </dsp:txBody>
      <dsp:txXfrm>
        <a:off x="2002205" y="23168"/>
        <a:ext cx="1253388" cy="733769"/>
      </dsp:txXfrm>
    </dsp:sp>
    <dsp:sp modelId="{CA7D4283-1A77-4330-A4E3-4256CECA4009}">
      <dsp:nvSpPr>
        <dsp:cNvPr id="0" name=""/>
        <dsp:cNvSpPr/>
      </dsp:nvSpPr>
      <dsp:spPr>
        <a:xfrm>
          <a:off x="3392739"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3392739" y="293404"/>
        <a:ext cx="192778" cy="193297"/>
      </dsp:txXfrm>
    </dsp:sp>
    <dsp:sp modelId="{64954DB3-F973-4A0E-8A9F-2EFAC2C288E0}">
      <dsp:nvSpPr>
        <dsp:cNvPr id="0" name=""/>
        <dsp:cNvSpPr/>
      </dsp:nvSpPr>
      <dsp:spPr>
        <a:xfrm>
          <a:off x="3798041"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bind</a:t>
          </a:r>
          <a:endParaRPr lang="en-US" sz="1600" b="1" kern="1200">
            <a:solidFill>
              <a:srgbClr val="002060"/>
            </a:solidFill>
          </a:endParaRPr>
        </a:p>
      </dsp:txBody>
      <dsp:txXfrm>
        <a:off x="3820870" y="23168"/>
        <a:ext cx="1253388" cy="733769"/>
      </dsp:txXfrm>
    </dsp:sp>
    <dsp:sp modelId="{F7CEEE59-6049-4C19-AEEE-716E3812088D}">
      <dsp:nvSpPr>
        <dsp:cNvPr id="0" name=""/>
        <dsp:cNvSpPr/>
      </dsp:nvSpPr>
      <dsp:spPr>
        <a:xfrm rot="5400000">
          <a:off x="4309865" y="870700"/>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5400000">
        <a:off x="4350916" y="894083"/>
        <a:ext cx="193297" cy="192778"/>
      </dsp:txXfrm>
    </dsp:sp>
    <dsp:sp modelId="{F37C5677-3AB6-4B89-A45B-1300EF2B6D7E}">
      <dsp:nvSpPr>
        <dsp:cNvPr id="0" name=""/>
        <dsp:cNvSpPr/>
      </dsp:nvSpPr>
      <dsp:spPr>
        <a:xfrm>
          <a:off x="3798041"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listen</a:t>
          </a:r>
          <a:endParaRPr lang="en-US" sz="1600" b="1" kern="1200">
            <a:solidFill>
              <a:srgbClr val="002060"/>
            </a:solidFill>
          </a:endParaRPr>
        </a:p>
      </dsp:txBody>
      <dsp:txXfrm>
        <a:off x="3820870" y="1322215"/>
        <a:ext cx="1253388" cy="733769"/>
      </dsp:txXfrm>
    </dsp:sp>
    <dsp:sp modelId="{9A2ED119-BE87-4F91-9A68-74A674A61447}">
      <dsp:nvSpPr>
        <dsp:cNvPr id="0" name=""/>
        <dsp:cNvSpPr/>
      </dsp:nvSpPr>
      <dsp:spPr>
        <a:xfrm rot="10800000">
          <a:off x="3408327"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10800000">
        <a:off x="3490946" y="1592451"/>
        <a:ext cx="192778" cy="193297"/>
      </dsp:txXfrm>
    </dsp:sp>
    <dsp:sp modelId="{7D470C55-A35B-4728-8F0C-38BADB13AD1E}">
      <dsp:nvSpPr>
        <dsp:cNvPr id="0" name=""/>
        <dsp:cNvSpPr/>
      </dsp:nvSpPr>
      <dsp:spPr>
        <a:xfrm>
          <a:off x="1979376"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accept</a:t>
          </a:r>
          <a:endParaRPr lang="en-US" sz="1600" b="1" kern="1200">
            <a:solidFill>
              <a:srgbClr val="002060"/>
            </a:solidFill>
          </a:endParaRPr>
        </a:p>
      </dsp:txBody>
      <dsp:txXfrm>
        <a:off x="2002205" y="1322215"/>
        <a:ext cx="1253388" cy="733769"/>
      </dsp:txXfrm>
    </dsp:sp>
    <dsp:sp modelId="{4F5E5AFA-3BC8-4848-8E5E-564EA2EFA166}">
      <dsp:nvSpPr>
        <dsp:cNvPr id="0" name=""/>
        <dsp:cNvSpPr/>
      </dsp:nvSpPr>
      <dsp:spPr>
        <a:xfrm rot="10800000">
          <a:off x="1589662"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10800000">
        <a:off x="1672281" y="1592451"/>
        <a:ext cx="192778" cy="193297"/>
      </dsp:txXfrm>
    </dsp:sp>
    <dsp:sp modelId="{F193D169-38F6-4C45-BBBD-DF0FBE8F025F}">
      <dsp:nvSpPr>
        <dsp:cNvPr id="0" name=""/>
        <dsp:cNvSpPr/>
      </dsp:nvSpPr>
      <dsp:spPr>
        <a:xfrm>
          <a:off x="160712"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send/</a:t>
          </a:r>
        </a:p>
        <a:p>
          <a:pPr lvl="0" algn="ctr" defTabSz="711200">
            <a:lnSpc>
              <a:spcPct val="90000"/>
            </a:lnSpc>
            <a:spcBef>
              <a:spcPct val="0"/>
            </a:spcBef>
            <a:spcAft>
              <a:spcPct val="35000"/>
            </a:spcAft>
          </a:pPr>
          <a:r>
            <a:rPr lang="en-US" sz="1600" b="1" kern="1200" smtClean="0">
              <a:solidFill>
                <a:srgbClr val="002060"/>
              </a:solidFill>
            </a:rPr>
            <a:t>WSASend</a:t>
          </a:r>
          <a:endParaRPr lang="en-US" sz="1600" b="1" kern="1200">
            <a:solidFill>
              <a:srgbClr val="002060"/>
            </a:solidFill>
          </a:endParaRPr>
        </a:p>
      </dsp:txBody>
      <dsp:txXfrm>
        <a:off x="183541" y="1322215"/>
        <a:ext cx="1253388" cy="733769"/>
      </dsp:txXfrm>
    </dsp:sp>
    <dsp:sp modelId="{8A69DAB3-6E4F-481A-83EC-19DDAD8BB0A4}">
      <dsp:nvSpPr>
        <dsp:cNvPr id="0" name=""/>
        <dsp:cNvSpPr/>
      </dsp:nvSpPr>
      <dsp:spPr>
        <a:xfrm rot="5400000">
          <a:off x="672536" y="2169747"/>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5400000">
        <a:off x="713587" y="2193130"/>
        <a:ext cx="193297" cy="192778"/>
      </dsp:txXfrm>
    </dsp:sp>
    <dsp:sp modelId="{F1D5DD63-6989-49B7-9951-18EAAF329513}">
      <dsp:nvSpPr>
        <dsp:cNvPr id="0" name=""/>
        <dsp:cNvSpPr/>
      </dsp:nvSpPr>
      <dsp:spPr>
        <a:xfrm>
          <a:off x="160712"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recv/</a:t>
          </a:r>
        </a:p>
        <a:p>
          <a:pPr lvl="0" algn="ctr" defTabSz="711200">
            <a:lnSpc>
              <a:spcPct val="90000"/>
            </a:lnSpc>
            <a:spcBef>
              <a:spcPct val="0"/>
            </a:spcBef>
            <a:spcAft>
              <a:spcPct val="35000"/>
            </a:spcAft>
          </a:pPr>
          <a:r>
            <a:rPr lang="en-US" sz="1600" b="1" kern="1200" smtClean="0">
              <a:solidFill>
                <a:srgbClr val="002060"/>
              </a:solidFill>
            </a:rPr>
            <a:t>WSARecv</a:t>
          </a:r>
          <a:endParaRPr lang="en-US" sz="1600" b="1" kern="1200">
            <a:solidFill>
              <a:srgbClr val="002060"/>
            </a:solidFill>
          </a:endParaRPr>
        </a:p>
      </dsp:txBody>
      <dsp:txXfrm>
        <a:off x="183541" y="2621261"/>
        <a:ext cx="1253388" cy="733769"/>
      </dsp:txXfrm>
    </dsp:sp>
    <dsp:sp modelId="{AD8C36C3-DD39-4DD0-AB94-51B3DFB66583}">
      <dsp:nvSpPr>
        <dsp:cNvPr id="0" name=""/>
        <dsp:cNvSpPr/>
      </dsp:nvSpPr>
      <dsp:spPr>
        <a:xfrm>
          <a:off x="1574074"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1574074" y="2891497"/>
        <a:ext cx="192778" cy="193297"/>
      </dsp:txXfrm>
    </dsp:sp>
    <dsp:sp modelId="{0F4C4C60-A20F-4C41-9B0E-4D488FA9E978}">
      <dsp:nvSpPr>
        <dsp:cNvPr id="0" name=""/>
        <dsp:cNvSpPr/>
      </dsp:nvSpPr>
      <dsp:spPr>
        <a:xfrm>
          <a:off x="1979376"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closesocket</a:t>
          </a:r>
          <a:endParaRPr lang="en-US" sz="1600" b="1" kern="1200">
            <a:solidFill>
              <a:srgbClr val="002060"/>
            </a:solidFill>
          </a:endParaRPr>
        </a:p>
      </dsp:txBody>
      <dsp:txXfrm>
        <a:off x="2002205" y="2621261"/>
        <a:ext cx="1253388" cy="733769"/>
      </dsp:txXfrm>
    </dsp:sp>
    <dsp:sp modelId="{B911B2CD-B6A1-4E7A-B5C0-59D308FF0801}">
      <dsp:nvSpPr>
        <dsp:cNvPr id="0" name=""/>
        <dsp:cNvSpPr/>
      </dsp:nvSpPr>
      <dsp:spPr>
        <a:xfrm>
          <a:off x="3392739"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3392739" y="2891497"/>
        <a:ext cx="192778" cy="193297"/>
      </dsp:txXfrm>
    </dsp:sp>
    <dsp:sp modelId="{E1B24982-16D5-4166-BD5F-C8B9FF5E14EB}">
      <dsp:nvSpPr>
        <dsp:cNvPr id="0" name=""/>
        <dsp:cNvSpPr/>
      </dsp:nvSpPr>
      <dsp:spPr>
        <a:xfrm>
          <a:off x="3798041"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solidFill>
                <a:srgbClr val="002060"/>
              </a:solidFill>
            </a:rPr>
            <a:t>WSACleanup</a:t>
          </a:r>
          <a:endParaRPr lang="en-US" sz="1600" b="1" kern="1200">
            <a:solidFill>
              <a:srgbClr val="002060"/>
            </a:solidFill>
          </a:endParaRPr>
        </a:p>
      </dsp:txBody>
      <dsp:txXfrm>
        <a:off x="3820870" y="2621261"/>
        <a:ext cx="1253388" cy="733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4B6DD-FBA7-4893-9316-303DD7FD0C04}">
      <dsp:nvSpPr>
        <dsp:cNvPr id="0" name=""/>
        <dsp:cNvSpPr/>
      </dsp:nvSpPr>
      <dsp:spPr>
        <a:xfrm>
          <a:off x="160712"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WSAStartup</a:t>
          </a:r>
          <a:endParaRPr lang="en-US" sz="1400" b="1" kern="1200">
            <a:solidFill>
              <a:srgbClr val="002060"/>
            </a:solidFill>
          </a:endParaRPr>
        </a:p>
      </dsp:txBody>
      <dsp:txXfrm>
        <a:off x="183541" y="23168"/>
        <a:ext cx="1253388" cy="733769"/>
      </dsp:txXfrm>
    </dsp:sp>
    <dsp:sp modelId="{63FCAD2B-ABBD-4F80-9AE9-A6092AB54583}">
      <dsp:nvSpPr>
        <dsp:cNvPr id="0" name=""/>
        <dsp:cNvSpPr/>
      </dsp:nvSpPr>
      <dsp:spPr>
        <a:xfrm>
          <a:off x="1574074"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1574074" y="293404"/>
        <a:ext cx="192778" cy="193297"/>
      </dsp:txXfrm>
    </dsp:sp>
    <dsp:sp modelId="{C6D73DE4-98C2-40FC-B6F3-82A15C3294A2}">
      <dsp:nvSpPr>
        <dsp:cNvPr id="0" name=""/>
        <dsp:cNvSpPr/>
      </dsp:nvSpPr>
      <dsp:spPr>
        <a:xfrm>
          <a:off x="1979376"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socket/</a:t>
          </a:r>
        </a:p>
        <a:p>
          <a:pPr lvl="0" algn="ctr" defTabSz="622300">
            <a:lnSpc>
              <a:spcPct val="90000"/>
            </a:lnSpc>
            <a:spcBef>
              <a:spcPct val="0"/>
            </a:spcBef>
            <a:spcAft>
              <a:spcPct val="35000"/>
            </a:spcAft>
          </a:pPr>
          <a:r>
            <a:rPr lang="en-US" sz="1400" b="1" kern="1200" smtClean="0">
              <a:solidFill>
                <a:srgbClr val="002060"/>
              </a:solidFill>
            </a:rPr>
            <a:t>WSASocket</a:t>
          </a:r>
          <a:endParaRPr lang="en-US" sz="1400" b="1" kern="1200">
            <a:solidFill>
              <a:srgbClr val="002060"/>
            </a:solidFill>
          </a:endParaRPr>
        </a:p>
      </dsp:txBody>
      <dsp:txXfrm>
        <a:off x="2002205" y="23168"/>
        <a:ext cx="1253388" cy="733769"/>
      </dsp:txXfrm>
    </dsp:sp>
    <dsp:sp modelId="{AED7390E-72C6-4504-920B-DFD374DBDFAB}">
      <dsp:nvSpPr>
        <dsp:cNvPr id="0" name=""/>
        <dsp:cNvSpPr/>
      </dsp:nvSpPr>
      <dsp:spPr>
        <a:xfrm>
          <a:off x="3392739" y="228971"/>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3392739" y="293404"/>
        <a:ext cx="192778" cy="193297"/>
      </dsp:txXfrm>
    </dsp:sp>
    <dsp:sp modelId="{504474BF-0D6C-40B1-896C-A637619E3E7B}">
      <dsp:nvSpPr>
        <dsp:cNvPr id="0" name=""/>
        <dsp:cNvSpPr/>
      </dsp:nvSpPr>
      <dsp:spPr>
        <a:xfrm>
          <a:off x="3798041" y="339"/>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xác định địa chỉ/phân giải tên miền</a:t>
          </a:r>
          <a:endParaRPr lang="en-US" sz="1400" b="1" kern="1200">
            <a:solidFill>
              <a:srgbClr val="002060"/>
            </a:solidFill>
          </a:endParaRPr>
        </a:p>
      </dsp:txBody>
      <dsp:txXfrm>
        <a:off x="3820870" y="23168"/>
        <a:ext cx="1253388" cy="733769"/>
      </dsp:txXfrm>
    </dsp:sp>
    <dsp:sp modelId="{3F972F2B-B97D-4CFA-AE71-24A9B7D4CD1E}">
      <dsp:nvSpPr>
        <dsp:cNvPr id="0" name=""/>
        <dsp:cNvSpPr/>
      </dsp:nvSpPr>
      <dsp:spPr>
        <a:xfrm rot="5400000">
          <a:off x="4309865" y="870700"/>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5400000">
        <a:off x="4350916" y="894083"/>
        <a:ext cx="193297" cy="192778"/>
      </dsp:txXfrm>
    </dsp:sp>
    <dsp:sp modelId="{844F28DB-D9E9-432E-94EC-486DB2C7871B}">
      <dsp:nvSpPr>
        <dsp:cNvPr id="0" name=""/>
        <dsp:cNvSpPr/>
      </dsp:nvSpPr>
      <dsp:spPr>
        <a:xfrm>
          <a:off x="3798041"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connect/WSAConnect</a:t>
          </a:r>
          <a:endParaRPr lang="en-US" sz="1400" b="1" kern="1200">
            <a:solidFill>
              <a:srgbClr val="002060"/>
            </a:solidFill>
          </a:endParaRPr>
        </a:p>
      </dsp:txBody>
      <dsp:txXfrm>
        <a:off x="3820870" y="1322215"/>
        <a:ext cx="1253388" cy="733769"/>
      </dsp:txXfrm>
    </dsp:sp>
    <dsp:sp modelId="{42609F76-87A4-4F8C-B8C4-8188AFAAA055}">
      <dsp:nvSpPr>
        <dsp:cNvPr id="0" name=""/>
        <dsp:cNvSpPr/>
      </dsp:nvSpPr>
      <dsp:spPr>
        <a:xfrm rot="10800000">
          <a:off x="3408327"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10800000">
        <a:off x="3490946" y="1592451"/>
        <a:ext cx="192778" cy="193297"/>
      </dsp:txXfrm>
    </dsp:sp>
    <dsp:sp modelId="{2589970D-3981-4459-8461-7708789D5633}">
      <dsp:nvSpPr>
        <dsp:cNvPr id="0" name=""/>
        <dsp:cNvSpPr/>
      </dsp:nvSpPr>
      <dsp:spPr>
        <a:xfrm>
          <a:off x="1979376"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send/</a:t>
          </a:r>
        </a:p>
        <a:p>
          <a:pPr lvl="0" algn="ctr" defTabSz="622300">
            <a:lnSpc>
              <a:spcPct val="90000"/>
            </a:lnSpc>
            <a:spcBef>
              <a:spcPct val="0"/>
            </a:spcBef>
            <a:spcAft>
              <a:spcPct val="35000"/>
            </a:spcAft>
          </a:pPr>
          <a:r>
            <a:rPr lang="en-US" sz="1400" b="1" kern="1200" smtClean="0">
              <a:solidFill>
                <a:srgbClr val="002060"/>
              </a:solidFill>
            </a:rPr>
            <a:t>WSASend</a:t>
          </a:r>
          <a:endParaRPr lang="en-US" sz="1400" b="1" kern="1200">
            <a:solidFill>
              <a:srgbClr val="002060"/>
            </a:solidFill>
          </a:endParaRPr>
        </a:p>
      </dsp:txBody>
      <dsp:txXfrm>
        <a:off x="2002205" y="1322215"/>
        <a:ext cx="1253388" cy="733769"/>
      </dsp:txXfrm>
    </dsp:sp>
    <dsp:sp modelId="{4AC2CC8A-62DF-4E57-A02C-C384433946BF}">
      <dsp:nvSpPr>
        <dsp:cNvPr id="0" name=""/>
        <dsp:cNvSpPr/>
      </dsp:nvSpPr>
      <dsp:spPr>
        <a:xfrm rot="10800000">
          <a:off x="1589662" y="1528018"/>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10800000">
        <a:off x="1672281" y="1592451"/>
        <a:ext cx="192778" cy="193297"/>
      </dsp:txXfrm>
    </dsp:sp>
    <dsp:sp modelId="{49CE1D9B-CE9F-4013-B3AA-CFE5044D7DB5}">
      <dsp:nvSpPr>
        <dsp:cNvPr id="0" name=""/>
        <dsp:cNvSpPr/>
      </dsp:nvSpPr>
      <dsp:spPr>
        <a:xfrm>
          <a:off x="160712" y="1299386"/>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recv/</a:t>
          </a:r>
        </a:p>
        <a:p>
          <a:pPr lvl="0" algn="ctr" defTabSz="622300">
            <a:lnSpc>
              <a:spcPct val="90000"/>
            </a:lnSpc>
            <a:spcBef>
              <a:spcPct val="0"/>
            </a:spcBef>
            <a:spcAft>
              <a:spcPct val="35000"/>
            </a:spcAft>
          </a:pPr>
          <a:r>
            <a:rPr lang="en-US" sz="1400" b="1" kern="1200" smtClean="0">
              <a:solidFill>
                <a:srgbClr val="002060"/>
              </a:solidFill>
            </a:rPr>
            <a:t>WSARecv</a:t>
          </a:r>
          <a:endParaRPr lang="en-US" sz="1400" b="1" kern="1200">
            <a:solidFill>
              <a:srgbClr val="002060"/>
            </a:solidFill>
          </a:endParaRPr>
        </a:p>
      </dsp:txBody>
      <dsp:txXfrm>
        <a:off x="183541" y="1322215"/>
        <a:ext cx="1253388" cy="733769"/>
      </dsp:txXfrm>
    </dsp:sp>
    <dsp:sp modelId="{473679B4-8DD9-4FE8-BE39-A0B5FFD5EC73}">
      <dsp:nvSpPr>
        <dsp:cNvPr id="0" name=""/>
        <dsp:cNvSpPr/>
      </dsp:nvSpPr>
      <dsp:spPr>
        <a:xfrm rot="5400000">
          <a:off x="672536" y="2169747"/>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5400000">
        <a:off x="713587" y="2193130"/>
        <a:ext cx="193297" cy="192778"/>
      </dsp:txXfrm>
    </dsp:sp>
    <dsp:sp modelId="{154479DD-CD22-482F-ACB3-48704E6F659C}">
      <dsp:nvSpPr>
        <dsp:cNvPr id="0" name=""/>
        <dsp:cNvSpPr/>
      </dsp:nvSpPr>
      <dsp:spPr>
        <a:xfrm>
          <a:off x="160712"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closesocket</a:t>
          </a:r>
          <a:endParaRPr lang="en-US" sz="1400" b="1" kern="1200">
            <a:solidFill>
              <a:srgbClr val="002060"/>
            </a:solidFill>
          </a:endParaRPr>
        </a:p>
      </dsp:txBody>
      <dsp:txXfrm>
        <a:off x="183541" y="2621261"/>
        <a:ext cx="1253388" cy="733769"/>
      </dsp:txXfrm>
    </dsp:sp>
    <dsp:sp modelId="{24489386-3694-48C0-A1BF-D064EBD5D6A6}">
      <dsp:nvSpPr>
        <dsp:cNvPr id="0" name=""/>
        <dsp:cNvSpPr/>
      </dsp:nvSpPr>
      <dsp:spPr>
        <a:xfrm>
          <a:off x="1574074" y="2827064"/>
          <a:ext cx="275397" cy="322163"/>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1574074" y="2891497"/>
        <a:ext cx="192778" cy="193297"/>
      </dsp:txXfrm>
    </dsp:sp>
    <dsp:sp modelId="{F4B676B2-D336-4552-97ED-B630CEA02C68}">
      <dsp:nvSpPr>
        <dsp:cNvPr id="0" name=""/>
        <dsp:cNvSpPr/>
      </dsp:nvSpPr>
      <dsp:spPr>
        <a:xfrm>
          <a:off x="1979376" y="2598432"/>
          <a:ext cx="1299046" cy="779427"/>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WSACleanup</a:t>
          </a:r>
          <a:endParaRPr lang="en-US" sz="1400" b="1" kern="1200">
            <a:solidFill>
              <a:srgbClr val="002060"/>
            </a:solidFill>
          </a:endParaRPr>
        </a:p>
      </dsp:txBody>
      <dsp:txXfrm>
        <a:off x="2002205" y="2621261"/>
        <a:ext cx="1253388" cy="733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233-E3D3-472F-A0E3-A7976B3EAD4A}">
      <dsp:nvSpPr>
        <dsp:cNvPr id="0" name=""/>
        <dsp:cNvSpPr/>
      </dsp:nvSpPr>
      <dsp:spPr>
        <a:xfrm>
          <a:off x="4688"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WSAStartup</a:t>
          </a:r>
          <a:endParaRPr lang="en-US" sz="1400" b="1" kern="1200">
            <a:solidFill>
              <a:srgbClr val="002060"/>
            </a:solidFill>
          </a:endParaRPr>
        </a:p>
      </dsp:txBody>
      <dsp:txXfrm>
        <a:off x="29312" y="351450"/>
        <a:ext cx="1351968" cy="791482"/>
      </dsp:txXfrm>
    </dsp:sp>
    <dsp:sp modelId="{04CD444B-D047-4E4F-9FC8-9A79AB135CC3}">
      <dsp:nvSpPr>
        <dsp:cNvPr id="0" name=""/>
        <dsp:cNvSpPr/>
      </dsp:nvSpPr>
      <dsp:spPr>
        <a:xfrm>
          <a:off x="1529211"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1529211" y="642940"/>
        <a:ext cx="207940" cy="208501"/>
      </dsp:txXfrm>
    </dsp:sp>
    <dsp:sp modelId="{81BADB75-6BA6-4A42-9B81-4890138F2400}">
      <dsp:nvSpPr>
        <dsp:cNvPr id="0" name=""/>
        <dsp:cNvSpPr/>
      </dsp:nvSpPr>
      <dsp:spPr>
        <a:xfrm>
          <a:off x="1966391"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socket/</a:t>
          </a:r>
        </a:p>
        <a:p>
          <a:pPr lvl="0" algn="ctr" defTabSz="622300">
            <a:lnSpc>
              <a:spcPct val="90000"/>
            </a:lnSpc>
            <a:spcBef>
              <a:spcPct val="0"/>
            </a:spcBef>
            <a:spcAft>
              <a:spcPct val="35000"/>
            </a:spcAft>
          </a:pPr>
          <a:r>
            <a:rPr lang="en-US" sz="1400" b="1" kern="1200" smtClean="0">
              <a:solidFill>
                <a:srgbClr val="002060"/>
              </a:solidFill>
            </a:rPr>
            <a:t>WSASocket</a:t>
          </a:r>
          <a:endParaRPr lang="en-US" sz="1400" b="1" kern="1200">
            <a:solidFill>
              <a:srgbClr val="002060"/>
            </a:solidFill>
          </a:endParaRPr>
        </a:p>
      </dsp:txBody>
      <dsp:txXfrm>
        <a:off x="1991015" y="351450"/>
        <a:ext cx="1351968" cy="791482"/>
      </dsp:txXfrm>
    </dsp:sp>
    <dsp:sp modelId="{7E53FFFD-4AA2-447A-B1D6-5B68777C01B1}">
      <dsp:nvSpPr>
        <dsp:cNvPr id="0" name=""/>
        <dsp:cNvSpPr/>
      </dsp:nvSpPr>
      <dsp:spPr>
        <a:xfrm>
          <a:off x="3490915"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3490915" y="642940"/>
        <a:ext cx="207940" cy="208501"/>
      </dsp:txXfrm>
    </dsp:sp>
    <dsp:sp modelId="{900D4507-54E0-42D7-9F12-B48A1C99A83F}">
      <dsp:nvSpPr>
        <dsp:cNvPr id="0" name=""/>
        <dsp:cNvSpPr/>
      </dsp:nvSpPr>
      <dsp:spPr>
        <a:xfrm>
          <a:off x="3928095"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Xác định địa chỉ/Phân giải tên miền</a:t>
          </a:r>
          <a:endParaRPr lang="en-US" sz="1400" b="1" kern="1200">
            <a:solidFill>
              <a:srgbClr val="002060"/>
            </a:solidFill>
          </a:endParaRPr>
        </a:p>
      </dsp:txBody>
      <dsp:txXfrm>
        <a:off x="3952719" y="351450"/>
        <a:ext cx="1351968" cy="791482"/>
      </dsp:txXfrm>
    </dsp:sp>
    <dsp:sp modelId="{72710EC3-2F3B-48EE-9289-79B7C93FCA28}">
      <dsp:nvSpPr>
        <dsp:cNvPr id="0" name=""/>
        <dsp:cNvSpPr/>
      </dsp:nvSpPr>
      <dsp:spPr>
        <a:xfrm rot="5400000">
          <a:off x="4480174" y="1265641"/>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5400000">
        <a:off x="4524453" y="1290863"/>
        <a:ext cx="208501" cy="207940"/>
      </dsp:txXfrm>
    </dsp:sp>
    <dsp:sp modelId="{B3B45A5C-58A7-4897-BFB7-BE645E44C642}">
      <dsp:nvSpPr>
        <dsp:cNvPr id="0" name=""/>
        <dsp:cNvSpPr/>
      </dsp:nvSpPr>
      <dsp:spPr>
        <a:xfrm>
          <a:off x="3928095"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sendto</a:t>
          </a:r>
          <a:endParaRPr lang="en-US" sz="1400" b="1" kern="1200">
            <a:solidFill>
              <a:srgbClr val="002060"/>
            </a:solidFill>
          </a:endParaRPr>
        </a:p>
      </dsp:txBody>
      <dsp:txXfrm>
        <a:off x="3952719" y="1752667"/>
        <a:ext cx="1351968" cy="791482"/>
      </dsp:txXfrm>
    </dsp:sp>
    <dsp:sp modelId="{F848E8DC-4F1E-4CF1-83FF-FF2CB49CE138}">
      <dsp:nvSpPr>
        <dsp:cNvPr id="0" name=""/>
        <dsp:cNvSpPr/>
      </dsp:nvSpPr>
      <dsp:spPr>
        <a:xfrm rot="10800000">
          <a:off x="3507730" y="1974657"/>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10800000">
        <a:off x="3596847" y="2044157"/>
        <a:ext cx="207940" cy="208501"/>
      </dsp:txXfrm>
    </dsp:sp>
    <dsp:sp modelId="{574748FB-A403-4C46-886A-A62DA43A48B5}">
      <dsp:nvSpPr>
        <dsp:cNvPr id="0" name=""/>
        <dsp:cNvSpPr/>
      </dsp:nvSpPr>
      <dsp:spPr>
        <a:xfrm>
          <a:off x="1966391"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WSACleanup</a:t>
          </a:r>
          <a:endParaRPr lang="en-US" sz="1400" b="1" kern="1200">
            <a:solidFill>
              <a:srgbClr val="002060"/>
            </a:solidFill>
          </a:endParaRPr>
        </a:p>
      </dsp:txBody>
      <dsp:txXfrm>
        <a:off x="1991015" y="1752667"/>
        <a:ext cx="1351968" cy="791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233-E3D3-472F-A0E3-A7976B3EAD4A}">
      <dsp:nvSpPr>
        <dsp:cNvPr id="0" name=""/>
        <dsp:cNvSpPr/>
      </dsp:nvSpPr>
      <dsp:spPr>
        <a:xfrm>
          <a:off x="4688"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WSAStartup</a:t>
          </a:r>
          <a:endParaRPr lang="en-US" sz="1400" b="1" kern="1200">
            <a:solidFill>
              <a:srgbClr val="002060"/>
            </a:solidFill>
          </a:endParaRPr>
        </a:p>
      </dsp:txBody>
      <dsp:txXfrm>
        <a:off x="29312" y="351450"/>
        <a:ext cx="1351968" cy="791482"/>
      </dsp:txXfrm>
    </dsp:sp>
    <dsp:sp modelId="{04CD444B-D047-4E4F-9FC8-9A79AB135CC3}">
      <dsp:nvSpPr>
        <dsp:cNvPr id="0" name=""/>
        <dsp:cNvSpPr/>
      </dsp:nvSpPr>
      <dsp:spPr>
        <a:xfrm>
          <a:off x="1529211"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1529211" y="642940"/>
        <a:ext cx="207940" cy="208501"/>
      </dsp:txXfrm>
    </dsp:sp>
    <dsp:sp modelId="{81BADB75-6BA6-4A42-9B81-4890138F2400}">
      <dsp:nvSpPr>
        <dsp:cNvPr id="0" name=""/>
        <dsp:cNvSpPr/>
      </dsp:nvSpPr>
      <dsp:spPr>
        <a:xfrm>
          <a:off x="1966391"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socket/</a:t>
          </a:r>
        </a:p>
        <a:p>
          <a:pPr lvl="0" algn="ctr" defTabSz="622300">
            <a:lnSpc>
              <a:spcPct val="90000"/>
            </a:lnSpc>
            <a:spcBef>
              <a:spcPct val="0"/>
            </a:spcBef>
            <a:spcAft>
              <a:spcPct val="35000"/>
            </a:spcAft>
          </a:pPr>
          <a:r>
            <a:rPr lang="en-US" sz="1400" b="1" kern="1200" smtClean="0">
              <a:solidFill>
                <a:srgbClr val="002060"/>
              </a:solidFill>
            </a:rPr>
            <a:t>WSASocket</a:t>
          </a:r>
          <a:endParaRPr lang="en-US" sz="1400" b="1" kern="1200">
            <a:solidFill>
              <a:srgbClr val="002060"/>
            </a:solidFill>
          </a:endParaRPr>
        </a:p>
      </dsp:txBody>
      <dsp:txXfrm>
        <a:off x="1991015" y="351450"/>
        <a:ext cx="1351968" cy="791482"/>
      </dsp:txXfrm>
    </dsp:sp>
    <dsp:sp modelId="{7E53FFFD-4AA2-447A-B1D6-5B68777C01B1}">
      <dsp:nvSpPr>
        <dsp:cNvPr id="0" name=""/>
        <dsp:cNvSpPr/>
      </dsp:nvSpPr>
      <dsp:spPr>
        <a:xfrm>
          <a:off x="3490915" y="573440"/>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a:off x="3490915" y="642940"/>
        <a:ext cx="207940" cy="208501"/>
      </dsp:txXfrm>
    </dsp:sp>
    <dsp:sp modelId="{900D4507-54E0-42D7-9F12-B48A1C99A83F}">
      <dsp:nvSpPr>
        <dsp:cNvPr id="0" name=""/>
        <dsp:cNvSpPr/>
      </dsp:nvSpPr>
      <dsp:spPr>
        <a:xfrm>
          <a:off x="3928095" y="326826"/>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bind</a:t>
          </a:r>
          <a:endParaRPr lang="en-US" sz="1400" b="1" kern="1200">
            <a:solidFill>
              <a:srgbClr val="002060"/>
            </a:solidFill>
          </a:endParaRPr>
        </a:p>
      </dsp:txBody>
      <dsp:txXfrm>
        <a:off x="3952719" y="351450"/>
        <a:ext cx="1351968" cy="791482"/>
      </dsp:txXfrm>
    </dsp:sp>
    <dsp:sp modelId="{72710EC3-2F3B-48EE-9289-79B7C93FCA28}">
      <dsp:nvSpPr>
        <dsp:cNvPr id="0" name=""/>
        <dsp:cNvSpPr/>
      </dsp:nvSpPr>
      <dsp:spPr>
        <a:xfrm rot="5400000">
          <a:off x="4480174" y="1265641"/>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5400000">
        <a:off x="4524453" y="1290863"/>
        <a:ext cx="208501" cy="207940"/>
      </dsp:txXfrm>
    </dsp:sp>
    <dsp:sp modelId="{B3B45A5C-58A7-4897-BFB7-BE645E44C642}">
      <dsp:nvSpPr>
        <dsp:cNvPr id="0" name=""/>
        <dsp:cNvSpPr/>
      </dsp:nvSpPr>
      <dsp:spPr>
        <a:xfrm>
          <a:off x="3928095"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recvfrom</a:t>
          </a:r>
          <a:endParaRPr lang="en-US" sz="1400" b="1" kern="1200">
            <a:solidFill>
              <a:srgbClr val="002060"/>
            </a:solidFill>
          </a:endParaRPr>
        </a:p>
      </dsp:txBody>
      <dsp:txXfrm>
        <a:off x="3952719" y="1752667"/>
        <a:ext cx="1351968" cy="791482"/>
      </dsp:txXfrm>
    </dsp:sp>
    <dsp:sp modelId="{F848E8DC-4F1E-4CF1-83FF-FF2CB49CE138}">
      <dsp:nvSpPr>
        <dsp:cNvPr id="0" name=""/>
        <dsp:cNvSpPr/>
      </dsp:nvSpPr>
      <dsp:spPr>
        <a:xfrm rot="10800000">
          <a:off x="3507730" y="1974657"/>
          <a:ext cx="297057" cy="347501"/>
        </a:xfrm>
        <a:prstGeom prst="rightArrow">
          <a:avLst>
            <a:gd name="adj1" fmla="val 60000"/>
            <a:gd name="adj2" fmla="val 50000"/>
          </a:avLst>
        </a:prstGeom>
        <a:gradFill rotWithShape="0">
          <a:gsLst>
            <a:gs pos="0">
              <a:schemeClr val="accent1">
                <a:tint val="60000"/>
                <a:hueOff val="0"/>
                <a:satOff val="0"/>
                <a:lumOff val="0"/>
                <a:alphaOff val="0"/>
                <a:tint val="65000"/>
                <a:shade val="100000"/>
                <a:satMod val="133000"/>
              </a:schemeClr>
            </a:gs>
            <a:gs pos="15000">
              <a:schemeClr val="accent1">
                <a:tint val="60000"/>
                <a:hueOff val="0"/>
                <a:satOff val="0"/>
                <a:lumOff val="0"/>
                <a:alphaOff val="0"/>
                <a:tint val="50000"/>
                <a:shade val="100000"/>
                <a:satMod val="140000"/>
              </a:schemeClr>
            </a:gs>
            <a:gs pos="100000">
              <a:schemeClr val="accent1">
                <a:tint val="60000"/>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solidFill>
              <a:srgbClr val="002060"/>
            </a:solidFill>
          </a:endParaRPr>
        </a:p>
      </dsp:txBody>
      <dsp:txXfrm rot="10800000">
        <a:off x="3596847" y="2044157"/>
        <a:ext cx="207940" cy="208501"/>
      </dsp:txXfrm>
    </dsp:sp>
    <dsp:sp modelId="{574748FB-A403-4C46-886A-A62DA43A48B5}">
      <dsp:nvSpPr>
        <dsp:cNvPr id="0" name=""/>
        <dsp:cNvSpPr/>
      </dsp:nvSpPr>
      <dsp:spPr>
        <a:xfrm>
          <a:off x="1966391" y="1728043"/>
          <a:ext cx="1401216" cy="840730"/>
        </a:xfrm>
        <a:prstGeom prst="roundRect">
          <a:avLst>
            <a:gd name="adj" fmla="val 10000"/>
          </a:avLst>
        </a:prstGeom>
        <a:gradFill rotWithShape="0">
          <a:gsLst>
            <a:gs pos="0">
              <a:schemeClr val="accent1">
                <a:hueOff val="0"/>
                <a:satOff val="0"/>
                <a:lumOff val="0"/>
                <a:alphaOff val="0"/>
                <a:tint val="65000"/>
                <a:shade val="100000"/>
                <a:satMod val="133000"/>
              </a:schemeClr>
            </a:gs>
            <a:gs pos="15000">
              <a:schemeClr val="accent1">
                <a:hueOff val="0"/>
                <a:satOff val="0"/>
                <a:lumOff val="0"/>
                <a:alphaOff val="0"/>
                <a:tint val="50000"/>
                <a:shade val="100000"/>
                <a:satMod val="140000"/>
              </a:schemeClr>
            </a:gs>
            <a:gs pos="100000">
              <a:schemeClr val="accent1">
                <a:hueOff val="0"/>
                <a:satOff val="0"/>
                <a:lumOff val="0"/>
                <a:alphaOff val="0"/>
                <a:tint val="10000"/>
                <a:shade val="100000"/>
                <a:satMod val="135000"/>
              </a:schemeClr>
            </a:gs>
          </a:gsLst>
          <a:lin ang="16200000" scaled="1"/>
        </a:gradFill>
        <a:ln>
          <a:noFill/>
        </a:ln>
        <a:effectLst>
          <a:outerShdw blurRad="508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smtClean="0">
              <a:solidFill>
                <a:srgbClr val="002060"/>
              </a:solidFill>
            </a:rPr>
            <a:t>WSACleanup</a:t>
          </a:r>
          <a:endParaRPr lang="en-US" sz="1400" b="1" kern="1200">
            <a:solidFill>
              <a:srgbClr val="002060"/>
            </a:solidFill>
          </a:endParaRPr>
        </a:p>
      </dsp:txBody>
      <dsp:txXfrm>
        <a:off x="1991015" y="1752667"/>
        <a:ext cx="1351968" cy="791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8B3B8-FABD-404A-B312-83FAC8FBDE06}" type="datetimeFigureOut">
              <a:rPr lang="en-US" smtClean="0"/>
              <a:pPr/>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863DD3-B107-4C51-90F9-EB4775575955}" type="slidenum">
              <a:rPr lang="en-US" smtClean="0"/>
              <a:pPr/>
              <a:t>‹#›</a:t>
            </a:fld>
            <a:endParaRPr lang="en-US"/>
          </a:p>
        </p:txBody>
      </p:sp>
    </p:spTree>
    <p:extLst>
      <p:ext uri="{BB962C8B-B14F-4D97-AF65-F5344CB8AC3E}">
        <p14:creationId xmlns:p14="http://schemas.microsoft.com/office/powerpoint/2010/main" val="210344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a:t>
            </a:fld>
            <a:endParaRPr lang="en-US"/>
          </a:p>
        </p:txBody>
      </p:sp>
    </p:spTree>
    <p:extLst>
      <p:ext uri="{BB962C8B-B14F-4D97-AF65-F5344CB8AC3E}">
        <p14:creationId xmlns:p14="http://schemas.microsoft.com/office/powerpoint/2010/main" val="66360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25</a:t>
            </a:fld>
            <a:endParaRPr lang="en-US"/>
          </a:p>
        </p:txBody>
      </p:sp>
    </p:spTree>
    <p:extLst>
      <p:ext uri="{BB962C8B-B14F-4D97-AF65-F5344CB8AC3E}">
        <p14:creationId xmlns:p14="http://schemas.microsoft.com/office/powerpoint/2010/main" val="155911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28</a:t>
            </a:fld>
            <a:endParaRPr lang="en-US"/>
          </a:p>
        </p:txBody>
      </p:sp>
    </p:spTree>
    <p:extLst>
      <p:ext uri="{BB962C8B-B14F-4D97-AF65-F5344CB8AC3E}">
        <p14:creationId xmlns:p14="http://schemas.microsoft.com/office/powerpoint/2010/main" val="1366416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29</a:t>
            </a:fld>
            <a:endParaRPr lang="en-US"/>
          </a:p>
        </p:txBody>
      </p:sp>
    </p:spTree>
    <p:extLst>
      <p:ext uri="{BB962C8B-B14F-4D97-AF65-F5344CB8AC3E}">
        <p14:creationId xmlns:p14="http://schemas.microsoft.com/office/powerpoint/2010/main" val="96003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30</a:t>
            </a:fld>
            <a:endParaRPr lang="en-US"/>
          </a:p>
        </p:txBody>
      </p:sp>
    </p:spTree>
    <p:extLst>
      <p:ext uri="{BB962C8B-B14F-4D97-AF65-F5344CB8AC3E}">
        <p14:creationId xmlns:p14="http://schemas.microsoft.com/office/powerpoint/2010/main" val="135718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31</a:t>
            </a:fld>
            <a:endParaRPr lang="en-US"/>
          </a:p>
        </p:txBody>
      </p:sp>
    </p:spTree>
    <p:extLst>
      <p:ext uri="{BB962C8B-B14F-4D97-AF65-F5344CB8AC3E}">
        <p14:creationId xmlns:p14="http://schemas.microsoft.com/office/powerpoint/2010/main" val="4200876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32</a:t>
            </a:fld>
            <a:endParaRPr lang="en-US"/>
          </a:p>
        </p:txBody>
      </p:sp>
    </p:spTree>
    <p:extLst>
      <p:ext uri="{BB962C8B-B14F-4D97-AF65-F5344CB8AC3E}">
        <p14:creationId xmlns:p14="http://schemas.microsoft.com/office/powerpoint/2010/main" val="378482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33</a:t>
            </a:fld>
            <a:endParaRPr lang="en-US"/>
          </a:p>
        </p:txBody>
      </p:sp>
    </p:spTree>
    <p:extLst>
      <p:ext uri="{BB962C8B-B14F-4D97-AF65-F5344CB8AC3E}">
        <p14:creationId xmlns:p14="http://schemas.microsoft.com/office/powerpoint/2010/main" val="2523597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34</a:t>
            </a:fld>
            <a:endParaRPr lang="en-US"/>
          </a:p>
        </p:txBody>
      </p:sp>
    </p:spTree>
    <p:extLst>
      <p:ext uri="{BB962C8B-B14F-4D97-AF65-F5344CB8AC3E}">
        <p14:creationId xmlns:p14="http://schemas.microsoft.com/office/powerpoint/2010/main" val="4004586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35</a:t>
            </a:fld>
            <a:endParaRPr lang="en-US"/>
          </a:p>
        </p:txBody>
      </p:sp>
    </p:spTree>
    <p:extLst>
      <p:ext uri="{BB962C8B-B14F-4D97-AF65-F5344CB8AC3E}">
        <p14:creationId xmlns:p14="http://schemas.microsoft.com/office/powerpoint/2010/main" val="1721988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36</a:t>
            </a:fld>
            <a:endParaRPr lang="en-US"/>
          </a:p>
        </p:txBody>
      </p:sp>
    </p:spTree>
    <p:extLst>
      <p:ext uri="{BB962C8B-B14F-4D97-AF65-F5344CB8AC3E}">
        <p14:creationId xmlns:p14="http://schemas.microsoft.com/office/powerpoint/2010/main" val="60705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8</a:t>
            </a:fld>
            <a:endParaRPr lang="en-US"/>
          </a:p>
        </p:txBody>
      </p:sp>
    </p:spTree>
    <p:extLst>
      <p:ext uri="{BB962C8B-B14F-4D97-AF65-F5344CB8AC3E}">
        <p14:creationId xmlns:p14="http://schemas.microsoft.com/office/powerpoint/2010/main" val="2134072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37</a:t>
            </a:fld>
            <a:endParaRPr lang="en-US"/>
          </a:p>
        </p:txBody>
      </p:sp>
    </p:spTree>
    <p:extLst>
      <p:ext uri="{BB962C8B-B14F-4D97-AF65-F5344CB8AC3E}">
        <p14:creationId xmlns:p14="http://schemas.microsoft.com/office/powerpoint/2010/main" val="571063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38</a:t>
            </a:fld>
            <a:endParaRPr lang="en-US"/>
          </a:p>
        </p:txBody>
      </p:sp>
    </p:spTree>
    <p:extLst>
      <p:ext uri="{BB962C8B-B14F-4D97-AF65-F5344CB8AC3E}">
        <p14:creationId xmlns:p14="http://schemas.microsoft.com/office/powerpoint/2010/main" val="1322552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40</a:t>
            </a:fld>
            <a:endParaRPr lang="en-US"/>
          </a:p>
        </p:txBody>
      </p:sp>
    </p:spTree>
    <p:extLst>
      <p:ext uri="{BB962C8B-B14F-4D97-AF65-F5344CB8AC3E}">
        <p14:creationId xmlns:p14="http://schemas.microsoft.com/office/powerpoint/2010/main" val="223862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41</a:t>
            </a:fld>
            <a:endParaRPr lang="en-US"/>
          </a:p>
        </p:txBody>
      </p:sp>
    </p:spTree>
    <p:extLst>
      <p:ext uri="{BB962C8B-B14F-4D97-AF65-F5344CB8AC3E}">
        <p14:creationId xmlns:p14="http://schemas.microsoft.com/office/powerpoint/2010/main" val="2493602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42</a:t>
            </a:fld>
            <a:endParaRPr lang="en-US"/>
          </a:p>
        </p:txBody>
      </p:sp>
    </p:spTree>
    <p:extLst>
      <p:ext uri="{BB962C8B-B14F-4D97-AF65-F5344CB8AC3E}">
        <p14:creationId xmlns:p14="http://schemas.microsoft.com/office/powerpoint/2010/main" val="78366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43</a:t>
            </a:fld>
            <a:endParaRPr lang="en-US"/>
          </a:p>
        </p:txBody>
      </p:sp>
    </p:spTree>
    <p:extLst>
      <p:ext uri="{BB962C8B-B14F-4D97-AF65-F5344CB8AC3E}">
        <p14:creationId xmlns:p14="http://schemas.microsoft.com/office/powerpoint/2010/main" val="219041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44</a:t>
            </a:fld>
            <a:endParaRPr lang="en-US"/>
          </a:p>
        </p:txBody>
      </p:sp>
    </p:spTree>
    <p:extLst>
      <p:ext uri="{BB962C8B-B14F-4D97-AF65-F5344CB8AC3E}">
        <p14:creationId xmlns:p14="http://schemas.microsoft.com/office/powerpoint/2010/main" val="2213787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45</a:t>
            </a:fld>
            <a:endParaRPr lang="en-US"/>
          </a:p>
        </p:txBody>
      </p:sp>
    </p:spTree>
    <p:extLst>
      <p:ext uri="{BB962C8B-B14F-4D97-AF65-F5344CB8AC3E}">
        <p14:creationId xmlns:p14="http://schemas.microsoft.com/office/powerpoint/2010/main" val="1954411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46</a:t>
            </a:fld>
            <a:endParaRPr lang="en-US"/>
          </a:p>
        </p:txBody>
      </p:sp>
    </p:spTree>
    <p:extLst>
      <p:ext uri="{BB962C8B-B14F-4D97-AF65-F5344CB8AC3E}">
        <p14:creationId xmlns:p14="http://schemas.microsoft.com/office/powerpoint/2010/main" val="3867799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47</a:t>
            </a:fld>
            <a:endParaRPr lang="en-US"/>
          </a:p>
        </p:txBody>
      </p:sp>
    </p:spTree>
    <p:extLst>
      <p:ext uri="{BB962C8B-B14F-4D97-AF65-F5344CB8AC3E}">
        <p14:creationId xmlns:p14="http://schemas.microsoft.com/office/powerpoint/2010/main" val="28807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10</a:t>
            </a:fld>
            <a:endParaRPr lang="en-US"/>
          </a:p>
        </p:txBody>
      </p:sp>
    </p:spTree>
    <p:extLst>
      <p:ext uri="{BB962C8B-B14F-4D97-AF65-F5344CB8AC3E}">
        <p14:creationId xmlns:p14="http://schemas.microsoft.com/office/powerpoint/2010/main" val="1440464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48</a:t>
            </a:fld>
            <a:endParaRPr lang="en-US"/>
          </a:p>
        </p:txBody>
      </p:sp>
    </p:spTree>
    <p:extLst>
      <p:ext uri="{BB962C8B-B14F-4D97-AF65-F5344CB8AC3E}">
        <p14:creationId xmlns:p14="http://schemas.microsoft.com/office/powerpoint/2010/main" val="2537097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49</a:t>
            </a:fld>
            <a:endParaRPr lang="en-US"/>
          </a:p>
        </p:txBody>
      </p:sp>
    </p:spTree>
    <p:extLst>
      <p:ext uri="{BB962C8B-B14F-4D97-AF65-F5344CB8AC3E}">
        <p14:creationId xmlns:p14="http://schemas.microsoft.com/office/powerpoint/2010/main" val="310550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50</a:t>
            </a:fld>
            <a:endParaRPr lang="en-US"/>
          </a:p>
        </p:txBody>
      </p:sp>
    </p:spTree>
    <p:extLst>
      <p:ext uri="{BB962C8B-B14F-4D97-AF65-F5344CB8AC3E}">
        <p14:creationId xmlns:p14="http://schemas.microsoft.com/office/powerpoint/2010/main" val="2579300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51</a:t>
            </a:fld>
            <a:endParaRPr lang="en-US"/>
          </a:p>
        </p:txBody>
      </p:sp>
    </p:spTree>
    <p:extLst>
      <p:ext uri="{BB962C8B-B14F-4D97-AF65-F5344CB8AC3E}">
        <p14:creationId xmlns:p14="http://schemas.microsoft.com/office/powerpoint/2010/main" val="4030702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52</a:t>
            </a:fld>
            <a:endParaRPr lang="en-US"/>
          </a:p>
        </p:txBody>
      </p:sp>
    </p:spTree>
    <p:extLst>
      <p:ext uri="{BB962C8B-B14F-4D97-AF65-F5344CB8AC3E}">
        <p14:creationId xmlns:p14="http://schemas.microsoft.com/office/powerpoint/2010/main" val="61474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53</a:t>
            </a:fld>
            <a:endParaRPr lang="en-US"/>
          </a:p>
        </p:txBody>
      </p:sp>
    </p:spTree>
    <p:extLst>
      <p:ext uri="{BB962C8B-B14F-4D97-AF65-F5344CB8AC3E}">
        <p14:creationId xmlns:p14="http://schemas.microsoft.com/office/powerpoint/2010/main" val="11662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54</a:t>
            </a:fld>
            <a:endParaRPr lang="en-US"/>
          </a:p>
        </p:txBody>
      </p:sp>
    </p:spTree>
    <p:extLst>
      <p:ext uri="{BB962C8B-B14F-4D97-AF65-F5344CB8AC3E}">
        <p14:creationId xmlns:p14="http://schemas.microsoft.com/office/powerpoint/2010/main" val="27760814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55</a:t>
            </a:fld>
            <a:endParaRPr lang="en-US"/>
          </a:p>
        </p:txBody>
      </p:sp>
    </p:spTree>
    <p:extLst>
      <p:ext uri="{BB962C8B-B14F-4D97-AF65-F5344CB8AC3E}">
        <p14:creationId xmlns:p14="http://schemas.microsoft.com/office/powerpoint/2010/main" val="1525957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56</a:t>
            </a:fld>
            <a:endParaRPr lang="en-US"/>
          </a:p>
        </p:txBody>
      </p:sp>
    </p:spTree>
    <p:extLst>
      <p:ext uri="{BB962C8B-B14F-4D97-AF65-F5344CB8AC3E}">
        <p14:creationId xmlns:p14="http://schemas.microsoft.com/office/powerpoint/2010/main" val="3863773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57</a:t>
            </a:fld>
            <a:endParaRPr lang="en-US"/>
          </a:p>
        </p:txBody>
      </p:sp>
    </p:spTree>
    <p:extLst>
      <p:ext uri="{BB962C8B-B14F-4D97-AF65-F5344CB8AC3E}">
        <p14:creationId xmlns:p14="http://schemas.microsoft.com/office/powerpoint/2010/main" val="228706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11</a:t>
            </a:fld>
            <a:endParaRPr lang="en-US"/>
          </a:p>
        </p:txBody>
      </p:sp>
    </p:spTree>
    <p:extLst>
      <p:ext uri="{BB962C8B-B14F-4D97-AF65-F5344CB8AC3E}">
        <p14:creationId xmlns:p14="http://schemas.microsoft.com/office/powerpoint/2010/main" val="2996706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58</a:t>
            </a:fld>
            <a:endParaRPr lang="en-US"/>
          </a:p>
        </p:txBody>
      </p:sp>
    </p:spTree>
    <p:extLst>
      <p:ext uri="{BB962C8B-B14F-4D97-AF65-F5344CB8AC3E}">
        <p14:creationId xmlns:p14="http://schemas.microsoft.com/office/powerpoint/2010/main" val="1686496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72</a:t>
            </a:fld>
            <a:endParaRPr lang="en-US"/>
          </a:p>
        </p:txBody>
      </p:sp>
    </p:spTree>
    <p:extLst>
      <p:ext uri="{BB962C8B-B14F-4D97-AF65-F5344CB8AC3E}">
        <p14:creationId xmlns:p14="http://schemas.microsoft.com/office/powerpoint/2010/main" val="281753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13</a:t>
            </a:fld>
            <a:endParaRPr lang="en-US"/>
          </a:p>
        </p:txBody>
      </p:sp>
    </p:spTree>
    <p:extLst>
      <p:ext uri="{BB962C8B-B14F-4D97-AF65-F5344CB8AC3E}">
        <p14:creationId xmlns:p14="http://schemas.microsoft.com/office/powerpoint/2010/main" val="358624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863DD3-B107-4C51-90F9-EB4775575955}" type="slidenum">
              <a:rPr lang="en-US" smtClean="0"/>
              <a:pPr/>
              <a:t>14</a:t>
            </a:fld>
            <a:endParaRPr lang="en-US"/>
          </a:p>
        </p:txBody>
      </p:sp>
    </p:spTree>
    <p:extLst>
      <p:ext uri="{BB962C8B-B14F-4D97-AF65-F5344CB8AC3E}">
        <p14:creationId xmlns:p14="http://schemas.microsoft.com/office/powerpoint/2010/main" val="263219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a:t>
            </a:r>
            <a:r>
              <a:rPr lang="en-US" baseline="0" dirty="0" smtClean="0"/>
              <a:t> Assist X </a:t>
            </a:r>
            <a:r>
              <a:rPr lang="en-US" baseline="0" dirty="0" err="1" smtClean="0"/>
              <a:t>là</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thêm</a:t>
            </a:r>
            <a:r>
              <a:rPr lang="en-US" baseline="0" dirty="0" smtClean="0"/>
              <a:t> </a:t>
            </a:r>
            <a:r>
              <a:rPr lang="en-US" baseline="0" dirty="0" err="1" smtClean="0"/>
              <a:t>nhanh</a:t>
            </a:r>
            <a:r>
              <a:rPr lang="en-US" baseline="0" dirty="0" smtClean="0"/>
              <a:t> </a:t>
            </a:r>
            <a:r>
              <a:rPr lang="en-US" baseline="0" dirty="0" err="1" smtClean="0"/>
              <a:t>chóng</a:t>
            </a:r>
            <a:r>
              <a:rPr lang="en-US" baseline="0" dirty="0" smtClean="0"/>
              <a:t> </a:t>
            </a:r>
            <a:r>
              <a:rPr lang="en-US" baseline="0" dirty="0" err="1" smtClean="0"/>
              <a:t>và</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863DD3-B107-4C51-90F9-EB4775575955}" type="slidenum">
              <a:rPr lang="en-US" smtClean="0"/>
              <a:pPr/>
              <a:t>15</a:t>
            </a:fld>
            <a:endParaRPr lang="en-US"/>
          </a:p>
        </p:txBody>
      </p:sp>
    </p:spTree>
    <p:extLst>
      <p:ext uri="{BB962C8B-B14F-4D97-AF65-F5344CB8AC3E}">
        <p14:creationId xmlns:p14="http://schemas.microsoft.com/office/powerpoint/2010/main" val="373589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cụ</a:t>
            </a:r>
            <a:endParaRPr lang="en-US" dirty="0"/>
          </a:p>
        </p:txBody>
      </p:sp>
      <p:sp>
        <p:nvSpPr>
          <p:cNvPr id="4" name="Slide Number Placeholder 3"/>
          <p:cNvSpPr>
            <a:spLocks noGrp="1"/>
          </p:cNvSpPr>
          <p:nvPr>
            <p:ph type="sldNum" sz="quarter" idx="10"/>
          </p:nvPr>
        </p:nvSpPr>
        <p:spPr/>
        <p:txBody>
          <a:bodyPr/>
          <a:lstStyle/>
          <a:p>
            <a:fld id="{8B863DD3-B107-4C51-90F9-EB4775575955}" type="slidenum">
              <a:rPr lang="en-US" smtClean="0"/>
              <a:pPr/>
              <a:t>16</a:t>
            </a:fld>
            <a:endParaRPr lang="en-US"/>
          </a:p>
        </p:txBody>
      </p:sp>
    </p:spTree>
    <p:extLst>
      <p:ext uri="{BB962C8B-B14F-4D97-AF65-F5344CB8AC3E}">
        <p14:creationId xmlns:p14="http://schemas.microsoft.com/office/powerpoint/2010/main" val="230168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863DD3-B107-4C51-90F9-EB4775575955}" type="slidenum">
              <a:rPr lang="en-US" smtClean="0"/>
              <a:pPr/>
              <a:t>17</a:t>
            </a:fld>
            <a:endParaRPr lang="en-US"/>
          </a:p>
        </p:txBody>
      </p:sp>
    </p:spTree>
    <p:extLst>
      <p:ext uri="{BB962C8B-B14F-4D97-AF65-F5344CB8AC3E}">
        <p14:creationId xmlns:p14="http://schemas.microsoft.com/office/powerpoint/2010/main" val="3088613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DE9BA542-3EE4-4B8F-8369-2A9715F2C229}" type="datetime1">
              <a:rPr lang="en-US" smtClean="0"/>
              <a:t>8/30/2016</a:t>
            </a:fld>
            <a:endParaRPr lang="en-US"/>
          </a:p>
        </p:txBody>
      </p:sp>
      <p:sp>
        <p:nvSpPr>
          <p:cNvPr id="11" name="Slide Number Placeholder 10"/>
          <p:cNvSpPr>
            <a:spLocks noGrp="1"/>
          </p:cNvSpPr>
          <p:nvPr>
            <p:ph type="sldNum" sz="quarter" idx="11"/>
          </p:nvPr>
        </p:nvSpPr>
        <p:spPr/>
        <p:txBody>
          <a:bodyPr/>
          <a:lstStyle>
            <a:lvl1pPr algn="r">
              <a:defRPr/>
            </a:lvl1pPr>
          </a:lstStyle>
          <a:p>
            <a:fld id="{01FC069F-519A-4FBA-A280-9BFE5EA1AC9F}" type="slidenum">
              <a:rPr lang="en-US" smtClean="0"/>
              <a:pPr/>
              <a:t>‹#›</a:t>
            </a:fld>
            <a:endParaRPr lang="en-US" dirty="0"/>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ctr" anchorCtr="0">
            <a:normAutofit/>
          </a:bodyPr>
          <a:lstStyle/>
          <a:p>
            <a:pPr algn="l"/>
            <a:r>
              <a:rPr lang="en-US" dirty="0" smtClean="0"/>
              <a:t>Click to edit Master title style</a:t>
            </a:r>
            <a:endParaRPr lang="en-US" dirty="0"/>
          </a:p>
        </p:txBody>
      </p:sp>
      <p:sp>
        <p:nvSpPr>
          <p:cNvPr id="8" name="Date Placeholder 7"/>
          <p:cNvSpPr>
            <a:spLocks noGrp="1"/>
          </p:cNvSpPr>
          <p:nvPr>
            <p:ph type="dt" sz="half" idx="10"/>
          </p:nvPr>
        </p:nvSpPr>
        <p:spPr/>
        <p:txBody>
          <a:bodyPr/>
          <a:lstStyle/>
          <a:p>
            <a:fld id="{5A99D554-66FB-4E4E-AAB1-1DCF41ED1E8C}" type="datetime1">
              <a:rPr lang="en-US" smtClean="0"/>
              <a:t>8/30/2016</a:t>
            </a:fld>
            <a:endParaRPr lang="en-US"/>
          </a:p>
        </p:txBody>
      </p:sp>
      <p:sp>
        <p:nvSpPr>
          <p:cNvPr id="10" name="Slide Number Placeholder 9"/>
          <p:cNvSpPr>
            <a:spLocks noGrp="1"/>
          </p:cNvSpPr>
          <p:nvPr>
            <p:ph type="sldNum" sz="quarter" idx="11"/>
          </p:nvPr>
        </p:nvSpPr>
        <p:spPr/>
        <p:txBody>
          <a:bodyPr/>
          <a:lstStyle>
            <a:lvl1pPr algn="r">
              <a:defRPr/>
            </a:lvl1pPr>
          </a:lstStyle>
          <a:p>
            <a:fld id="{01FC069F-519A-4FBA-A280-9BFE5EA1AC9F}" type="slidenum">
              <a:rPr lang="en-US" smtClean="0"/>
              <a:pPr/>
              <a:t>‹#›</a:t>
            </a:fld>
            <a:endParaRPr lang="en-US" dirty="0"/>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7" name="Date Placeholder 6"/>
          <p:cNvSpPr>
            <a:spLocks noGrp="1"/>
          </p:cNvSpPr>
          <p:nvPr>
            <p:ph type="dt" sz="half" idx="10"/>
          </p:nvPr>
        </p:nvSpPr>
        <p:spPr/>
        <p:txBody>
          <a:bodyPr/>
          <a:lstStyle/>
          <a:p>
            <a:fld id="{894C0BC5-59D3-461A-95DF-27D4703B7AC8}" type="datetime1">
              <a:rPr lang="en-US" smtClean="0"/>
              <a:t>8/30/2016</a:t>
            </a:fld>
            <a:endParaRPr lang="en-US"/>
          </a:p>
        </p:txBody>
      </p:sp>
      <p:sp>
        <p:nvSpPr>
          <p:cNvPr id="8" name="Slide Number Placeholder 7"/>
          <p:cNvSpPr>
            <a:spLocks noGrp="1"/>
          </p:cNvSpPr>
          <p:nvPr>
            <p:ph type="sldNum" sz="quarter" idx="11"/>
          </p:nvPr>
        </p:nvSpPr>
        <p:spPr/>
        <p:txBody>
          <a:bodyPr/>
          <a:lstStyle/>
          <a:p>
            <a:fld id="{01FC069F-519A-4FBA-A280-9BFE5EA1AC9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420E2B7-8244-481D-8DC6-15BCC68AB423}" type="datetime1">
              <a:rPr lang="en-US" smtClean="0"/>
              <a:t>8/30/2016</a:t>
            </a:fld>
            <a:endParaRPr lang="en-US"/>
          </a:p>
        </p:txBody>
      </p:sp>
      <p:sp>
        <p:nvSpPr>
          <p:cNvPr id="6" name="Slide Number Placeholder 5"/>
          <p:cNvSpPr>
            <a:spLocks noGrp="1"/>
          </p:cNvSpPr>
          <p:nvPr>
            <p:ph type="sldNum" sz="quarter" idx="11"/>
          </p:nvPr>
        </p:nvSpPr>
        <p:spPr/>
        <p:txBody>
          <a:bodyPr/>
          <a:lstStyle/>
          <a:p>
            <a:fld id="{01FC069F-519A-4FBA-A280-9BFE5EA1AC9F}" type="slidenum">
              <a:rPr lang="en-US" smtClean="0"/>
              <a:pP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0" name="Date Placeholder 9"/>
          <p:cNvSpPr>
            <a:spLocks noGrp="1"/>
          </p:cNvSpPr>
          <p:nvPr>
            <p:ph type="dt" sz="half" idx="10"/>
          </p:nvPr>
        </p:nvSpPr>
        <p:spPr/>
        <p:txBody>
          <a:bodyPr/>
          <a:lstStyle/>
          <a:p>
            <a:fld id="{A98A19A5-13DA-429A-AB63-D56D7ADCE43F}" type="datetime1">
              <a:rPr lang="en-US" smtClean="0"/>
              <a:t>8/30/2016</a:t>
            </a:fld>
            <a:endParaRPr lang="en-US"/>
          </a:p>
        </p:txBody>
      </p:sp>
      <p:sp>
        <p:nvSpPr>
          <p:cNvPr id="12" name="Slide Number Placeholder 11"/>
          <p:cNvSpPr>
            <a:spLocks noGrp="1"/>
          </p:cNvSpPr>
          <p:nvPr>
            <p:ph type="sldNum" sz="quarter" idx="11"/>
          </p:nvPr>
        </p:nvSpPr>
        <p:spPr/>
        <p:txBody>
          <a:bodyPr/>
          <a:lstStyle/>
          <a:p>
            <a:fld id="{01FC069F-519A-4FBA-A280-9BFE5EA1AC9F}"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D10AC560-E735-433E-A647-C569DC51D094}" type="datetime1">
              <a:rPr lang="en-US" smtClean="0"/>
              <a:t>8/30/2016</a:t>
            </a:fld>
            <a:endParaRPr lang="en-US"/>
          </a:p>
        </p:txBody>
      </p:sp>
      <p:sp>
        <p:nvSpPr>
          <p:cNvPr id="9" name="Slide Number Placeholder 8"/>
          <p:cNvSpPr>
            <a:spLocks noGrp="1"/>
          </p:cNvSpPr>
          <p:nvPr>
            <p:ph type="sldNum" sz="quarter" idx="11"/>
          </p:nvPr>
        </p:nvSpPr>
        <p:spPr/>
        <p:txBody>
          <a:bodyPr/>
          <a:lstStyle/>
          <a:p>
            <a:fld id="{01FC069F-519A-4FBA-A280-9BFE5EA1AC9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17"/>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9" name="Date Placeholder 8"/>
          <p:cNvSpPr>
            <a:spLocks noGrp="1"/>
          </p:cNvSpPr>
          <p:nvPr>
            <p:ph type="dt" sz="half" idx="10"/>
          </p:nvPr>
        </p:nvSpPr>
        <p:spPr/>
        <p:txBody>
          <a:bodyPr/>
          <a:lstStyle/>
          <a:p>
            <a:fld id="{84103701-0709-463A-8A9A-D734EDE1A25C}" type="datetime1">
              <a:rPr lang="en-US" smtClean="0"/>
              <a:t>8/30/2016</a:t>
            </a:fld>
            <a:endParaRPr lang="en-US"/>
          </a:p>
        </p:txBody>
      </p:sp>
      <p:sp>
        <p:nvSpPr>
          <p:cNvPr id="10" name="Slide Number Placeholder 9"/>
          <p:cNvSpPr>
            <a:spLocks noGrp="1"/>
          </p:cNvSpPr>
          <p:nvPr>
            <p:ph type="sldNum" sz="quarter" idx="11"/>
          </p:nvPr>
        </p:nvSpPr>
        <p:spPr/>
        <p:txBody>
          <a:bodyPr/>
          <a:lstStyle/>
          <a:p>
            <a:fld id="{01FC069F-519A-4FBA-A280-9BFE5EA1AC9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ctr" anchorCtr="0">
            <a:normAutofit/>
          </a:bodyPr>
          <a:lstStyle/>
          <a:p>
            <a:pPr algn="l"/>
            <a:r>
              <a:rPr lang="en-US" dirty="0" smtClean="0"/>
              <a:t>Click to edit Master title style</a:t>
            </a:r>
            <a:endParaRPr lang="en-US" dirty="0"/>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0587886B-6925-49BF-A712-916874738D61}" type="datetime1">
              <a:rPr lang="en-US" smtClean="0"/>
              <a:t>8/30/2016</a:t>
            </a:fld>
            <a:endParaRPr 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lgn="r">
              <a:defRPr sz="1000">
                <a:latin typeface="+mn-lt"/>
              </a:defRPr>
            </a:lvl1pPr>
          </a:lstStyle>
          <a:p>
            <a:fld id="{01FC069F-519A-4FBA-A280-9BFE5EA1AC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hlt@soict.hu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www.google.com,80/"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vi-VN" sz="3600" dirty="0" smtClean="0"/>
              <a:t>L</a:t>
            </a:r>
            <a:r>
              <a:rPr lang="en-US" sz="3600" dirty="0" smtClean="0"/>
              <a:t>ê </a:t>
            </a:r>
            <a:r>
              <a:rPr lang="en-US" sz="3600" dirty="0" err="1" smtClean="0"/>
              <a:t>Bá</a:t>
            </a:r>
            <a:r>
              <a:rPr lang="en-US" sz="3600" dirty="0" smtClean="0"/>
              <a:t> Vui</a:t>
            </a:r>
            <a:endParaRPr lang="vi-VN" sz="3600" dirty="0" smtClean="0"/>
          </a:p>
          <a:p>
            <a:r>
              <a:rPr lang="vi-VN" sz="3600" dirty="0" smtClean="0"/>
              <a:t>Email: </a:t>
            </a:r>
            <a:r>
              <a:rPr lang="vi-VN" sz="3600" dirty="0" smtClean="0">
                <a:hlinkClick r:id="rId2"/>
              </a:rPr>
              <a:t>v</a:t>
            </a:r>
            <a:r>
              <a:rPr lang="en-US" sz="3600" dirty="0" err="1" smtClean="0">
                <a:hlinkClick r:id="rId2"/>
              </a:rPr>
              <a:t>uilb</a:t>
            </a:r>
            <a:r>
              <a:rPr lang="vi-VN" sz="3600" dirty="0" smtClean="0">
                <a:hlinkClick r:id="rId2"/>
              </a:rPr>
              <a:t>@</a:t>
            </a:r>
            <a:r>
              <a:rPr lang="en-US" sz="3600" dirty="0" err="1" smtClean="0">
                <a:hlinkClick r:id="rId2"/>
              </a:rPr>
              <a:t>soict</a:t>
            </a:r>
            <a:r>
              <a:rPr lang="en-US" sz="3600" dirty="0" smtClean="0">
                <a:hlinkClick r:id="rId2"/>
              </a:rPr>
              <a:t>.</a:t>
            </a:r>
            <a:r>
              <a:rPr lang="vi-VN" sz="3600" dirty="0" smtClean="0">
                <a:hlinkClick r:id="rId2"/>
              </a:rPr>
              <a:t>hu</a:t>
            </a:r>
            <a:r>
              <a:rPr lang="en-US" sz="3600" dirty="0" smtClean="0">
                <a:hlinkClick r:id="rId2"/>
              </a:rPr>
              <a:t>s</a:t>
            </a:r>
            <a:r>
              <a:rPr lang="vi-VN" sz="3600" dirty="0" smtClean="0">
                <a:hlinkClick r:id="rId2"/>
              </a:rPr>
              <a:t>t.edu.vn</a:t>
            </a:r>
            <a:endParaRPr lang="vi-VN" sz="3600" dirty="0" smtClean="0"/>
          </a:p>
          <a:p>
            <a:r>
              <a:rPr lang="vi-VN" sz="3600" dirty="0" smtClean="0"/>
              <a:t>Bộ môn KTMT</a:t>
            </a:r>
          </a:p>
        </p:txBody>
      </p:sp>
      <p:sp>
        <p:nvSpPr>
          <p:cNvPr id="3" name="Slide Number Placeholder 2"/>
          <p:cNvSpPr>
            <a:spLocks noGrp="1"/>
          </p:cNvSpPr>
          <p:nvPr>
            <p:ph type="sldNum" sz="quarter" idx="11"/>
          </p:nvPr>
        </p:nvSpPr>
        <p:spPr/>
        <p:txBody>
          <a:bodyPr/>
          <a:lstStyle/>
          <a:p>
            <a:fld id="{01FC069F-519A-4FBA-A280-9BFE5EA1AC9F}" type="slidenum">
              <a:rPr lang="en-US" smtClean="0"/>
              <a:pPr/>
              <a:t>1</a:t>
            </a:fld>
            <a:endParaRPr lang="en-US" dirty="0"/>
          </a:p>
        </p:txBody>
      </p:sp>
    </p:spTree>
    <p:extLst>
      <p:ext uri="{BB962C8B-B14F-4D97-AF65-F5344CB8AC3E}">
        <p14:creationId xmlns:p14="http://schemas.microsoft.com/office/powerpoint/2010/main" val="3569412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smtClean="0">
                <a:solidFill>
                  <a:srgbClr val="002060"/>
                </a:solidFill>
              </a:rPr>
              <a:t>Khái</a:t>
            </a:r>
            <a:r>
              <a:rPr lang="en-US" dirty="0" smtClean="0">
                <a:solidFill>
                  <a:srgbClr val="002060"/>
                </a:solidFill>
              </a:rPr>
              <a:t> </a:t>
            </a:r>
            <a:r>
              <a:rPr lang="en-US" dirty="0" err="1" smtClean="0">
                <a:solidFill>
                  <a:srgbClr val="002060"/>
                </a:solidFill>
              </a:rPr>
              <a:t>niệm</a:t>
            </a:r>
            <a:endParaRPr lang="en-US" dirty="0" smtClean="0">
              <a:solidFill>
                <a:srgbClr val="002060"/>
              </a:solidFill>
            </a:endParaRPr>
          </a:p>
          <a:p>
            <a:pPr lvl="1" algn="just"/>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kỹ</a:t>
            </a:r>
            <a:r>
              <a:rPr lang="en-US" dirty="0" smtClean="0">
                <a:solidFill>
                  <a:srgbClr val="002060"/>
                </a:solidFill>
              </a:rPr>
              <a:t> </a:t>
            </a:r>
            <a:r>
              <a:rPr lang="en-US" dirty="0" err="1" smtClean="0">
                <a:solidFill>
                  <a:srgbClr val="002060"/>
                </a:solidFill>
              </a:rPr>
              <a:t>thuật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nhằm</a:t>
            </a:r>
            <a:r>
              <a:rPr lang="en-US" dirty="0" smtClean="0">
                <a:solidFill>
                  <a:srgbClr val="002060"/>
                </a:solidFill>
              </a:rPr>
              <a:t> </a:t>
            </a:r>
            <a:r>
              <a:rPr lang="en-US" dirty="0" err="1" smtClean="0">
                <a:solidFill>
                  <a:srgbClr val="002060"/>
                </a:solidFill>
              </a:rPr>
              <a:t>xây</a:t>
            </a:r>
            <a:r>
              <a:rPr lang="en-US" dirty="0" smtClean="0">
                <a:solidFill>
                  <a:srgbClr val="002060"/>
                </a:solidFill>
              </a:rPr>
              <a:t> </a:t>
            </a:r>
            <a:r>
              <a:rPr lang="en-US" dirty="0" err="1" smtClean="0">
                <a:solidFill>
                  <a:srgbClr val="002060"/>
                </a:solidFill>
              </a:rPr>
              <a:t>dựng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mềm</a:t>
            </a:r>
            <a:r>
              <a:rPr lang="en-US" dirty="0" smtClean="0">
                <a:solidFill>
                  <a:srgbClr val="002060"/>
                </a:solidFill>
              </a:rPr>
              <a:t> </a:t>
            </a:r>
            <a:r>
              <a:rPr lang="en-US" dirty="0" err="1" smtClean="0">
                <a:solidFill>
                  <a:srgbClr val="002060"/>
                </a:solidFill>
              </a:rPr>
              <a:t>khai</a:t>
            </a:r>
            <a:r>
              <a:rPr lang="en-US" dirty="0" smtClean="0">
                <a:solidFill>
                  <a:srgbClr val="002060"/>
                </a:solidFill>
              </a:rPr>
              <a:t> </a:t>
            </a:r>
            <a:r>
              <a:rPr lang="en-US" dirty="0" err="1" smtClean="0">
                <a:solidFill>
                  <a:srgbClr val="002060"/>
                </a:solidFill>
              </a:rPr>
              <a:t>thác</a:t>
            </a:r>
            <a:r>
              <a:rPr lang="en-US" dirty="0" smtClean="0">
                <a:solidFill>
                  <a:srgbClr val="002060"/>
                </a:solidFill>
              </a:rPr>
              <a:t> </a:t>
            </a:r>
            <a:r>
              <a:rPr lang="en-US" dirty="0" err="1" smtClean="0">
                <a:solidFill>
                  <a:srgbClr val="002060"/>
                </a:solidFill>
              </a:rPr>
              <a:t>hiệu</a:t>
            </a:r>
            <a:r>
              <a:rPr lang="en-US" dirty="0" smtClean="0">
                <a:solidFill>
                  <a:srgbClr val="002060"/>
                </a:solidFill>
              </a:rPr>
              <a:t> </a:t>
            </a:r>
            <a:r>
              <a:rPr lang="en-US" dirty="0" err="1" smtClean="0">
                <a:solidFill>
                  <a:srgbClr val="002060"/>
                </a:solidFill>
              </a:rPr>
              <a:t>quả</a:t>
            </a:r>
            <a:r>
              <a:rPr lang="en-US" dirty="0" smtClean="0">
                <a:solidFill>
                  <a:srgbClr val="002060"/>
                </a:solidFill>
              </a:rPr>
              <a:t> </a:t>
            </a:r>
            <a:r>
              <a:rPr lang="en-US" dirty="0" err="1" smtClean="0">
                <a:solidFill>
                  <a:srgbClr val="002060"/>
                </a:solidFill>
              </a:rPr>
              <a:t>tài</a:t>
            </a:r>
            <a:r>
              <a:rPr lang="en-US" dirty="0" smtClean="0">
                <a:solidFill>
                  <a:srgbClr val="002060"/>
                </a:solidFill>
              </a:rPr>
              <a:t> </a:t>
            </a:r>
            <a:r>
              <a:rPr lang="en-US" dirty="0" err="1" smtClean="0">
                <a:solidFill>
                  <a:srgbClr val="002060"/>
                </a:solidFill>
              </a:rPr>
              <a:t>nguyên</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tính</a:t>
            </a:r>
            <a:r>
              <a:rPr lang="en-US" dirty="0" smtClean="0">
                <a:solidFill>
                  <a:srgbClr val="002060"/>
                </a:solidFill>
              </a:rPr>
              <a:t>.</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ComputerNetwork.jpg"/>
          <p:cNvPicPr>
            <a:picLocks noChangeAspect="1"/>
          </p:cNvPicPr>
          <p:nvPr/>
        </p:nvPicPr>
        <p:blipFill>
          <a:blip r:embed="rId3" cstate="print"/>
          <a:stretch>
            <a:fillRect/>
          </a:stretch>
        </p:blipFill>
        <p:spPr>
          <a:xfrm>
            <a:off x="2743200" y="3314700"/>
            <a:ext cx="3810000" cy="2857500"/>
          </a:xfrm>
          <a:prstGeom prst="rect">
            <a:avLst/>
          </a:prstGeom>
        </p:spPr>
      </p:pic>
      <p:sp>
        <p:nvSpPr>
          <p:cNvPr id="4" name="Slide Number Placeholder 3"/>
          <p:cNvSpPr>
            <a:spLocks noGrp="1"/>
          </p:cNvSpPr>
          <p:nvPr>
            <p:ph type="sldNum" sz="quarter" idx="11"/>
          </p:nvPr>
        </p:nvSpPr>
        <p:spPr/>
        <p:txBody>
          <a:bodyPr/>
          <a:lstStyle/>
          <a:p>
            <a:fld id="{01FC069F-519A-4FBA-A280-9BFE5EA1AC9F}" type="slidenum">
              <a:rPr lang="en-US" smtClean="0"/>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Ứng dụng bên gửi</a:t>
            </a:r>
          </a:p>
          <a:p>
            <a:pPr lvl="2"/>
            <a:r>
              <a:rPr lang="en-US" sz="2000" smtClean="0">
                <a:solidFill>
                  <a:srgbClr val="002060"/>
                </a:solidFill>
              </a:rPr>
              <a:t>Hàm </a:t>
            </a:r>
            <a:r>
              <a:rPr lang="en-US" sz="2000" b="1" smtClean="0">
                <a:solidFill>
                  <a:srgbClr val="002060"/>
                </a:solidFill>
              </a:rPr>
              <a:t>sendto</a:t>
            </a:r>
            <a:r>
              <a:rPr lang="en-US" sz="2000" smtClean="0">
                <a:solidFill>
                  <a:srgbClr val="002060"/>
                </a:solidFill>
              </a:rPr>
              <a:t>: gửi dữ liệu đến một máy tính bất kỳ</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76400" y="2658070"/>
            <a:ext cx="7010400" cy="3139321"/>
          </a:xfrm>
          <a:prstGeom prst="rect">
            <a:avLst/>
          </a:prstGeom>
          <a:noFill/>
        </p:spPr>
        <p:txBody>
          <a:bodyPr wrap="square" rtlCol="0">
            <a:spAutoFit/>
          </a:bodyPr>
          <a:lstStyle/>
          <a:p>
            <a:r>
              <a:rPr lang="en-US" b="1" smtClean="0">
                <a:solidFill>
                  <a:srgbClr val="002060"/>
                </a:solidFill>
              </a:rPr>
              <a:t>int sendto(</a:t>
            </a:r>
          </a:p>
          <a:p>
            <a:r>
              <a:rPr lang="en-US" b="1" smtClean="0">
                <a:solidFill>
                  <a:srgbClr val="002060"/>
                </a:solidFill>
              </a:rPr>
              <a:t>    SOCKET s,	 </a:t>
            </a:r>
            <a:r>
              <a:rPr lang="en-US" smtClean="0">
                <a:solidFill>
                  <a:srgbClr val="006020"/>
                </a:solidFill>
              </a:rPr>
              <a:t>// [IN] socket đã tạo bằng hàm socket/WSASocket</a:t>
            </a:r>
          </a:p>
          <a:p>
            <a:r>
              <a:rPr lang="en-US" b="1" smtClean="0">
                <a:solidFill>
                  <a:srgbClr val="002060"/>
                </a:solidFill>
              </a:rPr>
              <a:t>    const char FAR * buf,  </a:t>
            </a:r>
            <a:r>
              <a:rPr lang="en-US" smtClean="0">
                <a:solidFill>
                  <a:srgbClr val="006020"/>
                </a:solidFill>
              </a:rPr>
              <a:t>// [IN] bộ đệm chứa dữ liệu cần gửi</a:t>
            </a:r>
          </a:p>
          <a:p>
            <a:r>
              <a:rPr lang="en-US" b="1" smtClean="0">
                <a:solidFill>
                  <a:srgbClr val="002060"/>
                </a:solidFill>
              </a:rPr>
              <a:t>    int len,		        </a:t>
            </a:r>
            <a:r>
              <a:rPr lang="en-US" smtClean="0">
                <a:solidFill>
                  <a:srgbClr val="006020"/>
                </a:solidFill>
              </a:rPr>
              <a:t>// [IN] số byte cần gửi</a:t>
            </a:r>
            <a:r>
              <a:rPr lang="en-US" b="1" smtClean="0">
                <a:solidFill>
                  <a:srgbClr val="002060"/>
                </a:solidFill>
              </a:rPr>
              <a:t>	</a:t>
            </a:r>
          </a:p>
          <a:p>
            <a:r>
              <a:rPr lang="en-US" b="1" smtClean="0">
                <a:solidFill>
                  <a:srgbClr val="002060"/>
                </a:solidFill>
              </a:rPr>
              <a:t>    int flags,                            </a:t>
            </a:r>
            <a:r>
              <a:rPr lang="en-US" smtClean="0">
                <a:solidFill>
                  <a:srgbClr val="006020"/>
                </a:solidFill>
              </a:rPr>
              <a:t>// [IN] cờ, tương tự như hàm send</a:t>
            </a:r>
          </a:p>
          <a:p>
            <a:r>
              <a:rPr lang="en-US" b="1" smtClean="0">
                <a:solidFill>
                  <a:srgbClr val="002060"/>
                </a:solidFill>
              </a:rPr>
              <a:t>    const struct sockaddr FAR * to, 	</a:t>
            </a:r>
            <a:r>
              <a:rPr lang="en-US" smtClean="0">
                <a:solidFill>
                  <a:srgbClr val="006020"/>
                </a:solidFill>
              </a:rPr>
              <a:t>// [IN] địa chỉ đích</a:t>
            </a:r>
          </a:p>
          <a:p>
            <a:r>
              <a:rPr lang="en-US" b="1" smtClean="0">
                <a:solidFill>
                  <a:srgbClr val="002060"/>
                </a:solidFill>
              </a:rPr>
              <a:t>    int tolen			</a:t>
            </a:r>
            <a:r>
              <a:rPr lang="en-US" smtClean="0">
                <a:solidFill>
                  <a:srgbClr val="006020"/>
                </a:solidFill>
              </a:rPr>
              <a:t>// [IN] chiều dài địa chỉ đích</a:t>
            </a:r>
          </a:p>
          <a:p>
            <a:r>
              <a:rPr lang="en-US" b="1" smtClean="0">
                <a:solidFill>
                  <a:srgbClr val="002060"/>
                </a:solidFill>
              </a:rPr>
              <a:t>);</a:t>
            </a: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số byte gửi được, có thể nhỏ hơn </a:t>
            </a:r>
            <a:r>
              <a:rPr lang="en-US" b="1" smtClean="0">
                <a:solidFill>
                  <a:srgbClr val="002060"/>
                </a:solidFill>
              </a:rPr>
              <a:t>len</a:t>
            </a:r>
          </a:p>
          <a:p>
            <a:pPr lvl="1">
              <a:buFont typeface="Wingdings" pitchFamily="2" charset="2"/>
              <a:buChar char="§"/>
            </a:pPr>
            <a:r>
              <a:rPr lang="en-US" smtClean="0">
                <a:solidFill>
                  <a:srgbClr val="002060"/>
                </a:solidFill>
              </a:rPr>
              <a:t>Thất bại: SOCKET_ERROR</a:t>
            </a:r>
            <a:endParaRPr lang="en-US">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100</a:t>
            </a:fld>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Đoạn chương trình sau sẽ gửi một xâu tới địa chỉ 202.191.56.69:8888</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832080"/>
            <a:ext cx="7010400" cy="3416320"/>
          </a:xfrm>
          <a:prstGeom prst="rect">
            <a:avLst/>
          </a:prstGeom>
          <a:noFill/>
        </p:spPr>
        <p:txBody>
          <a:bodyPr wrap="square" rtlCol="0">
            <a:spAutoFit/>
          </a:bodyPr>
          <a:lstStyle/>
          <a:p>
            <a:r>
              <a:rPr lang="en-US" smtClean="0">
                <a:solidFill>
                  <a:srgbClr val="002060"/>
                </a:solidFill>
              </a:rPr>
              <a:t>char 	buf[]=”Hello Network Programming”; </a:t>
            </a:r>
            <a:r>
              <a:rPr lang="en-US" smtClean="0">
                <a:solidFill>
                  <a:srgbClr val="006020"/>
                </a:solidFill>
              </a:rPr>
              <a:t>// Xâu cần gửi</a:t>
            </a:r>
          </a:p>
          <a:p>
            <a:r>
              <a:rPr lang="en-US" smtClean="0">
                <a:solidFill>
                  <a:srgbClr val="002060"/>
                </a:solidFill>
              </a:rPr>
              <a:t>SOCKET 	sender; </a:t>
            </a:r>
            <a:r>
              <a:rPr lang="en-US" smtClean="0">
                <a:solidFill>
                  <a:srgbClr val="006020"/>
                </a:solidFill>
              </a:rPr>
              <a:t>// SOCKET để gửi</a:t>
            </a:r>
          </a:p>
          <a:p>
            <a:r>
              <a:rPr lang="en-US" smtClean="0">
                <a:solidFill>
                  <a:srgbClr val="002060"/>
                </a:solidFill>
              </a:rPr>
              <a:t>SOCKADDR_IN receiverAddr; </a:t>
            </a:r>
            <a:r>
              <a:rPr lang="en-US" smtClean="0">
                <a:solidFill>
                  <a:srgbClr val="006020"/>
                </a:solidFill>
              </a:rPr>
              <a:t>// Địa chỉ nhận</a:t>
            </a:r>
            <a:r>
              <a:rPr lang="en-US" smtClean="0">
                <a:solidFill>
                  <a:srgbClr val="002060"/>
                </a:solidFill>
              </a:rPr>
              <a:t> </a:t>
            </a:r>
          </a:p>
          <a:p>
            <a:r>
              <a:rPr lang="en-US" smtClean="0">
                <a:solidFill>
                  <a:srgbClr val="006020"/>
                </a:solidFill>
              </a:rPr>
              <a:t>// Tạo socket để gửi tin</a:t>
            </a:r>
          </a:p>
          <a:p>
            <a:r>
              <a:rPr lang="en-US" smtClean="0">
                <a:solidFill>
                  <a:srgbClr val="002060"/>
                </a:solidFill>
              </a:rPr>
              <a:t>sender = socket(AF_INET, SOCK_DGRAM, IPPROTO_UDP);</a:t>
            </a:r>
          </a:p>
          <a:p>
            <a:r>
              <a:rPr lang="en-US" smtClean="0">
                <a:solidFill>
                  <a:srgbClr val="006020"/>
                </a:solidFill>
              </a:rPr>
              <a:t> // Điền địa chỉ đích</a:t>
            </a:r>
          </a:p>
          <a:p>
            <a:r>
              <a:rPr lang="en-US" smtClean="0">
                <a:solidFill>
                  <a:srgbClr val="002060"/>
                </a:solidFill>
              </a:rPr>
              <a:t>receiverAddr.sin_family = AF_INET;</a:t>
            </a:r>
          </a:p>
          <a:p>
            <a:r>
              <a:rPr lang="en-US" smtClean="0">
                <a:solidFill>
                  <a:srgbClr val="002060"/>
                </a:solidFill>
              </a:rPr>
              <a:t>receiverAddr.sin_port = htons(8888);    </a:t>
            </a:r>
          </a:p>
          <a:p>
            <a:r>
              <a:rPr lang="en-US" smtClean="0">
                <a:solidFill>
                  <a:srgbClr val="002060"/>
                </a:solidFill>
              </a:rPr>
              <a:t>receiverAddr.sin_addr.s_addr = inet_addr("202.191.56.69");</a:t>
            </a:r>
          </a:p>
          <a:p>
            <a:r>
              <a:rPr lang="en-US" smtClean="0">
                <a:solidFill>
                  <a:srgbClr val="006020"/>
                </a:solidFill>
              </a:rPr>
              <a:t>// Thực hiện gửi tin</a:t>
            </a:r>
          </a:p>
          <a:p>
            <a:r>
              <a:rPr lang="en-US" smtClean="0">
                <a:solidFill>
                  <a:srgbClr val="002060"/>
                </a:solidFill>
              </a:rPr>
              <a:t>sendto(sender, buf, strlen(buf), 0, </a:t>
            </a:r>
          </a:p>
          <a:p>
            <a:r>
              <a:rPr lang="en-US" smtClean="0">
                <a:solidFill>
                  <a:srgbClr val="002060"/>
                </a:solidFill>
              </a:rPr>
              <a:t>          (SOCKADDR *)&amp;receiverAddr, sizeof(receiverAddr));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101</a:t>
            </a:fld>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Trình tự nhận thông tin ở bên nhận như sau</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1981200" y="25146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102</a:t>
            </a:fld>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Ứng dụng bên nhận</a:t>
            </a:r>
          </a:p>
          <a:p>
            <a:pPr lvl="2"/>
            <a:r>
              <a:rPr lang="en-US" sz="2000" smtClean="0">
                <a:solidFill>
                  <a:srgbClr val="002060"/>
                </a:solidFill>
              </a:rPr>
              <a:t>Hàm </a:t>
            </a:r>
            <a:r>
              <a:rPr lang="en-US" sz="2000" b="1" smtClean="0">
                <a:solidFill>
                  <a:srgbClr val="002060"/>
                </a:solidFill>
              </a:rPr>
              <a:t>recvfrom</a:t>
            </a:r>
            <a:r>
              <a:rPr lang="en-US" sz="2000" smtClean="0">
                <a:solidFill>
                  <a:srgbClr val="002060"/>
                </a:solidFill>
              </a:rPr>
              <a:t>: nhận dữ liệu từ một socket</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67000"/>
            <a:ext cx="6934200" cy="3416320"/>
          </a:xfrm>
          <a:prstGeom prst="rect">
            <a:avLst/>
          </a:prstGeom>
          <a:noFill/>
        </p:spPr>
        <p:txBody>
          <a:bodyPr wrap="square" rtlCol="0">
            <a:spAutoFit/>
          </a:bodyPr>
          <a:lstStyle/>
          <a:p>
            <a:r>
              <a:rPr lang="en-US" smtClean="0">
                <a:solidFill>
                  <a:srgbClr val="002060"/>
                </a:solidFill>
              </a:rPr>
              <a:t>int recvfrom(</a:t>
            </a:r>
          </a:p>
          <a:p>
            <a:r>
              <a:rPr lang="en-US" smtClean="0">
                <a:solidFill>
                  <a:srgbClr val="002060"/>
                </a:solidFill>
              </a:rPr>
              <a:t>    SOCKET s,	</a:t>
            </a:r>
            <a:r>
              <a:rPr lang="en-US" smtClean="0">
                <a:solidFill>
                  <a:srgbClr val="006020"/>
                </a:solidFill>
              </a:rPr>
              <a:t>// [IN] SOCKET sẽ nhận dữ liệu</a:t>
            </a:r>
          </a:p>
          <a:p>
            <a:r>
              <a:rPr lang="en-US" smtClean="0">
                <a:solidFill>
                  <a:srgbClr val="002060"/>
                </a:solidFill>
              </a:rPr>
              <a:t>    char FAR* buf, 	</a:t>
            </a:r>
            <a:r>
              <a:rPr lang="en-US" smtClean="0">
                <a:solidFill>
                  <a:srgbClr val="006020"/>
                </a:solidFill>
              </a:rPr>
              <a:t>// [IN] địa chỉ bộ đệm chứa dữ liệu sẽ nhận được</a:t>
            </a:r>
          </a:p>
          <a:p>
            <a:r>
              <a:rPr lang="en-US" smtClean="0">
                <a:solidFill>
                  <a:srgbClr val="002060"/>
                </a:solidFill>
              </a:rPr>
              <a:t>    int len,		</a:t>
            </a:r>
            <a:r>
              <a:rPr lang="en-US" smtClean="0">
                <a:solidFill>
                  <a:srgbClr val="006020"/>
                </a:solidFill>
              </a:rPr>
              <a:t>// [IN] kích thước bộ đệm </a:t>
            </a:r>
          </a:p>
          <a:p>
            <a:r>
              <a:rPr lang="en-US" smtClean="0">
                <a:solidFill>
                  <a:srgbClr val="002060"/>
                </a:solidFill>
              </a:rPr>
              <a:t>    int flags,	</a:t>
            </a:r>
            <a:r>
              <a:rPr lang="en-US" smtClean="0">
                <a:solidFill>
                  <a:srgbClr val="006020"/>
                </a:solidFill>
              </a:rPr>
              <a:t>// [IN] cờ, tương tự như hàm recv</a:t>
            </a:r>
          </a:p>
          <a:p>
            <a:r>
              <a:rPr lang="en-US" smtClean="0">
                <a:solidFill>
                  <a:srgbClr val="002060"/>
                </a:solidFill>
              </a:rPr>
              <a:t>    struct sockaddr FAR* from</a:t>
            </a:r>
            <a:r>
              <a:rPr lang="en-US" smtClean="0">
                <a:solidFill>
                  <a:srgbClr val="006020"/>
                </a:solidFill>
              </a:rPr>
              <a:t>,// [OUT] địa chỉ của bên gửi</a:t>
            </a:r>
          </a:p>
          <a:p>
            <a:r>
              <a:rPr lang="en-US" smtClean="0">
                <a:solidFill>
                  <a:srgbClr val="002060"/>
                </a:solidFill>
              </a:rPr>
              <a:t>    int FAR* fromlen </a:t>
            </a:r>
            <a:r>
              <a:rPr lang="en-US" smtClean="0">
                <a:solidFill>
                  <a:srgbClr val="006020"/>
                </a:solidFill>
              </a:rPr>
              <a:t>// [IN/OUT] chiều dài cấu trúc địa chỉ của bên 		 //  gửi, khởi tạo là chiều dài của from</a:t>
            </a:r>
            <a:r>
              <a:rPr lang="en-US" smtClean="0">
                <a:solidFill>
                  <a:srgbClr val="002060"/>
                </a:solidFill>
              </a:rPr>
              <a:t/>
            </a:r>
            <a:br>
              <a:rPr lang="en-US" smtClean="0">
                <a:solidFill>
                  <a:srgbClr val="002060"/>
                </a:solidFill>
              </a:rPr>
            </a:br>
            <a:r>
              <a:rPr lang="en-US" smtClean="0">
                <a:solidFill>
                  <a:srgbClr val="002060"/>
                </a:solidFill>
              </a:rPr>
              <a:t>);</a:t>
            </a:r>
          </a:p>
          <a:p>
            <a:r>
              <a:rPr lang="en-US" smtClean="0">
                <a:solidFill>
                  <a:srgbClr val="002060"/>
                </a:solidFill>
              </a:rPr>
              <a:t>Giá trị trả về </a:t>
            </a:r>
          </a:p>
          <a:p>
            <a:pPr lvl="1">
              <a:buFont typeface="Wingdings" pitchFamily="2" charset="2"/>
              <a:buChar char="§"/>
            </a:pPr>
            <a:r>
              <a:rPr lang="en-US" smtClean="0">
                <a:solidFill>
                  <a:srgbClr val="002060"/>
                </a:solidFill>
              </a:rPr>
              <a:t>Thành công: số byte nhận được</a:t>
            </a:r>
          </a:p>
          <a:p>
            <a:pPr lvl="1">
              <a:buFont typeface="Wingdings" pitchFamily="2" charset="2"/>
              <a:buChar char="§"/>
            </a:pPr>
            <a:r>
              <a:rPr lang="en-US" smtClean="0">
                <a:solidFill>
                  <a:srgbClr val="002060"/>
                </a:solidFill>
              </a:rPr>
              <a:t>Thất bại: SOCKET_ERROR</a:t>
            </a:r>
            <a:endParaRPr lang="en-US">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103</a:t>
            </a:fld>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Đoạn chương trình sau sẽ nhận đữ liệu datagram từ cổng 8888 và hiển thị ra màn hình</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744212"/>
            <a:ext cx="7239000" cy="3046988"/>
          </a:xfrm>
          <a:prstGeom prst="rect">
            <a:avLst/>
          </a:prstGeom>
          <a:noFill/>
        </p:spPr>
        <p:txBody>
          <a:bodyPr wrap="square" rtlCol="0">
            <a:spAutoFit/>
          </a:bodyPr>
          <a:lstStyle/>
          <a:p>
            <a:r>
              <a:rPr lang="en-US" sz="1600" dirty="0" smtClean="0">
                <a:solidFill>
                  <a:srgbClr val="002060"/>
                </a:solidFill>
              </a:rPr>
              <a:t>SOCKET 		receiver;</a:t>
            </a:r>
          </a:p>
          <a:p>
            <a:r>
              <a:rPr lang="en-US" sz="1600" dirty="0" smtClean="0">
                <a:solidFill>
                  <a:srgbClr val="002060"/>
                </a:solidFill>
              </a:rPr>
              <a:t>SOCKADDR_IN 	</a:t>
            </a:r>
            <a:r>
              <a:rPr lang="en-US" sz="1600" dirty="0" err="1" smtClean="0">
                <a:solidFill>
                  <a:srgbClr val="002060"/>
                </a:solidFill>
              </a:rPr>
              <a:t>addr</a:t>
            </a:r>
            <a:r>
              <a:rPr lang="en-US" sz="1600" dirty="0" smtClean="0">
                <a:solidFill>
                  <a:srgbClr val="002060"/>
                </a:solidFill>
              </a:rPr>
              <a:t>, source; </a:t>
            </a:r>
          </a:p>
          <a:p>
            <a:r>
              <a:rPr lang="en-US" sz="1600" dirty="0" err="1" smtClean="0">
                <a:solidFill>
                  <a:srgbClr val="002060"/>
                </a:solidFill>
              </a:rPr>
              <a:t>int</a:t>
            </a:r>
            <a:r>
              <a:rPr lang="en-US" sz="1600" dirty="0" smtClean="0">
                <a:solidFill>
                  <a:srgbClr val="002060"/>
                </a:solidFill>
              </a:rPr>
              <a:t>		</a:t>
            </a:r>
            <a:r>
              <a:rPr lang="en-US" sz="1600" dirty="0" err="1" smtClean="0">
                <a:solidFill>
                  <a:srgbClr val="002060"/>
                </a:solidFill>
              </a:rPr>
              <a:t>len</a:t>
            </a:r>
            <a:r>
              <a:rPr lang="en-US" sz="1600" dirty="0" smtClean="0">
                <a:solidFill>
                  <a:srgbClr val="002060"/>
                </a:solidFill>
              </a:rPr>
              <a:t> = </a:t>
            </a:r>
            <a:r>
              <a:rPr lang="en-US" sz="1600" dirty="0" err="1" smtClean="0">
                <a:solidFill>
                  <a:srgbClr val="002060"/>
                </a:solidFill>
              </a:rPr>
              <a:t>sizeof</a:t>
            </a:r>
            <a:r>
              <a:rPr lang="en-US" sz="1600" dirty="0" smtClean="0">
                <a:solidFill>
                  <a:srgbClr val="002060"/>
                </a:solidFill>
              </a:rPr>
              <a:t>(source);</a:t>
            </a:r>
          </a:p>
          <a:p>
            <a:r>
              <a:rPr lang="en-US" sz="1600" dirty="0" smtClean="0">
                <a:solidFill>
                  <a:srgbClr val="006020"/>
                </a:solidFill>
              </a:rPr>
              <a:t>// </a:t>
            </a:r>
            <a:r>
              <a:rPr lang="en-US" sz="1600" dirty="0" err="1" smtClean="0">
                <a:solidFill>
                  <a:srgbClr val="006020"/>
                </a:solidFill>
              </a:rPr>
              <a:t>Tạo</a:t>
            </a:r>
            <a:r>
              <a:rPr lang="en-US" sz="1600" dirty="0" smtClean="0">
                <a:solidFill>
                  <a:srgbClr val="006020"/>
                </a:solidFill>
              </a:rPr>
              <a:t> socket UDP</a:t>
            </a:r>
          </a:p>
          <a:p>
            <a:r>
              <a:rPr lang="en-US" sz="1600" dirty="0" smtClean="0">
                <a:solidFill>
                  <a:srgbClr val="002060"/>
                </a:solidFill>
              </a:rPr>
              <a:t>receiver = socket(AF_INET, SOCK_DGRAM, IPPROTO_UDP);</a:t>
            </a:r>
          </a:p>
          <a:p>
            <a:r>
              <a:rPr lang="en-US" sz="1600" dirty="0" smtClean="0">
                <a:solidFill>
                  <a:srgbClr val="006020"/>
                </a:solidFill>
              </a:rPr>
              <a:t>// </a:t>
            </a:r>
            <a:r>
              <a:rPr lang="en-US" sz="1600" dirty="0" err="1" smtClean="0">
                <a:solidFill>
                  <a:srgbClr val="006020"/>
                </a:solidFill>
              </a:rPr>
              <a:t>Khởi</a:t>
            </a:r>
            <a:r>
              <a:rPr lang="en-US" sz="1600" dirty="0" smtClean="0">
                <a:solidFill>
                  <a:srgbClr val="006020"/>
                </a:solidFill>
              </a:rPr>
              <a:t> </a:t>
            </a:r>
            <a:r>
              <a:rPr lang="en-US" sz="1600" dirty="0" err="1" smtClean="0">
                <a:solidFill>
                  <a:srgbClr val="006020"/>
                </a:solidFill>
              </a:rPr>
              <a:t>tạo</a:t>
            </a:r>
            <a:r>
              <a:rPr lang="en-US" sz="1600" dirty="0" smtClean="0">
                <a:solidFill>
                  <a:srgbClr val="006020"/>
                </a:solidFill>
              </a:rPr>
              <a:t> </a:t>
            </a:r>
            <a:r>
              <a:rPr lang="en-US" sz="1600" dirty="0" err="1" smtClean="0">
                <a:solidFill>
                  <a:srgbClr val="006020"/>
                </a:solidFill>
              </a:rPr>
              <a:t>địa</a:t>
            </a:r>
            <a:r>
              <a:rPr lang="en-US" sz="1600" dirty="0" smtClean="0">
                <a:solidFill>
                  <a:srgbClr val="006020"/>
                </a:solidFill>
              </a:rPr>
              <a:t> </a:t>
            </a:r>
            <a:r>
              <a:rPr lang="en-US" sz="1600" dirty="0" err="1" smtClean="0">
                <a:solidFill>
                  <a:srgbClr val="006020"/>
                </a:solidFill>
              </a:rPr>
              <a:t>chỉ</a:t>
            </a:r>
            <a:r>
              <a:rPr lang="en-US" sz="1600" dirty="0" smtClean="0">
                <a:solidFill>
                  <a:srgbClr val="006020"/>
                </a:solidFill>
              </a:rPr>
              <a:t> </a:t>
            </a:r>
            <a:r>
              <a:rPr lang="en-US" sz="1600" dirty="0" err="1" smtClean="0">
                <a:solidFill>
                  <a:srgbClr val="006020"/>
                </a:solidFill>
              </a:rPr>
              <a:t>và</a:t>
            </a:r>
            <a:r>
              <a:rPr lang="en-US" sz="1600" dirty="0" smtClean="0">
                <a:solidFill>
                  <a:srgbClr val="006020"/>
                </a:solidFill>
              </a:rPr>
              <a:t> </a:t>
            </a:r>
            <a:r>
              <a:rPr lang="en-US" sz="1600" dirty="0" err="1" smtClean="0">
                <a:solidFill>
                  <a:srgbClr val="006020"/>
                </a:solidFill>
              </a:rPr>
              <a:t>cổng</a:t>
            </a:r>
            <a:r>
              <a:rPr lang="en-US" sz="1600" dirty="0" smtClean="0">
                <a:solidFill>
                  <a:srgbClr val="006020"/>
                </a:solidFill>
              </a:rPr>
              <a:t> 8888</a:t>
            </a:r>
            <a:r>
              <a:rPr lang="en-US" sz="1600" dirty="0" smtClean="0">
                <a:solidFill>
                  <a:srgbClr val="002060"/>
                </a:solidFill>
              </a:rPr>
              <a:t> </a:t>
            </a:r>
          </a:p>
          <a:p>
            <a:r>
              <a:rPr lang="en-US" sz="1600" dirty="0" err="1" smtClean="0">
                <a:solidFill>
                  <a:srgbClr val="002060"/>
                </a:solidFill>
              </a:rPr>
              <a:t>addr.sin_family</a:t>
            </a:r>
            <a:r>
              <a:rPr lang="en-US" sz="1600" dirty="0" smtClean="0">
                <a:solidFill>
                  <a:srgbClr val="002060"/>
                </a:solidFill>
              </a:rPr>
              <a:t> = AF_INET;</a:t>
            </a:r>
          </a:p>
          <a:p>
            <a:r>
              <a:rPr lang="en-US" sz="1600" dirty="0" err="1" smtClean="0">
                <a:solidFill>
                  <a:srgbClr val="002060"/>
                </a:solidFill>
              </a:rPr>
              <a:t>addr.sin_addr.s_addr</a:t>
            </a:r>
            <a:r>
              <a:rPr lang="en-US" sz="1600" dirty="0" smtClean="0">
                <a:solidFill>
                  <a:srgbClr val="002060"/>
                </a:solidFill>
              </a:rPr>
              <a:t> = </a:t>
            </a:r>
            <a:r>
              <a:rPr lang="en-US" sz="1600" dirty="0" err="1" smtClean="0">
                <a:solidFill>
                  <a:srgbClr val="002060"/>
                </a:solidFill>
              </a:rPr>
              <a:t>htonl</a:t>
            </a:r>
            <a:r>
              <a:rPr lang="en-US" sz="1600" dirty="0" smtClean="0">
                <a:solidFill>
                  <a:srgbClr val="002060"/>
                </a:solidFill>
              </a:rPr>
              <a:t>(INADDR_ANY);</a:t>
            </a:r>
          </a:p>
          <a:p>
            <a:r>
              <a:rPr lang="en-US" sz="1600" dirty="0" err="1" smtClean="0">
                <a:solidFill>
                  <a:srgbClr val="002060"/>
                </a:solidFill>
              </a:rPr>
              <a:t>addr.sin_port</a:t>
            </a:r>
            <a:r>
              <a:rPr lang="en-US" sz="1600" dirty="0" smtClean="0">
                <a:solidFill>
                  <a:srgbClr val="002060"/>
                </a:solidFill>
              </a:rPr>
              <a:t> = </a:t>
            </a:r>
            <a:r>
              <a:rPr lang="en-US" sz="1600" dirty="0" err="1" smtClean="0">
                <a:solidFill>
                  <a:srgbClr val="002060"/>
                </a:solidFill>
              </a:rPr>
              <a:t>htons</a:t>
            </a:r>
            <a:r>
              <a:rPr lang="en-US" sz="1600" dirty="0" smtClean="0">
                <a:solidFill>
                  <a:srgbClr val="002060"/>
                </a:solidFill>
              </a:rPr>
              <a:t>(8888); // </a:t>
            </a:r>
            <a:r>
              <a:rPr lang="en-US" sz="1600" dirty="0" err="1" smtClean="0">
                <a:solidFill>
                  <a:srgbClr val="002060"/>
                </a:solidFill>
              </a:rPr>
              <a:t>Đợi</a:t>
            </a:r>
            <a:r>
              <a:rPr lang="en-US" sz="1600" dirty="0" smtClean="0">
                <a:solidFill>
                  <a:srgbClr val="002060"/>
                </a:solidFill>
              </a:rPr>
              <a:t> UDP datagram ở </a:t>
            </a:r>
            <a:r>
              <a:rPr lang="en-US" sz="1600" dirty="0" err="1" smtClean="0">
                <a:solidFill>
                  <a:srgbClr val="002060"/>
                </a:solidFill>
              </a:rPr>
              <a:t>cổng</a:t>
            </a:r>
            <a:r>
              <a:rPr lang="en-US" sz="1600" dirty="0" smtClean="0">
                <a:solidFill>
                  <a:srgbClr val="002060"/>
                </a:solidFill>
              </a:rPr>
              <a:t> 8888</a:t>
            </a:r>
          </a:p>
          <a:p>
            <a:r>
              <a:rPr lang="en-US" sz="1600" dirty="0" smtClean="0">
                <a:solidFill>
                  <a:srgbClr val="002060"/>
                </a:solidFill>
              </a:rPr>
              <a:t> </a:t>
            </a:r>
          </a:p>
          <a:p>
            <a:r>
              <a:rPr lang="en-US" sz="1600" dirty="0" smtClean="0">
                <a:solidFill>
                  <a:srgbClr val="006020"/>
                </a:solidFill>
              </a:rPr>
              <a:t>// Bind socket </a:t>
            </a:r>
            <a:r>
              <a:rPr lang="en-US" sz="1600" dirty="0" err="1" smtClean="0">
                <a:solidFill>
                  <a:srgbClr val="006020"/>
                </a:solidFill>
              </a:rPr>
              <a:t>vào</a:t>
            </a:r>
            <a:r>
              <a:rPr lang="en-US" sz="1600" dirty="0" smtClean="0">
                <a:solidFill>
                  <a:srgbClr val="006020"/>
                </a:solidFill>
              </a:rPr>
              <a:t> </a:t>
            </a:r>
            <a:r>
              <a:rPr lang="en-US" sz="1600" dirty="0" err="1" smtClean="0">
                <a:solidFill>
                  <a:srgbClr val="006020"/>
                </a:solidFill>
              </a:rPr>
              <a:t>tất</a:t>
            </a:r>
            <a:r>
              <a:rPr lang="en-US" sz="1600" dirty="0" smtClean="0">
                <a:solidFill>
                  <a:srgbClr val="006020"/>
                </a:solidFill>
              </a:rPr>
              <a:t> </a:t>
            </a:r>
            <a:r>
              <a:rPr lang="en-US" sz="1600" dirty="0" err="1" smtClean="0">
                <a:solidFill>
                  <a:srgbClr val="006020"/>
                </a:solidFill>
              </a:rPr>
              <a:t>cả</a:t>
            </a:r>
            <a:r>
              <a:rPr lang="en-US" sz="1600" dirty="0" smtClean="0">
                <a:solidFill>
                  <a:srgbClr val="006020"/>
                </a:solidFill>
              </a:rPr>
              <a:t> </a:t>
            </a:r>
            <a:r>
              <a:rPr lang="en-US" sz="1600" dirty="0" err="1" smtClean="0">
                <a:solidFill>
                  <a:srgbClr val="006020"/>
                </a:solidFill>
              </a:rPr>
              <a:t>các</a:t>
            </a:r>
            <a:r>
              <a:rPr lang="en-US" sz="1600" dirty="0" smtClean="0">
                <a:solidFill>
                  <a:srgbClr val="006020"/>
                </a:solidFill>
              </a:rPr>
              <a:t> </a:t>
            </a:r>
            <a:r>
              <a:rPr lang="en-US" sz="1600" dirty="0" err="1" smtClean="0">
                <a:solidFill>
                  <a:srgbClr val="006020"/>
                </a:solidFill>
              </a:rPr>
              <a:t>giao</a:t>
            </a:r>
            <a:r>
              <a:rPr lang="en-US" sz="1600" dirty="0" smtClean="0">
                <a:solidFill>
                  <a:srgbClr val="006020"/>
                </a:solidFill>
              </a:rPr>
              <a:t> </a:t>
            </a:r>
            <a:r>
              <a:rPr lang="en-US" sz="1600" dirty="0" err="1" smtClean="0">
                <a:solidFill>
                  <a:srgbClr val="006020"/>
                </a:solidFill>
              </a:rPr>
              <a:t>diện</a:t>
            </a:r>
            <a:r>
              <a:rPr lang="en-US" sz="1600" dirty="0" smtClean="0">
                <a:solidFill>
                  <a:srgbClr val="006020"/>
                </a:solidFill>
              </a:rPr>
              <a:t> </a:t>
            </a:r>
            <a:r>
              <a:rPr lang="en-US" sz="1600" dirty="0" err="1" smtClean="0">
                <a:solidFill>
                  <a:srgbClr val="006020"/>
                </a:solidFill>
              </a:rPr>
              <a:t>và</a:t>
            </a:r>
            <a:r>
              <a:rPr lang="en-US" sz="1600" dirty="0" smtClean="0">
                <a:solidFill>
                  <a:srgbClr val="006020"/>
                </a:solidFill>
              </a:rPr>
              <a:t> </a:t>
            </a:r>
            <a:r>
              <a:rPr lang="en-US" sz="1600" dirty="0" err="1" smtClean="0">
                <a:solidFill>
                  <a:srgbClr val="006020"/>
                </a:solidFill>
              </a:rPr>
              <a:t>cổng</a:t>
            </a:r>
            <a:r>
              <a:rPr lang="en-US" sz="1600" dirty="0" smtClean="0">
                <a:solidFill>
                  <a:srgbClr val="006020"/>
                </a:solidFill>
              </a:rPr>
              <a:t> 8888</a:t>
            </a:r>
          </a:p>
          <a:p>
            <a:r>
              <a:rPr lang="en-US" sz="1600" dirty="0" smtClean="0">
                <a:solidFill>
                  <a:srgbClr val="002060"/>
                </a:solidFill>
              </a:rPr>
              <a:t>bind(receiver,(</a:t>
            </a:r>
            <a:r>
              <a:rPr lang="en-US" sz="1600" dirty="0" err="1" smtClean="0">
                <a:solidFill>
                  <a:srgbClr val="002060"/>
                </a:solidFill>
              </a:rPr>
              <a:t>sockaddr</a:t>
            </a:r>
            <a:r>
              <a:rPr lang="en-US" sz="1600" dirty="0" smtClean="0">
                <a:solidFill>
                  <a:srgbClr val="002060"/>
                </a:solidFill>
              </a:rPr>
              <a:t>*)&amp;</a:t>
            </a:r>
            <a:r>
              <a:rPr lang="en-US" sz="1600" dirty="0" err="1" smtClean="0">
                <a:solidFill>
                  <a:srgbClr val="002060"/>
                </a:solidFill>
              </a:rPr>
              <a:t>addr,sizeof</a:t>
            </a:r>
            <a:r>
              <a:rPr lang="en-US" sz="1600" dirty="0" smtClean="0">
                <a:solidFill>
                  <a:srgbClr val="002060"/>
                </a:solidFill>
              </a:rPr>
              <a:t>(SOCKADDR_IN));</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104</a:t>
            </a:fld>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Đoạn chương trình (tiếp)</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219200" y="2421791"/>
            <a:ext cx="7239000" cy="3293209"/>
          </a:xfrm>
          <a:prstGeom prst="rect">
            <a:avLst/>
          </a:prstGeom>
          <a:noFill/>
        </p:spPr>
        <p:txBody>
          <a:bodyPr wrap="square" rtlCol="0">
            <a:spAutoFit/>
          </a:bodyPr>
          <a:lstStyle/>
          <a:p>
            <a:r>
              <a:rPr lang="en-US" sz="1600" smtClean="0">
                <a:solidFill>
                  <a:srgbClr val="006020"/>
                </a:solidFill>
              </a:rPr>
              <a:t>// Lặp đợi gói tin</a:t>
            </a:r>
          </a:p>
          <a:p>
            <a:r>
              <a:rPr lang="en-US" sz="1600" smtClean="0">
                <a:solidFill>
                  <a:srgbClr val="002060"/>
                </a:solidFill>
              </a:rPr>
              <a:t>while (1)</a:t>
            </a:r>
          </a:p>
          <a:p>
            <a:r>
              <a:rPr lang="en-US" sz="1600" smtClean="0">
                <a:solidFill>
                  <a:srgbClr val="002060"/>
                </a:solidFill>
              </a:rPr>
              <a:t>{</a:t>
            </a:r>
          </a:p>
          <a:p>
            <a:r>
              <a:rPr lang="en-US" sz="1600" smtClean="0">
                <a:solidFill>
                  <a:srgbClr val="006020"/>
                </a:solidFill>
              </a:rPr>
              <a:t>	// Nhận dữ liệu từ mạng</a:t>
            </a:r>
          </a:p>
          <a:p>
            <a:r>
              <a:rPr lang="en-US" sz="1600" smtClean="0">
                <a:solidFill>
                  <a:srgbClr val="002060"/>
                </a:solidFill>
              </a:rPr>
              <a:t>	datalen = recvfrom(receiver,buf,100,0,(sockaddr*)&amp;source,</a:t>
            </a:r>
          </a:p>
          <a:p>
            <a:r>
              <a:rPr lang="en-US" sz="1600" smtClean="0">
                <a:solidFill>
                  <a:srgbClr val="002060"/>
                </a:solidFill>
              </a:rPr>
              <a:t>			&amp;len);</a:t>
            </a:r>
          </a:p>
          <a:p>
            <a:r>
              <a:rPr lang="en-US" sz="1600" smtClean="0">
                <a:solidFill>
                  <a:srgbClr val="002060"/>
                </a:solidFill>
              </a:rPr>
              <a:t>	</a:t>
            </a:r>
            <a:r>
              <a:rPr lang="en-US" sz="1600" smtClean="0">
                <a:solidFill>
                  <a:srgbClr val="006020"/>
                </a:solidFill>
              </a:rPr>
              <a:t>// Kiểm tra chiều dài</a:t>
            </a:r>
          </a:p>
          <a:p>
            <a:r>
              <a:rPr lang="en-US" sz="1600" smtClean="0">
                <a:solidFill>
                  <a:srgbClr val="002060"/>
                </a:solidFill>
              </a:rPr>
              <a:t>	if (datalen&gt;0)</a:t>
            </a:r>
          </a:p>
          <a:p>
            <a:r>
              <a:rPr lang="en-US" sz="1600" smtClean="0">
                <a:solidFill>
                  <a:srgbClr val="002060"/>
                </a:solidFill>
              </a:rPr>
              <a:t>	{</a:t>
            </a:r>
          </a:p>
          <a:p>
            <a:r>
              <a:rPr lang="en-US" sz="1600" smtClean="0">
                <a:solidFill>
                  <a:srgbClr val="002060"/>
                </a:solidFill>
              </a:rPr>
              <a:t>		buf[datalen]=0;</a:t>
            </a:r>
          </a:p>
          <a:p>
            <a:r>
              <a:rPr lang="en-US" sz="1600" smtClean="0">
                <a:solidFill>
                  <a:srgbClr val="002060"/>
                </a:solidFill>
              </a:rPr>
              <a:t>		printf("Data:%s",buf); </a:t>
            </a:r>
            <a:r>
              <a:rPr lang="en-US" sz="1600" smtClean="0">
                <a:solidFill>
                  <a:srgbClr val="006020"/>
                </a:solidFill>
              </a:rPr>
              <a:t>// Hiển thị ra màn hình</a:t>
            </a:r>
          </a:p>
          <a:p>
            <a:r>
              <a:rPr lang="en-US" sz="1600" smtClean="0">
                <a:solidFill>
                  <a:srgbClr val="002060"/>
                </a:solidFill>
              </a:rPr>
              <a:t>	}		</a:t>
            </a:r>
          </a:p>
          <a:p>
            <a:r>
              <a:rPr lang="en-US" sz="1600" smtClean="0">
                <a:solidFill>
                  <a:srgbClr val="002060"/>
                </a:solidFill>
              </a:rPr>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105</a:t>
            </a:fld>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Sử dụng Netcat để gửi nhận dữ liệu đơn giản</a:t>
            </a:r>
          </a:p>
          <a:p>
            <a:pPr lvl="1"/>
            <a:r>
              <a:rPr lang="en-US" sz="2000" smtClean="0">
                <a:solidFill>
                  <a:srgbClr val="002060"/>
                </a:solidFill>
              </a:rPr>
              <a:t>Netcat là một tiện ích mạng rất đa năng.</a:t>
            </a:r>
          </a:p>
          <a:p>
            <a:pPr lvl="1"/>
            <a:r>
              <a:rPr lang="en-US" sz="2000" smtClean="0">
                <a:solidFill>
                  <a:srgbClr val="002060"/>
                </a:solidFill>
              </a:rPr>
              <a:t>Có thể sử dụng như TCP server: nc.exe  -v -l   -p    &lt;</a:t>
            </a:r>
            <a:r>
              <a:rPr lang="en-US" sz="2000" i="1" smtClean="0">
                <a:solidFill>
                  <a:srgbClr val="002060"/>
                </a:solidFill>
              </a:rPr>
              <a:t>cổng đợi kết nối</a:t>
            </a:r>
            <a:r>
              <a:rPr lang="en-US" sz="2000" smtClean="0">
                <a:solidFill>
                  <a:srgbClr val="002060"/>
                </a:solidFill>
              </a:rPr>
              <a:t>&gt;</a:t>
            </a:r>
          </a:p>
          <a:p>
            <a:pPr lvl="1">
              <a:buNone/>
            </a:pPr>
            <a:r>
              <a:rPr lang="en-US" sz="2000" smtClean="0">
                <a:solidFill>
                  <a:srgbClr val="002060"/>
                </a:solidFill>
              </a:rPr>
              <a:t>	Thí dụ:	nc.exe  -l  -p 8888</a:t>
            </a:r>
          </a:p>
          <a:p>
            <a:pPr lvl="1"/>
            <a:r>
              <a:rPr lang="en-US" sz="2000" smtClean="0">
                <a:solidFill>
                  <a:srgbClr val="002060"/>
                </a:solidFill>
              </a:rPr>
              <a:t>Có thể sử dụng như TCP client:  nc   -v    &lt;</a:t>
            </a:r>
            <a:r>
              <a:rPr lang="en-US" sz="2000" i="1" smtClean="0">
                <a:solidFill>
                  <a:srgbClr val="002060"/>
                </a:solidFill>
              </a:rPr>
              <a:t>ip/tên miền</a:t>
            </a:r>
            <a:r>
              <a:rPr lang="en-US" sz="2000" smtClean="0">
                <a:solidFill>
                  <a:srgbClr val="002060"/>
                </a:solidFill>
              </a:rPr>
              <a:t>&gt;     &lt;</a:t>
            </a:r>
            <a:r>
              <a:rPr lang="en-US" sz="2000" i="1" smtClean="0">
                <a:solidFill>
                  <a:srgbClr val="002060"/>
                </a:solidFill>
              </a:rPr>
              <a:t>cổng</a:t>
            </a:r>
            <a:r>
              <a:rPr lang="en-US" sz="2000" smtClean="0">
                <a:solidFill>
                  <a:srgbClr val="002060"/>
                </a:solidFill>
              </a:rPr>
              <a:t>&gt;       </a:t>
            </a:r>
          </a:p>
          <a:p>
            <a:pPr lvl="1">
              <a:buNone/>
            </a:pPr>
            <a:r>
              <a:rPr lang="en-US" sz="2000" smtClean="0">
                <a:solidFill>
                  <a:srgbClr val="002060"/>
                </a:solidFill>
              </a:rPr>
              <a:t>	Thí dụ:	nc.exe	127.0.0.1    80</a:t>
            </a:r>
          </a:p>
          <a:p>
            <a:pPr lvl="1"/>
            <a:r>
              <a:rPr lang="en-US" sz="2000" smtClean="0">
                <a:solidFill>
                  <a:srgbClr val="002060"/>
                </a:solidFill>
              </a:rPr>
              <a:t> Sử dụng như UDP receiver:    nc  -v   -l   -u   -p    &lt;</a:t>
            </a:r>
            <a:r>
              <a:rPr lang="en-US" sz="2000" i="1" smtClean="0">
                <a:solidFill>
                  <a:srgbClr val="002060"/>
                </a:solidFill>
              </a:rPr>
              <a:t>cổng đợi kết nối</a:t>
            </a:r>
            <a:r>
              <a:rPr lang="en-US" sz="2000" smtClean="0">
                <a:solidFill>
                  <a:srgbClr val="002060"/>
                </a:solidFill>
              </a:rPr>
              <a:t>&gt;</a:t>
            </a:r>
          </a:p>
          <a:p>
            <a:pPr lvl="1">
              <a:buNone/>
            </a:pPr>
            <a:r>
              <a:rPr lang="en-US" sz="2000" smtClean="0">
                <a:solidFill>
                  <a:srgbClr val="002060"/>
                </a:solidFill>
              </a:rPr>
              <a:t>	Thí dụ:      nc.exe   -v    -l     -u      -p      8888</a:t>
            </a:r>
          </a:p>
          <a:p>
            <a:pPr lvl="1"/>
            <a:r>
              <a:rPr lang="en-US" sz="2000" smtClean="0">
                <a:solidFill>
                  <a:srgbClr val="002060"/>
                </a:solidFill>
              </a:rPr>
              <a:t>Sử dụng như UDP sender:    nc   -v   -u    &lt;</a:t>
            </a:r>
            <a:r>
              <a:rPr lang="en-US" sz="2000" i="1" smtClean="0">
                <a:solidFill>
                  <a:srgbClr val="002060"/>
                </a:solidFill>
              </a:rPr>
              <a:t>ip/tên miền</a:t>
            </a:r>
            <a:r>
              <a:rPr lang="en-US" sz="2000" smtClean="0">
                <a:solidFill>
                  <a:srgbClr val="002060"/>
                </a:solidFill>
              </a:rPr>
              <a:t>&gt;      &lt;</a:t>
            </a:r>
            <a:r>
              <a:rPr lang="en-US" sz="2000" i="1" smtClean="0">
                <a:solidFill>
                  <a:srgbClr val="002060"/>
                </a:solidFill>
              </a:rPr>
              <a:t>cổng</a:t>
            </a:r>
            <a:r>
              <a:rPr lang="en-US" sz="2000" smtClean="0">
                <a:solidFill>
                  <a:srgbClr val="002060"/>
                </a:solidFill>
              </a:rPr>
              <a:t>&gt;</a:t>
            </a:r>
          </a:p>
          <a:p>
            <a:pPr lvl="1"/>
            <a:r>
              <a:rPr lang="en-US" sz="2000" smtClean="0">
                <a:solidFill>
                  <a:srgbClr val="002060"/>
                </a:solidFill>
              </a:rPr>
              <a:t>Thí dụ:      nc.exe    -v  -u    192.168.0.1   80    </a:t>
            </a:r>
          </a:p>
          <a:p>
            <a:pPr lvl="1"/>
            <a:endParaRPr lang="en-US" sz="2000" smtClean="0">
              <a:solidFill>
                <a:srgbClr val="002060"/>
              </a:solidFill>
            </a:endParaRPr>
          </a:p>
          <a:p>
            <a:pPr lvl="1"/>
            <a:endParaRPr lang="en-US" sz="2000" smtClean="0">
              <a:solidFill>
                <a:srgbClr val="002060"/>
              </a:solidFill>
            </a:endParaRPr>
          </a:p>
          <a:p>
            <a:pPr lvl="2">
              <a:buNone/>
            </a:pPr>
            <a:endParaRPr lang="en-US" sz="2000" smtClean="0">
              <a:solidFill>
                <a:srgbClr val="002060"/>
              </a:solidFill>
            </a:endParaRPr>
          </a:p>
          <a:p>
            <a:pPr marL="571500" lvl="2">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Một số hàm khác</a:t>
            </a:r>
          </a:p>
          <a:p>
            <a:pPr lvl="1"/>
            <a:r>
              <a:rPr lang="en-US" sz="2000" smtClean="0">
                <a:solidFill>
                  <a:srgbClr val="002060"/>
                </a:solidFill>
              </a:rPr>
              <a:t>getpeername: lấy địa chỉ đầu kia mà SOCKET kết nối đến</a:t>
            </a:r>
          </a:p>
          <a:p>
            <a:pPr lvl="1"/>
            <a:endParaRPr lang="en-US" sz="2000" smtClean="0">
              <a:solidFill>
                <a:srgbClr val="002060"/>
              </a:solidFill>
            </a:endParaRPr>
          </a:p>
          <a:p>
            <a:pPr lvl="1"/>
            <a:endParaRPr lang="en-US" sz="2000" smtClean="0">
              <a:solidFill>
                <a:srgbClr val="002060"/>
              </a:solidFill>
            </a:endParaRPr>
          </a:p>
          <a:p>
            <a:pPr lvl="1"/>
            <a:endParaRPr lang="en-US" sz="2000" smtClean="0">
              <a:solidFill>
                <a:srgbClr val="002060"/>
              </a:solidFill>
            </a:endParaRPr>
          </a:p>
          <a:p>
            <a:pPr lvl="1"/>
            <a:endParaRPr lang="en-US" sz="2000" smtClean="0">
              <a:solidFill>
                <a:srgbClr val="002060"/>
              </a:solidFill>
            </a:endParaRPr>
          </a:p>
          <a:p>
            <a:pPr lvl="1"/>
            <a:r>
              <a:rPr lang="en-US" sz="2000" smtClean="0">
                <a:solidFill>
                  <a:srgbClr val="002060"/>
                </a:solidFill>
              </a:rPr>
              <a:t>getsockname: lấy địa chỉ cục bộ của SOCKET</a:t>
            </a:r>
          </a:p>
          <a:p>
            <a:pPr lvl="1">
              <a:buNone/>
            </a:pPr>
            <a:endParaRPr lang="en-US" sz="2000" smtClean="0">
              <a:solidFill>
                <a:srgbClr val="002060"/>
              </a:solidFill>
            </a:endParaRPr>
          </a:p>
          <a:p>
            <a:pPr lvl="1">
              <a:buNone/>
            </a:pPr>
            <a:endParaRPr lang="en-US" sz="2000" smtClean="0">
              <a:solidFill>
                <a:srgbClr val="002060"/>
              </a:solidFill>
            </a:endParaRPr>
          </a:p>
          <a:p>
            <a:pPr lvl="1"/>
            <a:endParaRPr lang="en-US" sz="2000" smtClean="0">
              <a:solidFill>
                <a:srgbClr val="002060"/>
              </a:solidFill>
            </a:endParaRPr>
          </a:p>
          <a:p>
            <a:pPr lvl="2">
              <a:buNone/>
            </a:pPr>
            <a:endParaRPr lang="en-US" sz="2000" smtClean="0">
              <a:solidFill>
                <a:srgbClr val="002060"/>
              </a:solidFill>
            </a:endParaRPr>
          </a:p>
          <a:p>
            <a:pPr marL="571500" lvl="2">
              <a:buNone/>
            </a:pPr>
            <a:endParaRPr lang="en-US" sz="2000" smtClean="0">
              <a:solidFill>
                <a:srgbClr val="002060"/>
              </a:solidFill>
            </a:endParaRPr>
          </a:p>
          <a:p>
            <a:pPr marL="571500" lvl="2">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286000"/>
            <a:ext cx="6400800" cy="1323439"/>
          </a:xfrm>
          <a:prstGeom prst="rect">
            <a:avLst/>
          </a:prstGeom>
          <a:noFill/>
        </p:spPr>
        <p:txBody>
          <a:bodyPr wrap="square" rtlCol="0">
            <a:spAutoFit/>
          </a:bodyPr>
          <a:lstStyle/>
          <a:p>
            <a:r>
              <a:rPr lang="en-US" sz="1600" b="1" smtClean="0">
                <a:solidFill>
                  <a:srgbClr val="002060"/>
                </a:solidFill>
              </a:rPr>
              <a:t>int getpeername(</a:t>
            </a:r>
          </a:p>
          <a:p>
            <a:r>
              <a:rPr lang="en-US" sz="1600" b="1" smtClean="0">
                <a:solidFill>
                  <a:srgbClr val="002060"/>
                </a:solidFill>
              </a:rPr>
              <a:t>    SOCKET s,		   // [IN] SOCKET cần lấy địa chỉ</a:t>
            </a:r>
          </a:p>
          <a:p>
            <a:r>
              <a:rPr lang="en-US" sz="1600" b="1" smtClean="0">
                <a:solidFill>
                  <a:srgbClr val="002060"/>
                </a:solidFill>
              </a:rPr>
              <a:t>    struct sockaddr FAR* name,  // [OUT] địa chỉ lấy được</a:t>
            </a:r>
          </a:p>
          <a:p>
            <a:r>
              <a:rPr lang="en-US" sz="1600" b="1" smtClean="0">
                <a:solidFill>
                  <a:srgbClr val="002060"/>
                </a:solidFill>
              </a:rPr>
              <a:t>    int FAR* namelen		   // [OUT] chiều dài địa chỉ</a:t>
            </a:r>
          </a:p>
          <a:p>
            <a:r>
              <a:rPr lang="en-US" sz="1600" b="1" smtClean="0">
                <a:solidFill>
                  <a:srgbClr val="002060"/>
                </a:solidFill>
              </a:rPr>
              <a:t>);</a:t>
            </a:r>
          </a:p>
        </p:txBody>
      </p:sp>
      <p:sp>
        <p:nvSpPr>
          <p:cNvPr id="7" name="TextBox 6"/>
          <p:cNvSpPr txBox="1"/>
          <p:nvPr/>
        </p:nvSpPr>
        <p:spPr>
          <a:xfrm>
            <a:off x="1219200" y="3810000"/>
            <a:ext cx="6858000" cy="1323439"/>
          </a:xfrm>
          <a:prstGeom prst="rect">
            <a:avLst/>
          </a:prstGeom>
          <a:noFill/>
        </p:spPr>
        <p:txBody>
          <a:bodyPr wrap="square" rtlCol="0">
            <a:spAutoFit/>
          </a:bodyPr>
          <a:lstStyle/>
          <a:p>
            <a:r>
              <a:rPr lang="en-US" sz="1600" b="1" smtClean="0">
                <a:solidFill>
                  <a:srgbClr val="002060"/>
                </a:solidFill>
              </a:rPr>
              <a:t>int getsockname( </a:t>
            </a:r>
          </a:p>
          <a:p>
            <a:r>
              <a:rPr lang="en-US" sz="1600" b="1" smtClean="0">
                <a:solidFill>
                  <a:srgbClr val="002060"/>
                </a:solidFill>
              </a:rPr>
              <a:t>    SOCKET s,		  // [IN] SOCKET cần lấy địa chỉ	</a:t>
            </a:r>
          </a:p>
          <a:p>
            <a:r>
              <a:rPr lang="en-US" sz="1600" b="1" smtClean="0">
                <a:solidFill>
                  <a:srgbClr val="002060"/>
                </a:solidFill>
              </a:rPr>
              <a:t>    struct sockaddr FAR* name, // [OUT] địa chỉ lấy được</a:t>
            </a:r>
          </a:p>
          <a:p>
            <a:r>
              <a:rPr lang="en-US" sz="1600" b="1" smtClean="0">
                <a:solidFill>
                  <a:srgbClr val="002060"/>
                </a:solidFill>
              </a:rPr>
              <a:t>     int FAR* namelen	 //  [OUT] chiều dài địa chỉ</a:t>
            </a:r>
          </a:p>
          <a:p>
            <a:r>
              <a:rPr lang="en-US" sz="1600" b="1" smtClean="0">
                <a:solidFill>
                  <a:srgbClr val="002060"/>
                </a:solidFill>
              </a:rPr>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107</a:t>
            </a:fld>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Bài</a:t>
            </a:r>
            <a:r>
              <a:rPr lang="en-US" sz="2400" dirty="0" smtClean="0">
                <a:solidFill>
                  <a:srgbClr val="002060"/>
                </a:solidFill>
              </a:rPr>
              <a:t> </a:t>
            </a:r>
            <a:r>
              <a:rPr lang="en-US" sz="2400" dirty="0" err="1" smtClean="0">
                <a:solidFill>
                  <a:srgbClr val="002060"/>
                </a:solidFill>
              </a:rPr>
              <a:t>tập</a:t>
            </a:r>
            <a:endParaRPr lang="en-US" sz="2400" dirty="0" smtClean="0">
              <a:solidFill>
                <a:srgbClr val="002060"/>
              </a:solidFill>
            </a:endParaRPr>
          </a:p>
          <a:p>
            <a:pPr marL="457200" lvl="1" indent="0" algn="just">
              <a:buNone/>
            </a:pPr>
            <a:r>
              <a:rPr lang="en-US" sz="2000" dirty="0" smtClean="0">
                <a:solidFill>
                  <a:srgbClr val="002060"/>
                </a:solidFill>
              </a:rPr>
              <a:t>1. </a:t>
            </a:r>
            <a:r>
              <a:rPr lang="en-US" sz="2000" dirty="0" err="1" smtClean="0">
                <a:solidFill>
                  <a:srgbClr val="002060"/>
                </a:solidFill>
              </a:rPr>
              <a:t>Viết</a:t>
            </a:r>
            <a:r>
              <a:rPr lang="en-US" sz="2000" dirty="0" smtClean="0">
                <a:solidFill>
                  <a:srgbClr val="002060"/>
                </a:solidFill>
              </a:rPr>
              <a:t> </a:t>
            </a:r>
            <a:r>
              <a:rPr lang="en-US" sz="2000" dirty="0" err="1" smtClean="0">
                <a:solidFill>
                  <a:srgbClr val="002060"/>
                </a:solidFill>
              </a:rPr>
              <a:t>chương</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a:t>
            </a:r>
            <a:r>
              <a:rPr lang="en-US" sz="2000" b="1" dirty="0" err="1" smtClean="0">
                <a:solidFill>
                  <a:srgbClr val="002060"/>
                </a:solidFill>
              </a:rPr>
              <a:t>clientinfo</a:t>
            </a:r>
            <a:r>
              <a:rPr lang="en-US" sz="2000" dirty="0" smtClean="0">
                <a:solidFill>
                  <a:srgbClr val="002060"/>
                </a:solidFill>
              </a:rPr>
              <a:t> </a:t>
            </a:r>
            <a:r>
              <a:rPr lang="en-US" sz="2000" dirty="0" err="1" smtClean="0">
                <a:solidFill>
                  <a:srgbClr val="002060"/>
                </a:solidFill>
              </a:rPr>
              <a:t>thực</a:t>
            </a:r>
            <a:r>
              <a:rPr lang="en-US" sz="2000" dirty="0" smtClean="0">
                <a:solidFill>
                  <a:srgbClr val="002060"/>
                </a:solidFill>
              </a:rPr>
              <a:t> </a:t>
            </a:r>
            <a:r>
              <a:rPr lang="en-US" sz="2000" dirty="0" err="1" smtClean="0">
                <a:solidFill>
                  <a:srgbClr val="002060"/>
                </a:solidFill>
              </a:rPr>
              <a:t>hiện</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đến</a:t>
            </a:r>
            <a:r>
              <a:rPr lang="en-US" sz="2000" dirty="0" smtClean="0">
                <a:solidFill>
                  <a:srgbClr val="002060"/>
                </a:solidFill>
              </a:rPr>
              <a:t> </a:t>
            </a:r>
            <a:r>
              <a:rPr lang="en-US" sz="2000" dirty="0" err="1" smtClean="0">
                <a:solidFill>
                  <a:srgbClr val="002060"/>
                </a:solidFill>
              </a:rPr>
              <a:t>một</a:t>
            </a:r>
            <a:r>
              <a:rPr lang="en-US" sz="2000" dirty="0" smtClean="0">
                <a:solidFill>
                  <a:srgbClr val="002060"/>
                </a:solidFill>
              </a:rPr>
              <a:t> </a:t>
            </a:r>
            <a:r>
              <a:rPr lang="en-US" sz="2000" dirty="0" err="1" smtClean="0">
                <a:solidFill>
                  <a:srgbClr val="002060"/>
                </a:solidFill>
              </a:rPr>
              <a:t>máy</a:t>
            </a:r>
            <a:r>
              <a:rPr lang="en-US" sz="2000" dirty="0" smtClean="0">
                <a:solidFill>
                  <a:srgbClr val="002060"/>
                </a:solidFill>
              </a:rPr>
              <a:t> </a:t>
            </a:r>
            <a:r>
              <a:rPr lang="en-US" sz="2000" dirty="0" err="1" smtClean="0">
                <a:solidFill>
                  <a:srgbClr val="002060"/>
                </a:solidFill>
              </a:rPr>
              <a:t>chủ</a:t>
            </a:r>
            <a:r>
              <a:rPr lang="en-US" sz="2000" dirty="0" smtClean="0">
                <a:solidFill>
                  <a:srgbClr val="002060"/>
                </a:solidFill>
              </a:rPr>
              <a:t> </a:t>
            </a:r>
            <a:r>
              <a:rPr lang="en-US" sz="2000" dirty="0" err="1" smtClean="0">
                <a:solidFill>
                  <a:srgbClr val="002060"/>
                </a:solidFill>
              </a:rPr>
              <a:t>xác</a:t>
            </a:r>
            <a:r>
              <a:rPr lang="en-US" sz="2000" dirty="0" smtClean="0">
                <a:solidFill>
                  <a:srgbClr val="002060"/>
                </a:solidFill>
              </a:rPr>
              <a:t> </a:t>
            </a:r>
            <a:r>
              <a:rPr lang="en-US" sz="2000" dirty="0" err="1" smtClean="0">
                <a:solidFill>
                  <a:srgbClr val="002060"/>
                </a:solidFill>
              </a:rPr>
              <a:t>định</a:t>
            </a:r>
            <a:r>
              <a:rPr lang="en-US" sz="2000" dirty="0" smtClean="0">
                <a:solidFill>
                  <a:srgbClr val="002060"/>
                </a:solidFill>
              </a:rPr>
              <a: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thông</a:t>
            </a:r>
            <a:r>
              <a:rPr lang="en-US" sz="2000" dirty="0" smtClean="0">
                <a:solidFill>
                  <a:srgbClr val="002060"/>
                </a:solidFill>
              </a:rPr>
              <a:t> tin </a:t>
            </a:r>
            <a:r>
              <a:rPr lang="en-US" sz="2000" dirty="0" err="1" smtClean="0">
                <a:solidFill>
                  <a:srgbClr val="002060"/>
                </a:solidFill>
              </a:rPr>
              <a:t>về</a:t>
            </a:r>
            <a:r>
              <a:rPr lang="en-US" sz="2000" dirty="0" smtClean="0">
                <a:solidFill>
                  <a:srgbClr val="002060"/>
                </a:solidFill>
              </a:rPr>
              <a:t> </a:t>
            </a:r>
            <a:r>
              <a:rPr lang="en-US" sz="2000" dirty="0" err="1" smtClean="0">
                <a:solidFill>
                  <a:srgbClr val="002060"/>
                </a:solidFill>
              </a:rPr>
              <a:t>tên</a:t>
            </a:r>
            <a:r>
              <a:rPr lang="en-US" sz="2000" dirty="0" smtClean="0">
                <a:solidFill>
                  <a:srgbClr val="002060"/>
                </a:solidFill>
              </a:rPr>
              <a:t> </a:t>
            </a:r>
            <a:r>
              <a:rPr lang="en-US" sz="2000" dirty="0" err="1" smtClean="0">
                <a:solidFill>
                  <a:srgbClr val="002060"/>
                </a:solidFill>
              </a:rPr>
              <a:t>máy</a:t>
            </a:r>
            <a:r>
              <a:rPr lang="en-US" sz="2000" dirty="0" smtClean="0">
                <a:solidFill>
                  <a:srgbClr val="002060"/>
                </a:solidFill>
              </a:rPr>
              <a:t>, </a:t>
            </a:r>
            <a:r>
              <a:rPr lang="en-US" sz="2000" dirty="0" err="1" smtClean="0">
                <a:solidFill>
                  <a:srgbClr val="002060"/>
                </a:solidFill>
              </a:rPr>
              <a:t>danh</a:t>
            </a:r>
            <a:r>
              <a:rPr lang="en-US" sz="2000" dirty="0" smtClean="0">
                <a:solidFill>
                  <a:srgbClr val="002060"/>
                </a:solidFill>
              </a:rPr>
              <a:t> </a:t>
            </a:r>
            <a:r>
              <a:rPr lang="en-US" sz="2000" dirty="0" err="1" smtClean="0">
                <a:solidFill>
                  <a:srgbClr val="002060"/>
                </a:solidFill>
              </a:rPr>
              <a:t>sách</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ổ </a:t>
            </a:r>
            <a:r>
              <a:rPr lang="en-US" sz="2000" dirty="0" err="1" smtClean="0">
                <a:solidFill>
                  <a:srgbClr val="002060"/>
                </a:solidFill>
              </a:rPr>
              <a:t>đĩa</a:t>
            </a:r>
            <a:r>
              <a:rPr lang="en-US" sz="2000" dirty="0" smtClean="0">
                <a:solidFill>
                  <a:srgbClr val="002060"/>
                </a:solidFill>
              </a:rPr>
              <a:t> </a:t>
            </a:r>
            <a:r>
              <a:rPr lang="en-US" sz="2000" dirty="0" err="1" smtClean="0">
                <a:solidFill>
                  <a:srgbClr val="002060"/>
                </a:solidFill>
              </a:rPr>
              <a:t>có</a:t>
            </a:r>
            <a:r>
              <a:rPr lang="en-US" sz="2000" dirty="0" smtClean="0">
                <a:solidFill>
                  <a:srgbClr val="002060"/>
                </a:solidFill>
              </a:rPr>
              <a:t> </a:t>
            </a:r>
            <a:r>
              <a:rPr lang="en-US" sz="2000" dirty="0" err="1" smtClean="0">
                <a:solidFill>
                  <a:srgbClr val="002060"/>
                </a:solidFill>
              </a:rPr>
              <a:t>trong</a:t>
            </a:r>
            <a:r>
              <a:rPr lang="en-US" sz="2000" dirty="0" smtClean="0">
                <a:solidFill>
                  <a:srgbClr val="002060"/>
                </a:solidFill>
              </a:rPr>
              <a:t> </a:t>
            </a:r>
            <a:r>
              <a:rPr lang="en-US" sz="2000" dirty="0" err="1" smtClean="0">
                <a:solidFill>
                  <a:srgbClr val="002060"/>
                </a:solidFill>
              </a:rPr>
              <a:t>máy</a:t>
            </a:r>
            <a:r>
              <a:rPr lang="en-US" sz="2000" dirty="0" smtClean="0">
                <a:solidFill>
                  <a:srgbClr val="002060"/>
                </a:solidFill>
              </a:rPr>
              <a:t>, </a:t>
            </a:r>
            <a:r>
              <a:rPr lang="en-US" sz="2000" dirty="0" err="1" smtClean="0">
                <a:solidFill>
                  <a:srgbClr val="002060"/>
                </a:solidFill>
              </a:rPr>
              <a:t>kích</a:t>
            </a:r>
            <a:r>
              <a:rPr lang="en-US" sz="2000" dirty="0" smtClean="0">
                <a:solidFill>
                  <a:srgbClr val="002060"/>
                </a:solidFill>
              </a:rPr>
              <a:t> </a:t>
            </a:r>
            <a:r>
              <a:rPr lang="en-US" sz="2000" dirty="0" err="1" smtClean="0">
                <a:solidFill>
                  <a:srgbClr val="002060"/>
                </a:solidFill>
              </a:rPr>
              <a:t>thước</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ổ </a:t>
            </a:r>
            <a:r>
              <a:rPr lang="en-US" sz="2000" dirty="0" err="1" smtClean="0">
                <a:solidFill>
                  <a:srgbClr val="002060"/>
                </a:solidFill>
              </a:rPr>
              <a:t>đĩa</a:t>
            </a:r>
            <a:r>
              <a:rPr lang="en-US" sz="2000" dirty="0" smtClean="0">
                <a:solidFill>
                  <a:srgbClr val="002060"/>
                </a:solidFill>
              </a:rPr>
              <a:t>. </a:t>
            </a:r>
            <a:r>
              <a:rPr lang="en-US" sz="2000" dirty="0" err="1" smtClean="0">
                <a:solidFill>
                  <a:srgbClr val="002060"/>
                </a:solidFill>
              </a:rPr>
              <a:t>Địa</a:t>
            </a:r>
            <a:r>
              <a:rPr lang="en-US" sz="2000" dirty="0" smtClean="0">
                <a:solidFill>
                  <a:srgbClr val="002060"/>
                </a:solidFill>
              </a:rPr>
              <a:t> </a:t>
            </a:r>
            <a:r>
              <a:rPr lang="en-US" sz="2000" dirty="0" err="1" smtClean="0">
                <a:solidFill>
                  <a:srgbClr val="002060"/>
                </a:solidFill>
              </a:rPr>
              <a:t>chỉ</a:t>
            </a:r>
            <a:r>
              <a:rPr lang="en-US" sz="2000" dirty="0" smtClean="0">
                <a:solidFill>
                  <a:srgbClr val="002060"/>
                </a:solidFill>
              </a:rPr>
              <a:t> (</a:t>
            </a:r>
            <a:r>
              <a:rPr lang="en-US" sz="2000" dirty="0" err="1" smtClean="0">
                <a:solidFill>
                  <a:srgbClr val="002060"/>
                </a:solidFill>
              </a:rPr>
              <a:t>tên</a:t>
            </a:r>
            <a:r>
              <a:rPr lang="en-US" sz="2000" dirty="0" smtClean="0">
                <a:solidFill>
                  <a:srgbClr val="002060"/>
                </a:solidFill>
              </a:rPr>
              <a:t> </a:t>
            </a:r>
            <a:r>
              <a:rPr lang="en-US" sz="2000" dirty="0" err="1" smtClean="0">
                <a:solidFill>
                  <a:srgbClr val="002060"/>
                </a:solidFill>
              </a:rPr>
              <a:t>miền</a:t>
            </a:r>
            <a:r>
              <a:rPr lang="en-US" sz="2000" dirty="0" smtClean="0">
                <a:solidFill>
                  <a:srgbClr val="002060"/>
                </a:solidFill>
              </a:rPr>
              <a: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cổng</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tham</a:t>
            </a:r>
            <a:r>
              <a:rPr lang="en-US" sz="2000" dirty="0" smtClean="0">
                <a:solidFill>
                  <a:srgbClr val="002060"/>
                </a:solidFill>
              </a:rPr>
              <a:t> </a:t>
            </a:r>
            <a:r>
              <a:rPr lang="en-US" sz="2000" dirty="0" err="1" smtClean="0">
                <a:solidFill>
                  <a:srgbClr val="002060"/>
                </a:solidFill>
              </a:rPr>
              <a:t>số</a:t>
            </a:r>
            <a:r>
              <a:rPr lang="en-US" sz="2000" dirty="0" smtClean="0">
                <a:solidFill>
                  <a:srgbClr val="002060"/>
                </a:solidFill>
              </a:rPr>
              <a:t> </a:t>
            </a:r>
            <a:r>
              <a:rPr lang="en-US" sz="2000" dirty="0" err="1" smtClean="0">
                <a:solidFill>
                  <a:srgbClr val="002060"/>
                </a:solidFill>
              </a:rPr>
              <a:t>dòng</a:t>
            </a:r>
            <a:r>
              <a:rPr lang="en-US" sz="2000" dirty="0" smtClean="0">
                <a:solidFill>
                  <a:srgbClr val="002060"/>
                </a:solidFill>
              </a:rPr>
              <a:t> </a:t>
            </a:r>
            <a:r>
              <a:rPr lang="en-US" sz="2000" dirty="0" err="1" smtClean="0">
                <a:solidFill>
                  <a:srgbClr val="002060"/>
                </a:solidFill>
              </a:rPr>
              <a:t>lệnh</a:t>
            </a:r>
            <a:r>
              <a:rPr lang="en-US" sz="2000" dirty="0" smtClean="0">
                <a:solidFill>
                  <a:srgbClr val="002060"/>
                </a:solidFill>
              </a:rPr>
              <a:t>. </a:t>
            </a:r>
          </a:p>
          <a:p>
            <a:pPr lvl="2">
              <a:buNone/>
            </a:pPr>
            <a:r>
              <a:rPr lang="en-US" sz="2000" dirty="0" smtClean="0">
                <a:solidFill>
                  <a:srgbClr val="002060"/>
                </a:solidFill>
              </a:rPr>
              <a:t>VD: </a:t>
            </a:r>
            <a:r>
              <a:rPr lang="en-US" sz="2000" dirty="0" err="1" smtClean="0">
                <a:solidFill>
                  <a:srgbClr val="002060"/>
                </a:solidFill>
              </a:rPr>
              <a:t>clientinfo</a:t>
            </a:r>
            <a:r>
              <a:rPr lang="en-US" sz="2000" b="1" dirty="0" smtClean="0">
                <a:solidFill>
                  <a:srgbClr val="002060"/>
                </a:solidFill>
              </a:rPr>
              <a:t>         </a:t>
            </a:r>
            <a:r>
              <a:rPr lang="en-US" sz="2000" dirty="0" smtClean="0">
                <a:solidFill>
                  <a:srgbClr val="002060"/>
                </a:solidFill>
              </a:rPr>
              <a:t>abc.com	1234</a:t>
            </a:r>
            <a:endParaRPr lang="en-US" sz="2000" b="1" dirty="0" smtClean="0">
              <a:solidFill>
                <a:srgbClr val="002060"/>
              </a:solidFill>
            </a:endParaRPr>
          </a:p>
          <a:p>
            <a:pPr marL="457200" lvl="1" indent="0" algn="just">
              <a:buNone/>
            </a:pPr>
            <a:r>
              <a:rPr lang="en-US" sz="2000" dirty="0" smtClean="0">
                <a:solidFill>
                  <a:srgbClr val="002060"/>
                </a:solidFill>
              </a:rPr>
              <a:t>2. </a:t>
            </a:r>
            <a:r>
              <a:rPr lang="en-US" sz="2000" dirty="0" err="1" smtClean="0">
                <a:solidFill>
                  <a:srgbClr val="002060"/>
                </a:solidFill>
              </a:rPr>
              <a:t>Viết</a:t>
            </a:r>
            <a:r>
              <a:rPr lang="en-US" sz="2000" dirty="0" smtClean="0">
                <a:solidFill>
                  <a:srgbClr val="002060"/>
                </a:solidFill>
              </a:rPr>
              <a:t> </a:t>
            </a:r>
            <a:r>
              <a:rPr lang="en-US" sz="2000" dirty="0" err="1" smtClean="0">
                <a:solidFill>
                  <a:srgbClr val="002060"/>
                </a:solidFill>
              </a:rPr>
              <a:t>chương</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a:t>
            </a:r>
            <a:r>
              <a:rPr lang="en-US" sz="2000" b="1" dirty="0" err="1" smtClean="0">
                <a:solidFill>
                  <a:srgbClr val="002060"/>
                </a:solidFill>
              </a:rPr>
              <a:t>serverinfo</a:t>
            </a:r>
            <a:r>
              <a:rPr lang="en-US" sz="2000" dirty="0" smtClean="0">
                <a:solidFill>
                  <a:srgbClr val="002060"/>
                </a:solidFill>
              </a:rPr>
              <a:t> </a:t>
            </a:r>
            <a:r>
              <a:rPr lang="en-US" sz="2000" dirty="0" err="1" smtClean="0">
                <a:solidFill>
                  <a:srgbClr val="002060"/>
                </a:solidFill>
              </a:rPr>
              <a:t>đợi</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b="1" dirty="0" err="1" smtClean="0">
                <a:solidFill>
                  <a:srgbClr val="FF0000"/>
                </a:solidFill>
              </a:rPr>
              <a:t>các</a:t>
            </a:r>
            <a:r>
              <a:rPr lang="en-US" sz="2000" dirty="0" smtClean="0">
                <a:solidFill>
                  <a:srgbClr val="002060"/>
                </a:solidFill>
              </a:rPr>
              <a:t> </a:t>
            </a:r>
            <a:r>
              <a:rPr lang="en-US" sz="2000" b="1" dirty="0" err="1" smtClean="0">
                <a:solidFill>
                  <a:srgbClr val="002060"/>
                </a:solidFill>
              </a:rPr>
              <a:t>clientinfo</a:t>
            </a:r>
            <a:r>
              <a:rPr lang="en-US" sz="2000" dirty="0" smtClean="0">
                <a:solidFill>
                  <a:srgbClr val="002060"/>
                </a:solidFill>
              </a:rPr>
              <a: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thu</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thông</a:t>
            </a:r>
            <a:r>
              <a:rPr lang="en-US" sz="2000" dirty="0" smtClean="0">
                <a:solidFill>
                  <a:srgbClr val="002060"/>
                </a:solidFill>
              </a:rPr>
              <a:t> tin </a:t>
            </a:r>
            <a:r>
              <a:rPr lang="en-US" sz="2000" dirty="0" err="1" smtClean="0">
                <a:solidFill>
                  <a:srgbClr val="002060"/>
                </a:solidFill>
              </a:rPr>
              <a:t>từ</a:t>
            </a:r>
            <a:r>
              <a:rPr lang="en-US" sz="2000" dirty="0" smtClean="0">
                <a:solidFill>
                  <a:srgbClr val="002060"/>
                </a:solidFill>
              </a:rPr>
              <a:t> client, </a:t>
            </a:r>
            <a:r>
              <a:rPr lang="en-US" sz="2000" dirty="0" err="1" smtClean="0">
                <a:solidFill>
                  <a:srgbClr val="002060"/>
                </a:solidFill>
              </a:rPr>
              <a:t>hiện</a:t>
            </a:r>
            <a:r>
              <a:rPr lang="en-US" sz="2000" dirty="0" smtClean="0">
                <a:solidFill>
                  <a:srgbClr val="002060"/>
                </a:solidFill>
              </a:rPr>
              <a:t> </a:t>
            </a:r>
            <a:r>
              <a:rPr lang="en-US" sz="2000" dirty="0" err="1" smtClean="0">
                <a:solidFill>
                  <a:srgbClr val="002060"/>
                </a:solidFill>
              </a:rPr>
              <a:t>ra</a:t>
            </a:r>
            <a:r>
              <a:rPr lang="en-US" sz="2000" dirty="0" smtClean="0">
                <a:solidFill>
                  <a:srgbClr val="002060"/>
                </a:solidFill>
              </a:rPr>
              <a:t> </a:t>
            </a:r>
            <a:r>
              <a:rPr lang="en-US" sz="2000" dirty="0" err="1" smtClean="0">
                <a:solidFill>
                  <a:srgbClr val="002060"/>
                </a:solidFill>
              </a:rPr>
              <a:t>màn</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Tham</a:t>
            </a:r>
            <a:r>
              <a:rPr lang="en-US" sz="2000" dirty="0" smtClean="0">
                <a:solidFill>
                  <a:srgbClr val="002060"/>
                </a:solidFill>
              </a:rPr>
              <a:t> </a:t>
            </a:r>
            <a:r>
              <a:rPr lang="en-US" sz="2000" dirty="0" err="1" smtClean="0">
                <a:solidFill>
                  <a:srgbClr val="002060"/>
                </a:solidFill>
              </a:rPr>
              <a:t>số</a:t>
            </a:r>
            <a:r>
              <a:rPr lang="en-US" sz="2000" dirty="0" smtClean="0">
                <a:solidFill>
                  <a:srgbClr val="002060"/>
                </a:solidFill>
              </a:rPr>
              <a:t> </a:t>
            </a:r>
            <a:r>
              <a:rPr lang="en-US" sz="2000" dirty="0" err="1" smtClean="0">
                <a:solidFill>
                  <a:srgbClr val="002060"/>
                </a:solidFill>
              </a:rPr>
              <a:t>dòng</a:t>
            </a:r>
            <a:r>
              <a:rPr lang="en-US" sz="2000" dirty="0" smtClean="0">
                <a:solidFill>
                  <a:srgbClr val="002060"/>
                </a:solidFill>
              </a:rPr>
              <a:t> </a:t>
            </a:r>
            <a:r>
              <a:rPr lang="en-US" sz="2000" dirty="0" err="1" smtClean="0">
                <a:solidFill>
                  <a:srgbClr val="002060"/>
                </a:solidFill>
              </a:rPr>
              <a:t>lệnh</a:t>
            </a:r>
            <a:r>
              <a:rPr lang="en-US" sz="2000" dirty="0" smtClean="0">
                <a:solidFill>
                  <a:srgbClr val="002060"/>
                </a:solidFill>
              </a:rPr>
              <a:t> </a:t>
            </a:r>
            <a:r>
              <a:rPr lang="en-US" sz="2000" dirty="0" err="1" smtClean="0">
                <a:solidFill>
                  <a:srgbClr val="002060"/>
                </a:solidFill>
              </a:rPr>
              <a:t>truyền</a:t>
            </a:r>
            <a:r>
              <a:rPr lang="en-US" sz="2000" dirty="0" smtClean="0">
                <a:solidFill>
                  <a:srgbClr val="002060"/>
                </a:solidFill>
              </a:rPr>
              <a: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là</a:t>
            </a:r>
            <a:r>
              <a:rPr lang="en-US" sz="2000" dirty="0" smtClean="0">
                <a:solidFill>
                  <a:srgbClr val="002060"/>
                </a:solidFill>
              </a:rPr>
              <a:t> </a:t>
            </a:r>
            <a:r>
              <a:rPr lang="en-US" sz="2000" dirty="0" err="1" smtClean="0">
                <a:solidFill>
                  <a:srgbClr val="002060"/>
                </a:solidFill>
              </a:rPr>
              <a:t>cổng</a:t>
            </a:r>
            <a:r>
              <a:rPr lang="en-US" sz="2000" dirty="0" smtClean="0">
                <a:solidFill>
                  <a:srgbClr val="002060"/>
                </a:solidFill>
              </a:rPr>
              <a:t> </a:t>
            </a:r>
            <a:r>
              <a:rPr lang="en-US" sz="2000" dirty="0" err="1" smtClean="0">
                <a:solidFill>
                  <a:srgbClr val="002060"/>
                </a:solidFill>
              </a:rPr>
              <a:t>mà</a:t>
            </a:r>
            <a:r>
              <a:rPr lang="en-US" sz="2000" dirty="0" smtClean="0">
                <a:solidFill>
                  <a:srgbClr val="002060"/>
                </a:solidFill>
              </a:rPr>
              <a:t> </a:t>
            </a:r>
            <a:r>
              <a:rPr lang="en-US" sz="2000" dirty="0" err="1" smtClean="0">
                <a:solidFill>
                  <a:srgbClr val="002060"/>
                </a:solidFill>
              </a:rPr>
              <a:t>serverinfo</a:t>
            </a:r>
            <a:r>
              <a:rPr lang="en-US" sz="2000" dirty="0" smtClean="0">
                <a:solidFill>
                  <a:srgbClr val="002060"/>
                </a:solidFill>
              </a:rPr>
              <a:t> </a:t>
            </a:r>
            <a:r>
              <a:rPr lang="en-US" sz="2000" dirty="0" err="1" smtClean="0">
                <a:solidFill>
                  <a:srgbClr val="002060"/>
                </a:solidFill>
              </a:rPr>
              <a:t>sẽ</a:t>
            </a:r>
            <a:r>
              <a:rPr lang="en-US" sz="2000" dirty="0" smtClean="0">
                <a:solidFill>
                  <a:srgbClr val="002060"/>
                </a:solidFill>
              </a:rPr>
              <a:t> </a:t>
            </a:r>
            <a:r>
              <a:rPr lang="en-US" sz="2000" dirty="0" err="1" smtClean="0">
                <a:solidFill>
                  <a:srgbClr val="002060"/>
                </a:solidFill>
              </a:rPr>
              <a:t>đợi</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endParaRPr lang="en-US" sz="2000" dirty="0" smtClean="0">
              <a:solidFill>
                <a:srgbClr val="002060"/>
              </a:solidFill>
            </a:endParaRPr>
          </a:p>
          <a:p>
            <a:pPr lvl="1">
              <a:buNone/>
            </a:pPr>
            <a:r>
              <a:rPr lang="en-US" sz="2000" dirty="0" smtClean="0">
                <a:solidFill>
                  <a:srgbClr val="002060"/>
                </a:solidFill>
              </a:rPr>
              <a:t>		VD: </a:t>
            </a:r>
            <a:r>
              <a:rPr lang="en-US" sz="2000" dirty="0" err="1" smtClean="0">
                <a:solidFill>
                  <a:srgbClr val="002060"/>
                </a:solidFill>
              </a:rPr>
              <a:t>serverinfo</a:t>
            </a:r>
            <a:r>
              <a:rPr lang="en-US" sz="2000" dirty="0" smtClean="0">
                <a:solidFill>
                  <a:srgbClr val="002060"/>
                </a:solidFill>
              </a:rPr>
              <a:t>	1234</a:t>
            </a:r>
          </a:p>
          <a:p>
            <a:pPr lvl="1"/>
            <a:endParaRPr lang="en-US" sz="2000" dirty="0" smtClean="0">
              <a:solidFill>
                <a:srgbClr val="002060"/>
              </a:solidFill>
            </a:endParaRPr>
          </a:p>
          <a:p>
            <a:pPr lvl="1">
              <a:buNone/>
            </a:pPr>
            <a:endParaRPr lang="en-US" sz="2000" dirty="0" smtClean="0">
              <a:solidFill>
                <a:srgbClr val="002060"/>
              </a:solidFill>
            </a:endParaRPr>
          </a:p>
          <a:p>
            <a:pPr lvl="1"/>
            <a:endParaRPr lang="en-US" sz="2000" dirty="0" smtClean="0">
              <a:solidFill>
                <a:srgbClr val="002060"/>
              </a:solidFill>
            </a:endParaRPr>
          </a:p>
          <a:p>
            <a:pPr lvl="1">
              <a:buNone/>
            </a:pPr>
            <a:endParaRPr lang="en-US" sz="2000" dirty="0" smtClean="0">
              <a:solidFill>
                <a:srgbClr val="002060"/>
              </a:solidFill>
            </a:endParaRPr>
          </a:p>
          <a:p>
            <a:pPr lvl="1">
              <a:buNone/>
            </a:pPr>
            <a:endParaRPr lang="en-US" sz="2000" dirty="0" smtClean="0">
              <a:solidFill>
                <a:srgbClr val="002060"/>
              </a:solidFill>
            </a:endParaRPr>
          </a:p>
          <a:p>
            <a:pPr lvl="1"/>
            <a:endParaRPr lang="en-US" sz="2000" dirty="0" smtClean="0">
              <a:solidFill>
                <a:srgbClr val="002060"/>
              </a:solidFill>
            </a:endParaRPr>
          </a:p>
          <a:p>
            <a:pPr lvl="2">
              <a:buNone/>
            </a:pPr>
            <a:endParaRPr lang="en-US" sz="2000" dirty="0" smtClean="0">
              <a:solidFill>
                <a:srgbClr val="002060"/>
              </a:solidFill>
            </a:endParaRPr>
          </a:p>
          <a:p>
            <a:pPr marL="571500" lvl="2">
              <a:buNone/>
            </a:pPr>
            <a:endParaRPr lang="en-US" sz="2000" dirty="0" smtClean="0">
              <a:solidFill>
                <a:srgbClr val="002060"/>
              </a:solidFill>
            </a:endParaRPr>
          </a:p>
          <a:p>
            <a:pPr marL="571500" lvl="2">
              <a:buNone/>
            </a:pPr>
            <a:endParaRPr lang="en-US" sz="2000" dirty="0" smtClean="0">
              <a:solidFill>
                <a:srgbClr val="002060"/>
              </a:solidFill>
            </a:endParaRPr>
          </a:p>
        </p:txBody>
      </p:sp>
      <p:sp>
        <p:nvSpPr>
          <p:cNvPr id="3" name="Title 2"/>
          <p:cNvSpPr>
            <a:spLocks noGrp="1"/>
          </p:cNvSpPr>
          <p:nvPr>
            <p:ph type="title"/>
          </p:nvPr>
        </p:nvSpPr>
        <p:spPr/>
        <p:txBody>
          <a:bodyPr>
            <a:normAutofit/>
          </a:bodyPr>
          <a:lstStyle/>
          <a:p>
            <a:pPr algn="ctr"/>
            <a:r>
              <a:rPr lang="en-US" b="1" dirty="0" smtClean="0">
                <a:solidFill>
                  <a:srgbClr val="002060"/>
                </a:solidFill>
              </a:rPr>
              <a:t>3.3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WinSock</a:t>
            </a:r>
            <a:endParaRPr lang="en-US" b="1" dirty="0">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108</a:t>
            </a:fld>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err="1">
                <a:solidFill>
                  <a:srgbClr val="002060"/>
                </a:solidFill>
              </a:rPr>
              <a:t>Bài</a:t>
            </a:r>
            <a:r>
              <a:rPr lang="en-US" sz="2400" dirty="0">
                <a:solidFill>
                  <a:srgbClr val="002060"/>
                </a:solidFill>
              </a:rPr>
              <a:t> </a:t>
            </a:r>
            <a:r>
              <a:rPr lang="en-US" sz="2400" dirty="0" err="1">
                <a:solidFill>
                  <a:srgbClr val="002060"/>
                </a:solidFill>
              </a:rPr>
              <a:t>tập</a:t>
            </a:r>
            <a:endParaRPr lang="en-US" sz="2400" dirty="0">
              <a:solidFill>
                <a:srgbClr val="002060"/>
              </a:solidFill>
            </a:endParaRPr>
          </a:p>
          <a:p>
            <a:pPr marL="457200" lvl="1" indent="0">
              <a:buNone/>
            </a:pPr>
            <a:r>
              <a:rPr lang="en-US" sz="2000" dirty="0" err="1" smtClean="0">
                <a:solidFill>
                  <a:srgbClr val="002060"/>
                </a:solidFill>
              </a:rPr>
              <a:t>Viết</a:t>
            </a:r>
            <a:r>
              <a:rPr lang="en-US" sz="2000" dirty="0" smtClean="0">
                <a:solidFill>
                  <a:srgbClr val="002060"/>
                </a:solidFill>
              </a:rPr>
              <a:t> </a:t>
            </a:r>
            <a:r>
              <a:rPr lang="en-US" sz="2000" dirty="0" err="1" smtClean="0">
                <a:solidFill>
                  <a:srgbClr val="002060"/>
                </a:solidFill>
              </a:rPr>
              <a:t>chương</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a:t>
            </a:r>
            <a:r>
              <a:rPr lang="en-US" sz="2000" dirty="0" err="1" smtClean="0">
                <a:solidFill>
                  <a:srgbClr val="002060"/>
                </a:solidFill>
              </a:rPr>
              <a:t>chatroom</a:t>
            </a:r>
            <a:r>
              <a:rPr lang="en-US" sz="2000" dirty="0" smtClean="0">
                <a:solidFill>
                  <a:srgbClr val="002060"/>
                </a:solidFill>
              </a:rPr>
              <a:t> server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tham</a:t>
            </a:r>
            <a:r>
              <a:rPr lang="en-US" sz="2000" dirty="0" smtClean="0">
                <a:solidFill>
                  <a:srgbClr val="002060"/>
                </a:solidFill>
              </a:rPr>
              <a:t> </a:t>
            </a:r>
            <a:r>
              <a:rPr lang="en-US" sz="2000" dirty="0" err="1" smtClean="0">
                <a:solidFill>
                  <a:srgbClr val="002060"/>
                </a:solidFill>
              </a:rPr>
              <a:t>số</a:t>
            </a:r>
            <a:r>
              <a:rPr lang="en-US" sz="2000" dirty="0" smtClean="0">
                <a:solidFill>
                  <a:srgbClr val="002060"/>
                </a:solidFill>
              </a:rPr>
              <a:t> </a:t>
            </a:r>
            <a:r>
              <a:rPr lang="en-US" sz="2000" dirty="0" err="1" smtClean="0">
                <a:solidFill>
                  <a:srgbClr val="002060"/>
                </a:solidFill>
              </a:rPr>
              <a:t>cổng</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dòng</a:t>
            </a:r>
            <a:r>
              <a:rPr lang="en-US" sz="2000" dirty="0" smtClean="0">
                <a:solidFill>
                  <a:srgbClr val="002060"/>
                </a:solidFill>
              </a:rPr>
              <a:t> </a:t>
            </a:r>
            <a:r>
              <a:rPr lang="en-US" sz="2000" dirty="0" err="1" smtClean="0">
                <a:solidFill>
                  <a:srgbClr val="002060"/>
                </a:solidFill>
              </a:rPr>
              <a:t>lệnh</a:t>
            </a:r>
            <a:r>
              <a:rPr lang="en-US" sz="2000" dirty="0" smtClean="0">
                <a:solidFill>
                  <a:srgbClr val="002060"/>
                </a:solidFill>
              </a:rPr>
              <a:t>, </a:t>
            </a:r>
            <a:r>
              <a:rPr lang="en-US" sz="2000" dirty="0" err="1" smtClean="0">
                <a:solidFill>
                  <a:srgbClr val="002060"/>
                </a:solidFill>
              </a:rPr>
              <a:t>nghe</a:t>
            </a:r>
            <a:r>
              <a:rPr lang="en-US" sz="2000" dirty="0" smtClean="0">
                <a:solidFill>
                  <a:srgbClr val="002060"/>
                </a:solidFill>
              </a:rPr>
              <a: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phục</a:t>
            </a:r>
            <a:r>
              <a:rPr lang="en-US" sz="2000" dirty="0" smtClean="0">
                <a:solidFill>
                  <a:srgbClr val="002060"/>
                </a:solidFill>
              </a:rPr>
              <a:t> </a:t>
            </a:r>
            <a:r>
              <a:rPr lang="en-US" sz="2000" dirty="0" err="1" smtClean="0">
                <a:solidFill>
                  <a:srgbClr val="002060"/>
                </a:solidFill>
              </a:rPr>
              <a:t>vụ</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client </a:t>
            </a:r>
            <a:r>
              <a:rPr lang="en-US" sz="2000" dirty="0" err="1" smtClean="0">
                <a:solidFill>
                  <a:srgbClr val="002060"/>
                </a:solidFill>
              </a:rPr>
              <a:t>làm</a:t>
            </a:r>
            <a:r>
              <a:rPr lang="en-US" sz="2000" dirty="0" smtClean="0">
                <a:solidFill>
                  <a:srgbClr val="002060"/>
                </a:solidFill>
              </a:rPr>
              <a:t> </a:t>
            </a:r>
            <a:r>
              <a:rPr lang="en-US" sz="2000" dirty="0" err="1" smtClean="0">
                <a:solidFill>
                  <a:srgbClr val="002060"/>
                </a:solidFill>
              </a:rPr>
              <a:t>việc</a:t>
            </a:r>
            <a:r>
              <a:rPr lang="en-US" sz="2000" dirty="0" smtClean="0">
                <a:solidFill>
                  <a:srgbClr val="002060"/>
                </a:solidFill>
              </a:rPr>
              <a:t> </a:t>
            </a:r>
            <a:r>
              <a:rPr lang="en-US" sz="2000" dirty="0" err="1" smtClean="0">
                <a:solidFill>
                  <a:srgbClr val="002060"/>
                </a:solidFill>
              </a:rPr>
              <a:t>sau</a:t>
            </a:r>
            <a:r>
              <a:rPr lang="en-US" sz="2000" dirty="0" smtClean="0">
                <a:solidFill>
                  <a:srgbClr val="002060"/>
                </a:solidFill>
              </a:rPr>
              <a:t>:</a:t>
            </a:r>
          </a:p>
          <a:p>
            <a:pPr lvl="1">
              <a:buFontTx/>
              <a:buChar char="-"/>
            </a:pP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client,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vòng</a:t>
            </a:r>
            <a:r>
              <a:rPr lang="en-US" sz="2000" dirty="0" smtClean="0">
                <a:solidFill>
                  <a:srgbClr val="002060"/>
                </a:solidFill>
              </a:rPr>
              <a:t> </a:t>
            </a:r>
            <a:r>
              <a:rPr lang="en-US" sz="2000" dirty="0" err="1" smtClean="0">
                <a:solidFill>
                  <a:srgbClr val="002060"/>
                </a:solidFill>
              </a:rPr>
              <a:t>lặp</a:t>
            </a:r>
            <a:r>
              <a:rPr lang="en-US" sz="2000" dirty="0" smtClean="0">
                <a:solidFill>
                  <a:srgbClr val="002060"/>
                </a:solidFill>
              </a:rPr>
              <a:t> </a:t>
            </a:r>
            <a:r>
              <a:rPr lang="en-US" sz="2000" dirty="0" err="1" smtClean="0">
                <a:solidFill>
                  <a:srgbClr val="002060"/>
                </a:solidFill>
              </a:rPr>
              <a:t>hỏi</a:t>
            </a:r>
            <a:r>
              <a:rPr lang="en-US" sz="2000" dirty="0" smtClean="0">
                <a:solidFill>
                  <a:srgbClr val="002060"/>
                </a:solidFill>
              </a:rPr>
              <a:t> </a:t>
            </a:r>
            <a:r>
              <a:rPr lang="en-US" sz="2000" dirty="0" err="1" smtClean="0">
                <a:solidFill>
                  <a:srgbClr val="002060"/>
                </a:solidFill>
              </a:rPr>
              <a:t>tên</a:t>
            </a:r>
            <a:r>
              <a:rPr lang="en-US" sz="2000" dirty="0" smtClean="0">
                <a:solidFill>
                  <a:srgbClr val="002060"/>
                </a:solidFill>
              </a:rPr>
              <a:t> client </a:t>
            </a:r>
            <a:r>
              <a:rPr lang="en-US" sz="2000" dirty="0" err="1" smtClean="0">
                <a:solidFill>
                  <a:srgbClr val="002060"/>
                </a:solidFill>
              </a:rPr>
              <a:t>cho</a:t>
            </a:r>
            <a:r>
              <a:rPr lang="en-US" sz="2000" dirty="0" smtClean="0">
                <a:solidFill>
                  <a:srgbClr val="002060"/>
                </a:solidFill>
              </a:rPr>
              <a:t> </a:t>
            </a:r>
            <a:r>
              <a:rPr lang="en-US" sz="2000" dirty="0" err="1" smtClean="0">
                <a:solidFill>
                  <a:srgbClr val="002060"/>
                </a:solidFill>
              </a:rPr>
              <a:t>đến</a:t>
            </a:r>
            <a:r>
              <a:rPr lang="en-US" sz="2000" dirty="0" smtClean="0">
                <a:solidFill>
                  <a:srgbClr val="002060"/>
                </a:solidFill>
              </a:rPr>
              <a:t> </a:t>
            </a:r>
            <a:r>
              <a:rPr lang="en-US" sz="2000" dirty="0" err="1" smtClean="0">
                <a:solidFill>
                  <a:srgbClr val="002060"/>
                </a:solidFill>
              </a:rPr>
              <a:t>khi</a:t>
            </a:r>
            <a:r>
              <a:rPr lang="en-US" sz="2000" dirty="0" smtClean="0">
                <a:solidFill>
                  <a:srgbClr val="002060"/>
                </a:solidFill>
              </a:rPr>
              <a:t> client </a:t>
            </a: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đúng</a:t>
            </a:r>
            <a:r>
              <a:rPr lang="en-US" sz="2000" dirty="0" smtClean="0">
                <a:solidFill>
                  <a:srgbClr val="002060"/>
                </a:solidFill>
              </a:rPr>
              <a:t> </a:t>
            </a:r>
            <a:r>
              <a:rPr lang="en-US" sz="2000" dirty="0" err="1" smtClean="0">
                <a:solidFill>
                  <a:srgbClr val="002060"/>
                </a:solidFill>
              </a:rPr>
              <a:t>cú</a:t>
            </a:r>
            <a:r>
              <a:rPr lang="en-US" sz="2000" dirty="0" smtClean="0">
                <a:solidFill>
                  <a:srgbClr val="002060"/>
                </a:solidFill>
              </a:rPr>
              <a:t> </a:t>
            </a:r>
            <a:r>
              <a:rPr lang="en-US" sz="2000" dirty="0" err="1" smtClean="0">
                <a:solidFill>
                  <a:srgbClr val="002060"/>
                </a:solidFill>
              </a:rPr>
              <a:t>pháp</a:t>
            </a:r>
            <a:r>
              <a:rPr lang="en-US" sz="2000" dirty="0" smtClean="0">
                <a:solidFill>
                  <a:srgbClr val="002060"/>
                </a:solidFill>
              </a:rPr>
              <a:t>:</a:t>
            </a:r>
          </a:p>
          <a:p>
            <a:pPr marL="457200" lvl="1" indent="0">
              <a:buNone/>
            </a:pPr>
            <a:r>
              <a:rPr lang="en-US" sz="2000" dirty="0" smtClean="0">
                <a:solidFill>
                  <a:srgbClr val="002060"/>
                </a:solidFill>
              </a:rPr>
              <a:t>		“</a:t>
            </a:r>
            <a:r>
              <a:rPr lang="en-US" sz="2000" dirty="0" err="1" smtClean="0">
                <a:solidFill>
                  <a:srgbClr val="002060"/>
                </a:solidFill>
              </a:rPr>
              <a:t>client_id</a:t>
            </a:r>
            <a:r>
              <a:rPr lang="en-US" sz="2000" dirty="0" smtClean="0">
                <a:solidFill>
                  <a:srgbClr val="002060"/>
                </a:solidFill>
              </a:rPr>
              <a:t>: </a:t>
            </a:r>
            <a:r>
              <a:rPr lang="en-US" sz="2000" dirty="0" err="1" smtClean="0">
                <a:solidFill>
                  <a:srgbClr val="002060"/>
                </a:solidFill>
              </a:rPr>
              <a:t>xxxxxxxx</a:t>
            </a:r>
            <a:r>
              <a:rPr lang="en-US" sz="2000" dirty="0" smtClean="0">
                <a:solidFill>
                  <a:srgbClr val="002060"/>
                </a:solidFill>
              </a:rPr>
              <a:t>” </a:t>
            </a:r>
            <a:r>
              <a:rPr lang="en-US" sz="2000" dirty="0" err="1" smtClean="0">
                <a:solidFill>
                  <a:srgbClr val="002060"/>
                </a:solidFill>
              </a:rPr>
              <a:t>trong</a:t>
            </a:r>
            <a:r>
              <a:rPr lang="en-US" sz="2000" dirty="0" smtClean="0">
                <a:solidFill>
                  <a:srgbClr val="002060"/>
                </a:solidFill>
              </a:rPr>
              <a:t> </a:t>
            </a:r>
            <a:r>
              <a:rPr lang="en-US" sz="2000" dirty="0" err="1" smtClean="0">
                <a:solidFill>
                  <a:srgbClr val="002060"/>
                </a:solidFill>
              </a:rPr>
              <a:t>đó</a:t>
            </a:r>
            <a:r>
              <a:rPr lang="en-US" sz="2000" dirty="0" smtClean="0">
                <a:solidFill>
                  <a:srgbClr val="002060"/>
                </a:solidFill>
              </a:rPr>
              <a:t> </a:t>
            </a:r>
            <a:r>
              <a:rPr lang="en-US" sz="2000" dirty="0" err="1" smtClean="0">
                <a:solidFill>
                  <a:srgbClr val="002060"/>
                </a:solidFill>
              </a:rPr>
              <a:t>xxxxxxx</a:t>
            </a:r>
            <a:r>
              <a:rPr lang="en-US" sz="2000" dirty="0" smtClean="0">
                <a:solidFill>
                  <a:srgbClr val="002060"/>
                </a:solidFill>
              </a:rPr>
              <a:t> </a:t>
            </a:r>
            <a:r>
              <a:rPr lang="en-US" sz="2000" dirty="0" err="1" smtClean="0">
                <a:solidFill>
                  <a:srgbClr val="002060"/>
                </a:solidFill>
              </a:rPr>
              <a:t>là</a:t>
            </a:r>
            <a:r>
              <a:rPr lang="en-US" sz="2000" dirty="0" smtClean="0">
                <a:solidFill>
                  <a:srgbClr val="002060"/>
                </a:solidFill>
              </a:rPr>
              <a:t> </a:t>
            </a:r>
            <a:r>
              <a:rPr lang="en-US" sz="2000" dirty="0" err="1" smtClean="0">
                <a:solidFill>
                  <a:srgbClr val="002060"/>
                </a:solidFill>
              </a:rPr>
              <a:t>tên</a:t>
            </a:r>
            <a:r>
              <a:rPr lang="en-US" sz="2000" dirty="0">
                <a:solidFill>
                  <a:srgbClr val="002060"/>
                </a:solidFill>
              </a:rPr>
              <a:t>	</a:t>
            </a:r>
            <a:endParaRPr lang="en-US" sz="2000" dirty="0" smtClean="0">
              <a:solidFill>
                <a:srgbClr val="002060"/>
              </a:solidFill>
            </a:endParaRPr>
          </a:p>
          <a:p>
            <a:pPr lvl="1">
              <a:buFontTx/>
              <a:buChar char="-"/>
            </a:pPr>
            <a:r>
              <a:rPr lang="en-US" sz="2000" dirty="0" err="1" smtClean="0">
                <a:solidFill>
                  <a:srgbClr val="002060"/>
                </a:solidFill>
              </a:rPr>
              <a:t>Sau</a:t>
            </a:r>
            <a:r>
              <a:rPr lang="en-US" sz="2000" dirty="0" smtClean="0">
                <a:solidFill>
                  <a:srgbClr val="002060"/>
                </a:solidFill>
              </a:rPr>
              <a:t> </a:t>
            </a:r>
            <a:r>
              <a:rPr lang="en-US" sz="2000" dirty="0" err="1" smtClean="0">
                <a:solidFill>
                  <a:srgbClr val="002060"/>
                </a:solidFill>
              </a:rPr>
              <a:t>đó</a:t>
            </a:r>
            <a:r>
              <a:rPr lang="en-US" sz="2000" dirty="0" smtClean="0">
                <a:solidFill>
                  <a:srgbClr val="002060"/>
                </a:solidFill>
              </a:rPr>
              <a: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vòng</a:t>
            </a:r>
            <a:r>
              <a:rPr lang="en-US" sz="2000" dirty="0" smtClean="0">
                <a:solidFill>
                  <a:srgbClr val="002060"/>
                </a:solidFill>
              </a:rPr>
              <a:t> </a:t>
            </a:r>
            <a:r>
              <a:rPr lang="en-US" sz="2000" dirty="0" err="1" smtClean="0">
                <a:solidFill>
                  <a:srgbClr val="002060"/>
                </a:solidFill>
              </a:rPr>
              <a:t>lặp</a:t>
            </a:r>
            <a:r>
              <a:rPr lang="en-US" sz="2000" dirty="0" smtClean="0">
                <a:solidFill>
                  <a:srgbClr val="002060"/>
                </a:solidFill>
              </a:rPr>
              <a:t> </a:t>
            </a:r>
            <a:r>
              <a:rPr lang="en-US" sz="2000" dirty="0" err="1">
                <a:solidFill>
                  <a:srgbClr val="002060"/>
                </a:solidFill>
              </a:rPr>
              <a:t>n</a:t>
            </a:r>
            <a:r>
              <a:rPr lang="en-US" sz="2000" dirty="0" err="1" smtClean="0">
                <a:solidFill>
                  <a:srgbClr val="002060"/>
                </a:solidFill>
              </a:rPr>
              <a:t>hận</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một</a:t>
            </a:r>
            <a:r>
              <a:rPr lang="en-US" sz="2000" dirty="0" smtClean="0">
                <a:solidFill>
                  <a:srgbClr val="002060"/>
                </a:solidFill>
              </a:rPr>
              <a:t> client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đó</a:t>
            </a:r>
            <a:r>
              <a:rPr lang="en-US" sz="2000" dirty="0" smtClean="0">
                <a:solidFill>
                  <a:srgbClr val="002060"/>
                </a:solidFill>
              </a:rPr>
              <a:t> </a:t>
            </a:r>
            <a:r>
              <a:rPr lang="en-US" sz="2000" dirty="0" err="1" smtClean="0">
                <a:solidFill>
                  <a:srgbClr val="002060"/>
                </a:solidFill>
              </a:rPr>
              <a:t>đến</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client </a:t>
            </a:r>
            <a:r>
              <a:rPr lang="en-US" sz="2000" dirty="0" err="1" smtClean="0">
                <a:solidFill>
                  <a:srgbClr val="002060"/>
                </a:solidFill>
              </a:rPr>
              <a:t>còn</a:t>
            </a:r>
            <a:r>
              <a:rPr lang="en-US" sz="2000" dirty="0" smtClean="0">
                <a:solidFill>
                  <a:srgbClr val="002060"/>
                </a:solidFill>
              </a:rPr>
              <a:t> </a:t>
            </a:r>
            <a:r>
              <a:rPr lang="en-US" sz="2000" dirty="0" err="1" smtClean="0">
                <a:solidFill>
                  <a:srgbClr val="002060"/>
                </a:solidFill>
              </a:rPr>
              <a:t>lại</a:t>
            </a:r>
            <a:r>
              <a:rPr lang="en-US" sz="2000" dirty="0">
                <a:solidFill>
                  <a:srgbClr val="002060"/>
                </a:solidFill>
              </a:rPr>
              <a:t> </a:t>
            </a:r>
            <a:r>
              <a:rPr lang="en-US" sz="2000" dirty="0" err="1" smtClean="0">
                <a:solidFill>
                  <a:srgbClr val="002060"/>
                </a:solidFill>
              </a:rPr>
              <a:t>ví</a:t>
            </a:r>
            <a:r>
              <a:rPr lang="en-US" sz="2000" dirty="0" smtClean="0">
                <a:solidFill>
                  <a:srgbClr val="002060"/>
                </a:solidFill>
              </a:rPr>
              <a:t> </a:t>
            </a:r>
            <a:r>
              <a:rPr lang="en-US" sz="2000" dirty="0" err="1" smtClean="0">
                <a:solidFill>
                  <a:srgbClr val="002060"/>
                </a:solidFill>
              </a:rPr>
              <a:t>dụ</a:t>
            </a:r>
            <a:r>
              <a:rPr lang="en-US" sz="2000" dirty="0" smtClean="0">
                <a:solidFill>
                  <a:srgbClr val="002060"/>
                </a:solidFill>
              </a:rPr>
              <a:t>: client </a:t>
            </a:r>
            <a:r>
              <a:rPr lang="en-US" sz="2000" dirty="0" err="1" smtClean="0">
                <a:solidFill>
                  <a:srgbClr val="002060"/>
                </a:solidFill>
              </a:rPr>
              <a:t>có</a:t>
            </a:r>
            <a:r>
              <a:rPr lang="en-US" sz="2000" dirty="0" smtClean="0">
                <a:solidFill>
                  <a:srgbClr val="002060"/>
                </a:solidFill>
              </a:rPr>
              <a:t> id “</a:t>
            </a:r>
            <a:r>
              <a:rPr lang="en-US" sz="2000" dirty="0" err="1" smtClean="0">
                <a:solidFill>
                  <a:srgbClr val="002060"/>
                </a:solidFill>
              </a:rPr>
              <a:t>abc</a:t>
            </a:r>
            <a:r>
              <a:rPr lang="en-US" sz="2000" dirty="0" smtClean="0">
                <a:solidFill>
                  <a:srgbClr val="002060"/>
                </a:solidFill>
              </a:rPr>
              <a:t>” </a:t>
            </a: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xin</a:t>
            </a:r>
            <a:r>
              <a:rPr lang="en-US" sz="2000" dirty="0" smtClean="0">
                <a:solidFill>
                  <a:srgbClr val="002060"/>
                </a:solidFill>
              </a:rPr>
              <a:t> </a:t>
            </a:r>
            <a:r>
              <a:rPr lang="en-US" sz="2000" dirty="0" err="1" smtClean="0">
                <a:solidFill>
                  <a:srgbClr val="002060"/>
                </a:solidFill>
              </a:rPr>
              <a:t>chào</a:t>
            </a:r>
            <a:r>
              <a:rPr lang="en-US" sz="2000" dirty="0" smtClean="0">
                <a:solidFill>
                  <a:srgbClr val="002060"/>
                </a:solidFill>
              </a:rPr>
              <a:t>” </a:t>
            </a:r>
            <a:r>
              <a:rPr lang="en-US" sz="2000" dirty="0" err="1" smtClean="0">
                <a:solidFill>
                  <a:srgbClr val="002060"/>
                </a:solidFill>
              </a:rPr>
              <a:t>thì</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client </a:t>
            </a:r>
            <a:r>
              <a:rPr lang="en-US" sz="2000" dirty="0" err="1" smtClean="0">
                <a:solidFill>
                  <a:srgbClr val="002060"/>
                </a:solidFill>
              </a:rPr>
              <a:t>khác</a:t>
            </a:r>
            <a:r>
              <a:rPr lang="en-US" sz="2000" dirty="0" smtClean="0">
                <a:solidFill>
                  <a:srgbClr val="002060"/>
                </a:solidFill>
              </a:rPr>
              <a:t> </a:t>
            </a:r>
            <a:r>
              <a:rPr lang="en-US" sz="2000" dirty="0" err="1" smtClean="0">
                <a:solidFill>
                  <a:srgbClr val="002060"/>
                </a:solidFill>
              </a:rPr>
              <a:t>sẽ</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được</a:t>
            </a:r>
            <a:r>
              <a:rPr lang="en-US" sz="2000" dirty="0" smtClean="0">
                <a:solidFill>
                  <a:srgbClr val="002060"/>
                </a:solidFill>
              </a:rPr>
              <a:t>: “</a:t>
            </a:r>
            <a:r>
              <a:rPr lang="en-US" sz="2000" dirty="0" err="1" smtClean="0">
                <a:solidFill>
                  <a:srgbClr val="002060"/>
                </a:solidFill>
              </a:rPr>
              <a:t>abc</a:t>
            </a:r>
            <a:r>
              <a:rPr lang="en-US" sz="2000" dirty="0" smtClean="0">
                <a:solidFill>
                  <a:srgbClr val="002060"/>
                </a:solidFill>
              </a:rPr>
              <a:t>: </a:t>
            </a:r>
            <a:r>
              <a:rPr lang="en-US" sz="2000" dirty="0" err="1" smtClean="0">
                <a:solidFill>
                  <a:srgbClr val="002060"/>
                </a:solidFill>
              </a:rPr>
              <a:t>xin</a:t>
            </a:r>
            <a:r>
              <a:rPr lang="en-US" sz="2000" dirty="0" smtClean="0">
                <a:solidFill>
                  <a:srgbClr val="002060"/>
                </a:solidFill>
              </a:rPr>
              <a:t> </a:t>
            </a:r>
            <a:r>
              <a:rPr lang="en-US" sz="2000" dirty="0" err="1" smtClean="0">
                <a:solidFill>
                  <a:srgbClr val="002060"/>
                </a:solidFill>
              </a:rPr>
              <a:t>chao</a:t>
            </a:r>
            <a:r>
              <a:rPr lang="en-US" sz="2000" dirty="0" smtClean="0">
                <a:solidFill>
                  <a:srgbClr val="002060"/>
                </a:solidFill>
              </a:rPr>
              <a:t>” </a:t>
            </a:r>
            <a:r>
              <a:rPr lang="en-US" sz="2000" dirty="0" err="1" smtClean="0">
                <a:solidFill>
                  <a:srgbClr val="002060"/>
                </a:solidFill>
              </a:rPr>
              <a:t>hoặc</a:t>
            </a:r>
            <a:r>
              <a:rPr lang="en-US" sz="2000" dirty="0" smtClean="0">
                <a:solidFill>
                  <a:srgbClr val="002060"/>
                </a:solidFill>
              </a:rPr>
              <a:t> </a:t>
            </a:r>
            <a:r>
              <a:rPr lang="en-US" sz="2000" dirty="0" err="1" smtClean="0">
                <a:solidFill>
                  <a:srgbClr val="002060"/>
                </a:solidFill>
              </a:rPr>
              <a:t>có</a:t>
            </a:r>
            <a:r>
              <a:rPr lang="en-US" sz="2000" dirty="0" smtClean="0">
                <a:solidFill>
                  <a:srgbClr val="002060"/>
                </a:solidFill>
              </a:rPr>
              <a:t> </a:t>
            </a:r>
            <a:r>
              <a:rPr lang="en-US" sz="2000" dirty="0" err="1" smtClean="0">
                <a:solidFill>
                  <a:srgbClr val="002060"/>
                </a:solidFill>
              </a:rPr>
              <a:t>thể</a:t>
            </a:r>
            <a:r>
              <a:rPr lang="en-US" sz="2000" dirty="0" smtClean="0">
                <a:solidFill>
                  <a:srgbClr val="002060"/>
                </a:solidFill>
              </a:rPr>
              <a:t> </a:t>
            </a:r>
            <a:r>
              <a:rPr lang="en-US" sz="2000" dirty="0" err="1" smtClean="0">
                <a:solidFill>
                  <a:srgbClr val="002060"/>
                </a:solidFill>
              </a:rPr>
              <a:t>thêm</a:t>
            </a:r>
            <a:r>
              <a:rPr lang="en-US" sz="2000" dirty="0" smtClean="0">
                <a:solidFill>
                  <a:srgbClr val="002060"/>
                </a:solidFill>
              </a:rPr>
              <a:t> </a:t>
            </a:r>
            <a:r>
              <a:rPr lang="en-US" sz="2000" dirty="0" err="1" smtClean="0">
                <a:solidFill>
                  <a:srgbClr val="002060"/>
                </a:solidFill>
              </a:rPr>
              <a:t>thời</a:t>
            </a:r>
            <a:r>
              <a:rPr lang="en-US" sz="2000" dirty="0" smtClean="0">
                <a:solidFill>
                  <a:srgbClr val="002060"/>
                </a:solidFill>
              </a:rPr>
              <a:t> </a:t>
            </a:r>
            <a:r>
              <a:rPr lang="en-US" sz="2000" dirty="0" err="1" smtClean="0">
                <a:solidFill>
                  <a:srgbClr val="002060"/>
                </a:solidFill>
              </a:rPr>
              <a:t>gian</a:t>
            </a:r>
            <a:r>
              <a:rPr lang="en-US" sz="2000" dirty="0" smtClean="0">
                <a:solidFill>
                  <a:srgbClr val="002060"/>
                </a:solidFill>
              </a:rPr>
              <a: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trước</a:t>
            </a:r>
            <a:r>
              <a:rPr lang="en-US" sz="2000" dirty="0" smtClean="0">
                <a:solidFill>
                  <a:srgbClr val="002060"/>
                </a:solidFill>
              </a:rPr>
              <a:t> </a:t>
            </a:r>
            <a:r>
              <a:rPr lang="en-US" sz="2000" dirty="0" err="1" smtClean="0">
                <a:solidFill>
                  <a:srgbClr val="002060"/>
                </a:solidFill>
              </a:rPr>
              <a:t>ví</a:t>
            </a:r>
            <a:r>
              <a:rPr lang="en-US" sz="2000" dirty="0" smtClean="0">
                <a:solidFill>
                  <a:srgbClr val="002060"/>
                </a:solidFill>
              </a:rPr>
              <a:t> </a:t>
            </a:r>
            <a:r>
              <a:rPr lang="en-US" sz="2000" dirty="0" err="1" smtClean="0">
                <a:solidFill>
                  <a:srgbClr val="002060"/>
                </a:solidFill>
              </a:rPr>
              <a:t>dụ</a:t>
            </a:r>
            <a:r>
              <a:rPr lang="en-US" sz="2000" dirty="0" smtClean="0">
                <a:solidFill>
                  <a:srgbClr val="002060"/>
                </a:solidFill>
              </a:rPr>
              <a:t>: “2014/05/06 11:00:00PM </a:t>
            </a:r>
            <a:r>
              <a:rPr lang="en-US" sz="2000" dirty="0" err="1" smtClean="0">
                <a:solidFill>
                  <a:srgbClr val="002060"/>
                </a:solidFill>
              </a:rPr>
              <a:t>abc</a:t>
            </a:r>
            <a:r>
              <a:rPr lang="en-US" sz="2000" dirty="0" smtClean="0">
                <a:solidFill>
                  <a:srgbClr val="002060"/>
                </a:solidFill>
              </a:rPr>
              <a:t>: </a:t>
            </a:r>
            <a:r>
              <a:rPr lang="en-US" sz="2000" dirty="0" err="1" smtClean="0">
                <a:solidFill>
                  <a:srgbClr val="002060"/>
                </a:solidFill>
              </a:rPr>
              <a:t>xin</a:t>
            </a:r>
            <a:r>
              <a:rPr lang="en-US" sz="2000" dirty="0" smtClean="0">
                <a:solidFill>
                  <a:srgbClr val="002060"/>
                </a:solidFill>
              </a:rPr>
              <a:t> </a:t>
            </a:r>
            <a:r>
              <a:rPr lang="en-US" sz="2000" dirty="0" err="1" smtClean="0">
                <a:solidFill>
                  <a:srgbClr val="002060"/>
                </a:solidFill>
              </a:rPr>
              <a:t>chao</a:t>
            </a:r>
            <a:r>
              <a:rPr lang="en-US" sz="2000" dirty="0" smtClean="0">
                <a:solidFill>
                  <a:srgbClr val="002060"/>
                </a:solidFill>
              </a:rPr>
              <a:t>”</a:t>
            </a:r>
          </a:p>
          <a:p>
            <a:pPr lvl="1">
              <a:buFontTx/>
              <a:buChar char="-"/>
            </a:pPr>
            <a:endParaRPr lang="en-US" sz="2000" dirty="0">
              <a:solidFill>
                <a:srgbClr val="002060"/>
              </a:solidFill>
            </a:endParaRPr>
          </a:p>
          <a:p>
            <a:pPr lvl="1"/>
            <a:endParaRPr lang="en-US" sz="2000" dirty="0">
              <a:solidFill>
                <a:srgbClr val="002060"/>
              </a:solidFill>
            </a:endParaRPr>
          </a:p>
          <a:p>
            <a:pPr lvl="1">
              <a:buNone/>
            </a:pPr>
            <a:endParaRPr lang="en-US" sz="2000" dirty="0">
              <a:solidFill>
                <a:srgbClr val="002060"/>
              </a:solidFill>
            </a:endParaRPr>
          </a:p>
          <a:p>
            <a:pPr lvl="1">
              <a:buNone/>
            </a:pPr>
            <a:endParaRPr lang="en-US" sz="2000" dirty="0">
              <a:solidFill>
                <a:srgbClr val="002060"/>
              </a:solidFill>
            </a:endParaRPr>
          </a:p>
          <a:p>
            <a:pPr lvl="1"/>
            <a:endParaRPr lang="en-US" sz="2000" dirty="0">
              <a:solidFill>
                <a:srgbClr val="002060"/>
              </a:solidFill>
            </a:endParaRPr>
          </a:p>
          <a:p>
            <a:pPr lvl="2">
              <a:buNone/>
            </a:pPr>
            <a:endParaRPr lang="en-US" sz="2000" dirty="0">
              <a:solidFill>
                <a:srgbClr val="002060"/>
              </a:solidFill>
            </a:endParaRPr>
          </a:p>
          <a:p>
            <a:pPr marL="571500" lvl="2">
              <a:buNone/>
            </a:pPr>
            <a:endParaRPr lang="en-US" sz="2000" dirty="0">
              <a:solidFill>
                <a:srgbClr val="002060"/>
              </a:solidFill>
            </a:endParaRPr>
          </a:p>
          <a:p>
            <a:pPr marL="571500" lvl="2">
              <a:buNone/>
            </a:pPr>
            <a:endParaRPr lang="en-US" sz="2000" dirty="0">
              <a:solidFill>
                <a:srgbClr val="002060"/>
              </a:solidFill>
            </a:endParaRPr>
          </a:p>
          <a:p>
            <a:endParaRPr lang="en-US" dirty="0"/>
          </a:p>
        </p:txBody>
      </p:sp>
      <p:sp>
        <p:nvSpPr>
          <p:cNvPr id="3" name="Title 2"/>
          <p:cNvSpPr>
            <a:spLocks noGrp="1"/>
          </p:cNvSpPr>
          <p:nvPr>
            <p:ph type="title"/>
          </p:nvPr>
        </p:nvSpPr>
        <p:spPr/>
        <p:txBody>
          <a:bodyPr/>
          <a:lstStyle/>
          <a:p>
            <a:r>
              <a:rPr lang="en-US" b="1" dirty="0">
                <a:solidFill>
                  <a:srgbClr val="002060"/>
                </a:solidFill>
              </a:rPr>
              <a:t>3.3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WinSock</a:t>
            </a:r>
            <a:endParaRPr lang="en-US" dirty="0"/>
          </a:p>
        </p:txBody>
      </p:sp>
      <p:sp>
        <p:nvSpPr>
          <p:cNvPr id="5" name="Slide Number Placeholder 4"/>
          <p:cNvSpPr>
            <a:spLocks noGrp="1"/>
          </p:cNvSpPr>
          <p:nvPr>
            <p:ph type="sldNum" sz="quarter" idx="11"/>
          </p:nvPr>
        </p:nvSpPr>
        <p:spPr/>
        <p:txBody>
          <a:bodyPr/>
          <a:lstStyle/>
          <a:p>
            <a:fld id="{01FC069F-519A-4FBA-A280-9BFE5EA1AC9F}" type="slidenum">
              <a:rPr lang="en-US" smtClean="0"/>
              <a:pPr/>
              <a:t>109</a:t>
            </a:fld>
            <a:endParaRPr lang="en-US" dirty="0"/>
          </a:p>
        </p:txBody>
      </p:sp>
    </p:spTree>
    <p:extLst>
      <p:ext uri="{BB962C8B-B14F-4D97-AF65-F5344CB8AC3E}">
        <p14:creationId xmlns:p14="http://schemas.microsoft.com/office/powerpoint/2010/main" val="1328939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mạng</a:t>
            </a:r>
            <a:endParaRPr lang="en-US" dirty="0" smtClean="0">
              <a:solidFill>
                <a:srgbClr val="002060"/>
              </a:solidFill>
            </a:endParaRPr>
          </a:p>
          <a:p>
            <a:pPr lvl="1" algn="just"/>
            <a:r>
              <a:rPr lang="en-US" b="1" dirty="0" smtClean="0">
                <a:solidFill>
                  <a:srgbClr val="002060"/>
                </a:solidFill>
              </a:rPr>
              <a:t>C/C++</a:t>
            </a:r>
            <a:r>
              <a:rPr lang="en-US" dirty="0" smtClean="0">
                <a:solidFill>
                  <a:srgbClr val="002060"/>
                </a:solidFill>
              </a:rPr>
              <a:t>: </a:t>
            </a:r>
            <a:r>
              <a:rPr lang="en-US" dirty="0" err="1" smtClean="0">
                <a:solidFill>
                  <a:srgbClr val="002060"/>
                </a:solidFill>
              </a:rPr>
              <a:t>Mạnh</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phổ</a:t>
            </a:r>
            <a:r>
              <a:rPr lang="en-US" dirty="0" smtClean="0">
                <a:solidFill>
                  <a:srgbClr val="002060"/>
                </a:solidFill>
              </a:rPr>
              <a:t> </a:t>
            </a:r>
            <a:r>
              <a:rPr lang="en-US" dirty="0" err="1" smtClean="0">
                <a:solidFill>
                  <a:srgbClr val="002060"/>
                </a:solidFill>
              </a:rPr>
              <a:t>biến</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hầu</a:t>
            </a:r>
            <a:r>
              <a:rPr lang="en-US" dirty="0" smtClean="0">
                <a:solidFill>
                  <a:srgbClr val="002060"/>
                </a:solidFill>
              </a:rPr>
              <a:t> </a:t>
            </a:r>
            <a:r>
              <a:rPr lang="en-US" dirty="0" err="1" smtClean="0">
                <a:solidFill>
                  <a:srgbClr val="002060"/>
                </a:solidFill>
              </a:rPr>
              <a:t>hết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viên</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viết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hiệu</a:t>
            </a:r>
            <a:r>
              <a:rPr lang="en-US" dirty="0" smtClean="0">
                <a:solidFill>
                  <a:srgbClr val="002060"/>
                </a:solidFill>
              </a:rPr>
              <a:t> </a:t>
            </a:r>
            <a:r>
              <a:rPr lang="en-US" dirty="0" err="1" smtClean="0">
                <a:solidFill>
                  <a:srgbClr val="002060"/>
                </a:solidFill>
              </a:rPr>
              <a:t>năng</a:t>
            </a:r>
            <a:r>
              <a:rPr lang="en-US" dirty="0" smtClean="0">
                <a:solidFill>
                  <a:srgbClr val="002060"/>
                </a:solidFill>
              </a:rPr>
              <a:t> </a:t>
            </a:r>
            <a:r>
              <a:rPr lang="en-US" dirty="0" err="1" smtClean="0">
                <a:solidFill>
                  <a:srgbClr val="002060"/>
                </a:solidFill>
              </a:rPr>
              <a:t>cao</a:t>
            </a:r>
            <a:r>
              <a:rPr lang="en-US" dirty="0" smtClean="0">
                <a:solidFill>
                  <a:srgbClr val="002060"/>
                </a:solidFill>
              </a:rPr>
              <a:t>.</a:t>
            </a:r>
          </a:p>
          <a:p>
            <a:pPr lvl="1" algn="just"/>
            <a:r>
              <a:rPr lang="en-US" b="1" dirty="0" smtClean="0">
                <a:solidFill>
                  <a:srgbClr val="002060"/>
                </a:solidFill>
              </a:rPr>
              <a:t>Java</a:t>
            </a:r>
            <a:r>
              <a:rPr lang="en-US" dirty="0" smtClean="0">
                <a:solidFill>
                  <a:srgbClr val="002060"/>
                </a:solidFill>
              </a:rPr>
              <a:t>: </a:t>
            </a:r>
            <a:r>
              <a:rPr lang="en-US" dirty="0" err="1" smtClean="0">
                <a:solidFill>
                  <a:srgbClr val="002060"/>
                </a:solidFill>
              </a:rPr>
              <a:t>Khá</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điện</a:t>
            </a:r>
            <a:r>
              <a:rPr lang="en-US" dirty="0" smtClean="0">
                <a:solidFill>
                  <a:srgbClr val="002060"/>
                </a:solidFill>
              </a:rPr>
              <a:t> </a:t>
            </a:r>
            <a:r>
              <a:rPr lang="en-US" dirty="0" err="1" smtClean="0">
                <a:solidFill>
                  <a:srgbClr val="002060"/>
                </a:solidFill>
              </a:rPr>
              <a:t>thoại</a:t>
            </a:r>
            <a:r>
              <a:rPr lang="en-US" dirty="0" smtClean="0">
                <a:solidFill>
                  <a:srgbClr val="002060"/>
                </a:solidFill>
              </a:rPr>
              <a:t> di </a:t>
            </a:r>
            <a:r>
              <a:rPr lang="en-US" dirty="0" err="1" smtClean="0">
                <a:solidFill>
                  <a:srgbClr val="002060"/>
                </a:solidFill>
              </a:rPr>
              <a:t>động</a:t>
            </a:r>
            <a:r>
              <a:rPr lang="en-US" dirty="0" smtClean="0">
                <a:solidFill>
                  <a:srgbClr val="002060"/>
                </a:solidFill>
              </a:rPr>
              <a:t> (J2ME</a:t>
            </a:r>
            <a:r>
              <a:rPr lang="en-US" dirty="0" smtClean="0">
                <a:solidFill>
                  <a:srgbClr val="002060"/>
                </a:solidFill>
              </a:rPr>
              <a:t>, Android</a:t>
            </a:r>
            <a:r>
              <a:rPr lang="en-US" dirty="0" smtClean="0">
                <a:solidFill>
                  <a:srgbClr val="002060"/>
                </a:solidFill>
              </a:rPr>
              <a:t>).</a:t>
            </a:r>
          </a:p>
          <a:p>
            <a:pPr lvl="1" algn="just"/>
            <a:r>
              <a:rPr lang="en-US" b="1" dirty="0" smtClean="0">
                <a:solidFill>
                  <a:srgbClr val="002060"/>
                </a:solidFill>
              </a:rPr>
              <a:t>C#</a:t>
            </a:r>
            <a:r>
              <a:rPr lang="en-US" dirty="0" smtClean="0">
                <a:solidFill>
                  <a:srgbClr val="002060"/>
                </a:solidFill>
              </a:rPr>
              <a:t>: </a:t>
            </a:r>
            <a:r>
              <a:rPr lang="en-US" dirty="0" err="1" smtClean="0">
                <a:solidFill>
                  <a:srgbClr val="002060"/>
                </a:solidFill>
              </a:rPr>
              <a:t>Mạnh</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dễ</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tuy</a:t>
            </a:r>
            <a:r>
              <a:rPr lang="en-US" dirty="0" smtClean="0">
                <a:solidFill>
                  <a:srgbClr val="002060"/>
                </a:solidFill>
              </a:rPr>
              <a:t> </a:t>
            </a:r>
            <a:r>
              <a:rPr lang="en-US" dirty="0" err="1" smtClean="0">
                <a:solidFill>
                  <a:srgbClr val="002060"/>
                </a:solidFill>
              </a:rPr>
              <a:t>nhiên</a:t>
            </a:r>
            <a:r>
              <a:rPr lang="en-US" dirty="0" smtClean="0">
                <a:solidFill>
                  <a:srgbClr val="002060"/>
                </a:solidFill>
              </a:rPr>
              <a:t> </a:t>
            </a:r>
            <a:r>
              <a:rPr lang="en-US" dirty="0" err="1" smtClean="0">
                <a:solidFill>
                  <a:srgbClr val="002060"/>
                </a:solidFill>
              </a:rPr>
              <a:t>chạy</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nền</a:t>
            </a:r>
            <a:r>
              <a:rPr lang="en-US" dirty="0" smtClean="0">
                <a:solidFill>
                  <a:srgbClr val="002060"/>
                </a:solidFill>
              </a:rPr>
              <a:t> </a:t>
            </a:r>
            <a:r>
              <a:rPr lang="en-US" dirty="0" err="1" smtClean="0">
                <a:solidFill>
                  <a:srgbClr val="002060"/>
                </a:solidFill>
              </a:rPr>
              <a:t>.Net</a:t>
            </a:r>
            <a:r>
              <a:rPr lang="en-US" dirty="0" smtClean="0">
                <a:solidFill>
                  <a:srgbClr val="002060"/>
                </a:solidFill>
              </a:rPr>
              <a:t> Framework </a:t>
            </a:r>
            <a:r>
              <a:rPr lang="en-US" dirty="0" err="1" smtClean="0">
                <a:solidFill>
                  <a:srgbClr val="002060"/>
                </a:solidFill>
              </a:rPr>
              <a:t>và</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a:t>
            </a:r>
            <a:r>
              <a:rPr lang="en-US" dirty="0" err="1" smtClean="0">
                <a:solidFill>
                  <a:srgbClr val="002060"/>
                </a:solidFill>
              </a:rPr>
              <a:t>họ</a:t>
            </a:r>
            <a:r>
              <a:rPr lang="en-US" dirty="0" smtClean="0">
                <a:solidFill>
                  <a:srgbClr val="002060"/>
                </a:solidFill>
              </a:rPr>
              <a:t>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hành</a:t>
            </a:r>
            <a:r>
              <a:rPr lang="en-US" dirty="0" smtClean="0">
                <a:solidFill>
                  <a:srgbClr val="002060"/>
                </a:solidFill>
              </a:rPr>
              <a:t> Windows.</a:t>
            </a:r>
          </a:p>
          <a:p>
            <a:pPr lvl="1" algn="just"/>
            <a:r>
              <a:rPr lang="en-US" b="1" dirty="0" smtClean="0">
                <a:solidFill>
                  <a:srgbClr val="002060"/>
                </a:solidFill>
              </a:rPr>
              <a:t>Python, Perl, PHP</a:t>
            </a:r>
            <a:r>
              <a:rPr lang="en-US" dirty="0" smtClean="0">
                <a:solidFill>
                  <a:srgbClr val="002060"/>
                </a:solidFill>
              </a:rPr>
              <a:t>... </a:t>
            </a:r>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viết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tiện</a:t>
            </a:r>
            <a:r>
              <a:rPr lang="en-US" dirty="0" smtClean="0">
                <a:solidFill>
                  <a:srgbClr val="002060"/>
                </a:solidFill>
              </a:rPr>
              <a:t> </a:t>
            </a:r>
            <a:r>
              <a:rPr lang="en-US" dirty="0" err="1" smtClean="0">
                <a:solidFill>
                  <a:srgbClr val="002060"/>
                </a:solidFill>
              </a:rPr>
              <a:t>ích</a:t>
            </a:r>
            <a:r>
              <a:rPr lang="en-US" dirty="0" smtClean="0">
                <a:solidFill>
                  <a:srgbClr val="002060"/>
                </a:solidFill>
              </a:rPr>
              <a:t> </a:t>
            </a:r>
            <a:r>
              <a:rPr lang="en-US" dirty="0" err="1" smtClean="0">
                <a:solidFill>
                  <a:srgbClr val="002060"/>
                </a:solidFill>
              </a:rPr>
              <a:t>nhỏ</a:t>
            </a:r>
            <a:r>
              <a:rPr lang="en-US" dirty="0" smtClean="0">
                <a:solidFill>
                  <a:srgbClr val="002060"/>
                </a:solidFill>
              </a:rPr>
              <a:t>, </a:t>
            </a:r>
            <a:r>
              <a:rPr lang="en-US" dirty="0" err="1" smtClean="0">
                <a:solidFill>
                  <a:srgbClr val="002060"/>
                </a:solidFill>
              </a:rPr>
              <a:t>nhanh</a:t>
            </a:r>
            <a:r>
              <a:rPr lang="en-US" dirty="0" smtClean="0">
                <a:solidFill>
                  <a:srgbClr val="002060"/>
                </a:solidFill>
              </a:rPr>
              <a:t> </a:t>
            </a:r>
            <a:r>
              <a:rPr lang="en-US" dirty="0" err="1" smtClean="0">
                <a:solidFill>
                  <a:srgbClr val="002060"/>
                </a:solidFill>
              </a:rPr>
              <a:t>chóng</a:t>
            </a:r>
            <a:endParaRPr lang="en-US" dirty="0" smtClean="0">
              <a:solidFill>
                <a:srgbClr val="002060"/>
              </a:solidFill>
            </a:endParaRPr>
          </a:p>
          <a:p>
            <a:pPr lvl="1" algn="just"/>
            <a:r>
              <a:rPr lang="en-US" dirty="0" err="1" smtClean="0">
                <a:solidFill>
                  <a:srgbClr val="002060"/>
                </a:solidFill>
              </a:rPr>
              <a:t>Giáo</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này</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đề</a:t>
            </a:r>
            <a:r>
              <a:rPr lang="en-US" dirty="0" smtClean="0">
                <a:solidFill>
                  <a:srgbClr val="002060"/>
                </a:solidFill>
              </a:rPr>
              <a:t> </a:t>
            </a:r>
            <a:r>
              <a:rPr lang="en-US" dirty="0" err="1" smtClean="0">
                <a:solidFill>
                  <a:srgbClr val="002060"/>
                </a:solidFill>
              </a:rPr>
              <a:t>cập</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hai</a:t>
            </a:r>
            <a:r>
              <a:rPr lang="en-US" dirty="0" smtClean="0">
                <a:solidFill>
                  <a:srgbClr val="002060"/>
                </a:solidFill>
              </a:rPr>
              <a:t> </a:t>
            </a:r>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b="1" dirty="0" smtClean="0">
                <a:solidFill>
                  <a:srgbClr val="002060"/>
                </a:solidFill>
              </a:rPr>
              <a:t>C/C++</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b="1" dirty="0" smtClean="0">
                <a:solidFill>
                  <a:srgbClr val="002060"/>
                </a:solidFill>
              </a:rPr>
              <a:t>C#</a:t>
            </a:r>
            <a:r>
              <a:rPr lang="en-US" dirty="0" smtClean="0">
                <a:solidFill>
                  <a:srgbClr val="002060"/>
                </a:solidFill>
              </a:rPr>
              <a:t>.</a:t>
            </a:r>
          </a:p>
        </p:txBody>
      </p:sp>
      <p:sp>
        <p:nvSpPr>
          <p:cNvPr id="3" name="Title 2"/>
          <p:cNvSpPr>
            <a:spLocks noGrp="1"/>
          </p:cNvSpPr>
          <p:nvPr>
            <p:ph type="title"/>
          </p:nvPr>
        </p:nvSpPr>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lnSpcReduction="10000"/>
          </a:bodyPr>
          <a:lstStyle/>
          <a:p>
            <a:r>
              <a:rPr lang="en-US" sz="2400" smtClean="0">
                <a:solidFill>
                  <a:srgbClr val="002060"/>
                </a:solidFill>
              </a:rPr>
              <a:t>Các chế độ hoạt động của WinSock</a:t>
            </a:r>
          </a:p>
          <a:p>
            <a:pPr lvl="1"/>
            <a:r>
              <a:rPr lang="en-US" sz="2000" smtClean="0">
                <a:solidFill>
                  <a:srgbClr val="002060"/>
                </a:solidFill>
              </a:rPr>
              <a:t>Thread( Luồng): </a:t>
            </a:r>
          </a:p>
          <a:p>
            <a:pPr lvl="2"/>
            <a:r>
              <a:rPr lang="en-US" sz="2000" smtClean="0">
                <a:solidFill>
                  <a:srgbClr val="002060"/>
                </a:solidFill>
              </a:rPr>
              <a:t>Là đơn vị thực thi độc lập và tuần tự của chương trình.</a:t>
            </a:r>
          </a:p>
          <a:p>
            <a:pPr lvl="2"/>
            <a:r>
              <a:rPr lang="en-US" sz="2000" smtClean="0">
                <a:solidFill>
                  <a:srgbClr val="002060"/>
                </a:solidFill>
              </a:rPr>
              <a:t>Mỗi chương trình có ít nhất một thread chính là thread bắt đầu thực hiện tại hàm </a:t>
            </a:r>
            <a:r>
              <a:rPr lang="en-US" sz="2000" b="1" smtClean="0">
                <a:solidFill>
                  <a:srgbClr val="002060"/>
                </a:solidFill>
              </a:rPr>
              <a:t>main</a:t>
            </a:r>
          </a:p>
          <a:p>
            <a:pPr lvl="1"/>
            <a:r>
              <a:rPr lang="en-US" sz="2000" smtClean="0">
                <a:solidFill>
                  <a:srgbClr val="002060"/>
                </a:solidFill>
              </a:rPr>
              <a:t>Blocking (Đồng bộ):</a:t>
            </a:r>
          </a:p>
          <a:p>
            <a:pPr lvl="2"/>
            <a:r>
              <a:rPr lang="en-US" sz="2000" smtClean="0">
                <a:solidFill>
                  <a:srgbClr val="002060"/>
                </a:solidFill>
              </a:rPr>
              <a:t> Là chế độ mà các hàm vào ra sẽ chặn thread đến khi thao tác vào ra hoàn tất (các hàm vào ra sẽ không trở về cho đến khi thao tác hoàn tất).</a:t>
            </a:r>
          </a:p>
          <a:p>
            <a:pPr lvl="2"/>
            <a:r>
              <a:rPr lang="en-US" sz="2000" smtClean="0">
                <a:solidFill>
                  <a:srgbClr val="002060"/>
                </a:solidFill>
              </a:rPr>
              <a:t>Là chế độ mặc định của SOCKET</a:t>
            </a:r>
          </a:p>
          <a:p>
            <a:pPr lvl="2"/>
            <a:r>
              <a:rPr lang="en-US" sz="2000" smtClean="0">
                <a:solidFill>
                  <a:srgbClr val="002060"/>
                </a:solidFill>
              </a:rPr>
              <a:t>Các hàm ảnh hưởng:</a:t>
            </a:r>
          </a:p>
          <a:p>
            <a:pPr lvl="3"/>
            <a:r>
              <a:rPr lang="en-US" sz="1600" b="1" smtClean="0">
                <a:solidFill>
                  <a:srgbClr val="002060"/>
                </a:solidFill>
              </a:rPr>
              <a:t>accept</a:t>
            </a:r>
          </a:p>
          <a:p>
            <a:pPr lvl="3"/>
            <a:r>
              <a:rPr lang="en-US" sz="1600" b="1" smtClean="0">
                <a:solidFill>
                  <a:srgbClr val="002060"/>
                </a:solidFill>
              </a:rPr>
              <a:t>connect</a:t>
            </a:r>
          </a:p>
          <a:p>
            <a:pPr lvl="3"/>
            <a:r>
              <a:rPr lang="en-US" sz="1600" b="1" smtClean="0">
                <a:solidFill>
                  <a:srgbClr val="002060"/>
                </a:solidFill>
              </a:rPr>
              <a:t>send</a:t>
            </a:r>
          </a:p>
          <a:p>
            <a:pPr lvl="3"/>
            <a:r>
              <a:rPr lang="en-US" sz="1600" b="1" smtClean="0">
                <a:solidFill>
                  <a:srgbClr val="002060"/>
                </a:solidFill>
              </a:rPr>
              <a:t>recv</a:t>
            </a:r>
          </a:p>
          <a:p>
            <a:pPr lvl="3"/>
            <a:r>
              <a:rPr lang="en-US" sz="1600" b="1" smtClean="0">
                <a:solidFill>
                  <a:srgbClr val="002060"/>
                </a:solidFill>
              </a:rPr>
              <a: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110</a:t>
            </a:fld>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Blocking (Đồng bộ):</a:t>
            </a:r>
          </a:p>
          <a:p>
            <a:pPr lvl="2">
              <a:buNone/>
            </a:pPr>
            <a:endParaRPr lang="en-US" sz="1600" b="1" smtClean="0">
              <a:solidFill>
                <a:srgbClr val="002060"/>
              </a:solidFill>
            </a:endParaRPr>
          </a:p>
        </p:txBody>
      </p:sp>
      <p:cxnSp>
        <p:nvCxnSpPr>
          <p:cNvPr id="9" name="Straight Arrow Connector 8"/>
          <p:cNvCxnSpPr/>
          <p:nvPr/>
        </p:nvCxnSpPr>
        <p:spPr>
          <a:xfrm rot="5400000">
            <a:off x="3009900" y="30099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590800" y="34290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Request</a:t>
            </a:r>
            <a:endParaRPr lang="en-US"/>
          </a:p>
        </p:txBody>
      </p:sp>
      <p:cxnSp>
        <p:nvCxnSpPr>
          <p:cNvPr id="12" name="Straight Connector 11"/>
          <p:cNvCxnSpPr/>
          <p:nvPr/>
        </p:nvCxnSpPr>
        <p:spPr>
          <a:xfrm rot="5400000">
            <a:off x="2857500" y="42291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2"/>
            <a:endCxn id="17" idx="0"/>
          </p:cNvCxnSpPr>
          <p:nvPr/>
        </p:nvCxnSpPr>
        <p:spPr>
          <a:xfrm rot="5400000">
            <a:off x="3009900" y="4229100"/>
            <a:ext cx="8382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590800" y="46482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Complete</a:t>
            </a:r>
            <a:endParaRPr lang="en-US"/>
          </a:p>
        </p:txBody>
      </p:sp>
      <p:cxnSp>
        <p:nvCxnSpPr>
          <p:cNvPr id="19" name="Straight Arrow Connector 18"/>
          <p:cNvCxnSpPr/>
          <p:nvPr/>
        </p:nvCxnSpPr>
        <p:spPr>
          <a:xfrm rot="5400000">
            <a:off x="3010694" y="54475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2057400" y="38100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990600" y="3886200"/>
            <a:ext cx="1066800" cy="646331"/>
          </a:xfrm>
          <a:prstGeom prst="rect">
            <a:avLst/>
          </a:prstGeom>
          <a:noFill/>
        </p:spPr>
        <p:txBody>
          <a:bodyPr wrap="square" rtlCol="0">
            <a:spAutoFit/>
          </a:bodyPr>
          <a:lstStyle/>
          <a:p>
            <a:r>
              <a:rPr lang="en-US" smtClean="0"/>
              <a:t>Blocking state</a:t>
            </a:r>
            <a:endParaRPr lang="en-US"/>
          </a:p>
        </p:txBody>
      </p:sp>
      <p:sp>
        <p:nvSpPr>
          <p:cNvPr id="23" name="TextBox 22"/>
          <p:cNvSpPr txBox="1"/>
          <p:nvPr/>
        </p:nvSpPr>
        <p:spPr>
          <a:xfrm>
            <a:off x="2819400" y="2286000"/>
            <a:ext cx="1600200" cy="369332"/>
          </a:xfrm>
          <a:prstGeom prst="rect">
            <a:avLst/>
          </a:prstGeom>
          <a:noFill/>
        </p:spPr>
        <p:txBody>
          <a:bodyPr wrap="square" rtlCol="0">
            <a:spAutoFit/>
          </a:bodyPr>
          <a:lstStyle/>
          <a:p>
            <a:r>
              <a:rPr lang="en-US" smtClean="0"/>
              <a:t>Application</a:t>
            </a:r>
            <a:endParaRPr lang="en-US"/>
          </a:p>
        </p:txBody>
      </p:sp>
      <p:sp>
        <p:nvSpPr>
          <p:cNvPr id="24" name="Rounded Rectangle 23"/>
          <p:cNvSpPr/>
          <p:nvPr/>
        </p:nvSpPr>
        <p:spPr>
          <a:xfrm>
            <a:off x="5029200" y="3962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Perform I/O</a:t>
            </a:r>
            <a:endParaRPr lang="en-US"/>
          </a:p>
        </p:txBody>
      </p:sp>
      <p:cxnSp>
        <p:nvCxnSpPr>
          <p:cNvPr id="26" name="Elbow Connector 25"/>
          <p:cNvCxnSpPr>
            <a:stCxn id="10" idx="3"/>
            <a:endCxn id="24" idx="0"/>
          </p:cNvCxnSpPr>
          <p:nvPr/>
        </p:nvCxnSpPr>
        <p:spPr>
          <a:xfrm>
            <a:off x="4267200" y="3619500"/>
            <a:ext cx="1600200"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4" idx="2"/>
            <a:endCxn id="17" idx="3"/>
          </p:cNvCxnSpPr>
          <p:nvPr/>
        </p:nvCxnSpPr>
        <p:spPr>
          <a:xfrm rot="5400000">
            <a:off x="4895850" y="3867150"/>
            <a:ext cx="342900" cy="1600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562600" y="2286000"/>
            <a:ext cx="838200" cy="369332"/>
          </a:xfrm>
          <a:prstGeom prst="rect">
            <a:avLst/>
          </a:prstGeom>
          <a:noFill/>
        </p:spPr>
        <p:txBody>
          <a:bodyPr wrap="square" rtlCol="0">
            <a:spAutoFit/>
          </a:bodyPr>
          <a:lstStyle/>
          <a:p>
            <a:r>
              <a:rPr lang="en-US" smtClean="0"/>
              <a:t>OS</a:t>
            </a:r>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111</a:t>
            </a:fld>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dirty="0" err="1" smtClean="0">
                <a:solidFill>
                  <a:srgbClr val="002060"/>
                </a:solidFill>
              </a:rPr>
              <a:t>Các</a:t>
            </a:r>
            <a:r>
              <a:rPr lang="en-US" dirty="0" smtClean="0">
                <a:solidFill>
                  <a:srgbClr val="002060"/>
                </a:solidFill>
              </a:rPr>
              <a:t> </a:t>
            </a:r>
            <a:r>
              <a:rPr lang="en-US" dirty="0" err="1" smtClean="0">
                <a:solidFill>
                  <a:srgbClr val="002060"/>
                </a:solidFill>
              </a:rPr>
              <a:t>chế</a:t>
            </a:r>
            <a:r>
              <a:rPr lang="en-US" dirty="0" smtClean="0">
                <a:solidFill>
                  <a:srgbClr val="002060"/>
                </a:solidFill>
              </a:rPr>
              <a:t> </a:t>
            </a:r>
            <a:r>
              <a:rPr lang="en-US" dirty="0" err="1" smtClean="0">
                <a:solidFill>
                  <a:srgbClr val="002060"/>
                </a:solidFill>
              </a:rPr>
              <a:t>độ</a:t>
            </a:r>
            <a:r>
              <a:rPr lang="en-US" dirty="0" smtClean="0">
                <a:solidFill>
                  <a:srgbClr val="002060"/>
                </a:solidFill>
              </a:rPr>
              <a:t> </a:t>
            </a:r>
            <a:r>
              <a:rPr lang="en-US" dirty="0" err="1" smtClean="0">
                <a:solidFill>
                  <a:srgbClr val="002060"/>
                </a:solidFill>
              </a:rPr>
              <a:t>hoạt</a:t>
            </a:r>
            <a:r>
              <a:rPr lang="en-US" dirty="0" smtClean="0">
                <a:solidFill>
                  <a:srgbClr val="002060"/>
                </a:solidFill>
              </a:rPr>
              <a:t> </a:t>
            </a:r>
            <a:r>
              <a:rPr lang="en-US" dirty="0" err="1" smtClean="0">
                <a:solidFill>
                  <a:srgbClr val="002060"/>
                </a:solidFill>
              </a:rPr>
              <a:t>động</a:t>
            </a:r>
            <a:r>
              <a:rPr lang="en-US" dirty="0" smtClean="0">
                <a:solidFill>
                  <a:srgbClr val="002060"/>
                </a:solidFill>
              </a:rPr>
              <a:t> </a:t>
            </a:r>
            <a:r>
              <a:rPr lang="en-US" dirty="0" err="1" smtClean="0">
                <a:solidFill>
                  <a:srgbClr val="002060"/>
                </a:solidFill>
              </a:rPr>
              <a:t>của</a:t>
            </a:r>
            <a:r>
              <a:rPr lang="en-US" dirty="0" smtClean="0">
                <a:solidFill>
                  <a:srgbClr val="002060"/>
                </a:solidFill>
              </a:rPr>
              <a:t> WinSock</a:t>
            </a:r>
          </a:p>
          <a:p>
            <a:pPr lvl="1"/>
            <a:r>
              <a:rPr lang="en-US" dirty="0" smtClean="0">
                <a:solidFill>
                  <a:srgbClr val="002060"/>
                </a:solidFill>
              </a:rPr>
              <a:t>Blocking (</a:t>
            </a:r>
            <a:r>
              <a:rPr lang="en-US" dirty="0" err="1" smtClean="0">
                <a:solidFill>
                  <a:srgbClr val="002060"/>
                </a:solidFill>
              </a:rPr>
              <a:t>Đồng</a:t>
            </a:r>
            <a:r>
              <a:rPr lang="en-US" dirty="0" smtClean="0">
                <a:solidFill>
                  <a:srgbClr val="002060"/>
                </a:solidFill>
              </a:rPr>
              <a:t> </a:t>
            </a:r>
            <a:r>
              <a:rPr lang="en-US" dirty="0" err="1" smtClean="0">
                <a:solidFill>
                  <a:srgbClr val="002060"/>
                </a:solidFill>
              </a:rPr>
              <a:t>bộ</a:t>
            </a:r>
            <a:r>
              <a:rPr lang="en-US" dirty="0" smtClean="0">
                <a:solidFill>
                  <a:srgbClr val="002060"/>
                </a:solidFill>
              </a:rPr>
              <a:t>):</a:t>
            </a:r>
          </a:p>
          <a:p>
            <a:pPr lvl="2"/>
            <a:r>
              <a:rPr lang="en-US" dirty="0" err="1" smtClean="0">
                <a:solidFill>
                  <a:srgbClr val="002060"/>
                </a:solidFill>
              </a:rPr>
              <a:t>Thích</a:t>
            </a:r>
            <a:r>
              <a:rPr lang="en-US" dirty="0" smtClean="0">
                <a:solidFill>
                  <a:srgbClr val="002060"/>
                </a:solidFill>
              </a:rPr>
              <a:t> </a:t>
            </a:r>
            <a:r>
              <a:rPr lang="en-US" dirty="0" err="1" smtClean="0">
                <a:solidFill>
                  <a:srgbClr val="002060"/>
                </a:solidFill>
              </a:rPr>
              <a:t>hợp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xử</a:t>
            </a:r>
            <a:r>
              <a:rPr lang="en-US" dirty="0" smtClean="0">
                <a:solidFill>
                  <a:srgbClr val="002060"/>
                </a:solidFill>
              </a:rPr>
              <a:t> </a:t>
            </a:r>
            <a:r>
              <a:rPr lang="en-US" dirty="0" err="1" smtClean="0">
                <a:solidFill>
                  <a:srgbClr val="002060"/>
                </a:solidFill>
              </a:rPr>
              <a:t>lý</a:t>
            </a:r>
            <a:r>
              <a:rPr lang="en-US" dirty="0" smtClean="0">
                <a:solidFill>
                  <a:srgbClr val="002060"/>
                </a:solidFill>
              </a:rPr>
              <a:t> </a:t>
            </a:r>
            <a:r>
              <a:rPr lang="en-US" dirty="0" err="1" smtClean="0">
                <a:solidFill>
                  <a:srgbClr val="002060"/>
                </a:solidFill>
              </a:rPr>
              <a:t>tuần</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nên</a:t>
            </a:r>
            <a:r>
              <a:rPr lang="en-US" dirty="0" smtClean="0">
                <a:solidFill>
                  <a:srgbClr val="002060"/>
                </a:solidFill>
              </a:rPr>
              <a:t> </a:t>
            </a:r>
            <a:r>
              <a:rPr lang="en-US" dirty="0" err="1" smtClean="0">
                <a:solidFill>
                  <a:srgbClr val="002060"/>
                </a:solidFill>
              </a:rPr>
              <a:t>gọi</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hàm</a:t>
            </a:r>
            <a:r>
              <a:rPr lang="en-US" dirty="0" smtClean="0">
                <a:solidFill>
                  <a:srgbClr val="002060"/>
                </a:solidFill>
              </a:rPr>
              <a:t> blocking </a:t>
            </a:r>
            <a:r>
              <a:rPr lang="en-US" dirty="0" err="1" smtClean="0">
                <a:solidFill>
                  <a:srgbClr val="002060"/>
                </a:solidFill>
              </a:rPr>
              <a:t>khi</a:t>
            </a:r>
            <a:r>
              <a:rPr lang="en-US" dirty="0" smtClean="0">
                <a:solidFill>
                  <a:srgbClr val="002060"/>
                </a:solidFill>
              </a:rPr>
              <a:t> ở thread </a:t>
            </a:r>
            <a:r>
              <a:rPr lang="en-US" dirty="0" err="1" smtClean="0">
                <a:solidFill>
                  <a:srgbClr val="002060"/>
                </a:solidFill>
              </a:rPr>
              <a:t>xử</a:t>
            </a:r>
            <a:r>
              <a:rPr lang="en-US" dirty="0" smtClean="0">
                <a:solidFill>
                  <a:srgbClr val="002060"/>
                </a:solidFill>
              </a:rPr>
              <a:t> </a:t>
            </a:r>
            <a:r>
              <a:rPr lang="en-US" dirty="0" err="1" smtClean="0">
                <a:solidFill>
                  <a:srgbClr val="002060"/>
                </a:solidFill>
              </a:rPr>
              <a:t>lý</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diện</a:t>
            </a:r>
            <a:r>
              <a:rPr lang="en-US" dirty="0" smtClean="0">
                <a:solidFill>
                  <a:srgbClr val="002060"/>
                </a:solidFill>
              </a:rPr>
              <a:t> (GUI Thread).</a:t>
            </a:r>
          </a:p>
          <a:p>
            <a:pPr lvl="2"/>
            <a:r>
              <a:rPr lang="en-US" dirty="0" smtClean="0">
                <a:solidFill>
                  <a:srgbClr val="002060"/>
                </a:solidFill>
              </a:rPr>
              <a:t> </a:t>
            </a: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a:t>
            </a:r>
          </a:p>
          <a:p>
            <a:pPr lvl="3"/>
            <a:r>
              <a:rPr lang="en-US" sz="1800" dirty="0" smtClean="0">
                <a:solidFill>
                  <a:srgbClr val="002060"/>
                </a:solidFill>
              </a:rPr>
              <a:t>Thread </a:t>
            </a:r>
            <a:r>
              <a:rPr lang="en-US" sz="1800" dirty="0" err="1" smtClean="0">
                <a:solidFill>
                  <a:srgbClr val="002060"/>
                </a:solidFill>
              </a:rPr>
              <a:t>bị</a:t>
            </a:r>
            <a:r>
              <a:rPr lang="en-US" sz="1800" dirty="0" smtClean="0">
                <a:solidFill>
                  <a:srgbClr val="002060"/>
                </a:solidFill>
              </a:rPr>
              <a:t> </a:t>
            </a:r>
            <a:r>
              <a:rPr lang="en-US" sz="1800" dirty="0" err="1" smtClean="0">
                <a:solidFill>
                  <a:srgbClr val="002060"/>
                </a:solidFill>
              </a:rPr>
              <a:t>chặn</a:t>
            </a:r>
            <a:r>
              <a:rPr lang="en-US" sz="1800" dirty="0" smtClean="0">
                <a:solidFill>
                  <a:srgbClr val="002060"/>
                </a:solidFill>
              </a:rPr>
              <a:t> </a:t>
            </a:r>
            <a:r>
              <a:rPr lang="en-US" sz="1800" dirty="0" err="1" smtClean="0">
                <a:solidFill>
                  <a:srgbClr val="002060"/>
                </a:solidFill>
              </a:rPr>
              <a:t>bởi</a:t>
            </a:r>
            <a:r>
              <a:rPr lang="en-US" sz="1800" dirty="0" smtClean="0">
                <a:solidFill>
                  <a:srgbClr val="002060"/>
                </a:solidFill>
              </a:rPr>
              <a:t> </a:t>
            </a:r>
            <a:r>
              <a:rPr lang="en-US" sz="1800" dirty="0" err="1" smtClean="0">
                <a:solidFill>
                  <a:srgbClr val="002060"/>
                </a:solidFill>
              </a:rPr>
              <a:t>hàm</a:t>
            </a:r>
            <a:r>
              <a:rPr lang="en-US" sz="1800" dirty="0" smtClean="0">
                <a:solidFill>
                  <a:srgbClr val="002060"/>
                </a:solidFill>
              </a:rPr>
              <a:t> </a:t>
            </a:r>
            <a:r>
              <a:rPr lang="en-US" sz="1800" b="1" dirty="0" err="1" smtClean="0">
                <a:solidFill>
                  <a:srgbClr val="002060"/>
                </a:solidFill>
              </a:rPr>
              <a:t>recv</a:t>
            </a:r>
            <a:r>
              <a:rPr lang="en-US" sz="1800" dirty="0" smtClean="0">
                <a:solidFill>
                  <a:srgbClr val="002060"/>
                </a:solidFill>
              </a:rPr>
              <a:t> </a:t>
            </a:r>
            <a:r>
              <a:rPr lang="en-US" sz="1800" dirty="0" err="1" smtClean="0">
                <a:solidFill>
                  <a:srgbClr val="002060"/>
                </a:solidFill>
              </a:rPr>
              <a:t>thì</a:t>
            </a:r>
            <a:r>
              <a:rPr lang="en-US" sz="1800" dirty="0" smtClean="0">
                <a:solidFill>
                  <a:srgbClr val="002060"/>
                </a:solidFill>
              </a:rPr>
              <a:t> </a:t>
            </a:r>
            <a:r>
              <a:rPr lang="en-US" sz="1800" dirty="0" err="1" smtClean="0">
                <a:solidFill>
                  <a:srgbClr val="002060"/>
                </a:solidFill>
              </a:rPr>
              <a:t>không</a:t>
            </a:r>
            <a:r>
              <a:rPr lang="en-US" sz="1800" dirty="0" smtClean="0">
                <a:solidFill>
                  <a:srgbClr val="002060"/>
                </a:solidFill>
              </a:rPr>
              <a:t> </a:t>
            </a:r>
            <a:r>
              <a:rPr lang="en-US" sz="1800" dirty="0" err="1" smtClean="0">
                <a:solidFill>
                  <a:srgbClr val="002060"/>
                </a:solidFill>
              </a:rPr>
              <a:t>thể</a:t>
            </a:r>
            <a:r>
              <a:rPr lang="en-US" sz="1800" dirty="0" smtClean="0">
                <a:solidFill>
                  <a:srgbClr val="002060"/>
                </a:solidFill>
              </a:rPr>
              <a:t> </a:t>
            </a:r>
            <a:r>
              <a:rPr lang="en-US" sz="1800" dirty="0" err="1" smtClean="0">
                <a:solidFill>
                  <a:srgbClr val="002060"/>
                </a:solidFill>
              </a:rPr>
              <a:t>gửi</a:t>
            </a:r>
            <a:r>
              <a:rPr lang="en-US" sz="1800" dirty="0" smtClean="0">
                <a:solidFill>
                  <a:srgbClr val="002060"/>
                </a:solidFill>
              </a:rPr>
              <a:t> </a:t>
            </a:r>
            <a:r>
              <a:rPr lang="en-US" sz="1800" dirty="0" err="1" smtClean="0">
                <a:solidFill>
                  <a:srgbClr val="002060"/>
                </a:solidFill>
              </a:rPr>
              <a:t>dữ</a:t>
            </a:r>
            <a:r>
              <a:rPr lang="en-US" sz="1800" dirty="0" smtClean="0">
                <a:solidFill>
                  <a:srgbClr val="002060"/>
                </a:solidFill>
              </a:rPr>
              <a:t> </a:t>
            </a:r>
            <a:r>
              <a:rPr lang="en-US" sz="1800" dirty="0" err="1" smtClean="0">
                <a:solidFill>
                  <a:srgbClr val="002060"/>
                </a:solidFill>
              </a:rPr>
              <a:t>liệu</a:t>
            </a:r>
            <a:endParaRPr lang="en-US" sz="1400" b="1" dirty="0" smtClean="0">
              <a:solidFill>
                <a:srgbClr val="002060"/>
              </a:solidFill>
            </a:endParaRPr>
          </a:p>
        </p:txBody>
      </p:sp>
      <p:sp>
        <p:nvSpPr>
          <p:cNvPr id="7" name="TextBox 6"/>
          <p:cNvSpPr txBox="1"/>
          <p:nvPr/>
        </p:nvSpPr>
        <p:spPr>
          <a:xfrm>
            <a:off x="457200" y="4191000"/>
            <a:ext cx="8458200" cy="2616101"/>
          </a:xfrm>
          <a:prstGeom prst="rect">
            <a:avLst/>
          </a:prstGeom>
          <a:noFill/>
        </p:spPr>
        <p:txBody>
          <a:bodyPr wrap="square" rtlCol="0">
            <a:spAutoFit/>
          </a:bodyPr>
          <a:lstStyle/>
          <a:p>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2060"/>
                </a:solidFill>
                <a:latin typeface="Courier New" panose="02070309020205020404" pitchFamily="49" charset="0"/>
                <a:cs typeface="Courier New" panose="02070309020205020404" pitchFamily="49" charset="0"/>
              </a:rPr>
              <a:t>do</a:t>
            </a:r>
          </a:p>
          <a:p>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6020"/>
                </a:solidFill>
                <a:latin typeface="Courier New" panose="02070309020205020404" pitchFamily="49" charset="0"/>
                <a:cs typeface="Courier New" panose="02070309020205020404" pitchFamily="49" charset="0"/>
              </a:rPr>
              <a:t>// Thread </a:t>
            </a:r>
            <a:r>
              <a:rPr lang="en-US" sz="1600" b="1" dirty="0" err="1" smtClean="0">
                <a:solidFill>
                  <a:srgbClr val="006020"/>
                </a:solidFill>
                <a:latin typeface="Courier New" panose="02070309020205020404" pitchFamily="49" charset="0"/>
                <a:cs typeface="Courier New" panose="02070309020205020404" pitchFamily="49" charset="0"/>
              </a:rPr>
              <a:t>sẽ</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bị</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chặn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lại</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khi</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gọi</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hàm</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recvfrom</a:t>
            </a:r>
            <a:endParaRPr lang="en-US" sz="1600" b="1" dirty="0" smtClean="0">
              <a:solidFill>
                <a:srgbClr val="006020"/>
              </a:solidFill>
              <a:latin typeface="Courier New" panose="02070309020205020404" pitchFamily="49" charset="0"/>
              <a:cs typeface="Courier New" panose="02070309020205020404" pitchFamily="49" charset="0"/>
            </a:endParaRPr>
          </a:p>
          <a:p>
            <a:r>
              <a:rPr lang="vi-VN" sz="1600" b="1" dirty="0" smtClean="0">
                <a:solidFill>
                  <a:srgbClr val="006020"/>
                </a:solidFill>
                <a:latin typeface="Courier New" panose="02070309020205020404" pitchFamily="49" charset="0"/>
                <a:cs typeface="Courier New" panose="02070309020205020404" pitchFamily="49" charset="0"/>
              </a:rPr>
              <a:t>	// Trong lúc đợi dữ liệu thì không thể gửi dữ liệu</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rc</a:t>
            </a:r>
            <a:r>
              <a:rPr lang="en-US" sz="1600" b="1" dirty="0" smtClean="0">
                <a:solidFill>
                  <a:srgbClr val="002060"/>
                </a:solidFill>
                <a:latin typeface="Courier New" panose="02070309020205020404" pitchFamily="49" charset="0"/>
                <a:cs typeface="Courier New" panose="02070309020205020404" pitchFamily="49" charset="0"/>
              </a:rPr>
              <a:t> = </a:t>
            </a:r>
            <a:r>
              <a:rPr lang="en-US" sz="1600" b="1" dirty="0" err="1" smtClean="0">
                <a:solidFill>
                  <a:srgbClr val="002060"/>
                </a:solidFill>
                <a:latin typeface="Courier New" panose="02070309020205020404" pitchFamily="49" charset="0"/>
                <a:cs typeface="Courier New" panose="02070309020205020404" pitchFamily="49" charset="0"/>
              </a:rPr>
              <a:t>recvfrom</a:t>
            </a:r>
            <a:r>
              <a:rPr lang="en-US" sz="1600" b="1" dirty="0" smtClean="0">
                <a:solidFill>
                  <a:srgbClr val="002060"/>
                </a:solidFill>
                <a:latin typeface="Courier New" panose="02070309020205020404" pitchFamily="49" charset="0"/>
                <a:cs typeface="Courier New" panose="02070309020205020404" pitchFamily="49" charset="0"/>
              </a:rPr>
              <a:t>(receiver,szXau,128,0,</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sockaddr</a:t>
            </a:r>
            <a:r>
              <a:rPr lang="en-US" sz="1600" b="1" dirty="0" smtClean="0">
                <a:solidFill>
                  <a:srgbClr val="002060"/>
                </a:solidFill>
                <a:latin typeface="Courier New" panose="02070309020205020404" pitchFamily="49" charset="0"/>
                <a:cs typeface="Courier New" panose="02070309020205020404" pitchFamily="49" charset="0"/>
              </a:rPr>
              <a:t>*)&amp;</a:t>
            </a:r>
            <a:r>
              <a:rPr lang="en-US" sz="1600" b="1" dirty="0" err="1" smtClean="0">
                <a:solidFill>
                  <a:srgbClr val="002060"/>
                </a:solidFill>
                <a:latin typeface="Courier New" panose="02070309020205020404" pitchFamily="49" charset="0"/>
                <a:cs typeface="Courier New" panose="02070309020205020404" pitchFamily="49" charset="0"/>
              </a:rPr>
              <a:t>senderAddress</a:t>
            </a:r>
            <a:r>
              <a:rPr lang="en-US" sz="1600" b="1" dirty="0" smtClean="0">
                <a:solidFill>
                  <a:srgbClr val="002060"/>
                </a:solidFill>
                <a:latin typeface="Courier New" panose="02070309020205020404" pitchFamily="49" charset="0"/>
                <a:cs typeface="Courier New" panose="02070309020205020404" pitchFamily="49" charset="0"/>
              </a:rPr>
              <a:t>,&amp;</a:t>
            </a:r>
            <a:r>
              <a:rPr lang="en-US" sz="1600" b="1" dirty="0" err="1" smtClean="0">
                <a:solidFill>
                  <a:srgbClr val="002060"/>
                </a:solidFill>
                <a:latin typeface="Courier New" panose="02070309020205020404" pitchFamily="49" charset="0"/>
                <a:cs typeface="Courier New" panose="02070309020205020404" pitchFamily="49" charset="0"/>
              </a:rPr>
              <a:t>senderLen</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6020"/>
                </a:solidFill>
                <a:latin typeface="Courier New" panose="02070309020205020404" pitchFamily="49" charset="0"/>
                <a:cs typeface="Courier New" panose="02070309020205020404" pitchFamily="49" charset="0"/>
              </a:rPr>
              <a:t>	//	..</a:t>
            </a:r>
          </a:p>
          <a:p>
            <a:r>
              <a:rPr lang="en-US" sz="1600" b="1" dirty="0" smtClean="0">
                <a:solidFill>
                  <a:srgbClr val="002060"/>
                </a:solidFill>
                <a:latin typeface="Courier New" panose="02070309020205020404" pitchFamily="49" charset="0"/>
                <a:cs typeface="Courier New" panose="02070309020205020404" pitchFamily="49" charset="0"/>
              </a:rPr>
              <a:t>}while</a:t>
            </a:r>
          </a:p>
          <a:p>
            <a:r>
              <a:rPr lang="en-US" sz="1600" b="1" dirty="0" smtClean="0">
                <a:solidFill>
                  <a:srgbClr val="002060"/>
                </a:solidFill>
                <a:latin typeface="Courier New" panose="02070309020205020404" pitchFamily="49" charset="0"/>
                <a:cs typeface="Courier New" panose="02070309020205020404" pitchFamily="49" charset="0"/>
              </a:rPr>
              <a:t>...</a:t>
            </a:r>
            <a:endParaRPr lang="en-US" sz="1600" b="1" dirty="0">
              <a:solidFill>
                <a:srgbClr val="00206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112</a:t>
            </a:fld>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Non-Blocking (Bất đồng bộ):</a:t>
            </a:r>
          </a:p>
          <a:p>
            <a:pPr lvl="2"/>
            <a:r>
              <a:rPr lang="en-US" sz="2000" smtClean="0">
                <a:solidFill>
                  <a:srgbClr val="002060"/>
                </a:solidFill>
              </a:rPr>
              <a:t> Là chế độ mà các thao tác vào ra sẽ trở về nơi gọi ngay lập tức và tiếp tục thực thi thread. Kết quả của thao tác vào ra sẽ được thông báo cho chương trình dưới một cơ chế đồng bộ nào đó.</a:t>
            </a:r>
          </a:p>
          <a:p>
            <a:pPr lvl="2"/>
            <a:r>
              <a:rPr lang="en-US" sz="2000" smtClean="0">
                <a:solidFill>
                  <a:srgbClr val="002060"/>
                </a:solidFill>
              </a:rPr>
              <a:t>Các hàm vào ra bất đồng bộ sẽ trả về mã lỗi </a:t>
            </a:r>
            <a:r>
              <a:rPr lang="en-US" sz="2000" b="1" smtClean="0">
                <a:solidFill>
                  <a:srgbClr val="002060"/>
                </a:solidFill>
              </a:rPr>
              <a:t>WSAWOULDBLOCK </a:t>
            </a:r>
            <a:r>
              <a:rPr lang="en-US" sz="2000" smtClean="0">
                <a:solidFill>
                  <a:srgbClr val="002060"/>
                </a:solidFill>
              </a:rPr>
              <a:t>nếu thao tác đó không thể hoàn tất ngay và mất thời gian đáng kể(chấp nhận kết nối, nhận dữ liệu, gửi dữ liệu...). Đây là điều hoàn toàn bình thường.</a:t>
            </a:r>
          </a:p>
          <a:p>
            <a:pPr lvl="2"/>
            <a:r>
              <a:rPr lang="en-US" sz="2000" smtClean="0">
                <a:solidFill>
                  <a:srgbClr val="002060"/>
                </a:solidFill>
              </a:rPr>
              <a:t>Có thể sử dụng trong thread xử lý giao diện của ứng dụng.</a:t>
            </a:r>
          </a:p>
          <a:p>
            <a:pPr lvl="2"/>
            <a:r>
              <a:rPr lang="en-US" sz="2000" smtClean="0">
                <a:solidFill>
                  <a:srgbClr val="002060"/>
                </a:solidFill>
              </a:rPr>
              <a:t>Thích hợp với các ứng dụng hướng sự kiện.</a:t>
            </a:r>
          </a:p>
          <a:p>
            <a:pPr lvl="1">
              <a:buNone/>
            </a:pPr>
            <a:endParaRPr lang="en-US" sz="1200" b="1"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113</a:t>
            </a:fld>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chế độ hoạt động của WinSock</a:t>
            </a:r>
          </a:p>
          <a:p>
            <a:pPr lvl="1"/>
            <a:r>
              <a:rPr lang="en-US" sz="2000" smtClean="0">
                <a:solidFill>
                  <a:srgbClr val="002060"/>
                </a:solidFill>
              </a:rPr>
              <a:t>Non-Blocking (Bất đồng bộ):</a:t>
            </a:r>
          </a:p>
        </p:txBody>
      </p:sp>
      <p:cxnSp>
        <p:nvCxnSpPr>
          <p:cNvPr id="7" name="Straight Arrow Connector 6"/>
          <p:cNvCxnSpPr/>
          <p:nvPr/>
        </p:nvCxnSpPr>
        <p:spPr>
          <a:xfrm rot="5400000">
            <a:off x="3009900" y="32385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590800" y="36576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Request</a:t>
            </a:r>
            <a:endParaRPr lang="en-US"/>
          </a:p>
        </p:txBody>
      </p:sp>
      <p:cxnSp>
        <p:nvCxnSpPr>
          <p:cNvPr id="9" name="Straight Connector 8"/>
          <p:cNvCxnSpPr/>
          <p:nvPr/>
        </p:nvCxnSpPr>
        <p:spPr>
          <a:xfrm rot="5400000">
            <a:off x="2857500" y="4457700"/>
            <a:ext cx="3581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590800" y="5257800"/>
            <a:ext cx="16764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I/O Complete</a:t>
            </a:r>
            <a:endParaRPr lang="en-US"/>
          </a:p>
        </p:txBody>
      </p:sp>
      <p:cxnSp>
        <p:nvCxnSpPr>
          <p:cNvPr id="12" name="Straight Arrow Connector 11"/>
          <p:cNvCxnSpPr/>
          <p:nvPr/>
        </p:nvCxnSpPr>
        <p:spPr>
          <a:xfrm rot="5400000">
            <a:off x="3010694" y="605710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a:off x="2057400" y="4038600"/>
            <a:ext cx="4572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9600" y="4230469"/>
            <a:ext cx="1600200" cy="646331"/>
          </a:xfrm>
          <a:prstGeom prst="rect">
            <a:avLst/>
          </a:prstGeom>
          <a:noFill/>
        </p:spPr>
        <p:txBody>
          <a:bodyPr wrap="square" rtlCol="0">
            <a:spAutoFit/>
          </a:bodyPr>
          <a:lstStyle/>
          <a:p>
            <a:r>
              <a:rPr lang="en-US" smtClean="0"/>
              <a:t>Non-Blocking state</a:t>
            </a:r>
            <a:endParaRPr lang="en-US"/>
          </a:p>
        </p:txBody>
      </p:sp>
      <p:sp>
        <p:nvSpPr>
          <p:cNvPr id="15" name="TextBox 14"/>
          <p:cNvSpPr txBox="1"/>
          <p:nvPr/>
        </p:nvSpPr>
        <p:spPr>
          <a:xfrm>
            <a:off x="2819400" y="2514600"/>
            <a:ext cx="1600200" cy="369332"/>
          </a:xfrm>
          <a:prstGeom prst="rect">
            <a:avLst/>
          </a:prstGeom>
          <a:noFill/>
        </p:spPr>
        <p:txBody>
          <a:bodyPr wrap="square" rtlCol="0">
            <a:spAutoFit/>
          </a:bodyPr>
          <a:lstStyle/>
          <a:p>
            <a:r>
              <a:rPr lang="en-US" smtClean="0"/>
              <a:t>Application</a:t>
            </a:r>
            <a:endParaRPr lang="en-US"/>
          </a:p>
        </p:txBody>
      </p:sp>
      <p:sp>
        <p:nvSpPr>
          <p:cNvPr id="16" name="Rounded Rectangle 15"/>
          <p:cNvSpPr/>
          <p:nvPr/>
        </p:nvSpPr>
        <p:spPr>
          <a:xfrm>
            <a:off x="5029200" y="4343400"/>
            <a:ext cx="16764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Perform I/O</a:t>
            </a:r>
            <a:endParaRPr lang="en-US"/>
          </a:p>
        </p:txBody>
      </p:sp>
      <p:cxnSp>
        <p:nvCxnSpPr>
          <p:cNvPr id="17" name="Elbow Connector 25"/>
          <p:cNvCxnSpPr>
            <a:stCxn id="8" idx="3"/>
            <a:endCxn id="16" idx="0"/>
          </p:cNvCxnSpPr>
          <p:nvPr/>
        </p:nvCxnSpPr>
        <p:spPr>
          <a:xfrm>
            <a:off x="4267200" y="3848100"/>
            <a:ext cx="1600200" cy="4953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6" idx="2"/>
            <a:endCxn id="11" idx="3"/>
          </p:cNvCxnSpPr>
          <p:nvPr/>
        </p:nvCxnSpPr>
        <p:spPr>
          <a:xfrm rot="5400000">
            <a:off x="4781550" y="4362450"/>
            <a:ext cx="571500" cy="16002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2600" y="2514600"/>
            <a:ext cx="838200" cy="369332"/>
          </a:xfrm>
          <a:prstGeom prst="rect">
            <a:avLst/>
          </a:prstGeom>
          <a:noFill/>
        </p:spPr>
        <p:txBody>
          <a:bodyPr wrap="square" rtlCol="0">
            <a:spAutoFit/>
          </a:bodyPr>
          <a:lstStyle/>
          <a:p>
            <a:r>
              <a:rPr lang="en-US" smtClean="0"/>
              <a:t>OS</a:t>
            </a:r>
            <a:endParaRPr lang="en-US"/>
          </a:p>
        </p:txBody>
      </p:sp>
      <p:sp>
        <p:nvSpPr>
          <p:cNvPr id="21" name="Rounded Rectangle 20"/>
          <p:cNvSpPr/>
          <p:nvPr/>
        </p:nvSpPr>
        <p:spPr>
          <a:xfrm>
            <a:off x="2590800" y="4343400"/>
            <a:ext cx="1676400" cy="609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Other</a:t>
            </a:r>
          </a:p>
          <a:p>
            <a:pPr algn="ctr"/>
            <a:r>
              <a:rPr lang="en-US" smtClean="0"/>
              <a:t>Computations</a:t>
            </a:r>
            <a:endParaRPr lang="en-US"/>
          </a:p>
        </p:txBody>
      </p:sp>
      <p:cxnSp>
        <p:nvCxnSpPr>
          <p:cNvPr id="23" name="Straight Arrow Connector 22"/>
          <p:cNvCxnSpPr>
            <a:stCxn id="8" idx="2"/>
            <a:endCxn id="21" idx="0"/>
          </p:cNvCxnSpPr>
          <p:nvPr/>
        </p:nvCxnSpPr>
        <p:spPr>
          <a:xfrm rot="5400000">
            <a:off x="3276600" y="4191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2"/>
            <a:endCxn id="11" idx="0"/>
          </p:cNvCxnSpPr>
          <p:nvPr/>
        </p:nvCxnSpPr>
        <p:spPr>
          <a:xfrm rot="5400000">
            <a:off x="3276600" y="5105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01FC069F-519A-4FBA-A280-9BFE5EA1AC9F}" type="slidenum">
              <a:rPr lang="en-US" smtClean="0"/>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chế</a:t>
            </a:r>
            <a:r>
              <a:rPr lang="en-US" sz="2400" dirty="0" smtClean="0">
                <a:solidFill>
                  <a:srgbClr val="002060"/>
                </a:solidFill>
              </a:rPr>
              <a:t> </a:t>
            </a:r>
            <a:r>
              <a:rPr lang="en-US" sz="2400" dirty="0" err="1" smtClean="0">
                <a:solidFill>
                  <a:srgbClr val="002060"/>
                </a:solidFill>
              </a:rPr>
              <a:t>độ</a:t>
            </a:r>
            <a:r>
              <a:rPr lang="en-US" sz="2400" dirty="0" smtClean="0">
                <a:solidFill>
                  <a:srgbClr val="002060"/>
                </a:solidFill>
              </a:rPr>
              <a:t> </a:t>
            </a:r>
            <a:r>
              <a:rPr lang="en-US" sz="2400" dirty="0" err="1" smtClean="0">
                <a:solidFill>
                  <a:srgbClr val="002060"/>
                </a:solidFill>
              </a:rPr>
              <a:t>hoạt</a:t>
            </a:r>
            <a:r>
              <a:rPr lang="en-US" sz="2400" dirty="0" smtClean="0">
                <a:solidFill>
                  <a:srgbClr val="002060"/>
                </a:solidFill>
              </a:rPr>
              <a:t> </a:t>
            </a:r>
            <a:r>
              <a:rPr lang="en-US" sz="2400" dirty="0" err="1" smtClean="0">
                <a:solidFill>
                  <a:srgbClr val="002060"/>
                </a:solidFill>
              </a:rPr>
              <a:t>động</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lvl="1"/>
            <a:r>
              <a:rPr lang="en-US" sz="2000" dirty="0" smtClean="0">
                <a:solidFill>
                  <a:srgbClr val="002060"/>
                </a:solidFill>
              </a:rPr>
              <a:t>Non-Blocking (</a:t>
            </a:r>
            <a:r>
              <a:rPr lang="en-US" sz="2000" dirty="0" err="1" smtClean="0">
                <a:solidFill>
                  <a:srgbClr val="002060"/>
                </a:solidFill>
              </a:rPr>
              <a:t>Bất</a:t>
            </a:r>
            <a:r>
              <a:rPr lang="en-US" sz="2000" dirty="0" smtClean="0">
                <a:solidFill>
                  <a:srgbClr val="002060"/>
                </a:solidFill>
              </a:rPr>
              <a:t> </a:t>
            </a:r>
            <a:r>
              <a:rPr lang="en-US" sz="2000" dirty="0" err="1" smtClean="0">
                <a:solidFill>
                  <a:srgbClr val="002060"/>
                </a:solidFill>
              </a:rPr>
              <a:t>đồng</a:t>
            </a:r>
            <a:r>
              <a:rPr lang="en-US" sz="2000" dirty="0" smtClean="0">
                <a:solidFill>
                  <a:srgbClr val="002060"/>
                </a:solidFill>
              </a:rPr>
              <a:t> </a:t>
            </a:r>
            <a:r>
              <a:rPr lang="en-US" sz="2000" dirty="0" err="1" smtClean="0">
                <a:solidFill>
                  <a:srgbClr val="002060"/>
                </a:solidFill>
              </a:rPr>
              <a:t>bộ</a:t>
            </a:r>
            <a:r>
              <a:rPr lang="en-US" sz="2000" dirty="0" smtClean="0">
                <a:solidFill>
                  <a:srgbClr val="002060"/>
                </a:solidFill>
              </a:rPr>
              <a:t>):</a:t>
            </a:r>
          </a:p>
          <a:p>
            <a:pPr lvl="2"/>
            <a:r>
              <a:rPr lang="en-US" sz="2000" dirty="0" smtClean="0">
                <a:solidFill>
                  <a:srgbClr val="002060"/>
                </a:solidFill>
              </a:rPr>
              <a:t>Socket </a:t>
            </a:r>
            <a:r>
              <a:rPr lang="en-US" sz="2000" dirty="0" err="1" smtClean="0">
                <a:solidFill>
                  <a:srgbClr val="002060"/>
                </a:solidFill>
              </a:rPr>
              <a:t>cần</a:t>
            </a:r>
            <a:r>
              <a:rPr lang="en-US" sz="2000" dirty="0" smtClean="0">
                <a:solidFill>
                  <a:srgbClr val="002060"/>
                </a:solidFill>
              </a:rPr>
              <a:t> </a:t>
            </a:r>
            <a:r>
              <a:rPr lang="en-US" sz="2000" dirty="0" err="1" smtClean="0">
                <a:solidFill>
                  <a:srgbClr val="002060"/>
                </a:solidFill>
              </a:rPr>
              <a:t>chuyển</a:t>
            </a:r>
            <a:r>
              <a:rPr lang="en-US" sz="2000" dirty="0" smtClean="0">
                <a:solidFill>
                  <a:srgbClr val="002060"/>
                </a:solidFill>
              </a:rPr>
              <a:t> sang </a:t>
            </a:r>
            <a:r>
              <a:rPr lang="en-US" sz="2000" dirty="0" err="1" smtClean="0">
                <a:solidFill>
                  <a:srgbClr val="002060"/>
                </a:solidFill>
              </a:rPr>
              <a:t>chế</a:t>
            </a:r>
            <a:r>
              <a:rPr lang="en-US" sz="2000" dirty="0" smtClean="0">
                <a:solidFill>
                  <a:srgbClr val="002060"/>
                </a:solidFill>
              </a:rPr>
              <a:t> </a:t>
            </a:r>
            <a:r>
              <a:rPr lang="en-US" sz="2000" dirty="0" err="1" smtClean="0">
                <a:solidFill>
                  <a:srgbClr val="002060"/>
                </a:solidFill>
              </a:rPr>
              <a:t>độ</a:t>
            </a:r>
            <a:r>
              <a:rPr lang="en-US" sz="2000" dirty="0" smtClean="0">
                <a:solidFill>
                  <a:srgbClr val="002060"/>
                </a:solidFill>
              </a:rPr>
              <a:t> </a:t>
            </a:r>
            <a:r>
              <a:rPr lang="en-US" sz="2000" dirty="0" err="1" smtClean="0">
                <a:solidFill>
                  <a:srgbClr val="002060"/>
                </a:solidFill>
              </a:rPr>
              <a:t>này</a:t>
            </a:r>
            <a:r>
              <a:rPr lang="en-US" sz="2000" dirty="0" smtClean="0">
                <a:solidFill>
                  <a:srgbClr val="002060"/>
                </a:solidFill>
              </a:rPr>
              <a:t> </a:t>
            </a:r>
            <a:r>
              <a:rPr lang="en-US" sz="2000" dirty="0" err="1" smtClean="0">
                <a:solidFill>
                  <a:srgbClr val="002060"/>
                </a:solidFill>
              </a:rPr>
              <a:t>bằng</a:t>
            </a:r>
            <a:r>
              <a:rPr lang="en-US" sz="2000" dirty="0" smtClean="0">
                <a:solidFill>
                  <a:srgbClr val="002060"/>
                </a:solidFill>
              </a:rPr>
              <a:t> </a:t>
            </a:r>
            <a:r>
              <a:rPr lang="en-US" sz="2000" dirty="0" err="1" smtClean="0">
                <a:solidFill>
                  <a:srgbClr val="002060"/>
                </a:solidFill>
              </a:rPr>
              <a:t>hàm</a:t>
            </a:r>
            <a:r>
              <a:rPr lang="en-US" sz="2000" dirty="0" smtClean="0">
                <a:solidFill>
                  <a:srgbClr val="002060"/>
                </a:solidFill>
              </a:rPr>
              <a:t> </a:t>
            </a:r>
            <a:r>
              <a:rPr lang="en-US" sz="2000" b="1" dirty="0" err="1" smtClean="0">
                <a:solidFill>
                  <a:srgbClr val="002060"/>
                </a:solidFill>
              </a:rPr>
              <a:t>ioctlsocket</a:t>
            </a:r>
            <a:endParaRPr lang="en-US" sz="2000" b="1" dirty="0" smtClean="0">
              <a:solidFill>
                <a:srgbClr val="002060"/>
              </a:solidFill>
            </a:endParaRPr>
          </a:p>
          <a:p>
            <a:pPr lvl="1">
              <a:buNone/>
            </a:pPr>
            <a:endParaRPr lang="en-US" sz="1200" b="1" dirty="0" smtClean="0">
              <a:solidFill>
                <a:srgbClr val="002060"/>
              </a:solidFill>
            </a:endParaRPr>
          </a:p>
        </p:txBody>
      </p:sp>
      <p:sp>
        <p:nvSpPr>
          <p:cNvPr id="8" name="TextBox 7"/>
          <p:cNvSpPr txBox="1"/>
          <p:nvPr/>
        </p:nvSpPr>
        <p:spPr>
          <a:xfrm>
            <a:off x="609600" y="2832080"/>
            <a:ext cx="7772400" cy="3416320"/>
          </a:xfrm>
          <a:prstGeom prst="rect">
            <a:avLst/>
          </a:prstGeom>
          <a:noFill/>
        </p:spPr>
        <p:txBody>
          <a:bodyPr wrap="square" rtlCol="0">
            <a:spAutoFit/>
          </a:bodyPr>
          <a:lstStyle/>
          <a:p>
            <a:r>
              <a:rPr lang="en-US" b="1" dirty="0" smtClean="0">
                <a:solidFill>
                  <a:srgbClr val="002060"/>
                </a:solidFill>
                <a:latin typeface="Courier New" panose="02070309020205020404" pitchFamily="49" charset="0"/>
                <a:cs typeface="Courier New" panose="02070309020205020404" pitchFamily="49" charset="0"/>
              </a:rPr>
              <a:t>SOCKET        s;</a:t>
            </a:r>
          </a:p>
          <a:p>
            <a:r>
              <a:rPr lang="en-US" b="1" dirty="0" smtClean="0">
                <a:solidFill>
                  <a:srgbClr val="002060"/>
                </a:solidFill>
                <a:latin typeface="Courier New" panose="02070309020205020404" pitchFamily="49" charset="0"/>
                <a:cs typeface="Courier New" panose="02070309020205020404" pitchFamily="49" charset="0"/>
              </a:rPr>
              <a:t>unsigned long </a:t>
            </a:r>
            <a:r>
              <a:rPr lang="en-US" b="1" dirty="0" err="1" smtClean="0">
                <a:solidFill>
                  <a:srgbClr val="002060"/>
                </a:solidFill>
                <a:latin typeface="Courier New" panose="02070309020205020404" pitchFamily="49" charset="0"/>
                <a:cs typeface="Courier New" panose="02070309020205020404" pitchFamily="49" charset="0"/>
              </a:rPr>
              <a:t>ul</a:t>
            </a:r>
            <a:r>
              <a:rPr lang="en-US" b="1" dirty="0" smtClean="0">
                <a:solidFill>
                  <a:srgbClr val="002060"/>
                </a:solidFill>
                <a:latin typeface="Courier New" panose="02070309020205020404" pitchFamily="49" charset="0"/>
                <a:cs typeface="Courier New" panose="02070309020205020404" pitchFamily="49" charset="0"/>
              </a:rPr>
              <a:t> = 1;</a:t>
            </a:r>
          </a:p>
          <a:p>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nRet</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 </a:t>
            </a:r>
          </a:p>
          <a:p>
            <a:r>
              <a:rPr lang="en-US" b="1" dirty="0" smtClean="0">
                <a:solidFill>
                  <a:srgbClr val="002060"/>
                </a:solidFill>
                <a:latin typeface="Courier New" panose="02070309020205020404" pitchFamily="49" charset="0"/>
                <a:cs typeface="Courier New" panose="02070309020205020404" pitchFamily="49" charset="0"/>
              </a:rPr>
              <a:t>s = socket(AF_INET, SOCK_STREAM, IPPROTO_TCP);</a:t>
            </a:r>
          </a:p>
          <a:p>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Chuyển</a:t>
            </a:r>
            <a:r>
              <a:rPr lang="en-US" b="1" dirty="0" smtClean="0">
                <a:solidFill>
                  <a:srgbClr val="006020"/>
                </a:solidFill>
                <a:latin typeface="Courier New" panose="02070309020205020404" pitchFamily="49" charset="0"/>
                <a:cs typeface="Courier New" panose="02070309020205020404" pitchFamily="49" charset="0"/>
              </a:rPr>
              <a:t> sang </a:t>
            </a:r>
            <a:r>
              <a:rPr lang="en-US" b="1" dirty="0" err="1" smtClean="0">
                <a:solidFill>
                  <a:srgbClr val="006020"/>
                </a:solidFill>
                <a:latin typeface="Courier New" panose="02070309020205020404" pitchFamily="49" charset="0"/>
                <a:cs typeface="Courier New" panose="02070309020205020404" pitchFamily="49" charset="0"/>
              </a:rPr>
              <a:t>chế</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độ</a:t>
            </a:r>
            <a:r>
              <a:rPr lang="en-US" b="1" dirty="0" smtClean="0">
                <a:solidFill>
                  <a:srgbClr val="006020"/>
                </a:solidFill>
                <a:latin typeface="Courier New" panose="02070309020205020404" pitchFamily="49" charset="0"/>
                <a:cs typeface="Courier New" panose="02070309020205020404" pitchFamily="49" charset="0"/>
              </a:rPr>
              <a:t> non-blocking</a:t>
            </a:r>
          </a:p>
          <a:p>
            <a:r>
              <a:rPr lang="en-US" b="1" dirty="0" err="1" smtClean="0">
                <a:solidFill>
                  <a:srgbClr val="002060"/>
                </a:solidFill>
                <a:latin typeface="Courier New" panose="02070309020205020404" pitchFamily="49" charset="0"/>
                <a:cs typeface="Courier New" panose="02070309020205020404" pitchFamily="49" charset="0"/>
              </a:rPr>
              <a:t>nRet</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ioctlsocket</a:t>
            </a:r>
            <a:r>
              <a:rPr lang="en-US" b="1" dirty="0" smtClean="0">
                <a:solidFill>
                  <a:srgbClr val="002060"/>
                </a:solidFill>
                <a:latin typeface="Courier New" panose="02070309020205020404" pitchFamily="49" charset="0"/>
                <a:cs typeface="Courier New" panose="02070309020205020404" pitchFamily="49" charset="0"/>
              </a:rPr>
              <a:t>(s, FIONBIO, (unsigned long *) &amp;</a:t>
            </a:r>
            <a:r>
              <a:rPr lang="en-US" b="1" dirty="0" err="1" smtClean="0">
                <a:solidFill>
                  <a:srgbClr val="002060"/>
                </a:solidFill>
                <a:latin typeface="Courier New" panose="02070309020205020404" pitchFamily="49" charset="0"/>
                <a:cs typeface="Courier New" panose="02070309020205020404" pitchFamily="49" charset="0"/>
              </a:rPr>
              <a:t>ul</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if (</a:t>
            </a:r>
            <a:r>
              <a:rPr lang="en-US" b="1" dirty="0" err="1" smtClean="0">
                <a:solidFill>
                  <a:srgbClr val="002060"/>
                </a:solidFill>
                <a:latin typeface="Courier New" panose="02070309020205020404" pitchFamily="49" charset="0"/>
                <a:cs typeface="Courier New" panose="02070309020205020404" pitchFamily="49" charset="0"/>
              </a:rPr>
              <a:t>nRet</a:t>
            </a:r>
            <a:r>
              <a:rPr lang="en-US" b="1" dirty="0" smtClean="0">
                <a:solidFill>
                  <a:srgbClr val="002060"/>
                </a:solidFill>
                <a:latin typeface="Courier New" panose="02070309020205020404" pitchFamily="49" charset="0"/>
                <a:cs typeface="Courier New" panose="02070309020205020404" pitchFamily="49" charset="0"/>
              </a:rPr>
              <a:t> == SOCKET_ERROR)</a:t>
            </a:r>
          </a:p>
          <a:p>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6020"/>
                </a:solidFill>
                <a:latin typeface="Courier New" panose="02070309020205020404" pitchFamily="49" charset="0"/>
                <a:cs typeface="Courier New" panose="02070309020205020404" pitchFamily="49" charset="0"/>
              </a:rPr>
              <a:t>    // </a:t>
            </a:r>
            <a:r>
              <a:rPr lang="en-US" b="1" dirty="0" err="1" smtClean="0">
                <a:solidFill>
                  <a:srgbClr val="006020"/>
                </a:solidFill>
                <a:latin typeface="Courier New" panose="02070309020205020404" pitchFamily="49" charset="0"/>
                <a:cs typeface="Courier New" panose="02070309020205020404" pitchFamily="49" charset="0"/>
              </a:rPr>
              <a:t>Thất</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bại</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a:t>
            </a:r>
          </a:p>
          <a:p>
            <a:endParaRPr lang="en-US" b="1" dirty="0">
              <a:solidFill>
                <a:srgbClr val="00206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fontScale="92500" lnSpcReduction="10000"/>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723900" lvl="2" indent="-3683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Blocking	</a:t>
            </a:r>
          </a:p>
          <a:p>
            <a:pPr marL="990600" lvl="3" indent="-266700"/>
            <a:r>
              <a:rPr lang="en-US" sz="1600" dirty="0" err="1" smtClean="0">
                <a:solidFill>
                  <a:srgbClr val="002060"/>
                </a:solidFill>
              </a:rPr>
              <a:t>Mô</a:t>
            </a:r>
            <a:r>
              <a:rPr lang="en-US" sz="1600" dirty="0" smtClean="0">
                <a:solidFill>
                  <a:srgbClr val="002060"/>
                </a:solidFill>
              </a:rPr>
              <a:t> </a:t>
            </a:r>
            <a:r>
              <a:rPr lang="en-US" sz="1600" dirty="0" err="1" smtClean="0">
                <a:solidFill>
                  <a:srgbClr val="002060"/>
                </a:solidFill>
              </a:rPr>
              <a:t>hình</a:t>
            </a:r>
            <a:r>
              <a:rPr lang="en-US" sz="1600" dirty="0" smtClean="0">
                <a:solidFill>
                  <a:srgbClr val="002060"/>
                </a:solidFill>
              </a:rPr>
              <a:t> </a:t>
            </a:r>
            <a:r>
              <a:rPr lang="en-US" sz="1600" dirty="0" err="1" smtClean="0">
                <a:solidFill>
                  <a:srgbClr val="002060"/>
                </a:solidFill>
              </a:rPr>
              <a:t>mặc</a:t>
            </a:r>
            <a:r>
              <a:rPr lang="en-US" sz="1600" dirty="0" smtClean="0">
                <a:solidFill>
                  <a:srgbClr val="002060"/>
                </a:solidFill>
              </a:rPr>
              <a:t> </a:t>
            </a:r>
            <a:r>
              <a:rPr lang="en-US" sz="1600" dirty="0" err="1" smtClean="0">
                <a:solidFill>
                  <a:srgbClr val="002060"/>
                </a:solidFill>
              </a:rPr>
              <a:t>định</a:t>
            </a:r>
            <a:r>
              <a:rPr lang="en-US" sz="1600" dirty="0" smtClean="0">
                <a:solidFill>
                  <a:srgbClr val="002060"/>
                </a:solidFill>
              </a:rPr>
              <a:t>, </a:t>
            </a:r>
            <a:r>
              <a:rPr lang="en-US" sz="1600" dirty="0" err="1" smtClean="0">
                <a:solidFill>
                  <a:srgbClr val="002060"/>
                </a:solidFill>
              </a:rPr>
              <a:t>đơn</a:t>
            </a:r>
            <a:r>
              <a:rPr lang="en-US" sz="1600" dirty="0" smtClean="0">
                <a:solidFill>
                  <a:srgbClr val="002060"/>
                </a:solidFill>
              </a:rPr>
              <a:t> </a:t>
            </a:r>
            <a:r>
              <a:rPr lang="en-US" sz="1600" dirty="0" err="1" smtClean="0">
                <a:solidFill>
                  <a:srgbClr val="002060"/>
                </a:solidFill>
              </a:rPr>
              <a:t>giản</a:t>
            </a:r>
            <a:r>
              <a:rPr lang="en-US" sz="1600" dirty="0" smtClean="0">
                <a:solidFill>
                  <a:srgbClr val="002060"/>
                </a:solidFill>
              </a:rPr>
              <a:t> </a:t>
            </a:r>
            <a:r>
              <a:rPr lang="en-US" sz="1600" dirty="0" err="1" smtClean="0">
                <a:solidFill>
                  <a:srgbClr val="002060"/>
                </a:solidFill>
              </a:rPr>
              <a:t>nhất</a:t>
            </a:r>
            <a:r>
              <a:rPr lang="en-US" sz="1600" dirty="0" smtClean="0">
                <a:solidFill>
                  <a:srgbClr val="002060"/>
                </a:solidFill>
              </a:rPr>
              <a:t>.</a:t>
            </a:r>
          </a:p>
          <a:p>
            <a:pPr marL="990600" lvl="3" indent="-266700"/>
            <a:r>
              <a:rPr lang="en-US" sz="1600" dirty="0" err="1" smtClean="0">
                <a:solidFill>
                  <a:srgbClr val="002060"/>
                </a:solidFill>
              </a:rPr>
              <a:t>Không</a:t>
            </a:r>
            <a:r>
              <a:rPr lang="en-US" sz="1600" dirty="0" smtClean="0">
                <a:solidFill>
                  <a:srgbClr val="002060"/>
                </a:solidFill>
              </a:rPr>
              <a:t> </a:t>
            </a:r>
            <a:r>
              <a:rPr lang="en-US" sz="1600" dirty="0" err="1" smtClean="0">
                <a:solidFill>
                  <a:srgbClr val="002060"/>
                </a:solidFill>
              </a:rPr>
              <a:t>thể</a:t>
            </a:r>
            <a:r>
              <a:rPr lang="en-US" sz="1600" dirty="0" smtClean="0">
                <a:solidFill>
                  <a:srgbClr val="002060"/>
                </a:solidFill>
              </a:rPr>
              <a:t> </a:t>
            </a:r>
            <a:r>
              <a:rPr lang="en-US" sz="1600" dirty="0" err="1" smtClean="0">
                <a:solidFill>
                  <a:srgbClr val="002060"/>
                </a:solidFill>
              </a:rPr>
              <a:t>gửi</a:t>
            </a:r>
            <a:r>
              <a:rPr lang="en-US" sz="1600" dirty="0" smtClean="0">
                <a:solidFill>
                  <a:srgbClr val="002060"/>
                </a:solidFill>
              </a:rPr>
              <a:t>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dữ</a:t>
            </a:r>
            <a:r>
              <a:rPr lang="en-US" sz="1600" dirty="0" smtClean="0">
                <a:solidFill>
                  <a:srgbClr val="002060"/>
                </a:solidFill>
              </a:rPr>
              <a:t> </a:t>
            </a:r>
            <a:r>
              <a:rPr lang="en-US" sz="1600" dirty="0" err="1" smtClean="0">
                <a:solidFill>
                  <a:srgbClr val="002060"/>
                </a:solidFill>
              </a:rPr>
              <a:t>liệu</a:t>
            </a:r>
            <a:r>
              <a:rPr lang="en-US" sz="1600" dirty="0" smtClean="0">
                <a:solidFill>
                  <a:srgbClr val="002060"/>
                </a:solidFill>
              </a:rPr>
              <a:t> </a:t>
            </a:r>
            <a:r>
              <a:rPr lang="en-US" sz="1600" dirty="0" err="1" smtClean="0">
                <a:solidFill>
                  <a:srgbClr val="002060"/>
                </a:solidFill>
              </a:rPr>
              <a:t>đồng</a:t>
            </a:r>
            <a:r>
              <a:rPr lang="en-US" sz="1600" dirty="0" smtClean="0">
                <a:solidFill>
                  <a:srgbClr val="002060"/>
                </a:solidFill>
              </a:rPr>
              <a:t> </a:t>
            </a:r>
            <a:r>
              <a:rPr lang="en-US" sz="1600" dirty="0" err="1" smtClean="0">
                <a:solidFill>
                  <a:srgbClr val="002060"/>
                </a:solidFill>
              </a:rPr>
              <a:t>thời</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cùng</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luồng</a:t>
            </a:r>
            <a:r>
              <a:rPr lang="en-US" sz="1600" dirty="0" smtClean="0">
                <a:solidFill>
                  <a:srgbClr val="002060"/>
                </a:solidFill>
              </a:rPr>
              <a:t>.</a:t>
            </a:r>
          </a:p>
          <a:p>
            <a:pPr marL="990600" lvl="3" indent="-266700"/>
            <a:r>
              <a:rPr lang="en-US" sz="1600" dirty="0" err="1" smtClean="0">
                <a:solidFill>
                  <a:srgbClr val="002060"/>
                </a:solidFill>
              </a:rPr>
              <a:t>Chỉ</a:t>
            </a:r>
            <a:r>
              <a:rPr lang="en-US" sz="1600" dirty="0" smtClean="0">
                <a:solidFill>
                  <a:srgbClr val="002060"/>
                </a:solidFill>
              </a:rPr>
              <a:t> </a:t>
            </a:r>
            <a:r>
              <a:rPr lang="en-US" sz="1600" dirty="0" err="1" smtClean="0">
                <a:solidFill>
                  <a:srgbClr val="002060"/>
                </a:solidFill>
              </a:rPr>
              <a:t>nên</a:t>
            </a:r>
            <a:r>
              <a:rPr lang="en-US" sz="1600" dirty="0" smtClean="0">
                <a:solidFill>
                  <a:srgbClr val="002060"/>
                </a:solidFill>
              </a:rPr>
              <a:t> </a:t>
            </a:r>
            <a:r>
              <a:rPr lang="en-US" sz="1600" dirty="0" err="1" smtClean="0">
                <a:solidFill>
                  <a:srgbClr val="002060"/>
                </a:solidFill>
              </a:rPr>
              <a:t>áp</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đơn</a:t>
            </a:r>
            <a:r>
              <a:rPr lang="en-US" sz="1600" dirty="0" smtClean="0">
                <a:solidFill>
                  <a:srgbClr val="002060"/>
                </a:solidFill>
              </a:rPr>
              <a:t> </a:t>
            </a:r>
            <a:r>
              <a:rPr lang="en-US" sz="1600" dirty="0" err="1" smtClean="0">
                <a:solidFill>
                  <a:srgbClr val="002060"/>
                </a:solidFill>
              </a:rPr>
              <a:t>giản</a:t>
            </a:r>
            <a:r>
              <a:rPr lang="en-US" sz="1600" dirty="0" smtClean="0">
                <a:solidFill>
                  <a:srgbClr val="002060"/>
                </a:solidFill>
              </a:rPr>
              <a:t>, </a:t>
            </a:r>
            <a:r>
              <a:rPr lang="en-US" sz="1600" dirty="0" err="1" smtClean="0">
                <a:solidFill>
                  <a:srgbClr val="002060"/>
                </a:solidFill>
              </a:rPr>
              <a:t>xử</a:t>
            </a:r>
            <a:r>
              <a:rPr lang="en-US" sz="1600" dirty="0" smtClean="0">
                <a:solidFill>
                  <a:srgbClr val="002060"/>
                </a:solidFill>
              </a:rPr>
              <a:t> </a:t>
            </a:r>
            <a:r>
              <a:rPr lang="en-US" sz="1600" dirty="0" err="1" smtClean="0">
                <a:solidFill>
                  <a:srgbClr val="002060"/>
                </a:solidFill>
              </a:rPr>
              <a:t>lý</a:t>
            </a:r>
            <a:r>
              <a:rPr lang="en-US" sz="1600" dirty="0" smtClean="0">
                <a:solidFill>
                  <a:srgbClr val="002060"/>
                </a:solidFill>
              </a:rPr>
              <a:t> </a:t>
            </a:r>
            <a:r>
              <a:rPr lang="en-US" sz="1600" dirty="0" err="1" smtClean="0">
                <a:solidFill>
                  <a:srgbClr val="002060"/>
                </a:solidFill>
              </a:rPr>
              <a:t>tuần</a:t>
            </a:r>
            <a:r>
              <a:rPr lang="en-US" sz="1600" dirty="0" smtClean="0">
                <a:solidFill>
                  <a:srgbClr val="002060"/>
                </a:solidFill>
              </a:rPr>
              <a:t> </a:t>
            </a:r>
            <a:r>
              <a:rPr lang="en-US" sz="1600" dirty="0" err="1" smtClean="0">
                <a:solidFill>
                  <a:srgbClr val="002060"/>
                </a:solidFill>
              </a:rPr>
              <a:t>tự</a:t>
            </a:r>
            <a:r>
              <a:rPr lang="en-US" sz="1600" dirty="0" smtClean="0">
                <a:solidFill>
                  <a:srgbClr val="002060"/>
                </a:solidFill>
              </a:rPr>
              <a:t>, </a:t>
            </a:r>
            <a:r>
              <a:rPr lang="en-US" sz="1600" dirty="0" err="1" smtClean="0">
                <a:solidFill>
                  <a:srgbClr val="002060"/>
                </a:solidFill>
              </a:rPr>
              <a:t>ít</a:t>
            </a:r>
            <a:r>
              <a:rPr lang="en-US" sz="1600" dirty="0" smtClean="0">
                <a:solidFill>
                  <a:srgbClr val="002060"/>
                </a:solidFill>
              </a:rPr>
              <a:t> </a:t>
            </a:r>
            <a:r>
              <a:rPr lang="en-US" sz="1600" dirty="0" err="1" smtClean="0">
                <a:solidFill>
                  <a:srgbClr val="002060"/>
                </a:solidFill>
              </a:rPr>
              <a:t>kết</a:t>
            </a:r>
            <a:r>
              <a:rPr lang="en-US" sz="1600" dirty="0" smtClean="0">
                <a:solidFill>
                  <a:srgbClr val="002060"/>
                </a:solidFill>
              </a:rPr>
              <a:t> </a:t>
            </a:r>
            <a:r>
              <a:rPr lang="en-US" sz="1600" dirty="0" err="1" smtClean="0">
                <a:solidFill>
                  <a:srgbClr val="002060"/>
                </a:solidFill>
              </a:rPr>
              <a:t>nối</a:t>
            </a:r>
            <a:r>
              <a:rPr lang="en-US" sz="1600" dirty="0" smtClean="0">
                <a:solidFill>
                  <a:srgbClr val="002060"/>
                </a:solidFill>
              </a:rPr>
              <a:t>.</a:t>
            </a:r>
          </a:p>
          <a:p>
            <a:pPr marL="990600" lvl="3" indent="-266700"/>
            <a:r>
              <a:rPr lang="en-US" sz="1600" dirty="0" err="1" smtClean="0">
                <a:solidFill>
                  <a:srgbClr val="002060"/>
                </a:solidFill>
              </a:rPr>
              <a:t>Giải</a:t>
            </a:r>
            <a:r>
              <a:rPr lang="en-US" sz="1600" dirty="0" smtClean="0">
                <a:solidFill>
                  <a:srgbClr val="002060"/>
                </a:solidFill>
              </a:rPr>
              <a:t> </a:t>
            </a:r>
            <a:r>
              <a:rPr lang="en-US" sz="1600" dirty="0" err="1" smtClean="0">
                <a:solidFill>
                  <a:srgbClr val="002060"/>
                </a:solidFill>
              </a:rPr>
              <a:t>quyết</a:t>
            </a:r>
            <a:r>
              <a:rPr lang="en-US" sz="1600" dirty="0" smtClean="0">
                <a:solidFill>
                  <a:srgbClr val="002060"/>
                </a:solidFill>
              </a:rPr>
              <a:t> </a:t>
            </a:r>
            <a:r>
              <a:rPr lang="en-US" sz="1600" dirty="0" err="1" smtClean="0">
                <a:solidFill>
                  <a:srgbClr val="002060"/>
                </a:solidFill>
              </a:rPr>
              <a:t>vấn</a:t>
            </a:r>
            <a:r>
              <a:rPr lang="en-US" sz="1600" dirty="0" smtClean="0">
                <a:solidFill>
                  <a:srgbClr val="002060"/>
                </a:solidFill>
              </a:rPr>
              <a:t> </a:t>
            </a:r>
            <a:r>
              <a:rPr lang="en-US" sz="1600" dirty="0" err="1" smtClean="0">
                <a:solidFill>
                  <a:srgbClr val="002060"/>
                </a:solidFill>
              </a:rPr>
              <a:t>đề</a:t>
            </a:r>
            <a:r>
              <a:rPr lang="en-US" sz="1600" dirty="0" smtClean="0">
                <a:solidFill>
                  <a:srgbClr val="002060"/>
                </a:solidFill>
              </a:rPr>
              <a:t> </a:t>
            </a:r>
            <a:r>
              <a:rPr lang="en-US" sz="1600" dirty="0" err="1" smtClean="0">
                <a:solidFill>
                  <a:srgbClr val="002060"/>
                </a:solidFill>
              </a:rPr>
              <a:t>xử</a:t>
            </a:r>
            <a:r>
              <a:rPr lang="en-US" sz="1600" dirty="0" smtClean="0">
                <a:solidFill>
                  <a:srgbClr val="002060"/>
                </a:solidFill>
              </a:rPr>
              <a:t> </a:t>
            </a:r>
            <a:r>
              <a:rPr lang="en-US" sz="1600" dirty="0" err="1" smtClean="0">
                <a:solidFill>
                  <a:srgbClr val="002060"/>
                </a:solidFill>
              </a:rPr>
              <a:t>lý</a:t>
            </a:r>
            <a:r>
              <a:rPr lang="en-US" sz="1600" dirty="0" smtClean="0">
                <a:solidFill>
                  <a:srgbClr val="002060"/>
                </a:solidFill>
              </a:rPr>
              <a:t> song </a:t>
            </a:r>
            <a:r>
              <a:rPr lang="en-US" sz="1600" dirty="0" err="1" smtClean="0">
                <a:solidFill>
                  <a:srgbClr val="002060"/>
                </a:solidFill>
              </a:rPr>
              <a:t>song</a:t>
            </a:r>
            <a:r>
              <a:rPr lang="en-US" sz="1600" dirty="0" smtClean="0">
                <a:solidFill>
                  <a:srgbClr val="002060"/>
                </a:solidFill>
              </a:rPr>
              <a:t> </a:t>
            </a:r>
            <a:r>
              <a:rPr lang="en-US" sz="1600" dirty="0" err="1" smtClean="0">
                <a:solidFill>
                  <a:srgbClr val="002060"/>
                </a:solidFill>
              </a:rPr>
              <a:t>bằng</a:t>
            </a:r>
            <a:r>
              <a:rPr lang="en-US" sz="1600" dirty="0" smtClean="0">
                <a:solidFill>
                  <a:srgbClr val="002060"/>
                </a:solidFill>
              </a:rPr>
              <a:t> </a:t>
            </a:r>
            <a:r>
              <a:rPr lang="en-US" sz="1600" dirty="0" err="1" smtClean="0">
                <a:solidFill>
                  <a:srgbClr val="002060"/>
                </a:solidFill>
              </a:rPr>
              <a:t>việc</a:t>
            </a:r>
            <a:r>
              <a:rPr lang="en-US" sz="1600" dirty="0" smtClean="0">
                <a:solidFill>
                  <a:srgbClr val="002060"/>
                </a:solidFill>
              </a:rPr>
              <a:t> </a:t>
            </a:r>
            <a:r>
              <a:rPr lang="en-US" sz="1600" dirty="0" err="1" smtClean="0">
                <a:solidFill>
                  <a:srgbClr val="002060"/>
                </a:solidFill>
              </a:rPr>
              <a:t>tạo</a:t>
            </a:r>
            <a:r>
              <a:rPr lang="en-US" sz="1600" dirty="0" smtClean="0">
                <a:solidFill>
                  <a:srgbClr val="002060"/>
                </a:solidFill>
              </a:rPr>
              <a:t> </a:t>
            </a:r>
            <a:r>
              <a:rPr lang="en-US" sz="1600" dirty="0" err="1" smtClean="0">
                <a:solidFill>
                  <a:srgbClr val="002060"/>
                </a:solidFill>
              </a:rPr>
              <a:t>thêm</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thread </a:t>
            </a:r>
            <a:r>
              <a:rPr lang="en-US" sz="1600" dirty="0" err="1" smtClean="0">
                <a:solidFill>
                  <a:srgbClr val="002060"/>
                </a:solidFill>
              </a:rPr>
              <a:t>chuyên</a:t>
            </a:r>
            <a:r>
              <a:rPr lang="en-US" sz="1600" dirty="0" smtClean="0">
                <a:solidFill>
                  <a:srgbClr val="002060"/>
                </a:solidFill>
              </a:rPr>
              <a:t> </a:t>
            </a:r>
            <a:r>
              <a:rPr lang="en-US" sz="1600" dirty="0" err="1" smtClean="0">
                <a:solidFill>
                  <a:srgbClr val="002060"/>
                </a:solidFill>
              </a:rPr>
              <a:t>biệt</a:t>
            </a:r>
            <a:r>
              <a:rPr lang="en-US" sz="1600" dirty="0" smtClean="0">
                <a:solidFill>
                  <a:srgbClr val="002060"/>
                </a:solidFill>
              </a:rPr>
              <a:t>: thread </a:t>
            </a:r>
            <a:r>
              <a:rPr lang="en-US" sz="1600" dirty="0" err="1" smtClean="0">
                <a:solidFill>
                  <a:srgbClr val="002060"/>
                </a:solidFill>
              </a:rPr>
              <a:t>gửi</a:t>
            </a:r>
            <a:r>
              <a:rPr lang="en-US" sz="1600" dirty="0" smtClean="0">
                <a:solidFill>
                  <a:srgbClr val="002060"/>
                </a:solidFill>
              </a:rPr>
              <a:t> </a:t>
            </a:r>
            <a:r>
              <a:rPr lang="en-US" sz="1600" dirty="0" err="1" smtClean="0">
                <a:solidFill>
                  <a:srgbClr val="002060"/>
                </a:solidFill>
              </a:rPr>
              <a:t>dữ</a:t>
            </a:r>
            <a:r>
              <a:rPr lang="en-US" sz="1600" dirty="0" smtClean="0">
                <a:solidFill>
                  <a:srgbClr val="002060"/>
                </a:solidFill>
              </a:rPr>
              <a:t> </a:t>
            </a:r>
            <a:r>
              <a:rPr lang="en-US" sz="1600" dirty="0" err="1" smtClean="0">
                <a:solidFill>
                  <a:srgbClr val="002060"/>
                </a:solidFill>
              </a:rPr>
              <a:t>liệu</a:t>
            </a:r>
            <a:r>
              <a:rPr lang="en-US" sz="1600" dirty="0" smtClean="0">
                <a:solidFill>
                  <a:srgbClr val="002060"/>
                </a:solidFill>
              </a:rPr>
              <a:t>, thread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dữ</a:t>
            </a:r>
            <a:r>
              <a:rPr lang="en-US" sz="1600" dirty="0" smtClean="0">
                <a:solidFill>
                  <a:srgbClr val="002060"/>
                </a:solidFill>
              </a:rPr>
              <a:t> </a:t>
            </a:r>
            <a:r>
              <a:rPr lang="en-US" sz="1600" dirty="0" err="1" smtClean="0">
                <a:solidFill>
                  <a:srgbClr val="002060"/>
                </a:solidFill>
              </a:rPr>
              <a:t>liệu</a:t>
            </a:r>
            <a:endParaRPr lang="en-US" sz="1600" dirty="0" smtClean="0">
              <a:solidFill>
                <a:srgbClr val="002060"/>
              </a:solidFill>
            </a:endParaRPr>
          </a:p>
          <a:p>
            <a:pPr marL="990600" lvl="3" indent="-266700"/>
            <a:r>
              <a:rPr lang="en-US" sz="1600" dirty="0" err="1" smtClean="0">
                <a:solidFill>
                  <a:srgbClr val="002060"/>
                </a:solidFill>
              </a:rPr>
              <a:t>Hàm</a:t>
            </a:r>
            <a:r>
              <a:rPr lang="en-US" sz="1600" dirty="0" smtClean="0">
                <a:solidFill>
                  <a:srgbClr val="002060"/>
                </a:solidFill>
              </a:rPr>
              <a:t> API </a:t>
            </a:r>
            <a:r>
              <a:rPr lang="en-US" sz="1600" b="1" dirty="0" err="1" smtClean="0">
                <a:solidFill>
                  <a:srgbClr val="002060"/>
                </a:solidFill>
              </a:rPr>
              <a:t>CreateThread</a:t>
            </a:r>
            <a:r>
              <a:rPr lang="en-US" sz="1600" b="1"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sử</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để</a:t>
            </a:r>
            <a:r>
              <a:rPr lang="en-US" sz="1600" dirty="0" smtClean="0">
                <a:solidFill>
                  <a:srgbClr val="002060"/>
                </a:solidFill>
              </a:rPr>
              <a:t> </a:t>
            </a:r>
            <a:r>
              <a:rPr lang="en-US" sz="1600" dirty="0" err="1" smtClean="0">
                <a:solidFill>
                  <a:srgbClr val="002060"/>
                </a:solidFill>
              </a:rPr>
              <a:t>tạo</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luồng</a:t>
            </a:r>
            <a:r>
              <a:rPr lang="en-US" sz="1600" dirty="0" smtClean="0">
                <a:solidFill>
                  <a:srgbClr val="002060"/>
                </a:solidFill>
              </a:rPr>
              <a:t> </a:t>
            </a:r>
            <a:r>
              <a:rPr lang="en-US" sz="1600" dirty="0" err="1" smtClean="0">
                <a:solidFill>
                  <a:srgbClr val="002060"/>
                </a:solidFill>
              </a:rPr>
              <a:t>mới</a:t>
            </a:r>
            <a:endParaRPr lang="en-US" sz="1600" dirty="0" smtClean="0">
              <a:solidFill>
                <a:srgbClr val="002060"/>
              </a:solidFill>
            </a:endParaRPr>
          </a:p>
          <a:p>
            <a:pPr marL="990600" lvl="3" indent="-266700">
              <a:buNone/>
            </a:pPr>
            <a:r>
              <a:rPr lang="en-US" sz="1600" b="1" dirty="0" smtClean="0">
                <a:solidFill>
                  <a:srgbClr val="002060"/>
                </a:solidFill>
              </a:rPr>
              <a:t>	HANDLE     WINAPI       </a:t>
            </a:r>
            <a:r>
              <a:rPr lang="en-US" sz="1600" b="1" dirty="0" err="1" smtClean="0">
                <a:solidFill>
                  <a:srgbClr val="002060"/>
                </a:solidFill>
              </a:rPr>
              <a:t>CreateThread</a:t>
            </a:r>
            <a:r>
              <a:rPr lang="en-US" sz="1600" b="1" dirty="0" smtClean="0">
                <a:solidFill>
                  <a:srgbClr val="002060"/>
                </a:solidFill>
              </a:rPr>
              <a:t>(</a:t>
            </a:r>
          </a:p>
          <a:p>
            <a:pPr marL="990600" lvl="3" indent="-266700">
              <a:buNone/>
            </a:pPr>
            <a:r>
              <a:rPr lang="en-US" sz="1600" b="1" dirty="0" smtClean="0">
                <a:solidFill>
                  <a:srgbClr val="002060"/>
                </a:solidFill>
              </a:rPr>
              <a:t>		 __in LPSECURITY_ATTRIBUTES            </a:t>
            </a:r>
            <a:r>
              <a:rPr lang="en-US" sz="1600" b="1" dirty="0" err="1" smtClean="0">
                <a:solidFill>
                  <a:srgbClr val="002060"/>
                </a:solidFill>
              </a:rPr>
              <a:t>lpThreadAttributes</a:t>
            </a:r>
            <a:r>
              <a:rPr lang="en-US" sz="1600" b="1" dirty="0" smtClean="0">
                <a:solidFill>
                  <a:srgbClr val="002060"/>
                </a:solidFill>
              </a:rPr>
              <a:t>, </a:t>
            </a:r>
          </a:p>
          <a:p>
            <a:pPr marL="990600" lvl="3" indent="-266700">
              <a:buNone/>
            </a:pPr>
            <a:r>
              <a:rPr lang="en-US" sz="1600" b="1" dirty="0" smtClean="0">
                <a:solidFill>
                  <a:srgbClr val="002060"/>
                </a:solidFill>
              </a:rPr>
              <a:t>		__in SIZE_T           </a:t>
            </a:r>
            <a:r>
              <a:rPr lang="en-US" sz="1600" b="1" dirty="0" err="1" smtClean="0">
                <a:solidFill>
                  <a:srgbClr val="002060"/>
                </a:solidFill>
              </a:rPr>
              <a:t>dwStackSize</a:t>
            </a:r>
            <a:r>
              <a:rPr lang="en-US" sz="1600" b="1" dirty="0" smtClean="0">
                <a:solidFill>
                  <a:srgbClr val="002060"/>
                </a:solidFill>
              </a:rPr>
              <a:t>, </a:t>
            </a:r>
          </a:p>
          <a:p>
            <a:pPr marL="990600" lvl="3" indent="-266700">
              <a:buNone/>
            </a:pPr>
            <a:r>
              <a:rPr lang="en-US" sz="1600" b="1" dirty="0" smtClean="0">
                <a:solidFill>
                  <a:srgbClr val="002060"/>
                </a:solidFill>
              </a:rPr>
              <a:t>		__in LPTHREAD_START_ROUTINE        </a:t>
            </a:r>
            <a:r>
              <a:rPr lang="en-US" sz="1600" b="1" dirty="0" err="1" smtClean="0">
                <a:solidFill>
                  <a:srgbClr val="002060"/>
                </a:solidFill>
              </a:rPr>
              <a:t>lpStartAddress</a:t>
            </a:r>
            <a:r>
              <a:rPr lang="en-US" sz="1600" b="1" dirty="0" smtClean="0">
                <a:solidFill>
                  <a:srgbClr val="002060"/>
                </a:solidFill>
              </a:rPr>
              <a:t>, </a:t>
            </a:r>
          </a:p>
          <a:p>
            <a:pPr marL="990600" lvl="3" indent="-266700">
              <a:buNone/>
            </a:pPr>
            <a:r>
              <a:rPr lang="en-US" sz="1600" b="1" dirty="0" smtClean="0">
                <a:solidFill>
                  <a:srgbClr val="002060"/>
                </a:solidFill>
              </a:rPr>
              <a:t>		__in LPVOID         </a:t>
            </a:r>
            <a:r>
              <a:rPr lang="en-US" sz="1600" b="1" dirty="0" err="1" smtClean="0">
                <a:solidFill>
                  <a:srgbClr val="002060"/>
                </a:solidFill>
              </a:rPr>
              <a:t>lpParameter</a:t>
            </a:r>
            <a:r>
              <a:rPr lang="en-US" sz="1600" b="1" dirty="0" smtClean="0">
                <a:solidFill>
                  <a:srgbClr val="002060"/>
                </a:solidFill>
              </a:rPr>
              <a:t>, </a:t>
            </a:r>
          </a:p>
          <a:p>
            <a:pPr marL="990600" lvl="3" indent="-266700">
              <a:buNone/>
            </a:pPr>
            <a:r>
              <a:rPr lang="en-US" sz="1600" b="1" dirty="0" smtClean="0">
                <a:solidFill>
                  <a:srgbClr val="002060"/>
                </a:solidFill>
              </a:rPr>
              <a:t>		__in DWORD        </a:t>
            </a:r>
            <a:r>
              <a:rPr lang="en-US" sz="1600" b="1" dirty="0" err="1" smtClean="0">
                <a:solidFill>
                  <a:srgbClr val="002060"/>
                </a:solidFill>
              </a:rPr>
              <a:t>dwCreationFlags</a:t>
            </a:r>
            <a:r>
              <a:rPr lang="en-US" sz="1600" b="1" dirty="0" smtClean="0">
                <a:solidFill>
                  <a:srgbClr val="002060"/>
                </a:solidFill>
              </a:rPr>
              <a:t>, </a:t>
            </a:r>
          </a:p>
          <a:p>
            <a:pPr marL="990600" lvl="3" indent="-266700">
              <a:buNone/>
            </a:pPr>
            <a:r>
              <a:rPr lang="en-US" sz="1600" b="1" dirty="0" smtClean="0">
                <a:solidFill>
                  <a:srgbClr val="002060"/>
                </a:solidFill>
              </a:rPr>
              <a:t>		__out LPDWORD        </a:t>
            </a:r>
            <a:r>
              <a:rPr lang="en-US" sz="1600" b="1" dirty="0" err="1" smtClean="0">
                <a:solidFill>
                  <a:srgbClr val="002060"/>
                </a:solidFill>
              </a:rPr>
              <a:t>lpThreadId</a:t>
            </a:r>
            <a:r>
              <a:rPr lang="en-US" sz="1600" b="1" dirty="0" smtClean="0">
                <a:solidFill>
                  <a:srgbClr val="002060"/>
                </a:solidFill>
              </a:rPr>
              <a:t> ); </a:t>
            </a:r>
          </a:p>
          <a:p>
            <a:pPr marL="1009650" lvl="3" indent="-285750">
              <a:buFontTx/>
              <a:buChar char="-"/>
            </a:pPr>
            <a:r>
              <a:rPr lang="en-US" sz="1600" b="1" dirty="0" err="1" smtClean="0">
                <a:solidFill>
                  <a:srgbClr val="002060"/>
                </a:solidFill>
              </a:rPr>
              <a:t>TerminateThread</a:t>
            </a:r>
            <a:endParaRPr lang="en-US" sz="1600" b="1" dirty="0" smtClean="0">
              <a:solidFill>
                <a:srgbClr val="002060"/>
              </a:solidFill>
            </a:endParaRPr>
          </a:p>
          <a:p>
            <a:pPr marL="1009650" lvl="3" indent="-285750">
              <a:buFontTx/>
              <a:buChar char="-"/>
            </a:pPr>
            <a:r>
              <a:rPr lang="en-US" sz="1600" b="1" dirty="0">
                <a:solidFill>
                  <a:srgbClr val="002060"/>
                </a:solidFill>
                <a:latin typeface="+mj-lt"/>
              </a:rPr>
              <a:t>BOOL WINAPI </a:t>
            </a:r>
            <a:r>
              <a:rPr lang="en-US" sz="1600" b="1" dirty="0" err="1">
                <a:solidFill>
                  <a:srgbClr val="002060"/>
                </a:solidFill>
                <a:latin typeface="+mj-lt"/>
              </a:rPr>
              <a:t>TerminateThread</a:t>
            </a:r>
            <a:r>
              <a:rPr lang="en-US" sz="1600" b="1" dirty="0">
                <a:solidFill>
                  <a:srgbClr val="002060"/>
                </a:solidFill>
                <a:latin typeface="+mj-lt"/>
              </a:rPr>
              <a:t>( __</a:t>
            </a:r>
            <a:r>
              <a:rPr lang="en-US" sz="1600" b="1" dirty="0" err="1">
                <a:solidFill>
                  <a:srgbClr val="002060"/>
                </a:solidFill>
                <a:latin typeface="+mj-lt"/>
              </a:rPr>
              <a:t>in_out</a:t>
            </a:r>
            <a:r>
              <a:rPr lang="en-US" sz="1600" b="1" dirty="0">
                <a:solidFill>
                  <a:srgbClr val="002060"/>
                </a:solidFill>
                <a:latin typeface="+mj-lt"/>
              </a:rPr>
              <a:t> HANDLE </a:t>
            </a:r>
            <a:r>
              <a:rPr lang="en-US" sz="1600" b="1" i="1" dirty="0" err="1">
                <a:solidFill>
                  <a:srgbClr val="002060"/>
                </a:solidFill>
                <a:latin typeface="+mj-lt"/>
              </a:rPr>
              <a:t>hThread</a:t>
            </a:r>
            <a:r>
              <a:rPr lang="en-US" sz="1600" b="1" dirty="0" smtClean="0">
                <a:solidFill>
                  <a:srgbClr val="002060"/>
                </a:solidFill>
                <a:latin typeface="+mj-lt"/>
              </a:rPr>
              <a:t>,</a:t>
            </a:r>
          </a:p>
          <a:p>
            <a:pPr marL="3009900" lvl="8" indent="0">
              <a:buNone/>
            </a:pPr>
            <a:r>
              <a:rPr lang="en-US" sz="1600" b="1" dirty="0" smtClean="0">
                <a:solidFill>
                  <a:srgbClr val="002060"/>
                </a:solidFill>
                <a:latin typeface="+mj-lt"/>
              </a:rPr>
              <a:t> </a:t>
            </a:r>
            <a:r>
              <a:rPr lang="en-US" sz="1600" b="1" dirty="0">
                <a:solidFill>
                  <a:srgbClr val="002060"/>
                </a:solidFill>
                <a:latin typeface="+mj-lt"/>
              </a:rPr>
              <a:t>__in DWORD </a:t>
            </a:r>
            <a:r>
              <a:rPr lang="en-US" sz="1600" b="1" i="1" dirty="0" err="1">
                <a:solidFill>
                  <a:srgbClr val="002060"/>
                </a:solidFill>
                <a:latin typeface="+mj-lt"/>
              </a:rPr>
              <a:t>dwExitCode</a:t>
            </a:r>
            <a:r>
              <a:rPr lang="en-US" sz="1600" b="1" dirty="0">
                <a:solidFill>
                  <a:srgbClr val="002060"/>
                </a:solidFill>
                <a:latin typeface="+mj-lt"/>
              </a:rPr>
              <a:t> </a:t>
            </a:r>
            <a:r>
              <a:rPr lang="en-US" sz="1600" b="1" dirty="0" smtClean="0">
                <a:solidFill>
                  <a:srgbClr val="002060"/>
                </a:solidFill>
                <a:latin typeface="+mj-lt"/>
              </a:rPr>
              <a:t>);</a:t>
            </a:r>
          </a:p>
          <a:p>
            <a:pPr lvl="1">
              <a:buNone/>
            </a:pPr>
            <a:r>
              <a:rPr lang="en-US" dirty="0" smtClean="0">
                <a:solidFill>
                  <a:srgbClr val="002060"/>
                </a:solidFill>
              </a:rPr>
              <a:t>- </a:t>
            </a:r>
            <a:r>
              <a:rPr lang="en-US" sz="1900" dirty="0" err="1" smtClean="0">
                <a:solidFill>
                  <a:srgbClr val="002060"/>
                </a:solidFill>
              </a:rPr>
              <a:t>Trên</a:t>
            </a:r>
            <a:r>
              <a:rPr lang="en-US" sz="1900" dirty="0" smtClean="0">
                <a:solidFill>
                  <a:srgbClr val="002060"/>
                </a:solidFill>
              </a:rPr>
              <a:t> </a:t>
            </a:r>
            <a:r>
              <a:rPr lang="en-US" sz="1900" dirty="0" err="1" smtClean="0">
                <a:solidFill>
                  <a:srgbClr val="002060"/>
                </a:solidFill>
              </a:rPr>
              <a:t>unix</a:t>
            </a:r>
            <a:r>
              <a:rPr lang="en-US" sz="1900" dirty="0" smtClean="0">
                <a:solidFill>
                  <a:srgbClr val="002060"/>
                </a:solidFill>
              </a:rPr>
              <a:t>/</a:t>
            </a:r>
            <a:r>
              <a:rPr lang="en-US" sz="1900" dirty="0" err="1" smtClean="0">
                <a:solidFill>
                  <a:srgbClr val="002060"/>
                </a:solidFill>
              </a:rPr>
              <a:t>linux</a:t>
            </a:r>
            <a:r>
              <a:rPr lang="en-US" sz="1900" dirty="0" smtClean="0">
                <a:solidFill>
                  <a:srgbClr val="002060"/>
                </a:solidFill>
              </a:rPr>
              <a:t>/</a:t>
            </a:r>
            <a:r>
              <a:rPr lang="en-US" sz="1900" dirty="0" err="1" smtClean="0">
                <a:solidFill>
                  <a:srgbClr val="002060"/>
                </a:solidFill>
              </a:rPr>
              <a:t>posix</a:t>
            </a:r>
            <a:r>
              <a:rPr lang="en-US" sz="1900" dirty="0" smtClean="0">
                <a:solidFill>
                  <a:srgbClr val="002060"/>
                </a:solidFill>
              </a:rPr>
              <a:t>: </a:t>
            </a:r>
            <a:r>
              <a:rPr lang="en-US" sz="1900" b="1" dirty="0" err="1" smtClean="0">
                <a:solidFill>
                  <a:srgbClr val="002060"/>
                </a:solidFill>
              </a:rPr>
              <a:t>pthread_create</a:t>
            </a:r>
            <a:r>
              <a:rPr lang="en-US" sz="1900" dirty="0" smtClean="0">
                <a:solidFill>
                  <a:srgbClr val="002060"/>
                </a:solidFill>
              </a:rPr>
              <a:t> </a:t>
            </a:r>
            <a:r>
              <a:rPr lang="en-US" sz="1900" dirty="0" err="1" smtClean="0">
                <a:solidFill>
                  <a:srgbClr val="002060"/>
                </a:solidFill>
              </a:rPr>
              <a:t>và</a:t>
            </a:r>
            <a:r>
              <a:rPr lang="en-US" sz="1900" dirty="0" smtClean="0">
                <a:solidFill>
                  <a:srgbClr val="002060"/>
                </a:solidFill>
              </a:rPr>
              <a:t> </a:t>
            </a:r>
            <a:r>
              <a:rPr lang="en-US" sz="1900" b="1" dirty="0" err="1" smtClean="0">
                <a:solidFill>
                  <a:srgbClr val="002060"/>
                </a:solidFill>
              </a:rPr>
              <a:t>pthread_kill</a:t>
            </a:r>
            <a:r>
              <a:rPr lang="en-US" dirty="0" smtClean="0">
                <a:solidFill>
                  <a:srgbClr val="002060"/>
                </a:solidFill>
              </a:rPr>
              <a:t> </a:t>
            </a:r>
          </a:p>
          <a:p>
            <a:pPr lvl="3">
              <a:buNone/>
            </a:pPr>
            <a:endParaRPr lang="en-US" sz="1600" dirty="0" smtClean="0">
              <a:solidFill>
                <a:srgbClr val="002060"/>
              </a:solidFill>
            </a:endParaRPr>
          </a:p>
          <a:p>
            <a:pPr lvl="3"/>
            <a:endParaRPr lang="en-US" sz="1600" dirty="0" smtClean="0">
              <a:solidFill>
                <a:srgbClr val="002060"/>
              </a:solidFill>
            </a:endParaRPr>
          </a:p>
          <a:p>
            <a:pPr lvl="1">
              <a:buNone/>
            </a:pPr>
            <a:endParaRPr lang="en-US" sz="1200" b="1" dirty="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116</a:t>
            </a:fld>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723900" lvl="2" indent="-368300"/>
            <a:r>
              <a:rPr lang="en-US" sz="2000" smtClean="0">
                <a:solidFill>
                  <a:srgbClr val="002060"/>
                </a:solidFill>
              </a:rPr>
              <a:t>Mô hình Blocking	</a:t>
            </a:r>
          </a:p>
        </p:txBody>
      </p:sp>
      <p:sp>
        <p:nvSpPr>
          <p:cNvPr id="7" name="TextBox 6"/>
          <p:cNvSpPr txBox="1"/>
          <p:nvPr/>
        </p:nvSpPr>
        <p:spPr>
          <a:xfrm>
            <a:off x="5105400" y="4431268"/>
            <a:ext cx="1981200" cy="369332"/>
          </a:xfrm>
          <a:prstGeom prst="rect">
            <a:avLst/>
          </a:prstGeom>
          <a:noFill/>
        </p:spPr>
        <p:txBody>
          <a:bodyPr wrap="square" rtlCol="0">
            <a:spAutoFit/>
          </a:bodyPr>
          <a:lstStyle/>
          <a:p>
            <a:r>
              <a:rPr lang="en-US" smtClean="0"/>
              <a:t>Receiver Thread</a:t>
            </a:r>
            <a:endParaRPr lang="en-US"/>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socket</a:t>
            </a:r>
            <a:endParaRPr lang="en-US"/>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bind</a:t>
            </a:r>
            <a:endParaRPr lang="en-US"/>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listen</a:t>
            </a:r>
            <a:endParaRPr lang="en-US"/>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accept</a:t>
            </a:r>
            <a:endParaRPr lang="en-US"/>
          </a:p>
        </p:txBody>
      </p:sp>
      <p:sp>
        <p:nvSpPr>
          <p:cNvPr id="16" name="Rounded Rectangle 15"/>
          <p:cNvSpPr/>
          <p:nvPr/>
        </p:nvSpPr>
        <p:spPr>
          <a:xfrm>
            <a:off x="5029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recv</a:t>
            </a:r>
            <a:endParaRPr lang="en-US"/>
          </a:p>
        </p:txBody>
      </p:sp>
      <p:sp>
        <p:nvSpPr>
          <p:cNvPr id="17" name="Rounded Rectangle 16"/>
          <p:cNvSpPr/>
          <p:nvPr/>
        </p:nvSpPr>
        <p:spPr>
          <a:xfrm>
            <a:off x="2362200" y="5503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send</a:t>
            </a:r>
            <a:endParaRPr lang="en-US"/>
          </a:p>
        </p:txBody>
      </p:sp>
      <p:sp>
        <p:nvSpPr>
          <p:cNvPr id="18" name="Rounded Rectangle 17"/>
          <p:cNvSpPr/>
          <p:nvPr/>
        </p:nvSpPr>
        <p:spPr>
          <a:xfrm>
            <a:off x="2362200" y="594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other tasks</a:t>
            </a:r>
            <a:endParaRPr lang="en-US"/>
          </a:p>
        </p:txBody>
      </p:sp>
      <p:sp>
        <p:nvSpPr>
          <p:cNvPr id="19" name="Rounded Rectangle 18"/>
          <p:cNvSpPr/>
          <p:nvPr/>
        </p:nvSpPr>
        <p:spPr>
          <a:xfrm>
            <a:off x="5029200" y="5808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other tasks</a:t>
            </a:r>
            <a:endParaRPr lang="en-US"/>
          </a:p>
        </p:txBody>
      </p:sp>
      <p:sp>
        <p:nvSpPr>
          <p:cNvPr id="20" name="Rounded Rectangle 19"/>
          <p:cNvSpPr/>
          <p:nvPr/>
        </p:nvSpPr>
        <p:spPr>
          <a:xfrm>
            <a:off x="2362200" y="4893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CreateThread</a:t>
            </a:r>
            <a:endParaRPr lang="en-US"/>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31100" y="4762500"/>
            <a:ext cx="2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01400" y="5342400"/>
            <a:ext cx="32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86000" y="586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2"/>
          </p:cNvCxnSpPr>
          <p:nvPr/>
        </p:nvCxnSpPr>
        <p:spPr>
          <a:xfrm rot="16200000" flipH="1">
            <a:off x="3121300" y="6372500"/>
            <a:ext cx="285314" cy="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1752600" y="6509658"/>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1181100" y="5943147"/>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752600" y="537845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hape 52"/>
          <p:cNvCxnSpPr>
            <a:stCxn id="20" idx="3"/>
            <a:endCxn id="16" idx="0"/>
          </p:cNvCxnSpPr>
          <p:nvPr/>
        </p:nvCxnSpPr>
        <p:spPr>
          <a:xfrm>
            <a:off x="4162200" y="5037600"/>
            <a:ext cx="1767000" cy="237000"/>
          </a:xfrm>
          <a:prstGeom prst="bentConnector2">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2"/>
            <a:endCxn id="19" idx="0"/>
          </p:cNvCxnSpPr>
          <p:nvPr/>
        </p:nvCxnSpPr>
        <p:spPr>
          <a:xfrm rot="5400000">
            <a:off x="5806500" y="5685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2"/>
          </p:cNvCxnSpPr>
          <p:nvPr/>
        </p:nvCxnSpPr>
        <p:spPr>
          <a:xfrm rot="16200000" flipH="1">
            <a:off x="5745900" y="6279299"/>
            <a:ext cx="371475" cy="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43600" y="645389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6473370" y="5758542"/>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6233886" y="506185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6125686" y="5166360"/>
            <a:ext cx="229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smtClean="0"/>
              <a:t>Main Thread</a:t>
            </a:r>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117</a:t>
            </a:fld>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623888" lvl="2" indent="-268288"/>
            <a:r>
              <a:rPr lang="en-US" sz="2000" smtClean="0">
                <a:solidFill>
                  <a:srgbClr val="002060"/>
                </a:solidFill>
              </a:rPr>
              <a:t>Mô hình Blocking	</a:t>
            </a:r>
          </a:p>
          <a:p>
            <a:pPr marL="990600" lvl="3" indent="-266700"/>
            <a:r>
              <a:rPr lang="en-US" sz="1600" smtClean="0">
                <a:solidFill>
                  <a:srgbClr val="002060"/>
                </a:solidFill>
              </a:rPr>
              <a:t>Đoạn chương trình sau sẽ minh họa việc gửi và nhận dữ liệu đồng thời trong TCP Client</a:t>
            </a:r>
          </a:p>
          <a:p>
            <a:pPr lvl="3"/>
            <a:endParaRPr lang="en-US" sz="1600" smtClean="0">
              <a:solidFill>
                <a:srgbClr val="002060"/>
              </a:solidFill>
            </a:endParaRPr>
          </a:p>
          <a:p>
            <a:pPr lvl="3">
              <a:buNone/>
            </a:pPr>
            <a:endParaRPr lang="en-US" sz="1600" smtClean="0">
              <a:solidFill>
                <a:srgbClr val="002060"/>
              </a:solidFill>
            </a:endParaRPr>
          </a:p>
          <a:p>
            <a:pPr lvl="3"/>
            <a:endParaRPr lang="en-US" sz="1600" smtClean="0">
              <a:solidFill>
                <a:srgbClr val="002060"/>
              </a:solidFill>
            </a:endParaRPr>
          </a:p>
          <a:p>
            <a:pPr lvl="1">
              <a:buNone/>
            </a:pPr>
            <a:endParaRPr lang="en-US" sz="1200" b="1" smtClean="0">
              <a:solidFill>
                <a:srgbClr val="002060"/>
              </a:solidFill>
            </a:endParaRPr>
          </a:p>
        </p:txBody>
      </p:sp>
      <p:sp>
        <p:nvSpPr>
          <p:cNvPr id="9" name="TextBox 8"/>
          <p:cNvSpPr txBox="1"/>
          <p:nvPr/>
        </p:nvSpPr>
        <p:spPr>
          <a:xfrm>
            <a:off x="609600" y="2871787"/>
            <a:ext cx="8001000" cy="3754874"/>
          </a:xfrm>
          <a:prstGeom prst="rect">
            <a:avLst/>
          </a:prstGeom>
          <a:noFill/>
        </p:spPr>
        <p:txBody>
          <a:bodyPr wrap="square" rtlCol="0">
            <a:spAutoFit/>
          </a:bodyPr>
          <a:lstStyle/>
          <a:p>
            <a:r>
              <a:rPr lang="en-US" sz="1400" b="1" smtClean="0">
                <a:solidFill>
                  <a:srgbClr val="006020"/>
                </a:solidFill>
                <a:latin typeface="Courier New" panose="02070309020205020404" pitchFamily="49" charset="0"/>
                <a:cs typeface="Courier New" panose="02070309020205020404" pitchFamily="49" charset="0"/>
              </a:rPr>
              <a:t>// Khai báo luồng xử lý việc nhận dữ liệu</a:t>
            </a:r>
          </a:p>
          <a:p>
            <a:r>
              <a:rPr lang="en-US" sz="1400" b="1" smtClean="0">
                <a:solidFill>
                  <a:srgbClr val="002060"/>
                </a:solidFill>
                <a:latin typeface="Courier New" panose="02070309020205020404" pitchFamily="49" charset="0"/>
                <a:cs typeface="Courier New" panose="02070309020205020404" pitchFamily="49" charset="0"/>
              </a:rPr>
              <a:t>DWORD WINAPI ReceiverThread(LPVOID lpParameter);</a:t>
            </a:r>
          </a:p>
          <a:p>
            <a:r>
              <a:rPr lang="en-US" sz="1400" b="1" smtClean="0">
                <a:solidFill>
                  <a:srgbClr val="002060"/>
                </a:solidFill>
                <a:latin typeface="Courier New" panose="02070309020205020404" pitchFamily="49" charset="0"/>
                <a:cs typeface="Courier New" panose="02070309020205020404" pitchFamily="49" charset="0"/>
              </a:rPr>
              <a:t>...</a:t>
            </a:r>
          </a:p>
          <a:p>
            <a:r>
              <a:rPr lang="en-US" sz="1400" b="1" smtClean="0">
                <a:solidFill>
                  <a:srgbClr val="006020"/>
                </a:solidFill>
                <a:latin typeface="Courier New" panose="02070309020205020404" pitchFamily="49" charset="0"/>
                <a:cs typeface="Courier New" panose="02070309020205020404" pitchFamily="49" charset="0"/>
              </a:rPr>
              <a:t>// Khai báo các biến toàn cục</a:t>
            </a:r>
          </a:p>
          <a:p>
            <a:r>
              <a:rPr lang="en-US" sz="1400" b="1" smtClean="0">
                <a:solidFill>
                  <a:srgbClr val="002060"/>
                </a:solidFill>
                <a:latin typeface="Courier New" panose="02070309020205020404" pitchFamily="49" charset="0"/>
                <a:cs typeface="Courier New" panose="02070309020205020404" pitchFamily="49" charset="0"/>
              </a:rPr>
              <a:t>SOCKADDR_IN address;</a:t>
            </a:r>
          </a:p>
          <a:p>
            <a:r>
              <a:rPr lang="en-US" sz="1400" b="1" smtClean="0">
                <a:solidFill>
                  <a:srgbClr val="002060"/>
                </a:solidFill>
                <a:latin typeface="Courier New" panose="02070309020205020404" pitchFamily="49" charset="0"/>
                <a:cs typeface="Courier New" panose="02070309020205020404" pitchFamily="49" charset="0"/>
              </a:rPr>
              <a:t>SOCKET		client; </a:t>
            </a:r>
          </a:p>
          <a:p>
            <a:r>
              <a:rPr lang="en-US" sz="1400" b="1" smtClean="0">
                <a:solidFill>
                  <a:srgbClr val="002060"/>
                </a:solidFill>
                <a:latin typeface="Courier New" panose="02070309020205020404" pitchFamily="49" charset="0"/>
                <a:cs typeface="Courier New" panose="02070309020205020404" pitchFamily="49" charset="0"/>
              </a:rPr>
              <a:t>char		szXau[128];</a:t>
            </a:r>
          </a:p>
          <a:p>
            <a:r>
              <a:rPr lang="en-US" sz="1400" b="1" smtClean="0">
                <a:solidFill>
                  <a:srgbClr val="002060"/>
                </a:solidFill>
                <a:latin typeface="Courier New" panose="02070309020205020404" pitchFamily="49" charset="0"/>
                <a:cs typeface="Courier New" panose="02070309020205020404" pitchFamily="49" charset="0"/>
              </a:rPr>
              <a:t>...</a:t>
            </a:r>
          </a:p>
          <a:p>
            <a:r>
              <a:rPr lang="en-US" sz="1400" b="1" smtClean="0">
                <a:solidFill>
                  <a:srgbClr val="002060"/>
                </a:solidFill>
                <a:latin typeface="Courier New" panose="02070309020205020404" pitchFamily="49" charset="0"/>
                <a:cs typeface="Courier New" panose="02070309020205020404" pitchFamily="49" charset="0"/>
              </a:rPr>
              <a:t>rc = connect(client,(sockaddr*)&amp;address,sizeof(address));</a:t>
            </a:r>
          </a:p>
          <a:p>
            <a:r>
              <a:rPr lang="en-US" sz="1400" b="1" smtClean="0">
                <a:solidFill>
                  <a:srgbClr val="006020"/>
                </a:solidFill>
                <a:latin typeface="Courier New" panose="02070309020205020404" pitchFamily="49" charset="0"/>
                <a:cs typeface="Courier New" panose="02070309020205020404" pitchFamily="49" charset="0"/>
              </a:rPr>
              <a:t>// Tạo luồng xử lý việc nhận dữ liệu</a:t>
            </a:r>
          </a:p>
          <a:p>
            <a:r>
              <a:rPr lang="en-US" sz="1400" b="1" smtClean="0">
                <a:solidFill>
                  <a:srgbClr val="002060"/>
                </a:solidFill>
                <a:latin typeface="Courier New" panose="02070309020205020404" pitchFamily="49" charset="0"/>
                <a:cs typeface="Courier New" panose="02070309020205020404" pitchFamily="49" charset="0"/>
              </a:rPr>
              <a:t>CreateThread(0,0,ReceiverThread,0,0,0);</a:t>
            </a:r>
          </a:p>
          <a:p>
            <a:r>
              <a:rPr lang="en-US" sz="1400" b="1" smtClean="0">
                <a:solidFill>
                  <a:srgbClr val="002060"/>
                </a:solidFill>
                <a:latin typeface="Courier New" panose="02070309020205020404" pitchFamily="49" charset="0"/>
                <a:cs typeface="Courier New" panose="02070309020205020404" pitchFamily="49" charset="0"/>
              </a:rPr>
              <a:t>while (strlen(gets(szXau))&gt;=2)</a:t>
            </a:r>
          </a:p>
          <a:p>
            <a:r>
              <a:rPr lang="en-US" sz="1400" b="1" smtClean="0">
                <a:solidFill>
                  <a:srgbClr val="002060"/>
                </a:solidFill>
                <a:latin typeface="Courier New" panose="02070309020205020404" pitchFamily="49" charset="0"/>
                <a:cs typeface="Courier New" panose="02070309020205020404" pitchFamily="49" charset="0"/>
              </a:rPr>
              <a:t>{</a:t>
            </a:r>
          </a:p>
          <a:p>
            <a:r>
              <a:rPr lang="en-US" sz="1400" b="1" smtClean="0">
                <a:solidFill>
                  <a:srgbClr val="002060"/>
                </a:solidFill>
                <a:latin typeface="Courier New" panose="02070309020205020404" pitchFamily="49" charset="0"/>
                <a:cs typeface="Courier New" panose="02070309020205020404" pitchFamily="49" charset="0"/>
              </a:rPr>
              <a:t>	rc = send(client,szXau,strlen(szXau),0);</a:t>
            </a:r>
          </a:p>
          <a:p>
            <a:r>
              <a:rPr lang="en-US" sz="1400" b="1" smtClean="0">
                <a:solidFill>
                  <a:srgbClr val="002060"/>
                </a:solidFill>
                <a:latin typeface="Courier New" panose="02070309020205020404" pitchFamily="49" charset="0"/>
                <a:cs typeface="Courier New" panose="02070309020205020404" pitchFamily="49" charset="0"/>
              </a:rPr>
              <a:t>}</a:t>
            </a:r>
          </a:p>
          <a:p>
            <a:r>
              <a:rPr lang="en-US" sz="1400" b="1" smtClean="0">
                <a:solidFill>
                  <a:srgbClr val="002060"/>
                </a:solidFill>
                <a:latin typeface="Courier New" panose="02070309020205020404" pitchFamily="49" charset="0"/>
                <a:cs typeface="Courier New" panose="02070309020205020404" pitchFamily="49" charset="0"/>
              </a:rPr>
              <a:t>...</a:t>
            </a:r>
          </a:p>
          <a:p>
            <a:endParaRPr lang="en-US" sz="1400" b="1" smtClean="0">
              <a:solidFill>
                <a:srgbClr val="00206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118</a:t>
            </a:fld>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622300" lvl="2" indent="-266700"/>
            <a:r>
              <a:rPr lang="en-US" sz="2000" dirty="0" smtClean="0">
                <a:solidFill>
                  <a:srgbClr val="002060"/>
                </a:solidFill>
              </a:rPr>
              <a:t>Mô </a:t>
            </a:r>
            <a:r>
              <a:rPr lang="en-US" sz="2000" dirty="0" err="1" smtClean="0">
                <a:solidFill>
                  <a:srgbClr val="002060"/>
                </a:solidFill>
              </a:rPr>
              <a:t>hình</a:t>
            </a:r>
            <a:r>
              <a:rPr lang="en-US" sz="2000" dirty="0" smtClean="0">
                <a:solidFill>
                  <a:srgbClr val="002060"/>
                </a:solidFill>
              </a:rPr>
              <a:t> Blocking	</a:t>
            </a:r>
          </a:p>
          <a:p>
            <a:pPr marL="990600" lvl="3" indent="-266700"/>
            <a:r>
              <a:rPr lang="en-US" sz="1600" dirty="0" err="1" smtClean="0">
                <a:solidFill>
                  <a:srgbClr val="002060"/>
                </a:solidFill>
              </a:rPr>
              <a:t>Đoạn</a:t>
            </a:r>
            <a:r>
              <a:rPr lang="en-US" sz="1600" dirty="0" smtClean="0">
                <a:solidFill>
                  <a:srgbClr val="002060"/>
                </a:solidFill>
              </a:rPr>
              <a:t> </a:t>
            </a:r>
            <a:r>
              <a:rPr lang="en-US" sz="1600" dirty="0" err="1" smtClean="0">
                <a:solidFill>
                  <a:srgbClr val="002060"/>
                </a:solidFill>
              </a:rPr>
              <a:t>chương</a:t>
            </a:r>
            <a:r>
              <a:rPr lang="en-US" sz="1600" dirty="0" smtClean="0">
                <a:solidFill>
                  <a:srgbClr val="002060"/>
                </a:solidFill>
              </a:rPr>
              <a:t> </a:t>
            </a:r>
            <a:r>
              <a:rPr lang="en-US" sz="1600" dirty="0" err="1" smtClean="0">
                <a:solidFill>
                  <a:srgbClr val="002060"/>
                </a:solidFill>
              </a:rPr>
              <a:t>trình</a:t>
            </a:r>
            <a:r>
              <a:rPr lang="en-US" sz="1600" dirty="0" smtClean="0">
                <a:solidFill>
                  <a:srgbClr val="002060"/>
                </a:solidFill>
              </a:rPr>
              <a:t> (</a:t>
            </a:r>
            <a:r>
              <a:rPr lang="en-US" sz="1600" dirty="0" err="1" smtClean="0">
                <a:solidFill>
                  <a:srgbClr val="002060"/>
                </a:solidFill>
              </a:rPr>
              <a:t>tiếp</a:t>
            </a:r>
            <a:r>
              <a:rPr lang="en-US" sz="1600" dirty="0" smtClean="0">
                <a:solidFill>
                  <a:srgbClr val="002060"/>
                </a:solidFill>
              </a:rPr>
              <a:t>)</a:t>
            </a:r>
          </a:p>
          <a:p>
            <a:pPr lvl="3"/>
            <a:endParaRPr lang="en-US" sz="1600" dirty="0" smtClean="0">
              <a:solidFill>
                <a:srgbClr val="002060"/>
              </a:solidFill>
            </a:endParaRPr>
          </a:p>
          <a:p>
            <a:pPr lvl="3">
              <a:buNone/>
            </a:pPr>
            <a:endParaRPr lang="en-US" sz="1600" dirty="0" smtClean="0">
              <a:solidFill>
                <a:srgbClr val="002060"/>
              </a:solidFill>
            </a:endParaRPr>
          </a:p>
          <a:p>
            <a:pPr lvl="3"/>
            <a:endParaRPr lang="en-US" sz="1600" dirty="0" smtClean="0">
              <a:solidFill>
                <a:srgbClr val="002060"/>
              </a:solidFill>
            </a:endParaRPr>
          </a:p>
          <a:p>
            <a:pPr lvl="1">
              <a:buNone/>
            </a:pPr>
            <a:endParaRPr lang="en-US" sz="1200" b="1" dirty="0" smtClean="0">
              <a:solidFill>
                <a:srgbClr val="002060"/>
              </a:solidFill>
            </a:endParaRPr>
          </a:p>
        </p:txBody>
      </p:sp>
      <p:sp>
        <p:nvSpPr>
          <p:cNvPr id="9" name="TextBox 8"/>
          <p:cNvSpPr txBox="1"/>
          <p:nvPr/>
        </p:nvSpPr>
        <p:spPr>
          <a:xfrm>
            <a:off x="762000" y="2673727"/>
            <a:ext cx="7924800" cy="4031873"/>
          </a:xfrm>
          <a:prstGeom prst="rect">
            <a:avLst/>
          </a:prstGeom>
          <a:noFill/>
        </p:spPr>
        <p:txBody>
          <a:bodyPr wrap="square" rtlCol="0">
            <a:spAutoFit/>
          </a:bodyPr>
          <a:lstStyle/>
          <a:p>
            <a:r>
              <a:rPr lang="en-US" sz="1600" b="1" dirty="0" smtClean="0">
                <a:solidFill>
                  <a:srgbClr val="002060"/>
                </a:solidFill>
                <a:latin typeface="Courier New" panose="02070309020205020404" pitchFamily="49" charset="0"/>
                <a:cs typeface="Courier New" panose="02070309020205020404" pitchFamily="49" charset="0"/>
              </a:rPr>
              <a:t>DWORD WINAPI </a:t>
            </a:r>
            <a:r>
              <a:rPr lang="en-US" sz="1600" b="1" dirty="0" err="1" smtClean="0">
                <a:solidFill>
                  <a:srgbClr val="002060"/>
                </a:solidFill>
                <a:latin typeface="Courier New" panose="02070309020205020404" pitchFamily="49" charset="0"/>
                <a:cs typeface="Courier New" panose="02070309020205020404" pitchFamily="49" charset="0"/>
              </a:rPr>
              <a:t>ReceiverThread</a:t>
            </a:r>
            <a:r>
              <a:rPr lang="en-US" sz="1600" b="1" dirty="0" smtClean="0">
                <a:solidFill>
                  <a:srgbClr val="002060"/>
                </a:solidFill>
                <a:latin typeface="Courier New" panose="02070309020205020404" pitchFamily="49" charset="0"/>
                <a:cs typeface="Courier New" panose="02070309020205020404" pitchFamily="49" charset="0"/>
              </a:rPr>
              <a:t>(LPVOID </a:t>
            </a:r>
            <a:r>
              <a:rPr lang="en-US" sz="1600" b="1" dirty="0" err="1" smtClean="0">
                <a:solidFill>
                  <a:srgbClr val="002060"/>
                </a:solidFill>
                <a:latin typeface="Courier New" panose="02070309020205020404" pitchFamily="49" charset="0"/>
                <a:cs typeface="Courier New" panose="02070309020205020404" pitchFamily="49" charset="0"/>
              </a:rPr>
              <a:t>lpParameter</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2060"/>
                </a:solidFill>
                <a:latin typeface="Courier New" panose="02070309020205020404" pitchFamily="49" charset="0"/>
                <a:cs typeface="Courier New" panose="02070309020205020404" pitchFamily="49" charset="0"/>
              </a:rPr>
              <a:t>	char	</a:t>
            </a:r>
            <a:r>
              <a:rPr lang="en-US" sz="1600" b="1" dirty="0" err="1" smtClean="0">
                <a:solidFill>
                  <a:srgbClr val="002060"/>
                </a:solidFill>
                <a:latin typeface="Courier New" panose="02070309020205020404" pitchFamily="49" charset="0"/>
                <a:cs typeface="Courier New" panose="02070309020205020404" pitchFamily="49" charset="0"/>
              </a:rPr>
              <a:t>szBuf</a:t>
            </a:r>
            <a:r>
              <a:rPr lang="en-US" sz="1600" b="1" dirty="0" smtClean="0">
                <a:solidFill>
                  <a:srgbClr val="002060"/>
                </a:solidFill>
                <a:latin typeface="Courier New" panose="02070309020205020404" pitchFamily="49" charset="0"/>
                <a:cs typeface="Courier New" panose="02070309020205020404" pitchFamily="49" charset="0"/>
              </a:rPr>
              <a:t>[128];</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int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len</a:t>
            </a:r>
            <a:r>
              <a:rPr lang="en-US" sz="1600" b="1" dirty="0" smtClean="0">
                <a:solidFill>
                  <a:srgbClr val="002060"/>
                </a:solidFill>
                <a:latin typeface="Courier New" panose="02070309020205020404" pitchFamily="49" charset="0"/>
                <a:cs typeface="Courier New" panose="02070309020205020404" pitchFamily="49" charset="0"/>
              </a:rPr>
              <a:t> = 0;</a:t>
            </a:r>
          </a:p>
          <a:p>
            <a:r>
              <a:rPr lang="en-US" sz="1600" b="1" dirty="0" smtClean="0">
                <a:solidFill>
                  <a:srgbClr val="002060"/>
                </a:solidFill>
                <a:latin typeface="Courier New" panose="02070309020205020404" pitchFamily="49" charset="0"/>
                <a:cs typeface="Courier New" panose="02070309020205020404" pitchFamily="49" charset="0"/>
              </a:rPr>
              <a:t>	do</a:t>
            </a:r>
          </a:p>
          <a:p>
            <a:r>
              <a:rPr lang="en-US" sz="1600" b="1" dirty="0" smtClean="0">
                <a:solidFill>
                  <a:srgbClr val="002060"/>
                </a:solidFill>
                <a:latin typeface="Courier New" panose="02070309020205020404" pitchFamily="49" charset="0"/>
                <a:cs typeface="Courier New" panose="02070309020205020404" pitchFamily="49" charset="0"/>
              </a:rPr>
              <a:t>	{</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len</a:t>
            </a:r>
            <a:r>
              <a:rPr lang="en-US" sz="1600" b="1" dirty="0" smtClean="0">
                <a:solidFill>
                  <a:srgbClr val="002060"/>
                </a:solidFill>
                <a:latin typeface="Courier New" panose="02070309020205020404" pitchFamily="49" charset="0"/>
                <a:cs typeface="Courier New" panose="02070309020205020404" pitchFamily="49" charset="0"/>
              </a:rPr>
              <a:t> = </a:t>
            </a:r>
            <a:r>
              <a:rPr lang="en-US" sz="1600" b="1" dirty="0" err="1" smtClean="0">
                <a:solidFill>
                  <a:srgbClr val="002060"/>
                </a:solidFill>
                <a:latin typeface="Courier New" panose="02070309020205020404" pitchFamily="49" charset="0"/>
                <a:cs typeface="Courier New" panose="02070309020205020404" pitchFamily="49" charset="0"/>
              </a:rPr>
              <a:t>recv</a:t>
            </a:r>
            <a:r>
              <a:rPr lang="en-US" sz="1600" b="1" dirty="0" smtClean="0">
                <a:solidFill>
                  <a:srgbClr val="002060"/>
                </a:solidFill>
                <a:latin typeface="Courier New" panose="02070309020205020404" pitchFamily="49" charset="0"/>
                <a:cs typeface="Courier New" panose="02070309020205020404" pitchFamily="49" charset="0"/>
              </a:rPr>
              <a:t>(client,szBuf,128,0);</a:t>
            </a:r>
          </a:p>
          <a:p>
            <a:r>
              <a:rPr lang="en-US" sz="1600" b="1" dirty="0" smtClean="0">
                <a:solidFill>
                  <a:srgbClr val="002060"/>
                </a:solidFill>
                <a:latin typeface="Courier New" panose="02070309020205020404" pitchFamily="49" charset="0"/>
                <a:cs typeface="Courier New" panose="02070309020205020404" pitchFamily="49" charset="0"/>
              </a:rPr>
              <a:t>		if (</a:t>
            </a:r>
            <a:r>
              <a:rPr lang="en-US" sz="1600" b="1" dirty="0" err="1" smtClean="0">
                <a:solidFill>
                  <a:srgbClr val="002060"/>
                </a:solidFill>
                <a:latin typeface="Courier New" panose="02070309020205020404" pitchFamily="49" charset="0"/>
                <a:cs typeface="Courier New" panose="02070309020205020404" pitchFamily="49" charset="0"/>
              </a:rPr>
              <a:t>len</a:t>
            </a:r>
            <a:r>
              <a:rPr lang="en-US" sz="1600" b="1" dirty="0" smtClean="0">
                <a:solidFill>
                  <a:srgbClr val="002060"/>
                </a:solidFill>
                <a:latin typeface="Courier New" panose="02070309020205020404" pitchFamily="49" charset="0"/>
                <a:cs typeface="Courier New" panose="02070309020205020404" pitchFamily="49" charset="0"/>
              </a:rPr>
              <a:t>&gt;=2)</a:t>
            </a:r>
          </a:p>
          <a:p>
            <a:r>
              <a:rPr lang="en-US" sz="1600" b="1" dirty="0" smtClean="0">
                <a:solidFill>
                  <a:srgbClr val="002060"/>
                </a:solidFill>
                <a:latin typeface="Courier New" panose="02070309020205020404" pitchFamily="49" charset="0"/>
                <a:cs typeface="Courier New" panose="02070309020205020404" pitchFamily="49" charset="0"/>
              </a:rPr>
              <a:t>		{</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szBuf</a:t>
            </a:r>
            <a:r>
              <a:rPr lang="en-US" sz="1600" b="1" dirty="0" smtClean="0">
                <a:solidFill>
                  <a:srgbClr val="002060"/>
                </a:solidFill>
                <a:latin typeface="Courier New" panose="02070309020205020404" pitchFamily="49" charset="0"/>
                <a:cs typeface="Courier New" panose="02070309020205020404" pitchFamily="49" charset="0"/>
              </a:rPr>
              <a:t>[</a:t>
            </a:r>
            <a:r>
              <a:rPr lang="en-US" sz="1600" b="1" dirty="0" err="1" smtClean="0">
                <a:solidFill>
                  <a:srgbClr val="002060"/>
                </a:solidFill>
                <a:latin typeface="Courier New" panose="02070309020205020404" pitchFamily="49" charset="0"/>
                <a:cs typeface="Courier New" panose="02070309020205020404" pitchFamily="49" charset="0"/>
              </a:rPr>
              <a:t>len</a:t>
            </a:r>
            <a:r>
              <a:rPr lang="en-US" sz="1600" b="1" dirty="0" smtClean="0">
                <a:solidFill>
                  <a:srgbClr val="002060"/>
                </a:solidFill>
                <a:latin typeface="Courier New" panose="02070309020205020404" pitchFamily="49" charset="0"/>
                <a:cs typeface="Courier New" panose="02070309020205020404" pitchFamily="49" charset="0"/>
              </a:rPr>
              <a:t>] = 0;</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printf</a:t>
            </a:r>
            <a:r>
              <a:rPr lang="en-US" sz="1600" b="1" dirty="0" smtClean="0">
                <a:solidFill>
                  <a:srgbClr val="002060"/>
                </a:solidFill>
                <a:latin typeface="Courier New" panose="02070309020205020404" pitchFamily="49" charset="0"/>
                <a:cs typeface="Courier New" panose="02070309020205020404" pitchFamily="49" charset="0"/>
              </a:rPr>
              <a:t>("%s\n",</a:t>
            </a:r>
            <a:r>
              <a:rPr lang="en-US" sz="1600" b="1" dirty="0" err="1" smtClean="0">
                <a:solidFill>
                  <a:srgbClr val="002060"/>
                </a:solidFill>
                <a:latin typeface="Courier New" panose="02070309020205020404" pitchFamily="49" charset="0"/>
                <a:cs typeface="Courier New" panose="02070309020205020404" pitchFamily="49" charset="0"/>
              </a:rPr>
              <a:t>szBuf</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2060"/>
                </a:solidFill>
                <a:latin typeface="Courier New" panose="02070309020205020404" pitchFamily="49" charset="0"/>
                <a:cs typeface="Courier New" panose="02070309020205020404" pitchFamily="49" charset="0"/>
              </a:rPr>
              <a:t>		}</a:t>
            </a:r>
          </a:p>
          <a:p>
            <a:r>
              <a:rPr lang="en-US" sz="1600" b="1" dirty="0" smtClean="0">
                <a:solidFill>
                  <a:srgbClr val="002060"/>
                </a:solidFill>
                <a:latin typeface="Courier New" panose="02070309020205020404" pitchFamily="49" charset="0"/>
                <a:cs typeface="Courier New" panose="02070309020205020404" pitchFamily="49" charset="0"/>
              </a:rPr>
              <a:t>		else </a:t>
            </a:r>
          </a:p>
          <a:p>
            <a:r>
              <a:rPr lang="en-US" sz="1600" b="1" dirty="0" smtClean="0">
                <a:solidFill>
                  <a:srgbClr val="002060"/>
                </a:solidFill>
                <a:latin typeface="Courier New" panose="02070309020205020404" pitchFamily="49" charset="0"/>
                <a:cs typeface="Courier New" panose="02070309020205020404" pitchFamily="49" charset="0"/>
              </a:rPr>
              <a:t>			break;</a:t>
            </a:r>
          </a:p>
          <a:p>
            <a:r>
              <a:rPr lang="en-US" sz="1600" b="1" dirty="0" smtClean="0">
                <a:solidFill>
                  <a:srgbClr val="002060"/>
                </a:solidFill>
                <a:latin typeface="Courier New" panose="02070309020205020404" pitchFamily="49" charset="0"/>
                <a:cs typeface="Courier New" panose="02070309020205020404" pitchFamily="49" charset="0"/>
              </a:rPr>
              <a:t>	}while (</a:t>
            </a:r>
            <a:r>
              <a:rPr lang="en-US" sz="1600" b="1" dirty="0" err="1" smtClean="0">
                <a:solidFill>
                  <a:srgbClr val="002060"/>
                </a:solidFill>
                <a:latin typeface="Courier New" panose="02070309020205020404" pitchFamily="49" charset="0"/>
                <a:cs typeface="Courier New" panose="02070309020205020404" pitchFamily="49" charset="0"/>
              </a:rPr>
              <a:t>len</a:t>
            </a:r>
            <a:r>
              <a:rPr lang="en-US" sz="1600" b="1" dirty="0" smtClean="0">
                <a:solidFill>
                  <a:srgbClr val="002060"/>
                </a:solidFill>
                <a:latin typeface="Courier New" panose="02070309020205020404" pitchFamily="49" charset="0"/>
                <a:cs typeface="Courier New" panose="02070309020205020404" pitchFamily="49" charset="0"/>
              </a:rPr>
              <a:t>&gt;=2);</a:t>
            </a:r>
          </a:p>
          <a:p>
            <a:r>
              <a:rPr lang="en-US" sz="1600" b="1" dirty="0" smtClean="0">
                <a:solidFill>
                  <a:srgbClr val="002060"/>
                </a:solidFill>
                <a:latin typeface="Courier New" panose="02070309020205020404" pitchFamily="49" charset="0"/>
                <a:cs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a:solidFill>
                  <a:srgbClr val="002060"/>
                </a:solidFill>
              </a:rPr>
              <a:t>Một</a:t>
            </a:r>
            <a:r>
              <a:rPr lang="en-US" dirty="0">
                <a:solidFill>
                  <a:srgbClr val="002060"/>
                </a:solidFill>
              </a:rPr>
              <a:t> </a:t>
            </a:r>
            <a:r>
              <a:rPr lang="en-US" dirty="0" err="1">
                <a:solidFill>
                  <a:srgbClr val="002060"/>
                </a:solidFill>
              </a:rPr>
              <a:t>số</a:t>
            </a:r>
            <a:r>
              <a:rPr lang="en-US" dirty="0">
                <a:solidFill>
                  <a:srgbClr val="002060"/>
                </a:solidFill>
              </a:rPr>
              <a:t> </a:t>
            </a:r>
            <a:r>
              <a:rPr lang="en-US" dirty="0" err="1">
                <a:solidFill>
                  <a:srgbClr val="002060"/>
                </a:solidFill>
              </a:rPr>
              <a:t>ví</a:t>
            </a:r>
            <a:r>
              <a:rPr lang="en-US" dirty="0">
                <a:solidFill>
                  <a:srgbClr val="002060"/>
                </a:solidFill>
              </a:rPr>
              <a:t> </a:t>
            </a:r>
            <a:r>
              <a:rPr lang="en-US" dirty="0" err="1">
                <a:solidFill>
                  <a:srgbClr val="002060"/>
                </a:solidFill>
              </a:rPr>
              <a:t>dụ</a:t>
            </a:r>
            <a:r>
              <a:rPr lang="en-US" dirty="0">
                <a:solidFill>
                  <a:srgbClr val="002060"/>
                </a:solidFill>
              </a:rPr>
              <a:t> </a:t>
            </a:r>
            <a:r>
              <a:rPr lang="en-US" dirty="0" err="1">
                <a:solidFill>
                  <a:srgbClr val="002060"/>
                </a:solidFill>
              </a:rPr>
              <a:t>về</a:t>
            </a:r>
            <a:r>
              <a:rPr lang="en-US" dirty="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endParaRPr lang="en-US" dirty="0" smtClean="0">
              <a:solidFill>
                <a:srgbClr val="002060"/>
              </a:solidFill>
            </a:endParaRPr>
          </a:p>
          <a:p>
            <a:pPr lvl="1"/>
            <a:r>
              <a:rPr lang="en-US" dirty="0" err="1" smtClean="0">
                <a:solidFill>
                  <a:srgbClr val="002060"/>
                </a:solidFill>
              </a:rPr>
              <a:t>Tìm</a:t>
            </a:r>
            <a:r>
              <a:rPr lang="en-US" dirty="0" smtClean="0">
                <a:solidFill>
                  <a:srgbClr val="002060"/>
                </a:solidFill>
              </a:rPr>
              <a:t> </a:t>
            </a:r>
            <a:r>
              <a:rPr lang="en-US" dirty="0" err="1" smtClean="0">
                <a:solidFill>
                  <a:srgbClr val="002060"/>
                </a:solidFill>
              </a:rPr>
              <a:t>kiếm</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tải</a:t>
            </a:r>
            <a:r>
              <a:rPr lang="en-US" dirty="0" smtClean="0">
                <a:solidFill>
                  <a:srgbClr val="002060"/>
                </a:solidFill>
              </a:rPr>
              <a:t> </a:t>
            </a:r>
            <a:r>
              <a:rPr lang="en-US" dirty="0" err="1" smtClean="0">
                <a:solidFill>
                  <a:srgbClr val="002060"/>
                </a:solidFill>
              </a:rPr>
              <a:t>nhạc</a:t>
            </a:r>
            <a:r>
              <a:rPr lang="en-US" dirty="0" smtClean="0">
                <a:solidFill>
                  <a:srgbClr val="002060"/>
                </a:solidFill>
              </a:rPr>
              <a:t> </a:t>
            </a:r>
            <a:r>
              <a:rPr lang="en-US" dirty="0" err="1" smtClean="0">
                <a:solidFill>
                  <a:srgbClr val="002060"/>
                </a:solidFill>
              </a:rPr>
              <a:t>từ</a:t>
            </a:r>
            <a:r>
              <a:rPr lang="en-US" dirty="0" smtClean="0">
                <a:solidFill>
                  <a:srgbClr val="002060"/>
                </a:solidFill>
              </a:rPr>
              <a:t> website </a:t>
            </a:r>
            <a:r>
              <a:rPr lang="en-US" dirty="0" err="1" smtClean="0">
                <a:solidFill>
                  <a:srgbClr val="002060"/>
                </a:solidFill>
              </a:rPr>
              <a:t>cho</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r>
              <a:rPr lang="en-US" dirty="0" smtClean="0">
                <a:solidFill>
                  <a:srgbClr val="002060"/>
                </a:solidFill>
              </a:rPr>
              <a:t> di </a:t>
            </a:r>
            <a:r>
              <a:rPr lang="en-US" dirty="0" err="1" smtClean="0">
                <a:solidFill>
                  <a:srgbClr val="002060"/>
                </a:solidFill>
              </a:rPr>
              <a:t>động</a:t>
            </a:r>
            <a:endParaRPr lang="en-US" dirty="0" smtClean="0">
              <a:solidFill>
                <a:srgbClr val="002060"/>
              </a:solidFill>
            </a:endParaRPr>
          </a:p>
          <a:p>
            <a:pPr lvl="2"/>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HTTP</a:t>
            </a:r>
          </a:p>
          <a:p>
            <a:pPr lvl="2"/>
            <a:r>
              <a:rPr lang="en-US" dirty="0" err="1" smtClean="0">
                <a:solidFill>
                  <a:srgbClr val="002060"/>
                </a:solidFill>
              </a:rPr>
              <a:t>Tải</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html </a:t>
            </a:r>
            <a:r>
              <a:rPr lang="en-US" dirty="0" err="1" smtClean="0">
                <a:solidFill>
                  <a:srgbClr val="002060"/>
                </a:solidFill>
              </a:rPr>
              <a:t>từ</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HTTP </a:t>
            </a:r>
            <a:r>
              <a:rPr lang="en-US" dirty="0" err="1" smtClean="0">
                <a:solidFill>
                  <a:srgbClr val="002060"/>
                </a:solidFill>
              </a:rPr>
              <a:t>và</a:t>
            </a:r>
            <a:r>
              <a:rPr lang="en-US" dirty="0" smtClean="0">
                <a:solidFill>
                  <a:srgbClr val="002060"/>
                </a:solidFill>
              </a:rPr>
              <a:t> </a:t>
            </a:r>
            <a:r>
              <a:rPr lang="en-US" dirty="0" err="1" smtClean="0">
                <a:solidFill>
                  <a:srgbClr val="002060"/>
                </a:solidFill>
              </a:rPr>
              <a:t>phân</a:t>
            </a:r>
            <a:r>
              <a:rPr lang="en-US" dirty="0" smtClean="0">
                <a:solidFill>
                  <a:srgbClr val="002060"/>
                </a:solidFill>
              </a:rPr>
              <a:t> </a:t>
            </a:r>
            <a:r>
              <a:rPr lang="en-US" dirty="0" err="1" smtClean="0">
                <a:solidFill>
                  <a:srgbClr val="002060"/>
                </a:solidFill>
              </a:rPr>
              <a:t>tích</a:t>
            </a:r>
            <a:endParaRPr lang="en-US" dirty="0" smtClean="0">
              <a:solidFill>
                <a:srgbClr val="002060"/>
              </a:solidFill>
            </a:endParaRPr>
          </a:p>
          <a:p>
            <a:pPr lvl="2"/>
            <a:r>
              <a:rPr lang="en-US" dirty="0" err="1" smtClean="0">
                <a:solidFill>
                  <a:srgbClr val="002060"/>
                </a:solidFill>
              </a:rPr>
              <a:t>Tải</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nhị</a:t>
            </a:r>
            <a:r>
              <a:rPr lang="en-US" dirty="0" smtClean="0">
                <a:solidFill>
                  <a:srgbClr val="002060"/>
                </a:solidFill>
              </a:rPr>
              <a:t> </a:t>
            </a:r>
            <a:r>
              <a:rPr lang="en-US" dirty="0" err="1" smtClean="0">
                <a:solidFill>
                  <a:srgbClr val="002060"/>
                </a:solidFill>
              </a:rPr>
              <a:t>phân</a:t>
            </a:r>
            <a:r>
              <a:rPr lang="en-US" dirty="0" smtClean="0">
                <a:solidFill>
                  <a:srgbClr val="002060"/>
                </a:solidFill>
              </a:rPr>
              <a:t> </a:t>
            </a:r>
            <a:r>
              <a:rPr lang="en-US" dirty="0" err="1" smtClean="0">
                <a:solidFill>
                  <a:srgbClr val="002060"/>
                </a:solidFill>
              </a:rPr>
              <a:t>từ</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HTTP</a:t>
            </a:r>
          </a:p>
          <a:p>
            <a:pPr lvl="1"/>
            <a:r>
              <a:rPr lang="en-US" dirty="0" err="1" smtClean="0">
                <a:solidFill>
                  <a:srgbClr val="002060"/>
                </a:solidFill>
              </a:rPr>
              <a:t>Đồng</a:t>
            </a:r>
            <a:r>
              <a:rPr lang="en-US" dirty="0" smtClean="0">
                <a:solidFill>
                  <a:srgbClr val="002060"/>
                </a:solidFill>
              </a:rPr>
              <a:t> </a:t>
            </a:r>
            <a:r>
              <a:rPr lang="en-US" dirty="0" err="1" smtClean="0">
                <a:solidFill>
                  <a:srgbClr val="002060"/>
                </a:solidFill>
              </a:rPr>
              <a:t>bộ</a:t>
            </a:r>
            <a:r>
              <a:rPr lang="en-US" dirty="0" smtClean="0">
                <a:solidFill>
                  <a:srgbClr val="002060"/>
                </a:solidFill>
              </a:rPr>
              <a:t> file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endParaRPr lang="en-US" dirty="0" smtClean="0">
              <a:solidFill>
                <a:srgbClr val="002060"/>
              </a:solidFill>
            </a:endParaRPr>
          </a:p>
          <a:p>
            <a:pPr lvl="2"/>
            <a:r>
              <a:rPr lang="en-US" dirty="0" err="1" smtClean="0">
                <a:solidFill>
                  <a:srgbClr val="002060"/>
                </a:solidFill>
              </a:rPr>
              <a:t>Cài</a:t>
            </a:r>
            <a:r>
              <a:rPr lang="en-US" dirty="0" smtClean="0">
                <a:solidFill>
                  <a:srgbClr val="002060"/>
                </a:solidFill>
              </a:rPr>
              <a:t> </a:t>
            </a:r>
            <a:r>
              <a:rPr lang="en-US" dirty="0" err="1" smtClean="0">
                <a:solidFill>
                  <a:srgbClr val="002060"/>
                </a:solidFill>
              </a:rPr>
              <a:t>đặt</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mềm</a:t>
            </a:r>
            <a:r>
              <a:rPr lang="en-US" dirty="0" smtClean="0">
                <a:solidFill>
                  <a:srgbClr val="002060"/>
                </a:solidFill>
              </a:rPr>
              <a:t> </a:t>
            </a:r>
            <a:r>
              <a:rPr lang="en-US" dirty="0" err="1" smtClean="0">
                <a:solidFill>
                  <a:srgbClr val="002060"/>
                </a:solidFill>
              </a:rPr>
              <a:t>chủ</a:t>
            </a:r>
            <a:r>
              <a:rPr lang="en-US" dirty="0" smtClean="0">
                <a:solidFill>
                  <a:srgbClr val="002060"/>
                </a:solidFill>
              </a:rPr>
              <a:t> </a:t>
            </a:r>
            <a:r>
              <a:rPr lang="en-US" dirty="0" err="1" smtClean="0">
                <a:solidFill>
                  <a:srgbClr val="002060"/>
                </a:solidFill>
              </a:rPr>
              <a:t>trên</a:t>
            </a:r>
            <a:r>
              <a:rPr lang="en-US" dirty="0" smtClean="0">
                <a:solidFill>
                  <a:srgbClr val="002060"/>
                </a:solidFill>
              </a:rPr>
              <a:t> PC</a:t>
            </a:r>
          </a:p>
          <a:p>
            <a:pPr lvl="2"/>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endParaRPr lang="en-US" dirty="0" smtClean="0">
              <a:solidFill>
                <a:srgbClr val="002060"/>
              </a:solidFill>
            </a:endParaRPr>
          </a:p>
          <a:p>
            <a:pPr lvl="1"/>
            <a:r>
              <a:rPr lang="en-US" dirty="0" err="1" smtClean="0">
                <a:solidFill>
                  <a:srgbClr val="002060"/>
                </a:solidFill>
              </a:rPr>
              <a:t>Xem</a:t>
            </a:r>
            <a:r>
              <a:rPr lang="en-US" dirty="0" smtClean="0">
                <a:solidFill>
                  <a:srgbClr val="002060"/>
                </a:solidFill>
              </a:rPr>
              <a:t> </a:t>
            </a:r>
            <a:r>
              <a:rPr lang="en-US" dirty="0" err="1" smtClean="0">
                <a:solidFill>
                  <a:srgbClr val="002060"/>
                </a:solidFill>
              </a:rPr>
              <a:t>phim</a:t>
            </a:r>
            <a:r>
              <a:rPr lang="en-US" dirty="0" smtClean="0">
                <a:solidFill>
                  <a:srgbClr val="002060"/>
                </a:solidFill>
              </a:rPr>
              <a:t> </a:t>
            </a:r>
            <a:r>
              <a:rPr lang="en-US" dirty="0" err="1" smtClean="0">
                <a:solidFill>
                  <a:srgbClr val="002060"/>
                </a:solidFill>
              </a:rPr>
              <a:t>trực</a:t>
            </a:r>
            <a:r>
              <a:rPr lang="en-US" dirty="0" smtClean="0">
                <a:solidFill>
                  <a:srgbClr val="002060"/>
                </a:solidFill>
              </a:rPr>
              <a:t> </a:t>
            </a:r>
            <a:r>
              <a:rPr lang="en-US" dirty="0" err="1" smtClean="0">
                <a:solidFill>
                  <a:srgbClr val="002060"/>
                </a:solidFill>
              </a:rPr>
              <a:t>tuyến</a:t>
            </a:r>
            <a:r>
              <a:rPr lang="en-US" dirty="0" smtClean="0">
                <a:solidFill>
                  <a:srgbClr val="002060"/>
                </a:solidFill>
              </a:rPr>
              <a:t> </a:t>
            </a:r>
          </a:p>
          <a:p>
            <a:pPr lvl="2"/>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RTMP (Flash)</a:t>
            </a:r>
          </a:p>
          <a:p>
            <a:pPr lvl="2"/>
            <a:r>
              <a:rPr lang="en-US" dirty="0" err="1" smtClean="0">
                <a:solidFill>
                  <a:srgbClr val="002060"/>
                </a:solidFill>
              </a:rPr>
              <a:t>Gửi</a:t>
            </a:r>
            <a:r>
              <a:rPr lang="en-US" dirty="0" smtClean="0">
                <a:solidFill>
                  <a:srgbClr val="002060"/>
                </a:solidFill>
              </a:rPr>
              <a:t> </a:t>
            </a:r>
            <a:r>
              <a:rPr lang="en-US" dirty="0" err="1" smtClean="0">
                <a:solidFill>
                  <a:srgbClr val="002060"/>
                </a:solidFill>
              </a:rPr>
              <a:t>lệnh</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nhận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a:solidFill>
                  <a:srgbClr val="002060"/>
                </a:solidFill>
              </a:rPr>
              <a:t> </a:t>
            </a:r>
            <a:r>
              <a:rPr lang="en-US" dirty="0" err="1" smtClean="0">
                <a:solidFill>
                  <a:srgbClr val="002060"/>
                </a:solidFill>
              </a:rPr>
              <a:t>hình</a:t>
            </a:r>
            <a:r>
              <a:rPr lang="en-US" dirty="0" smtClean="0">
                <a:solidFill>
                  <a:srgbClr val="002060"/>
                </a:solidFill>
              </a:rPr>
              <a:t> </a:t>
            </a:r>
            <a:r>
              <a:rPr lang="en-US" dirty="0" err="1" smtClean="0">
                <a:solidFill>
                  <a:srgbClr val="002060"/>
                </a:solidFill>
              </a:rPr>
              <a:t>ảnh</a:t>
            </a:r>
            <a:r>
              <a:rPr lang="en-US" dirty="0" smtClean="0">
                <a:solidFill>
                  <a:srgbClr val="002060"/>
                </a:solidFill>
              </a:rPr>
              <a:t>/</a:t>
            </a:r>
            <a:r>
              <a:rPr lang="en-US" dirty="0" err="1" smtClean="0">
                <a:solidFill>
                  <a:srgbClr val="002060"/>
                </a:solidFill>
              </a:rPr>
              <a:t>âm</a:t>
            </a:r>
            <a:r>
              <a:rPr lang="en-US" dirty="0" smtClean="0">
                <a:solidFill>
                  <a:srgbClr val="002060"/>
                </a:solidFill>
              </a:rPr>
              <a:t> </a:t>
            </a:r>
            <a:r>
              <a:rPr lang="en-US" dirty="0" err="1" smtClean="0">
                <a:solidFill>
                  <a:srgbClr val="002060"/>
                </a:solidFill>
              </a:rPr>
              <a:t>thanh</a:t>
            </a:r>
            <a:endParaRPr lang="en-US" dirty="0">
              <a:solidFill>
                <a:srgbClr val="002060"/>
              </a:solidFill>
            </a:endParaRPr>
          </a:p>
        </p:txBody>
      </p:sp>
      <p:sp>
        <p:nvSpPr>
          <p:cNvPr id="3" name="Title 2"/>
          <p:cNvSpPr>
            <a:spLocks noGrp="1"/>
          </p:cNvSpPr>
          <p:nvPr>
            <p:ph type="title"/>
          </p:nvPr>
        </p:nvSpPr>
        <p:spPr/>
        <p:txBody>
          <a:bodyPr/>
          <a:lstStyle/>
          <a:p>
            <a:r>
              <a:rPr lang="en-US" b="1" dirty="0">
                <a:solidFill>
                  <a:srgbClr val="002060"/>
                </a:solidFill>
              </a:rPr>
              <a:t>1.1. </a:t>
            </a:r>
            <a:r>
              <a:rPr lang="en-US" b="1" dirty="0" err="1">
                <a:solidFill>
                  <a:srgbClr val="002060"/>
                </a:solidFill>
              </a:rPr>
              <a:t>Tổng</a:t>
            </a:r>
            <a:r>
              <a:rPr lang="en-US" b="1" dirty="0">
                <a:solidFill>
                  <a:srgbClr val="002060"/>
                </a:solidFill>
              </a:rPr>
              <a:t> </a:t>
            </a:r>
            <a:r>
              <a:rPr lang="en-US" b="1" dirty="0" err="1">
                <a:solidFill>
                  <a:srgbClr val="002060"/>
                </a:solidFill>
              </a:rPr>
              <a:t>quan</a:t>
            </a:r>
            <a:r>
              <a:rPr lang="en-US" b="1" dirty="0">
                <a:solidFill>
                  <a:srgbClr val="002060"/>
                </a:solidFill>
              </a:rPr>
              <a:t> </a:t>
            </a:r>
            <a:r>
              <a:rPr lang="en-US" b="1" dirty="0" err="1">
                <a:solidFill>
                  <a:srgbClr val="002060"/>
                </a:solidFill>
              </a:rPr>
              <a:t>về</a:t>
            </a:r>
            <a:r>
              <a:rPr lang="en-US" b="1" dirty="0">
                <a:solidFill>
                  <a:srgbClr val="002060"/>
                </a:solidFill>
              </a:rPr>
              <a:t> </a:t>
            </a:r>
            <a:r>
              <a:rPr lang="en-US" b="1" dirty="0" err="1">
                <a:solidFill>
                  <a:srgbClr val="002060"/>
                </a:solidFill>
              </a:rPr>
              <a:t>lập</a:t>
            </a:r>
            <a:r>
              <a:rPr lang="en-US" b="1" dirty="0">
                <a:solidFill>
                  <a:srgbClr val="002060"/>
                </a:solidFill>
              </a:rPr>
              <a:t> </a:t>
            </a:r>
            <a:r>
              <a:rPr lang="en-US" b="1" dirty="0" err="1">
                <a:solidFill>
                  <a:srgbClr val="002060"/>
                </a:solidFill>
              </a:rPr>
              <a:t>trình</a:t>
            </a:r>
            <a:r>
              <a:rPr lang="en-US" b="1" dirty="0">
                <a:solidFill>
                  <a:srgbClr val="002060"/>
                </a:solidFill>
              </a:rPr>
              <a:t> </a:t>
            </a:r>
            <a:r>
              <a:rPr lang="en-US" b="1" dirty="0" err="1">
                <a:solidFill>
                  <a:srgbClr val="002060"/>
                </a:solidFill>
              </a:rPr>
              <a:t>mạng</a:t>
            </a:r>
            <a:endParaRPr lang="en-US" dirty="0"/>
          </a:p>
        </p:txBody>
      </p:sp>
      <p:sp>
        <p:nvSpPr>
          <p:cNvPr id="5" name="Slide Number Placeholder 4"/>
          <p:cNvSpPr>
            <a:spLocks noGrp="1"/>
          </p:cNvSpPr>
          <p:nvPr>
            <p:ph type="sldNum" sz="quarter" idx="11"/>
          </p:nvPr>
        </p:nvSpPr>
        <p:spPr/>
        <p:txBody>
          <a:bodyPr/>
          <a:lstStyle/>
          <a:p>
            <a:fld id="{01FC069F-519A-4FBA-A280-9BFE5EA1AC9F}" type="slidenum">
              <a:rPr lang="en-US" smtClean="0"/>
              <a:pPr/>
              <a:t>12</a:t>
            </a:fld>
            <a:endParaRPr lang="en-US" dirty="0"/>
          </a:p>
        </p:txBody>
      </p:sp>
    </p:spTree>
    <p:extLst>
      <p:ext uri="{BB962C8B-B14F-4D97-AF65-F5344CB8AC3E}">
        <p14:creationId xmlns:p14="http://schemas.microsoft.com/office/powerpoint/2010/main" val="100454840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0000" lnSpcReduction="20000"/>
          </a:bodyPr>
          <a:lstStyle/>
          <a:p>
            <a:pPr algn="just"/>
            <a:r>
              <a:rPr lang="en-US" dirty="0" err="1" smtClean="0"/>
              <a:t>Viết</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telnet server (</a:t>
            </a:r>
            <a:r>
              <a:rPr lang="en-US" dirty="0" err="1" smtClean="0"/>
              <a:t>mytelnets</a:t>
            </a:r>
            <a:r>
              <a:rPr lang="en-US" dirty="0" smtClean="0"/>
              <a:t>) </a:t>
            </a:r>
            <a:r>
              <a:rPr lang="en-US" dirty="0" err="1" smtClean="0"/>
              <a:t>làm</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sau</a:t>
            </a:r>
            <a:r>
              <a:rPr lang="en-US" dirty="0" smtClean="0"/>
              <a:t>:</a:t>
            </a:r>
          </a:p>
          <a:p>
            <a:pPr lvl="1" algn="just"/>
            <a:r>
              <a:rPr lang="en-US" dirty="0" err="1" smtClean="0"/>
              <a:t>Đợi</a:t>
            </a:r>
            <a:r>
              <a:rPr lang="en-US" dirty="0" smtClean="0"/>
              <a:t> </a:t>
            </a:r>
            <a:r>
              <a:rPr lang="en-US" dirty="0" err="1" smtClean="0"/>
              <a:t>kết</a:t>
            </a:r>
            <a:r>
              <a:rPr lang="en-US" dirty="0" smtClean="0"/>
              <a:t> </a:t>
            </a:r>
            <a:r>
              <a:rPr lang="en-US" dirty="0" err="1" smtClean="0"/>
              <a:t>nối</a:t>
            </a:r>
            <a:r>
              <a:rPr lang="en-US" dirty="0" smtClean="0"/>
              <a:t> ở </a:t>
            </a:r>
            <a:r>
              <a:rPr lang="en-US" dirty="0" err="1" smtClean="0"/>
              <a:t>cổng</a:t>
            </a:r>
            <a:r>
              <a:rPr lang="en-US" dirty="0" smtClean="0"/>
              <a:t> </a:t>
            </a:r>
            <a:r>
              <a:rPr lang="en-US" dirty="0" err="1" smtClean="0"/>
              <a:t>được</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từ</a:t>
            </a:r>
            <a:r>
              <a:rPr lang="en-US" dirty="0" smtClean="0"/>
              <a:t> </a:t>
            </a:r>
            <a:r>
              <a:rPr lang="en-US" dirty="0" err="1" smtClean="0"/>
              <a:t>tham</a:t>
            </a:r>
            <a:r>
              <a:rPr lang="en-US" dirty="0" smtClean="0"/>
              <a:t> </a:t>
            </a:r>
            <a:r>
              <a:rPr lang="en-US" dirty="0" err="1" smtClean="0"/>
              <a:t>số</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ví</a:t>
            </a:r>
            <a:r>
              <a:rPr lang="en-US" dirty="0" smtClean="0"/>
              <a:t> </a:t>
            </a:r>
            <a:r>
              <a:rPr lang="en-US" dirty="0" err="1" smtClean="0"/>
              <a:t>dụ</a:t>
            </a:r>
            <a:r>
              <a:rPr lang="en-US" dirty="0" smtClean="0"/>
              <a:t>: “</a:t>
            </a:r>
            <a:r>
              <a:rPr lang="en-US" dirty="0" err="1" smtClean="0"/>
              <a:t>mytelnets</a:t>
            </a:r>
            <a:r>
              <a:rPr lang="en-US" dirty="0" smtClean="0"/>
              <a:t> 5000” </a:t>
            </a:r>
            <a:r>
              <a:rPr lang="en-US" dirty="0" err="1" smtClean="0"/>
              <a:t>thì</a:t>
            </a:r>
            <a:r>
              <a:rPr lang="en-US" dirty="0" smtClean="0"/>
              <a:t> </a:t>
            </a:r>
            <a:r>
              <a:rPr lang="en-US" dirty="0" err="1" smtClean="0"/>
              <a:t>đợi</a:t>
            </a:r>
            <a:r>
              <a:rPr lang="en-US" dirty="0" smtClean="0"/>
              <a:t> ở </a:t>
            </a:r>
            <a:r>
              <a:rPr lang="en-US" dirty="0" err="1" smtClean="0"/>
              <a:t>cổng</a:t>
            </a:r>
            <a:r>
              <a:rPr lang="en-US" dirty="0" smtClean="0"/>
              <a:t> 5000.</a:t>
            </a:r>
          </a:p>
          <a:p>
            <a:pPr lvl="1" algn="just"/>
            <a:r>
              <a:rPr lang="en-US" dirty="0" err="1" smtClean="0"/>
              <a:t>Khi</a:t>
            </a:r>
            <a:r>
              <a:rPr lang="en-US" dirty="0" smtClean="0"/>
              <a:t> </a:t>
            </a:r>
            <a:r>
              <a:rPr lang="en-US" dirty="0" err="1" smtClean="0"/>
              <a:t>đã</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1 client </a:t>
            </a:r>
            <a:r>
              <a:rPr lang="en-US" dirty="0" err="1" smtClean="0"/>
              <a:t>nào</a:t>
            </a:r>
            <a:r>
              <a:rPr lang="en-US" dirty="0" smtClean="0"/>
              <a:t> </a:t>
            </a:r>
            <a:r>
              <a:rPr lang="en-US" dirty="0" err="1" smtClean="0"/>
              <a:t>đó</a:t>
            </a:r>
            <a:r>
              <a:rPr lang="en-US" dirty="0" smtClean="0"/>
              <a:t>, </a:t>
            </a:r>
            <a:r>
              <a:rPr lang="en-US" dirty="0" err="1" smtClean="0"/>
              <a:t>yêu</a:t>
            </a:r>
            <a:r>
              <a:rPr lang="en-US" dirty="0" smtClean="0"/>
              <a:t> </a:t>
            </a:r>
            <a:r>
              <a:rPr lang="en-US" dirty="0" err="1" smtClean="0"/>
              <a:t>cầu</a:t>
            </a:r>
            <a:r>
              <a:rPr lang="en-US" dirty="0" smtClean="0"/>
              <a:t> client </a:t>
            </a:r>
            <a:r>
              <a:rPr lang="en-US" dirty="0" err="1" smtClean="0"/>
              <a:t>gửi</a:t>
            </a:r>
            <a:r>
              <a:rPr lang="en-US" dirty="0" smtClean="0"/>
              <a:t> user, </a:t>
            </a:r>
            <a:r>
              <a:rPr lang="en-US" dirty="0" err="1" smtClean="0"/>
              <a:t>và</a:t>
            </a:r>
            <a:r>
              <a:rPr lang="en-US" dirty="0" smtClean="0"/>
              <a:t> pass, so </a:t>
            </a:r>
            <a:r>
              <a:rPr lang="en-US" dirty="0" err="1" smtClean="0"/>
              <a:t>sánh</a:t>
            </a:r>
            <a:r>
              <a:rPr lang="en-US" dirty="0" smtClean="0"/>
              <a:t> </a:t>
            </a:r>
            <a:r>
              <a:rPr lang="en-US" dirty="0" err="1" smtClean="0"/>
              <a:t>với</a:t>
            </a:r>
            <a:r>
              <a:rPr lang="en-US" dirty="0" smtClean="0"/>
              <a:t> file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a:t> </a:t>
            </a:r>
            <a:r>
              <a:rPr lang="en-US" dirty="0" err="1" smtClean="0"/>
              <a:t>là</a:t>
            </a:r>
            <a:r>
              <a:rPr lang="en-US" dirty="0" smtClean="0"/>
              <a:t> </a:t>
            </a:r>
            <a:r>
              <a:rPr lang="en-US" dirty="0" err="1" smtClean="0"/>
              <a:t>một</a:t>
            </a:r>
            <a:r>
              <a:rPr lang="en-US" dirty="0" smtClean="0"/>
              <a:t> file text, </a:t>
            </a:r>
            <a:r>
              <a:rPr lang="en-US" dirty="0" err="1" smtClean="0"/>
              <a:t>mỗi</a:t>
            </a:r>
            <a:r>
              <a:rPr lang="en-US" dirty="0" smtClean="0"/>
              <a:t> </a:t>
            </a:r>
            <a:r>
              <a:rPr lang="en-US" dirty="0" err="1" smtClean="0"/>
              <a:t>dòng</a:t>
            </a:r>
            <a:r>
              <a:rPr lang="en-US" dirty="0" smtClean="0"/>
              <a:t> </a:t>
            </a:r>
            <a:r>
              <a:rPr lang="en-US" dirty="0" err="1" smtClean="0"/>
              <a:t>chứa</a:t>
            </a:r>
            <a:r>
              <a:rPr lang="en-US" dirty="0" smtClean="0"/>
              <a:t> </a:t>
            </a:r>
            <a:r>
              <a:rPr lang="en-US" dirty="0" err="1" smtClean="0"/>
              <a:t>một</a:t>
            </a:r>
            <a:r>
              <a:rPr lang="en-US" dirty="0" smtClean="0"/>
              <a:t> </a:t>
            </a:r>
            <a:r>
              <a:rPr lang="en-US" dirty="0" err="1" smtClean="0"/>
              <a:t>cặp</a:t>
            </a:r>
            <a:r>
              <a:rPr lang="en-US" dirty="0" smtClean="0"/>
              <a:t> user + pass </a:t>
            </a:r>
            <a:r>
              <a:rPr lang="en-US" dirty="0" err="1" smtClean="0"/>
              <a:t>ví</a:t>
            </a:r>
            <a:r>
              <a:rPr lang="en-US" dirty="0" smtClean="0"/>
              <a:t> </a:t>
            </a:r>
            <a:r>
              <a:rPr lang="en-US" dirty="0" err="1" smtClean="0"/>
              <a:t>dụ</a:t>
            </a:r>
            <a:r>
              <a:rPr lang="en-US" dirty="0" smtClean="0"/>
              <a:t>:</a:t>
            </a:r>
          </a:p>
          <a:p>
            <a:pPr marL="914400" lvl="2" indent="0" algn="just">
              <a:buNone/>
            </a:pPr>
            <a:r>
              <a:rPr lang="en-US" dirty="0" smtClean="0"/>
              <a:t>“admin </a:t>
            </a:r>
            <a:r>
              <a:rPr lang="en-US" dirty="0" err="1" smtClean="0"/>
              <a:t>admin</a:t>
            </a:r>
            <a:endParaRPr lang="en-US" dirty="0" smtClean="0"/>
          </a:p>
          <a:p>
            <a:pPr marL="914400" lvl="2" indent="0" algn="just">
              <a:buNone/>
            </a:pPr>
            <a:r>
              <a:rPr lang="en-US" dirty="0" smtClean="0"/>
              <a:t>guest </a:t>
            </a:r>
            <a:r>
              <a:rPr lang="en-US" dirty="0" err="1" smtClean="0"/>
              <a:t>nopass</a:t>
            </a:r>
            <a:endParaRPr lang="en-US" dirty="0" smtClean="0"/>
          </a:p>
          <a:p>
            <a:pPr marL="914400" lvl="2" indent="0" algn="just">
              <a:buNone/>
            </a:pPr>
            <a:r>
              <a:rPr lang="en-US" dirty="0" smtClean="0"/>
              <a:t>…”</a:t>
            </a:r>
          </a:p>
          <a:p>
            <a:pPr lvl="2" algn="just"/>
            <a:r>
              <a:rPr lang="en-US" dirty="0" err="1" smtClean="0"/>
              <a:t>Nếu</a:t>
            </a:r>
            <a:r>
              <a:rPr lang="en-US" dirty="0" smtClean="0"/>
              <a:t> so </a:t>
            </a:r>
            <a:r>
              <a:rPr lang="en-US" dirty="0" err="1" smtClean="0"/>
              <a:t>sánh</a:t>
            </a:r>
            <a:r>
              <a:rPr lang="en-US" dirty="0" smtClean="0"/>
              <a:t> </a:t>
            </a:r>
            <a:r>
              <a:rPr lang="en-US" dirty="0" err="1" smtClean="0"/>
              <a:t>sai</a:t>
            </a:r>
            <a:r>
              <a:rPr lang="en-US" dirty="0" smtClean="0"/>
              <a:t> </a:t>
            </a:r>
            <a:r>
              <a:rPr lang="en-US" dirty="0" err="1" smtClean="0"/>
              <a:t>thì</a:t>
            </a:r>
            <a:r>
              <a:rPr lang="en-US" dirty="0" smtClean="0"/>
              <a:t> </a:t>
            </a:r>
            <a:r>
              <a:rPr lang="en-US" dirty="0" err="1" smtClean="0"/>
              <a:t>báo</a:t>
            </a:r>
            <a:r>
              <a:rPr lang="en-US" dirty="0" smtClean="0"/>
              <a:t> </a:t>
            </a:r>
            <a:r>
              <a:rPr lang="en-US" dirty="0" err="1" smtClean="0"/>
              <a:t>lỗi</a:t>
            </a:r>
            <a:r>
              <a:rPr lang="en-US" dirty="0" smtClean="0"/>
              <a:t> </a:t>
            </a:r>
            <a:r>
              <a:rPr lang="en-US" dirty="0" err="1" smtClean="0"/>
              <a:t>đăng</a:t>
            </a:r>
            <a:r>
              <a:rPr lang="en-US" dirty="0" smtClean="0"/>
              <a:t> </a:t>
            </a:r>
            <a:r>
              <a:rPr lang="en-US" dirty="0" err="1" smtClean="0"/>
              <a:t>nhập</a:t>
            </a:r>
            <a:endParaRPr lang="en-US" dirty="0" smtClean="0"/>
          </a:p>
          <a:p>
            <a:pPr lvl="2" algn="just"/>
            <a:r>
              <a:rPr lang="en-US" dirty="0" err="1" smtClean="0"/>
              <a:t>Nếu</a:t>
            </a:r>
            <a:r>
              <a:rPr lang="en-US" dirty="0" smtClean="0"/>
              <a:t> </a:t>
            </a:r>
            <a:r>
              <a:rPr lang="en-US" dirty="0" err="1" smtClean="0"/>
              <a:t>đúng</a:t>
            </a:r>
            <a:r>
              <a:rPr lang="en-US" dirty="0" smtClean="0"/>
              <a:t> </a:t>
            </a:r>
            <a:r>
              <a:rPr lang="en-US" dirty="0" err="1" smtClean="0"/>
              <a:t>thì</a:t>
            </a:r>
            <a:r>
              <a:rPr lang="en-US" dirty="0" smtClean="0"/>
              <a:t> </a:t>
            </a:r>
            <a:r>
              <a:rPr lang="en-US" dirty="0" err="1" smtClean="0"/>
              <a:t>đợi</a:t>
            </a:r>
            <a:r>
              <a:rPr lang="en-US" dirty="0" smtClean="0"/>
              <a:t> </a:t>
            </a:r>
            <a:r>
              <a:rPr lang="en-US" dirty="0" err="1" smtClean="0"/>
              <a:t>lệnh</a:t>
            </a:r>
            <a:r>
              <a:rPr lang="en-US" dirty="0" smtClean="0"/>
              <a:t> </a:t>
            </a:r>
            <a:r>
              <a:rPr lang="en-US" dirty="0" err="1" smtClean="0"/>
              <a:t>từ</a:t>
            </a:r>
            <a:r>
              <a:rPr lang="en-US" dirty="0" smtClean="0"/>
              <a:t> client, </a:t>
            </a:r>
            <a:r>
              <a:rPr lang="en-US" dirty="0" err="1" smtClean="0"/>
              <a:t>thực</a:t>
            </a:r>
            <a:r>
              <a:rPr lang="en-US" dirty="0" smtClean="0"/>
              <a:t> </a:t>
            </a:r>
            <a:r>
              <a:rPr lang="en-US" dirty="0" err="1" smtClean="0"/>
              <a:t>thi</a:t>
            </a:r>
            <a:r>
              <a:rPr lang="en-US" dirty="0" smtClean="0"/>
              <a:t> </a:t>
            </a:r>
            <a:r>
              <a:rPr lang="en-US" dirty="0" err="1" smtClean="0"/>
              <a:t>lệnh</a:t>
            </a:r>
            <a:r>
              <a:rPr lang="en-US" dirty="0" smtClean="0"/>
              <a:t> </a:t>
            </a:r>
            <a:r>
              <a:rPr lang="en-US" dirty="0" err="1" smtClean="0"/>
              <a:t>tại</a:t>
            </a:r>
            <a:r>
              <a:rPr lang="en-US" dirty="0" smtClean="0"/>
              <a:t> server </a:t>
            </a:r>
            <a:r>
              <a:rPr lang="en-US" dirty="0" err="1" smtClean="0"/>
              <a:t>và</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client</a:t>
            </a:r>
          </a:p>
          <a:p>
            <a:pPr lvl="1" algn="just"/>
            <a:r>
              <a:rPr lang="en-US" dirty="0" err="1" smtClean="0"/>
              <a:t>Dùng</a:t>
            </a:r>
            <a:r>
              <a:rPr lang="en-US" dirty="0" smtClean="0"/>
              <a:t> </a:t>
            </a:r>
            <a:r>
              <a:rPr lang="en-US" dirty="0" err="1" smtClean="0"/>
              <a:t>hàm</a:t>
            </a:r>
            <a:r>
              <a:rPr lang="en-US" dirty="0" smtClean="0"/>
              <a:t> system(“</a:t>
            </a:r>
            <a:r>
              <a:rPr lang="en-US" b="1" dirty="0" err="1" smtClean="0"/>
              <a:t>dir</a:t>
            </a:r>
            <a:r>
              <a:rPr lang="en-US" b="1" dirty="0" smtClean="0"/>
              <a:t> c:\temp</a:t>
            </a:r>
            <a:r>
              <a:rPr lang="en-US" dirty="0" smtClean="0"/>
              <a:t> &gt; c:\\temp\\out.txt”)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lệnh</a:t>
            </a:r>
            <a:endParaRPr lang="en-US" dirty="0" smtClean="0"/>
          </a:p>
          <a:p>
            <a:pPr lvl="1" algn="just"/>
            <a:r>
              <a:rPr lang="en-US" b="1" dirty="0" err="1" smtClean="0"/>
              <a:t>dir</a:t>
            </a:r>
            <a:r>
              <a:rPr lang="en-US" b="1" dirty="0" smtClean="0"/>
              <a:t> c:\temp </a:t>
            </a:r>
            <a:r>
              <a:rPr lang="en-US" dirty="0" err="1" smtClean="0"/>
              <a:t>là</a:t>
            </a:r>
            <a:r>
              <a:rPr lang="en-US" dirty="0" smtClean="0"/>
              <a:t> </a:t>
            </a:r>
            <a:r>
              <a:rPr lang="en-US" dirty="0" err="1" smtClean="0"/>
              <a:t>ví</a:t>
            </a:r>
            <a:r>
              <a:rPr lang="en-US" dirty="0" smtClean="0"/>
              <a:t> </a:t>
            </a:r>
            <a:r>
              <a:rPr lang="en-US" dirty="0" err="1" smtClean="0"/>
              <a:t>dụ</a:t>
            </a:r>
            <a:r>
              <a:rPr lang="en-US" dirty="0" smtClean="0"/>
              <a:t> </a:t>
            </a:r>
            <a:r>
              <a:rPr lang="en-US" dirty="0" err="1" smtClean="0"/>
              <a:t>lệnh</a:t>
            </a:r>
            <a:r>
              <a:rPr lang="en-US" dirty="0" smtClean="0"/>
              <a:t> </a:t>
            </a:r>
            <a:r>
              <a:rPr lang="en-US" dirty="0" err="1" smtClean="0"/>
              <a:t>dir</a:t>
            </a:r>
            <a:r>
              <a:rPr lang="en-US" dirty="0" smtClean="0"/>
              <a:t> </a:t>
            </a:r>
            <a:r>
              <a:rPr lang="en-US" dirty="0" err="1" smtClean="0"/>
              <a:t>mà</a:t>
            </a:r>
            <a:r>
              <a:rPr lang="en-US" dirty="0" smtClean="0"/>
              <a:t> client </a:t>
            </a:r>
            <a:r>
              <a:rPr lang="en-US" dirty="0" err="1" smtClean="0"/>
              <a:t>gử</a:t>
            </a:r>
            <a:r>
              <a:rPr lang="en-US" b="1" dirty="0" err="1" smtClean="0"/>
              <a:t>i</a:t>
            </a:r>
            <a:endParaRPr lang="en-US" b="1" dirty="0" smtClean="0"/>
          </a:p>
          <a:p>
            <a:pPr lvl="1" algn="just"/>
            <a:r>
              <a:rPr lang="en-US" b="1" dirty="0"/>
              <a:t>&gt; c:\\temp\\</a:t>
            </a:r>
            <a:r>
              <a:rPr lang="en-US" b="1" dirty="0" smtClean="0"/>
              <a:t>out.txt </a:t>
            </a:r>
            <a:r>
              <a:rPr lang="en-US" dirty="0" err="1" smtClean="0"/>
              <a:t>để</a:t>
            </a:r>
            <a:r>
              <a:rPr lang="en-US" dirty="0" smtClean="0"/>
              <a:t> </a:t>
            </a:r>
            <a:r>
              <a:rPr lang="en-US" dirty="0" err="1" smtClean="0"/>
              <a:t>định</a:t>
            </a:r>
            <a:r>
              <a:rPr lang="en-US" dirty="0" smtClean="0"/>
              <a:t> </a:t>
            </a:r>
            <a:r>
              <a:rPr lang="en-US" dirty="0" err="1" smtClean="0"/>
              <a:t>hướng</a:t>
            </a:r>
            <a:r>
              <a:rPr lang="en-US" dirty="0" smtClean="0"/>
              <a:t> </a:t>
            </a:r>
            <a:r>
              <a:rPr lang="en-US" dirty="0" err="1" smtClean="0"/>
              <a:t>lại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ra</a:t>
            </a:r>
            <a:r>
              <a:rPr lang="en-US" dirty="0" smtClean="0"/>
              <a:t> </a:t>
            </a:r>
            <a:r>
              <a:rPr lang="en-US" dirty="0" err="1" smtClean="0"/>
              <a:t>từ</a:t>
            </a:r>
            <a:r>
              <a:rPr lang="en-US" dirty="0" smtClean="0"/>
              <a:t> </a:t>
            </a:r>
            <a:r>
              <a:rPr lang="en-US" dirty="0" err="1" smtClean="0"/>
              <a:t>lệnh</a:t>
            </a:r>
            <a:r>
              <a:rPr lang="en-US" dirty="0" smtClean="0"/>
              <a:t> </a:t>
            </a:r>
            <a:r>
              <a:rPr lang="en-US" dirty="0" err="1" smtClean="0"/>
              <a:t>dir</a:t>
            </a:r>
            <a:r>
              <a:rPr lang="en-US" dirty="0" smtClean="0"/>
              <a:t>, </a:t>
            </a:r>
            <a:r>
              <a:rPr lang="en-US" dirty="0" err="1" smtClean="0"/>
              <a:t>khi</a:t>
            </a:r>
            <a:r>
              <a:rPr lang="en-US" dirty="0" smtClean="0"/>
              <a:t> </a:t>
            </a:r>
            <a:r>
              <a:rPr lang="en-US" dirty="0" err="1" smtClean="0"/>
              <a:t>đó</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lệnh</a:t>
            </a:r>
            <a:r>
              <a:rPr lang="en-US" dirty="0" smtClean="0"/>
              <a:t> </a:t>
            </a:r>
            <a:r>
              <a:rPr lang="en-US" dirty="0" err="1" smtClean="0"/>
              <a:t>dir</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vào</a:t>
            </a:r>
            <a:r>
              <a:rPr lang="en-US" dirty="0" smtClean="0"/>
              <a:t> file </a:t>
            </a:r>
            <a:r>
              <a:rPr lang="en-US" dirty="0" err="1" smtClean="0"/>
              <a:t>văn</a:t>
            </a:r>
            <a:r>
              <a:rPr lang="en-US" dirty="0"/>
              <a:t> </a:t>
            </a:r>
            <a:r>
              <a:rPr lang="en-US" dirty="0" err="1" smtClean="0"/>
              <a:t>bản</a:t>
            </a:r>
            <a:r>
              <a:rPr lang="en-US" dirty="0" smtClean="0"/>
              <a:t>, </a:t>
            </a:r>
          </a:p>
          <a:p>
            <a:pPr lvl="1" algn="just"/>
            <a:r>
              <a:rPr lang="en-US" b="1" dirty="0" err="1" smtClean="0"/>
              <a:t>Chú</a:t>
            </a:r>
            <a:r>
              <a:rPr lang="en-US" b="1" dirty="0" smtClean="0"/>
              <a:t> ý: </a:t>
            </a:r>
            <a:r>
              <a:rPr lang="en-US" dirty="0" err="1" smtClean="0"/>
              <a:t>Nếu</a:t>
            </a:r>
            <a:r>
              <a:rPr lang="en-US" dirty="0" smtClean="0"/>
              <a:t> </a:t>
            </a:r>
            <a:r>
              <a:rPr lang="en-US" dirty="0" err="1" smtClean="0"/>
              <a:t>nhiều</a:t>
            </a:r>
            <a:r>
              <a:rPr lang="en-US" dirty="0" smtClean="0"/>
              <a:t> client </a:t>
            </a:r>
            <a:r>
              <a:rPr lang="en-US" dirty="0" err="1" smtClean="0"/>
              <a:t>kết</a:t>
            </a:r>
            <a:r>
              <a:rPr lang="en-US" dirty="0" smtClean="0"/>
              <a:t> </a:t>
            </a:r>
            <a:r>
              <a:rPr lang="en-US" dirty="0" err="1" smtClean="0"/>
              <a:t>nối</a:t>
            </a:r>
            <a:r>
              <a:rPr lang="en-US" dirty="0" smtClean="0"/>
              <a:t> </a:t>
            </a:r>
            <a:r>
              <a:rPr lang="en-US" dirty="0" err="1" smtClean="0"/>
              <a:t>thì</a:t>
            </a:r>
            <a:r>
              <a:rPr lang="en-US" dirty="0" smtClean="0"/>
              <a:t> file out.txt </a:t>
            </a:r>
            <a:r>
              <a:rPr lang="en-US" dirty="0" err="1" smtClean="0"/>
              <a:t>có</a:t>
            </a:r>
            <a:r>
              <a:rPr lang="en-US" dirty="0" smtClean="0"/>
              <a:t> </a:t>
            </a:r>
            <a:r>
              <a:rPr lang="en-US" dirty="0" err="1" smtClean="0"/>
              <a:t>thể</a:t>
            </a:r>
            <a:r>
              <a:rPr lang="en-US" dirty="0" smtClean="0"/>
              <a:t> </a:t>
            </a:r>
            <a:r>
              <a:rPr lang="en-US" dirty="0" err="1" smtClean="0"/>
              <a:t>bị</a:t>
            </a:r>
            <a:r>
              <a:rPr lang="en-US" dirty="0" smtClean="0"/>
              <a:t> </a:t>
            </a:r>
            <a:r>
              <a:rPr lang="en-US" dirty="0" err="1" smtClean="0"/>
              <a:t>xung</a:t>
            </a:r>
            <a:r>
              <a:rPr lang="en-US" dirty="0" smtClean="0"/>
              <a:t> </a:t>
            </a:r>
            <a:r>
              <a:rPr lang="en-US" dirty="0" err="1" smtClean="0"/>
              <a:t>đột</a:t>
            </a:r>
            <a:r>
              <a:rPr lang="en-US" dirty="0" smtClean="0"/>
              <a:t> </a:t>
            </a:r>
            <a:r>
              <a:rPr lang="en-US" dirty="0" err="1" smtClean="0"/>
              <a:t>truy</a:t>
            </a:r>
            <a:r>
              <a:rPr lang="en-US" dirty="0" smtClean="0"/>
              <a:t> </a:t>
            </a:r>
            <a:r>
              <a:rPr lang="en-US" dirty="0" err="1" smtClean="0"/>
              <a:t>nhập</a:t>
            </a:r>
            <a:r>
              <a:rPr lang="en-US" dirty="0" smtClean="0"/>
              <a:t>, do </a:t>
            </a:r>
            <a:r>
              <a:rPr lang="en-US" dirty="0" err="1" smtClean="0"/>
              <a:t>đó</a:t>
            </a:r>
            <a:r>
              <a:rPr lang="en-US" dirty="0" smtClean="0"/>
              <a:t> </a:t>
            </a:r>
            <a:r>
              <a:rPr lang="en-US" dirty="0" err="1" smtClean="0"/>
              <a:t>nên</a:t>
            </a:r>
            <a:r>
              <a:rPr lang="en-US" dirty="0" smtClean="0"/>
              <a:t> </a:t>
            </a:r>
            <a:r>
              <a:rPr lang="en-US" dirty="0" err="1" smtClean="0"/>
              <a:t>dùng</a:t>
            </a:r>
            <a:r>
              <a:rPr lang="en-US" dirty="0" smtClean="0"/>
              <a:t> </a:t>
            </a:r>
            <a:r>
              <a:rPr lang="en-US" dirty="0" err="1" smtClean="0"/>
              <a:t>EnterCriticalSection</a:t>
            </a:r>
            <a:r>
              <a:rPr lang="en-US" dirty="0" smtClean="0"/>
              <a:t> </a:t>
            </a:r>
            <a:r>
              <a:rPr lang="en-US" dirty="0" err="1" smtClean="0"/>
              <a:t>và</a:t>
            </a:r>
            <a:r>
              <a:rPr lang="en-US" dirty="0" smtClean="0"/>
              <a:t> </a:t>
            </a:r>
            <a:r>
              <a:rPr lang="en-US" dirty="0" err="1" smtClean="0"/>
              <a:t>LeaveCriticalSection</a:t>
            </a:r>
            <a:r>
              <a:rPr lang="en-US" dirty="0" smtClean="0"/>
              <a:t> </a:t>
            </a:r>
            <a:r>
              <a:rPr lang="en-US" dirty="0" err="1" smtClean="0"/>
              <a:t>để</a:t>
            </a:r>
            <a:r>
              <a:rPr lang="en-US" dirty="0" smtClean="0"/>
              <a:t> </a:t>
            </a:r>
            <a:r>
              <a:rPr lang="en-US" dirty="0" err="1" smtClean="0"/>
              <a:t>tránh</a:t>
            </a:r>
            <a:r>
              <a:rPr lang="en-US" dirty="0" smtClean="0"/>
              <a:t> </a:t>
            </a:r>
            <a:r>
              <a:rPr lang="en-US" dirty="0" err="1" smtClean="0"/>
              <a:t>xung</a:t>
            </a:r>
            <a:r>
              <a:rPr lang="en-US" dirty="0" smtClean="0"/>
              <a:t> </a:t>
            </a:r>
            <a:r>
              <a:rPr lang="en-US" dirty="0" err="1" smtClean="0"/>
              <a:t>đột</a:t>
            </a:r>
            <a:endParaRPr lang="en-US" dirty="0" smtClean="0"/>
          </a:p>
          <a:p>
            <a:pPr lvl="1" algn="just"/>
            <a:r>
              <a:rPr lang="en-US" b="1" dirty="0" err="1" smtClean="0"/>
              <a:t>Sử</a:t>
            </a:r>
            <a:r>
              <a:rPr lang="en-US" b="1" dirty="0" smtClean="0"/>
              <a:t> </a:t>
            </a:r>
            <a:r>
              <a:rPr lang="en-US" b="1" dirty="0" err="1" smtClean="0"/>
              <a:t>dụng</a:t>
            </a:r>
            <a:r>
              <a:rPr lang="en-US" b="1" dirty="0" smtClean="0"/>
              <a:t> Thread </a:t>
            </a:r>
            <a:r>
              <a:rPr lang="en-US" b="1" dirty="0" err="1" smtClean="0"/>
              <a:t>để</a:t>
            </a:r>
            <a:r>
              <a:rPr lang="en-US" b="1" dirty="0" smtClean="0"/>
              <a:t> server </a:t>
            </a:r>
            <a:r>
              <a:rPr lang="en-US" b="1" dirty="0" err="1" smtClean="0"/>
              <a:t>có</a:t>
            </a:r>
            <a:r>
              <a:rPr lang="en-US" b="1" dirty="0" smtClean="0"/>
              <a:t> </a:t>
            </a:r>
            <a:r>
              <a:rPr lang="en-US" b="1" dirty="0" err="1" smtClean="0"/>
              <a:t>thể</a:t>
            </a:r>
            <a:r>
              <a:rPr lang="en-US" b="1" dirty="0" smtClean="0"/>
              <a:t> </a:t>
            </a:r>
            <a:r>
              <a:rPr lang="en-US" b="1" dirty="0" err="1" smtClean="0"/>
              <a:t>xử</a:t>
            </a:r>
            <a:r>
              <a:rPr lang="en-US" b="1" dirty="0" smtClean="0"/>
              <a:t> </a:t>
            </a:r>
            <a:r>
              <a:rPr lang="en-US" b="1" dirty="0" err="1" smtClean="0"/>
              <a:t>lý</a:t>
            </a:r>
            <a:r>
              <a:rPr lang="en-US" b="1" dirty="0" smtClean="0"/>
              <a:t> </a:t>
            </a:r>
            <a:r>
              <a:rPr lang="en-US" b="1" dirty="0" err="1" smtClean="0"/>
              <a:t>nhiều</a:t>
            </a:r>
            <a:r>
              <a:rPr lang="en-US" b="1" dirty="0" smtClean="0"/>
              <a:t> </a:t>
            </a:r>
            <a:r>
              <a:rPr lang="en-US" b="1" dirty="0" err="1" smtClean="0"/>
              <a:t>thao</a:t>
            </a:r>
            <a:r>
              <a:rPr lang="en-US" b="1" dirty="0" smtClean="0"/>
              <a:t> </a:t>
            </a:r>
            <a:r>
              <a:rPr lang="en-US" b="1" dirty="0" err="1" smtClean="0"/>
              <a:t>tác</a:t>
            </a:r>
            <a:r>
              <a:rPr lang="en-US" b="1" dirty="0" smtClean="0"/>
              <a:t>, </a:t>
            </a:r>
            <a:r>
              <a:rPr lang="en-US" b="1" dirty="0" err="1" smtClean="0"/>
              <a:t>nhiều</a:t>
            </a:r>
            <a:r>
              <a:rPr lang="en-US" b="1" dirty="0" smtClean="0"/>
              <a:t> </a:t>
            </a:r>
            <a:r>
              <a:rPr lang="en-US" b="1" dirty="0" err="1" smtClean="0"/>
              <a:t>kết</a:t>
            </a:r>
            <a:r>
              <a:rPr lang="en-US" b="1" dirty="0" smtClean="0"/>
              <a:t> </a:t>
            </a:r>
            <a:r>
              <a:rPr lang="en-US" b="1" dirty="0" err="1" smtClean="0"/>
              <a:t>nối</a:t>
            </a:r>
            <a:r>
              <a:rPr lang="en-US" b="1" dirty="0" smtClean="0"/>
              <a:t>.</a:t>
            </a:r>
            <a:endParaRPr lang="en-US" b="1" dirty="0"/>
          </a:p>
        </p:txBody>
      </p:sp>
      <p:sp>
        <p:nvSpPr>
          <p:cNvPr id="3" name="Title 2"/>
          <p:cNvSpPr>
            <a:spLocks noGrp="1"/>
          </p:cNvSpPr>
          <p:nvPr>
            <p:ph type="title"/>
          </p:nvPr>
        </p:nvSpPr>
        <p:spPr/>
        <p:txBody>
          <a:bodyPr/>
          <a:lstStyle/>
          <a:p>
            <a:r>
              <a:rPr lang="en-US" dirty="0" err="1" smtClean="0"/>
              <a:t>Viết</a:t>
            </a:r>
            <a:r>
              <a:rPr lang="en-US" dirty="0" smtClean="0"/>
              <a:t> TELNET Server</a:t>
            </a:r>
            <a:endParaRPr lang="en-US" dirty="0"/>
          </a:p>
        </p:txBody>
      </p:sp>
      <p:sp>
        <p:nvSpPr>
          <p:cNvPr id="5" name="Slide Number Placeholder 4"/>
          <p:cNvSpPr>
            <a:spLocks noGrp="1"/>
          </p:cNvSpPr>
          <p:nvPr>
            <p:ph type="sldNum" sz="quarter" idx="11"/>
          </p:nvPr>
        </p:nvSpPr>
        <p:spPr/>
        <p:txBody>
          <a:bodyPr/>
          <a:lstStyle/>
          <a:p>
            <a:fld id="{01FC069F-519A-4FBA-A280-9BFE5EA1AC9F}" type="slidenum">
              <a:rPr lang="en-US" smtClean="0"/>
              <a:pPr/>
              <a:t>120</a:t>
            </a:fld>
            <a:endParaRPr lang="en-US" dirty="0"/>
          </a:p>
        </p:txBody>
      </p:sp>
    </p:spTree>
    <p:extLst>
      <p:ext uri="{BB962C8B-B14F-4D97-AF65-F5344CB8AC3E}">
        <p14:creationId xmlns:p14="http://schemas.microsoft.com/office/powerpoint/2010/main" val="24798150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177800"/>
            <a:r>
              <a:rPr lang="en-US" sz="2000" smtClean="0">
                <a:solidFill>
                  <a:srgbClr val="002060"/>
                </a:solidFill>
              </a:rPr>
              <a:t>Mô hình </a:t>
            </a:r>
            <a:r>
              <a:rPr lang="en-US" sz="2000" b="1" smtClean="0">
                <a:solidFill>
                  <a:srgbClr val="002060"/>
                </a:solidFill>
              </a:rPr>
              <a:t>Select</a:t>
            </a:r>
            <a:r>
              <a:rPr lang="en-US" sz="2000" smtClean="0">
                <a:solidFill>
                  <a:srgbClr val="002060"/>
                </a:solidFill>
              </a:rPr>
              <a:t>	</a:t>
            </a:r>
          </a:p>
          <a:p>
            <a:pPr marL="901700" lvl="3" indent="-279400">
              <a:tabLst>
                <a:tab pos="901700" algn="l"/>
              </a:tabLst>
            </a:pPr>
            <a:r>
              <a:rPr lang="en-US" sz="1600" smtClean="0">
                <a:solidFill>
                  <a:srgbClr val="002060"/>
                </a:solidFill>
              </a:rPr>
              <a:t>Là mô hình được sử dụng phổ biến.</a:t>
            </a:r>
          </a:p>
          <a:p>
            <a:pPr marL="901700" lvl="3" indent="-279400">
              <a:tabLst>
                <a:tab pos="901700" algn="l"/>
              </a:tabLst>
            </a:pPr>
            <a:r>
              <a:rPr lang="en-US" sz="1600" smtClean="0">
                <a:solidFill>
                  <a:srgbClr val="002060"/>
                </a:solidFill>
              </a:rPr>
              <a:t>Sử dụng hàm </a:t>
            </a:r>
            <a:r>
              <a:rPr lang="en-US" sz="1600" b="1" smtClean="0">
                <a:solidFill>
                  <a:srgbClr val="002060"/>
                </a:solidFill>
              </a:rPr>
              <a:t>select</a:t>
            </a:r>
            <a:r>
              <a:rPr lang="en-US" sz="1600" smtClean="0">
                <a:solidFill>
                  <a:srgbClr val="002060"/>
                </a:solidFill>
              </a:rPr>
              <a:t> để thăm dò các sự kiện trên socket (gửi dữ liệu, nhận dữ liệu, kết nối thành công, yêu cầu kết nối...).</a:t>
            </a:r>
          </a:p>
          <a:p>
            <a:pPr marL="901700" lvl="3" indent="-279400">
              <a:tabLst>
                <a:tab pos="901700" algn="l"/>
              </a:tabLst>
            </a:pPr>
            <a:r>
              <a:rPr lang="en-US" sz="1600" smtClean="0">
                <a:solidFill>
                  <a:srgbClr val="002060"/>
                </a:solidFill>
              </a:rPr>
              <a:t>Hỗ trợ nhiều kết nối cùng một lúc.</a:t>
            </a:r>
          </a:p>
          <a:p>
            <a:pPr marL="901700" lvl="3" indent="-279400">
              <a:tabLst>
                <a:tab pos="901700" algn="l"/>
              </a:tabLst>
            </a:pPr>
            <a:r>
              <a:rPr lang="en-US" sz="1600" smtClean="0">
                <a:solidFill>
                  <a:srgbClr val="002060"/>
                </a:solidFill>
              </a:rPr>
              <a:t>Có thể xử lý tập trung tất cả các socket trong cùng một thread (tối đa 1024).</a:t>
            </a:r>
          </a:p>
          <a:p>
            <a:pPr marL="901700" lvl="3" indent="-279400">
              <a:tabLst>
                <a:tab pos="901700" algn="l"/>
              </a:tabLst>
            </a:pPr>
            <a:r>
              <a:rPr lang="en-US" sz="1600" smtClean="0">
                <a:solidFill>
                  <a:srgbClr val="002060"/>
                </a:solidFill>
              </a:rPr>
              <a:t>Nguyên mẫu hàm như sau</a:t>
            </a:r>
          </a:p>
          <a:p>
            <a:pPr lvl="3">
              <a:buNone/>
            </a:pPr>
            <a:endParaRPr lang="en-US" sz="1600" smtClean="0">
              <a:solidFill>
                <a:srgbClr val="002060"/>
              </a:solidFill>
            </a:endParaRPr>
          </a:p>
          <a:p>
            <a:pPr lvl="3"/>
            <a:endParaRPr lang="en-US" sz="1600" smtClean="0">
              <a:solidFill>
                <a:srgbClr val="002060"/>
              </a:solidFill>
            </a:endParaRPr>
          </a:p>
          <a:p>
            <a:pPr lvl="3">
              <a:buNone/>
            </a:pPr>
            <a:endParaRPr lang="en-US" sz="1600" smtClean="0">
              <a:solidFill>
                <a:srgbClr val="002060"/>
              </a:solidFill>
            </a:endParaRPr>
          </a:p>
          <a:p>
            <a:pPr lvl="3"/>
            <a:endParaRPr lang="en-US" sz="1600" smtClean="0">
              <a:solidFill>
                <a:srgbClr val="002060"/>
              </a:solidFill>
            </a:endParaRPr>
          </a:p>
          <a:p>
            <a:pPr lvl="1">
              <a:buNone/>
            </a:pPr>
            <a:endParaRPr lang="en-US" sz="1200" b="1" smtClean="0">
              <a:solidFill>
                <a:srgbClr val="002060"/>
              </a:solidFill>
            </a:endParaRPr>
          </a:p>
        </p:txBody>
      </p:sp>
      <p:sp>
        <p:nvSpPr>
          <p:cNvPr id="7" name="TextBox 6"/>
          <p:cNvSpPr txBox="1"/>
          <p:nvPr/>
        </p:nvSpPr>
        <p:spPr>
          <a:xfrm>
            <a:off x="1600200" y="3734812"/>
            <a:ext cx="7543800" cy="3046988"/>
          </a:xfrm>
          <a:prstGeom prst="rect">
            <a:avLst/>
          </a:prstGeom>
          <a:noFill/>
        </p:spPr>
        <p:txBody>
          <a:bodyPr wrap="square" rtlCol="0">
            <a:spAutoFit/>
          </a:bodyPr>
          <a:lstStyle/>
          <a:p>
            <a:pPr defTabSz="457200"/>
            <a:r>
              <a:rPr lang="en-US" sz="1600" b="1" dirty="0" err="1" smtClean="0">
                <a:solidFill>
                  <a:srgbClr val="002060"/>
                </a:solidFill>
              </a:rPr>
              <a:t>int</a:t>
            </a:r>
            <a:r>
              <a:rPr lang="en-US" sz="1600" b="1" dirty="0" smtClean="0">
                <a:solidFill>
                  <a:srgbClr val="002060"/>
                </a:solidFill>
              </a:rPr>
              <a:t> select(					</a:t>
            </a:r>
          </a:p>
          <a:p>
            <a:pPr defTabSz="457200"/>
            <a:r>
              <a:rPr lang="en-US" sz="1600" b="1" dirty="0" smtClean="0">
                <a:solidFill>
                  <a:srgbClr val="002060"/>
                </a:solidFill>
              </a:rPr>
              <a:t>    </a:t>
            </a:r>
            <a:r>
              <a:rPr lang="en-US" sz="1600" b="1" dirty="0" err="1" smtClean="0">
                <a:solidFill>
                  <a:srgbClr val="002060"/>
                </a:solidFill>
              </a:rPr>
              <a:t>int</a:t>
            </a:r>
            <a:r>
              <a:rPr lang="en-US" sz="1600" b="1" dirty="0" smtClean="0">
                <a:solidFill>
                  <a:srgbClr val="002060"/>
                </a:solidFill>
              </a:rPr>
              <a:t> </a:t>
            </a:r>
            <a:r>
              <a:rPr lang="en-US" sz="1600" b="1" dirty="0" err="1" smtClean="0">
                <a:solidFill>
                  <a:srgbClr val="002060"/>
                </a:solidFill>
              </a:rPr>
              <a:t>nfds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Không</a:t>
            </a:r>
            <a:r>
              <a:rPr lang="en-US" sz="1600" b="1" dirty="0" smtClean="0">
                <a:solidFill>
                  <a:srgbClr val="006020"/>
                </a:solidFill>
              </a:rPr>
              <a:t> </a:t>
            </a:r>
            <a:r>
              <a:rPr lang="en-US" sz="1600" b="1" dirty="0" err="1" smtClean="0">
                <a:solidFill>
                  <a:srgbClr val="006020"/>
                </a:solidFill>
              </a:rPr>
              <a:t>sử</a:t>
            </a:r>
            <a:r>
              <a:rPr lang="en-US" sz="1600" b="1" dirty="0" smtClean="0">
                <a:solidFill>
                  <a:srgbClr val="006020"/>
                </a:solidFill>
              </a:rPr>
              <a:t> </a:t>
            </a:r>
            <a:r>
              <a:rPr lang="en-US" sz="1600" b="1" dirty="0" err="1" smtClean="0">
                <a:solidFill>
                  <a:srgbClr val="006020"/>
                </a:solidFill>
              </a:rPr>
              <a:t>dụng</a:t>
            </a:r>
            <a:endParaRPr lang="en-US" sz="1600" b="1" dirty="0" smtClean="0">
              <a:solidFill>
                <a:srgbClr val="006020"/>
              </a:solidFill>
            </a:endParaRPr>
          </a:p>
          <a:p>
            <a:r>
              <a:rPr lang="en-US" sz="1600" b="1" dirty="0" smtClean="0">
                <a:solidFill>
                  <a:srgbClr val="002060"/>
                </a:solidFill>
              </a:rPr>
              <a:t>    </a:t>
            </a:r>
            <a:r>
              <a:rPr lang="en-US" sz="1600" b="1" dirty="0" err="1" smtClean="0">
                <a:solidFill>
                  <a:srgbClr val="002060"/>
                </a:solidFill>
              </a:rPr>
              <a:t>fd_set</a:t>
            </a:r>
            <a:r>
              <a:rPr lang="en-US" sz="1600" b="1" dirty="0" smtClean="0">
                <a:solidFill>
                  <a:srgbClr val="002060"/>
                </a:solidFill>
              </a:rPr>
              <a:t> FAR * </a:t>
            </a:r>
            <a:r>
              <a:rPr lang="en-US" sz="1600" b="1" dirty="0" err="1" smtClean="0">
                <a:solidFill>
                  <a:srgbClr val="002060"/>
                </a:solidFill>
              </a:rPr>
              <a:t>readfds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Tập</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socket </a:t>
            </a:r>
            <a:r>
              <a:rPr lang="en-US" sz="1600" b="1" dirty="0" err="1" smtClean="0">
                <a:solidFill>
                  <a:srgbClr val="006020"/>
                </a:solidFill>
              </a:rPr>
              <a:t>hàm</a:t>
            </a:r>
            <a:r>
              <a:rPr lang="en-US" sz="1600" b="1" dirty="0" smtClean="0">
                <a:solidFill>
                  <a:srgbClr val="006020"/>
                </a:solidFill>
              </a:rPr>
              <a:t> </a:t>
            </a:r>
            <a:r>
              <a:rPr lang="en-US" sz="1600" b="1" dirty="0" err="1" smtClean="0">
                <a:solidFill>
                  <a:srgbClr val="006020"/>
                </a:solidFill>
              </a:rPr>
              <a:t>sẽ</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cho</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read</a:t>
            </a:r>
          </a:p>
          <a:p>
            <a:r>
              <a:rPr lang="en-US" sz="1600" b="1" dirty="0" smtClean="0">
                <a:solidFill>
                  <a:srgbClr val="002060"/>
                </a:solidFill>
              </a:rPr>
              <a:t>    </a:t>
            </a:r>
            <a:r>
              <a:rPr lang="en-US" sz="1600" b="1" dirty="0" err="1" smtClean="0">
                <a:solidFill>
                  <a:srgbClr val="002060"/>
                </a:solidFill>
              </a:rPr>
              <a:t>fd_set</a:t>
            </a:r>
            <a:r>
              <a:rPr lang="en-US" sz="1600" b="1" dirty="0" smtClean="0">
                <a:solidFill>
                  <a:srgbClr val="002060"/>
                </a:solidFill>
              </a:rPr>
              <a:t> FAR * </a:t>
            </a:r>
            <a:r>
              <a:rPr lang="en-US" sz="1600" b="1" dirty="0" err="1" smtClean="0">
                <a:solidFill>
                  <a:srgbClr val="002060"/>
                </a:solidFill>
              </a:rPr>
              <a:t>writefds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Tập</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socket </a:t>
            </a:r>
            <a:r>
              <a:rPr lang="en-US" sz="1600" b="1" dirty="0" err="1" smtClean="0">
                <a:solidFill>
                  <a:srgbClr val="006020"/>
                </a:solidFill>
              </a:rPr>
              <a:t>hàm</a:t>
            </a:r>
            <a:r>
              <a:rPr lang="en-US" sz="1600" b="1" dirty="0" smtClean="0">
                <a:solidFill>
                  <a:srgbClr val="006020"/>
                </a:solidFill>
              </a:rPr>
              <a:t> </a:t>
            </a:r>
            <a:r>
              <a:rPr lang="en-US" sz="1600" b="1" dirty="0" err="1" smtClean="0">
                <a:solidFill>
                  <a:srgbClr val="006020"/>
                </a:solidFill>
              </a:rPr>
              <a:t>sẽ</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cho</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write</a:t>
            </a:r>
          </a:p>
          <a:p>
            <a:r>
              <a:rPr lang="en-US" sz="1600" b="1" dirty="0" smtClean="0">
                <a:solidFill>
                  <a:srgbClr val="002060"/>
                </a:solidFill>
              </a:rPr>
              <a:t>    </a:t>
            </a:r>
            <a:r>
              <a:rPr lang="en-US" sz="1600" b="1" dirty="0" err="1" smtClean="0">
                <a:solidFill>
                  <a:srgbClr val="002060"/>
                </a:solidFill>
              </a:rPr>
              <a:t>fd_set</a:t>
            </a:r>
            <a:r>
              <a:rPr lang="en-US" sz="1600" b="1" dirty="0" smtClean="0">
                <a:solidFill>
                  <a:srgbClr val="002060"/>
                </a:solidFill>
              </a:rPr>
              <a:t> FAR * </a:t>
            </a:r>
            <a:r>
              <a:rPr lang="en-US" sz="1600" b="1" dirty="0" err="1" smtClean="0">
                <a:solidFill>
                  <a:srgbClr val="002060"/>
                </a:solidFill>
              </a:rPr>
              <a:t>exceptfds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Tập</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socket </a:t>
            </a:r>
            <a:r>
              <a:rPr lang="en-US" sz="1600" b="1" dirty="0" err="1" smtClean="0">
                <a:solidFill>
                  <a:srgbClr val="006020"/>
                </a:solidFill>
              </a:rPr>
              <a:t>hàm</a:t>
            </a:r>
            <a:r>
              <a:rPr lang="en-US" sz="1600" b="1" dirty="0" smtClean="0">
                <a:solidFill>
                  <a:srgbClr val="006020"/>
                </a:solidFill>
              </a:rPr>
              <a:t> </a:t>
            </a:r>
            <a:r>
              <a:rPr lang="en-US" sz="1600" b="1" dirty="0" err="1" smtClean="0">
                <a:solidFill>
                  <a:srgbClr val="006020"/>
                </a:solidFill>
              </a:rPr>
              <a:t>sẽ</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cho</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except</a:t>
            </a:r>
          </a:p>
          <a:p>
            <a:r>
              <a:rPr lang="en-US" sz="1600" b="1" dirty="0" smtClean="0">
                <a:solidFill>
                  <a:srgbClr val="002060"/>
                </a:solidFill>
              </a:rPr>
              <a:t>    </a:t>
            </a:r>
            <a:r>
              <a:rPr lang="en-US" sz="1600" b="1" dirty="0" err="1" smtClean="0">
                <a:solidFill>
                  <a:srgbClr val="002060"/>
                </a:solidFill>
              </a:rPr>
              <a:t>const</a:t>
            </a:r>
            <a:r>
              <a:rPr lang="en-US" sz="1600" b="1" dirty="0" smtClean="0">
                <a:solidFill>
                  <a:srgbClr val="002060"/>
                </a:solidFill>
              </a:rPr>
              <a:t> </a:t>
            </a:r>
            <a:r>
              <a:rPr lang="en-US" sz="1600" b="1" dirty="0" err="1" smtClean="0">
                <a:solidFill>
                  <a:srgbClr val="002060"/>
                </a:solidFill>
              </a:rPr>
              <a:t>struct</a:t>
            </a:r>
            <a:r>
              <a:rPr lang="en-US" sz="1600" b="1" dirty="0" smtClean="0">
                <a:solidFill>
                  <a:srgbClr val="002060"/>
                </a:solidFill>
              </a:rPr>
              <a:t> </a:t>
            </a:r>
            <a:r>
              <a:rPr lang="en-US" sz="1600" b="1" dirty="0" err="1" smtClean="0">
                <a:solidFill>
                  <a:srgbClr val="002060"/>
                </a:solidFill>
              </a:rPr>
              <a:t>timeval</a:t>
            </a:r>
            <a:r>
              <a:rPr lang="en-US" sz="1600" b="1" dirty="0" smtClean="0">
                <a:solidFill>
                  <a:srgbClr val="002060"/>
                </a:solidFill>
              </a:rPr>
              <a:t> FAR * timeout </a:t>
            </a:r>
            <a:r>
              <a:rPr lang="en-US" sz="1600" b="1" dirty="0" smtClean="0">
                <a:solidFill>
                  <a:srgbClr val="006020"/>
                </a:solidFill>
              </a:rPr>
              <a:t>// </a:t>
            </a:r>
            <a:r>
              <a:rPr lang="en-US" sz="1600" b="1" dirty="0" err="1" smtClean="0">
                <a:solidFill>
                  <a:srgbClr val="006020"/>
                </a:solidFill>
              </a:rPr>
              <a:t>Thời</a:t>
            </a:r>
            <a:r>
              <a:rPr lang="en-US" sz="1600" b="1" dirty="0" smtClean="0">
                <a:solidFill>
                  <a:srgbClr val="006020"/>
                </a:solidFill>
              </a:rPr>
              <a:t> </a:t>
            </a:r>
            <a:r>
              <a:rPr lang="en-US" sz="1600" b="1" dirty="0" err="1" smtClean="0">
                <a:solidFill>
                  <a:srgbClr val="006020"/>
                </a:solidFill>
              </a:rPr>
              <a:t>gian</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r>
              <a:rPr lang="en-US" sz="1600" b="1" dirty="0" smtClean="0">
                <a:solidFill>
                  <a:srgbClr val="006020"/>
                </a:solidFill>
              </a:rPr>
              <a:t> </a:t>
            </a:r>
            <a:r>
              <a:rPr lang="en-US" sz="1600" b="1" dirty="0" err="1" smtClean="0">
                <a:solidFill>
                  <a:srgbClr val="006020"/>
                </a:solidFill>
              </a:rPr>
              <a:t>tối</a:t>
            </a:r>
            <a:r>
              <a:rPr lang="en-US" sz="1600" b="1" dirty="0" smtClean="0">
                <a:solidFill>
                  <a:srgbClr val="006020"/>
                </a:solidFill>
              </a:rPr>
              <a:t> </a:t>
            </a:r>
            <a:r>
              <a:rPr lang="en-US" sz="1600" b="1" dirty="0" err="1" smtClean="0">
                <a:solidFill>
                  <a:srgbClr val="006020"/>
                </a:solidFill>
              </a:rPr>
              <a:t>đa</a:t>
            </a:r>
            <a:endParaRPr lang="en-US" sz="1600" b="1" dirty="0" smtClean="0">
              <a:solidFill>
                <a:srgbClr val="006020"/>
              </a:solidFill>
            </a:endParaRPr>
          </a:p>
          <a:p>
            <a:r>
              <a:rPr lang="en-US" sz="1600" b="1" dirty="0" smtClean="0">
                <a:solidFill>
                  <a:srgbClr val="002060"/>
                </a:solidFill>
              </a:rPr>
              <a:t>);</a:t>
            </a:r>
          </a:p>
          <a:p>
            <a:r>
              <a:rPr lang="en-US" sz="1600" dirty="0" err="1" smtClean="0">
                <a:solidFill>
                  <a:srgbClr val="002060"/>
                </a:solidFill>
              </a:rPr>
              <a:t>Giá</a:t>
            </a:r>
            <a:r>
              <a:rPr lang="en-US" sz="1600" dirty="0" smtClean="0">
                <a:solidFill>
                  <a:srgbClr val="002060"/>
                </a:solidFill>
              </a:rPr>
              <a:t> </a:t>
            </a:r>
            <a:r>
              <a:rPr lang="en-US" sz="1600" dirty="0" err="1" smtClean="0">
                <a:solidFill>
                  <a:srgbClr val="002060"/>
                </a:solidFill>
              </a:rPr>
              <a:t>trị</a:t>
            </a:r>
            <a:r>
              <a:rPr lang="en-US" sz="1600" dirty="0" smtClean="0">
                <a:solidFill>
                  <a:srgbClr val="002060"/>
                </a:solidFill>
              </a:rPr>
              <a:t> </a:t>
            </a:r>
            <a:r>
              <a:rPr lang="en-US" sz="1600" dirty="0" err="1" smtClean="0">
                <a:solidFill>
                  <a:srgbClr val="002060"/>
                </a:solidFill>
              </a:rPr>
              <a:t>trả</a:t>
            </a:r>
            <a:r>
              <a:rPr lang="en-US" sz="1600" dirty="0" smtClean="0">
                <a:solidFill>
                  <a:srgbClr val="002060"/>
                </a:solidFill>
              </a:rPr>
              <a:t> </a:t>
            </a:r>
            <a:r>
              <a:rPr lang="en-US" sz="1600" dirty="0" err="1" smtClean="0">
                <a:solidFill>
                  <a:srgbClr val="002060"/>
                </a:solidFill>
              </a:rPr>
              <a:t>về</a:t>
            </a:r>
            <a:r>
              <a:rPr lang="en-US" sz="1600" dirty="0" smtClean="0">
                <a:solidFill>
                  <a:srgbClr val="002060"/>
                </a:solidFill>
              </a:rPr>
              <a:t>:</a:t>
            </a:r>
          </a:p>
          <a:p>
            <a:pPr lvl="1">
              <a:buFont typeface="Wingdings" pitchFamily="2" charset="2"/>
              <a:buChar char="§"/>
            </a:pPr>
            <a:r>
              <a:rPr lang="en-US" sz="1600" dirty="0" err="1" smtClean="0">
                <a:solidFill>
                  <a:srgbClr val="002060"/>
                </a:solidFill>
              </a:rPr>
              <a:t>Thành</a:t>
            </a:r>
            <a:r>
              <a:rPr lang="en-US" sz="1600" dirty="0" smtClean="0">
                <a:solidFill>
                  <a:srgbClr val="002060"/>
                </a:solidFill>
              </a:rPr>
              <a:t> </a:t>
            </a:r>
            <a:r>
              <a:rPr lang="en-US" sz="1600" dirty="0" err="1" smtClean="0">
                <a:solidFill>
                  <a:srgbClr val="002060"/>
                </a:solidFill>
              </a:rPr>
              <a:t>công</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 </a:t>
            </a:r>
            <a:r>
              <a:rPr lang="en-US" sz="1600" dirty="0" err="1" smtClean="0">
                <a:solidFill>
                  <a:srgbClr val="002060"/>
                </a:solidFill>
              </a:rPr>
              <a:t>lượng</a:t>
            </a:r>
            <a:r>
              <a:rPr lang="en-US" sz="1600" dirty="0" smtClean="0">
                <a:solidFill>
                  <a:srgbClr val="002060"/>
                </a:solidFill>
              </a:rPr>
              <a:t> socket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xảy</a:t>
            </a:r>
            <a:r>
              <a:rPr lang="en-US" sz="1600" dirty="0" smtClean="0">
                <a:solidFill>
                  <a:srgbClr val="002060"/>
                </a:solidFill>
              </a:rPr>
              <a:t> </a:t>
            </a:r>
            <a:r>
              <a:rPr lang="en-US" sz="1600" dirty="0" err="1" smtClean="0">
                <a:solidFill>
                  <a:srgbClr val="002060"/>
                </a:solidFill>
              </a:rPr>
              <a:t>ra</a:t>
            </a:r>
            <a:endParaRPr lang="en-US" sz="1600" dirty="0" smtClean="0">
              <a:solidFill>
                <a:srgbClr val="002060"/>
              </a:solidFill>
            </a:endParaRPr>
          </a:p>
          <a:p>
            <a:pPr lvl="1">
              <a:buFont typeface="Wingdings" pitchFamily="2" charset="2"/>
              <a:buChar char="§"/>
            </a:pPr>
            <a:r>
              <a:rPr lang="en-US" sz="1600" dirty="0" err="1" smtClean="0">
                <a:solidFill>
                  <a:srgbClr val="002060"/>
                </a:solidFill>
              </a:rPr>
              <a:t>Hết</a:t>
            </a:r>
            <a:r>
              <a:rPr lang="en-US" sz="1600" dirty="0" smtClean="0">
                <a:solidFill>
                  <a:srgbClr val="002060"/>
                </a:solidFill>
              </a:rPr>
              <a:t> </a:t>
            </a:r>
            <a:r>
              <a:rPr lang="en-US" sz="1600" dirty="0" err="1" smtClean="0">
                <a:solidFill>
                  <a:srgbClr val="002060"/>
                </a:solidFill>
              </a:rPr>
              <a:t>giờ</a:t>
            </a:r>
            <a:r>
              <a:rPr lang="en-US" sz="1600" dirty="0" smtClean="0">
                <a:solidFill>
                  <a:srgbClr val="002060"/>
                </a:solidFill>
              </a:rPr>
              <a:t>: 0</a:t>
            </a:r>
          </a:p>
          <a:p>
            <a:pPr lvl="1">
              <a:buFont typeface="Wingdings" pitchFamily="2" charset="2"/>
              <a:buChar char="§"/>
            </a:pPr>
            <a:r>
              <a:rPr lang="en-US" sz="1600" dirty="0" err="1" smtClean="0">
                <a:solidFill>
                  <a:srgbClr val="002060"/>
                </a:solidFill>
              </a:rPr>
              <a:t>Thất</a:t>
            </a:r>
            <a:r>
              <a:rPr lang="en-US" sz="1600" dirty="0" smtClean="0">
                <a:solidFill>
                  <a:srgbClr val="002060"/>
                </a:solidFill>
              </a:rPr>
              <a:t> </a:t>
            </a:r>
            <a:r>
              <a:rPr lang="en-US" sz="1600" dirty="0" err="1" smtClean="0">
                <a:solidFill>
                  <a:srgbClr val="002060"/>
                </a:solidFill>
              </a:rPr>
              <a:t>bại</a:t>
            </a:r>
            <a:r>
              <a:rPr lang="en-US" sz="1600" dirty="0" smtClean="0">
                <a:solidFill>
                  <a:srgbClr val="002060"/>
                </a:solidFill>
              </a:rPr>
              <a:t>: SOCKET_ERROR</a:t>
            </a:r>
          </a:p>
          <a:p>
            <a:endParaRPr lang="en-US" sz="1600" dirty="0">
              <a:solidFill>
                <a:srgbClr val="002060"/>
              </a:solidFill>
            </a:endParaRPr>
          </a:p>
        </p:txBody>
      </p:sp>
      <p:sp>
        <p:nvSpPr>
          <p:cNvPr id="2" name="Rectangle 1"/>
          <p:cNvSpPr/>
          <p:nvPr/>
        </p:nvSpPr>
        <p:spPr>
          <a:xfrm>
            <a:off x="7239000" y="3550146"/>
            <a:ext cx="1524000" cy="369332"/>
          </a:xfrm>
          <a:prstGeom prst="rect">
            <a:avLst/>
          </a:prstGeom>
        </p:spPr>
        <p:txBody>
          <a:bodyPr wrap="square">
            <a:spAutoFit/>
          </a:bodyPr>
          <a:lstStyle/>
          <a:p>
            <a:r>
              <a:rPr lang="en-US" dirty="0"/>
              <a:t>FD_SETSIZE</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121</a:t>
            </a:fld>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723900" lvl="2" indent="-368300"/>
            <a:r>
              <a:rPr lang="en-US" sz="2000" smtClean="0">
                <a:solidFill>
                  <a:srgbClr val="002060"/>
                </a:solidFill>
              </a:rPr>
              <a:t>Mô hình </a:t>
            </a:r>
            <a:r>
              <a:rPr lang="en-US" sz="2000" b="1" smtClean="0">
                <a:solidFill>
                  <a:srgbClr val="002060"/>
                </a:solidFill>
              </a:rPr>
              <a:t>Select</a:t>
            </a:r>
            <a:r>
              <a:rPr lang="en-US" sz="2000" smtClean="0">
                <a:solidFill>
                  <a:srgbClr val="002060"/>
                </a:solidFill>
              </a:rPr>
              <a:t>	</a:t>
            </a:r>
          </a:p>
        </p:txBody>
      </p:sp>
      <p:sp>
        <p:nvSpPr>
          <p:cNvPr id="12" name="Rounded Rectangle 11"/>
          <p:cNvSpPr/>
          <p:nvPr/>
        </p:nvSpPr>
        <p:spPr>
          <a:xfrm>
            <a:off x="2362200" y="2895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socket</a:t>
            </a:r>
            <a:endParaRPr lang="en-US"/>
          </a:p>
        </p:txBody>
      </p:sp>
      <p:sp>
        <p:nvSpPr>
          <p:cNvPr id="13" name="Rounded Rectangle 12"/>
          <p:cNvSpPr/>
          <p:nvPr/>
        </p:nvSpPr>
        <p:spPr>
          <a:xfrm>
            <a:off x="2362200" y="34290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bind</a:t>
            </a:r>
            <a:endParaRPr lang="en-US"/>
          </a:p>
        </p:txBody>
      </p:sp>
      <p:sp>
        <p:nvSpPr>
          <p:cNvPr id="14" name="Rounded Rectangle 13"/>
          <p:cNvSpPr/>
          <p:nvPr/>
        </p:nvSpPr>
        <p:spPr>
          <a:xfrm>
            <a:off x="2362200" y="38862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listen</a:t>
            </a:r>
            <a:endParaRPr lang="en-US"/>
          </a:p>
        </p:txBody>
      </p:sp>
      <p:sp>
        <p:nvSpPr>
          <p:cNvPr id="15" name="Rounded Rectangle 14"/>
          <p:cNvSpPr/>
          <p:nvPr/>
        </p:nvSpPr>
        <p:spPr>
          <a:xfrm>
            <a:off x="2362200" y="4343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mtClean="0"/>
              <a:t>Khởi tạo tập select</a:t>
            </a:r>
            <a:endParaRPr lang="en-US" sz="1400" b="1"/>
          </a:p>
        </p:txBody>
      </p:sp>
      <p:sp>
        <p:nvSpPr>
          <p:cNvPr id="17" name="Rounded Rectangle 16"/>
          <p:cNvSpPr/>
          <p:nvPr/>
        </p:nvSpPr>
        <p:spPr>
          <a:xfrm>
            <a:off x="2362200" y="52746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smtClean="0"/>
              <a:t>Xử lý sự kiện </a:t>
            </a:r>
            <a:endParaRPr lang="en-US" sz="1400" b="1"/>
          </a:p>
        </p:txBody>
      </p:sp>
      <p:sp>
        <p:nvSpPr>
          <p:cNvPr id="18" name="Diamond 17"/>
          <p:cNvSpPr/>
          <p:nvPr/>
        </p:nvSpPr>
        <p:spPr>
          <a:xfrm>
            <a:off x="2362200" y="5791200"/>
            <a:ext cx="1800000" cy="364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Kết thúc ?</a:t>
            </a:r>
            <a:endParaRPr lang="en-US" sz="1200" b="1"/>
          </a:p>
        </p:txBody>
      </p:sp>
      <p:sp>
        <p:nvSpPr>
          <p:cNvPr id="20" name="Rounded Rectangle 19"/>
          <p:cNvSpPr/>
          <p:nvPr/>
        </p:nvSpPr>
        <p:spPr>
          <a:xfrm>
            <a:off x="2362200" y="4817400"/>
            <a:ext cx="1800000" cy="28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t>select</a:t>
            </a:r>
            <a:endParaRPr lang="en-US" b="1"/>
          </a:p>
        </p:txBody>
      </p:sp>
      <p:cxnSp>
        <p:nvCxnSpPr>
          <p:cNvPr id="23" name="Straight Arrow Connector 22"/>
          <p:cNvCxnSpPr>
            <a:stCxn id="12" idx="2"/>
            <a:endCxn id="13" idx="0"/>
          </p:cNvCxnSpPr>
          <p:nvPr/>
        </p:nvCxnSpPr>
        <p:spPr>
          <a:xfrm rot="5400000">
            <a:off x="3139500" y="3306300"/>
            <a:ext cx="24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rot="5400000">
            <a:off x="3193200" y="2812200"/>
            <a:ext cx="152400" cy="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4" idx="0"/>
          </p:cNvCxnSpPr>
          <p:nvPr/>
        </p:nvCxnSpPr>
        <p:spPr>
          <a:xfrm rot="5400000">
            <a:off x="3177600" y="38016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rot="5400000">
            <a:off x="3177600" y="42588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2"/>
            <a:endCxn id="20" idx="0"/>
          </p:cNvCxnSpPr>
          <p:nvPr/>
        </p:nvCxnSpPr>
        <p:spPr>
          <a:xfrm rot="5400000">
            <a:off x="3169200" y="4724400"/>
            <a:ext cx="1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17" idx="0"/>
          </p:cNvCxnSpPr>
          <p:nvPr/>
        </p:nvCxnSpPr>
        <p:spPr>
          <a:xfrm rot="5400000">
            <a:off x="3177600" y="5190000"/>
            <a:ext cx="16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2"/>
            <a:endCxn id="18" idx="0"/>
          </p:cNvCxnSpPr>
          <p:nvPr/>
        </p:nvCxnSpPr>
        <p:spPr>
          <a:xfrm rot="5400000">
            <a:off x="31479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flipH="1">
            <a:off x="1676401" y="4267199"/>
            <a:ext cx="15240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514600" y="2362200"/>
            <a:ext cx="1981200" cy="369332"/>
          </a:xfrm>
          <a:prstGeom prst="rect">
            <a:avLst/>
          </a:prstGeom>
          <a:noFill/>
        </p:spPr>
        <p:txBody>
          <a:bodyPr wrap="square" rtlCol="0">
            <a:spAutoFit/>
          </a:bodyPr>
          <a:lstStyle/>
          <a:p>
            <a:r>
              <a:rPr lang="en-US" smtClean="0"/>
              <a:t>Main Thread</a:t>
            </a:r>
            <a:endParaRPr lang="en-US"/>
          </a:p>
        </p:txBody>
      </p:sp>
      <p:cxnSp>
        <p:nvCxnSpPr>
          <p:cNvPr id="40" name="Straight Connector 39"/>
          <p:cNvCxnSpPr>
            <a:stCxn id="18" idx="1"/>
          </p:cNvCxnSpPr>
          <p:nvPr/>
        </p:nvCxnSpPr>
        <p:spPr>
          <a:xfrm rot="10800000">
            <a:off x="1685926" y="5972176"/>
            <a:ext cx="676275" cy="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828279" y="5116910"/>
            <a:ext cx="1704181" cy="63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05000" y="5638800"/>
            <a:ext cx="457200" cy="369332"/>
          </a:xfrm>
          <a:prstGeom prst="rect">
            <a:avLst/>
          </a:prstGeom>
          <a:noFill/>
        </p:spPr>
        <p:txBody>
          <a:bodyPr wrap="square" rtlCol="0">
            <a:spAutoFit/>
          </a:bodyPr>
          <a:lstStyle/>
          <a:p>
            <a:r>
              <a:rPr lang="en-US" smtClean="0"/>
              <a:t>N</a:t>
            </a:r>
            <a:endParaRPr lang="en-US"/>
          </a:p>
        </p:txBody>
      </p:sp>
      <p:cxnSp>
        <p:nvCxnSpPr>
          <p:cNvPr id="63" name="Straight Arrow Connector 62"/>
          <p:cNvCxnSpPr>
            <a:stCxn id="18" idx="3"/>
            <a:endCxn id="64" idx="1"/>
          </p:cNvCxnSpPr>
          <p:nvPr/>
        </p:nvCxnSpPr>
        <p:spPr>
          <a:xfrm>
            <a:off x="4162200" y="5973300"/>
            <a:ext cx="1019400" cy="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5181600" y="5791200"/>
            <a:ext cx="15240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closesocket</a:t>
            </a:r>
            <a:endParaRPr lang="en-US"/>
          </a:p>
        </p:txBody>
      </p:sp>
      <p:sp>
        <p:nvSpPr>
          <p:cNvPr id="67" name="TextBox 66"/>
          <p:cNvSpPr txBox="1"/>
          <p:nvPr/>
        </p:nvSpPr>
        <p:spPr>
          <a:xfrm>
            <a:off x="4495800" y="5638800"/>
            <a:ext cx="457200" cy="369332"/>
          </a:xfrm>
          <a:prstGeom prst="rect">
            <a:avLst/>
          </a:prstGeom>
          <a:noFill/>
        </p:spPr>
        <p:txBody>
          <a:bodyPr wrap="square" rtlCol="0">
            <a:spAutoFit/>
          </a:bodyPr>
          <a:lstStyle/>
          <a:p>
            <a:r>
              <a:rPr lang="en-US" smtClean="0"/>
              <a:t>Y</a:t>
            </a:r>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122</a:t>
            </a:fld>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Select</a:t>
            </a:r>
          </a:p>
          <a:p>
            <a:pPr marL="990600" lvl="3" indent="-266700">
              <a:buFont typeface="Wingdings" pitchFamily="2" charset="2"/>
              <a:buChar char="§"/>
            </a:pPr>
            <a:r>
              <a:rPr lang="en-US" sz="1600" smtClean="0">
                <a:solidFill>
                  <a:srgbClr val="002060"/>
                </a:solidFill>
              </a:rPr>
              <a:t>Điều kiện thành công của </a:t>
            </a:r>
            <a:r>
              <a:rPr lang="en-US" sz="1600" b="1" smtClean="0">
                <a:solidFill>
                  <a:srgbClr val="002060"/>
                </a:solidFill>
              </a:rPr>
              <a:t>select</a:t>
            </a:r>
          </a:p>
          <a:p>
            <a:pPr marL="1447800" lvl="4" indent="-266700">
              <a:buFont typeface="Wingdings" pitchFamily="2" charset="2"/>
              <a:buChar char="§"/>
            </a:pPr>
            <a:r>
              <a:rPr lang="en-US" sz="1600" smtClean="0">
                <a:solidFill>
                  <a:srgbClr val="002060"/>
                </a:solidFill>
              </a:rPr>
              <a:t>Một trong các socket của tập readfds nhận được dữ liệu hoặc kết nối bị đóng, reset, hủy, hoặc hàm accept thành công.</a:t>
            </a:r>
          </a:p>
          <a:p>
            <a:pPr marL="1447800" lvl="4" indent="-266700">
              <a:buFont typeface="Wingdings" pitchFamily="2" charset="2"/>
              <a:buChar char="§"/>
            </a:pPr>
            <a:r>
              <a:rPr lang="en-US" sz="1600" smtClean="0">
                <a:solidFill>
                  <a:srgbClr val="002060"/>
                </a:solidFill>
              </a:rPr>
              <a:t>Một trong các socket của tập writefds có thể gửi dữ liệu, hoặc hàm connect thành công trên socket non-blocking.</a:t>
            </a:r>
          </a:p>
          <a:p>
            <a:pPr marL="1447800" lvl="4" indent="-266700">
              <a:buFont typeface="Wingdings" pitchFamily="2" charset="2"/>
              <a:buChar char="§"/>
            </a:pPr>
            <a:r>
              <a:rPr lang="en-US" sz="1600" smtClean="0">
                <a:solidFill>
                  <a:srgbClr val="002060"/>
                </a:solidFill>
              </a:rPr>
              <a:t>Một trong các socket của tập exceptfds nhận được dữ liệu OOB, hoặc connect thất bại.</a:t>
            </a:r>
          </a:p>
          <a:p>
            <a:pPr marL="990600" lvl="3" indent="-266700">
              <a:buFont typeface="Wingdings" pitchFamily="2" charset="2"/>
              <a:buChar char="§"/>
            </a:pPr>
            <a:r>
              <a:rPr lang="en-US" sz="1600" smtClean="0">
                <a:solidFill>
                  <a:srgbClr val="002060"/>
                </a:solidFill>
              </a:rPr>
              <a:t>Các tập readfds, writefds, exceptfds có thể NULL, nhưng không thể cả ba cùng NULL.</a:t>
            </a:r>
          </a:p>
          <a:p>
            <a:pPr marL="990600" lvl="3" indent="-266700">
              <a:buFont typeface="Wingdings" pitchFamily="2" charset="2"/>
              <a:buChar char="§"/>
            </a:pPr>
            <a:r>
              <a:rPr lang="en-US" sz="1600" smtClean="0">
                <a:solidFill>
                  <a:srgbClr val="002060"/>
                </a:solidFill>
              </a:rPr>
              <a:t>Các MACRO FD_CLR, FD_ZERO, FD_ISSET, FD_SET sử dụng để thao tác với các cấu trúc  fdset.</a:t>
            </a:r>
          </a:p>
          <a:p>
            <a:pPr marL="990600" lvl="3" indent="-266700">
              <a:buFont typeface="Wingdings" pitchFamily="2" charset="2"/>
              <a:buChar char="§"/>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123</a:t>
            </a:fld>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Select</a:t>
            </a:r>
          </a:p>
          <a:p>
            <a:pPr marL="990600" lvl="3" indent="-266700">
              <a:buFont typeface="Wingdings" pitchFamily="2" charset="2"/>
              <a:buChar char="§"/>
            </a:pPr>
            <a:r>
              <a:rPr lang="en-US" sz="1600" smtClean="0">
                <a:solidFill>
                  <a:srgbClr val="002060"/>
                </a:solidFill>
              </a:rPr>
              <a:t>Đoạn chương trình sau sẽ thăm dò trạng thái của socket s khi nào có dữ liệu</a:t>
            </a:r>
          </a:p>
          <a:p>
            <a:pPr marL="990600" lvl="3" indent="-266700">
              <a:buNone/>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7" name="TextBox 6"/>
          <p:cNvSpPr txBox="1"/>
          <p:nvPr/>
        </p:nvSpPr>
        <p:spPr>
          <a:xfrm>
            <a:off x="457200" y="2798326"/>
            <a:ext cx="8229600" cy="3754874"/>
          </a:xfrm>
          <a:prstGeom prst="rect">
            <a:avLst/>
          </a:prstGeom>
          <a:noFill/>
        </p:spPr>
        <p:txBody>
          <a:bodyPr wrap="square" rtlCol="0">
            <a:spAutoFit/>
          </a:bodyPr>
          <a:lstStyle/>
          <a:p>
            <a:r>
              <a:rPr lang="en-US" sz="1400" b="1" dirty="0" smtClean="0">
                <a:solidFill>
                  <a:srgbClr val="002060"/>
                </a:solidFill>
                <a:latin typeface="Courier New" panose="02070309020205020404" pitchFamily="49" charset="0"/>
                <a:cs typeface="Courier New" panose="02070309020205020404" pitchFamily="49" charset="0"/>
              </a:rPr>
              <a:t>SOCKET  s;</a:t>
            </a:r>
          </a:p>
          <a:p>
            <a:r>
              <a:rPr lang="en-US" sz="1400" b="1" dirty="0" err="1" smtClean="0">
                <a:solidFill>
                  <a:srgbClr val="002060"/>
                </a:solidFill>
                <a:latin typeface="Courier New" panose="02070309020205020404" pitchFamily="49" charset="0"/>
                <a:cs typeface="Courier New" panose="02070309020205020404" pitchFamily="49" charset="0"/>
              </a:rPr>
              <a:t>fd_set</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fdread</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err="1" smtClean="0">
                <a:solidFill>
                  <a:srgbClr val="002060"/>
                </a:solidFill>
                <a:latin typeface="Courier New" panose="02070309020205020404" pitchFamily="49" charset="0"/>
                <a:cs typeface="Courier New" panose="02070309020205020404" pitchFamily="49" charset="0"/>
              </a:rPr>
              <a:t>int</a:t>
            </a:r>
            <a:r>
              <a:rPr lang="en-US" sz="1400" b="1" dirty="0" smtClean="0">
                <a:solidFill>
                  <a:srgbClr val="002060"/>
                </a:solidFill>
                <a:latin typeface="Courier New" panose="02070309020205020404" pitchFamily="49" charset="0"/>
                <a:cs typeface="Courier New" panose="02070309020205020404" pitchFamily="49" charset="0"/>
              </a:rPr>
              <a:t>     ret;</a:t>
            </a:r>
          </a:p>
          <a:p>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Khởi</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tạo</a:t>
            </a:r>
            <a:r>
              <a:rPr lang="en-US" sz="1400" b="1" dirty="0" smtClean="0">
                <a:solidFill>
                  <a:srgbClr val="006020"/>
                </a:solidFill>
                <a:latin typeface="Courier New" panose="02070309020205020404" pitchFamily="49" charset="0"/>
                <a:cs typeface="Courier New" panose="02070309020205020404" pitchFamily="49" charset="0"/>
              </a:rPr>
              <a:t> socket s </a:t>
            </a:r>
            <a:r>
              <a:rPr lang="en-US" sz="1400" b="1" dirty="0" err="1" smtClean="0">
                <a:solidFill>
                  <a:srgbClr val="006020"/>
                </a:solidFill>
                <a:latin typeface="Courier New" panose="02070309020205020404" pitchFamily="49" charset="0"/>
                <a:cs typeface="Courier New" panose="02070309020205020404" pitchFamily="49" charset="0"/>
              </a:rPr>
              <a:t>và</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tạo</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kết</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nối</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Thao</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tác</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vào</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ra</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trên</a:t>
            </a:r>
            <a:r>
              <a:rPr lang="en-US" sz="1400" b="1" dirty="0" smtClean="0">
                <a:solidFill>
                  <a:srgbClr val="006020"/>
                </a:solidFill>
                <a:latin typeface="Courier New" panose="02070309020205020404" pitchFamily="49" charset="0"/>
                <a:cs typeface="Courier New" panose="02070309020205020404" pitchFamily="49" charset="0"/>
              </a:rPr>
              <a:t> socket s</a:t>
            </a:r>
          </a:p>
          <a:p>
            <a:r>
              <a:rPr lang="en-US" sz="1400" b="1" dirty="0" smtClean="0">
                <a:solidFill>
                  <a:srgbClr val="002060"/>
                </a:solidFill>
                <a:latin typeface="Courier New" panose="02070309020205020404" pitchFamily="49" charset="0"/>
                <a:cs typeface="Courier New" panose="02070309020205020404" pitchFamily="49" charset="0"/>
              </a:rPr>
              <a:t>while(TRUE)</a:t>
            </a:r>
          </a:p>
          <a:p>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Xóa</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tập</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fdread</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FD_ZERO(&amp;</a:t>
            </a:r>
            <a:r>
              <a:rPr lang="en-US" sz="1400" b="1" dirty="0" err="1" smtClean="0">
                <a:solidFill>
                  <a:srgbClr val="002060"/>
                </a:solidFill>
                <a:latin typeface="Courier New" panose="02070309020205020404" pitchFamily="49" charset="0"/>
                <a:cs typeface="Courier New" panose="02070309020205020404" pitchFamily="49" charset="0"/>
              </a:rPr>
              <a:t>fdread</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Thêm</a:t>
            </a:r>
            <a:r>
              <a:rPr lang="en-US" sz="1400" b="1" dirty="0" smtClean="0">
                <a:solidFill>
                  <a:srgbClr val="006020"/>
                </a:solidFill>
                <a:latin typeface="Courier New" panose="02070309020205020404" pitchFamily="49" charset="0"/>
                <a:cs typeface="Courier New" panose="02070309020205020404" pitchFamily="49" charset="0"/>
              </a:rPr>
              <a:t> s </a:t>
            </a:r>
            <a:r>
              <a:rPr lang="en-US" sz="1400" b="1" dirty="0" err="1" smtClean="0">
                <a:solidFill>
                  <a:srgbClr val="006020"/>
                </a:solidFill>
                <a:latin typeface="Courier New" panose="02070309020205020404" pitchFamily="49" charset="0"/>
                <a:cs typeface="Courier New" panose="02070309020205020404" pitchFamily="49" charset="0"/>
              </a:rPr>
              <a:t>vào</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tập</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fdread</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FD_SET(s, &amp;</a:t>
            </a:r>
            <a:r>
              <a:rPr lang="en-US" sz="1400" b="1" dirty="0" err="1" smtClean="0">
                <a:solidFill>
                  <a:srgbClr val="002060"/>
                </a:solidFill>
                <a:latin typeface="Courier New" panose="02070309020205020404" pitchFamily="49" charset="0"/>
                <a:cs typeface="Courier New" panose="02070309020205020404" pitchFamily="49" charset="0"/>
              </a:rPr>
              <a:t>fdread</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ret = select(0, &amp;</a:t>
            </a:r>
            <a:r>
              <a:rPr lang="en-US" sz="1400" b="1" dirty="0" err="1" smtClean="0">
                <a:solidFill>
                  <a:srgbClr val="002060"/>
                </a:solidFill>
                <a:latin typeface="Courier New" panose="02070309020205020404" pitchFamily="49" charset="0"/>
                <a:cs typeface="Courier New" panose="02070309020205020404" pitchFamily="49" charset="0"/>
              </a:rPr>
              <a:t>fdread</a:t>
            </a:r>
            <a:r>
              <a:rPr lang="en-US" sz="1400" b="1" dirty="0" smtClean="0">
                <a:solidFill>
                  <a:srgbClr val="002060"/>
                </a:solidFill>
                <a:latin typeface="Courier New" panose="02070309020205020404" pitchFamily="49" charset="0"/>
                <a:cs typeface="Courier New" panose="02070309020205020404" pitchFamily="49" charset="0"/>
              </a:rPr>
              <a:t>, NULL, NULL, NULL); // </a:t>
            </a:r>
            <a:r>
              <a:rPr lang="en-US" sz="1400" b="1" dirty="0" err="1" smtClean="0">
                <a:solidFill>
                  <a:srgbClr val="002060"/>
                </a:solidFill>
                <a:latin typeface="Courier New" panose="02070309020205020404" pitchFamily="49" charset="0"/>
                <a:cs typeface="Courier New" panose="02070309020205020404" pitchFamily="49" charset="0"/>
              </a:rPr>
              <a:t>Đợi</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sự</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kiện</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trên</a:t>
            </a:r>
            <a:r>
              <a:rPr lang="en-US" sz="1400" b="1" dirty="0" smtClean="0">
                <a:solidFill>
                  <a:srgbClr val="002060"/>
                </a:solidFill>
                <a:latin typeface="Courier New" panose="02070309020205020404" pitchFamily="49" charset="0"/>
                <a:cs typeface="Courier New" panose="02070309020205020404" pitchFamily="49" charset="0"/>
              </a:rPr>
              <a:t> socket </a:t>
            </a:r>
          </a:p>
          <a:p>
            <a:r>
              <a:rPr lang="en-US" sz="1400" b="1" dirty="0" smtClean="0">
                <a:solidFill>
                  <a:srgbClr val="002060"/>
                </a:solidFill>
                <a:latin typeface="Courier New" panose="02070309020205020404" pitchFamily="49" charset="0"/>
                <a:cs typeface="Courier New" panose="02070309020205020404" pitchFamily="49" charset="0"/>
              </a:rPr>
              <a:t>    if (ret == SOCKET_ERROR) {</a:t>
            </a:r>
          </a:p>
          <a:p>
            <a:pPr lvl="1"/>
            <a:r>
              <a:rPr lang="en-US" sz="1400" b="1" dirty="0" smtClean="0">
                <a:solidFill>
                  <a:srgbClr val="002060"/>
                </a:solidFill>
                <a:latin typeface="Courier New" panose="02070309020205020404" pitchFamily="49" charset="0"/>
                <a:cs typeface="Courier New" panose="02070309020205020404" pitchFamily="49" charset="0"/>
              </a:rPr>
              <a:t>        // </a:t>
            </a:r>
            <a:r>
              <a:rPr lang="en-US" sz="1400" b="1" dirty="0" err="1" smtClean="0">
                <a:solidFill>
                  <a:srgbClr val="002060"/>
                </a:solidFill>
                <a:latin typeface="Courier New" panose="02070309020205020404" pitchFamily="49" charset="0"/>
                <a:cs typeface="Courier New" panose="02070309020205020404" pitchFamily="49" charset="0"/>
              </a:rPr>
              <a:t>Xử</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lý</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lỗi</a:t>
            </a:r>
            <a:endParaRPr lang="en-US" sz="1400" b="1" dirty="0" smtClean="0">
              <a:solidFill>
                <a:srgbClr val="002060"/>
              </a:solidFill>
              <a:latin typeface="Courier New" panose="02070309020205020404" pitchFamily="49" charset="0"/>
              <a:cs typeface="Courier New" panose="02070309020205020404" pitchFamily="49" charset="0"/>
            </a:endParaRPr>
          </a:p>
          <a:p>
            <a:pPr lvl="1"/>
            <a:r>
              <a:rPr lang="en-US" sz="1400" b="1" dirty="0" smtClean="0">
                <a:solidFill>
                  <a:srgbClr val="002060"/>
                </a:solidFill>
                <a:latin typeface="Courier New" panose="02070309020205020404" pitchFamily="49" charset="0"/>
                <a:cs typeface="Courier New" panose="02070309020205020404" pitchFamily="49" charset="0"/>
              </a:rPr>
              <a:t>}</a:t>
            </a:r>
          </a:p>
          <a:p>
            <a:endParaRPr lang="en-US" sz="1400" b="1" dirty="0">
              <a:solidFill>
                <a:srgbClr val="00206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124</a:t>
            </a:fld>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Select</a:t>
            </a:r>
          </a:p>
          <a:p>
            <a:pPr marL="990600" lvl="3" indent="-266700">
              <a:buFont typeface="Wingdings" pitchFamily="2" charset="2"/>
              <a:buChar char="§"/>
            </a:pPr>
            <a:r>
              <a:rPr lang="en-US" sz="1600" smtClean="0">
                <a:solidFill>
                  <a:srgbClr val="002060"/>
                </a:solidFill>
              </a:rPr>
              <a:t>Đoạn chương trình (tiếp)</a:t>
            </a:r>
          </a:p>
          <a:p>
            <a:pPr marL="990600" lvl="3" indent="-266700">
              <a:buNone/>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7" name="TextBox 6"/>
          <p:cNvSpPr txBox="1"/>
          <p:nvPr/>
        </p:nvSpPr>
        <p:spPr>
          <a:xfrm>
            <a:off x="1066800" y="3048000"/>
            <a:ext cx="7010400" cy="2062103"/>
          </a:xfrm>
          <a:prstGeom prst="rect">
            <a:avLst/>
          </a:prstGeom>
          <a:noFill/>
        </p:spPr>
        <p:txBody>
          <a:bodyPr wrap="square" rtlCol="0">
            <a:spAutoFit/>
          </a:bodyPr>
          <a:lstStyle/>
          <a:p>
            <a:r>
              <a:rPr lang="en-US" sz="1600" b="1" dirty="0" smtClean="0">
                <a:solidFill>
                  <a:srgbClr val="002060"/>
                </a:solidFill>
                <a:latin typeface="Courier New" panose="02070309020205020404" pitchFamily="49" charset="0"/>
                <a:cs typeface="Courier New" panose="02070309020205020404" pitchFamily="49" charset="0"/>
              </a:rPr>
              <a:t>if </a:t>
            </a:r>
            <a:r>
              <a:rPr lang="en-US" sz="1600" b="1" dirty="0" smtClean="0">
                <a:solidFill>
                  <a:srgbClr val="002060"/>
                </a:solidFill>
                <a:latin typeface="Courier New" panose="02070309020205020404" pitchFamily="49" charset="0"/>
                <a:cs typeface="Courier New" panose="02070309020205020404" pitchFamily="49" charset="0"/>
              </a:rPr>
              <a:t>(ret &gt; 0)</a:t>
            </a:r>
          </a:p>
          <a:p>
            <a:r>
              <a:rPr lang="en-US" sz="1600" b="1" dirty="0" smtClean="0">
                <a:solidFill>
                  <a:srgbClr val="002060"/>
                </a:solidFill>
                <a:latin typeface="Courier New" panose="02070309020205020404" pitchFamily="49" charset="0"/>
                <a:cs typeface="Courier New" panose="02070309020205020404" pitchFamily="49" charset="0"/>
              </a:rPr>
              <a:t>{</a:t>
            </a:r>
            <a:endParaRPr lang="en-US" sz="1600" b="1" dirty="0" smtClean="0">
              <a:solidFill>
                <a:srgbClr val="002060"/>
              </a:solidFill>
              <a:latin typeface="Courier New" panose="02070309020205020404" pitchFamily="49" charset="0"/>
              <a:cs typeface="Courier New" panose="02070309020205020404" pitchFamily="49" charset="0"/>
            </a:endParaRP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Kiểm</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tra</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xem</a:t>
            </a:r>
            <a:r>
              <a:rPr lang="en-US" sz="1600" b="1" dirty="0" smtClean="0">
                <a:solidFill>
                  <a:srgbClr val="006020"/>
                </a:solidFill>
                <a:latin typeface="Courier New" panose="02070309020205020404" pitchFamily="49" charset="0"/>
                <a:cs typeface="Courier New" panose="02070309020205020404" pitchFamily="49" charset="0"/>
              </a:rPr>
              <a:t> s </a:t>
            </a:r>
            <a:r>
              <a:rPr lang="en-US" sz="1600" b="1" dirty="0" err="1" smtClean="0">
                <a:solidFill>
                  <a:srgbClr val="006020"/>
                </a:solidFill>
                <a:latin typeface="Courier New" panose="02070309020205020404" pitchFamily="49" charset="0"/>
                <a:cs typeface="Courier New" panose="02070309020205020404" pitchFamily="49" charset="0"/>
              </a:rPr>
              <a:t>có</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được</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thiết</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lập</a:t>
            </a:r>
            <a:r>
              <a:rPr lang="en-US" sz="1600" b="1" dirty="0" smtClean="0">
                <a:solidFill>
                  <a:srgbClr val="006020"/>
                </a:solidFill>
                <a:latin typeface="Courier New" panose="02070309020205020404" pitchFamily="49" charset="0"/>
                <a:cs typeface="Courier New" panose="02070309020205020404" pitchFamily="49" charset="0"/>
              </a:rPr>
              <a:t> hay </a:t>
            </a:r>
            <a:r>
              <a:rPr lang="en-US" sz="1600" b="1" dirty="0" err="1" smtClean="0">
                <a:solidFill>
                  <a:srgbClr val="006020"/>
                </a:solidFill>
                <a:latin typeface="Courier New" panose="02070309020205020404" pitchFamily="49" charset="0"/>
                <a:cs typeface="Courier New" panose="02070309020205020404" pitchFamily="49" charset="0"/>
              </a:rPr>
              <a:t>không</a:t>
            </a:r>
            <a:endParaRPr lang="en-US" sz="1600" b="1" dirty="0" smtClean="0">
              <a:solidFill>
                <a:srgbClr val="006020"/>
              </a:solidFill>
              <a:latin typeface="Courier New" panose="02070309020205020404" pitchFamily="49" charset="0"/>
              <a:cs typeface="Courier New" panose="02070309020205020404" pitchFamily="49" charset="0"/>
            </a:endParaRPr>
          </a:p>
          <a:p>
            <a:r>
              <a:rPr lang="en-US" sz="1600" b="1" dirty="0" smtClean="0">
                <a:solidFill>
                  <a:srgbClr val="002060"/>
                </a:solidFill>
                <a:latin typeface="Courier New" panose="02070309020205020404" pitchFamily="49" charset="0"/>
                <a:cs typeface="Courier New" panose="02070309020205020404" pitchFamily="49" charset="0"/>
              </a:rPr>
              <a:t>        if (FD_ISSET(s, &amp;</a:t>
            </a:r>
            <a:r>
              <a:rPr lang="en-US" sz="1600" b="1" dirty="0" err="1" smtClean="0">
                <a:solidFill>
                  <a:srgbClr val="002060"/>
                </a:solidFill>
                <a:latin typeface="Courier New" panose="02070309020205020404" pitchFamily="49" charset="0"/>
                <a:cs typeface="Courier New" panose="02070309020205020404" pitchFamily="49" charset="0"/>
              </a:rPr>
              <a:t>fdread</a:t>
            </a:r>
            <a:r>
              <a:rPr lang="en-US" sz="1600" b="1" dirty="0" smtClean="0">
                <a:solidFill>
                  <a:srgbClr val="002060"/>
                </a:solidFill>
                <a:latin typeface="Courier New" panose="02070309020205020404" pitchFamily="49" charset="0"/>
                <a:cs typeface="Courier New" panose="02070309020205020404" pitchFamily="49" charset="0"/>
              </a:rPr>
              <a:t>)) {</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2060"/>
                </a:solidFill>
                <a:latin typeface="Courier New" panose="02070309020205020404" pitchFamily="49" charset="0"/>
                <a:cs typeface="Courier New" panose="02070309020205020404" pitchFamily="49" charset="0"/>
              </a:rPr>
              <a:t>	// </a:t>
            </a:r>
            <a:r>
              <a:rPr lang="en-US" sz="1600" b="1" dirty="0" err="1" smtClean="0">
                <a:solidFill>
                  <a:srgbClr val="002060"/>
                </a:solidFill>
                <a:latin typeface="Courier New" panose="02070309020205020404" pitchFamily="49" charset="0"/>
                <a:cs typeface="Courier New" panose="02070309020205020404" pitchFamily="49" charset="0"/>
              </a:rPr>
              <a:t>Đọc</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dữ</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liệu</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từ</a:t>
            </a:r>
            <a:r>
              <a:rPr lang="en-US" sz="1600" b="1" dirty="0" smtClean="0">
                <a:solidFill>
                  <a:srgbClr val="002060"/>
                </a:solidFill>
                <a:latin typeface="Courier New" panose="02070309020205020404" pitchFamily="49" charset="0"/>
                <a:cs typeface="Courier New" panose="02070309020205020404" pitchFamily="49" charset="0"/>
              </a:rPr>
              <a:t> s</a:t>
            </a:r>
          </a:p>
          <a:p>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a:solidFill>
                  <a:srgbClr val="002060"/>
                </a:solidFill>
                <a:latin typeface="Courier New" panose="02070309020205020404" pitchFamily="49" charset="0"/>
                <a:cs typeface="Courier New" panose="02070309020205020404" pitchFamily="49" charset="0"/>
              </a:rPr>
              <a:t>}</a:t>
            </a:r>
            <a:endParaRPr lang="en-US" sz="1600" b="1" dirty="0" smtClean="0">
              <a:solidFill>
                <a:srgbClr val="002060"/>
              </a:solidFill>
              <a:latin typeface="Courier New" panose="02070309020205020404" pitchFamily="49" charset="0"/>
              <a:cs typeface="Courier New" panose="02070309020205020404" pitchFamily="49" charset="0"/>
            </a:endParaRPr>
          </a:p>
          <a:p>
            <a:r>
              <a:rPr lang="en-US" sz="1600" b="1" dirty="0" smtClean="0">
                <a:solidFill>
                  <a:srgbClr val="002060"/>
                </a:solidFill>
                <a:latin typeface="Courier New" panose="02070309020205020404" pitchFamily="49" charset="0"/>
                <a:cs typeface="Courier New" panose="02070309020205020404" pitchFamily="49" charset="0"/>
              </a:rPr>
              <a:t>}</a:t>
            </a:r>
            <a:endParaRPr lang="en-US" sz="1600" b="1" dirty="0">
              <a:solidFill>
                <a:srgbClr val="00206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125</a:t>
            </a:fld>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Cài</a:t>
            </a:r>
            <a:r>
              <a:rPr lang="en-US" dirty="0" smtClean="0"/>
              <a:t> </a:t>
            </a:r>
            <a:r>
              <a:rPr lang="en-US" dirty="0" err="1" smtClean="0"/>
              <a:t>đặt</a:t>
            </a:r>
            <a:r>
              <a:rPr lang="en-US" dirty="0" smtClean="0"/>
              <a:t> TELNET Server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vào</a:t>
            </a:r>
            <a:r>
              <a:rPr lang="en-US" dirty="0" smtClean="0"/>
              <a:t> </a:t>
            </a:r>
            <a:r>
              <a:rPr lang="en-US" dirty="0" err="1" smtClean="0"/>
              <a:t>ra</a:t>
            </a:r>
            <a:r>
              <a:rPr lang="en-US" dirty="0" smtClean="0"/>
              <a:t> </a:t>
            </a:r>
            <a:r>
              <a:rPr lang="en-US" dirty="0" err="1" smtClean="0"/>
              <a:t>thăm</a:t>
            </a:r>
            <a:r>
              <a:rPr lang="en-US" dirty="0" smtClean="0"/>
              <a:t> </a:t>
            </a:r>
            <a:r>
              <a:rPr lang="en-US" dirty="0" err="1" smtClean="0"/>
              <a:t>dò</a:t>
            </a:r>
            <a:r>
              <a:rPr lang="en-US" dirty="0" smtClean="0"/>
              <a:t> (Select)</a:t>
            </a:r>
            <a:endParaRPr lang="en-US" dirty="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5" name="Slide Number Placeholder 4"/>
          <p:cNvSpPr>
            <a:spLocks noGrp="1"/>
          </p:cNvSpPr>
          <p:nvPr>
            <p:ph type="sldNum" sz="quarter" idx="11"/>
          </p:nvPr>
        </p:nvSpPr>
        <p:spPr/>
        <p:txBody>
          <a:bodyPr/>
          <a:lstStyle/>
          <a:p>
            <a:fld id="{01FC069F-519A-4FBA-A280-9BFE5EA1AC9F}" type="slidenum">
              <a:rPr lang="en-US" smtClean="0"/>
              <a:pPr/>
              <a:t>126</a:t>
            </a:fld>
            <a:endParaRPr lang="en-US" dirty="0"/>
          </a:p>
        </p:txBody>
      </p:sp>
    </p:spTree>
    <p:extLst>
      <p:ext uri="{BB962C8B-B14F-4D97-AF65-F5344CB8AC3E}">
        <p14:creationId xmlns:p14="http://schemas.microsoft.com/office/powerpoint/2010/main" val="17621169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Cơ chế xử lý sự kiện dựa trên thông điệp của Windows</a:t>
            </a:r>
          </a:p>
          <a:p>
            <a:pPr marL="990600" lvl="3" indent="-266700">
              <a:buFont typeface="Wingdings" pitchFamily="2" charset="2"/>
              <a:buChar char="§"/>
            </a:pPr>
            <a:r>
              <a:rPr lang="en-US" sz="1600" smtClean="0">
                <a:solidFill>
                  <a:srgbClr val="002060"/>
                </a:solidFill>
              </a:rPr>
              <a:t>Ứng dụng GUI có thể nhận được các thông điệp từ WinSock qua cửa sổ của ứng dụng.</a:t>
            </a:r>
          </a:p>
          <a:p>
            <a:pPr marL="990600" lvl="3" indent="-266700">
              <a:buFont typeface="Wingdings" pitchFamily="2" charset="2"/>
              <a:buChar char="§"/>
            </a:pPr>
            <a:r>
              <a:rPr lang="en-US" sz="1600" smtClean="0">
                <a:solidFill>
                  <a:srgbClr val="002060"/>
                </a:solidFill>
              </a:rPr>
              <a:t>Hàm </a:t>
            </a:r>
            <a:r>
              <a:rPr lang="en-US" sz="1600" b="1" smtClean="0">
                <a:solidFill>
                  <a:srgbClr val="002060"/>
                </a:solidFill>
              </a:rPr>
              <a:t>WSAAsyncSelect</a:t>
            </a:r>
            <a:r>
              <a:rPr lang="en-US" sz="1600" smtClean="0">
                <a:solidFill>
                  <a:srgbClr val="002060"/>
                </a:solidFill>
              </a:rPr>
              <a:t> được sử dụng để chuyển socket sang chế độ bất đồng bộ và thiết lập tham số cho việc xử lý sự kiện</a:t>
            </a:r>
          </a:p>
          <a:p>
            <a:pPr marL="990600" lvl="3" indent="-266700">
              <a:buNone/>
            </a:pPr>
            <a:endParaRPr lang="en-US" sz="1600" smtClean="0">
              <a:solidFill>
                <a:srgbClr val="002060"/>
              </a:solidFill>
            </a:endParaRPr>
          </a:p>
          <a:p>
            <a:pPr marL="990600" lvl="3" indent="-266700">
              <a:buFont typeface="Wingdings" pitchFamily="2" charset="2"/>
              <a:buChar char="§"/>
            </a:pPr>
            <a:endParaRPr lang="en-US" smtClean="0">
              <a:solidFill>
                <a:srgbClr val="002060"/>
              </a:solidFill>
            </a:endParaRPr>
          </a:p>
        </p:txBody>
      </p:sp>
      <p:sp>
        <p:nvSpPr>
          <p:cNvPr id="8" name="TextBox 7"/>
          <p:cNvSpPr txBox="1"/>
          <p:nvPr/>
        </p:nvSpPr>
        <p:spPr>
          <a:xfrm>
            <a:off x="457200" y="3752433"/>
            <a:ext cx="8458200" cy="2800767"/>
          </a:xfrm>
          <a:prstGeom prst="rect">
            <a:avLst/>
          </a:prstGeom>
          <a:noFill/>
        </p:spPr>
        <p:txBody>
          <a:bodyPr wrap="square" rtlCol="0">
            <a:spAutoFit/>
          </a:bodyPr>
          <a:lstStyle/>
          <a:p>
            <a:r>
              <a:rPr lang="en-US" sz="1600" b="1" dirty="0" err="1" smtClean="0">
                <a:solidFill>
                  <a:srgbClr val="002060"/>
                </a:solidFill>
                <a:latin typeface="Courier New" panose="02070309020205020404" pitchFamily="49" charset="0"/>
                <a:cs typeface="Courier New" panose="02070309020205020404" pitchFamily="49" charset="0"/>
              </a:rPr>
              <a:t>int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WSAAsyncSelect</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2060"/>
                </a:solidFill>
                <a:latin typeface="Courier New" panose="02070309020205020404" pitchFamily="49" charset="0"/>
                <a:cs typeface="Courier New" panose="02070309020205020404" pitchFamily="49" charset="0"/>
              </a:rPr>
              <a:t>    SOCKET s,	</a:t>
            </a:r>
            <a:r>
              <a:rPr lang="en-US" sz="1600" b="1" dirty="0" smtClean="0">
                <a:solidFill>
                  <a:srgbClr val="006020"/>
                </a:solidFill>
                <a:latin typeface="Courier New" panose="02070309020205020404" pitchFamily="49" charset="0"/>
                <a:cs typeface="Courier New" panose="02070309020205020404" pitchFamily="49" charset="0"/>
              </a:rPr>
              <a:t>//  [IN] Socket </a:t>
            </a:r>
            <a:r>
              <a:rPr lang="en-US" sz="1600" b="1" dirty="0" err="1" smtClean="0">
                <a:solidFill>
                  <a:srgbClr val="006020"/>
                </a:solidFill>
                <a:latin typeface="Courier New" panose="02070309020205020404" pitchFamily="49" charset="0"/>
                <a:cs typeface="Courier New" panose="02070309020205020404" pitchFamily="49" charset="0"/>
              </a:rPr>
              <a:t>sẽ</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xử</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lý</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sự</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kiện</a:t>
            </a:r>
            <a:endParaRPr lang="en-US" sz="1600" b="1" dirty="0" smtClean="0">
              <a:solidFill>
                <a:srgbClr val="006020"/>
              </a:solidFill>
              <a:latin typeface="Courier New" panose="02070309020205020404" pitchFamily="49" charset="0"/>
              <a:cs typeface="Courier New" panose="02070309020205020404" pitchFamily="49" charset="0"/>
            </a:endParaRPr>
          </a:p>
          <a:p>
            <a:r>
              <a:rPr lang="en-US" sz="1600" b="1" dirty="0" smtClean="0">
                <a:solidFill>
                  <a:srgbClr val="002060"/>
                </a:solidFill>
                <a:latin typeface="Courier New" panose="02070309020205020404" pitchFamily="49" charset="0"/>
                <a:cs typeface="Courier New" panose="02070309020205020404" pitchFamily="49" charset="0"/>
              </a:rPr>
              <a:t>    HWND </a:t>
            </a:r>
            <a:r>
              <a:rPr lang="en-US" sz="1600" b="1" dirty="0" err="1" smtClean="0">
                <a:solidFill>
                  <a:srgbClr val="002060"/>
                </a:solidFill>
                <a:latin typeface="Courier New" panose="02070309020205020404" pitchFamily="49" charset="0"/>
                <a:cs typeface="Courier New" panose="02070309020205020404" pitchFamily="49" charset="0"/>
              </a:rPr>
              <a:t>hWnd</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6020"/>
                </a:solidFill>
                <a:latin typeface="Courier New" panose="02070309020205020404" pitchFamily="49" charset="0"/>
                <a:cs typeface="Courier New" panose="02070309020205020404" pitchFamily="49" charset="0"/>
              </a:rPr>
              <a:t>//  [IN] Handle </a:t>
            </a:r>
            <a:r>
              <a:rPr lang="en-US" sz="1600" b="1" dirty="0" err="1" smtClean="0">
                <a:solidFill>
                  <a:srgbClr val="006020"/>
                </a:solidFill>
                <a:latin typeface="Courier New" panose="02070309020205020404" pitchFamily="49" charset="0"/>
                <a:cs typeface="Courier New" panose="02070309020205020404" pitchFamily="49" charset="0"/>
              </a:rPr>
              <a:t>cửa</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sổ</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nhận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sự</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kiện</a:t>
            </a:r>
            <a:endParaRPr lang="en-US" sz="1600" b="1" dirty="0" smtClean="0">
              <a:solidFill>
                <a:srgbClr val="006020"/>
              </a:solidFill>
              <a:latin typeface="Courier New" panose="02070309020205020404" pitchFamily="49" charset="0"/>
              <a:cs typeface="Courier New" panose="02070309020205020404" pitchFamily="49" charset="0"/>
            </a:endParaRPr>
          </a:p>
          <a:p>
            <a:r>
              <a:rPr lang="en-US" sz="1600" b="1" dirty="0" smtClean="0">
                <a:solidFill>
                  <a:srgbClr val="002060"/>
                </a:solidFill>
                <a:latin typeface="Courier New" panose="02070309020205020404" pitchFamily="49" charset="0"/>
                <a:cs typeface="Courier New" panose="02070309020205020404" pitchFamily="49" charset="0"/>
              </a:rPr>
              <a:t>    unsigned </a:t>
            </a:r>
            <a:r>
              <a:rPr lang="en-US" sz="1600" b="1" dirty="0" err="1" smtClean="0">
                <a:solidFill>
                  <a:srgbClr val="002060"/>
                </a:solidFill>
                <a:latin typeface="Courier New" panose="02070309020205020404" pitchFamily="49" charset="0"/>
                <a:cs typeface="Courier New" panose="02070309020205020404" pitchFamily="49" charset="0"/>
              </a:rPr>
              <a:t>int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wMsg</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6020"/>
                </a:solidFill>
                <a:latin typeface="Courier New" panose="02070309020205020404" pitchFamily="49" charset="0"/>
                <a:cs typeface="Courier New" panose="02070309020205020404" pitchFamily="49" charset="0"/>
              </a:rPr>
              <a:t>// [IN] </a:t>
            </a:r>
            <a:r>
              <a:rPr lang="en-US" sz="1600" b="1" dirty="0" err="1" smtClean="0">
                <a:solidFill>
                  <a:srgbClr val="006020"/>
                </a:solidFill>
                <a:latin typeface="Courier New" panose="02070309020205020404" pitchFamily="49" charset="0"/>
                <a:cs typeface="Courier New" panose="02070309020205020404" pitchFamily="49" charset="0"/>
              </a:rPr>
              <a:t>Mã</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thông</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điệp</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tùy</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chọn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thường</a:t>
            </a:r>
            <a:r>
              <a:rPr lang="en-US" sz="1600" b="1" dirty="0" smtClean="0">
                <a:solidFill>
                  <a:srgbClr val="006020"/>
                </a:solidFill>
                <a:latin typeface="Courier New" panose="02070309020205020404" pitchFamily="49" charset="0"/>
                <a:cs typeface="Courier New" panose="02070309020205020404" pitchFamily="49" charset="0"/>
              </a:rPr>
              <a:t>&gt;=WM_USER</a:t>
            </a:r>
          </a:p>
          <a:p>
            <a:r>
              <a:rPr lang="en-US" sz="1600" b="1" dirty="0" smtClean="0">
                <a:solidFill>
                  <a:srgbClr val="002060"/>
                </a:solidFill>
                <a:latin typeface="Courier New" panose="02070309020205020404" pitchFamily="49" charset="0"/>
                <a:cs typeface="Courier New" panose="02070309020205020404" pitchFamily="49" charset="0"/>
              </a:rPr>
              <a:t>    long </a:t>
            </a:r>
            <a:r>
              <a:rPr lang="en-US" sz="1600" b="1" dirty="0" err="1" smtClean="0">
                <a:solidFill>
                  <a:srgbClr val="002060"/>
                </a:solidFill>
                <a:latin typeface="Courier New" panose="02070309020205020404" pitchFamily="49" charset="0"/>
                <a:cs typeface="Courier New" panose="02070309020205020404" pitchFamily="49" charset="0"/>
              </a:rPr>
              <a:t>lEvent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smtClean="0">
                <a:solidFill>
                  <a:srgbClr val="006020"/>
                </a:solidFill>
                <a:latin typeface="Courier New" panose="02070309020205020404" pitchFamily="49" charset="0"/>
                <a:cs typeface="Courier New" panose="02070309020205020404" pitchFamily="49" charset="0"/>
              </a:rPr>
              <a:t>// [IN] </a:t>
            </a:r>
            <a:r>
              <a:rPr lang="en-US" sz="1600" b="1" dirty="0" err="1" smtClean="0">
                <a:solidFill>
                  <a:srgbClr val="006020"/>
                </a:solidFill>
                <a:latin typeface="Courier New" panose="02070309020205020404" pitchFamily="49" charset="0"/>
                <a:cs typeface="Courier New" panose="02070309020205020404" pitchFamily="49" charset="0"/>
              </a:rPr>
              <a:t>Mặt</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nạ</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chứa</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các</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sự</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kiện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ứng</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dụng</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muốn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nhận</a:t>
            </a:r>
            <a:endParaRPr lang="en-US" sz="1600" b="1" dirty="0" smtClean="0">
              <a:solidFill>
                <a:srgbClr val="006020"/>
              </a:solidFill>
              <a:latin typeface="Courier New" panose="02070309020205020404" pitchFamily="49" charset="0"/>
              <a:cs typeface="Courier New" panose="02070309020205020404" pitchFamily="49" charset="0"/>
            </a:endParaRPr>
          </a:p>
          <a:p>
            <a:r>
              <a:rPr lang="en-US" sz="1600" b="1" dirty="0" smtClean="0">
                <a:solidFill>
                  <a:srgbClr val="006020"/>
                </a:solidFill>
                <a:latin typeface="Courier New" panose="02070309020205020404" pitchFamily="49" charset="0"/>
                <a:cs typeface="Courier New" panose="02070309020205020404" pitchFamily="49" charset="0"/>
              </a:rPr>
              <a:t>		// </a:t>
            </a:r>
            <a:r>
              <a:rPr lang="en-US" sz="1600" b="1" dirty="0" err="1" smtClean="0">
                <a:solidFill>
                  <a:srgbClr val="006020"/>
                </a:solidFill>
                <a:latin typeface="Courier New" panose="02070309020205020404" pitchFamily="49" charset="0"/>
                <a:cs typeface="Courier New" panose="02070309020205020404" pitchFamily="49" charset="0"/>
              </a:rPr>
              <a:t>bao</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gồm</a:t>
            </a:r>
            <a:r>
              <a:rPr lang="en-US" sz="1600" b="1" dirty="0" smtClean="0">
                <a:solidFill>
                  <a:srgbClr val="006020"/>
                </a:solidFill>
                <a:latin typeface="Courier New" panose="02070309020205020404" pitchFamily="49" charset="0"/>
                <a:cs typeface="Courier New" panose="02070309020205020404" pitchFamily="49" charset="0"/>
              </a:rPr>
              <a:t> FD_READ, 				                    //FD_WRITE,FD_ACCEPT,FD_CONNECT,FD_CLOSE	</a:t>
            </a:r>
          </a:p>
          <a:p>
            <a:r>
              <a:rPr lang="en-US" sz="1600" b="1" dirty="0" smtClean="0">
                <a:solidFill>
                  <a:srgbClr val="002060"/>
                </a:solidFill>
                <a:latin typeface="Courier New" panose="02070309020205020404" pitchFamily="49" charset="0"/>
                <a:cs typeface="Courier New" panose="02070309020205020404" pitchFamily="49" charset="0"/>
              </a:rPr>
              <a:t>);</a:t>
            </a:r>
          </a:p>
          <a:p>
            <a:endParaRPr lang="en-US" sz="1600" b="1" dirty="0">
              <a:solidFill>
                <a:srgbClr val="00206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127</a:t>
            </a:fld>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smtClean="0">
                <a:solidFill>
                  <a:srgbClr val="002060"/>
                </a:solidFill>
              </a:rPr>
              <a:t>Mô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WSAAsyncSelect</a:t>
            </a:r>
            <a:endParaRPr lang="en-US" sz="2000" dirty="0" smtClean="0">
              <a:solidFill>
                <a:srgbClr val="002060"/>
              </a:solidFill>
            </a:endParaRPr>
          </a:p>
          <a:p>
            <a:pPr marL="990600" lvl="3" indent="-266700">
              <a:buFont typeface="Wingdings" pitchFamily="2" charset="2"/>
              <a:buChar char="§"/>
            </a:pPr>
            <a:r>
              <a:rPr lang="en-US" sz="1600" dirty="0" err="1" smtClean="0">
                <a:solidFill>
                  <a:srgbClr val="002060"/>
                </a:solidFill>
              </a:rPr>
              <a:t>Thí</a:t>
            </a:r>
            <a:r>
              <a:rPr lang="en-US" sz="1600" dirty="0" smtClean="0">
                <a:solidFill>
                  <a:srgbClr val="002060"/>
                </a:solidFill>
              </a:rPr>
              <a:t> </a:t>
            </a:r>
            <a:r>
              <a:rPr lang="en-US" sz="1600" dirty="0" err="1" smtClean="0">
                <a:solidFill>
                  <a:srgbClr val="002060"/>
                </a:solidFill>
              </a:rPr>
              <a:t>dụ</a:t>
            </a:r>
            <a:r>
              <a:rPr lang="en-US" sz="1600" dirty="0" smtClean="0">
                <a:solidFill>
                  <a:srgbClr val="002060"/>
                </a:solidFill>
              </a:rPr>
              <a:t>: </a:t>
            </a:r>
            <a:r>
              <a:rPr lang="en-US" sz="1600" b="1" dirty="0" err="1" smtClean="0">
                <a:solidFill>
                  <a:srgbClr val="002060"/>
                </a:solidFill>
              </a:rPr>
              <a:t>WSAAsyncSelect</a:t>
            </a:r>
            <a:r>
              <a:rPr lang="en-US" sz="1600" b="1" dirty="0" smtClean="0">
                <a:solidFill>
                  <a:srgbClr val="002060"/>
                </a:solidFill>
              </a:rPr>
              <a:t>(s, </a:t>
            </a:r>
            <a:r>
              <a:rPr lang="en-US" sz="1600" b="1" dirty="0" err="1" smtClean="0">
                <a:solidFill>
                  <a:srgbClr val="002060"/>
                </a:solidFill>
              </a:rPr>
              <a:t>hwnd</a:t>
            </a:r>
            <a:r>
              <a:rPr lang="en-US" sz="1600" b="1" dirty="0" smtClean="0">
                <a:solidFill>
                  <a:srgbClr val="002060"/>
                </a:solidFill>
              </a:rPr>
              <a:t>, WM_SOCKET, FD_CONNECT | FD_READ | FD_WRITE | FD_CLOSE);</a:t>
            </a:r>
          </a:p>
          <a:p>
            <a:pPr marL="990600" lvl="3" indent="-266700">
              <a:buFont typeface="Wingdings" pitchFamily="2" charset="2"/>
              <a:buChar char="§"/>
            </a:pPr>
            <a:r>
              <a:rPr lang="en-US" sz="1600" dirty="0" err="1" smtClean="0">
                <a:solidFill>
                  <a:srgbClr val="002060"/>
                </a:solidFill>
              </a:rPr>
              <a:t>Tất</a:t>
            </a:r>
            <a:r>
              <a:rPr lang="en-US" sz="1600" dirty="0" smtClean="0">
                <a:solidFill>
                  <a:srgbClr val="002060"/>
                </a:solidFill>
              </a:rPr>
              <a:t> </a:t>
            </a:r>
            <a:r>
              <a:rPr lang="en-US" sz="1600" dirty="0" err="1" smtClean="0">
                <a:solidFill>
                  <a:srgbClr val="002060"/>
                </a:solidFill>
              </a:rPr>
              <a:t>cả</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sổ</a:t>
            </a:r>
            <a:r>
              <a:rPr lang="en-US" sz="1600" dirty="0" smtClean="0">
                <a:solidFill>
                  <a:srgbClr val="002060"/>
                </a:solidFill>
              </a:rPr>
              <a:t> </a:t>
            </a:r>
            <a:r>
              <a:rPr lang="en-US" sz="1600" dirty="0" err="1" smtClean="0">
                <a:solidFill>
                  <a:srgbClr val="002060"/>
                </a:solidFill>
              </a:rPr>
              <a:t>đều</a:t>
            </a:r>
            <a:r>
              <a:rPr lang="en-US" sz="1600" dirty="0" smtClean="0">
                <a:solidFill>
                  <a:srgbClr val="002060"/>
                </a:solidFill>
              </a:rPr>
              <a:t>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hàm</a:t>
            </a:r>
            <a:r>
              <a:rPr lang="en-US" sz="1600" dirty="0" smtClean="0">
                <a:solidFill>
                  <a:srgbClr val="002060"/>
                </a:solidFill>
              </a:rPr>
              <a:t> callback </a:t>
            </a:r>
            <a:r>
              <a:rPr lang="en-US" sz="1600" dirty="0" err="1" smtClean="0">
                <a:solidFill>
                  <a:srgbClr val="002060"/>
                </a:solidFill>
              </a:rPr>
              <a:t>để</a:t>
            </a:r>
            <a:r>
              <a:rPr lang="en-US" sz="1600" dirty="0" smtClean="0">
                <a:solidFill>
                  <a:srgbClr val="002060"/>
                </a:solidFill>
              </a:rPr>
              <a:t>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từ</a:t>
            </a:r>
            <a:r>
              <a:rPr lang="en-US" sz="1600" dirty="0" smtClean="0">
                <a:solidFill>
                  <a:srgbClr val="002060"/>
                </a:solidFill>
              </a:rPr>
              <a:t> Windows. </a:t>
            </a:r>
            <a:r>
              <a:rPr lang="en-US" sz="1600" dirty="0" err="1" smtClean="0">
                <a:solidFill>
                  <a:srgbClr val="002060"/>
                </a:solidFill>
              </a:rPr>
              <a:t>Khi</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đã</a:t>
            </a:r>
            <a:r>
              <a:rPr lang="en-US" sz="1600" dirty="0" smtClean="0">
                <a:solidFill>
                  <a:srgbClr val="002060"/>
                </a:solidFill>
              </a:rPr>
              <a:t> </a:t>
            </a:r>
            <a:r>
              <a:rPr lang="en-US" sz="1600" dirty="0" err="1" smtClean="0">
                <a:solidFill>
                  <a:srgbClr val="002060"/>
                </a:solidFill>
              </a:rPr>
              <a:t>đăng</a:t>
            </a:r>
            <a:r>
              <a:rPr lang="en-US" sz="1600" dirty="0" smtClean="0">
                <a:solidFill>
                  <a:srgbClr val="002060"/>
                </a:solidFill>
              </a:rPr>
              <a:t> </a:t>
            </a:r>
            <a:r>
              <a:rPr lang="en-US" sz="1600" dirty="0" err="1" smtClean="0">
                <a:solidFill>
                  <a:srgbClr val="002060"/>
                </a:solidFill>
              </a:rPr>
              <a:t>ký</a:t>
            </a:r>
            <a:r>
              <a:rPr lang="en-US" sz="1600" dirty="0" smtClean="0">
                <a:solidFill>
                  <a:srgbClr val="002060"/>
                </a:solidFill>
              </a:rPr>
              <a:t> socket </a:t>
            </a:r>
            <a:r>
              <a:rPr lang="en-US" sz="1600" dirty="0" err="1" smtClean="0">
                <a:solidFill>
                  <a:srgbClr val="002060"/>
                </a:solidFill>
              </a:rPr>
              <a:t>với</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sổ</a:t>
            </a:r>
            <a:r>
              <a:rPr lang="en-US" sz="1600" dirty="0" smtClean="0">
                <a:solidFill>
                  <a:srgbClr val="002060"/>
                </a:solidFill>
              </a:rPr>
              <a:t> </a:t>
            </a:r>
            <a:r>
              <a:rPr lang="en-US" sz="1600" dirty="0" err="1" smtClean="0">
                <a:solidFill>
                  <a:srgbClr val="002060"/>
                </a:solidFill>
              </a:rPr>
              <a:t>nào</a:t>
            </a:r>
            <a:r>
              <a:rPr lang="en-US" sz="1600" dirty="0" smtClean="0">
                <a:solidFill>
                  <a:srgbClr val="002060"/>
                </a:solidFill>
              </a:rPr>
              <a:t>, </a:t>
            </a:r>
            <a:r>
              <a:rPr lang="en-US" sz="1600" dirty="0" err="1" smtClean="0">
                <a:solidFill>
                  <a:srgbClr val="002060"/>
                </a:solidFill>
              </a:rPr>
              <a:t>thì</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sổ</a:t>
            </a:r>
            <a:r>
              <a:rPr lang="en-US" sz="1600" dirty="0" smtClean="0">
                <a:solidFill>
                  <a:srgbClr val="002060"/>
                </a:solidFill>
              </a:rPr>
              <a:t> </a:t>
            </a:r>
            <a:r>
              <a:rPr lang="en-US" sz="1600" dirty="0" err="1" smtClean="0">
                <a:solidFill>
                  <a:srgbClr val="002060"/>
                </a:solidFill>
              </a:rPr>
              <a:t>đó</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socket.</a:t>
            </a:r>
          </a:p>
          <a:p>
            <a:pPr marL="990600" lvl="3" indent="-266700">
              <a:buFont typeface="Wingdings" pitchFamily="2" charset="2"/>
              <a:buChar char="§"/>
            </a:pPr>
            <a:r>
              <a:rPr lang="en-US" sz="1600" dirty="0" err="1" smtClean="0">
                <a:solidFill>
                  <a:srgbClr val="002060"/>
                </a:solidFill>
              </a:rPr>
              <a:t>Nguyên</a:t>
            </a:r>
            <a:r>
              <a:rPr lang="en-US" sz="1600" dirty="0" smtClean="0">
                <a:solidFill>
                  <a:srgbClr val="002060"/>
                </a:solidFill>
              </a:rPr>
              <a:t> </a:t>
            </a:r>
            <a:r>
              <a:rPr lang="en-US" sz="1600" dirty="0" err="1" smtClean="0">
                <a:solidFill>
                  <a:srgbClr val="002060"/>
                </a:solidFill>
              </a:rPr>
              <a:t>mẫu</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hàm</a:t>
            </a:r>
            <a:r>
              <a:rPr lang="en-US" sz="1600" dirty="0" smtClean="0">
                <a:solidFill>
                  <a:srgbClr val="002060"/>
                </a:solidFill>
              </a:rPr>
              <a:t> callback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a:t>
            </a:r>
          </a:p>
          <a:p>
            <a:pPr marL="990600" lvl="3" indent="-266700">
              <a:buNone/>
            </a:pPr>
            <a:r>
              <a:rPr lang="en-US" sz="1600" b="1" dirty="0" smtClean="0">
                <a:solidFill>
                  <a:srgbClr val="002060"/>
                </a:solidFill>
              </a:rPr>
              <a:t>		LRESULT CALLBACK </a:t>
            </a:r>
            <a:r>
              <a:rPr lang="en-US" sz="1600" b="1" dirty="0" err="1" smtClean="0">
                <a:solidFill>
                  <a:srgbClr val="002060"/>
                </a:solidFill>
              </a:rPr>
              <a:t>WindowProc</a:t>
            </a:r>
            <a:r>
              <a:rPr lang="en-US" sz="1600" b="1" dirty="0" smtClean="0">
                <a:solidFill>
                  <a:srgbClr val="002060"/>
                </a:solidFill>
              </a:rPr>
              <a:t>(</a:t>
            </a:r>
          </a:p>
          <a:p>
            <a:pPr marL="990600" lvl="3" indent="-266700">
              <a:buNone/>
            </a:pPr>
            <a:r>
              <a:rPr lang="en-US" sz="1600" b="1" dirty="0" smtClean="0">
                <a:solidFill>
                  <a:srgbClr val="002060"/>
                </a:solidFill>
              </a:rPr>
              <a:t>			    HWND </a:t>
            </a:r>
            <a:r>
              <a:rPr lang="en-US" sz="1600" b="1" dirty="0" err="1" smtClean="0">
                <a:solidFill>
                  <a:srgbClr val="002060"/>
                </a:solidFill>
              </a:rPr>
              <a:t>hWnd</a:t>
            </a:r>
            <a:r>
              <a:rPr lang="en-US" sz="1600" b="1" dirty="0" smtClean="0">
                <a:solidFill>
                  <a:srgbClr val="002060"/>
                </a:solidFill>
              </a:rPr>
              <a:t>,</a:t>
            </a:r>
          </a:p>
          <a:p>
            <a:pPr marL="990600" lvl="3" indent="-266700">
              <a:buNone/>
            </a:pPr>
            <a:r>
              <a:rPr lang="en-US" sz="1600" b="1" dirty="0" smtClean="0">
                <a:solidFill>
                  <a:srgbClr val="002060"/>
                </a:solidFill>
              </a:rPr>
              <a:t>			    UINT </a:t>
            </a:r>
            <a:r>
              <a:rPr lang="en-US" sz="1600" b="1" dirty="0" err="1" smtClean="0">
                <a:solidFill>
                  <a:srgbClr val="002060"/>
                </a:solidFill>
              </a:rPr>
              <a:t>uMsg</a:t>
            </a:r>
            <a:r>
              <a:rPr lang="en-US" sz="1600" b="1" dirty="0" smtClean="0">
                <a:solidFill>
                  <a:srgbClr val="002060"/>
                </a:solidFill>
              </a:rPr>
              <a:t>,</a:t>
            </a:r>
          </a:p>
          <a:p>
            <a:pPr marL="990600" lvl="3" indent="-266700">
              <a:buNone/>
            </a:pPr>
            <a:r>
              <a:rPr lang="en-US" sz="1600" b="1" dirty="0" smtClean="0">
                <a:solidFill>
                  <a:srgbClr val="002060"/>
                </a:solidFill>
              </a:rPr>
              <a:t>			    WPARAM </a:t>
            </a:r>
            <a:r>
              <a:rPr lang="en-US" sz="1600" b="1" dirty="0" err="1" smtClean="0">
                <a:solidFill>
                  <a:srgbClr val="002060"/>
                </a:solidFill>
              </a:rPr>
              <a:t>wParam</a:t>
            </a:r>
            <a:r>
              <a:rPr lang="en-US" sz="1600" b="1" dirty="0" smtClean="0">
                <a:solidFill>
                  <a:srgbClr val="002060"/>
                </a:solidFill>
              </a:rPr>
              <a:t>,</a:t>
            </a:r>
          </a:p>
          <a:p>
            <a:pPr marL="990600" lvl="3" indent="-266700">
              <a:buNone/>
            </a:pPr>
            <a:r>
              <a:rPr lang="en-US" sz="1600" b="1" dirty="0" smtClean="0">
                <a:solidFill>
                  <a:srgbClr val="002060"/>
                </a:solidFill>
              </a:rPr>
              <a:t>			    LPARAM </a:t>
            </a:r>
            <a:r>
              <a:rPr lang="en-US" sz="1600" b="1" dirty="0" err="1" smtClean="0">
                <a:solidFill>
                  <a:srgbClr val="002060"/>
                </a:solidFill>
              </a:rPr>
              <a:t>lParam</a:t>
            </a:r>
            <a:r>
              <a:rPr lang="en-US" sz="1600" b="1" dirty="0" smtClean="0">
                <a:solidFill>
                  <a:srgbClr val="002060"/>
                </a:solidFill>
              </a:rPr>
              <a:t> );</a:t>
            </a:r>
          </a:p>
          <a:p>
            <a:pPr marL="990600" lvl="3" indent="-266700">
              <a:buFont typeface="Wingdings" pitchFamily="2" charset="2"/>
              <a:buChar char="§"/>
            </a:pPr>
            <a:r>
              <a:rPr lang="en-US" sz="1600" dirty="0" err="1" smtClean="0">
                <a:solidFill>
                  <a:srgbClr val="002060"/>
                </a:solidFill>
              </a:rPr>
              <a:t>Khi</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sổ</a:t>
            </a:r>
            <a:r>
              <a:rPr lang="en-US" sz="1600" dirty="0" smtClean="0">
                <a:solidFill>
                  <a:srgbClr val="002060"/>
                </a:solidFill>
              </a:rPr>
              <a:t> </a:t>
            </a:r>
            <a:r>
              <a:rPr lang="en-US" sz="1600" dirty="0" err="1" smtClean="0">
                <a:solidFill>
                  <a:srgbClr val="002060"/>
                </a:solidFill>
              </a:rPr>
              <a:t>nhận</a:t>
            </a:r>
            <a:r>
              <a:rPr lang="en-US" sz="1600"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liên</a:t>
            </a:r>
            <a:r>
              <a:rPr lang="en-US" sz="1600" dirty="0" smtClean="0">
                <a:solidFill>
                  <a:srgbClr val="002060"/>
                </a:solidFill>
              </a:rPr>
              <a:t> </a:t>
            </a:r>
            <a:r>
              <a:rPr lang="en-US" sz="1600" dirty="0" err="1" smtClean="0">
                <a:solidFill>
                  <a:srgbClr val="002060"/>
                </a:solidFill>
              </a:rPr>
              <a:t>quan</a:t>
            </a:r>
            <a:r>
              <a:rPr lang="en-US" sz="1600" dirty="0" smtClean="0">
                <a:solidFill>
                  <a:srgbClr val="002060"/>
                </a:solidFill>
              </a:rPr>
              <a:t> </a:t>
            </a:r>
            <a:r>
              <a:rPr lang="en-US" sz="1600" dirty="0" err="1" smtClean="0">
                <a:solidFill>
                  <a:srgbClr val="002060"/>
                </a:solidFill>
              </a:rPr>
              <a:t>đến</a:t>
            </a:r>
            <a:r>
              <a:rPr lang="en-US" sz="1600" dirty="0" smtClean="0">
                <a:solidFill>
                  <a:srgbClr val="002060"/>
                </a:solidFill>
              </a:rPr>
              <a:t> WinSock:</a:t>
            </a:r>
          </a:p>
          <a:p>
            <a:pPr marL="1447800" lvl="4" indent="-266700">
              <a:buFont typeface="Wingdings" pitchFamily="2" charset="2"/>
              <a:buChar char="§"/>
            </a:pPr>
            <a:r>
              <a:rPr lang="en-US" sz="1600" dirty="0" err="1" smtClean="0">
                <a:solidFill>
                  <a:srgbClr val="002060"/>
                </a:solidFill>
              </a:rPr>
              <a:t>uMsg</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chứa</a:t>
            </a:r>
            <a:r>
              <a:rPr lang="en-US" sz="1600" dirty="0" smtClean="0">
                <a:solidFill>
                  <a:srgbClr val="002060"/>
                </a:solidFill>
              </a:rPr>
              <a:t> </a:t>
            </a: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thông</a:t>
            </a:r>
            <a:r>
              <a:rPr lang="en-US" sz="1600" dirty="0" smtClean="0">
                <a:solidFill>
                  <a:srgbClr val="002060"/>
                </a:solidFill>
              </a:rPr>
              <a:t> </a:t>
            </a:r>
            <a:r>
              <a:rPr lang="en-US" sz="1600" dirty="0" err="1" smtClean="0">
                <a:solidFill>
                  <a:srgbClr val="002060"/>
                </a:solidFill>
              </a:rPr>
              <a:t>điệp</a:t>
            </a:r>
            <a:r>
              <a:rPr lang="en-US" sz="1600" dirty="0" smtClean="0">
                <a:solidFill>
                  <a:srgbClr val="002060"/>
                </a:solidFill>
              </a:rPr>
              <a:t> </a:t>
            </a:r>
            <a:r>
              <a:rPr lang="en-US" sz="1600" dirty="0" err="1" smtClean="0">
                <a:solidFill>
                  <a:srgbClr val="002060"/>
                </a:solidFill>
              </a:rPr>
              <a:t>mà</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đã</a:t>
            </a:r>
            <a:r>
              <a:rPr lang="en-US" sz="1600" dirty="0" smtClean="0">
                <a:solidFill>
                  <a:srgbClr val="002060"/>
                </a:solidFill>
              </a:rPr>
              <a:t> </a:t>
            </a:r>
            <a:r>
              <a:rPr lang="en-US" sz="1600" dirty="0" err="1" smtClean="0">
                <a:solidFill>
                  <a:srgbClr val="002060"/>
                </a:solidFill>
              </a:rPr>
              <a:t>đăng</a:t>
            </a:r>
            <a:r>
              <a:rPr lang="en-US" sz="1600" dirty="0" smtClean="0">
                <a:solidFill>
                  <a:srgbClr val="002060"/>
                </a:solidFill>
              </a:rPr>
              <a:t> </a:t>
            </a:r>
            <a:r>
              <a:rPr lang="en-US" sz="1600" dirty="0" err="1" smtClean="0">
                <a:solidFill>
                  <a:srgbClr val="002060"/>
                </a:solidFill>
              </a:rPr>
              <a:t>ký</a:t>
            </a:r>
            <a:r>
              <a:rPr lang="en-US" sz="1600" dirty="0" smtClean="0">
                <a:solidFill>
                  <a:srgbClr val="002060"/>
                </a:solidFill>
              </a:rPr>
              <a:t> </a:t>
            </a:r>
            <a:r>
              <a:rPr lang="en-US" sz="1600" dirty="0" err="1" smtClean="0">
                <a:solidFill>
                  <a:srgbClr val="002060"/>
                </a:solidFill>
              </a:rPr>
              <a:t>bằng</a:t>
            </a:r>
            <a:r>
              <a:rPr lang="en-US" sz="1600" dirty="0" smtClean="0">
                <a:solidFill>
                  <a:srgbClr val="002060"/>
                </a:solidFill>
              </a:rPr>
              <a:t> </a:t>
            </a:r>
            <a:r>
              <a:rPr lang="en-US" sz="1600" dirty="0" err="1" smtClean="0">
                <a:solidFill>
                  <a:srgbClr val="002060"/>
                </a:solidFill>
              </a:rPr>
              <a:t>WSAAsyncSelect</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wParam</a:t>
            </a:r>
            <a:r>
              <a:rPr lang="en-US" sz="1600" dirty="0" smtClean="0">
                <a:solidFill>
                  <a:srgbClr val="002060"/>
                </a:solidFill>
              </a:rPr>
              <a:t> </a:t>
            </a:r>
            <a:r>
              <a:rPr lang="en-US" sz="1600" dirty="0" err="1" smtClean="0">
                <a:solidFill>
                  <a:srgbClr val="002060"/>
                </a:solidFill>
              </a:rPr>
              <a:t>chứa</a:t>
            </a:r>
            <a:r>
              <a:rPr lang="en-US" sz="1600" dirty="0" smtClean="0">
                <a:solidFill>
                  <a:srgbClr val="002060"/>
                </a:solidFill>
              </a:rPr>
              <a:t> </a:t>
            </a:r>
            <a:r>
              <a:rPr lang="en-US" sz="1600" dirty="0" err="1" smtClean="0">
                <a:solidFill>
                  <a:srgbClr val="002060"/>
                </a:solidFill>
              </a:rPr>
              <a:t>bản</a:t>
            </a:r>
            <a:r>
              <a:rPr lang="en-US" sz="1600" dirty="0" smtClean="0">
                <a:solidFill>
                  <a:srgbClr val="002060"/>
                </a:solidFill>
              </a:rPr>
              <a:t> </a:t>
            </a:r>
            <a:r>
              <a:rPr lang="en-US" sz="1600" dirty="0" err="1" smtClean="0">
                <a:solidFill>
                  <a:srgbClr val="002060"/>
                </a:solidFill>
              </a:rPr>
              <a:t>thân</a:t>
            </a:r>
            <a:r>
              <a:rPr lang="en-US" sz="1600" dirty="0" smtClean="0">
                <a:solidFill>
                  <a:srgbClr val="002060"/>
                </a:solidFill>
              </a:rPr>
              <a:t> socket </a:t>
            </a:r>
            <a:r>
              <a:rPr lang="en-US" sz="1600" dirty="0" err="1" smtClean="0">
                <a:solidFill>
                  <a:srgbClr val="002060"/>
                </a:solidFill>
              </a:rPr>
              <a:t>xảy</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Nửa</a:t>
            </a:r>
            <a:r>
              <a:rPr lang="en-US" sz="1600" dirty="0" smtClean="0">
                <a:solidFill>
                  <a:srgbClr val="002060"/>
                </a:solidFill>
              </a:rPr>
              <a:t> </a:t>
            </a:r>
            <a:r>
              <a:rPr lang="en-US" sz="1600" dirty="0" err="1" smtClean="0">
                <a:solidFill>
                  <a:srgbClr val="002060"/>
                </a:solidFill>
              </a:rPr>
              <a:t>cao</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lParam</a:t>
            </a:r>
            <a:r>
              <a:rPr lang="en-US" sz="1600" dirty="0" smtClean="0">
                <a:solidFill>
                  <a:srgbClr val="002060"/>
                </a:solidFill>
              </a:rPr>
              <a:t> </a:t>
            </a:r>
            <a:r>
              <a:rPr lang="en-US" sz="1600" dirty="0" err="1" smtClean="0">
                <a:solidFill>
                  <a:srgbClr val="002060"/>
                </a:solidFill>
              </a:rPr>
              <a:t>chứa</a:t>
            </a:r>
            <a:r>
              <a:rPr lang="en-US" sz="1600" dirty="0" smtClean="0">
                <a:solidFill>
                  <a:srgbClr val="002060"/>
                </a:solidFill>
              </a:rPr>
              <a:t> </a:t>
            </a: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lỗi</a:t>
            </a:r>
            <a:r>
              <a:rPr lang="en-US" sz="1600" dirty="0" smtClean="0">
                <a:solidFill>
                  <a:srgbClr val="002060"/>
                </a:solidFill>
              </a:rPr>
              <a:t> </a:t>
            </a:r>
            <a:r>
              <a:rPr lang="en-US" sz="1600" dirty="0" err="1" smtClean="0">
                <a:solidFill>
                  <a:srgbClr val="002060"/>
                </a:solidFill>
              </a:rPr>
              <a:t>nếu</a:t>
            </a:r>
            <a:r>
              <a:rPr lang="en-US" sz="1600" dirty="0" smtClean="0">
                <a:solidFill>
                  <a:srgbClr val="002060"/>
                </a:solidFill>
              </a:rPr>
              <a:t>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nửa</a:t>
            </a:r>
            <a:r>
              <a:rPr lang="en-US" sz="1600" dirty="0" smtClean="0">
                <a:solidFill>
                  <a:srgbClr val="002060"/>
                </a:solidFill>
              </a:rPr>
              <a:t> </a:t>
            </a:r>
            <a:r>
              <a:rPr lang="en-US" sz="1600" dirty="0" err="1" smtClean="0">
                <a:solidFill>
                  <a:srgbClr val="002060"/>
                </a:solidFill>
              </a:rPr>
              <a:t>thấp</a:t>
            </a:r>
            <a:r>
              <a:rPr lang="en-US" sz="1600" dirty="0" smtClean="0">
                <a:solidFill>
                  <a:srgbClr val="002060"/>
                </a:solidFill>
              </a:rPr>
              <a:t> </a:t>
            </a:r>
            <a:r>
              <a:rPr lang="en-US" sz="1600" dirty="0" err="1" smtClean="0">
                <a:solidFill>
                  <a:srgbClr val="002060"/>
                </a:solidFill>
              </a:rPr>
              <a:t>chứa</a:t>
            </a:r>
            <a:r>
              <a:rPr lang="en-US" sz="1600" dirty="0" smtClean="0">
                <a:solidFill>
                  <a:srgbClr val="002060"/>
                </a:solidFill>
              </a:rPr>
              <a:t> </a:t>
            </a: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thể</a:t>
            </a:r>
            <a:r>
              <a:rPr lang="en-US" sz="1600" dirty="0" smtClean="0">
                <a:solidFill>
                  <a:srgbClr val="002060"/>
                </a:solidFill>
              </a:rPr>
              <a:t> </a:t>
            </a:r>
            <a:r>
              <a:rPr lang="en-US" sz="1600" dirty="0" err="1" smtClean="0">
                <a:solidFill>
                  <a:srgbClr val="002060"/>
                </a:solidFill>
              </a:rPr>
              <a:t>là</a:t>
            </a:r>
            <a:r>
              <a:rPr lang="en-US" sz="1600" dirty="0" smtClean="0">
                <a:solidFill>
                  <a:srgbClr val="002060"/>
                </a:solidFill>
              </a:rPr>
              <a:t> FD_READ, FD_WRITE, FD_CONNECT, FD_ACCEPT, FD_CLOSE</a:t>
            </a:r>
          </a:p>
          <a:p>
            <a:pPr marL="990600" lvl="3" indent="-266700">
              <a:buFont typeface="Wingdings" pitchFamily="2" charset="2"/>
              <a:buChar char="§"/>
            </a:pPr>
            <a:endParaRPr lang="en-US" sz="1600" dirty="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128</a:t>
            </a:fld>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Ứng dụng sẽ dùng hai MACRO: WSAGETSELECTERROR và WSAGETSELECTEVENT để kiểm tra lỗi và sự kiện xảy ra trên socket.</a:t>
            </a:r>
          </a:p>
          <a:p>
            <a:pPr marL="990600" lvl="3" indent="-266700">
              <a:buFont typeface="Wingdings" pitchFamily="2" charset="2"/>
              <a:buChar char="§"/>
            </a:pPr>
            <a:r>
              <a:rPr lang="en-US" sz="1600" smtClean="0">
                <a:solidFill>
                  <a:srgbClr val="002060"/>
                </a:solidFill>
              </a:rPr>
              <a:t>Thí dụ:</a:t>
            </a:r>
          </a:p>
          <a:p>
            <a:pPr marL="990600" lvl="3" indent="-266700">
              <a:buNone/>
            </a:pPr>
            <a:endParaRPr lang="en-US" sz="1600" smtClean="0">
              <a:solidFill>
                <a:srgbClr val="002060"/>
              </a:solidFill>
            </a:endParaRPr>
          </a:p>
        </p:txBody>
      </p:sp>
      <p:sp>
        <p:nvSpPr>
          <p:cNvPr id="7" name="TextBox 6"/>
          <p:cNvSpPr txBox="1"/>
          <p:nvPr/>
        </p:nvSpPr>
        <p:spPr>
          <a:xfrm>
            <a:off x="609600" y="3305413"/>
            <a:ext cx="7848600" cy="3323987"/>
          </a:xfrm>
          <a:prstGeom prst="rect">
            <a:avLst/>
          </a:prstGeom>
          <a:noFill/>
        </p:spPr>
        <p:txBody>
          <a:bodyPr wrap="square" rtlCol="0">
            <a:spAutoFit/>
          </a:bodyPr>
          <a:lstStyle/>
          <a:p>
            <a:r>
              <a:rPr lang="en-US" sz="1400" b="1" dirty="0" smtClean="0">
                <a:solidFill>
                  <a:srgbClr val="002060"/>
                </a:solidFill>
                <a:latin typeface="Courier New" panose="02070309020205020404" pitchFamily="49" charset="0"/>
                <a:cs typeface="Courier New" panose="02070309020205020404" pitchFamily="49" charset="0"/>
              </a:rPr>
              <a:t>BOOL CALLBACK </a:t>
            </a:r>
            <a:r>
              <a:rPr lang="en-US" sz="1400" b="1" dirty="0" err="1" smtClean="0">
                <a:solidFill>
                  <a:srgbClr val="002060"/>
                </a:solidFill>
                <a:latin typeface="Courier New" panose="02070309020205020404" pitchFamily="49" charset="0"/>
                <a:cs typeface="Courier New" panose="02070309020205020404" pitchFamily="49" charset="0"/>
              </a:rPr>
              <a:t>WinProc</a:t>
            </a:r>
            <a:r>
              <a:rPr lang="en-US" sz="1400" b="1" dirty="0" smtClean="0">
                <a:solidFill>
                  <a:srgbClr val="002060"/>
                </a:solidFill>
                <a:latin typeface="Courier New" panose="02070309020205020404" pitchFamily="49" charset="0"/>
                <a:cs typeface="Courier New" panose="02070309020205020404" pitchFamily="49" charset="0"/>
              </a:rPr>
              <a:t>(HWND </a:t>
            </a:r>
            <a:r>
              <a:rPr lang="en-US" sz="1400" b="1" dirty="0" err="1" smtClean="0">
                <a:solidFill>
                  <a:srgbClr val="002060"/>
                </a:solidFill>
                <a:latin typeface="Courier New" panose="02070309020205020404" pitchFamily="49" charset="0"/>
                <a:cs typeface="Courier New" panose="02070309020205020404" pitchFamily="49" charset="0"/>
              </a:rPr>
              <a:t>hDlg,UINT</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wMsg</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WPARAM </a:t>
            </a:r>
            <a:r>
              <a:rPr lang="en-US" sz="1400" b="1" dirty="0" err="1" smtClean="0">
                <a:solidFill>
                  <a:srgbClr val="002060"/>
                </a:solidFill>
                <a:latin typeface="Courier New" panose="02070309020205020404" pitchFamily="49" charset="0"/>
                <a:cs typeface="Courier New" panose="02070309020205020404" pitchFamily="49" charset="0"/>
              </a:rPr>
              <a:t>wParam</a:t>
            </a:r>
            <a:r>
              <a:rPr lang="en-US" sz="1400" b="1" dirty="0" smtClean="0">
                <a:solidFill>
                  <a:srgbClr val="002060"/>
                </a:solidFill>
                <a:latin typeface="Courier New" panose="02070309020205020404" pitchFamily="49" charset="0"/>
                <a:cs typeface="Courier New" panose="02070309020205020404" pitchFamily="49" charset="0"/>
              </a:rPr>
              <a:t>, LPARAM </a:t>
            </a:r>
            <a:r>
              <a:rPr lang="en-US" sz="1400" b="1" dirty="0" err="1" smtClean="0">
                <a:solidFill>
                  <a:srgbClr val="002060"/>
                </a:solidFill>
                <a:latin typeface="Courier New" panose="02070309020205020404" pitchFamily="49" charset="0"/>
                <a:cs typeface="Courier New" panose="02070309020205020404" pitchFamily="49" charset="0"/>
              </a:rPr>
              <a:t>lParam</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SOCKET Accept;</a:t>
            </a:r>
          </a:p>
          <a:p>
            <a:r>
              <a:rPr lang="en-US" sz="1400" b="1" dirty="0" smtClean="0">
                <a:solidFill>
                  <a:srgbClr val="002060"/>
                </a:solidFill>
                <a:latin typeface="Courier New" panose="02070309020205020404" pitchFamily="49" charset="0"/>
                <a:cs typeface="Courier New" panose="02070309020205020404" pitchFamily="49" charset="0"/>
              </a:rPr>
              <a:t>     switch(</a:t>
            </a:r>
            <a:r>
              <a:rPr lang="en-US" sz="1400" b="1" dirty="0" err="1" smtClean="0">
                <a:solidFill>
                  <a:srgbClr val="002060"/>
                </a:solidFill>
                <a:latin typeface="Courier New" panose="02070309020205020404" pitchFamily="49" charset="0"/>
                <a:cs typeface="Courier New" panose="02070309020205020404" pitchFamily="49" charset="0"/>
              </a:rPr>
              <a:t>wMsg</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case WM_PAINT: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Xử</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lý</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sự</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kiện</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khác</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case WM_SOCKET: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Sự</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kiện</a:t>
            </a:r>
            <a:r>
              <a:rPr lang="en-US" sz="1400" b="1" dirty="0" smtClean="0">
                <a:solidFill>
                  <a:srgbClr val="006020"/>
                </a:solidFill>
                <a:latin typeface="Courier New" panose="02070309020205020404" pitchFamily="49" charset="0"/>
                <a:cs typeface="Courier New" panose="02070309020205020404" pitchFamily="49" charset="0"/>
              </a:rPr>
              <a:t> WinSock</a:t>
            </a:r>
          </a:p>
          <a:p>
            <a:r>
              <a:rPr lang="en-US" sz="1400" b="1" dirty="0" smtClean="0">
                <a:solidFill>
                  <a:srgbClr val="002060"/>
                </a:solidFill>
                <a:latin typeface="Courier New" panose="02070309020205020404" pitchFamily="49" charset="0"/>
                <a:cs typeface="Courier New" panose="02070309020205020404" pitchFamily="49" charset="0"/>
              </a:rPr>
              <a:t>  	if (WSAGETSELECTERROR(</a:t>
            </a:r>
            <a:r>
              <a:rPr lang="en-US" sz="1400" b="1" dirty="0" err="1" smtClean="0">
                <a:solidFill>
                  <a:srgbClr val="002060"/>
                </a:solidFill>
                <a:latin typeface="Courier New" panose="02070309020205020404" pitchFamily="49" charset="0"/>
                <a:cs typeface="Courier New" panose="02070309020205020404" pitchFamily="49" charset="0"/>
              </a:rPr>
              <a:t>lParam</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Kiểm</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tra</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có</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lỗi</a:t>
            </a:r>
            <a:r>
              <a:rPr lang="en-US" sz="1400" b="1" dirty="0" smtClean="0">
                <a:solidFill>
                  <a:srgbClr val="006020"/>
                </a:solidFill>
                <a:latin typeface="Courier New" panose="02070309020205020404" pitchFamily="49" charset="0"/>
                <a:cs typeface="Courier New" panose="02070309020205020404" pitchFamily="49" charset="0"/>
              </a:rPr>
              <a:t> hay </a:t>
            </a:r>
            <a:r>
              <a:rPr lang="en-US" sz="1400" b="1" dirty="0" err="1" smtClean="0">
                <a:solidFill>
                  <a:srgbClr val="006020"/>
                </a:solidFill>
                <a:latin typeface="Courier New" panose="02070309020205020404" pitchFamily="49" charset="0"/>
                <a:cs typeface="Courier New" panose="02070309020205020404" pitchFamily="49" charset="0"/>
              </a:rPr>
              <a:t>không</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closesocket</a:t>
            </a:r>
            <a:r>
              <a:rPr lang="en-US" sz="1400" b="1" dirty="0" smtClean="0">
                <a:solidFill>
                  <a:srgbClr val="002060"/>
                </a:solidFill>
                <a:latin typeface="Courier New" panose="02070309020205020404" pitchFamily="49" charset="0"/>
                <a:cs typeface="Courier New" panose="02070309020205020404" pitchFamily="49" charset="0"/>
              </a:rPr>
              <a:t>( (SOCKET) </a:t>
            </a:r>
            <a:r>
              <a:rPr lang="en-US" sz="1400" b="1" dirty="0" err="1" smtClean="0">
                <a:solidFill>
                  <a:srgbClr val="002060"/>
                </a:solidFill>
                <a:latin typeface="Courier New" panose="02070309020205020404" pitchFamily="49" charset="0"/>
                <a:cs typeface="Courier New" panose="02070309020205020404" pitchFamily="49" charset="0"/>
              </a:rPr>
              <a:t>wParam</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Đóng</a:t>
            </a:r>
            <a:r>
              <a:rPr lang="en-US" sz="1400" b="1" dirty="0" smtClean="0">
                <a:solidFill>
                  <a:srgbClr val="006020"/>
                </a:solidFill>
                <a:latin typeface="Courier New" panose="02070309020205020404" pitchFamily="49" charset="0"/>
                <a:cs typeface="Courier New" panose="02070309020205020404" pitchFamily="49" charset="0"/>
              </a:rPr>
              <a:t> socket</a:t>
            </a: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129</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endParaRPr lang="en-US" dirty="0" smtClean="0">
              <a:solidFill>
                <a:srgbClr val="002060"/>
              </a:solidFill>
            </a:endParaRPr>
          </a:p>
          <a:p>
            <a:pPr lvl="1"/>
            <a:r>
              <a:rPr lang="en-US" b="1" dirty="0" smtClean="0">
                <a:solidFill>
                  <a:srgbClr val="002060"/>
                </a:solidFill>
              </a:rPr>
              <a:t>Windows Socket</a:t>
            </a:r>
            <a:r>
              <a:rPr lang="en-US" dirty="0" smtClean="0">
                <a:solidFill>
                  <a:srgbClr val="002060"/>
                </a:solidFill>
              </a:rPr>
              <a:t> API ( WinSock)</a:t>
            </a:r>
          </a:p>
          <a:p>
            <a:pPr lvl="2"/>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liên</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động</a:t>
            </a:r>
            <a:r>
              <a:rPr lang="en-US" dirty="0" smtClean="0">
                <a:solidFill>
                  <a:srgbClr val="002060"/>
                </a:solidFill>
              </a:rPr>
              <a:t> (WS2_32.DLL) </a:t>
            </a:r>
            <a:r>
              <a:rPr lang="en-US" dirty="0" err="1" smtClean="0">
                <a:solidFill>
                  <a:srgbClr val="002060"/>
                </a:solidFill>
              </a:rPr>
              <a:t>đi</a:t>
            </a:r>
            <a:r>
              <a:rPr lang="en-US" dirty="0" smtClean="0">
                <a:solidFill>
                  <a:srgbClr val="002060"/>
                </a:solidFill>
              </a:rPr>
              <a:t> </a:t>
            </a:r>
            <a:r>
              <a:rPr lang="en-US" dirty="0" err="1" smtClean="0">
                <a:solidFill>
                  <a:srgbClr val="002060"/>
                </a:solidFill>
              </a:rPr>
              <a:t>kèm</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hành</a:t>
            </a:r>
            <a:r>
              <a:rPr lang="en-US" dirty="0" smtClean="0">
                <a:solidFill>
                  <a:srgbClr val="002060"/>
                </a:solidFill>
              </a:rPr>
              <a:t> Windows </a:t>
            </a:r>
            <a:r>
              <a:rPr lang="en-US" dirty="0" err="1" smtClean="0">
                <a:solidFill>
                  <a:srgbClr val="002060"/>
                </a:solidFill>
              </a:rPr>
              <a:t>của</a:t>
            </a:r>
            <a:r>
              <a:rPr lang="en-US" dirty="0" smtClean="0">
                <a:solidFill>
                  <a:srgbClr val="002060"/>
                </a:solidFill>
              </a:rPr>
              <a:t> Microsoft.</a:t>
            </a:r>
          </a:p>
          <a:p>
            <a:pPr lvl="2"/>
            <a:r>
              <a:rPr lang="en-US" dirty="0" err="1" smtClean="0">
                <a:solidFill>
                  <a:srgbClr val="002060"/>
                </a:solidFill>
              </a:rPr>
              <a:t>Thường</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cùng</a:t>
            </a:r>
            <a:r>
              <a:rPr lang="en-US" dirty="0" smtClean="0">
                <a:solidFill>
                  <a:srgbClr val="002060"/>
                </a:solidFill>
              </a:rPr>
              <a:t> </a:t>
            </a:r>
            <a:r>
              <a:rPr lang="en-US" dirty="0" err="1" smtClean="0">
                <a:solidFill>
                  <a:srgbClr val="002060"/>
                </a:solidFill>
              </a:rPr>
              <a:t>với</a:t>
            </a:r>
            <a:r>
              <a:rPr lang="en-US" dirty="0" smtClean="0">
                <a:solidFill>
                  <a:srgbClr val="002060"/>
                </a:solidFill>
              </a:rPr>
              <a:t> C/C++.</a:t>
            </a:r>
          </a:p>
          <a:p>
            <a:pPr lvl="2"/>
            <a:r>
              <a:rPr lang="en-US" dirty="0" smtClean="0">
                <a:solidFill>
                  <a:srgbClr val="002060"/>
                </a:solidFill>
              </a:rPr>
              <a:t>Cho </a:t>
            </a:r>
            <a:r>
              <a:rPr lang="en-US" dirty="0" err="1" smtClean="0">
                <a:solidFill>
                  <a:srgbClr val="002060"/>
                </a:solidFill>
              </a:rPr>
              <a:t>hiệu</a:t>
            </a:r>
            <a:r>
              <a:rPr lang="en-US" dirty="0" smtClean="0">
                <a:solidFill>
                  <a:srgbClr val="002060"/>
                </a:solidFill>
              </a:rPr>
              <a:t> </a:t>
            </a:r>
            <a:r>
              <a:rPr lang="en-US" dirty="0" err="1" smtClean="0">
                <a:solidFill>
                  <a:srgbClr val="002060"/>
                </a:solidFill>
              </a:rPr>
              <a:t>năng</a:t>
            </a:r>
            <a:r>
              <a:rPr lang="en-US" dirty="0" smtClean="0">
                <a:solidFill>
                  <a:srgbClr val="002060"/>
                </a:solidFill>
              </a:rPr>
              <a:t> </a:t>
            </a:r>
            <a:r>
              <a:rPr lang="en-US" dirty="0" err="1" smtClean="0">
                <a:solidFill>
                  <a:srgbClr val="002060"/>
                </a:solidFill>
              </a:rPr>
              <a:t>cao</a:t>
            </a:r>
            <a:r>
              <a:rPr lang="en-US" dirty="0" smtClean="0">
                <a:solidFill>
                  <a:srgbClr val="002060"/>
                </a:solidFill>
              </a:rPr>
              <a:t> </a:t>
            </a:r>
            <a:r>
              <a:rPr lang="en-US" dirty="0" err="1" smtClean="0">
                <a:solidFill>
                  <a:srgbClr val="002060"/>
                </a:solidFill>
              </a:rPr>
              <a:t>nhất</a:t>
            </a:r>
            <a:r>
              <a:rPr lang="en-US" dirty="0" smtClean="0">
                <a:solidFill>
                  <a:srgbClr val="002060"/>
                </a:solidFill>
              </a:rPr>
              <a:t>.</a:t>
            </a:r>
          </a:p>
          <a:p>
            <a:pPr lvl="1"/>
            <a:r>
              <a:rPr lang="en-US" b="1" dirty="0" err="1" smtClean="0">
                <a:solidFill>
                  <a:srgbClr val="002060"/>
                </a:solidFill>
              </a:rPr>
              <a:t>System.Net</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b="1" dirty="0" err="1" smtClean="0">
                <a:solidFill>
                  <a:srgbClr val="002060"/>
                </a:solidFill>
              </a:rPr>
              <a:t>System.Net.Sockets</a:t>
            </a:r>
            <a:endParaRPr lang="en-US" b="1" dirty="0" smtClean="0">
              <a:solidFill>
                <a:srgbClr val="002060"/>
              </a:solidFill>
            </a:endParaRPr>
          </a:p>
          <a:p>
            <a:pPr lvl="2"/>
            <a:r>
              <a:rPr lang="en-US" dirty="0" smtClean="0">
                <a:solidFill>
                  <a:srgbClr val="002060"/>
                </a:solidFill>
              </a:rPr>
              <a:t>Hai namespace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bộ</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.NET </a:t>
            </a:r>
            <a:r>
              <a:rPr lang="en-US" dirty="0" err="1" smtClean="0">
                <a:solidFill>
                  <a:srgbClr val="002060"/>
                </a:solidFill>
              </a:rPr>
              <a:t>của</a:t>
            </a:r>
            <a:r>
              <a:rPr lang="en-US" dirty="0" smtClean="0">
                <a:solidFill>
                  <a:srgbClr val="002060"/>
                </a:solidFill>
              </a:rPr>
              <a:t> Microsoft</a:t>
            </a:r>
          </a:p>
          <a:p>
            <a:pPr lvl="2"/>
            <a:r>
              <a:rPr lang="en-US" dirty="0" err="1" smtClean="0">
                <a:solidFill>
                  <a:srgbClr val="002060"/>
                </a:solidFill>
              </a:rPr>
              <a:t>Dễ</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endParaRPr lang="en-US" dirty="0" smtClean="0">
              <a:solidFill>
                <a:srgbClr val="002060"/>
              </a:solidFill>
            </a:endParaRPr>
          </a:p>
          <a:p>
            <a:pPr lvl="2"/>
            <a:r>
              <a:rPr lang="en-US" dirty="0" err="1" smtClean="0">
                <a:solidFill>
                  <a:srgbClr val="002060"/>
                </a:solidFill>
              </a:rPr>
              <a:t>Thường</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với</a:t>
            </a:r>
            <a:r>
              <a:rPr lang="en-US" dirty="0" smtClean="0">
                <a:solidFill>
                  <a:srgbClr val="002060"/>
                </a:solidFill>
              </a:rPr>
              <a:t> C#</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WSAAsyncSelect</a:t>
            </a:r>
          </a:p>
          <a:p>
            <a:pPr marL="990600" lvl="3" indent="-266700">
              <a:buFont typeface="Wingdings" pitchFamily="2" charset="2"/>
              <a:buChar char="§"/>
            </a:pPr>
            <a:r>
              <a:rPr lang="en-US" sz="1600" smtClean="0">
                <a:solidFill>
                  <a:srgbClr val="002060"/>
                </a:solidFill>
              </a:rPr>
              <a:t>Thí dụ (tiếp):</a:t>
            </a:r>
          </a:p>
          <a:p>
            <a:pPr marL="990600" lvl="3" indent="-266700">
              <a:buNone/>
            </a:pPr>
            <a:endParaRPr lang="en-US" sz="1600" smtClean="0">
              <a:solidFill>
                <a:srgbClr val="002060"/>
              </a:solidFill>
            </a:endParaRPr>
          </a:p>
        </p:txBody>
      </p:sp>
      <p:sp>
        <p:nvSpPr>
          <p:cNvPr id="7" name="TextBox 6"/>
          <p:cNvSpPr txBox="1"/>
          <p:nvPr/>
        </p:nvSpPr>
        <p:spPr>
          <a:xfrm>
            <a:off x="457200" y="2543413"/>
            <a:ext cx="7848600" cy="4185761"/>
          </a:xfrm>
          <a:prstGeom prst="rect">
            <a:avLst/>
          </a:prstGeom>
          <a:noFill/>
        </p:spPr>
        <p:txBody>
          <a:bodyPr wrap="square" rtlCol="0">
            <a:spAutoFit/>
          </a:bodyPr>
          <a:lstStyle/>
          <a:p>
            <a:r>
              <a:rPr lang="en-US" sz="1400" b="1" dirty="0" smtClean="0">
                <a:solidFill>
                  <a:srgbClr val="002060"/>
                </a:solidFill>
                <a:latin typeface="Courier New" panose="02070309020205020404" pitchFamily="49" charset="0"/>
                <a:cs typeface="Courier New" panose="02070309020205020404" pitchFamily="49" charset="0"/>
              </a:rPr>
              <a:t>switch(WSAGETSELECTEVENT(</a:t>
            </a:r>
            <a:r>
              <a:rPr lang="en-US" sz="1400" b="1" dirty="0" err="1" smtClean="0">
                <a:solidFill>
                  <a:srgbClr val="002060"/>
                </a:solidFill>
                <a:latin typeface="Courier New" panose="02070309020205020404" pitchFamily="49" charset="0"/>
                <a:cs typeface="Courier New" panose="02070309020205020404" pitchFamily="49" charset="0"/>
              </a:rPr>
              <a:t>lParam</a:t>
            </a:r>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Xác</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định</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sự</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kiện</a:t>
            </a:r>
            <a:r>
              <a:rPr lang="en-US" sz="1400" b="1" dirty="0" smtClean="0">
                <a:solidFill>
                  <a:srgbClr val="00602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case FD_ACCEPT: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Chấp</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nhận</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kết</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nối</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Accept = accept(</a:t>
            </a:r>
            <a:r>
              <a:rPr lang="en-US" sz="1400" b="1" dirty="0" err="1" smtClean="0">
                <a:solidFill>
                  <a:srgbClr val="002060"/>
                </a:solidFill>
                <a:latin typeface="Courier New" panose="02070309020205020404" pitchFamily="49" charset="0"/>
                <a:cs typeface="Courier New" panose="02070309020205020404" pitchFamily="49" charset="0"/>
              </a:rPr>
              <a:t>wParam</a:t>
            </a:r>
            <a:r>
              <a:rPr lang="en-US" sz="1400" b="1" dirty="0" smtClean="0">
                <a:solidFill>
                  <a:srgbClr val="002060"/>
                </a:solidFill>
                <a:latin typeface="Courier New" panose="02070309020205020404" pitchFamily="49" charset="0"/>
                <a:cs typeface="Courier New" panose="02070309020205020404" pitchFamily="49" charset="0"/>
              </a:rPr>
              <a:t>, NULL, NULL);</a:t>
            </a: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case FD_READ: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Có</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dữ</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liệu</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từ</a:t>
            </a:r>
            <a:r>
              <a:rPr lang="en-US" sz="1400" b="1" dirty="0" smtClean="0">
                <a:solidFill>
                  <a:srgbClr val="006020"/>
                </a:solidFill>
                <a:latin typeface="Courier New" panose="02070309020205020404" pitchFamily="49" charset="0"/>
                <a:cs typeface="Courier New" panose="02070309020205020404" pitchFamily="49" charset="0"/>
              </a:rPr>
              <a:t> socket </a:t>
            </a:r>
            <a:r>
              <a:rPr lang="en-US" sz="1400" b="1" dirty="0" err="1" smtClean="0">
                <a:solidFill>
                  <a:srgbClr val="006020"/>
                </a:solidFill>
                <a:latin typeface="Courier New" panose="02070309020205020404" pitchFamily="49" charset="0"/>
                <a:cs typeface="Courier New" panose="02070309020205020404" pitchFamily="49" charset="0"/>
              </a:rPr>
              <a:t>wParam</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case FD_WRITE: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Có</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thể</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gửi</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dữ</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liệu</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đến</a:t>
            </a:r>
            <a:r>
              <a:rPr lang="en-US" sz="1400" b="1" dirty="0" smtClean="0">
                <a:solidFill>
                  <a:srgbClr val="006020"/>
                </a:solidFill>
                <a:latin typeface="Courier New" panose="02070309020205020404" pitchFamily="49" charset="0"/>
                <a:cs typeface="Courier New" panose="02070309020205020404" pitchFamily="49" charset="0"/>
              </a:rPr>
              <a:t> socket </a:t>
            </a:r>
            <a:r>
              <a:rPr lang="en-US" sz="1400" b="1" dirty="0" err="1" smtClean="0">
                <a:solidFill>
                  <a:srgbClr val="006020"/>
                </a:solidFill>
                <a:latin typeface="Courier New" panose="02070309020205020404" pitchFamily="49" charset="0"/>
                <a:cs typeface="Courier New" panose="02070309020205020404" pitchFamily="49" charset="0"/>
              </a:rPr>
              <a:t>wParam</a:t>
            </a:r>
            <a:endParaRPr lang="en-US" sz="1400" b="1" dirty="0" smtClean="0">
              <a:solidFill>
                <a:srgbClr val="006020"/>
              </a:solidFill>
              <a:latin typeface="Courier New" panose="02070309020205020404" pitchFamily="49" charset="0"/>
              <a:cs typeface="Courier New" panose="02070309020205020404" pitchFamily="49" charset="0"/>
            </a:endParaRP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case FD_CLOSE:   </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Đóng</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kết</a:t>
            </a:r>
            <a:r>
              <a:rPr lang="en-US" sz="1400" b="1" dirty="0" smtClean="0">
                <a:solidFill>
                  <a:srgbClr val="006020"/>
                </a:solidFill>
                <a:latin typeface="Courier New" panose="02070309020205020404" pitchFamily="49" charset="0"/>
                <a:cs typeface="Courier New" panose="02070309020205020404" pitchFamily="49" charset="0"/>
              </a:rPr>
              <a:t> </a:t>
            </a:r>
            <a:r>
              <a:rPr lang="en-US" sz="1400" b="1" dirty="0" err="1" smtClean="0">
                <a:solidFill>
                  <a:srgbClr val="006020"/>
                </a:solidFill>
                <a:latin typeface="Courier New" panose="02070309020205020404" pitchFamily="49" charset="0"/>
                <a:cs typeface="Courier New" panose="02070309020205020404" pitchFamily="49" charset="0"/>
              </a:rPr>
              <a:t>nối</a:t>
            </a:r>
            <a:r>
              <a:rPr lang="en-US" sz="1400" b="1" dirty="0" smtClean="0">
                <a:solidFill>
                  <a:srgbClr val="00602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a:t>
            </a:r>
            <a:r>
              <a:rPr lang="en-US" sz="1400" b="1" dirty="0" err="1" smtClean="0">
                <a:solidFill>
                  <a:srgbClr val="002060"/>
                </a:solidFill>
                <a:latin typeface="Courier New" panose="02070309020205020404" pitchFamily="49" charset="0"/>
                <a:cs typeface="Courier New" panose="02070309020205020404" pitchFamily="49" charset="0"/>
              </a:rPr>
              <a:t>closesocket</a:t>
            </a:r>
            <a:r>
              <a:rPr lang="en-US" sz="1400" b="1" dirty="0" smtClean="0">
                <a:solidFill>
                  <a:srgbClr val="002060"/>
                </a:solidFill>
                <a:latin typeface="Courier New" panose="02070309020205020404" pitchFamily="49" charset="0"/>
                <a:cs typeface="Courier New" panose="02070309020205020404" pitchFamily="49" charset="0"/>
              </a:rPr>
              <a:t>( (SOCKET)</a:t>
            </a:r>
            <a:r>
              <a:rPr lang="en-US" sz="1400" b="1" dirty="0" err="1" smtClean="0">
                <a:solidFill>
                  <a:srgbClr val="002060"/>
                </a:solidFill>
                <a:latin typeface="Courier New" panose="02070309020205020404" pitchFamily="49" charset="0"/>
                <a:cs typeface="Courier New" panose="02070309020205020404" pitchFamily="49" charset="0"/>
              </a:rPr>
              <a:t>wParam</a:t>
            </a:r>
            <a:r>
              <a:rPr lang="en-US" sz="1400" b="1" dirty="0" smtClean="0">
                <a:solidFill>
                  <a:srgbClr val="002060"/>
                </a:solidFill>
                <a:latin typeface="Courier New" panose="02070309020205020404" pitchFamily="49" charset="0"/>
                <a:cs typeface="Courier New" panose="02070309020205020404" pitchFamily="49" charset="0"/>
              </a:rPr>
              <a:t>);</a:t>
            </a: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break;</a:t>
            </a:r>
          </a:p>
          <a:p>
            <a:r>
              <a:rPr lang="en-US" sz="1400" b="1" dirty="0" smtClean="0">
                <a:solidFill>
                  <a:srgbClr val="002060"/>
                </a:solidFill>
                <a:latin typeface="Courier New" panose="02070309020205020404" pitchFamily="49" charset="0"/>
                <a:cs typeface="Courier New" panose="02070309020205020404" pitchFamily="49" charset="0"/>
              </a:rPr>
              <a:t>    }</a:t>
            </a:r>
          </a:p>
          <a:p>
            <a:r>
              <a:rPr lang="en-US" sz="1400" b="1" dirty="0" smtClean="0">
                <a:solidFill>
                  <a:srgbClr val="002060"/>
                </a:solidFill>
                <a:latin typeface="Courier New" panose="02070309020205020404" pitchFamily="49" charset="0"/>
                <a:cs typeface="Courier New" panose="02070309020205020404" pitchFamily="49" charset="0"/>
              </a:rPr>
              <a:t>    return TRUE;</a:t>
            </a:r>
          </a:p>
          <a:p>
            <a:r>
              <a:rPr lang="en-US" sz="1400" b="1" dirty="0" smtClean="0">
                <a:solidFill>
                  <a:srgbClr val="002060"/>
                </a:solidFill>
                <a:latin typeface="Courier New" panose="02070309020205020404" pitchFamily="49" charset="0"/>
                <a:cs typeface="Courier New" panose="02070309020205020404" pitchFamily="49" charset="0"/>
              </a:rPr>
              <a: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130</a:t>
            </a:fld>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2296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smtClean="0">
                <a:solidFill>
                  <a:srgbClr val="002060"/>
                </a:solidFill>
              </a:rPr>
              <a:t>Mô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WSAAsyncSelect</a:t>
            </a:r>
            <a:endParaRPr lang="en-US" sz="2000" dirty="0" smtClean="0">
              <a:solidFill>
                <a:srgbClr val="002060"/>
              </a:solidFill>
            </a:endParaRPr>
          </a:p>
          <a:p>
            <a:pPr marL="990600" lvl="3" indent="-266700">
              <a:buFont typeface="Wingdings" pitchFamily="2" charset="2"/>
              <a:buChar char="§"/>
            </a:pPr>
            <a:r>
              <a:rPr lang="en-US" sz="1600" dirty="0" err="1" smtClean="0">
                <a:solidFill>
                  <a:srgbClr val="002060"/>
                </a:solidFill>
              </a:rPr>
              <a:t>Ưu</a:t>
            </a:r>
            <a:r>
              <a:rPr lang="en-US" sz="1600" dirty="0" smtClean="0">
                <a:solidFill>
                  <a:srgbClr val="002060"/>
                </a:solidFill>
              </a:rPr>
              <a:t> </a:t>
            </a:r>
            <a:r>
              <a:rPr lang="en-US" sz="1600" dirty="0" err="1" smtClean="0">
                <a:solidFill>
                  <a:srgbClr val="002060"/>
                </a:solidFill>
              </a:rPr>
              <a:t>điểm</a:t>
            </a:r>
            <a:r>
              <a:rPr lang="en-US" sz="1600" dirty="0" smtClean="0">
                <a:solidFill>
                  <a:srgbClr val="002060"/>
                </a:solidFill>
              </a:rPr>
              <a:t>: </a:t>
            </a:r>
            <a:r>
              <a:rPr lang="en-US" sz="1600" dirty="0" err="1" smtClean="0">
                <a:solidFill>
                  <a:srgbClr val="002060"/>
                </a:solidFill>
              </a:rPr>
              <a:t>xử</a:t>
            </a:r>
            <a:r>
              <a:rPr lang="en-US" sz="1600" dirty="0" smtClean="0">
                <a:solidFill>
                  <a:srgbClr val="002060"/>
                </a:solidFill>
              </a:rPr>
              <a:t> </a:t>
            </a:r>
            <a:r>
              <a:rPr lang="en-US" sz="1600" dirty="0" err="1" smtClean="0">
                <a:solidFill>
                  <a:srgbClr val="002060"/>
                </a:solidFill>
              </a:rPr>
              <a:t>lý</a:t>
            </a:r>
            <a:r>
              <a:rPr lang="en-US" sz="1600" dirty="0" smtClean="0">
                <a:solidFill>
                  <a:srgbClr val="002060"/>
                </a:solidFill>
              </a:rPr>
              <a:t> </a:t>
            </a:r>
            <a:r>
              <a:rPr lang="en-US" sz="1600" dirty="0" err="1" smtClean="0">
                <a:solidFill>
                  <a:srgbClr val="002060"/>
                </a:solidFill>
              </a:rPr>
              <a:t>hiệu</a:t>
            </a:r>
            <a:r>
              <a:rPr lang="en-US" sz="1600" dirty="0" smtClean="0">
                <a:solidFill>
                  <a:srgbClr val="002060"/>
                </a:solidFill>
              </a:rPr>
              <a:t> </a:t>
            </a:r>
            <a:r>
              <a:rPr lang="en-US" sz="1600" dirty="0" err="1" smtClean="0">
                <a:solidFill>
                  <a:srgbClr val="002060"/>
                </a:solidFill>
              </a:rPr>
              <a:t>quả</a:t>
            </a:r>
            <a:r>
              <a:rPr lang="en-US" sz="1600" dirty="0" smtClean="0">
                <a:solidFill>
                  <a:srgbClr val="002060"/>
                </a:solidFill>
              </a:rPr>
              <a:t> </a:t>
            </a:r>
            <a:r>
              <a:rPr lang="en-US" sz="1600" dirty="0" err="1" smtClean="0">
                <a:solidFill>
                  <a:srgbClr val="002060"/>
                </a:solidFill>
              </a:rPr>
              <a:t>nhiều</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cùng</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luồng</a:t>
            </a:r>
            <a:r>
              <a:rPr lang="en-US" sz="1600" dirty="0" smtClean="0">
                <a:solidFill>
                  <a:srgbClr val="002060"/>
                </a:solidFill>
              </a:rPr>
              <a:t>.</a:t>
            </a:r>
          </a:p>
          <a:p>
            <a:pPr marL="990600" lvl="3" indent="-266700">
              <a:buFont typeface="Wingdings" pitchFamily="2" charset="2"/>
              <a:buChar char="§"/>
            </a:pPr>
            <a:r>
              <a:rPr lang="en-US" sz="1600" dirty="0" err="1" smtClean="0">
                <a:solidFill>
                  <a:srgbClr val="002060"/>
                </a:solidFill>
              </a:rPr>
              <a:t>Nhược</a:t>
            </a:r>
            <a:r>
              <a:rPr lang="en-US" sz="1600" dirty="0" smtClean="0">
                <a:solidFill>
                  <a:srgbClr val="002060"/>
                </a:solidFill>
              </a:rPr>
              <a:t> </a:t>
            </a:r>
            <a:r>
              <a:rPr lang="en-US" sz="1600" dirty="0" err="1" smtClean="0">
                <a:solidFill>
                  <a:srgbClr val="002060"/>
                </a:solidFill>
              </a:rPr>
              <a:t>điểm</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phải</a:t>
            </a:r>
            <a:r>
              <a:rPr lang="en-US" sz="1600" dirty="0" smtClean="0">
                <a:solidFill>
                  <a:srgbClr val="002060"/>
                </a:solidFill>
              </a:rPr>
              <a:t>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ít</a:t>
            </a:r>
            <a:r>
              <a:rPr lang="en-US" sz="1600" dirty="0" smtClean="0">
                <a:solidFill>
                  <a:srgbClr val="002060"/>
                </a:solidFill>
              </a:rPr>
              <a:t> </a:t>
            </a:r>
            <a:r>
              <a:rPr lang="en-US" sz="1600" dirty="0" err="1" smtClean="0">
                <a:solidFill>
                  <a:srgbClr val="002060"/>
                </a:solidFill>
              </a:rPr>
              <a:t>nhất</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sổ</a:t>
            </a:r>
            <a:r>
              <a:rPr lang="en-US" sz="1600" dirty="0" smtClean="0">
                <a:solidFill>
                  <a:srgbClr val="002060"/>
                </a:solidFill>
              </a:rPr>
              <a:t>, </a:t>
            </a:r>
            <a:r>
              <a:rPr lang="en-US" sz="1600" dirty="0" err="1" smtClean="0">
                <a:solidFill>
                  <a:srgbClr val="002060"/>
                </a:solidFill>
              </a:rPr>
              <a:t>không</a:t>
            </a:r>
            <a:r>
              <a:rPr lang="en-US" sz="1600" dirty="0" smtClean="0">
                <a:solidFill>
                  <a:srgbClr val="002060"/>
                </a:solidFill>
              </a:rPr>
              <a:t> </a:t>
            </a:r>
            <a:r>
              <a:rPr lang="en-US" sz="1600" dirty="0" err="1" smtClean="0">
                <a:solidFill>
                  <a:srgbClr val="002060"/>
                </a:solidFill>
              </a:rPr>
              <a:t>nên</a:t>
            </a:r>
            <a:r>
              <a:rPr lang="en-US" sz="1600" dirty="0" smtClean="0">
                <a:solidFill>
                  <a:srgbClr val="002060"/>
                </a:solidFill>
              </a:rPr>
              <a:t> </a:t>
            </a:r>
            <a:r>
              <a:rPr lang="en-US" sz="1600" dirty="0" err="1" smtClean="0">
                <a:solidFill>
                  <a:srgbClr val="002060"/>
                </a:solidFill>
              </a:rPr>
              <a:t>dồn</a:t>
            </a:r>
            <a:r>
              <a:rPr lang="en-US" sz="1600" dirty="0" smtClean="0">
                <a:solidFill>
                  <a:srgbClr val="002060"/>
                </a:solidFill>
              </a:rPr>
              <a:t> </a:t>
            </a:r>
            <a:r>
              <a:rPr lang="en-US" sz="1600" dirty="0" err="1" smtClean="0">
                <a:solidFill>
                  <a:srgbClr val="002060"/>
                </a:solidFill>
              </a:rPr>
              <a:t>quá</a:t>
            </a:r>
            <a:r>
              <a:rPr lang="en-US" sz="1600" dirty="0" smtClean="0">
                <a:solidFill>
                  <a:srgbClr val="002060"/>
                </a:solidFill>
              </a:rPr>
              <a:t> </a:t>
            </a:r>
            <a:r>
              <a:rPr lang="en-US" sz="1600" dirty="0" err="1" smtClean="0">
                <a:solidFill>
                  <a:srgbClr val="002060"/>
                </a:solidFill>
              </a:rPr>
              <a:t>nhiều</a:t>
            </a:r>
            <a:r>
              <a:rPr lang="en-US" sz="1600" dirty="0" smtClean="0">
                <a:solidFill>
                  <a:srgbClr val="002060"/>
                </a:solidFill>
              </a:rPr>
              <a:t> socket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cùng</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cửa</a:t>
            </a:r>
            <a:r>
              <a:rPr lang="en-US" sz="1600" dirty="0" smtClean="0">
                <a:solidFill>
                  <a:srgbClr val="002060"/>
                </a:solidFill>
              </a:rPr>
              <a:t> </a:t>
            </a:r>
            <a:r>
              <a:rPr lang="en-US" sz="1600" dirty="0" err="1" smtClean="0">
                <a:solidFill>
                  <a:srgbClr val="002060"/>
                </a:solidFill>
              </a:rPr>
              <a:t>sổ</a:t>
            </a:r>
            <a:r>
              <a:rPr lang="en-US" sz="1600" dirty="0" smtClean="0">
                <a:solidFill>
                  <a:srgbClr val="002060"/>
                </a:solidFill>
              </a:rPr>
              <a:t> </a:t>
            </a:r>
            <a:r>
              <a:rPr lang="en-US" sz="1600" dirty="0" err="1" smtClean="0">
                <a:solidFill>
                  <a:srgbClr val="002060"/>
                </a:solidFill>
              </a:rPr>
              <a:t>vì</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dẫn</a:t>
            </a:r>
            <a:r>
              <a:rPr lang="en-US" sz="1600" dirty="0" smtClean="0">
                <a:solidFill>
                  <a:srgbClr val="002060"/>
                </a:solidFill>
              </a:rPr>
              <a:t> </a:t>
            </a:r>
            <a:r>
              <a:rPr lang="en-US" sz="1600" dirty="0" err="1" smtClean="0">
                <a:solidFill>
                  <a:srgbClr val="002060"/>
                </a:solidFill>
              </a:rPr>
              <a:t>tới</a:t>
            </a:r>
            <a:r>
              <a:rPr lang="en-US" sz="1600" dirty="0" smtClean="0">
                <a:solidFill>
                  <a:srgbClr val="002060"/>
                </a:solidFill>
              </a:rPr>
              <a:t> </a:t>
            </a:r>
            <a:r>
              <a:rPr lang="en-US" sz="1600" dirty="0" err="1" smtClean="0">
                <a:solidFill>
                  <a:srgbClr val="002060"/>
                </a:solidFill>
              </a:rPr>
              <a:t>đình</a:t>
            </a:r>
            <a:r>
              <a:rPr lang="en-US" sz="1600" dirty="0" smtClean="0">
                <a:solidFill>
                  <a:srgbClr val="002060"/>
                </a:solidFill>
              </a:rPr>
              <a:t> </a:t>
            </a:r>
            <a:r>
              <a:rPr lang="en-US" sz="1600" dirty="0" err="1" smtClean="0">
                <a:solidFill>
                  <a:srgbClr val="002060"/>
                </a:solidFill>
              </a:rPr>
              <a:t>trệ</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việc</a:t>
            </a:r>
            <a:r>
              <a:rPr lang="en-US" sz="1600" dirty="0" smtClean="0">
                <a:solidFill>
                  <a:srgbClr val="002060"/>
                </a:solidFill>
              </a:rPr>
              <a:t> </a:t>
            </a:r>
            <a:r>
              <a:rPr lang="en-US" sz="1600" dirty="0" err="1" smtClean="0">
                <a:solidFill>
                  <a:srgbClr val="002060"/>
                </a:solidFill>
              </a:rPr>
              <a:t>xử</a:t>
            </a:r>
            <a:r>
              <a:rPr lang="en-US" sz="1600" dirty="0" smtClean="0">
                <a:solidFill>
                  <a:srgbClr val="002060"/>
                </a:solidFill>
              </a:rPr>
              <a:t> </a:t>
            </a:r>
            <a:r>
              <a:rPr lang="en-US" sz="1600" dirty="0" err="1" smtClean="0">
                <a:solidFill>
                  <a:srgbClr val="002060"/>
                </a:solidFill>
              </a:rPr>
              <a:t>lý</a:t>
            </a:r>
            <a:r>
              <a:rPr lang="en-US" sz="1600" dirty="0" smtClean="0">
                <a:solidFill>
                  <a:srgbClr val="002060"/>
                </a:solidFill>
              </a:rPr>
              <a:t> </a:t>
            </a:r>
            <a:r>
              <a:rPr lang="en-US" sz="1600" dirty="0" err="1" smtClean="0">
                <a:solidFill>
                  <a:srgbClr val="002060"/>
                </a:solidFill>
              </a:rPr>
              <a:t>giao</a:t>
            </a:r>
            <a:r>
              <a:rPr lang="en-US" sz="1600" dirty="0" smtClean="0">
                <a:solidFill>
                  <a:srgbClr val="002060"/>
                </a:solidFill>
              </a:rPr>
              <a:t> </a:t>
            </a:r>
            <a:r>
              <a:rPr lang="en-US" sz="1600" dirty="0" err="1" smtClean="0">
                <a:solidFill>
                  <a:srgbClr val="002060"/>
                </a:solidFill>
              </a:rPr>
              <a:t>diện</a:t>
            </a:r>
            <a:r>
              <a:rPr lang="en-US" sz="1600" dirty="0" smtClean="0">
                <a:solidFill>
                  <a:srgbClr val="002060"/>
                </a:solidFill>
              </a:rPr>
              <a:t>.</a:t>
            </a:r>
          </a:p>
          <a:p>
            <a:pPr marL="990600" lvl="3" indent="-266700">
              <a:buNone/>
            </a:pPr>
            <a:endParaRPr lang="en-US" sz="1600" dirty="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131</a:t>
            </a:fld>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Cài</a:t>
            </a:r>
            <a:r>
              <a:rPr lang="en-US" dirty="0" smtClean="0"/>
              <a:t> </a:t>
            </a:r>
            <a:r>
              <a:rPr lang="en-US" dirty="0" err="1" smtClean="0"/>
              <a:t>đặt</a:t>
            </a:r>
            <a:r>
              <a:rPr lang="en-US" dirty="0" smtClean="0"/>
              <a:t> TELNET Server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bằng</a:t>
            </a:r>
            <a:r>
              <a:rPr lang="en-US" dirty="0" smtClean="0"/>
              <a:t> </a:t>
            </a:r>
            <a:r>
              <a:rPr lang="en-US" dirty="0" err="1" smtClean="0"/>
              <a:t>WSAAsynSelect</a:t>
            </a:r>
            <a:endParaRPr lang="en-US" dirty="0" smtClean="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5" name="Slide Number Placeholder 4"/>
          <p:cNvSpPr>
            <a:spLocks noGrp="1"/>
          </p:cNvSpPr>
          <p:nvPr>
            <p:ph type="sldNum" sz="quarter" idx="11"/>
          </p:nvPr>
        </p:nvSpPr>
        <p:spPr/>
        <p:txBody>
          <a:bodyPr/>
          <a:lstStyle/>
          <a:p>
            <a:fld id="{01FC069F-519A-4FBA-A280-9BFE5EA1AC9F}" type="slidenum">
              <a:rPr lang="en-US" smtClean="0"/>
              <a:pPr/>
              <a:t>132</a:t>
            </a:fld>
            <a:endParaRPr lang="en-US" dirty="0"/>
          </a:p>
        </p:txBody>
      </p:sp>
    </p:spTree>
    <p:extLst>
      <p:ext uri="{BB962C8B-B14F-4D97-AF65-F5344CB8AC3E}">
        <p14:creationId xmlns:p14="http://schemas.microsoft.com/office/powerpoint/2010/main" val="11359356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Xử lý dựa trên cơ chế đồng bộ đối tượng sự kiện của Windows: </a:t>
            </a:r>
            <a:r>
              <a:rPr lang="en-US" sz="1600" b="1" smtClean="0">
                <a:solidFill>
                  <a:srgbClr val="002060"/>
                </a:solidFill>
              </a:rPr>
              <a:t>WSAEVENT</a:t>
            </a:r>
          </a:p>
          <a:p>
            <a:pPr marL="990600" lvl="3" indent="-266700">
              <a:buFont typeface="Wingdings" pitchFamily="2" charset="2"/>
              <a:buChar char="§"/>
            </a:pPr>
            <a:r>
              <a:rPr lang="en-US" sz="1600" smtClean="0">
                <a:solidFill>
                  <a:srgbClr val="002060"/>
                </a:solidFill>
              </a:rPr>
              <a:t>Mỗi đối tượng có hai trạng thái: Báo hiệu (signaled) và chưa báo hiệu (non-signaled).</a:t>
            </a:r>
          </a:p>
          <a:p>
            <a:pPr marL="987425" lvl="3" indent="-263525">
              <a:buFont typeface="Wingdings" pitchFamily="2" charset="2"/>
              <a:buChar char="§"/>
              <a:tabLst>
                <a:tab pos="987425" algn="l"/>
              </a:tabLst>
            </a:pPr>
            <a:r>
              <a:rPr lang="en-US" sz="1600" smtClean="0">
                <a:solidFill>
                  <a:srgbClr val="002060"/>
                </a:solidFill>
              </a:rPr>
              <a:t>Hàm </a:t>
            </a:r>
            <a:r>
              <a:rPr lang="en-US" sz="1600" b="1" smtClean="0">
                <a:solidFill>
                  <a:srgbClr val="002060"/>
                </a:solidFill>
              </a:rPr>
              <a:t>WSACreateEvent </a:t>
            </a:r>
            <a:r>
              <a:rPr lang="en-US" sz="1600" smtClean="0">
                <a:solidFill>
                  <a:srgbClr val="002060"/>
                </a:solidFill>
              </a:rPr>
              <a:t>sẽ tạo một đối tượng sự kiện ở trạng thái chưa báo hiệu và có chế độ hoạt động là thiết lập thủ công (manual reset).</a:t>
            </a:r>
          </a:p>
          <a:p>
            <a:pPr marL="1066800" lvl="3" indent="-342900">
              <a:buNone/>
            </a:pPr>
            <a:r>
              <a:rPr lang="en-US" sz="1600" b="1" smtClean="0">
                <a:solidFill>
                  <a:srgbClr val="002060"/>
                </a:solidFill>
              </a:rPr>
              <a:t>		WSAEVENT     WSACreateEvent(void);</a:t>
            </a:r>
            <a:endParaRPr lang="en-US" sz="1600" smtClean="0">
              <a:solidFill>
                <a:srgbClr val="002060"/>
              </a:solidFill>
            </a:endParaRPr>
          </a:p>
          <a:p>
            <a:pPr marL="987425" lvl="3" indent="-263525">
              <a:buFont typeface="Wingdings" pitchFamily="2" charset="2"/>
              <a:buChar char="§"/>
            </a:pPr>
            <a:r>
              <a:rPr lang="en-US" sz="1600" smtClean="0">
                <a:solidFill>
                  <a:srgbClr val="002060"/>
                </a:solidFill>
              </a:rPr>
              <a:t>Hàm </a:t>
            </a:r>
            <a:r>
              <a:rPr lang="en-US" sz="1600" b="1" smtClean="0">
                <a:solidFill>
                  <a:srgbClr val="002060"/>
                </a:solidFill>
              </a:rPr>
              <a:t>WSAResetEvent </a:t>
            </a:r>
            <a:r>
              <a:rPr lang="en-US" sz="1600" smtClean="0">
                <a:solidFill>
                  <a:srgbClr val="002060"/>
                </a:solidFill>
              </a:rPr>
              <a:t>sẽ chuyển đối tượng sự kiện về trạng thái chưa báo hiệu 	</a:t>
            </a:r>
            <a:r>
              <a:rPr lang="en-US" sz="1600" b="1" smtClean="0">
                <a:solidFill>
                  <a:srgbClr val="002060"/>
                </a:solidFill>
              </a:rPr>
              <a:t>BOOL WSAResetEvent(WSAEVENT hEvent);</a:t>
            </a:r>
          </a:p>
          <a:p>
            <a:pPr marL="987425" lvl="3" indent="-263525">
              <a:buFont typeface="Wingdings" pitchFamily="2" charset="2"/>
              <a:buChar char="§"/>
            </a:pPr>
            <a:r>
              <a:rPr lang="en-US" sz="1600" smtClean="0">
                <a:solidFill>
                  <a:srgbClr val="002060"/>
                </a:solidFill>
              </a:rPr>
              <a:t>Hàm </a:t>
            </a:r>
            <a:r>
              <a:rPr lang="en-US" sz="1600" b="1" smtClean="0">
                <a:solidFill>
                  <a:srgbClr val="002060"/>
                </a:solidFill>
              </a:rPr>
              <a:t>WSACloseEvent </a:t>
            </a:r>
            <a:r>
              <a:rPr lang="en-US" sz="1600" smtClean="0">
                <a:solidFill>
                  <a:srgbClr val="002060"/>
                </a:solidFill>
              </a:rPr>
              <a:t>sẽ giải phóng một đối tượng sự kiện</a:t>
            </a:r>
          </a:p>
          <a:p>
            <a:pPr marL="1066800" lvl="3" indent="-342900">
              <a:buNone/>
            </a:pPr>
            <a:r>
              <a:rPr lang="en-US" sz="1600" b="1" smtClean="0">
                <a:solidFill>
                  <a:srgbClr val="002060"/>
                </a:solidFill>
              </a:rPr>
              <a:t>		BOOL WSACloseEvent(WSAEVENT hEvent);</a:t>
            </a:r>
          </a:p>
          <a:p>
            <a:pPr marL="987425" lvl="3" indent="-263525">
              <a:buFont typeface="Wingdings" pitchFamily="2" charset="2"/>
              <a:buChar char="§"/>
            </a:pPr>
            <a:endParaRPr lang="en-US" sz="1600" smtClean="0">
              <a:solidFill>
                <a:srgbClr val="002060"/>
              </a:solidFill>
            </a:endParaRPr>
          </a:p>
          <a:p>
            <a:pPr marL="1066800" lvl="3" indent="-342900">
              <a:buNone/>
            </a:pPr>
            <a:endParaRPr lang="en-US" sz="1600" b="1" smtClean="0">
              <a:solidFill>
                <a:srgbClr val="002060"/>
              </a:solidFill>
            </a:endParaRPr>
          </a:p>
          <a:p>
            <a:pPr marL="1066800" lvl="3" indent="-342900">
              <a:buNone/>
            </a:pPr>
            <a:endParaRPr lang="en-US" sz="1600" b="1" smtClean="0">
              <a:solidFill>
                <a:srgbClr val="002060"/>
              </a:solidFill>
            </a:endParaRPr>
          </a:p>
          <a:p>
            <a:pPr marL="1981200" lvl="5" indent="-342900">
              <a:buFont typeface="Wingdings" pitchFamily="2" charset="2"/>
              <a:buChar char="§"/>
            </a:pPr>
            <a:endParaRPr lang="en-US" sz="1600" smtClean="0">
              <a:solidFill>
                <a:srgbClr val="002060"/>
              </a:solidFill>
            </a:endParaRPr>
          </a:p>
          <a:p>
            <a:pPr marL="1066800" lvl="3" indent="-342900">
              <a:buNone/>
            </a:pPr>
            <a:endParaRPr lang="en-US" sz="1600" b="1" smtClean="0">
              <a:solidFill>
                <a:srgbClr val="002060"/>
              </a:solidFill>
            </a:endParaRPr>
          </a:p>
          <a:p>
            <a:pPr marL="990600" lvl="3" indent="-266700">
              <a:buFont typeface="Wingdings" pitchFamily="2" charset="2"/>
              <a:buChar char="§"/>
            </a:pPr>
            <a:endParaRPr lang="en-US" sz="1600" smtClean="0">
              <a:solidFill>
                <a:srgbClr val="002060"/>
              </a:solidFill>
            </a:endParaRPr>
          </a:p>
          <a:p>
            <a:pPr marL="990600" lvl="3" indent="-266700">
              <a:buNone/>
            </a:pPr>
            <a:endParaRPr lang="en-US" sz="160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133</a:t>
            </a:fld>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1066800" lvl="3" indent="-342900">
              <a:buFont typeface="Wingdings" pitchFamily="2" charset="2"/>
              <a:buChar char="§"/>
            </a:pPr>
            <a:r>
              <a:rPr lang="en-US" sz="1600" smtClean="0">
                <a:solidFill>
                  <a:srgbClr val="002060"/>
                </a:solidFill>
              </a:rPr>
              <a:t>Hàm </a:t>
            </a:r>
            <a:r>
              <a:rPr lang="en-US" sz="1600" b="1" smtClean="0">
                <a:solidFill>
                  <a:srgbClr val="002060"/>
                </a:solidFill>
              </a:rPr>
              <a:t>WSAEventSelect </a:t>
            </a:r>
            <a:r>
              <a:rPr lang="en-US" sz="1600" smtClean="0">
                <a:solidFill>
                  <a:srgbClr val="002060"/>
                </a:solidFill>
              </a:rPr>
              <a:t>sẽ tự động chuyển socket sang chế độ non-blocking và gắn các sự kiện của socket với đối tượng sự kiện truyền vào theo tham số</a:t>
            </a:r>
          </a:p>
          <a:p>
            <a:pPr marL="1066800" lvl="3" indent="-342900">
              <a:buNone/>
            </a:pPr>
            <a:r>
              <a:rPr lang="en-US" sz="1600" b="1" smtClean="0">
                <a:solidFill>
                  <a:srgbClr val="002060"/>
                </a:solidFill>
              </a:rPr>
              <a:t>	int WSAEventSelect(</a:t>
            </a:r>
          </a:p>
          <a:p>
            <a:pPr marL="1066800" lvl="3" indent="-342900">
              <a:buNone/>
            </a:pPr>
            <a:r>
              <a:rPr lang="en-US" sz="1600" b="1" smtClean="0">
                <a:solidFill>
                  <a:srgbClr val="002060"/>
                </a:solidFill>
              </a:rPr>
              <a:t>    		SOCKET s,      </a:t>
            </a:r>
            <a:r>
              <a:rPr lang="en-US" sz="1600" b="1" smtClean="0">
                <a:solidFill>
                  <a:srgbClr val="006020"/>
                </a:solidFill>
              </a:rPr>
              <a:t>// [IN] Socket cần xử lý sự kiện	</a:t>
            </a:r>
          </a:p>
          <a:p>
            <a:pPr marL="1066800" lvl="3" indent="-342900">
              <a:buNone/>
            </a:pPr>
            <a:r>
              <a:rPr lang="en-US" sz="1600" b="1" smtClean="0">
                <a:solidFill>
                  <a:srgbClr val="002060"/>
                </a:solidFill>
              </a:rPr>
              <a:t>		WSAEVENT hEventObject,</a:t>
            </a:r>
            <a:r>
              <a:rPr lang="en-US" sz="1600" b="1" smtClean="0">
                <a:solidFill>
                  <a:srgbClr val="006020"/>
                </a:solidFill>
              </a:rPr>
              <a:t>// [IN] Đối tượng sự kiện đã tạo trước đó</a:t>
            </a:r>
          </a:p>
          <a:p>
            <a:pPr marL="1066800" lvl="3" indent="-342900">
              <a:buNone/>
            </a:pPr>
            <a:r>
              <a:rPr lang="en-US" sz="1600" b="1" smtClean="0">
                <a:solidFill>
                  <a:srgbClr val="002060"/>
                </a:solidFill>
              </a:rPr>
              <a:t>		long lNetworkEvents          </a:t>
            </a:r>
            <a:r>
              <a:rPr lang="en-US" sz="1600" b="1" smtClean="0">
                <a:solidFill>
                  <a:srgbClr val="006020"/>
                </a:solidFill>
              </a:rPr>
              <a:t>// [IN] Các sự kiện ứng dụng muốn nhận </a:t>
            </a:r>
            <a:r>
              <a:rPr lang="en-US" sz="1600" b="1" smtClean="0">
                <a:solidFill>
                  <a:srgbClr val="002060"/>
                </a:solidFill>
              </a:rPr>
              <a:t>			             </a:t>
            </a:r>
            <a:r>
              <a:rPr lang="en-US" sz="1600" b="1" smtClean="0">
                <a:solidFill>
                  <a:srgbClr val="006020"/>
                </a:solidFill>
              </a:rPr>
              <a:t>//  từ  WinSock	</a:t>
            </a:r>
          </a:p>
          <a:p>
            <a:pPr marL="1066800" lvl="3" indent="-342900">
              <a:buNone/>
            </a:pPr>
            <a:r>
              <a:rPr lang="en-US" sz="1600" b="1" smtClean="0">
                <a:solidFill>
                  <a:srgbClr val="002060"/>
                </a:solidFill>
              </a:rPr>
              <a:t>	);</a:t>
            </a:r>
            <a:endParaRPr lang="en-US" sz="1600" smtClean="0">
              <a:solidFill>
                <a:srgbClr val="002060"/>
              </a:solidFill>
            </a:endParaRPr>
          </a:p>
          <a:p>
            <a:pPr marL="990600" lvl="3" indent="-266700">
              <a:buFont typeface="Wingdings" pitchFamily="2" charset="2"/>
              <a:buChar char="§"/>
            </a:pPr>
            <a:r>
              <a:rPr lang="en-US" sz="1600" smtClean="0">
                <a:solidFill>
                  <a:srgbClr val="002060"/>
                </a:solidFill>
              </a:rPr>
              <a:t>Thí dụ: </a:t>
            </a:r>
            <a:r>
              <a:rPr lang="en-US" sz="1600" b="1" smtClean="0">
                <a:solidFill>
                  <a:srgbClr val="002060"/>
                </a:solidFill>
              </a:rPr>
              <a:t>rc = WSAEventSelect(s, hEventObject, FD_READ|FD_WRITE);</a:t>
            </a:r>
          </a:p>
          <a:p>
            <a:pPr marL="1066800" lvl="3" indent="-342900">
              <a:buFont typeface="Wingdings" pitchFamily="2" charset="2"/>
              <a:buChar char="§"/>
            </a:pPr>
            <a:endParaRPr lang="en-US" sz="1600" smtClean="0">
              <a:solidFill>
                <a:srgbClr val="002060"/>
              </a:solidFill>
            </a:endParaRPr>
          </a:p>
          <a:p>
            <a:pPr marL="990600" lvl="3" indent="-266700">
              <a:buNone/>
            </a:pPr>
            <a:endParaRPr lang="en-US" sz="160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134</a:t>
            </a:fld>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WSAEventSelect</a:t>
            </a:r>
            <a:endParaRPr lang="en-US" sz="2000" dirty="0" smtClean="0">
              <a:solidFill>
                <a:srgbClr val="002060"/>
              </a:solidFill>
            </a:endParaRPr>
          </a:p>
          <a:p>
            <a:pPr marL="1066800" lvl="3" indent="-342900">
              <a:buFont typeface="Wingdings" pitchFamily="2" charset="2"/>
              <a:buChar char="§"/>
            </a:pPr>
            <a:r>
              <a:rPr lang="en-US" sz="1600" dirty="0" err="1" smtClean="0">
                <a:solidFill>
                  <a:srgbClr val="002060"/>
                </a:solidFill>
              </a:rPr>
              <a:t>Hàm</a:t>
            </a:r>
            <a:r>
              <a:rPr lang="en-US" sz="1600" dirty="0" smtClean="0">
                <a:solidFill>
                  <a:srgbClr val="002060"/>
                </a:solidFill>
              </a:rPr>
              <a:t> </a:t>
            </a:r>
            <a:r>
              <a:rPr lang="en-US" sz="1600" b="1" dirty="0" err="1" smtClean="0">
                <a:solidFill>
                  <a:srgbClr val="002060"/>
                </a:solidFill>
              </a:rPr>
              <a:t>WaitForMultipleEvent</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đợi</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trên</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mảng</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đối</a:t>
            </a:r>
            <a:r>
              <a:rPr lang="en-US" sz="1600" dirty="0" smtClean="0">
                <a:solidFill>
                  <a:srgbClr val="002060"/>
                </a:solidFill>
              </a:rPr>
              <a:t> </a:t>
            </a:r>
            <a:r>
              <a:rPr lang="en-US" sz="1600" dirty="0" err="1" smtClean="0">
                <a:solidFill>
                  <a:srgbClr val="002060"/>
                </a:solidFill>
              </a:rPr>
              <a:t>tượng</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cho</a:t>
            </a:r>
            <a:r>
              <a:rPr lang="en-US" sz="1600" dirty="0" smtClean="0">
                <a:solidFill>
                  <a:srgbClr val="002060"/>
                </a:solidFill>
              </a:rPr>
              <a:t> </a:t>
            </a:r>
            <a:r>
              <a:rPr lang="en-US" sz="1600" dirty="0" err="1" smtClean="0">
                <a:solidFill>
                  <a:srgbClr val="002060"/>
                </a:solidFill>
              </a:rPr>
              <a:t>đến</a:t>
            </a:r>
            <a:r>
              <a:rPr lang="en-US" sz="1600" dirty="0" smtClean="0">
                <a:solidFill>
                  <a:srgbClr val="002060"/>
                </a:solidFill>
              </a:rPr>
              <a:t> </a:t>
            </a:r>
            <a:r>
              <a:rPr lang="en-US" sz="1600" dirty="0" err="1" smtClean="0">
                <a:solidFill>
                  <a:srgbClr val="002060"/>
                </a:solidFill>
              </a:rPr>
              <a:t>khi</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đối</a:t>
            </a:r>
            <a:r>
              <a:rPr lang="en-US" sz="1600" dirty="0" smtClean="0">
                <a:solidFill>
                  <a:srgbClr val="002060"/>
                </a:solidFill>
              </a:rPr>
              <a:t> </a:t>
            </a:r>
            <a:r>
              <a:rPr lang="en-US" sz="1600" dirty="0" err="1" smtClean="0">
                <a:solidFill>
                  <a:srgbClr val="002060"/>
                </a:solidFill>
              </a:rPr>
              <a:t>tượng</a:t>
            </a:r>
            <a:r>
              <a:rPr lang="en-US" sz="1600" dirty="0" smtClean="0">
                <a:solidFill>
                  <a:srgbClr val="002060"/>
                </a:solidFill>
              </a:rPr>
              <a:t> </a:t>
            </a:r>
            <a:r>
              <a:rPr lang="en-US" sz="1600" dirty="0" err="1" smtClean="0">
                <a:solidFill>
                  <a:srgbClr val="002060"/>
                </a:solidFill>
              </a:rPr>
              <a:t>chuyển</a:t>
            </a:r>
            <a:r>
              <a:rPr lang="en-US" sz="1600" dirty="0" smtClean="0">
                <a:solidFill>
                  <a:srgbClr val="002060"/>
                </a:solidFill>
              </a:rPr>
              <a:t> sang </a:t>
            </a:r>
            <a:r>
              <a:rPr lang="en-US" sz="1600" dirty="0" err="1" smtClean="0">
                <a:solidFill>
                  <a:srgbClr val="002060"/>
                </a:solidFill>
              </a:rPr>
              <a:t>trạng</a:t>
            </a:r>
            <a:r>
              <a:rPr lang="en-US" sz="1600" dirty="0" smtClean="0">
                <a:solidFill>
                  <a:srgbClr val="002060"/>
                </a:solidFill>
              </a:rPr>
              <a:t> </a:t>
            </a:r>
            <a:r>
              <a:rPr lang="en-US" sz="1600" dirty="0" err="1" smtClean="0">
                <a:solidFill>
                  <a:srgbClr val="002060"/>
                </a:solidFill>
              </a:rPr>
              <a:t>thái</a:t>
            </a:r>
            <a:r>
              <a:rPr lang="en-US" sz="1600" dirty="0" smtClean="0">
                <a:solidFill>
                  <a:srgbClr val="002060"/>
                </a:solidFill>
              </a:rPr>
              <a:t> </a:t>
            </a:r>
            <a:r>
              <a:rPr lang="en-US" sz="1600" dirty="0" err="1" smtClean="0">
                <a:solidFill>
                  <a:srgbClr val="002060"/>
                </a:solidFill>
              </a:rPr>
              <a:t>báo</a:t>
            </a:r>
            <a:r>
              <a:rPr lang="en-US" sz="1600" dirty="0" smtClean="0">
                <a:solidFill>
                  <a:srgbClr val="002060"/>
                </a:solidFill>
              </a:rPr>
              <a:t> </a:t>
            </a:r>
            <a:r>
              <a:rPr lang="en-US" sz="1600" dirty="0" err="1" smtClean="0">
                <a:solidFill>
                  <a:srgbClr val="002060"/>
                </a:solidFill>
              </a:rPr>
              <a:t>hiệu</a:t>
            </a:r>
            <a:r>
              <a:rPr lang="en-US" sz="1600" dirty="0" smtClean="0">
                <a:solidFill>
                  <a:srgbClr val="002060"/>
                </a:solidFill>
              </a:rPr>
              <a:t>.</a:t>
            </a:r>
          </a:p>
          <a:p>
            <a:pPr marL="1066800" lvl="3" indent="-342900">
              <a:buNone/>
            </a:pPr>
            <a:r>
              <a:rPr lang="en-US" sz="1600" dirty="0" smtClean="0">
                <a:solidFill>
                  <a:srgbClr val="002060"/>
                </a:solidFill>
              </a:rPr>
              <a:t>	</a:t>
            </a:r>
            <a:r>
              <a:rPr lang="en-US" sz="1600" b="1" dirty="0" smtClean="0">
                <a:solidFill>
                  <a:srgbClr val="002060"/>
                </a:solidFill>
              </a:rPr>
              <a:t>DWORD </a:t>
            </a:r>
            <a:r>
              <a:rPr lang="en-US" sz="1600" b="1" dirty="0" err="1" smtClean="0">
                <a:solidFill>
                  <a:srgbClr val="002060"/>
                </a:solidFill>
              </a:rPr>
              <a:t>WSAWaitForMultipleEvents</a:t>
            </a:r>
            <a:r>
              <a:rPr lang="en-US" sz="1600" b="1" dirty="0" smtClean="0">
                <a:solidFill>
                  <a:srgbClr val="002060"/>
                </a:solidFill>
              </a:rPr>
              <a:t>(</a:t>
            </a:r>
          </a:p>
          <a:p>
            <a:pPr marL="1066800" lvl="3" indent="-342900">
              <a:buNone/>
            </a:pPr>
            <a:r>
              <a:rPr lang="en-US" sz="1600" b="1" dirty="0" smtClean="0">
                <a:solidFill>
                  <a:srgbClr val="002060"/>
                </a:solidFill>
              </a:rPr>
              <a:t>	    DWORD </a:t>
            </a:r>
            <a:r>
              <a:rPr lang="en-US" sz="1600" b="1" dirty="0" err="1" smtClean="0">
                <a:solidFill>
                  <a:srgbClr val="002060"/>
                </a:solidFill>
              </a:rPr>
              <a:t>cEvents</a:t>
            </a:r>
            <a:r>
              <a:rPr lang="en-US" sz="1600" b="1" dirty="0" smtClean="0">
                <a:solidFill>
                  <a:srgbClr val="002060"/>
                </a:solidFill>
              </a:rPr>
              <a:t>,	</a:t>
            </a:r>
            <a:r>
              <a:rPr lang="en-US" sz="1600" b="1" dirty="0" smtClean="0">
                <a:solidFill>
                  <a:srgbClr val="006020"/>
                </a:solidFill>
              </a:rPr>
              <a:t>// [IN] </a:t>
            </a:r>
            <a:r>
              <a:rPr lang="en-US" sz="1600" b="1" dirty="0" err="1" smtClean="0">
                <a:solidFill>
                  <a:srgbClr val="006020"/>
                </a:solidFill>
              </a:rPr>
              <a:t>Số</a:t>
            </a:r>
            <a:r>
              <a:rPr lang="en-US" sz="1600" b="1" dirty="0" smtClean="0">
                <a:solidFill>
                  <a:srgbClr val="006020"/>
                </a:solidFill>
              </a:rPr>
              <a:t> </a:t>
            </a:r>
            <a:r>
              <a:rPr lang="en-US" sz="1600" b="1" dirty="0" err="1" smtClean="0">
                <a:solidFill>
                  <a:srgbClr val="006020"/>
                </a:solidFill>
              </a:rPr>
              <a:t>lượng</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cần</a:t>
            </a:r>
            <a:r>
              <a:rPr lang="en-US" sz="1600" b="1" dirty="0" smtClean="0">
                <a:solidFill>
                  <a:srgbClr val="006020"/>
                </a:solidFill>
              </a:rPr>
              <a:t> </a:t>
            </a:r>
            <a:r>
              <a:rPr lang="en-US" sz="1600" b="1" dirty="0" err="1" smtClean="0">
                <a:solidFill>
                  <a:srgbClr val="006020"/>
                </a:solidFill>
              </a:rPr>
              <a:t>đợi</a:t>
            </a:r>
            <a:endParaRPr lang="en-US" sz="1600" b="1" dirty="0" smtClean="0">
              <a:solidFill>
                <a:srgbClr val="006020"/>
              </a:solidFill>
            </a:endParaRPr>
          </a:p>
          <a:p>
            <a:pPr marL="1066800" lvl="3" indent="-342900">
              <a:buNone/>
            </a:pPr>
            <a:r>
              <a:rPr lang="en-US" sz="1600" b="1" dirty="0" smtClean="0">
                <a:solidFill>
                  <a:srgbClr val="002060"/>
                </a:solidFill>
              </a:rPr>
              <a:t>	    </a:t>
            </a:r>
            <a:r>
              <a:rPr lang="en-US" sz="1600" b="1" dirty="0" err="1" smtClean="0">
                <a:solidFill>
                  <a:srgbClr val="002060"/>
                </a:solidFill>
              </a:rPr>
              <a:t>const</a:t>
            </a:r>
            <a:r>
              <a:rPr lang="en-US" sz="1600" b="1" dirty="0" smtClean="0">
                <a:solidFill>
                  <a:srgbClr val="002060"/>
                </a:solidFill>
              </a:rPr>
              <a:t> WSAEVENT FAR * </a:t>
            </a:r>
            <a:r>
              <a:rPr lang="en-US" sz="1600" b="1" dirty="0" err="1" smtClean="0">
                <a:solidFill>
                  <a:srgbClr val="002060"/>
                </a:solidFill>
              </a:rPr>
              <a:t>lphEvents</a:t>
            </a:r>
            <a:r>
              <a:rPr lang="en-US" sz="1600" b="1" dirty="0" smtClean="0">
                <a:solidFill>
                  <a:srgbClr val="002060"/>
                </a:solidFill>
              </a:rPr>
              <a:t>,</a:t>
            </a:r>
            <a:r>
              <a:rPr lang="en-US" sz="1600" b="1" dirty="0" smtClean="0">
                <a:solidFill>
                  <a:srgbClr val="006020"/>
                </a:solidFill>
              </a:rPr>
              <a:t>// [IN] </a:t>
            </a:r>
            <a:r>
              <a:rPr lang="en-US" sz="1600" b="1" dirty="0" err="1" smtClean="0">
                <a:solidFill>
                  <a:srgbClr val="006020"/>
                </a:solidFill>
              </a:rPr>
              <a:t>Mảng</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max 64</a:t>
            </a:r>
          </a:p>
          <a:p>
            <a:pPr marL="1066800" lvl="3" indent="-342900">
              <a:buNone/>
            </a:pPr>
            <a:r>
              <a:rPr lang="en-US" sz="1600" b="1" dirty="0" smtClean="0">
                <a:solidFill>
                  <a:srgbClr val="002060"/>
                </a:solidFill>
              </a:rPr>
              <a:t>	    BOOL </a:t>
            </a:r>
            <a:r>
              <a:rPr lang="en-US" sz="1600" b="1" dirty="0" err="1" smtClean="0">
                <a:solidFill>
                  <a:srgbClr val="002060"/>
                </a:solidFill>
              </a:rPr>
              <a:t>fWaitAll</a:t>
            </a:r>
            <a:r>
              <a:rPr lang="en-US" sz="1600" b="1" dirty="0" smtClean="0">
                <a:solidFill>
                  <a:srgbClr val="002060"/>
                </a:solidFill>
              </a:rPr>
              <a:t>,		</a:t>
            </a:r>
            <a:r>
              <a:rPr lang="en-US" sz="1600" b="1" dirty="0" smtClean="0">
                <a:solidFill>
                  <a:srgbClr val="006020"/>
                </a:solidFill>
              </a:rPr>
              <a:t>//[IN] </a:t>
            </a:r>
            <a:r>
              <a:rPr lang="en-US" sz="1600" b="1" dirty="0" err="1" smtClean="0">
                <a:solidFill>
                  <a:srgbClr val="006020"/>
                </a:solidFill>
              </a:rPr>
              <a:t>Có</a:t>
            </a:r>
            <a:r>
              <a:rPr lang="en-US" sz="1600" b="1" dirty="0" smtClean="0">
                <a:solidFill>
                  <a:srgbClr val="006020"/>
                </a:solidFill>
              </a:rPr>
              <a:t> </a:t>
            </a:r>
            <a:r>
              <a:rPr lang="en-US" sz="1600" b="1" dirty="0" err="1" smtClean="0">
                <a:solidFill>
                  <a:srgbClr val="006020"/>
                </a:solidFill>
              </a:rPr>
              <a:t>đợi</a:t>
            </a:r>
            <a:r>
              <a:rPr lang="en-US" sz="1600" b="1" dirty="0" smtClean="0">
                <a:solidFill>
                  <a:srgbClr val="006020"/>
                </a:solidFill>
              </a:rPr>
              <a:t> </a:t>
            </a:r>
            <a:r>
              <a:rPr lang="en-US" sz="1600" b="1" dirty="0" err="1" smtClean="0">
                <a:solidFill>
                  <a:srgbClr val="006020"/>
                </a:solidFill>
              </a:rPr>
              <a:t>tất</a:t>
            </a:r>
            <a:r>
              <a:rPr lang="en-US" sz="1600" b="1" dirty="0" smtClean="0">
                <a:solidFill>
                  <a:srgbClr val="006020"/>
                </a:solidFill>
              </a:rPr>
              <a:t> </a:t>
            </a:r>
            <a:r>
              <a:rPr lang="en-US" sz="1600" b="1" dirty="0" err="1" smtClean="0">
                <a:solidFill>
                  <a:srgbClr val="006020"/>
                </a:solidFill>
              </a:rPr>
              <a:t>cả</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không</a:t>
            </a:r>
            <a:r>
              <a:rPr lang="en-US" sz="1600" b="1" dirty="0" smtClean="0">
                <a:solidFill>
                  <a:srgbClr val="006020"/>
                </a:solidFill>
              </a:rPr>
              <a:t> ?</a:t>
            </a:r>
          </a:p>
          <a:p>
            <a:pPr marL="1066800" lvl="3" indent="-342900">
              <a:buNone/>
            </a:pPr>
            <a:r>
              <a:rPr lang="en-US" sz="1600" b="1" dirty="0" smtClean="0">
                <a:solidFill>
                  <a:srgbClr val="002060"/>
                </a:solidFill>
              </a:rPr>
              <a:t>	    DWORD </a:t>
            </a:r>
            <a:r>
              <a:rPr lang="en-US" sz="1600" b="1" dirty="0" err="1" smtClean="0">
                <a:solidFill>
                  <a:srgbClr val="002060"/>
                </a:solidFill>
              </a:rPr>
              <a:t>dwTimeout</a:t>
            </a:r>
            <a:r>
              <a:rPr lang="en-US" sz="1600" b="1" dirty="0" smtClean="0">
                <a:solidFill>
                  <a:srgbClr val="002060"/>
                </a:solidFill>
              </a:rPr>
              <a:t>,	</a:t>
            </a:r>
            <a:r>
              <a:rPr lang="en-US" sz="1600" b="1" dirty="0" smtClean="0">
                <a:solidFill>
                  <a:srgbClr val="006020"/>
                </a:solidFill>
              </a:rPr>
              <a:t>//[IN] </a:t>
            </a:r>
            <a:r>
              <a:rPr lang="en-US" sz="1600" b="1" dirty="0" err="1" smtClean="0">
                <a:solidFill>
                  <a:srgbClr val="006020"/>
                </a:solidFill>
              </a:rPr>
              <a:t>Thời</a:t>
            </a:r>
            <a:r>
              <a:rPr lang="en-US" sz="1600" b="1" dirty="0" smtClean="0">
                <a:solidFill>
                  <a:srgbClr val="006020"/>
                </a:solidFill>
              </a:rPr>
              <a:t> </a:t>
            </a:r>
            <a:r>
              <a:rPr lang="en-US" sz="1600" b="1" dirty="0" err="1" smtClean="0">
                <a:solidFill>
                  <a:srgbClr val="006020"/>
                </a:solidFill>
              </a:rPr>
              <a:t>gian</a:t>
            </a:r>
            <a:r>
              <a:rPr lang="en-US" sz="1600" b="1" dirty="0" smtClean="0">
                <a:solidFill>
                  <a:srgbClr val="006020"/>
                </a:solidFill>
              </a:rPr>
              <a:t> </a:t>
            </a:r>
            <a:r>
              <a:rPr lang="en-US" sz="1600" b="1" dirty="0" err="1" smtClean="0">
                <a:solidFill>
                  <a:srgbClr val="006020"/>
                </a:solidFill>
              </a:rPr>
              <a:t>đợi</a:t>
            </a:r>
            <a:r>
              <a:rPr lang="en-US" sz="1600" b="1" dirty="0" smtClean="0">
                <a:solidFill>
                  <a:srgbClr val="006020"/>
                </a:solidFill>
              </a:rPr>
              <a:t> </a:t>
            </a:r>
            <a:r>
              <a:rPr lang="en-US" sz="1600" b="1" dirty="0" err="1" smtClean="0">
                <a:solidFill>
                  <a:srgbClr val="006020"/>
                </a:solidFill>
              </a:rPr>
              <a:t>tối</a:t>
            </a:r>
            <a:r>
              <a:rPr lang="en-US" sz="1600" b="1" dirty="0" smtClean="0">
                <a:solidFill>
                  <a:srgbClr val="006020"/>
                </a:solidFill>
              </a:rPr>
              <a:t> </a:t>
            </a:r>
            <a:r>
              <a:rPr lang="en-US" sz="1600" b="1" dirty="0" err="1" smtClean="0">
                <a:solidFill>
                  <a:srgbClr val="006020"/>
                </a:solidFill>
              </a:rPr>
              <a:t>đa</a:t>
            </a:r>
            <a:endParaRPr lang="en-US" sz="1600" b="1" dirty="0" smtClean="0">
              <a:solidFill>
                <a:srgbClr val="006020"/>
              </a:solidFill>
            </a:endParaRPr>
          </a:p>
          <a:p>
            <a:pPr marL="1066800" lvl="3" indent="-342900">
              <a:buNone/>
            </a:pPr>
            <a:r>
              <a:rPr lang="en-US" sz="1600" b="1" dirty="0" smtClean="0">
                <a:solidFill>
                  <a:srgbClr val="002060"/>
                </a:solidFill>
              </a:rPr>
              <a:t>	    BOOL </a:t>
            </a:r>
            <a:r>
              <a:rPr lang="en-US" sz="1600" b="1" dirty="0" err="1" smtClean="0">
                <a:solidFill>
                  <a:srgbClr val="002060"/>
                </a:solidFill>
              </a:rPr>
              <a:t>fAlertable</a:t>
            </a:r>
            <a:r>
              <a:rPr lang="en-US" sz="1600" b="1" dirty="0" smtClean="0">
                <a:solidFill>
                  <a:srgbClr val="002060"/>
                </a:solidFill>
              </a:rPr>
              <a:t>	</a:t>
            </a:r>
            <a:r>
              <a:rPr lang="en-US" sz="1600" b="1" dirty="0" smtClean="0">
                <a:solidFill>
                  <a:srgbClr val="006020"/>
                </a:solidFill>
              </a:rPr>
              <a:t>//[IN]  </a:t>
            </a:r>
            <a:r>
              <a:rPr lang="en-US" sz="1600" b="1" dirty="0" err="1" smtClean="0">
                <a:solidFill>
                  <a:srgbClr val="006020"/>
                </a:solidFill>
              </a:rPr>
              <a:t>Thiết</a:t>
            </a:r>
            <a:r>
              <a:rPr lang="en-US" sz="1600" b="1" dirty="0" smtClean="0">
                <a:solidFill>
                  <a:srgbClr val="006020"/>
                </a:solidFill>
              </a:rPr>
              <a:t> </a:t>
            </a:r>
            <a:r>
              <a:rPr lang="en-US" sz="1600" b="1" dirty="0" err="1" smtClean="0">
                <a:solidFill>
                  <a:srgbClr val="006020"/>
                </a:solidFill>
              </a:rPr>
              <a:t>lập</a:t>
            </a:r>
            <a:r>
              <a:rPr lang="en-US" sz="1600" b="1" dirty="0" smtClean="0">
                <a:solidFill>
                  <a:srgbClr val="006020"/>
                </a:solidFill>
              </a:rPr>
              <a:t> </a:t>
            </a:r>
            <a:r>
              <a:rPr lang="en-US" sz="1600" b="1" dirty="0" err="1" smtClean="0">
                <a:solidFill>
                  <a:srgbClr val="006020"/>
                </a:solidFill>
              </a:rPr>
              <a:t>là</a:t>
            </a:r>
            <a:r>
              <a:rPr lang="en-US" sz="1600" b="1" dirty="0" smtClean="0">
                <a:solidFill>
                  <a:srgbClr val="006020"/>
                </a:solidFill>
              </a:rPr>
              <a:t> FALSE</a:t>
            </a:r>
          </a:p>
          <a:p>
            <a:pPr marL="1066800" lvl="3" indent="-342900">
              <a:buNone/>
            </a:pPr>
            <a:r>
              <a:rPr lang="en-US" sz="1600" b="1" dirty="0" smtClean="0">
                <a:solidFill>
                  <a:srgbClr val="002060"/>
                </a:solidFill>
              </a:rPr>
              <a:t>	);</a:t>
            </a:r>
          </a:p>
          <a:p>
            <a:pPr marL="1066800" lvl="3" indent="-342900">
              <a:buNone/>
            </a:pPr>
            <a:r>
              <a:rPr lang="en-US" sz="1600" dirty="0" smtClean="0">
                <a:solidFill>
                  <a:srgbClr val="002060"/>
                </a:solidFill>
              </a:rPr>
              <a:t>	</a:t>
            </a:r>
            <a:r>
              <a:rPr lang="en-US" sz="1600" dirty="0" err="1" smtClean="0">
                <a:solidFill>
                  <a:srgbClr val="002060"/>
                </a:solidFill>
              </a:rPr>
              <a:t>Giá</a:t>
            </a:r>
            <a:r>
              <a:rPr lang="en-US" sz="1600" dirty="0" smtClean="0">
                <a:solidFill>
                  <a:srgbClr val="002060"/>
                </a:solidFill>
              </a:rPr>
              <a:t> </a:t>
            </a:r>
            <a:r>
              <a:rPr lang="en-US" sz="1600" dirty="0" err="1" smtClean="0">
                <a:solidFill>
                  <a:srgbClr val="002060"/>
                </a:solidFill>
              </a:rPr>
              <a:t>trị</a:t>
            </a:r>
            <a:r>
              <a:rPr lang="en-US" sz="1600" dirty="0" smtClean="0">
                <a:solidFill>
                  <a:srgbClr val="002060"/>
                </a:solidFill>
              </a:rPr>
              <a:t> </a:t>
            </a:r>
            <a:r>
              <a:rPr lang="en-US" sz="1600" dirty="0" err="1" smtClean="0">
                <a:solidFill>
                  <a:srgbClr val="002060"/>
                </a:solidFill>
              </a:rPr>
              <a:t>trả</a:t>
            </a:r>
            <a:r>
              <a:rPr lang="en-US" sz="1600" dirty="0" smtClean="0">
                <a:solidFill>
                  <a:srgbClr val="002060"/>
                </a:solidFill>
              </a:rPr>
              <a:t> </a:t>
            </a:r>
            <a:r>
              <a:rPr lang="en-US" sz="1600" dirty="0" err="1" smtClean="0">
                <a:solidFill>
                  <a:srgbClr val="002060"/>
                </a:solidFill>
              </a:rPr>
              <a:t>về</a:t>
            </a:r>
            <a:endParaRPr lang="en-US" sz="1600" dirty="0" smtClean="0">
              <a:solidFill>
                <a:srgbClr val="002060"/>
              </a:solidFill>
            </a:endParaRPr>
          </a:p>
          <a:p>
            <a:pPr marL="1524000" lvl="4" indent="-342900">
              <a:buFont typeface="Wingdings" pitchFamily="2" charset="2"/>
              <a:buChar char="§"/>
            </a:pPr>
            <a:r>
              <a:rPr lang="en-US" sz="1600" dirty="0" err="1" smtClean="0">
                <a:solidFill>
                  <a:srgbClr val="002060"/>
                </a:solidFill>
              </a:rPr>
              <a:t>Thành</a:t>
            </a:r>
            <a:r>
              <a:rPr lang="en-US" sz="1600" dirty="0" smtClean="0">
                <a:solidFill>
                  <a:srgbClr val="002060"/>
                </a:solidFill>
              </a:rPr>
              <a:t> </a:t>
            </a:r>
            <a:r>
              <a:rPr lang="en-US" sz="1600" dirty="0" err="1" smtClean="0">
                <a:solidFill>
                  <a:srgbClr val="002060"/>
                </a:solidFill>
              </a:rPr>
              <a:t>công</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 </a:t>
            </a:r>
            <a:r>
              <a:rPr lang="en-US" sz="1600" dirty="0" err="1" smtClean="0">
                <a:solidFill>
                  <a:srgbClr val="002060"/>
                </a:solidFill>
              </a:rPr>
              <a:t>thứ</a:t>
            </a:r>
            <a:r>
              <a:rPr lang="en-US" sz="1600" dirty="0" smtClean="0">
                <a:solidFill>
                  <a:srgbClr val="002060"/>
                </a:solidFill>
              </a:rPr>
              <a:t> </a:t>
            </a:r>
            <a:r>
              <a:rPr lang="en-US" sz="1600" dirty="0" err="1" smtClean="0">
                <a:solidFill>
                  <a:srgbClr val="002060"/>
                </a:solidFill>
              </a:rPr>
              <a:t>tự</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xảy</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 </a:t>
            </a:r>
            <a:r>
              <a:rPr lang="en-US" sz="1600" b="1" dirty="0" smtClean="0">
                <a:solidFill>
                  <a:srgbClr val="FF0000"/>
                </a:solidFill>
              </a:rPr>
              <a:t>WSA_WAIT_EVENT_0</a:t>
            </a:r>
            <a:r>
              <a:rPr lang="en-US" sz="1600" dirty="0" smtClean="0">
                <a:solidFill>
                  <a:srgbClr val="002060"/>
                </a:solidFill>
              </a:rPr>
              <a:t>.</a:t>
            </a:r>
          </a:p>
          <a:p>
            <a:pPr marL="1524000" lvl="4" indent="-342900">
              <a:buFont typeface="Wingdings" pitchFamily="2" charset="2"/>
              <a:buChar char="§"/>
            </a:pPr>
            <a:r>
              <a:rPr lang="en-US" sz="1600" dirty="0" err="1" smtClean="0">
                <a:solidFill>
                  <a:srgbClr val="002060"/>
                </a:solidFill>
              </a:rPr>
              <a:t>Hết</a:t>
            </a:r>
            <a:r>
              <a:rPr lang="en-US" sz="1600" dirty="0" smtClean="0">
                <a:solidFill>
                  <a:srgbClr val="002060"/>
                </a:solidFill>
              </a:rPr>
              <a:t> </a:t>
            </a:r>
            <a:r>
              <a:rPr lang="en-US" sz="1600" dirty="0" err="1" smtClean="0">
                <a:solidFill>
                  <a:srgbClr val="002060"/>
                </a:solidFill>
              </a:rPr>
              <a:t>giờ</a:t>
            </a:r>
            <a:r>
              <a:rPr lang="en-US" sz="1600" dirty="0" smtClean="0">
                <a:solidFill>
                  <a:srgbClr val="002060"/>
                </a:solidFill>
              </a:rPr>
              <a:t>: WSA_WAIT_TIMEOUT.</a:t>
            </a:r>
          </a:p>
          <a:p>
            <a:pPr marL="1524000" lvl="4" indent="-342900">
              <a:buFont typeface="Wingdings" pitchFamily="2" charset="2"/>
              <a:buChar char="§"/>
            </a:pPr>
            <a:r>
              <a:rPr lang="en-US" sz="1600" dirty="0" err="1" smtClean="0">
                <a:solidFill>
                  <a:srgbClr val="002060"/>
                </a:solidFill>
              </a:rPr>
              <a:t>Thất</a:t>
            </a:r>
            <a:r>
              <a:rPr lang="en-US" sz="1600" dirty="0" smtClean="0">
                <a:solidFill>
                  <a:srgbClr val="002060"/>
                </a:solidFill>
              </a:rPr>
              <a:t> </a:t>
            </a:r>
            <a:r>
              <a:rPr lang="en-US" sz="1600" dirty="0" err="1" smtClean="0">
                <a:solidFill>
                  <a:srgbClr val="002060"/>
                </a:solidFill>
              </a:rPr>
              <a:t>bại</a:t>
            </a:r>
            <a:r>
              <a:rPr lang="en-US" sz="1600" dirty="0" smtClean="0">
                <a:solidFill>
                  <a:srgbClr val="002060"/>
                </a:solidFill>
              </a:rPr>
              <a:t>: WSA_WAIT_FAILED.</a:t>
            </a:r>
          </a:p>
          <a:p>
            <a:pPr marL="1066800" lvl="3" indent="-342900">
              <a:buNone/>
            </a:pPr>
            <a:r>
              <a:rPr lang="en-US" sz="1600" dirty="0" smtClean="0">
                <a:solidFill>
                  <a:srgbClr val="002060"/>
                </a:solidFill>
              </a:rPr>
              <a:t>	</a:t>
            </a:r>
          </a:p>
          <a:p>
            <a:pPr marL="990600" lvl="3" indent="-266700">
              <a:buNone/>
            </a:pPr>
            <a:endParaRPr lang="en-US" sz="1600" dirty="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135</a:t>
            </a:fld>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WSAEventSelect</a:t>
            </a:r>
            <a:endParaRPr lang="en-US" sz="2000" dirty="0" smtClean="0">
              <a:solidFill>
                <a:srgbClr val="002060"/>
              </a:solidFill>
            </a:endParaRPr>
          </a:p>
          <a:p>
            <a:pPr marL="990600" lvl="3" indent="-266700">
              <a:buFont typeface="Wingdings" pitchFamily="2" charset="2"/>
              <a:buChar char="§"/>
            </a:pPr>
            <a:r>
              <a:rPr lang="en-US" sz="1600" dirty="0" err="1" smtClean="0">
                <a:solidFill>
                  <a:srgbClr val="002060"/>
                </a:solidFill>
              </a:rPr>
              <a:t>Xác</a:t>
            </a:r>
            <a:r>
              <a:rPr lang="en-US" sz="1600" dirty="0" smtClean="0">
                <a:solidFill>
                  <a:srgbClr val="002060"/>
                </a:solidFill>
              </a:rPr>
              <a:t> </a:t>
            </a:r>
            <a:r>
              <a:rPr lang="en-US" sz="1600" dirty="0" err="1" smtClean="0">
                <a:solidFill>
                  <a:srgbClr val="002060"/>
                </a:solidFill>
              </a:rPr>
              <a:t>định</a:t>
            </a:r>
            <a:r>
              <a:rPr lang="en-US" sz="1600" dirty="0" smtClean="0">
                <a:solidFill>
                  <a:srgbClr val="002060"/>
                </a:solidFill>
              </a:rPr>
              <a:t> </a:t>
            </a: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gắn</a:t>
            </a:r>
            <a:r>
              <a:rPr lang="en-US" sz="1600" dirty="0" smtClean="0">
                <a:solidFill>
                  <a:srgbClr val="002060"/>
                </a:solidFill>
              </a:rPr>
              <a:t> </a:t>
            </a:r>
            <a:r>
              <a:rPr lang="en-US" sz="1600" dirty="0" err="1" smtClean="0">
                <a:solidFill>
                  <a:srgbClr val="002060"/>
                </a:solidFill>
              </a:rPr>
              <a:t>với</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đối</a:t>
            </a:r>
            <a:r>
              <a:rPr lang="en-US" sz="1600" dirty="0" smtClean="0">
                <a:solidFill>
                  <a:srgbClr val="002060"/>
                </a:solidFill>
              </a:rPr>
              <a:t> </a:t>
            </a:r>
            <a:r>
              <a:rPr lang="en-US" sz="1600" dirty="0" err="1" smtClean="0">
                <a:solidFill>
                  <a:srgbClr val="002060"/>
                </a:solidFill>
              </a:rPr>
              <a:t>tượng</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cụ</a:t>
            </a:r>
            <a:r>
              <a:rPr lang="en-US" sz="1600" dirty="0" smtClean="0">
                <a:solidFill>
                  <a:srgbClr val="002060"/>
                </a:solidFill>
              </a:rPr>
              <a:t> </a:t>
            </a:r>
            <a:r>
              <a:rPr lang="en-US" sz="1600" dirty="0" err="1" smtClean="0">
                <a:solidFill>
                  <a:srgbClr val="002060"/>
                </a:solidFill>
              </a:rPr>
              <a:t>thể</a:t>
            </a:r>
            <a:r>
              <a:rPr lang="en-US" sz="1600" dirty="0" smtClean="0">
                <a:solidFill>
                  <a:srgbClr val="002060"/>
                </a:solidFill>
              </a:rPr>
              <a:t> </a:t>
            </a:r>
            <a:r>
              <a:rPr lang="en-US" sz="1600" dirty="0" err="1" smtClean="0">
                <a:solidFill>
                  <a:srgbClr val="002060"/>
                </a:solidFill>
              </a:rPr>
              <a:t>bằng</a:t>
            </a:r>
            <a:r>
              <a:rPr lang="en-US" sz="1600" dirty="0" smtClean="0">
                <a:solidFill>
                  <a:srgbClr val="002060"/>
                </a:solidFill>
              </a:rPr>
              <a:t> </a:t>
            </a:r>
            <a:r>
              <a:rPr lang="en-US" sz="1600" dirty="0" err="1" smtClean="0">
                <a:solidFill>
                  <a:srgbClr val="002060"/>
                </a:solidFill>
              </a:rPr>
              <a:t>hàm</a:t>
            </a:r>
            <a:r>
              <a:rPr lang="en-US" sz="1600" dirty="0" smtClean="0">
                <a:solidFill>
                  <a:srgbClr val="002060"/>
                </a:solidFill>
              </a:rPr>
              <a:t> </a:t>
            </a:r>
            <a:r>
              <a:rPr lang="en-US" sz="1600" b="1" dirty="0" err="1" smtClean="0">
                <a:solidFill>
                  <a:srgbClr val="002060"/>
                </a:solidFill>
              </a:rPr>
              <a:t>WSAEnumNetworkEvents</a:t>
            </a:r>
            <a:r>
              <a:rPr lang="en-US" sz="1600" b="1" dirty="0" smtClean="0">
                <a:solidFill>
                  <a:srgbClr val="002060"/>
                </a:solidFill>
              </a:rPr>
              <a:t>.</a:t>
            </a:r>
          </a:p>
          <a:p>
            <a:pPr marL="990600" lvl="3" indent="-266700">
              <a:buNone/>
            </a:pPr>
            <a:r>
              <a:rPr lang="en-US" sz="1600" b="1" dirty="0" smtClean="0">
                <a:solidFill>
                  <a:srgbClr val="002060"/>
                </a:solidFill>
              </a:rPr>
              <a:t>	</a:t>
            </a:r>
            <a:r>
              <a:rPr lang="en-US" sz="1600" b="1" dirty="0" err="1" smtClean="0">
                <a:solidFill>
                  <a:srgbClr val="002060"/>
                </a:solidFill>
              </a:rPr>
              <a:t>int</a:t>
            </a:r>
            <a:r>
              <a:rPr lang="en-US" sz="1600" b="1" dirty="0" smtClean="0">
                <a:solidFill>
                  <a:srgbClr val="002060"/>
                </a:solidFill>
              </a:rPr>
              <a:t> </a:t>
            </a:r>
            <a:r>
              <a:rPr lang="en-US" sz="1600" b="1" dirty="0" err="1" smtClean="0">
                <a:solidFill>
                  <a:srgbClr val="002060"/>
                </a:solidFill>
              </a:rPr>
              <a:t>WSAEnumNetworkEvents</a:t>
            </a:r>
            <a:r>
              <a:rPr lang="en-US" sz="1600" b="1" dirty="0" smtClean="0">
                <a:solidFill>
                  <a:srgbClr val="002060"/>
                </a:solidFill>
              </a:rPr>
              <a:t>(</a:t>
            </a:r>
          </a:p>
          <a:p>
            <a:pPr marL="990600" lvl="3" indent="-266700">
              <a:buNone/>
            </a:pPr>
            <a:r>
              <a:rPr lang="en-US" sz="1600" b="1" dirty="0" smtClean="0">
                <a:solidFill>
                  <a:srgbClr val="002060"/>
                </a:solidFill>
              </a:rPr>
              <a:t>	    SOCKET s,		</a:t>
            </a:r>
            <a:r>
              <a:rPr lang="en-US" sz="1600" b="1" dirty="0" smtClean="0">
                <a:solidFill>
                  <a:srgbClr val="006020"/>
                </a:solidFill>
              </a:rPr>
              <a:t>// [IN] Socket </a:t>
            </a:r>
            <a:r>
              <a:rPr lang="en-US" sz="1600" b="1" dirty="0" err="1" smtClean="0">
                <a:solidFill>
                  <a:srgbClr val="006020"/>
                </a:solidFill>
              </a:rPr>
              <a:t>muốn</a:t>
            </a:r>
            <a:r>
              <a:rPr lang="en-US" sz="1600" b="1" dirty="0" smtClean="0">
                <a:solidFill>
                  <a:srgbClr val="006020"/>
                </a:solidFill>
              </a:rPr>
              <a:t> </a:t>
            </a:r>
            <a:r>
              <a:rPr lang="en-US" sz="1600" b="1" dirty="0" err="1" smtClean="0">
                <a:solidFill>
                  <a:srgbClr val="006020"/>
                </a:solidFill>
              </a:rPr>
              <a:t>thăm</a:t>
            </a:r>
            <a:r>
              <a:rPr lang="en-US" sz="1600" b="1" dirty="0" smtClean="0">
                <a:solidFill>
                  <a:srgbClr val="006020"/>
                </a:solidFill>
              </a:rPr>
              <a:t> </a:t>
            </a:r>
            <a:r>
              <a:rPr lang="en-US" sz="1600" b="1" dirty="0" err="1" smtClean="0">
                <a:solidFill>
                  <a:srgbClr val="006020"/>
                </a:solidFill>
              </a:rPr>
              <a:t>dò</a:t>
            </a:r>
            <a:endParaRPr lang="en-US" sz="1600" b="1" dirty="0" smtClean="0">
              <a:solidFill>
                <a:srgbClr val="006020"/>
              </a:solidFill>
            </a:endParaRPr>
          </a:p>
          <a:p>
            <a:pPr marL="990600" lvl="3" indent="-266700">
              <a:buNone/>
            </a:pPr>
            <a:r>
              <a:rPr lang="en-US" sz="1600" b="1" dirty="0" smtClean="0">
                <a:solidFill>
                  <a:srgbClr val="002060"/>
                </a:solidFill>
              </a:rPr>
              <a:t>	    WSAEVENT </a:t>
            </a:r>
            <a:r>
              <a:rPr lang="en-US" sz="1600" b="1" dirty="0" err="1" smtClean="0">
                <a:solidFill>
                  <a:srgbClr val="002060"/>
                </a:solidFill>
              </a:rPr>
              <a:t>hEventObject</a:t>
            </a:r>
            <a:r>
              <a:rPr lang="en-US" sz="1600" b="1" dirty="0" smtClean="0">
                <a:solidFill>
                  <a:srgbClr val="002060"/>
                </a:solidFill>
              </a:rPr>
              <a:t>,  </a:t>
            </a:r>
            <a:r>
              <a:rPr lang="en-US" sz="1600" b="1" dirty="0" smtClean="0">
                <a:solidFill>
                  <a:srgbClr val="006020"/>
                </a:solidFill>
              </a:rPr>
              <a:t>// [IN] </a:t>
            </a:r>
            <a:r>
              <a:rPr lang="en-US" sz="1600" b="1" dirty="0" err="1" smtClean="0">
                <a:solidFill>
                  <a:srgbClr val="006020"/>
                </a:solidFill>
              </a:rPr>
              <a:t>Đối</a:t>
            </a:r>
            <a:r>
              <a:rPr lang="en-US" sz="1600" b="1" dirty="0" smtClean="0">
                <a:solidFill>
                  <a:srgbClr val="006020"/>
                </a:solidFill>
              </a:rPr>
              <a:t> </a:t>
            </a:r>
            <a:r>
              <a:rPr lang="en-US" sz="1600" b="1" dirty="0" err="1" smtClean="0">
                <a:solidFill>
                  <a:srgbClr val="006020"/>
                </a:solidFill>
              </a:rPr>
              <a:t>tượng</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tương</a:t>
            </a:r>
            <a:r>
              <a:rPr lang="en-US" sz="1600" b="1" dirty="0" smtClean="0">
                <a:solidFill>
                  <a:srgbClr val="006020"/>
                </a:solidFill>
              </a:rPr>
              <a:t> </a:t>
            </a:r>
            <a:r>
              <a:rPr lang="en-US" sz="1600" b="1" dirty="0" err="1" smtClean="0">
                <a:solidFill>
                  <a:srgbClr val="006020"/>
                </a:solidFill>
              </a:rPr>
              <a:t>ứng</a:t>
            </a:r>
            <a:r>
              <a:rPr lang="en-US" sz="1600" b="1" dirty="0" smtClean="0">
                <a:solidFill>
                  <a:srgbClr val="006020"/>
                </a:solidFill>
              </a:rPr>
              <a:t> </a:t>
            </a:r>
          </a:p>
          <a:p>
            <a:pPr marL="990600" lvl="3" indent="-266700">
              <a:buNone/>
            </a:pPr>
            <a:r>
              <a:rPr lang="en-US" sz="1600" b="1" dirty="0" smtClean="0">
                <a:solidFill>
                  <a:srgbClr val="002060"/>
                </a:solidFill>
              </a:rPr>
              <a:t>	    LPWSANETWORKEVENTS </a:t>
            </a:r>
            <a:r>
              <a:rPr lang="en-US" sz="1600" b="1" dirty="0" err="1" smtClean="0">
                <a:solidFill>
                  <a:srgbClr val="002060"/>
                </a:solidFill>
              </a:rPr>
              <a:t>lpNetworkEvents</a:t>
            </a:r>
            <a:r>
              <a:rPr lang="en-US" sz="1600" b="1" dirty="0" smtClean="0">
                <a:solidFill>
                  <a:srgbClr val="002060"/>
                </a:solidFill>
              </a:rPr>
              <a:t>// </a:t>
            </a:r>
            <a:r>
              <a:rPr lang="en-US" sz="1600" b="1" dirty="0" smtClean="0">
                <a:solidFill>
                  <a:srgbClr val="006020"/>
                </a:solidFill>
              </a:rPr>
              <a:t>[OUT] </a:t>
            </a:r>
            <a:r>
              <a:rPr lang="en-US" sz="1600" b="1" dirty="0" err="1" smtClean="0">
                <a:solidFill>
                  <a:srgbClr val="006020"/>
                </a:solidFill>
              </a:rPr>
              <a:t>Cấu</a:t>
            </a:r>
            <a:r>
              <a:rPr lang="en-US" sz="1600" b="1" dirty="0" smtClean="0">
                <a:solidFill>
                  <a:srgbClr val="006020"/>
                </a:solidFill>
              </a:rPr>
              <a:t> </a:t>
            </a:r>
            <a:r>
              <a:rPr lang="en-US" sz="1600" b="1" dirty="0" err="1" smtClean="0">
                <a:solidFill>
                  <a:srgbClr val="006020"/>
                </a:solidFill>
              </a:rPr>
              <a:t>trúc</a:t>
            </a:r>
            <a:r>
              <a:rPr lang="en-US" sz="1600" b="1" dirty="0" smtClean="0">
                <a:solidFill>
                  <a:srgbClr val="006020"/>
                </a:solidFill>
              </a:rPr>
              <a:t> </a:t>
            </a:r>
            <a:r>
              <a:rPr lang="en-US" sz="1600" b="1" dirty="0" err="1" smtClean="0">
                <a:solidFill>
                  <a:srgbClr val="006020"/>
                </a:solidFill>
              </a:rPr>
              <a:t>chứa</a:t>
            </a:r>
            <a:r>
              <a:rPr lang="en-US" sz="1600" b="1" dirty="0" smtClean="0">
                <a:solidFill>
                  <a:srgbClr val="006020"/>
                </a:solidFill>
              </a:rPr>
              <a:t> </a:t>
            </a:r>
            <a:r>
              <a:rPr lang="en-US" sz="1600" b="1" dirty="0" err="1" smtClean="0">
                <a:solidFill>
                  <a:srgbClr val="006020"/>
                </a:solidFill>
              </a:rPr>
              <a:t>mã</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endParaRPr lang="en-US" sz="1600" b="1" dirty="0" smtClean="0">
              <a:solidFill>
                <a:srgbClr val="006020"/>
              </a:solidFill>
            </a:endParaRPr>
          </a:p>
          <a:p>
            <a:pPr marL="990600" lvl="3" indent="-266700">
              <a:buNone/>
            </a:pPr>
            <a:r>
              <a:rPr lang="en-US" sz="1600" b="1" dirty="0" smtClean="0">
                <a:solidFill>
                  <a:srgbClr val="002060"/>
                </a:solidFill>
              </a:rPr>
              <a:t>	);</a:t>
            </a:r>
          </a:p>
          <a:p>
            <a:pPr marL="990600" lvl="3" indent="-266700">
              <a:buFont typeface="Wingdings" pitchFamily="2" charset="2"/>
              <a:buChar char="§"/>
            </a:pPr>
            <a:r>
              <a:rPr lang="en-US" sz="1600" dirty="0" err="1" smtClean="0">
                <a:solidFill>
                  <a:srgbClr val="002060"/>
                </a:solidFill>
              </a:rPr>
              <a:t>Mã</a:t>
            </a:r>
            <a:r>
              <a:rPr lang="en-US" sz="1600" dirty="0" smtClean="0">
                <a:solidFill>
                  <a:srgbClr val="002060"/>
                </a:solidFill>
              </a:rPr>
              <a:t> </a:t>
            </a:r>
            <a:r>
              <a:rPr lang="en-US" sz="1600" dirty="0" err="1" smtClean="0">
                <a:solidFill>
                  <a:srgbClr val="002060"/>
                </a:solidFill>
              </a:rPr>
              <a:t>sự</a:t>
            </a:r>
            <a:r>
              <a:rPr lang="en-US" sz="1600" dirty="0" smtClean="0">
                <a:solidFill>
                  <a:srgbClr val="002060"/>
                </a:solidFill>
              </a:rPr>
              <a:t> </a:t>
            </a:r>
            <a:r>
              <a:rPr lang="en-US" sz="1600" dirty="0" err="1" smtClean="0">
                <a:solidFill>
                  <a:srgbClr val="002060"/>
                </a:solidFill>
              </a:rPr>
              <a:t>kiện</a:t>
            </a:r>
            <a:r>
              <a:rPr lang="en-US" sz="1600" dirty="0" smtClean="0">
                <a:solidFill>
                  <a:srgbClr val="002060"/>
                </a:solidFill>
              </a:rPr>
              <a:t> </a:t>
            </a:r>
            <a:r>
              <a:rPr lang="en-US" sz="1600" dirty="0" err="1" smtClean="0">
                <a:solidFill>
                  <a:srgbClr val="002060"/>
                </a:solidFill>
              </a:rPr>
              <a:t>lại</a:t>
            </a:r>
            <a:r>
              <a:rPr lang="en-US" sz="1600" dirty="0" smtClean="0">
                <a:solidFill>
                  <a:srgbClr val="002060"/>
                </a:solidFill>
              </a:rPr>
              <a:t> </a:t>
            </a:r>
            <a:r>
              <a:rPr lang="en-US" sz="1600" dirty="0" err="1" smtClean="0">
                <a:solidFill>
                  <a:srgbClr val="002060"/>
                </a:solidFill>
              </a:rPr>
              <a:t>nằm</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cấu</a:t>
            </a:r>
            <a:r>
              <a:rPr lang="en-US" sz="1600" dirty="0" smtClean="0">
                <a:solidFill>
                  <a:srgbClr val="002060"/>
                </a:solidFill>
              </a:rPr>
              <a:t> </a:t>
            </a:r>
            <a:r>
              <a:rPr lang="en-US" sz="1600" dirty="0" err="1" smtClean="0">
                <a:solidFill>
                  <a:srgbClr val="002060"/>
                </a:solidFill>
              </a:rPr>
              <a:t>trúc</a:t>
            </a:r>
            <a:r>
              <a:rPr lang="en-US" sz="1600" dirty="0" smtClean="0">
                <a:solidFill>
                  <a:srgbClr val="002060"/>
                </a:solidFill>
              </a:rPr>
              <a:t> WSANETWORKEVENTS </a:t>
            </a:r>
            <a:r>
              <a:rPr lang="en-US" sz="1600" dirty="0" err="1" smtClean="0">
                <a:solidFill>
                  <a:srgbClr val="002060"/>
                </a:solidFill>
              </a:rPr>
              <a:t>có</a:t>
            </a:r>
            <a:r>
              <a:rPr lang="en-US" sz="1600" dirty="0" smtClean="0">
                <a:solidFill>
                  <a:srgbClr val="002060"/>
                </a:solidFill>
              </a:rPr>
              <a:t> </a:t>
            </a:r>
            <a:r>
              <a:rPr lang="en-US" sz="1600" dirty="0" err="1" smtClean="0">
                <a:solidFill>
                  <a:srgbClr val="002060"/>
                </a:solidFill>
              </a:rPr>
              <a:t>khai</a:t>
            </a:r>
            <a:r>
              <a:rPr lang="en-US" sz="1600" dirty="0" smtClean="0">
                <a:solidFill>
                  <a:srgbClr val="002060"/>
                </a:solidFill>
              </a:rPr>
              <a:t> </a:t>
            </a:r>
            <a:r>
              <a:rPr lang="en-US" sz="1600" dirty="0" err="1" smtClean="0">
                <a:solidFill>
                  <a:srgbClr val="002060"/>
                </a:solidFill>
              </a:rPr>
              <a:t>báo</a:t>
            </a:r>
            <a:r>
              <a:rPr lang="en-US" sz="1600" dirty="0" smtClean="0">
                <a:solidFill>
                  <a:srgbClr val="002060"/>
                </a:solidFill>
              </a:rPr>
              <a:t> </a:t>
            </a:r>
            <a:r>
              <a:rPr lang="en-US" sz="1600" dirty="0" err="1" smtClean="0">
                <a:solidFill>
                  <a:srgbClr val="002060"/>
                </a:solidFill>
              </a:rPr>
              <a:t>như</a:t>
            </a:r>
            <a:r>
              <a:rPr lang="en-US" sz="1600" dirty="0" smtClean="0">
                <a:solidFill>
                  <a:srgbClr val="002060"/>
                </a:solidFill>
              </a:rPr>
              <a:t> </a:t>
            </a:r>
            <a:r>
              <a:rPr lang="en-US" sz="1600" dirty="0" err="1" smtClean="0">
                <a:solidFill>
                  <a:srgbClr val="002060"/>
                </a:solidFill>
              </a:rPr>
              <a:t>sau</a:t>
            </a:r>
            <a:endParaRPr lang="en-US" sz="1600" dirty="0" smtClean="0">
              <a:solidFill>
                <a:srgbClr val="002060"/>
              </a:solidFill>
            </a:endParaRPr>
          </a:p>
          <a:p>
            <a:pPr marL="990600" lvl="3" indent="-266700">
              <a:buNone/>
            </a:pPr>
            <a:r>
              <a:rPr lang="en-US" sz="1600" b="1" dirty="0" smtClean="0">
                <a:solidFill>
                  <a:srgbClr val="002060"/>
                </a:solidFill>
              </a:rPr>
              <a:t>	</a:t>
            </a:r>
            <a:r>
              <a:rPr lang="en-US" sz="1600" b="1" dirty="0" err="1" smtClean="0">
                <a:solidFill>
                  <a:srgbClr val="002060"/>
                </a:solidFill>
              </a:rPr>
              <a:t>typedef</a:t>
            </a:r>
            <a:r>
              <a:rPr lang="en-US" sz="1600" b="1" dirty="0" smtClean="0">
                <a:solidFill>
                  <a:srgbClr val="002060"/>
                </a:solidFill>
              </a:rPr>
              <a:t> </a:t>
            </a:r>
            <a:r>
              <a:rPr lang="en-US" sz="1600" b="1" dirty="0" err="1" smtClean="0">
                <a:solidFill>
                  <a:srgbClr val="002060"/>
                </a:solidFill>
              </a:rPr>
              <a:t>struct</a:t>
            </a:r>
            <a:r>
              <a:rPr lang="en-US" sz="1600" b="1" dirty="0" smtClean="0">
                <a:solidFill>
                  <a:srgbClr val="002060"/>
                </a:solidFill>
              </a:rPr>
              <a:t> _WSANETWORKEVENTS</a:t>
            </a:r>
          </a:p>
          <a:p>
            <a:pPr marL="990600" lvl="3" indent="-266700">
              <a:buNone/>
            </a:pPr>
            <a:r>
              <a:rPr lang="en-US" sz="1600" b="1" dirty="0" smtClean="0">
                <a:solidFill>
                  <a:srgbClr val="002060"/>
                </a:solidFill>
              </a:rPr>
              <a:t>	{</a:t>
            </a:r>
          </a:p>
          <a:p>
            <a:pPr marL="990600" lvl="3" indent="-266700">
              <a:buNone/>
            </a:pPr>
            <a:r>
              <a:rPr lang="en-US" sz="1600" b="1" dirty="0" smtClean="0">
                <a:solidFill>
                  <a:srgbClr val="002060"/>
                </a:solidFill>
              </a:rPr>
              <a:t>    		long </a:t>
            </a:r>
            <a:r>
              <a:rPr lang="en-US" sz="1600" b="1" dirty="0" err="1" smtClean="0">
                <a:solidFill>
                  <a:srgbClr val="002060"/>
                </a:solidFill>
              </a:rPr>
              <a:t>lNetworkEvents</a:t>
            </a:r>
            <a:r>
              <a:rPr lang="en-US" sz="1600" b="1" dirty="0" smtClean="0">
                <a:solidFill>
                  <a:srgbClr val="002060"/>
                </a:solidFill>
              </a:rPr>
              <a:t>; </a:t>
            </a:r>
            <a:r>
              <a:rPr lang="en-US" sz="1600" b="1" dirty="0" smtClean="0">
                <a:solidFill>
                  <a:srgbClr val="006020"/>
                </a:solidFill>
              </a:rPr>
              <a:t>// </a:t>
            </a:r>
            <a:r>
              <a:rPr lang="en-US" sz="1600" b="1" dirty="0" err="1" smtClean="0">
                <a:solidFill>
                  <a:srgbClr val="006020"/>
                </a:solidFill>
              </a:rPr>
              <a:t>Mặt</a:t>
            </a:r>
            <a:r>
              <a:rPr lang="en-US" sz="1600" b="1" dirty="0" smtClean="0">
                <a:solidFill>
                  <a:srgbClr val="006020"/>
                </a:solidFill>
              </a:rPr>
              <a:t> </a:t>
            </a:r>
            <a:r>
              <a:rPr lang="en-US" sz="1600" b="1" dirty="0" err="1" smtClean="0">
                <a:solidFill>
                  <a:srgbClr val="006020"/>
                </a:solidFill>
              </a:rPr>
              <a:t>nạ</a:t>
            </a:r>
            <a:r>
              <a:rPr lang="en-US" sz="1600" b="1" dirty="0" smtClean="0">
                <a:solidFill>
                  <a:srgbClr val="006020"/>
                </a:solidFill>
              </a:rPr>
              <a:t> </a:t>
            </a:r>
            <a:r>
              <a:rPr lang="en-US" sz="1600" b="1" dirty="0" err="1" smtClean="0">
                <a:solidFill>
                  <a:srgbClr val="006020"/>
                </a:solidFill>
              </a:rPr>
              <a:t>chứa</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r>
              <a:rPr lang="en-US" sz="1600" b="1" dirty="0" smtClean="0">
                <a:solidFill>
                  <a:srgbClr val="006020"/>
                </a:solidFill>
              </a:rPr>
              <a:t> </a:t>
            </a:r>
            <a:r>
              <a:rPr lang="en-US" sz="1600" b="1" dirty="0" err="1" smtClean="0">
                <a:solidFill>
                  <a:srgbClr val="006020"/>
                </a:solidFill>
              </a:rPr>
              <a:t>được</a:t>
            </a:r>
            <a:r>
              <a:rPr lang="en-US" sz="1600" b="1" dirty="0" smtClean="0">
                <a:solidFill>
                  <a:srgbClr val="006020"/>
                </a:solidFill>
              </a:rPr>
              <a:t> </a:t>
            </a:r>
            <a:r>
              <a:rPr lang="en-US" sz="1600" b="1" dirty="0" err="1" smtClean="0">
                <a:solidFill>
                  <a:srgbClr val="006020"/>
                </a:solidFill>
              </a:rPr>
              <a:t>kích</a:t>
            </a:r>
            <a:r>
              <a:rPr lang="en-US" sz="1600" b="1" dirty="0" smtClean="0">
                <a:solidFill>
                  <a:srgbClr val="006020"/>
                </a:solidFill>
              </a:rPr>
              <a:t> ho</a:t>
            </a:r>
            <a:r>
              <a:rPr lang="en-US" sz="1600" b="1" dirty="0" smtClean="0">
                <a:solidFill>
                  <a:srgbClr val="002060"/>
                </a:solidFill>
              </a:rPr>
              <a:t>	</a:t>
            </a:r>
          </a:p>
          <a:p>
            <a:pPr marL="990600" lvl="3" indent="-266700">
              <a:buNone/>
            </a:pPr>
            <a:r>
              <a:rPr lang="en-US" sz="1600" b="1" dirty="0" smtClean="0">
                <a:solidFill>
                  <a:srgbClr val="002060"/>
                </a:solidFill>
              </a:rPr>
              <a:t>		</a:t>
            </a:r>
            <a:r>
              <a:rPr lang="en-US" sz="1600" b="1" dirty="0" err="1" smtClean="0">
                <a:solidFill>
                  <a:srgbClr val="002060"/>
                </a:solidFill>
              </a:rPr>
              <a:t>int</a:t>
            </a:r>
            <a:r>
              <a:rPr lang="en-US" sz="1600" b="1" dirty="0" smtClean="0">
                <a:solidFill>
                  <a:srgbClr val="002060"/>
                </a:solidFill>
              </a:rPr>
              <a:t>  </a:t>
            </a:r>
            <a:r>
              <a:rPr lang="en-US" sz="1600" b="1" dirty="0" err="1" smtClean="0">
                <a:solidFill>
                  <a:srgbClr val="002060"/>
                </a:solidFill>
              </a:rPr>
              <a:t>iErrorCode</a:t>
            </a:r>
            <a:r>
              <a:rPr lang="en-US" sz="1600" b="1" dirty="0" smtClean="0">
                <a:solidFill>
                  <a:srgbClr val="002060"/>
                </a:solidFill>
              </a:rPr>
              <a:t>[FD_MAX_EVENTS]; </a:t>
            </a:r>
            <a:r>
              <a:rPr lang="en-US" sz="1600" b="1" dirty="0" smtClean="0">
                <a:solidFill>
                  <a:srgbClr val="006020"/>
                </a:solidFill>
              </a:rPr>
              <a:t>// </a:t>
            </a:r>
            <a:r>
              <a:rPr lang="en-US" sz="1600" b="1" dirty="0" err="1" smtClean="0">
                <a:solidFill>
                  <a:srgbClr val="006020"/>
                </a:solidFill>
              </a:rPr>
              <a:t>Mảng</a:t>
            </a:r>
            <a:r>
              <a:rPr lang="en-US" sz="1600" b="1" dirty="0" smtClean="0">
                <a:solidFill>
                  <a:srgbClr val="006020"/>
                </a:solidFill>
              </a:rPr>
              <a:t> </a:t>
            </a:r>
            <a:r>
              <a:rPr lang="en-US" sz="1600" b="1" dirty="0" err="1" smtClean="0">
                <a:solidFill>
                  <a:srgbClr val="006020"/>
                </a:solidFill>
              </a:rPr>
              <a:t>các</a:t>
            </a:r>
            <a:r>
              <a:rPr lang="en-US" sz="1600" b="1" dirty="0" smtClean="0">
                <a:solidFill>
                  <a:srgbClr val="006020"/>
                </a:solidFill>
              </a:rPr>
              <a:t> </a:t>
            </a:r>
            <a:r>
              <a:rPr lang="en-US" sz="1600" b="1" dirty="0" err="1" smtClean="0">
                <a:solidFill>
                  <a:srgbClr val="006020"/>
                </a:solidFill>
              </a:rPr>
              <a:t>mã</a:t>
            </a:r>
            <a:r>
              <a:rPr lang="en-US" sz="1600" b="1" dirty="0" smtClean="0">
                <a:solidFill>
                  <a:srgbClr val="006020"/>
                </a:solidFill>
              </a:rPr>
              <a:t> </a:t>
            </a:r>
            <a:r>
              <a:rPr lang="en-US" sz="1600" b="1" dirty="0" err="1" smtClean="0">
                <a:solidFill>
                  <a:srgbClr val="006020"/>
                </a:solidFill>
              </a:rPr>
              <a:t>sự</a:t>
            </a:r>
            <a:r>
              <a:rPr lang="en-US" sz="1600" b="1" dirty="0" smtClean="0">
                <a:solidFill>
                  <a:srgbClr val="006020"/>
                </a:solidFill>
              </a:rPr>
              <a:t> </a:t>
            </a:r>
            <a:r>
              <a:rPr lang="en-US" sz="1600" b="1" dirty="0" err="1" smtClean="0">
                <a:solidFill>
                  <a:srgbClr val="006020"/>
                </a:solidFill>
              </a:rPr>
              <a:t>kiện</a:t>
            </a:r>
            <a:endParaRPr lang="en-US" sz="1600" b="1" dirty="0" smtClean="0">
              <a:solidFill>
                <a:srgbClr val="006020"/>
              </a:solidFill>
            </a:endParaRPr>
          </a:p>
          <a:p>
            <a:pPr marL="990600" lvl="3" indent="-266700">
              <a:buNone/>
            </a:pPr>
            <a:r>
              <a:rPr lang="en-US" sz="1600" b="1" dirty="0" smtClean="0">
                <a:solidFill>
                  <a:srgbClr val="002060"/>
                </a:solidFill>
              </a:rPr>
              <a:t>	} WSANETWORKEVENTS, FAR * LPWSANETWORKEVENTS;</a:t>
            </a:r>
          </a:p>
          <a:p>
            <a:pPr marL="990600" lvl="3" indent="-266700">
              <a:buNone/>
            </a:pPr>
            <a:endParaRPr lang="en-US" sz="1600" b="1" dirty="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136</a:t>
            </a:fld>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a:t>
            </a:r>
            <a:endParaRPr lang="en-US" sz="1600" b="1" smtClean="0">
              <a:solidFill>
                <a:srgbClr val="002060"/>
              </a:solidFill>
            </a:endParaRPr>
          </a:p>
        </p:txBody>
      </p:sp>
      <p:sp>
        <p:nvSpPr>
          <p:cNvPr id="7" name="TextBox 6"/>
          <p:cNvSpPr txBox="1"/>
          <p:nvPr/>
        </p:nvSpPr>
        <p:spPr>
          <a:xfrm>
            <a:off x="1524000" y="2519839"/>
            <a:ext cx="6781800" cy="4185761"/>
          </a:xfrm>
          <a:prstGeom prst="rect">
            <a:avLst/>
          </a:prstGeom>
          <a:noFill/>
        </p:spPr>
        <p:txBody>
          <a:bodyPr wrap="square" rtlCol="0">
            <a:spAutoFit/>
          </a:bodyPr>
          <a:lstStyle/>
          <a:p>
            <a:r>
              <a:rPr lang="en-US" sz="1400" b="1" dirty="0" smtClean="0">
                <a:solidFill>
                  <a:srgbClr val="002060"/>
                </a:solidFill>
              </a:rPr>
              <a:t>#include &lt;winsock2.h&gt;</a:t>
            </a:r>
          </a:p>
          <a:p>
            <a:r>
              <a:rPr lang="en-US" sz="1400" b="1" dirty="0" smtClean="0">
                <a:solidFill>
                  <a:srgbClr val="002060"/>
                </a:solidFill>
              </a:rPr>
              <a:t>#define MAX_EVENTS 64</a:t>
            </a:r>
          </a:p>
          <a:p>
            <a:r>
              <a:rPr lang="en-US" sz="1400" b="1" dirty="0" err="1" smtClean="0">
                <a:solidFill>
                  <a:srgbClr val="002060"/>
                </a:solidFill>
              </a:rPr>
              <a:t>int</a:t>
            </a:r>
            <a:r>
              <a:rPr lang="en-US" sz="1400" b="1" dirty="0" smtClean="0">
                <a:solidFill>
                  <a:srgbClr val="002060"/>
                </a:solidFill>
              </a:rPr>
              <a:t> _</a:t>
            </a:r>
            <a:r>
              <a:rPr lang="en-US" sz="1400" b="1" dirty="0" err="1" smtClean="0">
                <a:solidFill>
                  <a:srgbClr val="002060"/>
                </a:solidFill>
              </a:rPr>
              <a:t>tmain</a:t>
            </a:r>
            <a:r>
              <a:rPr lang="en-US" sz="1400" b="1" dirty="0" smtClean="0">
                <a:solidFill>
                  <a:srgbClr val="002060"/>
                </a:solidFill>
              </a:rPr>
              <a:t>(</a:t>
            </a:r>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argc</a:t>
            </a:r>
            <a:r>
              <a:rPr lang="en-US" sz="1400" b="1" dirty="0" smtClean="0">
                <a:solidFill>
                  <a:srgbClr val="002060"/>
                </a:solidFill>
              </a:rPr>
              <a:t>, _TCHAR* </a:t>
            </a:r>
            <a:r>
              <a:rPr lang="en-US" sz="1400" b="1" dirty="0" err="1" smtClean="0">
                <a:solidFill>
                  <a:srgbClr val="002060"/>
                </a:solidFill>
              </a:rPr>
              <a:t>argv</a:t>
            </a:r>
            <a:r>
              <a:rPr lang="en-US" sz="1400" b="1" dirty="0" smtClean="0">
                <a:solidFill>
                  <a:srgbClr val="002060"/>
                </a:solidFill>
              </a:rPr>
              <a:t>[])</a:t>
            </a:r>
          </a:p>
          <a:p>
            <a:r>
              <a:rPr lang="en-US" sz="1400" b="1" dirty="0" smtClean="0">
                <a:solidFill>
                  <a:srgbClr val="002060"/>
                </a:solidFill>
              </a:rPr>
              <a:t>{</a:t>
            </a:r>
          </a:p>
          <a:p>
            <a:r>
              <a:rPr lang="en-US" sz="1400" b="1" dirty="0" smtClean="0">
                <a:solidFill>
                  <a:srgbClr val="002060"/>
                </a:solidFill>
              </a:rPr>
              <a:t>SOCKET </a:t>
            </a:r>
            <a:r>
              <a:rPr lang="en-US" sz="1400" b="1" dirty="0" err="1" smtClean="0">
                <a:solidFill>
                  <a:srgbClr val="002060"/>
                </a:solidFill>
              </a:rPr>
              <a:t>SocketArray</a:t>
            </a:r>
            <a:r>
              <a:rPr lang="en-US" sz="1400" b="1" dirty="0" smtClean="0">
                <a:solidFill>
                  <a:srgbClr val="002060"/>
                </a:solidFill>
              </a:rPr>
              <a:t> [MAX_EVENTS];</a:t>
            </a:r>
          </a:p>
          <a:p>
            <a:r>
              <a:rPr lang="en-US" sz="1400" b="1" dirty="0" smtClean="0">
                <a:solidFill>
                  <a:srgbClr val="002060"/>
                </a:solidFill>
              </a:rPr>
              <a:t>WSAEVENT </a:t>
            </a:r>
            <a:r>
              <a:rPr lang="en-US" sz="1400" b="1" dirty="0" err="1" smtClean="0">
                <a:solidFill>
                  <a:srgbClr val="002060"/>
                </a:solidFill>
              </a:rPr>
              <a:t>EventArray</a:t>
            </a:r>
            <a:r>
              <a:rPr lang="en-US" sz="1400" b="1" dirty="0" smtClean="0">
                <a:solidFill>
                  <a:srgbClr val="002060"/>
                </a:solidFill>
              </a:rPr>
              <a:t> [MAX_EVENTS],</a:t>
            </a:r>
            <a:r>
              <a:rPr lang="en-US" sz="1400" b="1" dirty="0" err="1" smtClean="0">
                <a:solidFill>
                  <a:srgbClr val="002060"/>
                </a:solidFill>
              </a:rPr>
              <a:t>NewEvent</a:t>
            </a:r>
            <a:r>
              <a:rPr lang="en-US" sz="1400" b="1" dirty="0" smtClean="0">
                <a:solidFill>
                  <a:srgbClr val="002060"/>
                </a:solidFill>
              </a:rPr>
              <a:t>;</a:t>
            </a:r>
          </a:p>
          <a:p>
            <a:r>
              <a:rPr lang="en-US" sz="1400" b="1" dirty="0" smtClean="0">
                <a:solidFill>
                  <a:srgbClr val="002060"/>
                </a:solidFill>
              </a:rPr>
              <a:t>SOCKADDR_IN </a:t>
            </a:r>
            <a:r>
              <a:rPr lang="en-US" sz="1400" b="1" dirty="0" err="1" smtClean="0">
                <a:solidFill>
                  <a:srgbClr val="002060"/>
                </a:solidFill>
              </a:rPr>
              <a:t>InternetAddr</a:t>
            </a:r>
            <a:r>
              <a:rPr lang="en-US" sz="1400" b="1" dirty="0" smtClean="0">
                <a:solidFill>
                  <a:srgbClr val="002060"/>
                </a:solidFill>
              </a:rPr>
              <a:t>;</a:t>
            </a:r>
          </a:p>
          <a:p>
            <a:r>
              <a:rPr lang="en-US" sz="1400" b="1" dirty="0" smtClean="0">
                <a:solidFill>
                  <a:srgbClr val="002060"/>
                </a:solidFill>
              </a:rPr>
              <a:t>SOCKET Accept, Listen;</a:t>
            </a:r>
          </a:p>
          <a:p>
            <a:r>
              <a:rPr lang="en-US" sz="1400" b="1" dirty="0" smtClean="0">
                <a:solidFill>
                  <a:srgbClr val="002060"/>
                </a:solidFill>
              </a:rPr>
              <a:t>DWORD </a:t>
            </a:r>
            <a:r>
              <a:rPr lang="en-US" sz="1400" b="1" dirty="0" err="1" smtClean="0">
                <a:solidFill>
                  <a:srgbClr val="002060"/>
                </a:solidFill>
              </a:rPr>
              <a:t>EventTotal</a:t>
            </a:r>
            <a:r>
              <a:rPr lang="en-US" sz="1400" b="1" dirty="0" smtClean="0">
                <a:solidFill>
                  <a:srgbClr val="002060"/>
                </a:solidFill>
              </a:rPr>
              <a:t> = 0;</a:t>
            </a:r>
          </a:p>
          <a:p>
            <a:r>
              <a:rPr lang="en-US" sz="1400" b="1" dirty="0" smtClean="0">
                <a:solidFill>
                  <a:srgbClr val="002060"/>
                </a:solidFill>
              </a:rPr>
              <a:t>DWORD Index, </a:t>
            </a:r>
            <a:r>
              <a:rPr lang="en-US" sz="1400" b="1" dirty="0" err="1" smtClean="0">
                <a:solidFill>
                  <a:srgbClr val="002060"/>
                </a:solidFill>
              </a:rPr>
              <a:t>i</a:t>
            </a:r>
            <a:r>
              <a:rPr lang="en-US" sz="1400" b="1" dirty="0" smtClean="0">
                <a:solidFill>
                  <a:srgbClr val="002060"/>
                </a:solidFill>
              </a:rPr>
              <a:t>;</a:t>
            </a:r>
          </a:p>
          <a:p>
            <a:r>
              <a:rPr lang="en-US" sz="1400" b="1" dirty="0" smtClean="0">
                <a:solidFill>
                  <a:srgbClr val="002060"/>
                </a:solidFill>
              </a:rPr>
              <a:t>WSADATA	</a:t>
            </a:r>
            <a:r>
              <a:rPr lang="en-US" sz="1400" b="1" dirty="0" err="1" smtClean="0">
                <a:solidFill>
                  <a:srgbClr val="002060"/>
                </a:solidFill>
              </a:rPr>
              <a:t>wsaData</a:t>
            </a:r>
            <a:r>
              <a:rPr lang="en-US" sz="1400" b="1" dirty="0" smtClean="0">
                <a:solidFill>
                  <a:srgbClr val="002060"/>
                </a:solidFill>
              </a:rPr>
              <a:t>;</a:t>
            </a:r>
          </a:p>
          <a:p>
            <a:r>
              <a:rPr lang="en-US" sz="1400" b="1" dirty="0" smtClean="0">
                <a:solidFill>
                  <a:srgbClr val="002060"/>
                </a:solidFill>
              </a:rPr>
              <a:t>WORD	</a:t>
            </a:r>
            <a:r>
              <a:rPr lang="en-US" sz="1400" b="1" dirty="0" err="1" smtClean="0">
                <a:solidFill>
                  <a:srgbClr val="002060"/>
                </a:solidFill>
              </a:rPr>
              <a:t>wVersion</a:t>
            </a:r>
            <a:r>
              <a:rPr lang="en-US" sz="1400" b="1" dirty="0" smtClean="0">
                <a:solidFill>
                  <a:srgbClr val="002060"/>
                </a:solidFill>
              </a:rPr>
              <a:t> = MAKEWORD(2,2);</a:t>
            </a:r>
          </a:p>
          <a:p>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rc</a:t>
            </a:r>
            <a:r>
              <a:rPr lang="en-US" sz="1400" b="1" dirty="0" smtClean="0">
                <a:solidFill>
                  <a:srgbClr val="002060"/>
                </a:solidFill>
              </a:rPr>
              <a:t> = </a:t>
            </a:r>
            <a:r>
              <a:rPr lang="en-US" sz="1400" b="1" dirty="0" err="1" smtClean="0">
                <a:solidFill>
                  <a:srgbClr val="002060"/>
                </a:solidFill>
              </a:rPr>
              <a:t>WSAStartup</a:t>
            </a:r>
            <a:r>
              <a:rPr lang="en-US" sz="1400" b="1" dirty="0" smtClean="0">
                <a:solidFill>
                  <a:srgbClr val="002060"/>
                </a:solidFill>
              </a:rPr>
              <a:t>(</a:t>
            </a:r>
            <a:r>
              <a:rPr lang="en-US" sz="1400" b="1" dirty="0" err="1" smtClean="0">
                <a:solidFill>
                  <a:srgbClr val="002060"/>
                </a:solidFill>
              </a:rPr>
              <a:t>wVersion</a:t>
            </a:r>
            <a:r>
              <a:rPr lang="en-US" sz="1400" b="1" dirty="0" smtClean="0">
                <a:solidFill>
                  <a:srgbClr val="002060"/>
                </a:solidFill>
              </a:rPr>
              <a:t>,&amp;</a:t>
            </a:r>
            <a:r>
              <a:rPr lang="en-US" sz="1400" b="1" dirty="0" err="1" smtClean="0">
                <a:solidFill>
                  <a:srgbClr val="002060"/>
                </a:solidFill>
              </a:rPr>
              <a:t>wsaData</a:t>
            </a:r>
            <a:r>
              <a:rPr lang="en-US" sz="1400" b="1" dirty="0" smtClean="0">
                <a:solidFill>
                  <a:srgbClr val="002060"/>
                </a:solidFill>
              </a:rPr>
              <a:t>);</a:t>
            </a:r>
          </a:p>
          <a:p>
            <a:r>
              <a:rPr lang="en-US" sz="1400" b="1" dirty="0" smtClean="0">
                <a:solidFill>
                  <a:srgbClr val="006020"/>
                </a:solidFill>
              </a:rPr>
              <a:t>// </a:t>
            </a:r>
            <a:r>
              <a:rPr lang="en-US" sz="1400" b="1" dirty="0" err="1" smtClean="0">
                <a:solidFill>
                  <a:srgbClr val="006020"/>
                </a:solidFill>
              </a:rPr>
              <a:t>Thiết</a:t>
            </a:r>
            <a:r>
              <a:rPr lang="en-US" sz="1400" b="1" dirty="0" smtClean="0">
                <a:solidFill>
                  <a:srgbClr val="006020"/>
                </a:solidFill>
              </a:rPr>
              <a:t> </a:t>
            </a:r>
            <a:r>
              <a:rPr lang="en-US" sz="1400" b="1" dirty="0" err="1" smtClean="0">
                <a:solidFill>
                  <a:srgbClr val="006020"/>
                </a:solidFill>
              </a:rPr>
              <a:t>lập</a:t>
            </a:r>
            <a:r>
              <a:rPr lang="en-US" sz="1400" b="1" dirty="0" smtClean="0">
                <a:solidFill>
                  <a:srgbClr val="006020"/>
                </a:solidFill>
              </a:rPr>
              <a:t> TCP socket </a:t>
            </a:r>
            <a:r>
              <a:rPr lang="en-US" sz="1400" b="1" dirty="0" err="1" smtClean="0">
                <a:solidFill>
                  <a:srgbClr val="006020"/>
                </a:solidFill>
              </a:rPr>
              <a:t>đợi</a:t>
            </a:r>
            <a:r>
              <a:rPr lang="en-US" sz="1400" b="1" dirty="0" smtClean="0">
                <a:solidFill>
                  <a:srgbClr val="006020"/>
                </a:solidFill>
              </a:rPr>
              <a:t> </a:t>
            </a:r>
            <a:r>
              <a:rPr lang="en-US" sz="1400" b="1" dirty="0" err="1" smtClean="0">
                <a:solidFill>
                  <a:srgbClr val="006020"/>
                </a:solidFill>
              </a:rPr>
              <a:t>kết</a:t>
            </a:r>
            <a:r>
              <a:rPr lang="en-US" sz="1400" b="1" dirty="0" smtClean="0">
                <a:solidFill>
                  <a:srgbClr val="006020"/>
                </a:solidFill>
              </a:rPr>
              <a:t> </a:t>
            </a:r>
            <a:r>
              <a:rPr lang="en-US" sz="1400" b="1" dirty="0" err="1" smtClean="0">
                <a:solidFill>
                  <a:srgbClr val="006020"/>
                </a:solidFill>
              </a:rPr>
              <a:t>nối</a:t>
            </a:r>
            <a:r>
              <a:rPr lang="en-US" sz="1400" b="1" dirty="0" smtClean="0">
                <a:solidFill>
                  <a:srgbClr val="006020"/>
                </a:solidFill>
              </a:rPr>
              <a:t> ở 8888</a:t>
            </a:r>
          </a:p>
          <a:p>
            <a:r>
              <a:rPr lang="da-DK" sz="1400" b="1" dirty="0" smtClean="0">
                <a:solidFill>
                  <a:srgbClr val="002060"/>
                </a:solidFill>
              </a:rPr>
              <a:t>Listen = socket (AF_INET, SOCK_STREAM, IPPROTO_TCP);</a:t>
            </a:r>
          </a:p>
          <a:p>
            <a:r>
              <a:rPr lang="en-US" sz="1400" b="1" dirty="0" err="1" smtClean="0">
                <a:solidFill>
                  <a:srgbClr val="002060"/>
                </a:solidFill>
              </a:rPr>
              <a:t>InternetAddr.sin_family</a:t>
            </a:r>
            <a:r>
              <a:rPr lang="en-US" sz="1400" b="1" dirty="0" smtClean="0">
                <a:solidFill>
                  <a:srgbClr val="002060"/>
                </a:solidFill>
              </a:rPr>
              <a:t> = AF_INET;</a:t>
            </a:r>
          </a:p>
          <a:p>
            <a:r>
              <a:rPr lang="en-US" sz="1400" b="1" dirty="0" err="1" smtClean="0">
                <a:solidFill>
                  <a:srgbClr val="002060"/>
                </a:solidFill>
              </a:rPr>
              <a:t>InternetAddr.sin_addr.s_addr</a:t>
            </a:r>
            <a:r>
              <a:rPr lang="en-US" sz="1400" b="1" dirty="0" smtClean="0">
                <a:solidFill>
                  <a:srgbClr val="002060"/>
                </a:solidFill>
              </a:rPr>
              <a:t> = </a:t>
            </a:r>
            <a:r>
              <a:rPr lang="en-US" sz="1400" b="1" dirty="0" err="1" smtClean="0">
                <a:solidFill>
                  <a:srgbClr val="002060"/>
                </a:solidFill>
              </a:rPr>
              <a:t>htonl</a:t>
            </a:r>
            <a:r>
              <a:rPr lang="en-US" sz="1400" b="1" dirty="0" smtClean="0">
                <a:solidFill>
                  <a:srgbClr val="002060"/>
                </a:solidFill>
              </a:rPr>
              <a:t>(INADDR_ANY);</a:t>
            </a:r>
          </a:p>
          <a:p>
            <a:r>
              <a:rPr lang="en-US" sz="1400" b="1" dirty="0" err="1" smtClean="0">
                <a:solidFill>
                  <a:srgbClr val="002060"/>
                </a:solidFill>
              </a:rPr>
              <a:t>InternetAddr.sin_port</a:t>
            </a:r>
            <a:r>
              <a:rPr lang="en-US" sz="1400" b="1" dirty="0" smtClean="0">
                <a:solidFill>
                  <a:srgbClr val="002060"/>
                </a:solidFill>
              </a:rPr>
              <a:t> = </a:t>
            </a:r>
            <a:r>
              <a:rPr lang="en-US" sz="1400" b="1" dirty="0" err="1" smtClean="0">
                <a:solidFill>
                  <a:srgbClr val="002060"/>
                </a:solidFill>
              </a:rPr>
              <a:t>htons</a:t>
            </a:r>
            <a:r>
              <a:rPr lang="en-US" sz="1400" b="1" dirty="0" smtClean="0">
                <a:solidFill>
                  <a:srgbClr val="002060"/>
                </a:solidFill>
              </a:rPr>
              <a:t>(8888);</a:t>
            </a:r>
          </a:p>
          <a:p>
            <a:r>
              <a:rPr lang="en-US" sz="1400" b="1" dirty="0" err="1" smtClean="0">
                <a:solidFill>
                  <a:srgbClr val="002060"/>
                </a:solidFill>
              </a:rPr>
              <a:t>rc</a:t>
            </a:r>
            <a:r>
              <a:rPr lang="en-US" sz="1400" b="1" dirty="0" smtClean="0">
                <a:solidFill>
                  <a:srgbClr val="002060"/>
                </a:solidFill>
              </a:rPr>
              <a:t> = bind(Listen, (PSOCKADDR) &amp;</a:t>
            </a:r>
            <a:r>
              <a:rPr lang="en-US" sz="1400" b="1" dirty="0" err="1" smtClean="0">
                <a:solidFill>
                  <a:srgbClr val="002060"/>
                </a:solidFill>
              </a:rPr>
              <a:t>InternetAddr,sizeof</a:t>
            </a:r>
            <a:r>
              <a:rPr lang="en-US" sz="1400" b="1" dirty="0" smtClean="0">
                <a:solidFill>
                  <a:srgbClr val="002060"/>
                </a:solidFill>
              </a:rPr>
              <a:t>(</a:t>
            </a:r>
            <a:r>
              <a:rPr lang="en-US" sz="1400" b="1" dirty="0" err="1" smtClean="0">
                <a:solidFill>
                  <a:srgbClr val="002060"/>
                </a:solidFill>
              </a:rPr>
              <a:t>InternetAddr</a:t>
            </a:r>
            <a:r>
              <a:rPr lang="en-US" sz="1400" b="1" dirty="0" smtClean="0">
                <a:solidFill>
                  <a:srgbClr val="002060"/>
                </a:solidFill>
              </a:rPr>
              <a: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137</a:t>
            </a:fld>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a:t>
            </a:r>
            <a:r>
              <a:rPr lang="en-US" sz="2000" dirty="0" err="1" smtClean="0">
                <a:solidFill>
                  <a:srgbClr val="002060"/>
                </a:solidFill>
              </a:rPr>
              <a:t>WSAEventSelect</a:t>
            </a:r>
            <a:endParaRPr lang="en-US" sz="2000" dirty="0" smtClean="0">
              <a:solidFill>
                <a:srgbClr val="002060"/>
              </a:solidFill>
            </a:endParaRPr>
          </a:p>
          <a:p>
            <a:pPr marL="990600" lvl="3" indent="-266700">
              <a:buFont typeface="Wingdings" pitchFamily="2" charset="2"/>
              <a:buChar char="§"/>
            </a:pPr>
            <a:r>
              <a:rPr lang="en-US" sz="1600" dirty="0" err="1" smtClean="0">
                <a:solidFill>
                  <a:srgbClr val="002060"/>
                </a:solidFill>
              </a:rPr>
              <a:t>Thí</a:t>
            </a:r>
            <a:r>
              <a:rPr lang="en-US" sz="1600" dirty="0" smtClean="0">
                <a:solidFill>
                  <a:srgbClr val="002060"/>
                </a:solidFill>
              </a:rPr>
              <a:t> </a:t>
            </a:r>
            <a:r>
              <a:rPr lang="en-US" sz="1600" dirty="0" err="1" smtClean="0">
                <a:solidFill>
                  <a:srgbClr val="002060"/>
                </a:solidFill>
              </a:rPr>
              <a:t>dụ</a:t>
            </a:r>
            <a:r>
              <a:rPr lang="en-US" sz="1600" dirty="0" smtClean="0">
                <a:solidFill>
                  <a:srgbClr val="002060"/>
                </a:solidFill>
              </a:rPr>
              <a:t> (</a:t>
            </a:r>
            <a:r>
              <a:rPr lang="en-US" sz="1600" dirty="0" err="1" smtClean="0">
                <a:solidFill>
                  <a:srgbClr val="002060"/>
                </a:solidFill>
              </a:rPr>
              <a:t>tiếp</a:t>
            </a:r>
            <a:r>
              <a:rPr lang="en-US" sz="1600" dirty="0" smtClean="0">
                <a:solidFill>
                  <a:srgbClr val="002060"/>
                </a:solidFill>
              </a:rPr>
              <a:t>)</a:t>
            </a:r>
            <a:endParaRPr lang="en-US" sz="1600" b="1" dirty="0" smtClean="0">
              <a:solidFill>
                <a:srgbClr val="002060"/>
              </a:solidFill>
            </a:endParaRPr>
          </a:p>
        </p:txBody>
      </p:sp>
      <p:sp>
        <p:nvSpPr>
          <p:cNvPr id="7" name="TextBox 6"/>
          <p:cNvSpPr txBox="1"/>
          <p:nvPr/>
        </p:nvSpPr>
        <p:spPr>
          <a:xfrm>
            <a:off x="1524000" y="2519839"/>
            <a:ext cx="6629400" cy="3754874"/>
          </a:xfrm>
          <a:prstGeom prst="rect">
            <a:avLst/>
          </a:prstGeom>
          <a:noFill/>
        </p:spPr>
        <p:txBody>
          <a:bodyPr wrap="square" rtlCol="0">
            <a:spAutoFit/>
          </a:bodyPr>
          <a:lstStyle/>
          <a:p>
            <a:r>
              <a:rPr lang="en-US" sz="1400" b="1" dirty="0">
                <a:solidFill>
                  <a:srgbClr val="002060"/>
                </a:solidFill>
              </a:rPr>
              <a:t>SOCKET Accept, Listen</a:t>
            </a:r>
            <a:r>
              <a:rPr lang="en-US" sz="1400" b="1" dirty="0" smtClean="0">
                <a:solidFill>
                  <a:srgbClr val="002060"/>
                </a:solidFill>
              </a:rPr>
              <a:t>;</a:t>
            </a:r>
          </a:p>
          <a:p>
            <a:r>
              <a:rPr lang="en-US" sz="1400" b="1" dirty="0" smtClean="0">
                <a:solidFill>
                  <a:srgbClr val="002060"/>
                </a:solidFill>
              </a:rPr>
              <a:t>…</a:t>
            </a:r>
          </a:p>
          <a:p>
            <a:r>
              <a:rPr lang="en-US" sz="1400" b="1" dirty="0" err="1" smtClean="0">
                <a:solidFill>
                  <a:srgbClr val="002060"/>
                </a:solidFill>
              </a:rPr>
              <a:t>NewEvent</a:t>
            </a:r>
            <a:r>
              <a:rPr lang="en-US" sz="1400" b="1" dirty="0" smtClean="0">
                <a:solidFill>
                  <a:srgbClr val="002060"/>
                </a:solidFill>
              </a:rPr>
              <a:t> = </a:t>
            </a:r>
            <a:r>
              <a:rPr lang="en-US" sz="1400" b="1" dirty="0" err="1" smtClean="0">
                <a:solidFill>
                  <a:srgbClr val="002060"/>
                </a:solidFill>
              </a:rPr>
              <a:t>WSACreateEvent</a:t>
            </a:r>
            <a:r>
              <a:rPr lang="en-US" sz="1400" b="1" dirty="0" smtClean="0">
                <a:solidFill>
                  <a:srgbClr val="002060"/>
                </a:solidFill>
              </a:rPr>
              <a:t>();</a:t>
            </a:r>
          </a:p>
          <a:p>
            <a:r>
              <a:rPr lang="en-US" sz="1400" b="1" dirty="0" smtClean="0">
                <a:solidFill>
                  <a:srgbClr val="002060"/>
                </a:solidFill>
              </a:rPr>
              <a:t> </a:t>
            </a:r>
            <a:r>
              <a:rPr lang="en-US" sz="1400" b="1" dirty="0" err="1" smtClean="0">
                <a:solidFill>
                  <a:srgbClr val="002060"/>
                </a:solidFill>
              </a:rPr>
              <a:t>WSAEventSelect</a:t>
            </a:r>
            <a:r>
              <a:rPr lang="en-US" sz="1400" b="1" dirty="0" smtClean="0">
                <a:solidFill>
                  <a:srgbClr val="002060"/>
                </a:solidFill>
              </a:rPr>
              <a:t>(Listen, </a:t>
            </a:r>
            <a:r>
              <a:rPr lang="en-US" sz="1400" b="1" dirty="0" err="1" smtClean="0">
                <a:solidFill>
                  <a:srgbClr val="002060"/>
                </a:solidFill>
              </a:rPr>
              <a:t>NewEvent,FD_ACCEPT</a:t>
            </a:r>
            <a:r>
              <a:rPr lang="en-US" sz="1400" b="1" dirty="0" smtClean="0">
                <a:solidFill>
                  <a:srgbClr val="002060"/>
                </a:solidFill>
              </a:rPr>
              <a:t> | FD_CLOSE);</a:t>
            </a:r>
          </a:p>
          <a:p>
            <a:r>
              <a:rPr lang="en-US" sz="1400" b="1" dirty="0" err="1" smtClean="0">
                <a:solidFill>
                  <a:srgbClr val="002060"/>
                </a:solidFill>
              </a:rPr>
              <a:t>rc</a:t>
            </a:r>
            <a:r>
              <a:rPr lang="en-US" sz="1400" b="1" dirty="0" smtClean="0">
                <a:solidFill>
                  <a:srgbClr val="002060"/>
                </a:solidFill>
              </a:rPr>
              <a:t> = listen(Listen, 5);</a:t>
            </a:r>
          </a:p>
          <a:p>
            <a:r>
              <a:rPr lang="en-US" sz="1400" b="1" dirty="0" smtClean="0">
                <a:solidFill>
                  <a:srgbClr val="002060"/>
                </a:solidFill>
              </a:rPr>
              <a:t>WSANETWORKEVENTS	</a:t>
            </a:r>
            <a:r>
              <a:rPr lang="en-US" sz="1400" b="1" dirty="0" err="1" smtClean="0">
                <a:solidFill>
                  <a:srgbClr val="002060"/>
                </a:solidFill>
              </a:rPr>
              <a:t>NetworkEvents</a:t>
            </a:r>
            <a:r>
              <a:rPr lang="en-US" sz="1400" b="1" dirty="0" smtClean="0">
                <a:solidFill>
                  <a:srgbClr val="002060"/>
                </a:solidFill>
              </a:rPr>
              <a:t>;</a:t>
            </a:r>
          </a:p>
          <a:p>
            <a:r>
              <a:rPr lang="en-US" sz="1400" b="1" dirty="0" err="1" smtClean="0">
                <a:solidFill>
                  <a:srgbClr val="002060"/>
                </a:solidFill>
              </a:rPr>
              <a:t>SocketArray</a:t>
            </a:r>
            <a:r>
              <a:rPr lang="en-US" sz="1400" b="1" dirty="0" smtClean="0">
                <a:solidFill>
                  <a:srgbClr val="002060"/>
                </a:solidFill>
              </a:rPr>
              <a:t>[</a:t>
            </a:r>
            <a:r>
              <a:rPr lang="en-US" sz="1400" b="1" dirty="0" err="1" smtClean="0">
                <a:solidFill>
                  <a:srgbClr val="002060"/>
                </a:solidFill>
              </a:rPr>
              <a:t>EventTotal</a:t>
            </a:r>
            <a:r>
              <a:rPr lang="en-US" sz="1400" b="1" dirty="0" smtClean="0">
                <a:solidFill>
                  <a:srgbClr val="002060"/>
                </a:solidFill>
              </a:rPr>
              <a:t>] = Listen;</a:t>
            </a:r>
          </a:p>
          <a:p>
            <a:r>
              <a:rPr lang="en-US" sz="1400" b="1" dirty="0" err="1" smtClean="0">
                <a:solidFill>
                  <a:srgbClr val="002060"/>
                </a:solidFill>
              </a:rPr>
              <a:t>EventArray</a:t>
            </a:r>
            <a:r>
              <a:rPr lang="en-US" sz="1400" b="1" dirty="0" smtClean="0">
                <a:solidFill>
                  <a:srgbClr val="002060"/>
                </a:solidFill>
              </a:rPr>
              <a:t>[</a:t>
            </a:r>
            <a:r>
              <a:rPr lang="en-US" sz="1400" b="1" dirty="0" err="1" smtClean="0">
                <a:solidFill>
                  <a:srgbClr val="002060"/>
                </a:solidFill>
              </a:rPr>
              <a:t>EventTotal</a:t>
            </a:r>
            <a:r>
              <a:rPr lang="en-US" sz="1400" b="1" dirty="0" smtClean="0">
                <a:solidFill>
                  <a:srgbClr val="002060"/>
                </a:solidFill>
              </a:rPr>
              <a:t>] = </a:t>
            </a:r>
            <a:r>
              <a:rPr lang="en-US" sz="1400" b="1" dirty="0" err="1" smtClean="0">
                <a:solidFill>
                  <a:srgbClr val="002060"/>
                </a:solidFill>
              </a:rPr>
              <a:t>NewEvent</a:t>
            </a:r>
            <a:r>
              <a:rPr lang="en-US" sz="1400" b="1" dirty="0" smtClean="0">
                <a:solidFill>
                  <a:srgbClr val="002060"/>
                </a:solidFill>
              </a:rPr>
              <a:t>;</a:t>
            </a:r>
          </a:p>
          <a:p>
            <a:r>
              <a:rPr lang="en-US" sz="1400" b="1" dirty="0" err="1" smtClean="0">
                <a:solidFill>
                  <a:srgbClr val="002060"/>
                </a:solidFill>
              </a:rPr>
              <a:t>EventTotal</a:t>
            </a:r>
            <a:r>
              <a:rPr lang="en-US" sz="1400" b="1" dirty="0" smtClean="0">
                <a:solidFill>
                  <a:srgbClr val="002060"/>
                </a:solidFill>
              </a:rPr>
              <a:t>++;</a:t>
            </a:r>
          </a:p>
          <a:p>
            <a:r>
              <a:rPr lang="en-US" sz="1400" b="1" dirty="0" smtClean="0">
                <a:solidFill>
                  <a:srgbClr val="002060"/>
                </a:solidFill>
              </a:rPr>
              <a:t>char  buffer[1024];</a:t>
            </a:r>
          </a:p>
          <a:p>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len</a:t>
            </a:r>
            <a:r>
              <a:rPr lang="en-US" sz="1400" b="1" dirty="0" smtClean="0">
                <a:solidFill>
                  <a:srgbClr val="002060"/>
                </a:solidFill>
              </a:rPr>
              <a:t>;	</a:t>
            </a:r>
          </a:p>
          <a:p>
            <a:r>
              <a:rPr lang="en-US" sz="1400" b="1" dirty="0" smtClean="0">
                <a:solidFill>
                  <a:srgbClr val="002060"/>
                </a:solidFill>
              </a:rPr>
              <a:t>while(TRUE)</a:t>
            </a:r>
          </a:p>
          <a:p>
            <a:r>
              <a:rPr lang="en-US" sz="1400" b="1" dirty="0" smtClean="0">
                <a:solidFill>
                  <a:srgbClr val="002060"/>
                </a:solidFill>
              </a:rPr>
              <a:t>{</a:t>
            </a:r>
          </a:p>
          <a:p>
            <a:r>
              <a:rPr lang="en-US" sz="1400" b="1" dirty="0" smtClean="0">
                <a:solidFill>
                  <a:srgbClr val="006020"/>
                </a:solidFill>
              </a:rPr>
              <a:t>    // </a:t>
            </a:r>
            <a:r>
              <a:rPr lang="en-US" sz="1400" b="1" dirty="0" err="1" smtClean="0">
                <a:solidFill>
                  <a:srgbClr val="006020"/>
                </a:solidFill>
              </a:rPr>
              <a:t>Đợi</a:t>
            </a:r>
            <a:r>
              <a:rPr lang="en-US" sz="1400" b="1" dirty="0" smtClean="0">
                <a:solidFill>
                  <a:srgbClr val="006020"/>
                </a:solidFill>
              </a:rPr>
              <a:t> </a:t>
            </a:r>
            <a:r>
              <a:rPr lang="en-US" sz="1400" b="1" dirty="0" err="1" smtClean="0">
                <a:solidFill>
                  <a:srgbClr val="006020"/>
                </a:solidFill>
              </a:rPr>
              <a:t>tất</a:t>
            </a:r>
            <a:r>
              <a:rPr lang="en-US" sz="1400" b="1" dirty="0" smtClean="0">
                <a:solidFill>
                  <a:srgbClr val="006020"/>
                </a:solidFill>
              </a:rPr>
              <a:t> </a:t>
            </a:r>
            <a:r>
              <a:rPr lang="en-US" sz="1400" b="1" dirty="0" err="1" smtClean="0">
                <a:solidFill>
                  <a:srgbClr val="006020"/>
                </a:solidFill>
              </a:rPr>
              <a:t>cả</a:t>
            </a:r>
            <a:r>
              <a:rPr lang="en-US" sz="1400" b="1" dirty="0" smtClean="0">
                <a:solidFill>
                  <a:srgbClr val="006020"/>
                </a:solidFill>
              </a:rPr>
              <a:t> </a:t>
            </a:r>
            <a:r>
              <a:rPr lang="en-US" sz="1400" b="1" dirty="0" err="1" smtClean="0">
                <a:solidFill>
                  <a:srgbClr val="006020"/>
                </a:solidFill>
              </a:rPr>
              <a:t>các</a:t>
            </a:r>
            <a:r>
              <a:rPr lang="en-US" sz="1400" b="1" dirty="0" smtClean="0">
                <a:solidFill>
                  <a:srgbClr val="006020"/>
                </a:solidFill>
              </a:rPr>
              <a:t> </a:t>
            </a:r>
            <a:r>
              <a:rPr lang="en-US" sz="1400" b="1" dirty="0" err="1" smtClean="0">
                <a:solidFill>
                  <a:srgbClr val="006020"/>
                </a:solidFill>
              </a:rPr>
              <a:t>sự</a:t>
            </a:r>
            <a:r>
              <a:rPr lang="en-US" sz="1400" b="1" dirty="0" smtClean="0">
                <a:solidFill>
                  <a:srgbClr val="006020"/>
                </a:solidFill>
              </a:rPr>
              <a:t> </a:t>
            </a:r>
            <a:r>
              <a:rPr lang="en-US" sz="1400" b="1" dirty="0" err="1" smtClean="0">
                <a:solidFill>
                  <a:srgbClr val="006020"/>
                </a:solidFill>
              </a:rPr>
              <a:t>kiện</a:t>
            </a:r>
            <a:endParaRPr lang="en-US" sz="1400" b="1" dirty="0" smtClean="0">
              <a:solidFill>
                <a:srgbClr val="006020"/>
              </a:solidFill>
            </a:endParaRPr>
          </a:p>
          <a:p>
            <a:r>
              <a:rPr lang="en-US" sz="1400" b="1" dirty="0" smtClean="0">
                <a:solidFill>
                  <a:srgbClr val="002060"/>
                </a:solidFill>
              </a:rPr>
              <a:t>    Index = </a:t>
            </a:r>
            <a:r>
              <a:rPr lang="en-US" sz="1400" b="1" dirty="0" err="1" smtClean="0">
                <a:solidFill>
                  <a:srgbClr val="002060"/>
                </a:solidFill>
              </a:rPr>
              <a:t>WSAWaitForMultipleEvents</a:t>
            </a:r>
            <a:r>
              <a:rPr lang="en-US" sz="1400" b="1" dirty="0" smtClean="0">
                <a:solidFill>
                  <a:srgbClr val="002060"/>
                </a:solidFill>
              </a:rPr>
              <a:t>(</a:t>
            </a:r>
            <a:r>
              <a:rPr lang="en-US" sz="1400" b="1" dirty="0" err="1" smtClean="0">
                <a:solidFill>
                  <a:srgbClr val="002060"/>
                </a:solidFill>
              </a:rPr>
              <a:t>EventTotal,EventArray</a:t>
            </a:r>
            <a:r>
              <a:rPr lang="en-US" sz="1400" b="1" dirty="0" smtClean="0">
                <a:solidFill>
                  <a:srgbClr val="002060"/>
                </a:solidFill>
              </a:rPr>
              <a:t>, FALSE, 					WSA_INFINITE, FALSE);</a:t>
            </a:r>
          </a:p>
          <a:p>
            <a:r>
              <a:rPr lang="en-US" sz="1400" b="1" dirty="0" smtClean="0">
                <a:solidFill>
                  <a:srgbClr val="002060"/>
                </a:solidFill>
              </a:rPr>
              <a:t>    Index = Index - WSA_WAIT_EVENT_0; </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138</a:t>
            </a:fld>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 (tiếp)</a:t>
            </a:r>
            <a:endParaRPr lang="en-US" sz="1600" b="1" smtClean="0">
              <a:solidFill>
                <a:srgbClr val="002060"/>
              </a:solidFill>
            </a:endParaRPr>
          </a:p>
        </p:txBody>
      </p:sp>
      <p:sp>
        <p:nvSpPr>
          <p:cNvPr id="7" name="TextBox 6"/>
          <p:cNvSpPr txBox="1"/>
          <p:nvPr/>
        </p:nvSpPr>
        <p:spPr>
          <a:xfrm>
            <a:off x="1524000" y="2519839"/>
            <a:ext cx="6629400" cy="3323987"/>
          </a:xfrm>
          <a:prstGeom prst="rect">
            <a:avLst/>
          </a:prstGeom>
          <a:noFill/>
        </p:spPr>
        <p:txBody>
          <a:bodyPr wrap="square" rtlCol="0">
            <a:spAutoFit/>
          </a:bodyPr>
          <a:lstStyle/>
          <a:p>
            <a:r>
              <a:rPr lang="vi-VN" sz="1400" b="1" smtClean="0">
                <a:solidFill>
                  <a:srgbClr val="006020"/>
                </a:solidFill>
              </a:rPr>
              <a:t>// Duyệt để tìm ra sự kiện nào được báo hiệu </a:t>
            </a:r>
          </a:p>
          <a:p>
            <a:r>
              <a:rPr lang="en-US" sz="1400" b="1" smtClean="0">
                <a:solidFill>
                  <a:srgbClr val="002060"/>
                </a:solidFill>
              </a:rPr>
              <a:t>    for(i=Index; i &lt; EventTotal ;i++)</a:t>
            </a:r>
          </a:p>
          <a:p>
            <a:r>
              <a:rPr lang="en-US" sz="1400" b="1" smtClean="0">
                <a:solidFill>
                  <a:srgbClr val="002060"/>
                </a:solidFill>
              </a:rPr>
              <a:t>    {</a:t>
            </a:r>
          </a:p>
          <a:p>
            <a:r>
              <a:rPr lang="en-US" sz="1400" b="1" smtClean="0">
                <a:solidFill>
                  <a:srgbClr val="002060"/>
                </a:solidFill>
              </a:rPr>
              <a:t>     Index = WSAWaitForMultipleEvents(1, &amp;EventArray[i], TRUE, 1000, </a:t>
            </a:r>
          </a:p>
          <a:p>
            <a:r>
              <a:rPr lang="en-US" sz="1400" b="1" smtClean="0">
                <a:solidFill>
                  <a:srgbClr val="002060"/>
                </a:solidFill>
              </a:rPr>
              <a:t>		 FALSE);</a:t>
            </a:r>
          </a:p>
          <a:p>
            <a:r>
              <a:rPr lang="en-US" sz="1400" b="1" smtClean="0">
                <a:solidFill>
                  <a:srgbClr val="002060"/>
                </a:solidFill>
              </a:rPr>
              <a:t>     if ((Index == WSA_WAIT_FAILED) || (Index == WSA_WAIT_TIMEOUT))</a:t>
            </a:r>
          </a:p>
          <a:p>
            <a:r>
              <a:rPr lang="en-US" sz="1400" b="1" smtClean="0">
                <a:solidFill>
                  <a:srgbClr val="002060"/>
                </a:solidFill>
              </a:rPr>
              <a:t>         continue;</a:t>
            </a:r>
          </a:p>
          <a:p>
            <a:r>
              <a:rPr lang="en-US" sz="1400" b="1" smtClean="0">
                <a:solidFill>
                  <a:srgbClr val="002060"/>
                </a:solidFill>
              </a:rPr>
              <a:t>     else</a:t>
            </a:r>
          </a:p>
          <a:p>
            <a:r>
              <a:rPr lang="en-US" sz="1400" b="1" smtClean="0">
                <a:solidFill>
                  <a:srgbClr val="002060"/>
                </a:solidFill>
              </a:rPr>
              <a:t>     {</a:t>
            </a:r>
          </a:p>
          <a:p>
            <a:r>
              <a:rPr lang="en-US" sz="1400" b="1" smtClean="0">
                <a:solidFill>
                  <a:srgbClr val="002060"/>
                </a:solidFill>
              </a:rPr>
              <a:t>         Index = i;</a:t>
            </a:r>
          </a:p>
          <a:p>
            <a:r>
              <a:rPr lang="en-US" sz="1400" b="1" smtClean="0">
                <a:solidFill>
                  <a:srgbClr val="002060"/>
                </a:solidFill>
              </a:rPr>
              <a:t>        WSAResetEvent(EventArray[Index]);</a:t>
            </a:r>
          </a:p>
          <a:p>
            <a:r>
              <a:rPr lang="en-US" sz="1400" b="1" smtClean="0">
                <a:solidFill>
                  <a:srgbClr val="002060"/>
                </a:solidFill>
              </a:rPr>
              <a:t>         WSAEnumNetworkEvents(</a:t>
            </a:r>
          </a:p>
          <a:p>
            <a:r>
              <a:rPr lang="en-US" sz="1400" b="1" smtClean="0">
                <a:solidFill>
                  <a:srgbClr val="002060"/>
                </a:solidFill>
              </a:rPr>
              <a:t>             SocketArray[Index],</a:t>
            </a:r>
          </a:p>
          <a:p>
            <a:r>
              <a:rPr lang="en-US" sz="1400" b="1" smtClean="0">
                <a:solidFill>
                  <a:srgbClr val="002060"/>
                </a:solidFill>
              </a:rPr>
              <a:t>             EventArray[Index], </a:t>
            </a:r>
          </a:p>
          <a:p>
            <a:r>
              <a:rPr lang="en-US" sz="1400" b="1" smtClean="0">
                <a:solidFill>
                  <a:srgbClr val="002060"/>
                </a:solidFill>
              </a:rPr>
              <a:t>            &amp;NetworkEvents);</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139</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endParaRPr lang="en-US" dirty="0" smtClean="0">
              <a:solidFill>
                <a:srgbClr val="002060"/>
              </a:solidFill>
            </a:endParaRPr>
          </a:p>
          <a:p>
            <a:pPr lvl="1"/>
            <a:r>
              <a:rPr lang="en-US" b="1" dirty="0" smtClean="0">
                <a:solidFill>
                  <a:srgbClr val="002060"/>
                </a:solidFill>
              </a:rPr>
              <a:t>MFC Socket</a:t>
            </a:r>
          </a:p>
          <a:p>
            <a:pPr lvl="2"/>
            <a:r>
              <a:rPr lang="en-US" dirty="0" err="1" smtClean="0">
                <a:solidFill>
                  <a:srgbClr val="002060"/>
                </a:solidFill>
              </a:rPr>
              <a:t>Nằm</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bộ</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MFC </a:t>
            </a:r>
            <a:r>
              <a:rPr lang="en-US" dirty="0" err="1" smtClean="0">
                <a:solidFill>
                  <a:srgbClr val="002060"/>
                </a:solidFill>
              </a:rPr>
              <a:t>của</a:t>
            </a:r>
            <a:r>
              <a:rPr lang="en-US" dirty="0" smtClean="0">
                <a:solidFill>
                  <a:srgbClr val="002060"/>
                </a:solidFill>
              </a:rPr>
              <a:t> Microsoft</a:t>
            </a:r>
          </a:p>
          <a:p>
            <a:pPr lvl="2"/>
            <a:r>
              <a:rPr lang="en-US" dirty="0" err="1" smtClean="0">
                <a:solidFill>
                  <a:srgbClr val="002060"/>
                </a:solidFill>
              </a:rPr>
              <a:t>Đóng</a:t>
            </a:r>
            <a:r>
              <a:rPr lang="en-US" dirty="0" smtClean="0">
                <a:solidFill>
                  <a:srgbClr val="002060"/>
                </a:solidFill>
              </a:rPr>
              <a:t> </a:t>
            </a:r>
            <a:r>
              <a:rPr lang="en-US" dirty="0" err="1" smtClean="0">
                <a:solidFill>
                  <a:srgbClr val="002060"/>
                </a:solidFill>
              </a:rPr>
              <a:t>gói</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hàm</a:t>
            </a:r>
            <a:r>
              <a:rPr lang="en-US" dirty="0" smtClean="0">
                <a:solidFill>
                  <a:srgbClr val="002060"/>
                </a:solidFill>
              </a:rPr>
              <a:t> </a:t>
            </a:r>
            <a:r>
              <a:rPr lang="en-US" dirty="0" err="1" smtClean="0">
                <a:solidFill>
                  <a:srgbClr val="002060"/>
                </a:solidFill>
              </a:rPr>
              <a:t>của</a:t>
            </a:r>
            <a:r>
              <a:rPr lang="en-US" dirty="0" smtClean="0">
                <a:solidFill>
                  <a:srgbClr val="002060"/>
                </a:solidFill>
              </a:rPr>
              <a:t> WinSock </a:t>
            </a:r>
            <a:r>
              <a:rPr lang="en-US" dirty="0" err="1" smtClean="0">
                <a:solidFill>
                  <a:srgbClr val="002060"/>
                </a:solidFill>
              </a:rPr>
              <a:t>dưới</a:t>
            </a:r>
            <a:r>
              <a:rPr lang="en-US" dirty="0" smtClean="0">
                <a:solidFill>
                  <a:srgbClr val="002060"/>
                </a:solidFill>
              </a:rPr>
              <a:t> </a:t>
            </a:r>
            <a:r>
              <a:rPr lang="en-US" dirty="0" err="1" smtClean="0">
                <a:solidFill>
                  <a:srgbClr val="002060"/>
                </a:solidFill>
              </a:rPr>
              <a:t>dạng</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lớp</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đối</a:t>
            </a:r>
            <a:r>
              <a:rPr lang="en-US" dirty="0" smtClean="0">
                <a:solidFill>
                  <a:srgbClr val="002060"/>
                </a:solidFill>
              </a:rPr>
              <a:t> </a:t>
            </a:r>
            <a:r>
              <a:rPr lang="en-US" dirty="0" err="1" smtClean="0">
                <a:solidFill>
                  <a:srgbClr val="002060"/>
                </a:solidFill>
              </a:rPr>
              <a:t>tượng</a:t>
            </a:r>
            <a:r>
              <a:rPr lang="en-US" dirty="0" smtClean="0">
                <a:solidFill>
                  <a:srgbClr val="002060"/>
                </a:solidFill>
              </a:rPr>
              <a:t>.</a:t>
            </a:r>
          </a:p>
          <a:p>
            <a:pPr lvl="2"/>
            <a:r>
              <a:rPr lang="en-US" dirty="0" err="1" smtClean="0">
                <a:solidFill>
                  <a:srgbClr val="002060"/>
                </a:solidFill>
              </a:rPr>
              <a:t>Dễ</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hiệu</a:t>
            </a:r>
            <a:r>
              <a:rPr lang="en-US" dirty="0" smtClean="0">
                <a:solidFill>
                  <a:srgbClr val="002060"/>
                </a:solidFill>
              </a:rPr>
              <a:t> </a:t>
            </a:r>
            <a:r>
              <a:rPr lang="en-US" dirty="0" err="1" smtClean="0">
                <a:solidFill>
                  <a:srgbClr val="002060"/>
                </a:solidFill>
              </a:rPr>
              <a:t>năng</a:t>
            </a:r>
            <a:r>
              <a:rPr lang="en-US" dirty="0" smtClean="0">
                <a:solidFill>
                  <a:srgbClr val="002060"/>
                </a:solidFill>
              </a:rPr>
              <a:t> </a:t>
            </a:r>
            <a:r>
              <a:rPr lang="en-US" dirty="0" err="1" smtClean="0">
                <a:solidFill>
                  <a:srgbClr val="002060"/>
                </a:solidFill>
              </a:rPr>
              <a:t>cao</a:t>
            </a:r>
            <a:r>
              <a:rPr lang="en-US" dirty="0" smtClean="0">
                <a:solidFill>
                  <a:srgbClr val="002060"/>
                </a:solidFill>
              </a:rPr>
              <a:t>.</a:t>
            </a:r>
          </a:p>
          <a:p>
            <a:pPr lvl="1"/>
            <a:r>
              <a:rPr lang="en-US" dirty="0" err="1" smtClean="0">
                <a:solidFill>
                  <a:srgbClr val="002060"/>
                </a:solidFill>
              </a:rPr>
              <a:t>Các</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ngôn</a:t>
            </a:r>
            <a:r>
              <a:rPr lang="en-US" dirty="0" smtClean="0">
                <a:solidFill>
                  <a:srgbClr val="002060"/>
                </a:solidFill>
              </a:rPr>
              <a:t> </a:t>
            </a:r>
            <a:r>
              <a:rPr lang="en-US" dirty="0" err="1" smtClean="0">
                <a:solidFill>
                  <a:srgbClr val="002060"/>
                </a:solidFill>
              </a:rPr>
              <a:t>ngữ</a:t>
            </a:r>
            <a:r>
              <a:rPr lang="en-US" dirty="0" smtClean="0">
                <a:solidFill>
                  <a:srgbClr val="002060"/>
                </a:solidFill>
              </a:rPr>
              <a:t> </a:t>
            </a:r>
            <a:r>
              <a:rPr lang="en-US" dirty="0" err="1" smtClean="0">
                <a:solidFill>
                  <a:srgbClr val="002060"/>
                </a:solidFill>
              </a:rPr>
              <a:t>khác</a:t>
            </a:r>
            <a:r>
              <a:rPr lang="en-US" dirty="0" smtClean="0">
                <a:solidFill>
                  <a:srgbClr val="002060"/>
                </a:solidFill>
              </a:rPr>
              <a:t>: Java, PHP, Python...</a:t>
            </a:r>
          </a:p>
          <a:p>
            <a:pPr lvl="1"/>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giáo</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b="1" dirty="0" smtClean="0">
                <a:solidFill>
                  <a:srgbClr val="002060"/>
                </a:solidFill>
              </a:rPr>
              <a:t>WinSock, MFC Socket, </a:t>
            </a:r>
            <a:r>
              <a:rPr lang="en-US" b="1" dirty="0" err="1" smtClean="0">
                <a:solidFill>
                  <a:srgbClr val="002060"/>
                </a:solidFill>
              </a:rPr>
              <a:t>System.Net</a:t>
            </a:r>
            <a:r>
              <a:rPr lang="en-US" b="1" dirty="0" smtClean="0">
                <a:solidFill>
                  <a:srgbClr val="002060"/>
                </a:solidFill>
              </a:rPr>
              <a:t> </a:t>
            </a:r>
            <a:r>
              <a:rPr lang="en-US" b="1" dirty="0" err="1" smtClean="0">
                <a:solidFill>
                  <a:srgbClr val="002060"/>
                </a:solidFill>
              </a:rPr>
              <a:t>và</a:t>
            </a:r>
            <a:r>
              <a:rPr lang="en-US" b="1" dirty="0" smtClean="0">
                <a:solidFill>
                  <a:srgbClr val="002060"/>
                </a:solidFill>
              </a:rPr>
              <a:t> </a:t>
            </a:r>
            <a:r>
              <a:rPr lang="en-US" b="1" dirty="0" err="1" smtClean="0">
                <a:solidFill>
                  <a:srgbClr val="002060"/>
                </a:solidFill>
              </a:rPr>
              <a:t>System.Net.Sockets</a:t>
            </a:r>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14</a:t>
            </a:fld>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 (tiếp)</a:t>
            </a:r>
            <a:endParaRPr lang="en-US" sz="1600" b="1" smtClean="0">
              <a:solidFill>
                <a:srgbClr val="002060"/>
              </a:solidFill>
            </a:endParaRPr>
          </a:p>
        </p:txBody>
      </p:sp>
      <p:sp>
        <p:nvSpPr>
          <p:cNvPr id="7" name="TextBox 6"/>
          <p:cNvSpPr txBox="1"/>
          <p:nvPr/>
        </p:nvSpPr>
        <p:spPr>
          <a:xfrm>
            <a:off x="1524000" y="2519839"/>
            <a:ext cx="6629400" cy="3539430"/>
          </a:xfrm>
          <a:prstGeom prst="rect">
            <a:avLst/>
          </a:prstGeom>
          <a:noFill/>
        </p:spPr>
        <p:txBody>
          <a:bodyPr wrap="square" rtlCol="0">
            <a:spAutoFit/>
          </a:bodyPr>
          <a:lstStyle/>
          <a:p>
            <a:r>
              <a:rPr lang="en-US" sz="1400" b="1" smtClean="0">
                <a:solidFill>
                  <a:srgbClr val="002060"/>
                </a:solidFill>
              </a:rPr>
              <a:t>        </a:t>
            </a:r>
            <a:r>
              <a:rPr lang="en-US" sz="1400" b="1" smtClean="0">
                <a:solidFill>
                  <a:srgbClr val="006020"/>
                </a:solidFill>
              </a:rPr>
              <a:t>// Kiểm tra sự kiện FD_ACCEPT</a:t>
            </a:r>
          </a:p>
          <a:p>
            <a:r>
              <a:rPr lang="en-US" sz="1400" b="1" smtClean="0">
                <a:solidFill>
                  <a:srgbClr val="002060"/>
                </a:solidFill>
              </a:rPr>
              <a:t>         if (NetworkEvents.lNetworkEvents &amp; FD_ACCEPT)</a:t>
            </a:r>
          </a:p>
          <a:p>
            <a:r>
              <a:rPr lang="en-US" sz="1400" b="1" smtClean="0">
                <a:solidFill>
                  <a:srgbClr val="002060"/>
                </a:solidFill>
              </a:rPr>
              <a:t>         { </a:t>
            </a:r>
          </a:p>
          <a:p>
            <a:r>
              <a:rPr lang="en-US" sz="1400" b="1" smtClean="0">
                <a:solidFill>
                  <a:srgbClr val="002060"/>
                </a:solidFill>
              </a:rPr>
              <a:t>             if (NetworkEvents.iErrorCode[FD_ACCEPT_BIT] != 0)</a:t>
            </a:r>
          </a:p>
          <a:p>
            <a:r>
              <a:rPr lang="en-US" sz="1400" b="1" smtClean="0">
                <a:solidFill>
                  <a:srgbClr val="002060"/>
                </a:solidFill>
              </a:rPr>
              <a:t>             {</a:t>
            </a:r>
          </a:p>
          <a:p>
            <a:r>
              <a:rPr lang="en-US" sz="1400" b="1" smtClean="0">
                <a:solidFill>
                  <a:srgbClr val="002060"/>
                </a:solidFill>
              </a:rPr>
              <a:t>                 printf("FD_ACCEPT failed with error %d\n", </a:t>
            </a:r>
          </a:p>
          <a:p>
            <a:r>
              <a:rPr lang="en-US" sz="1400" b="1" smtClean="0">
                <a:solidFill>
                  <a:srgbClr val="002060"/>
                </a:solidFill>
              </a:rPr>
              <a:t>                     NetworkEvents.iErrorCode[FD_ACCEPT_BIT]);</a:t>
            </a:r>
          </a:p>
          <a:p>
            <a:r>
              <a:rPr lang="en-US" sz="1400" b="1" smtClean="0">
                <a:solidFill>
                  <a:srgbClr val="002060"/>
                </a:solidFill>
              </a:rPr>
              <a:t>                 break;</a:t>
            </a:r>
          </a:p>
          <a:p>
            <a:r>
              <a:rPr lang="en-US" sz="1400" b="1" smtClean="0">
                <a:solidFill>
                  <a:srgbClr val="002060"/>
                </a:solidFill>
              </a:rPr>
              <a:t>             }</a:t>
            </a:r>
          </a:p>
          <a:p>
            <a:endParaRPr lang="en-US" sz="1400" b="1" smtClean="0">
              <a:solidFill>
                <a:srgbClr val="002060"/>
              </a:solidFill>
            </a:endParaRPr>
          </a:p>
          <a:p>
            <a:r>
              <a:rPr lang="en-US" sz="1400" b="1" smtClean="0">
                <a:solidFill>
                  <a:srgbClr val="002060"/>
                </a:solidFill>
              </a:rPr>
              <a:t>         </a:t>
            </a:r>
            <a:r>
              <a:rPr lang="en-US" sz="1400" b="1" smtClean="0">
                <a:solidFill>
                  <a:srgbClr val="006020"/>
                </a:solidFill>
              </a:rPr>
              <a:t>    // Chấp nhận kết nối mới</a:t>
            </a:r>
          </a:p>
          <a:p>
            <a:r>
              <a:rPr lang="en-US" sz="1400" b="1" smtClean="0">
                <a:solidFill>
                  <a:srgbClr val="006020"/>
                </a:solidFill>
              </a:rPr>
              <a:t>             // cho vào danh sách socket và sự kiện</a:t>
            </a:r>
          </a:p>
          <a:p>
            <a:r>
              <a:rPr lang="en-US" sz="1400" b="1" smtClean="0">
                <a:solidFill>
                  <a:srgbClr val="002060"/>
                </a:solidFill>
              </a:rPr>
              <a:t>             Accept = accept(</a:t>
            </a:r>
          </a:p>
          <a:p>
            <a:r>
              <a:rPr lang="en-US" sz="1400" b="1" smtClean="0">
                <a:solidFill>
                  <a:srgbClr val="002060"/>
                </a:solidFill>
              </a:rPr>
              <a:t>                 SocketArray[Index],</a:t>
            </a:r>
          </a:p>
          <a:p>
            <a:r>
              <a:rPr lang="en-US" sz="1400" b="1" smtClean="0">
                <a:solidFill>
                  <a:srgbClr val="002060"/>
                </a:solidFill>
              </a:rPr>
              <a:t>                 NULL, NULL);</a:t>
            </a:r>
          </a:p>
          <a:p>
            <a:endParaRPr lang="en-US" sz="1400" b="1"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140</a:t>
            </a:fld>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686800" cy="48006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WSAEventSelect</a:t>
            </a:r>
          </a:p>
          <a:p>
            <a:pPr marL="990600" lvl="3" indent="-266700">
              <a:buFont typeface="Wingdings" pitchFamily="2" charset="2"/>
              <a:buChar char="§"/>
            </a:pPr>
            <a:r>
              <a:rPr lang="en-US" sz="1600" smtClean="0">
                <a:solidFill>
                  <a:srgbClr val="002060"/>
                </a:solidFill>
              </a:rPr>
              <a:t>Thí dụ (tiếp)</a:t>
            </a:r>
            <a:endParaRPr lang="en-US" sz="1600" b="1" smtClean="0">
              <a:solidFill>
                <a:srgbClr val="002060"/>
              </a:solidFill>
            </a:endParaRPr>
          </a:p>
        </p:txBody>
      </p:sp>
      <p:sp>
        <p:nvSpPr>
          <p:cNvPr id="7" name="TextBox 6"/>
          <p:cNvSpPr txBox="1"/>
          <p:nvPr/>
        </p:nvSpPr>
        <p:spPr>
          <a:xfrm>
            <a:off x="1524000" y="2519839"/>
            <a:ext cx="6629400" cy="3970318"/>
          </a:xfrm>
          <a:prstGeom prst="rect">
            <a:avLst/>
          </a:prstGeom>
          <a:noFill/>
        </p:spPr>
        <p:txBody>
          <a:bodyPr wrap="square" rtlCol="0">
            <a:spAutoFit/>
          </a:bodyPr>
          <a:lstStyle/>
          <a:p>
            <a:r>
              <a:rPr lang="en-US" sz="1400" b="1" smtClean="0">
                <a:solidFill>
                  <a:srgbClr val="002060"/>
                </a:solidFill>
              </a:rPr>
              <a:t>if (EventTotal &gt; WSA_MAXIMUM_WAIT_EVENTS)</a:t>
            </a:r>
          </a:p>
          <a:p>
            <a:r>
              <a:rPr lang="en-US" sz="1400" b="1" smtClean="0">
                <a:solidFill>
                  <a:srgbClr val="002060"/>
                </a:solidFill>
              </a:rPr>
              <a:t>             {</a:t>
            </a:r>
          </a:p>
          <a:p>
            <a:r>
              <a:rPr lang="en-US" sz="1400" b="1" smtClean="0">
                <a:solidFill>
                  <a:srgbClr val="002060"/>
                </a:solidFill>
              </a:rPr>
              <a:t>                 printf("Too many connections");</a:t>
            </a:r>
          </a:p>
          <a:p>
            <a:r>
              <a:rPr lang="en-US" sz="1400" b="1" smtClean="0">
                <a:solidFill>
                  <a:srgbClr val="002060"/>
                </a:solidFill>
              </a:rPr>
              <a:t>                 closesocket(Accept);</a:t>
            </a:r>
          </a:p>
          <a:p>
            <a:r>
              <a:rPr lang="en-US" sz="1400" b="1" smtClean="0">
                <a:solidFill>
                  <a:srgbClr val="002060"/>
                </a:solidFill>
              </a:rPr>
              <a:t>                 break;</a:t>
            </a:r>
          </a:p>
          <a:p>
            <a:r>
              <a:rPr lang="en-US" sz="1400" b="1" smtClean="0">
                <a:solidFill>
                  <a:srgbClr val="002060"/>
                </a:solidFill>
              </a:rPr>
              <a:t>             }</a:t>
            </a:r>
          </a:p>
          <a:p>
            <a:endParaRPr lang="en-US" sz="1400" b="1" smtClean="0">
              <a:solidFill>
                <a:srgbClr val="002060"/>
              </a:solidFill>
            </a:endParaRPr>
          </a:p>
          <a:p>
            <a:r>
              <a:rPr lang="en-US" sz="1400" b="1" smtClean="0">
                <a:solidFill>
                  <a:srgbClr val="002060"/>
                </a:solidFill>
              </a:rPr>
              <a:t>             NewEvent = WSACreateEvent();</a:t>
            </a:r>
          </a:p>
          <a:p>
            <a:endParaRPr lang="en-US" sz="1400" b="1" smtClean="0">
              <a:solidFill>
                <a:srgbClr val="002060"/>
              </a:solidFill>
            </a:endParaRPr>
          </a:p>
          <a:p>
            <a:r>
              <a:rPr lang="en-US" sz="1400" b="1" smtClean="0">
                <a:solidFill>
                  <a:srgbClr val="002060"/>
                </a:solidFill>
              </a:rPr>
              <a:t>             WSAEventSelect(Accept, NewEvent,</a:t>
            </a:r>
          </a:p>
          <a:p>
            <a:r>
              <a:rPr lang="en-US" sz="1400" b="1" smtClean="0">
                <a:solidFill>
                  <a:srgbClr val="002060"/>
                </a:solidFill>
              </a:rPr>
              <a:t>                 FD_READ | FD_WRITE | FD_CLOSE);</a:t>
            </a:r>
          </a:p>
          <a:p>
            <a:endParaRPr lang="en-US" sz="1400" b="1" smtClean="0">
              <a:solidFill>
                <a:srgbClr val="002060"/>
              </a:solidFill>
            </a:endParaRPr>
          </a:p>
          <a:p>
            <a:r>
              <a:rPr lang="en-US" sz="1400" b="1" smtClean="0">
                <a:solidFill>
                  <a:srgbClr val="002060"/>
                </a:solidFill>
              </a:rPr>
              <a:t>             EventArray[EventTotal] = NewEvent;</a:t>
            </a:r>
          </a:p>
          <a:p>
            <a:r>
              <a:rPr lang="en-US" sz="1400" b="1" smtClean="0">
                <a:solidFill>
                  <a:srgbClr val="002060"/>
                </a:solidFill>
              </a:rPr>
              <a:t>             SocketArray[EventTotal] = Accept;</a:t>
            </a:r>
          </a:p>
          <a:p>
            <a:r>
              <a:rPr lang="en-US" sz="1400" b="1" smtClean="0">
                <a:solidFill>
                  <a:srgbClr val="002060"/>
                </a:solidFill>
              </a:rPr>
              <a:t>             EventTotal++;</a:t>
            </a:r>
          </a:p>
          <a:p>
            <a:r>
              <a:rPr lang="en-US" sz="1400" b="1" smtClean="0">
                <a:solidFill>
                  <a:srgbClr val="002060"/>
                </a:solidFill>
              </a:rPr>
              <a:t>             printf("Socket %d connected\n", Accept);</a:t>
            </a:r>
          </a:p>
          <a:p>
            <a:r>
              <a:rPr lang="en-US" sz="1400" b="1" smtClean="0">
                <a:solidFill>
                  <a:srgbClr val="002060"/>
                </a:solidFill>
              </a:rPr>
              <a:t>         }</a:t>
            </a:r>
          </a:p>
          <a:p>
            <a:r>
              <a:rPr lang="en-US" sz="1400" b="1" smtClean="0">
                <a:solidFill>
                  <a:srgbClr val="002060"/>
                </a:solidFill>
              </a:rPr>
              <a: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141</a:t>
            </a:fld>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Cài</a:t>
            </a:r>
            <a:r>
              <a:rPr lang="en-US" dirty="0" smtClean="0"/>
              <a:t> </a:t>
            </a:r>
            <a:r>
              <a:rPr lang="en-US" dirty="0" err="1" smtClean="0"/>
              <a:t>đặt</a:t>
            </a:r>
            <a:r>
              <a:rPr lang="en-US" dirty="0" smtClean="0"/>
              <a:t> TELNET Server </a:t>
            </a:r>
            <a:r>
              <a:rPr lang="en-US" dirty="0" err="1" smtClean="0"/>
              <a:t>với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như</a:t>
            </a:r>
            <a:r>
              <a:rPr lang="en-US" dirty="0" smtClean="0"/>
              <a:t> </a:t>
            </a:r>
            <a:r>
              <a:rPr lang="en-US" dirty="0" err="1" smtClean="0"/>
              <a:t>trước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cơ</a:t>
            </a:r>
            <a:r>
              <a:rPr lang="en-US" dirty="0" smtClean="0"/>
              <a:t> </a:t>
            </a:r>
            <a:r>
              <a:rPr lang="en-US" dirty="0" err="1" smtClean="0"/>
              <a:t>chế</a:t>
            </a:r>
            <a:r>
              <a:rPr lang="en-US" dirty="0" smtClean="0"/>
              <a:t> </a:t>
            </a:r>
            <a:r>
              <a:rPr lang="en-US" dirty="0" err="1" smtClean="0"/>
              <a:t>không</a:t>
            </a:r>
            <a:r>
              <a:rPr lang="en-US" dirty="0" smtClean="0"/>
              <a:t> </a:t>
            </a:r>
            <a:r>
              <a:rPr lang="en-US" dirty="0" err="1" smtClean="0"/>
              <a:t>đồng</a:t>
            </a:r>
            <a:r>
              <a:rPr lang="en-US" dirty="0" smtClean="0"/>
              <a:t> </a:t>
            </a:r>
            <a:r>
              <a:rPr lang="en-US" dirty="0" err="1" smtClean="0"/>
              <a:t>bộ</a:t>
            </a:r>
            <a:r>
              <a:rPr lang="en-US" dirty="0" smtClean="0"/>
              <a:t> </a:t>
            </a:r>
            <a:r>
              <a:rPr lang="en-US" dirty="0" err="1" smtClean="0"/>
              <a:t>bằng</a:t>
            </a:r>
            <a:r>
              <a:rPr lang="en-US" dirty="0" smtClean="0"/>
              <a:t> </a:t>
            </a:r>
            <a:r>
              <a:rPr lang="en-US" dirty="0" err="1" smtClean="0"/>
              <a:t>WSAEventSelect</a:t>
            </a:r>
            <a:endParaRPr lang="en-US" dirty="0" smtClean="0"/>
          </a:p>
        </p:txBody>
      </p:sp>
      <p:sp>
        <p:nvSpPr>
          <p:cNvPr id="3" name="Title 2"/>
          <p:cNvSpPr>
            <a:spLocks noGrp="1"/>
          </p:cNvSpPr>
          <p:nvPr>
            <p:ph type="title"/>
          </p:nvPr>
        </p:nvSpPr>
        <p:spPr/>
        <p:txBody>
          <a:bodyPr/>
          <a:lstStyle/>
          <a:p>
            <a:r>
              <a:rPr lang="en-US" dirty="0" err="1"/>
              <a:t>Viết</a:t>
            </a:r>
            <a:r>
              <a:rPr lang="en-US" dirty="0"/>
              <a:t> TELNET Server</a:t>
            </a:r>
          </a:p>
        </p:txBody>
      </p:sp>
      <p:sp>
        <p:nvSpPr>
          <p:cNvPr id="5" name="Slide Number Placeholder 4"/>
          <p:cNvSpPr>
            <a:spLocks noGrp="1"/>
          </p:cNvSpPr>
          <p:nvPr>
            <p:ph type="sldNum" sz="quarter" idx="11"/>
          </p:nvPr>
        </p:nvSpPr>
        <p:spPr/>
        <p:txBody>
          <a:bodyPr/>
          <a:lstStyle/>
          <a:p>
            <a:fld id="{01FC069F-519A-4FBA-A280-9BFE5EA1AC9F}" type="slidenum">
              <a:rPr lang="en-US" smtClean="0"/>
              <a:pPr/>
              <a:t>142</a:t>
            </a:fld>
            <a:endParaRPr lang="en-US" dirty="0"/>
          </a:p>
        </p:txBody>
      </p:sp>
    </p:spTree>
    <p:extLst>
      <p:ext uri="{BB962C8B-B14F-4D97-AF65-F5344CB8AC3E}">
        <p14:creationId xmlns:p14="http://schemas.microsoft.com/office/powerpoint/2010/main" val="11359356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dirty="0" err="1" smtClean="0">
                <a:solidFill>
                  <a:srgbClr val="002060"/>
                </a:solidFill>
              </a:rPr>
              <a:t>Các</a:t>
            </a:r>
            <a:r>
              <a:rPr lang="en-US" sz="2400" dirty="0" smtClean="0">
                <a:solidFill>
                  <a:srgbClr val="002060"/>
                </a:solidFill>
              </a:rPr>
              <a:t> </a:t>
            </a:r>
            <a:r>
              <a:rPr lang="en-US" sz="2400" dirty="0" err="1" smtClean="0">
                <a:solidFill>
                  <a:srgbClr val="002060"/>
                </a:solidFill>
              </a:rPr>
              <a:t>mô</a:t>
            </a:r>
            <a:r>
              <a:rPr lang="en-US" sz="2400" dirty="0" smtClean="0">
                <a:solidFill>
                  <a:srgbClr val="002060"/>
                </a:solidFill>
              </a:rPr>
              <a:t> </a:t>
            </a:r>
            <a:r>
              <a:rPr lang="en-US" sz="2400" dirty="0" err="1" smtClean="0">
                <a:solidFill>
                  <a:srgbClr val="002060"/>
                </a:solidFill>
              </a:rPr>
              <a:t>hình</a:t>
            </a:r>
            <a:r>
              <a:rPr lang="en-US" sz="2400" dirty="0" smtClean="0">
                <a:solidFill>
                  <a:srgbClr val="002060"/>
                </a:solidFill>
              </a:rPr>
              <a:t> </a:t>
            </a:r>
            <a:r>
              <a:rPr lang="en-US" sz="2400" dirty="0" err="1" smtClean="0">
                <a:solidFill>
                  <a:srgbClr val="002060"/>
                </a:solidFill>
              </a:rPr>
              <a:t>vào</a:t>
            </a:r>
            <a:r>
              <a:rPr lang="en-US" sz="2400" dirty="0" smtClean="0">
                <a:solidFill>
                  <a:srgbClr val="002060"/>
                </a:solidFill>
              </a:rPr>
              <a:t> </a:t>
            </a:r>
            <a:r>
              <a:rPr lang="en-US" sz="2400" dirty="0" err="1" smtClean="0">
                <a:solidFill>
                  <a:srgbClr val="002060"/>
                </a:solidFill>
              </a:rPr>
              <a:t>ra</a:t>
            </a:r>
            <a:r>
              <a:rPr lang="en-US" sz="2400" dirty="0" smtClean="0">
                <a:solidFill>
                  <a:srgbClr val="002060"/>
                </a:solidFill>
              </a:rPr>
              <a:t> </a:t>
            </a:r>
            <a:r>
              <a:rPr lang="en-US" sz="2400" dirty="0" err="1" smtClean="0">
                <a:solidFill>
                  <a:srgbClr val="002060"/>
                </a:solidFill>
              </a:rPr>
              <a:t>của</a:t>
            </a:r>
            <a:r>
              <a:rPr lang="en-US" sz="2400" dirty="0" smtClean="0">
                <a:solidFill>
                  <a:srgbClr val="002060"/>
                </a:solidFill>
              </a:rPr>
              <a:t> WinSock</a:t>
            </a:r>
          </a:p>
          <a:p>
            <a:pPr marL="533400" lvl="2" indent="-266700"/>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Overlapped</a:t>
            </a:r>
          </a:p>
          <a:p>
            <a:pPr marL="990600" lvl="3" indent="-266700">
              <a:buFont typeface="Wingdings" pitchFamily="2" charset="2"/>
              <a:buChar char="§"/>
            </a:pPr>
            <a:r>
              <a:rPr lang="en-US" sz="1600" dirty="0" err="1" smtClean="0">
                <a:solidFill>
                  <a:srgbClr val="002060"/>
                </a:solidFill>
              </a:rPr>
              <a:t>Sử</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cấu</a:t>
            </a:r>
            <a:r>
              <a:rPr lang="en-US" sz="1600" dirty="0" smtClean="0">
                <a:solidFill>
                  <a:srgbClr val="002060"/>
                </a:solidFill>
              </a:rPr>
              <a:t> </a:t>
            </a:r>
            <a:r>
              <a:rPr lang="en-US" sz="1600" dirty="0" err="1" smtClean="0">
                <a:solidFill>
                  <a:srgbClr val="002060"/>
                </a:solidFill>
              </a:rPr>
              <a:t>trúc</a:t>
            </a:r>
            <a:r>
              <a:rPr lang="en-US" sz="1600" dirty="0" smtClean="0">
                <a:solidFill>
                  <a:srgbClr val="002060"/>
                </a:solidFill>
              </a:rPr>
              <a:t> OVERLAPPED </a:t>
            </a:r>
            <a:r>
              <a:rPr lang="en-US" sz="1600" dirty="0" err="1" smtClean="0">
                <a:solidFill>
                  <a:srgbClr val="002060"/>
                </a:solidFill>
              </a:rPr>
              <a:t>chứa</a:t>
            </a:r>
            <a:r>
              <a:rPr lang="en-US" sz="1600" dirty="0" smtClean="0">
                <a:solidFill>
                  <a:srgbClr val="002060"/>
                </a:solidFill>
              </a:rPr>
              <a:t> </a:t>
            </a:r>
            <a:r>
              <a:rPr lang="en-US" sz="1600" dirty="0" err="1" smtClean="0">
                <a:solidFill>
                  <a:srgbClr val="002060"/>
                </a:solidFill>
              </a:rPr>
              <a:t>thông</a:t>
            </a:r>
            <a:r>
              <a:rPr lang="en-US" sz="1600" dirty="0" smtClean="0">
                <a:solidFill>
                  <a:srgbClr val="002060"/>
                </a:solidFill>
              </a:rPr>
              <a:t> tin </a:t>
            </a:r>
            <a:r>
              <a:rPr lang="en-US" sz="1600" dirty="0" err="1" smtClean="0">
                <a:solidFill>
                  <a:srgbClr val="002060"/>
                </a:solidFill>
              </a:rPr>
              <a:t>về</a:t>
            </a:r>
            <a:r>
              <a:rPr lang="en-US" sz="1600" dirty="0" smtClean="0">
                <a:solidFill>
                  <a:srgbClr val="002060"/>
                </a:solidFill>
              </a:rPr>
              <a:t> </a:t>
            </a:r>
            <a:r>
              <a:rPr lang="en-US" sz="1600" dirty="0" err="1" smtClean="0">
                <a:solidFill>
                  <a:srgbClr val="002060"/>
                </a:solidFill>
              </a:rPr>
              <a:t>thao</a:t>
            </a:r>
            <a:r>
              <a:rPr lang="en-US" sz="1600" dirty="0" smtClean="0">
                <a:solidFill>
                  <a:srgbClr val="002060"/>
                </a:solidFill>
              </a:rPr>
              <a:t> </a:t>
            </a:r>
            <a:r>
              <a:rPr lang="en-US" sz="1600" dirty="0" err="1" smtClean="0">
                <a:solidFill>
                  <a:srgbClr val="002060"/>
                </a:solidFill>
              </a:rPr>
              <a:t>tác</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endParaRPr lang="en-US" sz="1600" dirty="0" smtClean="0">
              <a:solidFill>
                <a:srgbClr val="002060"/>
              </a:solidFill>
            </a:endParaRPr>
          </a:p>
          <a:p>
            <a:pPr marL="990600" lvl="3" indent="-266700">
              <a:buFont typeface="Wingdings" pitchFamily="2" charset="2"/>
              <a:buChar char="§"/>
            </a:pP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thao</a:t>
            </a:r>
            <a:r>
              <a:rPr lang="en-US" sz="1600" dirty="0" smtClean="0">
                <a:solidFill>
                  <a:srgbClr val="002060"/>
                </a:solidFill>
              </a:rPr>
              <a:t> </a:t>
            </a:r>
            <a:r>
              <a:rPr lang="en-US" sz="1600" dirty="0" err="1" smtClean="0">
                <a:solidFill>
                  <a:srgbClr val="002060"/>
                </a:solidFill>
              </a:rPr>
              <a:t>tác</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sẽ</a:t>
            </a:r>
            <a:r>
              <a:rPr lang="en-US" sz="1600" dirty="0" smtClean="0">
                <a:solidFill>
                  <a:srgbClr val="002060"/>
                </a:solidFill>
              </a:rPr>
              <a:t> </a:t>
            </a:r>
            <a:r>
              <a:rPr lang="en-US" sz="1600" dirty="0" err="1" smtClean="0">
                <a:solidFill>
                  <a:srgbClr val="002060"/>
                </a:solidFill>
              </a:rPr>
              <a:t>trở</a:t>
            </a:r>
            <a:r>
              <a:rPr lang="en-US" sz="1600" dirty="0" smtClean="0">
                <a:solidFill>
                  <a:srgbClr val="002060"/>
                </a:solidFill>
              </a:rPr>
              <a:t> </a:t>
            </a:r>
            <a:r>
              <a:rPr lang="en-US" sz="1600" dirty="0" err="1" smtClean="0">
                <a:solidFill>
                  <a:srgbClr val="002060"/>
                </a:solidFill>
              </a:rPr>
              <a:t>về</a:t>
            </a:r>
            <a:r>
              <a:rPr lang="en-US" sz="1600" dirty="0" smtClean="0">
                <a:solidFill>
                  <a:srgbClr val="002060"/>
                </a:solidFill>
              </a:rPr>
              <a:t> </a:t>
            </a:r>
            <a:r>
              <a:rPr lang="en-US" sz="1600" dirty="0" err="1" smtClean="0">
                <a:solidFill>
                  <a:srgbClr val="002060"/>
                </a:solidFill>
              </a:rPr>
              <a:t>ngay</a:t>
            </a:r>
            <a:r>
              <a:rPr lang="en-US" sz="1600" dirty="0" smtClean="0">
                <a:solidFill>
                  <a:srgbClr val="002060"/>
                </a:solidFill>
              </a:rPr>
              <a:t> </a:t>
            </a:r>
            <a:r>
              <a:rPr lang="en-US" sz="1600" dirty="0" err="1" smtClean="0">
                <a:solidFill>
                  <a:srgbClr val="002060"/>
                </a:solidFill>
              </a:rPr>
              <a:t>lập</a:t>
            </a:r>
            <a:r>
              <a:rPr lang="en-US" sz="1600" dirty="0" smtClean="0">
                <a:solidFill>
                  <a:srgbClr val="002060"/>
                </a:solidFill>
              </a:rPr>
              <a:t> </a:t>
            </a:r>
            <a:r>
              <a:rPr lang="en-US" sz="1600" dirty="0" err="1" smtClean="0">
                <a:solidFill>
                  <a:srgbClr val="002060"/>
                </a:solidFill>
              </a:rPr>
              <a:t>tức</a:t>
            </a:r>
            <a:r>
              <a:rPr lang="en-US" sz="1600" dirty="0" smtClean="0">
                <a:solidFill>
                  <a:srgbClr val="002060"/>
                </a:solidFill>
              </a:rPr>
              <a:t> </a:t>
            </a:r>
            <a:r>
              <a:rPr lang="en-US" sz="1600" dirty="0" err="1" smtClean="0">
                <a:solidFill>
                  <a:srgbClr val="002060"/>
                </a:solidFill>
              </a:rPr>
              <a:t>và</a:t>
            </a:r>
            <a:r>
              <a:rPr lang="en-US" sz="1600" dirty="0" smtClean="0">
                <a:solidFill>
                  <a:srgbClr val="002060"/>
                </a:solidFill>
              </a:rPr>
              <a:t> </a:t>
            </a:r>
            <a:r>
              <a:rPr lang="en-US" sz="1600" dirty="0" err="1" smtClean="0">
                <a:solidFill>
                  <a:srgbClr val="002060"/>
                </a:solidFill>
              </a:rPr>
              <a:t>thông</a:t>
            </a:r>
            <a:r>
              <a:rPr lang="en-US" sz="1600" dirty="0" smtClean="0">
                <a:solidFill>
                  <a:srgbClr val="002060"/>
                </a:solidFill>
              </a:rPr>
              <a:t> </a:t>
            </a:r>
            <a:r>
              <a:rPr lang="en-US" sz="1600" dirty="0" err="1" smtClean="0">
                <a:solidFill>
                  <a:srgbClr val="002060"/>
                </a:solidFill>
              </a:rPr>
              <a:t>báo</a:t>
            </a:r>
            <a:r>
              <a:rPr lang="en-US" sz="1600" dirty="0" smtClean="0">
                <a:solidFill>
                  <a:srgbClr val="002060"/>
                </a:solidFill>
              </a:rPr>
              <a:t> </a:t>
            </a:r>
            <a:r>
              <a:rPr lang="en-US" sz="1600" dirty="0" err="1" smtClean="0">
                <a:solidFill>
                  <a:srgbClr val="002060"/>
                </a:solidFill>
              </a:rPr>
              <a:t>lại</a:t>
            </a:r>
            <a:r>
              <a:rPr lang="en-US" sz="1600" dirty="0" smtClean="0">
                <a:solidFill>
                  <a:srgbClr val="002060"/>
                </a:solidFill>
              </a:rPr>
              <a:t> </a:t>
            </a:r>
            <a:r>
              <a:rPr lang="en-US" sz="1600" dirty="0" err="1" smtClean="0">
                <a:solidFill>
                  <a:srgbClr val="002060"/>
                </a:solidFill>
              </a:rPr>
              <a:t>cho</a:t>
            </a:r>
            <a:r>
              <a:rPr lang="en-US" sz="1600" dirty="0" smtClean="0">
                <a:solidFill>
                  <a:srgbClr val="002060"/>
                </a:solidFill>
              </a:rPr>
              <a:t> </a:t>
            </a:r>
            <a:r>
              <a:rPr lang="en-US" sz="1600" dirty="0" err="1" smtClean="0">
                <a:solidFill>
                  <a:srgbClr val="002060"/>
                </a:solidFill>
              </a:rPr>
              <a:t>ứng</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theo</a:t>
            </a:r>
            <a:r>
              <a:rPr lang="en-US" sz="1600" dirty="0" smtClean="0">
                <a:solidFill>
                  <a:srgbClr val="002060"/>
                </a:solidFill>
              </a:rPr>
              <a:t> </a:t>
            </a:r>
            <a:r>
              <a:rPr lang="en-US" sz="1600" dirty="0" err="1" smtClean="0">
                <a:solidFill>
                  <a:srgbClr val="002060"/>
                </a:solidFill>
              </a:rPr>
              <a:t>một</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hai</a:t>
            </a:r>
            <a:r>
              <a:rPr lang="en-US" sz="1600" dirty="0" smtClean="0">
                <a:solidFill>
                  <a:srgbClr val="002060"/>
                </a:solidFill>
              </a:rPr>
              <a:t> </a:t>
            </a:r>
            <a:r>
              <a:rPr lang="en-US" sz="1600" dirty="0" err="1" smtClean="0">
                <a:solidFill>
                  <a:srgbClr val="002060"/>
                </a:solidFill>
              </a:rPr>
              <a:t>cách</a:t>
            </a:r>
            <a:r>
              <a:rPr lang="en-US" sz="1600" dirty="0" smtClean="0">
                <a:solidFill>
                  <a:srgbClr val="002060"/>
                </a:solidFill>
              </a:rPr>
              <a:t> </a:t>
            </a:r>
            <a:r>
              <a:rPr lang="en-US" sz="1600" dirty="0" err="1" smtClean="0">
                <a:solidFill>
                  <a:srgbClr val="002060"/>
                </a:solidFill>
              </a:rPr>
              <a:t>sau</a:t>
            </a:r>
            <a:r>
              <a:rPr lang="en-US" sz="1600" dirty="0" smtClean="0">
                <a:solidFill>
                  <a:srgbClr val="002060"/>
                </a:solidFill>
              </a:rPr>
              <a:t>:</a:t>
            </a:r>
          </a:p>
          <a:p>
            <a:pPr marL="1447800" lvl="4" indent="-266700">
              <a:buFont typeface="Wingdings" pitchFamily="2" charset="2"/>
              <a:buChar char="§"/>
            </a:pPr>
            <a:r>
              <a:rPr lang="en-US" sz="1600" b="1" dirty="0" smtClean="0">
                <a:solidFill>
                  <a:srgbClr val="002060"/>
                </a:solidFill>
              </a:rPr>
              <a:t>Event</a:t>
            </a:r>
            <a:r>
              <a:rPr lang="en-US" sz="1600"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chỉ</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cấu</a:t>
            </a:r>
            <a:r>
              <a:rPr lang="en-US" sz="1600" dirty="0" smtClean="0">
                <a:solidFill>
                  <a:srgbClr val="002060"/>
                </a:solidFill>
              </a:rPr>
              <a:t> </a:t>
            </a:r>
            <a:r>
              <a:rPr lang="en-US" sz="1600" dirty="0" err="1" smtClean="0">
                <a:solidFill>
                  <a:srgbClr val="002060"/>
                </a:solidFill>
              </a:rPr>
              <a:t>trúc</a:t>
            </a:r>
            <a:r>
              <a:rPr lang="en-US" sz="1600" dirty="0" smtClean="0">
                <a:solidFill>
                  <a:srgbClr val="002060"/>
                </a:solidFill>
              </a:rPr>
              <a:t> OVERLAPPED.</a:t>
            </a:r>
          </a:p>
          <a:p>
            <a:pPr marL="1447800" lvl="4" indent="-266700">
              <a:buFont typeface="Wingdings" pitchFamily="2" charset="2"/>
              <a:buChar char="§"/>
            </a:pPr>
            <a:r>
              <a:rPr lang="en-US" sz="1600" b="1" dirty="0" smtClean="0">
                <a:solidFill>
                  <a:srgbClr val="002060"/>
                </a:solidFill>
              </a:rPr>
              <a:t>Completion routine</a:t>
            </a:r>
            <a:r>
              <a:rPr lang="en-US" sz="1600" dirty="0" smtClean="0">
                <a:solidFill>
                  <a:srgbClr val="002060"/>
                </a:solidFill>
              </a:rPr>
              <a:t> </a:t>
            </a:r>
            <a:r>
              <a:rPr lang="en-US" sz="1600" dirty="0" err="1" smtClean="0">
                <a:solidFill>
                  <a:srgbClr val="002060"/>
                </a:solidFill>
              </a:rPr>
              <a:t>được</a:t>
            </a:r>
            <a:r>
              <a:rPr lang="en-US" sz="1600" dirty="0" smtClean="0">
                <a:solidFill>
                  <a:srgbClr val="002060"/>
                </a:solidFill>
              </a:rPr>
              <a:t> </a:t>
            </a:r>
            <a:r>
              <a:rPr lang="en-US" sz="1600" dirty="0" err="1" smtClean="0">
                <a:solidFill>
                  <a:srgbClr val="002060"/>
                </a:solidFill>
              </a:rPr>
              <a:t>chỉ</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trong</a:t>
            </a:r>
            <a:r>
              <a:rPr lang="en-US" sz="1600" dirty="0" smtClean="0">
                <a:solidFill>
                  <a:srgbClr val="002060"/>
                </a:solidFill>
              </a:rPr>
              <a:t> </a:t>
            </a:r>
            <a:r>
              <a:rPr lang="en-US" sz="1600" dirty="0" err="1" smtClean="0">
                <a:solidFill>
                  <a:srgbClr val="002060"/>
                </a:solidFill>
              </a:rPr>
              <a:t>tham</a:t>
            </a:r>
            <a:r>
              <a:rPr lang="en-US" sz="1600" dirty="0" smtClean="0">
                <a:solidFill>
                  <a:srgbClr val="002060"/>
                </a:solidFill>
              </a:rPr>
              <a:t> </a:t>
            </a:r>
            <a:r>
              <a:rPr lang="en-US" sz="1600" dirty="0" err="1" smtClean="0">
                <a:solidFill>
                  <a:srgbClr val="002060"/>
                </a:solidFill>
              </a:rPr>
              <a:t>số</a:t>
            </a:r>
            <a:r>
              <a:rPr lang="en-US" sz="1600" dirty="0" smtClean="0">
                <a:solidFill>
                  <a:srgbClr val="002060"/>
                </a:solidFill>
              </a:rPr>
              <a:t> </a:t>
            </a:r>
            <a:r>
              <a:rPr lang="en-US" sz="1600" dirty="0" err="1" smtClean="0">
                <a:solidFill>
                  <a:srgbClr val="002060"/>
                </a:solidFill>
              </a:rPr>
              <a:t>của</a:t>
            </a:r>
            <a:r>
              <a:rPr lang="en-US" sz="1600" dirty="0" smtClean="0">
                <a:solidFill>
                  <a:srgbClr val="002060"/>
                </a:solidFill>
              </a:rPr>
              <a:t> </a:t>
            </a:r>
            <a:r>
              <a:rPr lang="en-US" sz="1600" dirty="0" err="1" smtClean="0">
                <a:solidFill>
                  <a:srgbClr val="002060"/>
                </a:solidFill>
              </a:rPr>
              <a:t>lời</a:t>
            </a:r>
            <a:r>
              <a:rPr lang="en-US" sz="1600" dirty="0" smtClean="0">
                <a:solidFill>
                  <a:srgbClr val="002060"/>
                </a:solidFill>
              </a:rPr>
              <a:t> </a:t>
            </a:r>
            <a:r>
              <a:rPr lang="en-US" sz="1600" dirty="0" err="1" smtClean="0">
                <a:solidFill>
                  <a:srgbClr val="002060"/>
                </a:solidFill>
              </a:rPr>
              <a:t>gọi</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endParaRPr lang="en-US" sz="1600" dirty="0" smtClean="0">
              <a:solidFill>
                <a:srgbClr val="002060"/>
              </a:solidFill>
            </a:endParaRPr>
          </a:p>
          <a:p>
            <a:pPr marL="990600" lvl="3" indent="-266700">
              <a:buFont typeface="Wingdings" pitchFamily="2" charset="2"/>
              <a:buChar char="§"/>
            </a:pPr>
            <a:r>
              <a:rPr lang="en-US" sz="1600" dirty="0" err="1" smtClean="0">
                <a:solidFill>
                  <a:srgbClr val="002060"/>
                </a:solidFill>
              </a:rPr>
              <a:t>Các</a:t>
            </a:r>
            <a:r>
              <a:rPr lang="en-US" sz="1600" dirty="0" smtClean="0">
                <a:solidFill>
                  <a:srgbClr val="002060"/>
                </a:solidFill>
              </a:rPr>
              <a:t> </a:t>
            </a:r>
            <a:r>
              <a:rPr lang="en-US" sz="1600" dirty="0" err="1" smtClean="0">
                <a:solidFill>
                  <a:srgbClr val="002060"/>
                </a:solidFill>
              </a:rPr>
              <a:t>hàm</a:t>
            </a:r>
            <a:r>
              <a:rPr lang="en-US" sz="1600" dirty="0" smtClean="0">
                <a:solidFill>
                  <a:srgbClr val="002060"/>
                </a:solidFill>
              </a:rPr>
              <a:t> </a:t>
            </a:r>
            <a:r>
              <a:rPr lang="en-US" sz="1600" dirty="0" err="1" smtClean="0">
                <a:solidFill>
                  <a:srgbClr val="002060"/>
                </a:solidFill>
              </a:rPr>
              <a:t>vào</a:t>
            </a:r>
            <a:r>
              <a:rPr lang="en-US" sz="1600" dirty="0" smtClean="0">
                <a:solidFill>
                  <a:srgbClr val="002060"/>
                </a:solidFill>
              </a:rPr>
              <a:t> </a:t>
            </a:r>
            <a:r>
              <a:rPr lang="en-US" sz="1600" dirty="0" err="1" smtClean="0">
                <a:solidFill>
                  <a:srgbClr val="002060"/>
                </a:solidFill>
              </a:rPr>
              <a:t>ra</a:t>
            </a:r>
            <a:r>
              <a:rPr lang="en-US" sz="1600" dirty="0" smtClean="0">
                <a:solidFill>
                  <a:srgbClr val="002060"/>
                </a:solidFill>
              </a:rPr>
              <a:t> </a:t>
            </a:r>
            <a:r>
              <a:rPr lang="en-US" sz="1600" dirty="0" err="1" smtClean="0">
                <a:solidFill>
                  <a:srgbClr val="002060"/>
                </a:solidFill>
              </a:rPr>
              <a:t>sử</a:t>
            </a:r>
            <a:r>
              <a:rPr lang="en-US" sz="1600" dirty="0" smtClean="0">
                <a:solidFill>
                  <a:srgbClr val="002060"/>
                </a:solidFill>
              </a:rPr>
              <a:t> </a:t>
            </a:r>
            <a:r>
              <a:rPr lang="en-US" sz="1600" dirty="0" err="1" smtClean="0">
                <a:solidFill>
                  <a:srgbClr val="002060"/>
                </a:solidFill>
              </a:rPr>
              <a:t>dụng</a:t>
            </a:r>
            <a:r>
              <a:rPr lang="en-US" sz="1600" dirty="0" smtClean="0">
                <a:solidFill>
                  <a:srgbClr val="002060"/>
                </a:solidFill>
              </a:rPr>
              <a:t> </a:t>
            </a:r>
            <a:r>
              <a:rPr lang="en-US" sz="1600" dirty="0" err="1" smtClean="0">
                <a:solidFill>
                  <a:srgbClr val="002060"/>
                </a:solidFill>
              </a:rPr>
              <a:t>mô</a:t>
            </a:r>
            <a:r>
              <a:rPr lang="en-US" sz="1600" dirty="0" smtClean="0">
                <a:solidFill>
                  <a:srgbClr val="002060"/>
                </a:solidFill>
              </a:rPr>
              <a:t> </a:t>
            </a:r>
            <a:r>
              <a:rPr lang="en-US" sz="1600" dirty="0" err="1" smtClean="0">
                <a:solidFill>
                  <a:srgbClr val="002060"/>
                </a:solidFill>
              </a:rPr>
              <a:t>hình</a:t>
            </a:r>
            <a:r>
              <a:rPr lang="en-US" sz="1600" dirty="0" smtClean="0">
                <a:solidFill>
                  <a:srgbClr val="002060"/>
                </a:solidFill>
              </a:rPr>
              <a:t> </a:t>
            </a:r>
            <a:r>
              <a:rPr lang="en-US" sz="1600" dirty="0" err="1" smtClean="0">
                <a:solidFill>
                  <a:srgbClr val="002060"/>
                </a:solidFill>
              </a:rPr>
              <a:t>này</a:t>
            </a:r>
            <a:r>
              <a:rPr lang="en-US" sz="1600" dirty="0" smtClean="0">
                <a:solidFill>
                  <a:srgbClr val="002060"/>
                </a:solidFill>
              </a:rPr>
              <a:t>:</a:t>
            </a:r>
          </a:p>
          <a:p>
            <a:pPr marL="1447800" lvl="4" indent="-266700">
              <a:buFont typeface="Wingdings" pitchFamily="2" charset="2"/>
              <a:buChar char="§"/>
            </a:pPr>
            <a:r>
              <a:rPr lang="en-US" sz="1600" dirty="0" err="1" smtClean="0">
                <a:solidFill>
                  <a:srgbClr val="002060"/>
                </a:solidFill>
              </a:rPr>
              <a:t>WSASend</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WSASendTo</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WSARecv</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WSARecvFrom</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WSAIoctl</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WSARecvMsg</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AcceptEx</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ConnectEx</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TransmitFile</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TransmitPackets</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DisconnectEx</a:t>
            </a:r>
            <a:endParaRPr lang="en-US" sz="1600" dirty="0" smtClean="0">
              <a:solidFill>
                <a:srgbClr val="002060"/>
              </a:solidFill>
            </a:endParaRPr>
          </a:p>
          <a:p>
            <a:pPr marL="1447800" lvl="4" indent="-266700">
              <a:buFont typeface="Wingdings" pitchFamily="2" charset="2"/>
              <a:buChar char="§"/>
            </a:pPr>
            <a:r>
              <a:rPr lang="en-US" sz="1600" dirty="0" err="1" smtClean="0">
                <a:solidFill>
                  <a:srgbClr val="002060"/>
                </a:solidFill>
              </a:rPr>
              <a:t>WSANSPIoctl</a:t>
            </a:r>
            <a:endParaRPr lang="en-US" sz="1600" dirty="0" smtClean="0">
              <a:solidFill>
                <a:srgbClr val="002060"/>
              </a:solidFill>
            </a:endParaRPr>
          </a:p>
        </p:txBody>
      </p:sp>
      <p:pic>
        <p:nvPicPr>
          <p:cNvPr id="7" name="Picture 2" descr="http://www.romexsoftware.com/images/iom_ol_depth1_t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0"/>
            <a:ext cx="3929560"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01FC069F-519A-4FBA-A280-9BFE5EA1AC9F}" type="slidenum">
              <a:rPr lang="en-US" smtClean="0"/>
              <a:pPr/>
              <a:t>143</a:t>
            </a:fld>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3434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Xử lý qua </a:t>
            </a:r>
            <a:r>
              <a:rPr lang="en-US" sz="2000" b="1" smtClean="0">
                <a:solidFill>
                  <a:srgbClr val="002060"/>
                </a:solidFill>
              </a:rPr>
              <a:t>event</a:t>
            </a:r>
            <a:endParaRPr lang="en-US" sz="2000" smtClean="0">
              <a:solidFill>
                <a:srgbClr val="002060"/>
              </a:solidFill>
            </a:endParaRPr>
          </a:p>
          <a:p>
            <a:pPr marL="990600" lvl="3" indent="-266700">
              <a:buFont typeface="Wingdings" pitchFamily="2" charset="2"/>
              <a:buChar char="§"/>
            </a:pPr>
            <a:r>
              <a:rPr lang="en-US" sz="1600" smtClean="0">
                <a:solidFill>
                  <a:srgbClr val="002060"/>
                </a:solidFill>
              </a:rPr>
              <a:t>Cấu trúc OVERLAPPED</a:t>
            </a:r>
          </a:p>
          <a:p>
            <a:pPr marL="1447800" lvl="4" indent="-266700">
              <a:buNone/>
            </a:pPr>
            <a:r>
              <a:rPr lang="en-US" sz="1600" b="1" smtClean="0">
                <a:solidFill>
                  <a:srgbClr val="002060"/>
                </a:solidFill>
              </a:rPr>
              <a:t>typedef struct WSAOVERLAPPED</a:t>
            </a:r>
          </a:p>
          <a:p>
            <a:pPr marL="1447800" lvl="4" indent="-266700">
              <a:buNone/>
            </a:pPr>
            <a:r>
              <a:rPr lang="en-US" sz="1600" b="1" smtClean="0">
                <a:solidFill>
                  <a:srgbClr val="002060"/>
                </a:solidFill>
              </a:rPr>
              <a:t>{ </a:t>
            </a:r>
          </a:p>
          <a:p>
            <a:pPr marL="1447800" lvl="4" indent="-266700">
              <a:buNone/>
            </a:pPr>
            <a:r>
              <a:rPr lang="en-US" sz="1600" b="1" smtClean="0">
                <a:solidFill>
                  <a:srgbClr val="002060"/>
                </a:solidFill>
              </a:rPr>
              <a:t>    DWORD    Internal;</a:t>
            </a:r>
          </a:p>
          <a:p>
            <a:pPr marL="1447800" lvl="4" indent="-266700">
              <a:buNone/>
            </a:pPr>
            <a:r>
              <a:rPr lang="en-US" sz="1600" b="1" smtClean="0">
                <a:solidFill>
                  <a:srgbClr val="002060"/>
                </a:solidFill>
              </a:rPr>
              <a:t>    DWORD    InternalHigh;</a:t>
            </a:r>
          </a:p>
          <a:p>
            <a:pPr marL="1447800" lvl="4" indent="-266700">
              <a:buNone/>
            </a:pPr>
            <a:r>
              <a:rPr lang="en-US" sz="1600" b="1" smtClean="0">
                <a:solidFill>
                  <a:srgbClr val="002060"/>
                </a:solidFill>
              </a:rPr>
              <a:t>    DWORD    Offset;</a:t>
            </a:r>
          </a:p>
          <a:p>
            <a:pPr marL="1447800" lvl="4" indent="-266700">
              <a:buNone/>
            </a:pPr>
            <a:r>
              <a:rPr lang="en-US" sz="1600" b="1" smtClean="0">
                <a:solidFill>
                  <a:srgbClr val="002060"/>
                </a:solidFill>
              </a:rPr>
              <a:t>    DWORD    OffsetHigh;</a:t>
            </a:r>
          </a:p>
          <a:p>
            <a:pPr marL="1447800" lvl="4" indent="-266700">
              <a:buNone/>
            </a:pPr>
            <a:r>
              <a:rPr lang="en-US" sz="1600" b="1" smtClean="0">
                <a:solidFill>
                  <a:srgbClr val="002060"/>
                </a:solidFill>
              </a:rPr>
              <a:t>    WSAEVENT hEvent;</a:t>
            </a:r>
          </a:p>
          <a:p>
            <a:pPr marL="1447800" lvl="4" indent="-266700">
              <a:buNone/>
            </a:pPr>
            <a:r>
              <a:rPr lang="en-US" sz="1600" b="1" smtClean="0">
                <a:solidFill>
                  <a:srgbClr val="002060"/>
                </a:solidFill>
              </a:rPr>
              <a:t>} WSAOVERLAPPED, FAR * LPWSAOVERLAPPED</a:t>
            </a:r>
          </a:p>
          <a:p>
            <a:pPr marL="990600" lvl="3" indent="-266700">
              <a:buNone/>
            </a:pPr>
            <a:r>
              <a:rPr lang="en-US" sz="1600" b="1" smtClean="0">
                <a:solidFill>
                  <a:srgbClr val="002060"/>
                </a:solidFill>
              </a:rPr>
              <a:t>Internal, InternalHigh,Offset,OffsetHigh </a:t>
            </a:r>
            <a:r>
              <a:rPr lang="en-US" sz="1600" smtClean="0">
                <a:solidFill>
                  <a:srgbClr val="002060"/>
                </a:solidFill>
              </a:rPr>
              <a:t>được sử dụng nội bộ trong WinSock</a:t>
            </a:r>
          </a:p>
          <a:p>
            <a:pPr marL="990600" lvl="3" indent="-266700">
              <a:buNone/>
            </a:pPr>
            <a:r>
              <a:rPr lang="en-US" sz="1600" b="1" smtClean="0">
                <a:solidFill>
                  <a:srgbClr val="002060"/>
                </a:solidFill>
              </a:rPr>
              <a:t>hEvent</a:t>
            </a:r>
            <a:r>
              <a:rPr lang="en-US" sz="1600" smtClean="0">
                <a:solidFill>
                  <a:srgbClr val="002060"/>
                </a:solidFill>
              </a:rPr>
              <a:t> là đối tượng </a:t>
            </a:r>
            <a:r>
              <a:rPr lang="en-US" sz="1600" b="1" smtClean="0">
                <a:solidFill>
                  <a:srgbClr val="002060"/>
                </a:solidFill>
              </a:rPr>
              <a:t>event</a:t>
            </a:r>
            <a:r>
              <a:rPr lang="en-US" sz="1600" smtClean="0">
                <a:solidFill>
                  <a:srgbClr val="002060"/>
                </a:solidFill>
              </a:rPr>
              <a:t> sẽ được báo hiệu khi thao tác vào ra hoàn tất, chương trình cần khởi tạo cấu trúc với một đối tượng sự kiện hợp lệ.</a:t>
            </a:r>
          </a:p>
          <a:p>
            <a:pPr marL="990600" lvl="3" indent="-266700">
              <a:buNone/>
            </a:pPr>
            <a:r>
              <a:rPr lang="en-US" sz="1600" smtClean="0">
                <a:solidFill>
                  <a:srgbClr val="002060"/>
                </a:solidFill>
              </a:rPr>
              <a:t>Khi thao tác vào ra hoàn tất, chương trình cần lấy kết quả vào ra thông qua hàm </a:t>
            </a:r>
            <a:r>
              <a:rPr lang="en-US" sz="1600" b="1" smtClean="0">
                <a:solidFill>
                  <a:srgbClr val="002060"/>
                </a:solidFill>
              </a:rPr>
              <a:t>WSAGetOverlappedResult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144</a:t>
            </a:fld>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52578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Xử lý qua </a:t>
            </a:r>
            <a:r>
              <a:rPr lang="en-US" sz="2000" b="1" smtClean="0">
                <a:solidFill>
                  <a:srgbClr val="002060"/>
                </a:solidFill>
              </a:rPr>
              <a:t>event</a:t>
            </a:r>
            <a:endParaRPr lang="en-US" sz="2000" smtClean="0">
              <a:solidFill>
                <a:srgbClr val="002060"/>
              </a:solidFill>
            </a:endParaRPr>
          </a:p>
          <a:p>
            <a:pPr marL="990600" lvl="3" indent="-266700">
              <a:buFont typeface="Cambria" pitchFamily="18" charset="0"/>
              <a:buChar char="‒"/>
            </a:pPr>
            <a:r>
              <a:rPr lang="en-US" sz="1600" smtClean="0">
                <a:solidFill>
                  <a:srgbClr val="002060"/>
                </a:solidFill>
              </a:rPr>
              <a:t>Hàm </a:t>
            </a:r>
            <a:r>
              <a:rPr lang="en-US" sz="1600" b="1" smtClean="0">
                <a:solidFill>
                  <a:srgbClr val="002060"/>
                </a:solidFill>
              </a:rPr>
              <a:t>WSAGetOverlappedResult</a:t>
            </a:r>
            <a:endParaRPr lang="en-US" sz="1600" smtClean="0">
              <a:solidFill>
                <a:srgbClr val="002060"/>
              </a:solidFill>
            </a:endParaRPr>
          </a:p>
          <a:p>
            <a:pPr marL="1447800" lvl="4" indent="-266700">
              <a:buNone/>
            </a:pPr>
            <a:r>
              <a:rPr lang="en-US" sz="1600" b="1" smtClean="0">
                <a:solidFill>
                  <a:srgbClr val="002060"/>
                </a:solidFill>
              </a:rPr>
              <a:t>BOOL WSAGetOverlappedResult( </a:t>
            </a:r>
          </a:p>
          <a:p>
            <a:pPr marL="1447800" lvl="4" indent="-266700">
              <a:buNone/>
            </a:pPr>
            <a:r>
              <a:rPr lang="en-US" sz="1600" b="1" smtClean="0">
                <a:solidFill>
                  <a:srgbClr val="002060"/>
                </a:solidFill>
              </a:rPr>
              <a:t>    SOCKET s,</a:t>
            </a:r>
          </a:p>
          <a:p>
            <a:pPr marL="1447800" lvl="4" indent="-266700">
              <a:buNone/>
            </a:pPr>
            <a:r>
              <a:rPr lang="en-US" sz="1600" b="1" smtClean="0">
                <a:solidFill>
                  <a:srgbClr val="002060"/>
                </a:solidFill>
              </a:rPr>
              <a:t>    LPWSAOVERLAPPED lpOverlapped, </a:t>
            </a:r>
          </a:p>
          <a:p>
            <a:pPr marL="1447800" lvl="4" indent="-266700">
              <a:buNone/>
            </a:pPr>
            <a:r>
              <a:rPr lang="en-US" sz="1600" b="1" smtClean="0">
                <a:solidFill>
                  <a:srgbClr val="002060"/>
                </a:solidFill>
              </a:rPr>
              <a:t>    LPDWORD lpcbTransfer, </a:t>
            </a:r>
          </a:p>
          <a:p>
            <a:pPr marL="1447800" lvl="4" indent="-266700">
              <a:buNone/>
            </a:pPr>
            <a:r>
              <a:rPr lang="en-US" sz="1600" b="1" smtClean="0">
                <a:solidFill>
                  <a:srgbClr val="002060"/>
                </a:solidFill>
              </a:rPr>
              <a:t>    BOOL fWait, </a:t>
            </a:r>
          </a:p>
          <a:p>
            <a:pPr marL="1447800" lvl="4" indent="-266700">
              <a:buNone/>
            </a:pPr>
            <a:r>
              <a:rPr lang="en-US" sz="1600" b="1" smtClean="0">
                <a:solidFill>
                  <a:srgbClr val="002060"/>
                </a:solidFill>
              </a:rPr>
              <a:t>    LPDWORD lpdwFlags</a:t>
            </a:r>
          </a:p>
          <a:p>
            <a:pPr marL="1447800" lvl="4" indent="-266700">
              <a:buNone/>
            </a:pPr>
            <a:r>
              <a:rPr lang="en-US" sz="1600" b="1" smtClean="0">
                <a:solidFill>
                  <a:srgbClr val="002060"/>
                </a:solidFill>
              </a:rPr>
              <a:t>);</a:t>
            </a:r>
          </a:p>
          <a:p>
            <a:pPr marL="990600" lvl="3" indent="-266700">
              <a:buNone/>
            </a:pPr>
            <a:r>
              <a:rPr lang="en-US" sz="1600" b="1" smtClean="0">
                <a:solidFill>
                  <a:srgbClr val="002060"/>
                </a:solidFill>
              </a:rPr>
              <a:t>s </a:t>
            </a:r>
            <a:r>
              <a:rPr lang="en-US" sz="1600" smtClean="0">
                <a:solidFill>
                  <a:srgbClr val="002060"/>
                </a:solidFill>
              </a:rPr>
              <a:t>là socket muốn kiểm tra kết quả</a:t>
            </a:r>
          </a:p>
          <a:p>
            <a:pPr marL="990600" lvl="3" indent="-266700">
              <a:buNone/>
            </a:pPr>
            <a:r>
              <a:rPr lang="en-US" sz="1600" b="1" smtClean="0">
                <a:solidFill>
                  <a:srgbClr val="002060"/>
                </a:solidFill>
              </a:rPr>
              <a:t>lpOverlapped</a:t>
            </a:r>
            <a:r>
              <a:rPr lang="en-US" sz="1600" smtClean="0">
                <a:solidFill>
                  <a:srgbClr val="002060"/>
                </a:solidFill>
              </a:rPr>
              <a:t> là con trỏ đến cấu trúc OVERLAPPED</a:t>
            </a:r>
          </a:p>
          <a:p>
            <a:pPr marL="990600" lvl="3" indent="-266700">
              <a:buNone/>
            </a:pPr>
            <a:r>
              <a:rPr lang="en-US" sz="1600" b="1" smtClean="0">
                <a:solidFill>
                  <a:srgbClr val="002060"/>
                </a:solidFill>
              </a:rPr>
              <a:t>lpcbTransfer </a:t>
            </a:r>
            <a:r>
              <a:rPr lang="en-US" sz="1600" smtClean="0">
                <a:solidFill>
                  <a:srgbClr val="002060"/>
                </a:solidFill>
              </a:rPr>
              <a:t>là con trỏ đến biến sẽ lưu số byte trao đổi được</a:t>
            </a:r>
          </a:p>
          <a:p>
            <a:pPr marL="990600" lvl="3" indent="-266700">
              <a:buNone/>
            </a:pPr>
            <a:r>
              <a:rPr lang="en-US" sz="1600" b="1" smtClean="0">
                <a:solidFill>
                  <a:srgbClr val="002060"/>
                </a:solidFill>
              </a:rPr>
              <a:t>fWait </a:t>
            </a:r>
            <a:r>
              <a:rPr lang="en-US" sz="1600" smtClean="0">
                <a:solidFill>
                  <a:srgbClr val="002060"/>
                </a:solidFill>
              </a:rPr>
              <a:t>là biến báo cho hàm đợi cho đến khi thao tác vào ra hoàn tất</a:t>
            </a:r>
          </a:p>
          <a:p>
            <a:pPr marL="990600" lvl="3" indent="-266700">
              <a:buNone/>
            </a:pPr>
            <a:r>
              <a:rPr lang="en-US" sz="1600" b="1" smtClean="0">
                <a:solidFill>
                  <a:srgbClr val="002060"/>
                </a:solidFill>
              </a:rPr>
              <a:t>lpdwFlags </a:t>
            </a:r>
            <a:r>
              <a:rPr lang="en-US" sz="1600" smtClean="0">
                <a:solidFill>
                  <a:srgbClr val="002060"/>
                </a:solidFill>
              </a:rPr>
              <a:t>: cờ kết quả của thao tác</a:t>
            </a:r>
          </a:p>
          <a:p>
            <a:pPr marL="990600" lvl="3" indent="-266700">
              <a:buNone/>
            </a:pPr>
            <a:r>
              <a:rPr lang="en-US" sz="1600" smtClean="0">
                <a:solidFill>
                  <a:srgbClr val="002060"/>
                </a:solidFill>
              </a:rPr>
              <a:t>Hàm trả về TRUE nếu thao tác hoàn tất hoặc FALSE nếu thao tác chưa hoàn tất, có lỗi hoặc không thể xác định.</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145</a:t>
            </a:fld>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Xử lý qua </a:t>
            </a:r>
            <a:r>
              <a:rPr lang="en-US" sz="2000" b="1" smtClean="0">
                <a:solidFill>
                  <a:srgbClr val="002060"/>
                </a:solidFill>
              </a:rPr>
              <a:t>event</a:t>
            </a:r>
          </a:p>
          <a:p>
            <a:pPr marL="990600" lvl="3" indent="-266700"/>
            <a:r>
              <a:rPr lang="en-US" sz="1800" smtClean="0">
                <a:solidFill>
                  <a:srgbClr val="002060"/>
                </a:solidFill>
              </a:rPr>
              <a:t>Tạo đối tượng event với </a:t>
            </a:r>
            <a:r>
              <a:rPr lang="en-US" sz="1800" b="1" smtClean="0">
                <a:solidFill>
                  <a:srgbClr val="002060"/>
                </a:solidFill>
              </a:rPr>
              <a:t>WSACreateEvent</a:t>
            </a:r>
            <a:r>
              <a:rPr lang="en-US" sz="1800" smtClean="0">
                <a:solidFill>
                  <a:srgbClr val="002060"/>
                </a:solidFill>
              </a:rPr>
              <a:t>.</a:t>
            </a:r>
          </a:p>
          <a:p>
            <a:pPr marL="990600" lvl="3" indent="-266700"/>
            <a:r>
              <a:rPr lang="en-US" sz="1800" smtClean="0">
                <a:solidFill>
                  <a:srgbClr val="002060"/>
                </a:solidFill>
              </a:rPr>
              <a:t>Khởi tạo cấu trúc OVERLAPPED với event vừa tạo.</a:t>
            </a:r>
          </a:p>
          <a:p>
            <a:pPr marL="990600" lvl="3" indent="-266700"/>
            <a:r>
              <a:rPr lang="en-US" sz="1800" smtClean="0">
                <a:solidFill>
                  <a:srgbClr val="002060"/>
                </a:solidFill>
              </a:rPr>
              <a:t>Gửi yêu cầu vào ra với tham số là cấu trúc OVERLAPPED vừa tạo, </a:t>
            </a:r>
            <a:r>
              <a:rPr lang="en-US" sz="1800" b="1" smtClean="0">
                <a:solidFill>
                  <a:srgbClr val="FF0000"/>
                </a:solidFill>
              </a:rPr>
              <a:t>tham số liên quan đến CompletionRoutine phải luôn bằng NULL</a:t>
            </a:r>
            <a:r>
              <a:rPr lang="en-US" sz="1800" smtClean="0">
                <a:solidFill>
                  <a:srgbClr val="002060"/>
                </a:solidFill>
              </a:rPr>
              <a:t>.</a:t>
            </a:r>
          </a:p>
          <a:p>
            <a:pPr marL="990600" lvl="3" indent="-266700"/>
            <a:r>
              <a:rPr lang="en-US" sz="1800" smtClean="0">
                <a:solidFill>
                  <a:srgbClr val="002060"/>
                </a:solidFill>
              </a:rPr>
              <a:t>Đợi thao tác kết thúc qua hàm </a:t>
            </a:r>
            <a:r>
              <a:rPr lang="en-US" sz="1800" b="1" smtClean="0">
                <a:solidFill>
                  <a:srgbClr val="002060"/>
                </a:solidFill>
              </a:rPr>
              <a:t>WSAWaitForMultipleEvents.</a:t>
            </a:r>
          </a:p>
          <a:p>
            <a:pPr marL="990600" lvl="3" indent="-266700"/>
            <a:r>
              <a:rPr lang="en-US" sz="1800" smtClean="0">
                <a:solidFill>
                  <a:srgbClr val="002060"/>
                </a:solidFill>
              </a:rPr>
              <a:t>Nhận kết quả vào ra qua hàm WSAGetOverlappedResult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146</a:t>
            </a:fld>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xử lý qua </a:t>
            </a:r>
            <a:r>
              <a:rPr lang="en-US" sz="2000" b="1" smtClean="0">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smtClean="0">
                <a:solidFill>
                  <a:srgbClr val="006020"/>
                </a:solidFill>
              </a:rPr>
              <a:t>	// Khởi tạo WinSock và kết nối đến 127.0.0.1:8888</a:t>
            </a:r>
          </a:p>
          <a:p>
            <a:r>
              <a:rPr lang="en-US" sz="1400" b="1" smtClean="0">
                <a:solidFill>
                  <a:srgbClr val="006020"/>
                </a:solidFill>
              </a:rPr>
              <a:t>	…</a:t>
            </a:r>
          </a:p>
          <a:p>
            <a:r>
              <a:rPr lang="en-US" sz="1400" b="1" smtClean="0"/>
              <a:t>	</a:t>
            </a:r>
            <a:r>
              <a:rPr lang="en-US" sz="1400" b="1" smtClean="0">
                <a:solidFill>
                  <a:srgbClr val="002060"/>
                </a:solidFill>
              </a:rPr>
              <a:t>OVERLAPPED	overlapped</a:t>
            </a:r>
            <a:r>
              <a:rPr lang="en-US" sz="1400" b="1" smtClean="0"/>
              <a:t>; </a:t>
            </a:r>
            <a:r>
              <a:rPr lang="en-US" sz="1400" b="1" smtClean="0">
                <a:solidFill>
                  <a:srgbClr val="006020"/>
                </a:solidFill>
              </a:rPr>
              <a:t>// Khai báo cấu trúc OVERLAPPED</a:t>
            </a:r>
          </a:p>
          <a:p>
            <a:r>
              <a:rPr lang="en-US" sz="1400" b="1" smtClean="0"/>
              <a:t>	WSAEVENT	receiveEvent = WSACreateEvent(); </a:t>
            </a:r>
            <a:r>
              <a:rPr lang="en-US" sz="1400" b="1" smtClean="0">
                <a:solidFill>
                  <a:srgbClr val="006020"/>
                </a:solidFill>
              </a:rPr>
              <a:t>// Tạo event</a:t>
            </a:r>
          </a:p>
          <a:p>
            <a:r>
              <a:rPr lang="en-US" sz="1400" b="1" smtClean="0"/>
              <a:t>	memset(&amp;overlapped,0,sizeof(overlapped));</a:t>
            </a:r>
          </a:p>
          <a:p>
            <a:r>
              <a:rPr lang="en-US" sz="1400" b="1" smtClean="0"/>
              <a:t>	overlapped.hEvent = receiveEvent;</a:t>
            </a:r>
          </a:p>
          <a:p>
            <a:endParaRPr lang="en-US" sz="1400" b="1" smtClean="0"/>
          </a:p>
          <a:p>
            <a:r>
              <a:rPr lang="en-US" sz="1400" b="1" smtClean="0"/>
              <a:t>	char	buff[1024];	</a:t>
            </a:r>
            <a:r>
              <a:rPr lang="en-US" sz="1400" b="1" smtClean="0">
                <a:solidFill>
                  <a:srgbClr val="006020"/>
                </a:solidFill>
              </a:rPr>
              <a:t>// Bộ đệm nhận dữ liệu</a:t>
            </a:r>
          </a:p>
          <a:p>
            <a:r>
              <a:rPr lang="en-US" sz="1400" b="1" smtClean="0"/>
              <a:t>	WSABUF	databuff;		</a:t>
            </a:r>
            <a:r>
              <a:rPr lang="en-US" sz="1400" b="1" smtClean="0">
                <a:solidFill>
                  <a:srgbClr val="006020"/>
                </a:solidFill>
              </a:rPr>
              <a:t>// Cấu trúc mô tả bộ đệm</a:t>
            </a:r>
          </a:p>
          <a:p>
            <a:r>
              <a:rPr lang="en-US" sz="1400" b="1" smtClean="0"/>
              <a:t>	databuff.buf = buff;	</a:t>
            </a:r>
          </a:p>
          <a:p>
            <a:r>
              <a:rPr lang="en-US" sz="1400" b="1" smtClean="0"/>
              <a:t>	databuff.len = 1024;</a:t>
            </a:r>
          </a:p>
          <a:p>
            <a:r>
              <a:rPr lang="en-US" sz="1400" b="1" smtClean="0"/>
              <a:t>	DWORD	bytesReceived = 0;	</a:t>
            </a:r>
            <a:r>
              <a:rPr lang="en-US" sz="1400" b="1" smtClean="0">
                <a:solidFill>
                  <a:srgbClr val="006020"/>
                </a:solidFill>
              </a:rPr>
              <a:t>// Số byte nhận được</a:t>
            </a:r>
          </a:p>
          <a:p>
            <a:r>
              <a:rPr lang="en-US" sz="1400" b="1" smtClean="0"/>
              <a:t>	DWORD	flags = 0;		</a:t>
            </a:r>
            <a:r>
              <a:rPr lang="en-US" sz="1400" b="1" smtClean="0">
                <a:solidFill>
                  <a:srgbClr val="006020"/>
                </a:solidFill>
              </a:rPr>
              <a:t>/ Cờ quy định cách nhận, bắt buộc phải có	</a:t>
            </a:r>
          </a:p>
          <a:p>
            <a:endParaRPr lang="en-US" sz="1400" b="1" smtClean="0"/>
          </a:p>
          <a:p>
            <a:r>
              <a:rPr lang="en-US" sz="1400" b="1" smtClean="0"/>
              <a:t>	while (1)</a:t>
            </a:r>
          </a:p>
          <a:p>
            <a:r>
              <a:rPr lang="en-US" sz="1400" b="1" smtClean="0"/>
              <a:t>	{</a:t>
            </a:r>
          </a:p>
          <a:p>
            <a:r>
              <a:rPr lang="en-US" sz="1400" b="1" smtClean="0"/>
              <a:t>		DWORD	flags = 0;</a:t>
            </a:r>
          </a:p>
          <a:p>
            <a:r>
              <a:rPr lang="en-US" sz="1400" b="1" smtClean="0"/>
              <a:t>		</a:t>
            </a:r>
            <a:r>
              <a:rPr lang="en-US" sz="1400" b="1" smtClean="0">
                <a:solidFill>
                  <a:srgbClr val="006020"/>
                </a:solidFill>
              </a:rPr>
              <a:t>// Gửi yêu cầu nhận dữ liệu</a:t>
            </a:r>
          </a:p>
          <a:p>
            <a:r>
              <a:rPr lang="en-US" sz="1400" b="1" smtClean="0"/>
              <a:t>		rc = WSARecv(s,&amp;databuff,1,&amp;bytesReceived,&amp;flags,&amp;overlapped,0);</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147</a:t>
            </a:fld>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xử lý qua </a:t>
            </a:r>
            <a:r>
              <a:rPr lang="en-US" sz="2000" b="1" smtClean="0">
                <a:solidFill>
                  <a:srgbClr val="002060"/>
                </a:solidFill>
              </a:rPr>
              <a:t>event</a:t>
            </a:r>
          </a:p>
        </p:txBody>
      </p:sp>
      <p:sp>
        <p:nvSpPr>
          <p:cNvPr id="7" name="Rectangle 6"/>
          <p:cNvSpPr/>
          <p:nvPr/>
        </p:nvSpPr>
        <p:spPr>
          <a:xfrm>
            <a:off x="762000" y="2286000"/>
            <a:ext cx="7772400" cy="4185761"/>
          </a:xfrm>
          <a:prstGeom prst="rect">
            <a:avLst/>
          </a:prstGeom>
        </p:spPr>
        <p:txBody>
          <a:bodyPr wrap="square">
            <a:spAutoFit/>
          </a:bodyPr>
          <a:lstStyle/>
          <a:p>
            <a:r>
              <a:rPr lang="en-US" sz="1400" b="1" smtClean="0">
                <a:solidFill>
                  <a:srgbClr val="006020"/>
                </a:solidFill>
              </a:rPr>
              <a:t>	</a:t>
            </a:r>
            <a:r>
              <a:rPr lang="en-US" sz="1400" b="1" smtClean="0">
                <a:solidFill>
                  <a:srgbClr val="002060"/>
                </a:solidFill>
              </a:rPr>
              <a:t>if (rc == SOCKET_ERROR)</a:t>
            </a:r>
          </a:p>
          <a:p>
            <a:r>
              <a:rPr lang="en-US" sz="1400" b="1" smtClean="0">
                <a:solidFill>
                  <a:srgbClr val="002060"/>
                </a:solidFill>
              </a:rPr>
              <a:t>	{</a:t>
            </a:r>
          </a:p>
          <a:p>
            <a:r>
              <a:rPr lang="en-US" sz="1400" b="1" smtClean="0">
                <a:solidFill>
                  <a:srgbClr val="002060"/>
                </a:solidFill>
              </a:rPr>
              <a:t>		rc = WSAGetLastError();</a:t>
            </a:r>
          </a:p>
          <a:p>
            <a:r>
              <a:rPr lang="en-US" sz="1400" b="1" smtClean="0">
                <a:solidFill>
                  <a:srgbClr val="002060"/>
                </a:solidFill>
              </a:rPr>
              <a:t>		if (rc != WSA_IO_PENDING) </a:t>
            </a:r>
          </a:p>
          <a:p>
            <a:r>
              <a:rPr lang="en-US" sz="1400" b="1" smtClean="0">
                <a:solidFill>
                  <a:srgbClr val="002060"/>
                </a:solidFill>
              </a:rPr>
              <a:t>		{</a:t>
            </a:r>
          </a:p>
          <a:p>
            <a:r>
              <a:rPr lang="en-US" sz="1400" b="1" smtClean="0">
                <a:solidFill>
                  <a:srgbClr val="002060"/>
                </a:solidFill>
              </a:rPr>
              <a:t>			printf("Loi %d !\n",rc);</a:t>
            </a:r>
          </a:p>
          <a:p>
            <a:r>
              <a:rPr lang="en-US" sz="1400" b="1" smtClean="0">
                <a:solidFill>
                  <a:srgbClr val="002060"/>
                </a:solidFill>
              </a:rPr>
              <a:t>			continue;</a:t>
            </a:r>
          </a:p>
          <a:p>
            <a:r>
              <a:rPr lang="en-US" sz="1400" b="1" smtClean="0">
                <a:solidFill>
                  <a:srgbClr val="002060"/>
                </a:solidFill>
              </a:rPr>
              <a:t>		}</a:t>
            </a:r>
          </a:p>
          <a:p>
            <a:r>
              <a:rPr lang="en-US" sz="1400" b="1" smtClean="0">
                <a:solidFill>
                  <a:srgbClr val="002060"/>
                </a:solidFill>
              </a:rPr>
              <a:t>	};</a:t>
            </a:r>
          </a:p>
          <a:p>
            <a:r>
              <a:rPr lang="en-US" sz="1400" b="1" smtClean="0">
                <a:solidFill>
                  <a:srgbClr val="002060"/>
                </a:solidFill>
              </a:rPr>
              <a:t>	rc = WSAWaitForMultipleEvents(1,&amp;receiveEvent,TRUE,WSA_INFINITE,FALSE);</a:t>
            </a:r>
          </a:p>
          <a:p>
            <a:r>
              <a:rPr lang="en-US" sz="1400" b="1" smtClean="0">
                <a:solidFill>
                  <a:srgbClr val="002060"/>
                </a:solidFill>
              </a:rPr>
              <a:t>	if ((rc == WSA_WAIT_FAILED)||(rc==WSA_WAIT_TIMEOUT)) continue;</a:t>
            </a:r>
          </a:p>
          <a:p>
            <a:r>
              <a:rPr lang="en-US" sz="1400" b="1" smtClean="0">
                <a:solidFill>
                  <a:srgbClr val="002060"/>
                </a:solidFill>
              </a:rPr>
              <a:t>	WSAResetEvent(receiveEvent);</a:t>
            </a:r>
          </a:p>
          <a:p>
            <a:r>
              <a:rPr lang="en-US" sz="1400" b="1" smtClean="0">
                <a:solidFill>
                  <a:srgbClr val="002060"/>
                </a:solidFill>
              </a:rPr>
              <a:t>	rc = WSAGetOverlappedResult(s,&amp;overlapped,&amp;bytesReceived,FALSE,&amp;flags);</a:t>
            </a:r>
          </a:p>
          <a:p>
            <a:r>
              <a:rPr lang="en-US" sz="1400" b="1" smtClean="0">
                <a:solidFill>
                  <a:srgbClr val="002060"/>
                </a:solidFill>
              </a:rPr>
              <a:t>	</a:t>
            </a:r>
            <a:r>
              <a:rPr lang="en-US" sz="1400" b="1" smtClean="0">
                <a:solidFill>
                  <a:srgbClr val="006020"/>
                </a:solidFill>
              </a:rPr>
              <a:t>// Kiểm tra lỗi</a:t>
            </a:r>
          </a:p>
          <a:p>
            <a:r>
              <a:rPr lang="en-US" sz="1400" b="1" smtClean="0">
                <a:solidFill>
                  <a:srgbClr val="006020"/>
                </a:solidFill>
              </a:rPr>
              <a:t>	…</a:t>
            </a:r>
          </a:p>
          <a:p>
            <a:r>
              <a:rPr lang="en-US" sz="1400" b="1" smtClean="0">
                <a:solidFill>
                  <a:srgbClr val="006020"/>
                </a:solidFill>
              </a:rPr>
              <a:t>	// Hiển thị</a:t>
            </a:r>
          </a:p>
          <a:p>
            <a:r>
              <a:rPr lang="en-US" sz="1400" b="1" smtClean="0">
                <a:solidFill>
                  <a:srgbClr val="002060"/>
                </a:solidFill>
              </a:rPr>
              <a:t>	buff[bytesReceived] = 0;</a:t>
            </a:r>
          </a:p>
          <a:p>
            <a:r>
              <a:rPr lang="en-US" sz="1400" b="1" smtClean="0">
                <a:solidFill>
                  <a:srgbClr val="002060"/>
                </a:solidFill>
              </a:rPr>
              <a:t>	printf(buff);</a:t>
            </a:r>
          </a:p>
          <a:p>
            <a:r>
              <a:rPr lang="en-US" sz="1400" b="1" smtClean="0">
                <a:solidFill>
                  <a:srgbClr val="002060"/>
                </a:solidFill>
              </a:rPr>
              <a:t>	}</a:t>
            </a:r>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148</a:t>
            </a:fld>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Xử lý Completion Routine</a:t>
            </a:r>
          </a:p>
          <a:p>
            <a:pPr marL="990600" lvl="3" indent="-266700"/>
            <a:r>
              <a:rPr lang="en-US" sz="1600" smtClean="0">
                <a:solidFill>
                  <a:srgbClr val="002060"/>
                </a:solidFill>
              </a:rPr>
              <a:t>Hệ thống sẽ thông báo cho ứng dụng biết thao tác vào ra kết thúc thông qua một hàm callback gọi là </a:t>
            </a:r>
            <a:r>
              <a:rPr lang="en-US" sz="1600" b="1" smtClean="0">
                <a:solidFill>
                  <a:srgbClr val="002060"/>
                </a:solidFill>
              </a:rPr>
              <a:t>Completion Routine</a:t>
            </a:r>
          </a:p>
          <a:p>
            <a:pPr marL="990600" lvl="3" indent="-266700"/>
            <a:r>
              <a:rPr lang="en-US" sz="1600" smtClean="0">
                <a:solidFill>
                  <a:srgbClr val="002060"/>
                </a:solidFill>
              </a:rPr>
              <a:t>Nguyên mẫu của hàm như sau</a:t>
            </a:r>
          </a:p>
          <a:p>
            <a:pPr marL="990600" lvl="3" indent="-266700">
              <a:buNone/>
            </a:pPr>
            <a:r>
              <a:rPr lang="en-US" sz="1600" b="1" smtClean="0">
                <a:solidFill>
                  <a:srgbClr val="002060"/>
                </a:solidFill>
              </a:rPr>
              <a:t>	void CALLBACK CompletionROUTINE(</a:t>
            </a:r>
          </a:p>
          <a:p>
            <a:pPr marL="990600" lvl="3" indent="-266700">
              <a:buNone/>
            </a:pPr>
            <a:r>
              <a:rPr lang="en-US" sz="1600" b="1" smtClean="0">
                <a:solidFill>
                  <a:srgbClr val="002060"/>
                </a:solidFill>
              </a:rPr>
              <a:t>		IN DWORD dwError, 	</a:t>
            </a:r>
            <a:r>
              <a:rPr lang="en-US" sz="1600" b="1" smtClean="0">
                <a:solidFill>
                  <a:srgbClr val="006020"/>
                </a:solidFill>
              </a:rPr>
              <a:t>// Mã lỗi</a:t>
            </a:r>
          </a:p>
          <a:p>
            <a:pPr marL="990600" lvl="3" indent="-266700">
              <a:buNone/>
            </a:pPr>
            <a:r>
              <a:rPr lang="en-US" sz="1600" b="1" smtClean="0">
                <a:solidFill>
                  <a:srgbClr val="002060"/>
                </a:solidFill>
              </a:rPr>
              <a:t>		IN DWORD cbTransferred,	</a:t>
            </a:r>
            <a:r>
              <a:rPr lang="en-US" sz="1600" b="1" smtClean="0">
                <a:solidFill>
                  <a:srgbClr val="006020"/>
                </a:solidFill>
              </a:rPr>
              <a:t>// Số byte trao đổi</a:t>
            </a:r>
          </a:p>
          <a:p>
            <a:pPr marL="990600" lvl="3" indent="-266700">
              <a:buNone/>
            </a:pPr>
            <a:r>
              <a:rPr lang="en-US" sz="1600" b="1" smtClean="0">
                <a:solidFill>
                  <a:srgbClr val="002060"/>
                </a:solidFill>
              </a:rPr>
              <a:t>		IN LPWSAOVERLAPPED lpOverlapped,  </a:t>
            </a:r>
            <a:r>
              <a:rPr lang="en-US" sz="1600" b="1" smtClean="0">
                <a:solidFill>
                  <a:srgbClr val="006020"/>
                </a:solidFill>
              </a:rPr>
              <a:t>// Cấu trúc lpOverlapped 					// tương ứng</a:t>
            </a:r>
          </a:p>
          <a:p>
            <a:pPr marL="990600" lvl="3" indent="-266700">
              <a:buNone/>
            </a:pPr>
            <a:r>
              <a:rPr lang="en-US" sz="1600" b="1" smtClean="0">
                <a:solidFill>
                  <a:srgbClr val="002060"/>
                </a:solidFill>
              </a:rPr>
              <a:t>		IN DWORD dwFlags );	</a:t>
            </a:r>
            <a:r>
              <a:rPr lang="en-US" sz="1600" b="1" smtClean="0">
                <a:solidFill>
                  <a:srgbClr val="006020"/>
                </a:solidFill>
              </a:rPr>
              <a:t>// Cờ kết quả thao tác vào ra</a:t>
            </a:r>
          </a:p>
          <a:p>
            <a:pPr marL="990600" lvl="3" indent="-266700"/>
            <a:r>
              <a:rPr lang="en-US" sz="1600" smtClean="0">
                <a:solidFill>
                  <a:srgbClr val="002060"/>
                </a:solidFill>
              </a:rPr>
              <a:t>WinSock sẽ bỏ qua trường </a:t>
            </a:r>
            <a:r>
              <a:rPr lang="en-US" sz="1600" b="1" smtClean="0">
                <a:solidFill>
                  <a:srgbClr val="002060"/>
                </a:solidFill>
              </a:rPr>
              <a:t>event </a:t>
            </a:r>
            <a:r>
              <a:rPr lang="en-US" sz="1600" smtClean="0">
                <a:solidFill>
                  <a:srgbClr val="002060"/>
                </a:solidFill>
              </a:rPr>
              <a:t>trong cấu trúc OVERLAPPED, việc tạo đối tượng event và thăm dò là không cần thiết nữa.</a:t>
            </a:r>
          </a:p>
          <a:p>
            <a:pPr marL="990600" lvl="3" indent="-266700"/>
            <a:endParaRPr lang="en-US" sz="1600" smtClean="0">
              <a:solidFill>
                <a:srgbClr val="002060"/>
              </a:solidFill>
            </a:endParaRPr>
          </a:p>
          <a:p>
            <a:pPr marL="990600" lvl="3" indent="-266700">
              <a:buNone/>
            </a:pPr>
            <a:r>
              <a:rPr lang="en-US" sz="1800" smtClean="0"/>
              <a:t>	</a:t>
            </a:r>
            <a:endParaRPr lang="en-US" sz="1600" b="1" smtClean="0">
              <a:solidFill>
                <a:srgbClr val="00602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149</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76800" cy="4525963"/>
          </a:xfrm>
        </p:spPr>
        <p:txBody>
          <a:bodyPr>
            <a:normAutofit lnSpcReduction="10000"/>
          </a:bodyPr>
          <a:lstStyle/>
          <a:p>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endParaRPr lang="en-US" dirty="0" smtClean="0">
              <a:solidFill>
                <a:srgbClr val="002060"/>
              </a:solidFill>
            </a:endParaRPr>
          </a:p>
          <a:p>
            <a:pPr lvl="1"/>
            <a:r>
              <a:rPr lang="en-US" b="1" dirty="0" smtClean="0">
                <a:solidFill>
                  <a:srgbClr val="002060"/>
                </a:solidFill>
              </a:rPr>
              <a:t>Visual Studio (6.0, 2003 .NET, 2005, 2008</a:t>
            </a:r>
            <a:r>
              <a:rPr lang="en-US" b="1" dirty="0" smtClean="0">
                <a:solidFill>
                  <a:srgbClr val="002060"/>
                </a:solidFill>
              </a:rPr>
              <a:t>, 2010</a:t>
            </a:r>
            <a:r>
              <a:rPr lang="en-US" b="1" dirty="0" smtClean="0">
                <a:solidFill>
                  <a:srgbClr val="002060"/>
                </a:solidFill>
              </a:rPr>
              <a:t>)</a:t>
            </a:r>
          </a:p>
          <a:p>
            <a:pPr lvl="2"/>
            <a:r>
              <a:rPr lang="en-US" dirty="0" err="1" smtClean="0">
                <a:solidFill>
                  <a:srgbClr val="002060"/>
                </a:solidFill>
              </a:rPr>
              <a:t>Rất</a:t>
            </a:r>
            <a:r>
              <a:rPr lang="en-US" dirty="0" smtClean="0">
                <a:solidFill>
                  <a:srgbClr val="002060"/>
                </a:solidFill>
              </a:rPr>
              <a:t> </a:t>
            </a:r>
            <a:r>
              <a:rPr lang="en-US" dirty="0" err="1" smtClean="0">
                <a:solidFill>
                  <a:srgbClr val="002060"/>
                </a:solidFill>
              </a:rPr>
              <a:t>mạnh</a:t>
            </a:r>
            <a:endParaRPr lang="en-US" dirty="0" smtClean="0">
              <a:solidFill>
                <a:srgbClr val="002060"/>
              </a:solidFill>
            </a:endParaRPr>
          </a:p>
          <a:p>
            <a:pPr lvl="2"/>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a:t>
            </a:r>
            <a:r>
              <a:rPr lang="en-US" dirty="0" err="1" smtClean="0">
                <a:solidFill>
                  <a:srgbClr val="002060"/>
                </a:solidFill>
              </a:rPr>
              <a:t>cả</a:t>
            </a:r>
            <a:r>
              <a:rPr lang="en-US" dirty="0" smtClean="0">
                <a:solidFill>
                  <a:srgbClr val="002060"/>
                </a:solidFill>
              </a:rPr>
              <a:t> WinSock, MFC Socket </a:t>
            </a:r>
            <a:r>
              <a:rPr lang="en-US" dirty="0" err="1" smtClean="0">
                <a:solidFill>
                  <a:srgbClr val="002060"/>
                </a:solidFill>
              </a:rPr>
              <a:t>và</a:t>
            </a:r>
            <a:r>
              <a:rPr lang="en-US" dirty="0" smtClean="0">
                <a:solidFill>
                  <a:srgbClr val="002060"/>
                </a:solidFill>
              </a:rPr>
              <a:t> .NET Socket (</a:t>
            </a:r>
            <a:r>
              <a:rPr lang="en-US" dirty="0" err="1" smtClean="0">
                <a:solidFill>
                  <a:srgbClr val="002060"/>
                </a:solidFill>
              </a:rPr>
              <a:t>Phiên</a:t>
            </a:r>
            <a:r>
              <a:rPr lang="en-US" dirty="0" smtClean="0">
                <a:solidFill>
                  <a:srgbClr val="002060"/>
                </a:solidFill>
              </a:rPr>
              <a:t> </a:t>
            </a:r>
            <a:r>
              <a:rPr lang="en-US" dirty="0" err="1" smtClean="0">
                <a:solidFill>
                  <a:srgbClr val="002060"/>
                </a:solidFill>
              </a:rPr>
              <a:t>bản</a:t>
            </a:r>
            <a:r>
              <a:rPr lang="en-US" dirty="0" smtClean="0">
                <a:solidFill>
                  <a:srgbClr val="002060"/>
                </a:solidFill>
              </a:rPr>
              <a:t> 2003.NET </a:t>
            </a:r>
            <a:r>
              <a:rPr lang="en-US" dirty="0" err="1" smtClean="0">
                <a:solidFill>
                  <a:srgbClr val="002060"/>
                </a:solidFill>
              </a:rPr>
              <a:t>trở</a:t>
            </a:r>
            <a:r>
              <a:rPr lang="en-US" dirty="0" smtClean="0">
                <a:solidFill>
                  <a:srgbClr val="002060"/>
                </a:solidFill>
              </a:rPr>
              <a:t> </a:t>
            </a:r>
            <a:r>
              <a:rPr lang="en-US" dirty="0" err="1" smtClean="0">
                <a:solidFill>
                  <a:srgbClr val="002060"/>
                </a:solidFill>
              </a:rPr>
              <a:t>lên</a:t>
            </a:r>
            <a:r>
              <a:rPr lang="en-US" dirty="0" smtClean="0">
                <a:solidFill>
                  <a:srgbClr val="002060"/>
                </a:solidFill>
              </a:rPr>
              <a:t>).</a:t>
            </a:r>
          </a:p>
          <a:p>
            <a:pPr lvl="2"/>
            <a:r>
              <a:rPr lang="en-US" dirty="0" err="1" smtClean="0">
                <a:solidFill>
                  <a:srgbClr val="002060"/>
                </a:solidFill>
              </a:rPr>
              <a:t>Cài</a:t>
            </a:r>
            <a:r>
              <a:rPr lang="en-US" dirty="0" smtClean="0">
                <a:solidFill>
                  <a:srgbClr val="002060"/>
                </a:solidFill>
              </a:rPr>
              <a:t> </a:t>
            </a:r>
            <a:r>
              <a:rPr lang="en-US" dirty="0" err="1" smtClean="0">
                <a:solidFill>
                  <a:srgbClr val="002060"/>
                </a:solidFill>
              </a:rPr>
              <a:t>thêm</a:t>
            </a:r>
            <a:r>
              <a:rPr lang="en-US" dirty="0" smtClean="0">
                <a:solidFill>
                  <a:srgbClr val="002060"/>
                </a:solidFill>
              </a:rPr>
              <a:t> Visual Assist X</a:t>
            </a:r>
          </a:p>
          <a:p>
            <a:pPr lvl="1"/>
            <a:r>
              <a:rPr lang="en-US" b="1" dirty="0" smtClean="0">
                <a:solidFill>
                  <a:srgbClr val="002060"/>
                </a:solidFill>
              </a:rPr>
              <a:t>Dev C++</a:t>
            </a:r>
          </a:p>
          <a:p>
            <a:pPr lvl="2"/>
            <a:r>
              <a:rPr lang="en-US" dirty="0" err="1" smtClean="0">
                <a:solidFill>
                  <a:srgbClr val="002060"/>
                </a:solidFill>
              </a:rPr>
              <a:t>Miễn</a:t>
            </a:r>
            <a:r>
              <a:rPr lang="en-US" dirty="0" smtClean="0">
                <a:solidFill>
                  <a:srgbClr val="002060"/>
                </a:solidFill>
              </a:rPr>
              <a:t> </a:t>
            </a:r>
            <a:r>
              <a:rPr lang="en-US" dirty="0" err="1" smtClean="0">
                <a:solidFill>
                  <a:srgbClr val="002060"/>
                </a:solidFill>
              </a:rPr>
              <a:t>phí</a:t>
            </a:r>
            <a:endParaRPr lang="en-US" dirty="0" smtClean="0">
              <a:solidFill>
                <a:srgbClr val="002060"/>
              </a:solidFill>
            </a:endParaRPr>
          </a:p>
          <a:p>
            <a:pPr lvl="2"/>
            <a:r>
              <a:rPr lang="en-US" dirty="0" err="1" smtClean="0">
                <a:solidFill>
                  <a:srgbClr val="002060"/>
                </a:solidFill>
              </a:rPr>
              <a:t>Chỉ</a:t>
            </a:r>
            <a:r>
              <a:rPr lang="en-US" dirty="0" smtClean="0">
                <a:solidFill>
                  <a:srgbClr val="002060"/>
                </a:solidFill>
              </a:rPr>
              <a:t> </a:t>
            </a:r>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WinSock</a:t>
            </a: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VisualStudio2008.jpg"/>
          <p:cNvPicPr>
            <a:picLocks noChangeAspect="1"/>
          </p:cNvPicPr>
          <p:nvPr/>
        </p:nvPicPr>
        <p:blipFill>
          <a:blip r:embed="rId3" cstate="print"/>
          <a:stretch>
            <a:fillRect/>
          </a:stretch>
        </p:blipFill>
        <p:spPr>
          <a:xfrm>
            <a:off x="5562600" y="1676400"/>
            <a:ext cx="2209800" cy="2209800"/>
          </a:xfrm>
          <a:prstGeom prst="rect">
            <a:avLst/>
          </a:prstGeom>
        </p:spPr>
      </p:pic>
      <p:pic>
        <p:nvPicPr>
          <p:cNvPr id="8" name="Picture 7" descr="devc++.jpg"/>
          <p:cNvPicPr>
            <a:picLocks noChangeAspect="1"/>
          </p:cNvPicPr>
          <p:nvPr/>
        </p:nvPicPr>
        <p:blipFill>
          <a:blip r:embed="rId4" cstate="print"/>
          <a:stretch>
            <a:fillRect/>
          </a:stretch>
        </p:blipFill>
        <p:spPr>
          <a:xfrm>
            <a:off x="5486400" y="4648200"/>
            <a:ext cx="2393758" cy="1524000"/>
          </a:xfrm>
          <a:prstGeom prst="rect">
            <a:avLst/>
          </a:prstGeom>
        </p:spPr>
      </p:pic>
      <p:sp>
        <p:nvSpPr>
          <p:cNvPr id="4" name="Slide Number Placeholder 3"/>
          <p:cNvSpPr>
            <a:spLocks noGrp="1"/>
          </p:cNvSpPr>
          <p:nvPr>
            <p:ph type="sldNum" sz="quarter" idx="11"/>
          </p:nvPr>
        </p:nvSpPr>
        <p:spPr/>
        <p:txBody>
          <a:bodyPr/>
          <a:lstStyle/>
          <a:p>
            <a:fld id="{01FC069F-519A-4FBA-A280-9BFE5EA1AC9F}" type="slidenum">
              <a:rPr lang="en-US" smtClean="0"/>
              <a:pPr/>
              <a:t>15</a:t>
            </a:fld>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Xử lý Completion Routine</a:t>
            </a:r>
          </a:p>
          <a:p>
            <a:pPr marL="990600" lvl="3" indent="-266700"/>
            <a:r>
              <a:rPr lang="en-US" sz="1600" smtClean="0">
                <a:solidFill>
                  <a:srgbClr val="002060"/>
                </a:solidFill>
              </a:rPr>
              <a:t>Ứng dụng cần chuyển luồng sang trạng thái </a:t>
            </a:r>
            <a:r>
              <a:rPr lang="en-US" sz="1600" b="1" smtClean="0">
                <a:solidFill>
                  <a:srgbClr val="002060"/>
                </a:solidFill>
              </a:rPr>
              <a:t>alertable </a:t>
            </a:r>
            <a:r>
              <a:rPr lang="en-US" sz="1600" smtClean="0">
                <a:solidFill>
                  <a:srgbClr val="002060"/>
                </a:solidFill>
              </a:rPr>
              <a:t>ngay sau khi gửi yêu cầu vào ra.</a:t>
            </a:r>
          </a:p>
          <a:p>
            <a:pPr marL="990600" lvl="3" indent="-266700"/>
            <a:r>
              <a:rPr lang="en-US" sz="1600" smtClean="0">
                <a:solidFill>
                  <a:srgbClr val="002060"/>
                </a:solidFill>
              </a:rPr>
              <a:t>Các hàm có thể chuyển luồng sang trạng thái </a:t>
            </a:r>
            <a:r>
              <a:rPr lang="en-US" sz="1600" b="1" smtClean="0">
                <a:solidFill>
                  <a:srgbClr val="002060"/>
                </a:solidFill>
              </a:rPr>
              <a:t>alertable</a:t>
            </a:r>
            <a:r>
              <a:rPr lang="en-US" sz="1600" smtClean="0">
                <a:solidFill>
                  <a:srgbClr val="002060"/>
                </a:solidFill>
              </a:rPr>
              <a:t>: </a:t>
            </a:r>
            <a:r>
              <a:rPr lang="en-US" sz="1600" b="1" smtClean="0">
                <a:solidFill>
                  <a:srgbClr val="002060"/>
                </a:solidFill>
              </a:rPr>
              <a:t>WSAWaitForMultipleEvents, SleepEx</a:t>
            </a:r>
          </a:p>
          <a:p>
            <a:pPr marL="990600" lvl="3" indent="-266700"/>
            <a:r>
              <a:rPr lang="en-US" sz="1600" smtClean="0">
                <a:solidFill>
                  <a:srgbClr val="002060"/>
                </a:solidFill>
              </a:rPr>
              <a:t>Nếu ứng dụng không có đối tượng event nào thì có thể sử dụng SleepEx</a:t>
            </a:r>
          </a:p>
          <a:p>
            <a:pPr marL="990600" lvl="3" indent="-266700">
              <a:buNone/>
            </a:pPr>
            <a:r>
              <a:rPr lang="en-US" sz="1600" smtClean="0"/>
              <a:t>	</a:t>
            </a:r>
            <a:r>
              <a:rPr lang="en-US" sz="1600" b="1" smtClean="0">
                <a:solidFill>
                  <a:srgbClr val="002060"/>
                </a:solidFill>
              </a:rPr>
              <a:t>DWORD SleepEx(DWORD 	dwMilliseconds, </a:t>
            </a:r>
            <a:r>
              <a:rPr lang="en-US" sz="1600" b="1" smtClean="0">
                <a:solidFill>
                  <a:srgbClr val="006020"/>
                </a:solidFill>
              </a:rPr>
              <a:t>// Thời gian đợi</a:t>
            </a:r>
          </a:p>
          <a:p>
            <a:pPr marL="990600" lvl="3" indent="-266700">
              <a:buNone/>
            </a:pPr>
            <a:r>
              <a:rPr lang="en-US" sz="1600" b="1" smtClean="0">
                <a:solidFill>
                  <a:srgbClr val="002060"/>
                </a:solidFill>
              </a:rPr>
              <a:t>		                BOOL 	bAlertable             </a:t>
            </a:r>
            <a:r>
              <a:rPr lang="en-US" sz="1600" b="1" smtClean="0">
                <a:solidFill>
                  <a:srgbClr val="006020"/>
                </a:solidFill>
              </a:rPr>
              <a:t>//  Trạng thái alertable</a:t>
            </a:r>
          </a:p>
          <a:p>
            <a:pPr marL="990600" lvl="3" indent="-266700">
              <a:buNone/>
            </a:pPr>
            <a:r>
              <a:rPr lang="en-US" sz="1600" b="1" smtClean="0">
                <a:solidFill>
                  <a:srgbClr val="002060"/>
                </a:solidFill>
              </a:rPr>
              <a:t>		                );</a:t>
            </a:r>
          </a:p>
          <a:p>
            <a:pPr marL="1447800" lvl="4" indent="-266700">
              <a:buFont typeface="Wingdings" pitchFamily="2" charset="2"/>
              <a:buChar char="§"/>
            </a:pPr>
            <a:endParaRPr lang="en-US" sz="1600" b="1"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150</a:t>
            </a:fld>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Completion Routine</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dirty="0" smtClean="0">
                <a:solidFill>
                  <a:srgbClr val="006020"/>
                </a:solidFill>
              </a:rPr>
              <a:t>// </a:t>
            </a:r>
            <a:r>
              <a:rPr lang="en-US" sz="1400" b="1" dirty="0" err="1" smtClean="0">
                <a:solidFill>
                  <a:srgbClr val="006020"/>
                </a:solidFill>
              </a:rPr>
              <a:t>Khai</a:t>
            </a:r>
            <a:r>
              <a:rPr lang="en-US" sz="1400" b="1" dirty="0" smtClean="0">
                <a:solidFill>
                  <a:srgbClr val="006020"/>
                </a:solidFill>
              </a:rPr>
              <a:t> </a:t>
            </a:r>
            <a:r>
              <a:rPr lang="en-US" sz="1400" b="1" dirty="0" err="1" smtClean="0">
                <a:solidFill>
                  <a:srgbClr val="006020"/>
                </a:solidFill>
              </a:rPr>
              <a:t>báo</a:t>
            </a:r>
            <a:r>
              <a:rPr lang="en-US" sz="1400" b="1" dirty="0" smtClean="0">
                <a:solidFill>
                  <a:srgbClr val="006020"/>
                </a:solidFill>
              </a:rPr>
              <a:t> </a:t>
            </a:r>
            <a:r>
              <a:rPr lang="en-US" sz="1400" b="1" dirty="0" err="1" smtClean="0">
                <a:solidFill>
                  <a:srgbClr val="006020"/>
                </a:solidFill>
              </a:rPr>
              <a:t>các</a:t>
            </a:r>
            <a:r>
              <a:rPr lang="en-US" sz="1400" b="1" dirty="0" smtClean="0">
                <a:solidFill>
                  <a:srgbClr val="006020"/>
                </a:solidFill>
              </a:rPr>
              <a:t> </a:t>
            </a:r>
            <a:r>
              <a:rPr lang="en-US" sz="1400" b="1" dirty="0" err="1" smtClean="0">
                <a:solidFill>
                  <a:srgbClr val="006020"/>
                </a:solidFill>
              </a:rPr>
              <a:t>cấu</a:t>
            </a:r>
            <a:r>
              <a:rPr lang="en-US" sz="1400" b="1" dirty="0" smtClean="0">
                <a:solidFill>
                  <a:srgbClr val="006020"/>
                </a:solidFill>
              </a:rPr>
              <a:t> </a:t>
            </a:r>
            <a:r>
              <a:rPr lang="en-US" sz="1400" b="1" dirty="0" err="1" smtClean="0">
                <a:solidFill>
                  <a:srgbClr val="006020"/>
                </a:solidFill>
              </a:rPr>
              <a:t>trúc</a:t>
            </a:r>
            <a:r>
              <a:rPr lang="en-US" sz="1400" b="1" dirty="0" smtClean="0">
                <a:solidFill>
                  <a:srgbClr val="006020"/>
                </a:solidFill>
              </a:rPr>
              <a:t> </a:t>
            </a:r>
            <a:r>
              <a:rPr lang="en-US" sz="1400" b="1" dirty="0" err="1" smtClean="0">
                <a:solidFill>
                  <a:srgbClr val="006020"/>
                </a:solidFill>
              </a:rPr>
              <a:t>cần</a:t>
            </a:r>
            <a:r>
              <a:rPr lang="en-US" sz="1400" b="1" dirty="0" smtClean="0">
                <a:solidFill>
                  <a:srgbClr val="006020"/>
                </a:solidFill>
              </a:rPr>
              <a:t> </a:t>
            </a:r>
            <a:r>
              <a:rPr lang="en-US" sz="1400" b="1" dirty="0" err="1" smtClean="0">
                <a:solidFill>
                  <a:srgbClr val="006020"/>
                </a:solidFill>
              </a:rPr>
              <a:t>thiết</a:t>
            </a:r>
            <a:endParaRPr lang="en-US" sz="1400" b="1" dirty="0" smtClean="0">
              <a:solidFill>
                <a:srgbClr val="006020"/>
              </a:solidFill>
            </a:endParaRPr>
          </a:p>
          <a:p>
            <a:r>
              <a:rPr lang="en-US" sz="1400" b="1" dirty="0" smtClean="0">
                <a:solidFill>
                  <a:srgbClr val="002060"/>
                </a:solidFill>
              </a:rPr>
              <a:t>SOCKET	s;</a:t>
            </a:r>
          </a:p>
          <a:p>
            <a:r>
              <a:rPr lang="en-US" sz="1400" b="1" dirty="0" smtClean="0">
                <a:solidFill>
                  <a:srgbClr val="002060"/>
                </a:solidFill>
              </a:rPr>
              <a:t>OVERLAPPED	overlapped;</a:t>
            </a:r>
          </a:p>
          <a:p>
            <a:r>
              <a:rPr lang="en-US" sz="1400" b="1" dirty="0" smtClean="0">
                <a:solidFill>
                  <a:srgbClr val="002060"/>
                </a:solidFill>
              </a:rPr>
              <a:t>char	buff[1024];</a:t>
            </a:r>
          </a:p>
          <a:p>
            <a:r>
              <a:rPr lang="en-US" sz="1400" b="1" dirty="0" smtClean="0">
                <a:solidFill>
                  <a:srgbClr val="002060"/>
                </a:solidFill>
              </a:rPr>
              <a:t>WSABUF	</a:t>
            </a:r>
            <a:r>
              <a:rPr lang="en-US" sz="1400" b="1" dirty="0" err="1" smtClean="0">
                <a:solidFill>
                  <a:srgbClr val="002060"/>
                </a:solidFill>
              </a:rPr>
              <a:t>databuff</a:t>
            </a:r>
            <a:r>
              <a:rPr lang="en-US" sz="1400" b="1" dirty="0" smtClean="0">
                <a:solidFill>
                  <a:srgbClr val="002060"/>
                </a:solidFill>
              </a:rPr>
              <a:t>; </a:t>
            </a:r>
          </a:p>
          <a:p>
            <a:r>
              <a:rPr lang="en-US" sz="1400" b="1" dirty="0" smtClean="0">
                <a:solidFill>
                  <a:srgbClr val="002060"/>
                </a:solidFill>
              </a:rPr>
              <a:t>DWORD	flags;</a:t>
            </a:r>
          </a:p>
          <a:p>
            <a:r>
              <a:rPr lang="en-US" sz="1400" b="1" dirty="0" smtClean="0">
                <a:solidFill>
                  <a:srgbClr val="002060"/>
                </a:solidFill>
              </a:rPr>
              <a:t>DWORD	</a:t>
            </a:r>
            <a:r>
              <a:rPr lang="en-US" sz="1400" b="1" dirty="0" err="1" smtClean="0">
                <a:solidFill>
                  <a:srgbClr val="002060"/>
                </a:solidFill>
              </a:rPr>
              <a:t>bytesReceived</a:t>
            </a:r>
            <a:r>
              <a:rPr lang="en-US" sz="1400" b="1" dirty="0" smtClean="0">
                <a:solidFill>
                  <a:srgbClr val="002060"/>
                </a:solidFill>
              </a:rPr>
              <a:t> = 0;</a:t>
            </a:r>
          </a:p>
          <a:p>
            <a:r>
              <a:rPr lang="en-US" sz="1400" b="1" dirty="0" err="1" smtClean="0">
                <a:solidFill>
                  <a:srgbClr val="002060"/>
                </a:solidFill>
              </a:rPr>
              <a:t>Int</a:t>
            </a:r>
            <a:r>
              <a:rPr lang="en-US" sz="1400" b="1" dirty="0" smtClean="0">
                <a:solidFill>
                  <a:srgbClr val="002060"/>
                </a:solidFill>
              </a:rPr>
              <a:t>	</a:t>
            </a:r>
            <a:r>
              <a:rPr lang="en-US" sz="1400" b="1" dirty="0" err="1" smtClean="0">
                <a:solidFill>
                  <a:srgbClr val="002060"/>
                </a:solidFill>
              </a:rPr>
              <a:t>rc</a:t>
            </a:r>
            <a:r>
              <a:rPr lang="en-US" sz="1400" b="1" dirty="0" smtClean="0">
                <a:solidFill>
                  <a:srgbClr val="002060"/>
                </a:solidFill>
              </a:rPr>
              <a:t> = 0;</a:t>
            </a:r>
          </a:p>
          <a:p>
            <a:endParaRPr lang="en-US" sz="1400" b="1" dirty="0" smtClean="0">
              <a:solidFill>
                <a:srgbClr val="002060"/>
              </a:solidFill>
            </a:endParaRPr>
          </a:p>
          <a:p>
            <a:r>
              <a:rPr lang="en-US" sz="1400" b="1" dirty="0" smtClean="0">
                <a:solidFill>
                  <a:srgbClr val="002060"/>
                </a:solidFill>
              </a:rPr>
              <a:t>void CALLBACK </a:t>
            </a:r>
            <a:r>
              <a:rPr lang="en-US" sz="1400" b="1" dirty="0" err="1" smtClean="0">
                <a:solidFill>
                  <a:srgbClr val="002060"/>
                </a:solidFill>
              </a:rPr>
              <a:t>CompletionRoutine</a:t>
            </a:r>
            <a:r>
              <a:rPr lang="en-US" sz="1400" b="1" dirty="0" smtClean="0">
                <a:solidFill>
                  <a:srgbClr val="002060"/>
                </a:solidFill>
              </a:rPr>
              <a:t>(  IN DWORD </a:t>
            </a:r>
            <a:r>
              <a:rPr lang="en-US" sz="1400" b="1" dirty="0" err="1" smtClean="0">
                <a:solidFill>
                  <a:srgbClr val="002060"/>
                </a:solidFill>
              </a:rPr>
              <a:t>dwError</a:t>
            </a:r>
            <a:r>
              <a:rPr lang="en-US" sz="1400" b="1" dirty="0" smtClean="0">
                <a:solidFill>
                  <a:srgbClr val="002060"/>
                </a:solidFill>
              </a:rPr>
              <a:t>, </a:t>
            </a:r>
          </a:p>
          <a:p>
            <a:r>
              <a:rPr lang="en-US" sz="1400" b="1" dirty="0" smtClean="0">
                <a:solidFill>
                  <a:srgbClr val="002060"/>
                </a:solidFill>
              </a:rPr>
              <a:t>			  IN DWORD </a:t>
            </a:r>
            <a:r>
              <a:rPr lang="en-US" sz="1400" b="1" dirty="0" err="1" smtClean="0">
                <a:solidFill>
                  <a:srgbClr val="002060"/>
                </a:solidFill>
              </a:rPr>
              <a:t>cbTransferred</a:t>
            </a:r>
            <a:r>
              <a:rPr lang="en-US" sz="1400" b="1" dirty="0" smtClean="0">
                <a:solidFill>
                  <a:srgbClr val="002060"/>
                </a:solidFill>
              </a:rPr>
              <a:t>, </a:t>
            </a:r>
          </a:p>
          <a:p>
            <a:r>
              <a:rPr lang="en-US" sz="1400" b="1" dirty="0" smtClean="0">
                <a:solidFill>
                  <a:srgbClr val="002060"/>
                </a:solidFill>
              </a:rPr>
              <a:t>			  IN LPWSAOVERLAPPED </a:t>
            </a:r>
            <a:r>
              <a:rPr lang="en-US" sz="1400" b="1" dirty="0" err="1" smtClean="0">
                <a:solidFill>
                  <a:srgbClr val="002060"/>
                </a:solidFill>
              </a:rPr>
              <a:t>lpOverlapped</a:t>
            </a:r>
            <a:r>
              <a:rPr lang="en-US" sz="1400" b="1" dirty="0" smtClean="0">
                <a:solidFill>
                  <a:srgbClr val="002060"/>
                </a:solidFill>
              </a:rPr>
              <a:t>, </a:t>
            </a:r>
          </a:p>
          <a:p>
            <a:r>
              <a:rPr lang="en-US" sz="1400" b="1" dirty="0" smtClean="0">
                <a:solidFill>
                  <a:srgbClr val="002060"/>
                </a:solidFill>
              </a:rPr>
              <a:t>			  IN DWORD </a:t>
            </a:r>
            <a:r>
              <a:rPr lang="en-US" sz="1400" b="1" dirty="0" err="1" smtClean="0">
                <a:solidFill>
                  <a:srgbClr val="002060"/>
                </a:solidFill>
              </a:rPr>
              <a:t>dwFlags</a:t>
            </a:r>
            <a:r>
              <a:rPr lang="en-US" sz="1400" b="1" dirty="0" smtClean="0">
                <a:solidFill>
                  <a:srgbClr val="002060"/>
                </a:solidFill>
              </a:rPr>
              <a:t>)</a:t>
            </a:r>
          </a:p>
          <a:p>
            <a:r>
              <a:rPr lang="en-US" sz="1400" b="1" dirty="0" smtClean="0">
                <a:solidFill>
                  <a:srgbClr val="002060"/>
                </a:solidFill>
              </a:rPr>
              <a:t>{</a:t>
            </a:r>
          </a:p>
          <a:p>
            <a:r>
              <a:rPr lang="en-US" sz="1400" b="1" dirty="0" smtClean="0">
                <a:solidFill>
                  <a:srgbClr val="002060"/>
                </a:solidFill>
              </a:rPr>
              <a:t>	if (</a:t>
            </a:r>
            <a:r>
              <a:rPr lang="en-US" sz="1400" b="1" dirty="0" err="1" smtClean="0">
                <a:solidFill>
                  <a:srgbClr val="002060"/>
                </a:solidFill>
              </a:rPr>
              <a:t>dwError</a:t>
            </a:r>
            <a:r>
              <a:rPr lang="en-US" sz="1400" b="1" dirty="0" smtClean="0">
                <a:solidFill>
                  <a:srgbClr val="002060"/>
                </a:solidFill>
              </a:rPr>
              <a:t> != 0||</a:t>
            </a:r>
            <a:r>
              <a:rPr lang="en-US" sz="1400" b="1" dirty="0" err="1" smtClean="0">
                <a:solidFill>
                  <a:srgbClr val="002060"/>
                </a:solidFill>
              </a:rPr>
              <a:t>cbTransferred</a:t>
            </a:r>
            <a:r>
              <a:rPr lang="en-US" sz="1400" b="1" dirty="0" smtClean="0">
                <a:solidFill>
                  <a:srgbClr val="002060"/>
                </a:solidFill>
              </a:rPr>
              <a:t>==0) </a:t>
            </a:r>
            <a:r>
              <a:rPr lang="en-US" sz="1400" b="1" dirty="0" smtClean="0">
                <a:solidFill>
                  <a:srgbClr val="006020"/>
                </a:solidFill>
              </a:rPr>
              <a:t>// </a:t>
            </a:r>
            <a:r>
              <a:rPr lang="en-US" sz="1400" b="1" dirty="0" err="1" smtClean="0">
                <a:solidFill>
                  <a:srgbClr val="006020"/>
                </a:solidFill>
              </a:rPr>
              <a:t>Xử</a:t>
            </a:r>
            <a:r>
              <a:rPr lang="en-US" sz="1400" b="1" dirty="0" smtClean="0">
                <a:solidFill>
                  <a:srgbClr val="006020"/>
                </a:solidFill>
              </a:rPr>
              <a:t> </a:t>
            </a:r>
            <a:r>
              <a:rPr lang="en-US" sz="1400" b="1" dirty="0" err="1" smtClean="0">
                <a:solidFill>
                  <a:srgbClr val="006020"/>
                </a:solidFill>
              </a:rPr>
              <a:t>lý</a:t>
            </a:r>
            <a:r>
              <a:rPr lang="en-US" sz="1400" b="1" dirty="0" smtClean="0">
                <a:solidFill>
                  <a:srgbClr val="006020"/>
                </a:solidFill>
              </a:rPr>
              <a:t> </a:t>
            </a:r>
            <a:r>
              <a:rPr lang="en-US" sz="1400" b="1" dirty="0" err="1" smtClean="0">
                <a:solidFill>
                  <a:srgbClr val="006020"/>
                </a:solidFill>
              </a:rPr>
              <a:t>lỗi</a:t>
            </a:r>
            <a:endParaRPr lang="en-US" sz="1400" b="1" dirty="0" smtClean="0">
              <a:solidFill>
                <a:srgbClr val="006020"/>
              </a:solidFill>
            </a:endParaRPr>
          </a:p>
          <a:p>
            <a:r>
              <a:rPr lang="en-US" sz="1400" b="1" dirty="0" smtClean="0">
                <a:solidFill>
                  <a:srgbClr val="002060"/>
                </a:solidFill>
              </a:rPr>
              <a:t>	{</a:t>
            </a:r>
          </a:p>
          <a:p>
            <a:r>
              <a:rPr lang="en-US" sz="1400" b="1" dirty="0" smtClean="0">
                <a:solidFill>
                  <a:srgbClr val="002060"/>
                </a:solidFill>
              </a:rPr>
              <a:t>		</a:t>
            </a:r>
            <a:r>
              <a:rPr lang="en-US" sz="1400" b="1" dirty="0" err="1" smtClean="0">
                <a:solidFill>
                  <a:srgbClr val="002060"/>
                </a:solidFill>
              </a:rPr>
              <a:t>closesocket</a:t>
            </a:r>
            <a:r>
              <a:rPr lang="en-US" sz="1400" b="1" dirty="0" smtClean="0">
                <a:solidFill>
                  <a:srgbClr val="002060"/>
                </a:solidFill>
              </a:rPr>
              <a:t>(s);</a:t>
            </a:r>
          </a:p>
          <a:p>
            <a:r>
              <a:rPr lang="en-US" sz="1400" b="1" dirty="0" smtClean="0">
                <a:solidFill>
                  <a:srgbClr val="002060"/>
                </a:solidFill>
              </a:rPr>
              <a:t>		return;</a:t>
            </a:r>
          </a:p>
          <a:p>
            <a:r>
              <a:rPr lang="en-US" sz="1400" b="1" dirty="0" smtClean="0">
                <a:solidFill>
                  <a:srgbClr val="002060"/>
                </a:solidFill>
              </a:rPr>
              <a:t>	};</a:t>
            </a:r>
          </a:p>
          <a:p>
            <a:r>
              <a:rPr lang="en-US" sz="1400" b="1" dirty="0" smtClean="0">
                <a:solidFill>
                  <a:srgbClr val="002060"/>
                </a:solidFill>
              </a:rPr>
              <a:t>	</a:t>
            </a:r>
            <a:endParaRPr lang="en-US" sz="1400" b="1" dirty="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151</a:t>
            </a:fld>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Completion Routine</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
        <p:nvSpPr>
          <p:cNvPr id="7" name="TextBox 6"/>
          <p:cNvSpPr txBox="1"/>
          <p:nvPr/>
        </p:nvSpPr>
        <p:spPr>
          <a:xfrm>
            <a:off x="1143000" y="2286000"/>
            <a:ext cx="7010400" cy="3539430"/>
          </a:xfrm>
          <a:prstGeom prst="rect">
            <a:avLst/>
          </a:prstGeom>
          <a:noFill/>
        </p:spPr>
        <p:txBody>
          <a:bodyPr wrap="square" rtlCol="0">
            <a:spAutoFit/>
          </a:bodyPr>
          <a:lstStyle/>
          <a:p>
            <a:r>
              <a:rPr lang="en-US" sz="1400" b="1" smtClean="0">
                <a:solidFill>
                  <a:srgbClr val="002060"/>
                </a:solidFill>
              </a:rPr>
              <a:t>	</a:t>
            </a:r>
            <a:r>
              <a:rPr lang="en-US" sz="1400" b="1" smtClean="0">
                <a:solidFill>
                  <a:srgbClr val="006020"/>
                </a:solidFill>
              </a:rPr>
              <a:t>// Hiển thị xâu ra màn hình</a:t>
            </a:r>
          </a:p>
          <a:p>
            <a:r>
              <a:rPr lang="en-US" sz="1400" b="1" smtClean="0">
                <a:solidFill>
                  <a:srgbClr val="002060"/>
                </a:solidFill>
              </a:rPr>
              <a:t>	buff[cbTransferred]=0;</a:t>
            </a:r>
          </a:p>
          <a:p>
            <a:r>
              <a:rPr lang="en-US" sz="1400" b="1" smtClean="0">
                <a:solidFill>
                  <a:srgbClr val="002060"/>
                </a:solidFill>
              </a:rPr>
              <a:t>	printf(buff);</a:t>
            </a:r>
          </a:p>
          <a:p>
            <a:r>
              <a:rPr lang="en-US" sz="1400" b="1" smtClean="0">
                <a:solidFill>
                  <a:srgbClr val="002060"/>
                </a:solidFill>
              </a:rPr>
              <a:t>	</a:t>
            </a:r>
            <a:r>
              <a:rPr lang="en-US" sz="1400" b="1" smtClean="0">
                <a:solidFill>
                  <a:srgbClr val="006020"/>
                </a:solidFill>
              </a:rPr>
              <a:t>// Khởi tạo lại cấu trúc overlapped và lại gửi tiếp yêu cầu nhận dữ liệu</a:t>
            </a:r>
          </a:p>
          <a:p>
            <a:r>
              <a:rPr lang="en-US" sz="1400" b="1" smtClean="0">
                <a:solidFill>
                  <a:srgbClr val="002060"/>
                </a:solidFill>
              </a:rPr>
              <a:t>	memset(&amp;overlapped,0,sizeof(overlapped));</a:t>
            </a:r>
          </a:p>
          <a:p>
            <a:r>
              <a:rPr lang="en-US" sz="1400" b="1" smtClean="0">
                <a:solidFill>
                  <a:srgbClr val="002060"/>
                </a:solidFill>
              </a:rPr>
              <a:t>	flags = 0;</a:t>
            </a:r>
          </a:p>
          <a:p>
            <a:r>
              <a:rPr lang="en-US" sz="1400" b="1" smtClean="0">
                <a:solidFill>
                  <a:srgbClr val="002060"/>
                </a:solidFill>
              </a:rPr>
              <a:t>	rc = WSARecv(s, &amp;databuff, 1, &amp;bytesReceived, &amp;flags, &amp;overlapped, 					CompletionRoutine);</a:t>
            </a:r>
          </a:p>
          <a:p>
            <a:r>
              <a:rPr lang="en-US" sz="1400" b="1" smtClean="0">
                <a:solidFill>
                  <a:srgbClr val="002060"/>
                </a:solidFill>
              </a:rPr>
              <a:t>	if (rc == SOCKET_ERROR)</a:t>
            </a:r>
          </a:p>
          <a:p>
            <a:r>
              <a:rPr lang="en-US" sz="1400" b="1" smtClean="0">
                <a:solidFill>
                  <a:srgbClr val="002060"/>
                </a:solidFill>
              </a:rPr>
              <a:t>	{</a:t>
            </a:r>
          </a:p>
          <a:p>
            <a:r>
              <a:rPr lang="en-US" sz="1400" b="1" smtClean="0">
                <a:solidFill>
                  <a:srgbClr val="002060"/>
                </a:solidFill>
              </a:rPr>
              <a:t>		rc = WSAGetLastError();</a:t>
            </a:r>
          </a:p>
          <a:p>
            <a:r>
              <a:rPr lang="en-US" sz="1400" b="1" smtClean="0">
                <a:solidFill>
                  <a:srgbClr val="002060"/>
                </a:solidFill>
              </a:rPr>
              <a:t>		if (rc != WSA_IO_PENDING)</a:t>
            </a:r>
          </a:p>
          <a:p>
            <a:r>
              <a:rPr lang="en-US" sz="1400" b="1" smtClean="0">
                <a:solidFill>
                  <a:srgbClr val="002060"/>
                </a:solidFill>
              </a:rPr>
              <a:t>			printf("Loi %d !\n",rc);</a:t>
            </a:r>
          </a:p>
          <a:p>
            <a:r>
              <a:rPr lang="en-US" sz="1400" b="1" smtClean="0">
                <a:solidFill>
                  <a:srgbClr val="002060"/>
                </a:solidFill>
              </a:rPr>
              <a:t>	};</a:t>
            </a:r>
          </a:p>
          <a:p>
            <a:r>
              <a:rPr lang="en-US" sz="1400" b="1" smtClean="0">
                <a:solidFill>
                  <a:srgbClr val="002060"/>
                </a:solidFill>
              </a:rPr>
              <a:t>	return;</a:t>
            </a:r>
          </a:p>
          <a:p>
            <a:r>
              <a:rPr lang="en-US" sz="1400" b="1" smtClean="0">
                <a:solidFill>
                  <a:srgbClr val="002060"/>
                </a:solidFill>
              </a:rPr>
              <a:t>}</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152</a:t>
            </a:fld>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smtClean="0">
                <a:solidFill>
                  <a:srgbClr val="002060"/>
                </a:solidFill>
              </a:rPr>
              <a:t>Các mô hình vào ra của WinSock</a:t>
            </a:r>
          </a:p>
          <a:p>
            <a:pPr marL="533400" lvl="2" indent="-266700"/>
            <a:r>
              <a:rPr lang="en-US" sz="2000" smtClean="0">
                <a:solidFill>
                  <a:srgbClr val="002060"/>
                </a:solidFill>
              </a:rPr>
              <a:t>Mô hình Overlapped – Thí dụ Completion Routine</a:t>
            </a:r>
          </a:p>
          <a:p>
            <a:pPr marL="533400" lvl="2" indent="-266700">
              <a:buNone/>
            </a:pPr>
            <a:endParaRPr lang="en-US" sz="2000" smtClean="0">
              <a:solidFill>
                <a:srgbClr val="002060"/>
              </a:solidFill>
            </a:endParaRPr>
          </a:p>
          <a:p>
            <a:pPr marL="1447800" lvl="4" indent="-266700">
              <a:buNone/>
            </a:pPr>
            <a:endParaRPr lang="en-US" sz="1600" b="1" smtClean="0">
              <a:solidFill>
                <a:srgbClr val="002060"/>
              </a:solidFill>
            </a:endParaRPr>
          </a:p>
        </p:txBody>
      </p:sp>
      <p:sp>
        <p:nvSpPr>
          <p:cNvPr id="7" name="TextBox 6"/>
          <p:cNvSpPr txBox="1"/>
          <p:nvPr/>
        </p:nvSpPr>
        <p:spPr>
          <a:xfrm>
            <a:off x="1143000" y="2286000"/>
            <a:ext cx="7010400" cy="4401205"/>
          </a:xfrm>
          <a:prstGeom prst="rect">
            <a:avLst/>
          </a:prstGeom>
          <a:noFill/>
        </p:spPr>
        <p:txBody>
          <a:bodyPr wrap="square" rtlCol="0">
            <a:spAutoFit/>
          </a:bodyPr>
          <a:lstStyle/>
          <a:p>
            <a:r>
              <a:rPr lang="en-US" sz="1400" b="1" smtClean="0">
                <a:solidFill>
                  <a:srgbClr val="002060"/>
                </a:solidFill>
              </a:rPr>
              <a:t>int _tmain(int argc, _TCHAR* argv[])</a:t>
            </a:r>
          </a:p>
          <a:p>
            <a:r>
              <a:rPr lang="en-US" sz="1400" b="1" smtClean="0">
                <a:solidFill>
                  <a:srgbClr val="002060"/>
                </a:solidFill>
              </a:rPr>
              <a:t>{</a:t>
            </a:r>
          </a:p>
          <a:p>
            <a:r>
              <a:rPr lang="en-US" sz="1400" b="1" smtClean="0">
                <a:solidFill>
                  <a:srgbClr val="002060"/>
                </a:solidFill>
              </a:rPr>
              <a:t>	</a:t>
            </a:r>
            <a:r>
              <a:rPr lang="en-US" sz="1400" b="1" smtClean="0">
                <a:solidFill>
                  <a:srgbClr val="006020"/>
                </a:solidFill>
              </a:rPr>
              <a:t>// Khởi tạo và kết nối đến 127.0.0.1:8888</a:t>
            </a:r>
          </a:p>
          <a:p>
            <a:r>
              <a:rPr lang="en-US" sz="1400" b="1" smtClean="0">
                <a:solidFill>
                  <a:srgbClr val="002060"/>
                </a:solidFill>
              </a:rPr>
              <a:t>	…</a:t>
            </a:r>
          </a:p>
          <a:p>
            <a:r>
              <a:rPr lang="en-US" sz="1400" b="1" smtClean="0">
                <a:solidFill>
                  <a:srgbClr val="002060"/>
                </a:solidFill>
              </a:rPr>
              <a:t>	</a:t>
            </a:r>
            <a:r>
              <a:rPr lang="en-US" sz="1400" b="1" smtClean="0">
                <a:solidFill>
                  <a:srgbClr val="006020"/>
                </a:solidFill>
              </a:rPr>
              <a:t>// Khởi tạo cấu trúc overlapped</a:t>
            </a:r>
          </a:p>
          <a:p>
            <a:r>
              <a:rPr lang="en-US" sz="1400" b="1" smtClean="0">
                <a:solidFill>
                  <a:srgbClr val="002060"/>
                </a:solidFill>
              </a:rPr>
              <a:t>	memset(&amp;overlapped,0,sizeof(overlapped));</a:t>
            </a:r>
          </a:p>
          <a:p>
            <a:r>
              <a:rPr lang="en-US" sz="1400" b="1" smtClean="0">
                <a:solidFill>
                  <a:srgbClr val="002060"/>
                </a:solidFill>
              </a:rPr>
              <a:t>	</a:t>
            </a:r>
            <a:r>
              <a:rPr lang="en-US" sz="1400" b="1" smtClean="0">
                <a:solidFill>
                  <a:srgbClr val="006020"/>
                </a:solidFill>
              </a:rPr>
              <a:t>// Khởi tạo bộ đệm dữ liệu</a:t>
            </a:r>
          </a:p>
          <a:p>
            <a:r>
              <a:rPr lang="en-US" sz="1400" b="1" smtClean="0">
                <a:solidFill>
                  <a:srgbClr val="002060"/>
                </a:solidFill>
              </a:rPr>
              <a:t>	databuff.buf = buff;</a:t>
            </a:r>
          </a:p>
          <a:p>
            <a:r>
              <a:rPr lang="en-US" sz="1400" b="1" smtClean="0">
                <a:solidFill>
                  <a:srgbClr val="002060"/>
                </a:solidFill>
              </a:rPr>
              <a:t>	databuff.len = 1024;</a:t>
            </a:r>
          </a:p>
          <a:p>
            <a:r>
              <a:rPr lang="en-US" sz="1400" b="1" smtClean="0">
                <a:solidFill>
                  <a:srgbClr val="002060"/>
                </a:solidFill>
              </a:rPr>
              <a:t>	</a:t>
            </a:r>
            <a:r>
              <a:rPr lang="en-US" sz="1400" b="1" smtClean="0">
                <a:solidFill>
                  <a:srgbClr val="006020"/>
                </a:solidFill>
              </a:rPr>
              <a:t>// Gửi yêu cầu vào ra</a:t>
            </a:r>
          </a:p>
          <a:p>
            <a:r>
              <a:rPr lang="en-US" sz="1400" b="1" smtClean="0">
                <a:solidFill>
                  <a:srgbClr val="002060"/>
                </a:solidFill>
              </a:rPr>
              <a:t>	rc = WSARecv(s, &amp;databuff,1,&amp;bytesReceived,&amp;flags,&amp;overlapped, 						CompletionRoutine);</a:t>
            </a:r>
          </a:p>
          <a:p>
            <a:r>
              <a:rPr lang="en-US" sz="1400" b="1" smtClean="0">
                <a:solidFill>
                  <a:srgbClr val="002060"/>
                </a:solidFill>
              </a:rPr>
              <a:t>	</a:t>
            </a:r>
            <a:r>
              <a:rPr lang="en-US" sz="1400" b="1" smtClean="0">
                <a:solidFill>
                  <a:srgbClr val="006020"/>
                </a:solidFill>
              </a:rPr>
              <a:t>// Xử lý lỗi…</a:t>
            </a:r>
          </a:p>
          <a:p>
            <a:r>
              <a:rPr lang="en-US" sz="1400" b="1" smtClean="0">
                <a:solidFill>
                  <a:srgbClr val="006020"/>
                </a:solidFill>
              </a:rPr>
              <a:t>	// Chuyển luồng sang trạng thái  alertable</a:t>
            </a:r>
          </a:p>
          <a:p>
            <a:r>
              <a:rPr lang="en-US" sz="1400" b="1" smtClean="0">
                <a:solidFill>
                  <a:srgbClr val="002060"/>
                </a:solidFill>
              </a:rPr>
              <a:t>	while (1)	SleepEx(1000,TRUE);</a:t>
            </a:r>
          </a:p>
          <a:p>
            <a:r>
              <a:rPr lang="en-US" sz="1400" b="1" smtClean="0">
                <a:solidFill>
                  <a:srgbClr val="002060"/>
                </a:solidFill>
              </a:rPr>
              <a:t>	getch();</a:t>
            </a:r>
          </a:p>
          <a:p>
            <a:r>
              <a:rPr lang="en-US" sz="1400" b="1" smtClean="0">
                <a:solidFill>
                  <a:srgbClr val="002060"/>
                </a:solidFill>
              </a:rPr>
              <a:t>	closesocket(s);</a:t>
            </a:r>
          </a:p>
          <a:p>
            <a:r>
              <a:rPr lang="en-US" sz="1400" b="1" smtClean="0">
                <a:solidFill>
                  <a:srgbClr val="002060"/>
                </a:solidFill>
              </a:rPr>
              <a:t>	WSACleanup();</a:t>
            </a:r>
          </a:p>
          <a:p>
            <a:r>
              <a:rPr lang="en-US" sz="1400" b="1" smtClean="0">
                <a:solidFill>
                  <a:srgbClr val="002060"/>
                </a:solidFill>
              </a:rPr>
              <a:t>	return 0;</a:t>
            </a:r>
          </a:p>
          <a:p>
            <a:r>
              <a:rPr lang="en-US" sz="1400" b="1" smtClean="0">
                <a:solidFill>
                  <a:srgbClr val="002060"/>
                </a:solidFill>
              </a:rPr>
              <a:t>}</a:t>
            </a:r>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153</a:t>
            </a:fld>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3.4 Các phương pháp vào ra</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 Placeholder 5"/>
          <p:cNvSpPr>
            <a:spLocks noGrp="1"/>
          </p:cNvSpPr>
          <p:nvPr>
            <p:ph type="body" idx="1"/>
          </p:nvPr>
        </p:nvSpPr>
        <p:spPr>
          <a:xfrm>
            <a:off x="457200" y="1600200"/>
            <a:ext cx="8382000" cy="4953000"/>
          </a:xfrm>
        </p:spPr>
        <p:txBody>
          <a:bodyPr>
            <a:normAutofit/>
          </a:bodyPr>
          <a:lstStyle/>
          <a:p>
            <a:r>
              <a:rPr lang="en-US" sz="2400" dirty="0" err="1" smtClean="0">
                <a:solidFill>
                  <a:srgbClr val="002060"/>
                </a:solidFill>
              </a:rPr>
              <a:t>Bài</a:t>
            </a:r>
            <a:r>
              <a:rPr lang="en-US" sz="2400" dirty="0" smtClean="0">
                <a:solidFill>
                  <a:srgbClr val="002060"/>
                </a:solidFill>
              </a:rPr>
              <a:t> </a:t>
            </a:r>
            <a:r>
              <a:rPr lang="en-US" sz="2400" dirty="0" err="1" smtClean="0">
                <a:solidFill>
                  <a:srgbClr val="002060"/>
                </a:solidFill>
              </a:rPr>
              <a:t>tập</a:t>
            </a:r>
            <a:endParaRPr lang="en-US" sz="2400" dirty="0" smtClean="0">
              <a:solidFill>
                <a:srgbClr val="002060"/>
              </a:solidFill>
            </a:endParaRPr>
          </a:p>
          <a:p>
            <a:pPr lvl="1"/>
            <a:r>
              <a:rPr lang="en-US" sz="2000" dirty="0" err="1" smtClean="0">
                <a:solidFill>
                  <a:srgbClr val="002060"/>
                </a:solidFill>
              </a:rPr>
              <a:t>Viết</a:t>
            </a:r>
            <a:r>
              <a:rPr lang="en-US" sz="2000" dirty="0" smtClean="0">
                <a:solidFill>
                  <a:srgbClr val="002060"/>
                </a:solidFill>
              </a:rPr>
              <a:t> </a:t>
            </a:r>
            <a:r>
              <a:rPr lang="en-US" sz="2000" dirty="0" err="1" smtClean="0">
                <a:solidFill>
                  <a:srgbClr val="002060"/>
                </a:solidFill>
              </a:rPr>
              <a:t>chương</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Server </a:t>
            </a:r>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mô</a:t>
            </a:r>
            <a:r>
              <a:rPr lang="en-US" sz="2000" dirty="0" smtClean="0">
                <a:solidFill>
                  <a:srgbClr val="002060"/>
                </a:solidFill>
              </a:rPr>
              <a:t> </a:t>
            </a:r>
            <a:r>
              <a:rPr lang="en-US" sz="2000" dirty="0" err="1" smtClean="0">
                <a:solidFill>
                  <a:srgbClr val="002060"/>
                </a:solidFill>
              </a:rPr>
              <a:t>hình</a:t>
            </a:r>
            <a:r>
              <a:rPr lang="en-US" sz="2000" dirty="0" smtClean="0">
                <a:solidFill>
                  <a:srgbClr val="002060"/>
                </a:solidFill>
              </a:rPr>
              <a:t> Overlapped – Completion Routine </a:t>
            </a:r>
            <a:r>
              <a:rPr lang="en-US" sz="2000" dirty="0" err="1" smtClean="0">
                <a:solidFill>
                  <a:srgbClr val="002060"/>
                </a:solidFill>
              </a:rPr>
              <a:t>có</a:t>
            </a:r>
            <a:r>
              <a:rPr lang="en-US" sz="2000" dirty="0" smtClean="0">
                <a:solidFill>
                  <a:srgbClr val="002060"/>
                </a:solidFill>
              </a:rPr>
              <a:t> </a:t>
            </a:r>
            <a:r>
              <a:rPr lang="en-US" sz="2000" dirty="0" err="1" smtClean="0">
                <a:solidFill>
                  <a:srgbClr val="002060"/>
                </a:solidFill>
              </a:rPr>
              <a:t>thể</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smtClean="0">
                <a:solidFill>
                  <a:srgbClr val="002060"/>
                </a:solidFill>
              </a:rPr>
              <a:t>nhiề`u</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client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chuyển</a:t>
            </a:r>
            <a:r>
              <a:rPr lang="en-US" sz="2000" dirty="0" smtClean="0">
                <a:solidFill>
                  <a:srgbClr val="002060"/>
                </a:solidFill>
              </a:rPr>
              <a:t> </a:t>
            </a:r>
            <a:r>
              <a:rPr lang="en-US" sz="2000" dirty="0" err="1" smtClean="0">
                <a:solidFill>
                  <a:srgbClr val="002060"/>
                </a:solidFill>
              </a:rPr>
              <a:t>tiếp</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một</a:t>
            </a:r>
            <a:r>
              <a:rPr lang="en-US" sz="2000" dirty="0" smtClean="0">
                <a:solidFill>
                  <a:srgbClr val="002060"/>
                </a:solidFill>
              </a:rPr>
              <a:t> client </a:t>
            </a:r>
            <a:r>
              <a:rPr lang="en-US" sz="2000" dirty="0" err="1" smtClean="0">
                <a:solidFill>
                  <a:srgbClr val="002060"/>
                </a:solidFill>
              </a:rPr>
              <a:t>đến</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client </a:t>
            </a:r>
            <a:r>
              <a:rPr lang="en-US" sz="2000" dirty="0" err="1" smtClean="0">
                <a:solidFill>
                  <a:srgbClr val="002060"/>
                </a:solidFill>
              </a:rPr>
              <a:t>còn</a:t>
            </a:r>
            <a:r>
              <a:rPr lang="en-US" sz="2000" dirty="0" smtClean="0">
                <a:solidFill>
                  <a:srgbClr val="002060"/>
                </a:solidFill>
              </a:rPr>
              <a:t> </a:t>
            </a:r>
            <a:r>
              <a:rPr lang="en-US" sz="2000" dirty="0" err="1" smtClean="0">
                <a:solidFill>
                  <a:srgbClr val="002060"/>
                </a:solidFill>
              </a:rPr>
              <a:t>lại</a:t>
            </a:r>
            <a:r>
              <a:rPr lang="en-US" sz="2000" dirty="0" smtClean="0">
                <a:solidFill>
                  <a:srgbClr val="002060"/>
                </a:solidFill>
              </a:rPr>
              <a:t>.</a:t>
            </a:r>
          </a:p>
          <a:p>
            <a:pPr marL="533400" lvl="2" indent="-266700">
              <a:buNone/>
            </a:pPr>
            <a:endParaRPr lang="en-US" sz="2000" dirty="0" smtClean="0">
              <a:solidFill>
                <a:srgbClr val="002060"/>
              </a:solidFill>
            </a:endParaRPr>
          </a:p>
          <a:p>
            <a:pPr marL="1447800" lvl="4" indent="-266700">
              <a:buNone/>
            </a:pPr>
            <a:endParaRPr lang="en-US" sz="1600" b="1" dirty="0" smtClean="0">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154</a:t>
            </a:fld>
            <a:endParaRPr lang="en-US" dirty="0"/>
          </a:p>
        </p:txBody>
      </p:sp>
    </p:spTree>
    <p:extLst>
      <p:ext uri="{BB962C8B-B14F-4D97-AF65-F5344CB8AC3E}">
        <p14:creationId xmlns:p14="http://schemas.microsoft.com/office/powerpoint/2010/main" val="77642291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330575"/>
            <a:ext cx="7848600" cy="1470025"/>
          </a:xfrm>
        </p:spPr>
        <p:txBody>
          <a:bodyPr/>
          <a:lstStyle/>
          <a:p>
            <a:r>
              <a:rPr lang="en-US" b="1" smtClean="0">
                <a:solidFill>
                  <a:srgbClr val="002060"/>
                </a:solidFill>
              </a:rPr>
              <a:t>Chương</a:t>
            </a:r>
            <a:r>
              <a:rPr lang="en-US" b="1" dirty="0" smtClean="0">
                <a:solidFill>
                  <a:srgbClr val="002060"/>
                </a:solidFill>
              </a:rPr>
              <a:t> 4. MFC Socket</a:t>
            </a:r>
            <a:endParaRPr lang="en-US" b="1" dirty="0">
              <a:solidFill>
                <a:srgbClr val="00206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dirty="0" smtClean="0">
                <a:solidFill>
                  <a:srgbClr val="002060"/>
                </a:solidFill>
              </a:rPr>
              <a:t>4.1. </a:t>
            </a:r>
            <a:r>
              <a:rPr lang="en-US" dirty="0" err="1" smtClean="0">
                <a:solidFill>
                  <a:srgbClr val="002060"/>
                </a:solidFill>
              </a:rPr>
              <a:t>Giới</a:t>
            </a:r>
            <a:r>
              <a:rPr lang="en-US" dirty="0" smtClean="0">
                <a:solidFill>
                  <a:srgbClr val="002060"/>
                </a:solidFill>
              </a:rPr>
              <a:t> </a:t>
            </a:r>
            <a:r>
              <a:rPr lang="en-US" dirty="0" err="1" smtClean="0">
                <a:solidFill>
                  <a:srgbClr val="002060"/>
                </a:solidFill>
              </a:rPr>
              <a:t>thiệu</a:t>
            </a:r>
            <a:endParaRPr lang="en-US" dirty="0" smtClean="0">
              <a:solidFill>
                <a:srgbClr val="002060"/>
              </a:solidFill>
            </a:endParaRPr>
          </a:p>
          <a:p>
            <a:pPr marL="0" indent="0">
              <a:buNone/>
            </a:pPr>
            <a:r>
              <a:rPr lang="en-US" dirty="0" smtClean="0">
                <a:solidFill>
                  <a:srgbClr val="002060"/>
                </a:solidFill>
              </a:rPr>
              <a:t>4.2. </a:t>
            </a:r>
            <a:r>
              <a:rPr lang="en-US" dirty="0" err="1" smtClean="0">
                <a:solidFill>
                  <a:srgbClr val="002060"/>
                </a:solidFill>
              </a:rPr>
              <a:t>CSocket</a:t>
            </a:r>
            <a:endParaRPr lang="en-US" dirty="0" smtClean="0">
              <a:solidFill>
                <a:srgbClr val="002060"/>
              </a:solidFill>
            </a:endParaRPr>
          </a:p>
          <a:p>
            <a:pPr marL="0" indent="0">
              <a:buNone/>
            </a:pPr>
            <a:r>
              <a:rPr lang="en-US" dirty="0" smtClean="0">
                <a:solidFill>
                  <a:srgbClr val="002060"/>
                </a:solidFill>
              </a:rPr>
              <a:t>4.3. </a:t>
            </a:r>
            <a:r>
              <a:rPr lang="en-US" dirty="0" err="1" smtClean="0">
                <a:solidFill>
                  <a:srgbClr val="002060"/>
                </a:solidFill>
              </a:rPr>
              <a:t>CAsyncSocket</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 MFC Soket</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156</a:t>
            </a:fld>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smtClean="0">
                <a:solidFill>
                  <a:srgbClr val="002060"/>
                </a:solidFill>
              </a:rPr>
              <a:t>MFC: Microsoft Foundation Classes</a:t>
            </a:r>
          </a:p>
          <a:p>
            <a:r>
              <a:rPr lang="en-US" sz="2400" smtClean="0">
                <a:solidFill>
                  <a:srgbClr val="002060"/>
                </a:solidFill>
              </a:rPr>
              <a:t>Bộ thư viện hướng đối tượng C++ lập trình ứng dụng trên Window.</a:t>
            </a:r>
          </a:p>
          <a:p>
            <a:r>
              <a:rPr lang="en-US" sz="2400" smtClean="0">
                <a:solidFill>
                  <a:srgbClr val="002060"/>
                </a:solidFill>
              </a:rPr>
              <a:t>Cung cấp hai lớp hỗ trợ lập trình mạng</a:t>
            </a:r>
          </a:p>
          <a:p>
            <a:pPr lvl="1"/>
            <a:r>
              <a:rPr lang="en-US" sz="2000" smtClean="0">
                <a:solidFill>
                  <a:srgbClr val="002060"/>
                </a:solidFill>
              </a:rPr>
              <a:t>CAsyncSocket: Đóng gói lại thư viện WinSock dưới dạng hướng đối tượng.  Hoạt động ở chế độ bất đồng bộ.</a:t>
            </a:r>
          </a:p>
          <a:p>
            <a:pPr lvl="1"/>
            <a:r>
              <a:rPr lang="en-US" sz="2000" smtClean="0">
                <a:solidFill>
                  <a:srgbClr val="002060"/>
                </a:solidFill>
              </a:rPr>
              <a:t>CSocket: Kế thừa từ CAsyncSocket và cung cấp giao diện ở mức cao hơn nữa. Hoạt động ở chế độ đồng bộ.</a:t>
            </a:r>
          </a:p>
          <a:p>
            <a:r>
              <a:rPr lang="en-US" sz="2400" smtClean="0">
                <a:solidFill>
                  <a:srgbClr val="002060"/>
                </a:solidFill>
              </a:rPr>
              <a:t>Hai lớp này không </a:t>
            </a:r>
            <a:r>
              <a:rPr lang="en-US" sz="2400" b="1" smtClean="0">
                <a:solidFill>
                  <a:srgbClr val="002060"/>
                </a:solidFill>
              </a:rPr>
              <a:t>thread-safe</a:t>
            </a:r>
            <a:r>
              <a:rPr lang="en-US" sz="2400" smtClean="0">
                <a:solidFill>
                  <a:srgbClr val="002060"/>
                </a:solidFill>
              </a:rPr>
              <a:t>: đối tượng tạo ra ở luồng nào thì chỉ có thể được sử dụng ở luồng đó.</a:t>
            </a:r>
            <a:endParaRPr lang="en-US" sz="2400" b="1" smtClean="0">
              <a:solidFill>
                <a:srgbClr val="002060"/>
              </a:solidFill>
            </a:endParaRPr>
          </a:p>
          <a:p>
            <a:r>
              <a:rPr lang="en-US" sz="2400" smtClean="0">
                <a:solidFill>
                  <a:srgbClr val="002060"/>
                </a:solidFill>
              </a:rPr>
              <a:t>Tệp tiêu đề: afxsock.h</a:t>
            </a:r>
          </a:p>
          <a:p>
            <a:pPr>
              <a:buNone/>
            </a:pPr>
            <a:endParaRPr lang="en-US" sz="2400" smtClean="0">
              <a:solidFill>
                <a:srgbClr val="002060"/>
              </a:solidFill>
            </a:endParaRPr>
          </a:p>
          <a:p>
            <a:pPr lvl="1"/>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4.1 Giới thiệu</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157</a:t>
            </a:fld>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Khởi tạo thư viện: tự động bởi framework qua hàm AfxSocketInit</a:t>
            </a:r>
          </a:p>
          <a:p>
            <a:r>
              <a:rPr lang="en-US" sz="2000" smtClean="0">
                <a:solidFill>
                  <a:srgbClr val="002060"/>
                </a:solidFill>
              </a:rPr>
              <a:t>Khởi tạo đối tượng CSocket: Phương thức Create</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6" name="TextBox 5"/>
          <p:cNvSpPr txBox="1"/>
          <p:nvPr/>
        </p:nvSpPr>
        <p:spPr>
          <a:xfrm>
            <a:off x="1143000" y="2362200"/>
            <a:ext cx="6629400" cy="3108543"/>
          </a:xfrm>
          <a:prstGeom prst="rect">
            <a:avLst/>
          </a:prstGeom>
          <a:noFill/>
        </p:spPr>
        <p:txBody>
          <a:bodyPr wrap="square" rtlCol="0">
            <a:spAutoFit/>
          </a:bodyPr>
          <a:lstStyle/>
          <a:p>
            <a:r>
              <a:rPr lang="en-US" sz="1400" b="1" smtClean="0">
                <a:solidFill>
                  <a:srgbClr val="002060"/>
                </a:solidFill>
              </a:rPr>
              <a:t>BOOL Create(</a:t>
            </a:r>
          </a:p>
          <a:p>
            <a:r>
              <a:rPr lang="en-US" sz="1400" b="1" smtClean="0">
                <a:solidFill>
                  <a:srgbClr val="002060"/>
                </a:solidFill>
              </a:rPr>
              <a:t>   UINT </a:t>
            </a:r>
            <a:r>
              <a:rPr lang="en-US" sz="1400" b="1" i="1" smtClean="0">
                <a:solidFill>
                  <a:srgbClr val="002060"/>
                </a:solidFill>
              </a:rPr>
              <a:t>nSocketPort</a:t>
            </a:r>
            <a:r>
              <a:rPr lang="en-US" sz="1400" b="1" smtClean="0">
                <a:solidFill>
                  <a:srgbClr val="002060"/>
                </a:solidFill>
              </a:rPr>
              <a:t> = 0,	      </a:t>
            </a:r>
            <a:r>
              <a:rPr lang="en-US" sz="1400" smtClean="0">
                <a:solidFill>
                  <a:srgbClr val="002060"/>
                </a:solidFill>
              </a:rPr>
              <a:t>   </a:t>
            </a:r>
            <a:r>
              <a:rPr lang="en-US" sz="1400" smtClean="0">
                <a:solidFill>
                  <a:srgbClr val="006020"/>
                </a:solidFill>
              </a:rPr>
              <a:t>// Cổng, mặc định là 0</a:t>
            </a:r>
          </a:p>
          <a:p>
            <a:r>
              <a:rPr lang="en-US" sz="1400" b="1" smtClean="0">
                <a:solidFill>
                  <a:srgbClr val="002060"/>
                </a:solidFill>
              </a:rPr>
              <a:t>   int </a:t>
            </a:r>
            <a:r>
              <a:rPr lang="en-US" sz="1400" b="1" i="1" smtClean="0">
                <a:solidFill>
                  <a:srgbClr val="002060"/>
                </a:solidFill>
              </a:rPr>
              <a:t>nSocketType</a:t>
            </a:r>
            <a:r>
              <a:rPr lang="en-US" sz="1400" b="1" smtClean="0">
                <a:solidFill>
                  <a:srgbClr val="002060"/>
                </a:solidFill>
              </a:rPr>
              <a:t> = SOCK_STREAM,       </a:t>
            </a:r>
            <a:r>
              <a:rPr lang="en-US" sz="1400" smtClean="0">
                <a:solidFill>
                  <a:srgbClr val="006020"/>
                </a:solidFill>
              </a:rPr>
              <a:t>// Kiểu socket</a:t>
            </a:r>
          </a:p>
          <a:p>
            <a:r>
              <a:rPr lang="en-US" sz="1400" b="1" smtClean="0">
                <a:solidFill>
                  <a:srgbClr val="002060"/>
                </a:solidFill>
              </a:rPr>
              <a:t>   LPCTSTR </a:t>
            </a:r>
            <a:r>
              <a:rPr lang="en-US" sz="1400" b="1" i="1" smtClean="0">
                <a:solidFill>
                  <a:srgbClr val="002060"/>
                </a:solidFill>
              </a:rPr>
              <a:t>lpszSocketAddress</a:t>
            </a:r>
            <a:r>
              <a:rPr lang="en-US" sz="1400" b="1" smtClean="0">
                <a:solidFill>
                  <a:srgbClr val="002060"/>
                </a:solidFill>
              </a:rPr>
              <a:t> = NULL) </a:t>
            </a:r>
            <a:r>
              <a:rPr lang="en-US" sz="1400" smtClean="0">
                <a:solidFill>
                  <a:srgbClr val="006020"/>
                </a:solidFill>
              </a:rPr>
              <a:t>// Địa chỉ giao diện mạng, thí dụ</a:t>
            </a:r>
          </a:p>
          <a:p>
            <a:r>
              <a:rPr lang="en-US" sz="1400" smtClean="0">
                <a:solidFill>
                  <a:srgbClr val="006020"/>
                </a:solidFill>
              </a:rPr>
              <a:t>			          //  “192.168.1.1”</a:t>
            </a:r>
            <a:r>
              <a:rPr lang="en-US" sz="1400" smtClean="0">
                <a:solidFill>
                  <a:srgbClr val="002060"/>
                </a:solidFill>
              </a:rPr>
              <a:t>	</a:t>
            </a: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CSocket 	Server, Client	 </a:t>
            </a:r>
          </a:p>
          <a:p>
            <a:r>
              <a:rPr lang="en-US" sz="1400" b="1" smtClean="0">
                <a:solidFill>
                  <a:srgbClr val="002060"/>
                </a:solidFill>
              </a:rPr>
              <a:t>Server.Create(8888);</a:t>
            </a:r>
          </a:p>
          <a:p>
            <a:r>
              <a:rPr lang="en-US" sz="1400" b="1" smtClean="0">
                <a:solidFill>
                  <a:srgbClr val="002060"/>
                </a:solidFill>
              </a:rPr>
              <a:t>Client.Create();</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158</a:t>
            </a:fld>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Kết nối đến máy khác: Phương thức Connect</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smtClean="0">
                <a:solidFill>
                  <a:srgbClr val="002060"/>
                </a:solidFill>
              </a:rPr>
              <a:t>BOOL Connect(</a:t>
            </a:r>
          </a:p>
          <a:p>
            <a:r>
              <a:rPr lang="en-US" sz="1400" b="1" smtClean="0">
                <a:solidFill>
                  <a:srgbClr val="002060"/>
                </a:solidFill>
              </a:rPr>
              <a:t>   LPCTSTR </a:t>
            </a:r>
            <a:r>
              <a:rPr lang="en-US" sz="1400" b="1" i="1" smtClean="0">
                <a:solidFill>
                  <a:srgbClr val="002060"/>
                </a:solidFill>
              </a:rPr>
              <a:t>lpszHostAddress</a:t>
            </a:r>
            <a:r>
              <a:rPr lang="en-US" sz="1400" b="1" smtClean="0">
                <a:solidFill>
                  <a:srgbClr val="002060"/>
                </a:solidFill>
              </a:rPr>
              <a:t>, 	</a:t>
            </a:r>
            <a:r>
              <a:rPr lang="en-US" sz="1400" smtClean="0">
                <a:solidFill>
                  <a:srgbClr val="006020"/>
                </a:solidFill>
              </a:rPr>
              <a:t>// Địa chỉ/tên miền máy đích</a:t>
            </a:r>
          </a:p>
          <a:p>
            <a:r>
              <a:rPr lang="en-US" sz="1400" b="1" smtClean="0">
                <a:solidFill>
                  <a:srgbClr val="002060"/>
                </a:solidFill>
              </a:rPr>
              <a:t>   UINT </a:t>
            </a:r>
            <a:r>
              <a:rPr lang="en-US" sz="1400" b="1" i="1" smtClean="0">
                <a:solidFill>
                  <a:srgbClr val="002060"/>
                </a:solidFill>
              </a:rPr>
              <a:t>nHostPort</a:t>
            </a:r>
            <a:r>
              <a:rPr lang="en-US" sz="1400" b="1" smtClean="0">
                <a:solidFill>
                  <a:srgbClr val="002060"/>
                </a:solidFill>
              </a:rPr>
              <a:t> 		</a:t>
            </a:r>
            <a:r>
              <a:rPr lang="en-US" sz="1400" smtClean="0">
                <a:solidFill>
                  <a:srgbClr val="006020"/>
                </a:solidFill>
              </a:rPr>
              <a:t>// Cổng</a:t>
            </a:r>
            <a:r>
              <a:rPr lang="en-US" sz="1400" b="1" smtClean="0">
                <a:solidFill>
                  <a:srgbClr val="002060"/>
                </a:solidFill>
              </a:rPr>
              <a:t>	</a:t>
            </a:r>
          </a:p>
          <a:p>
            <a:r>
              <a:rPr lang="en-US" sz="1400" b="1" smtClean="0">
                <a:solidFill>
                  <a:srgbClr val="002060"/>
                </a:solidFill>
              </a:rPr>
              <a:t>);</a:t>
            </a:r>
          </a:p>
          <a:p>
            <a:r>
              <a:rPr lang="en-US" sz="1400" b="1" smtClean="0">
                <a:solidFill>
                  <a:srgbClr val="002060"/>
                </a:solidFill>
              </a:rPr>
              <a:t>BOOL Connect(</a:t>
            </a:r>
          </a:p>
          <a:p>
            <a:r>
              <a:rPr lang="en-US" sz="1400" b="1" smtClean="0">
                <a:solidFill>
                  <a:srgbClr val="002060"/>
                </a:solidFill>
              </a:rPr>
              <a:t>   const SOCKADDR* </a:t>
            </a:r>
            <a:r>
              <a:rPr lang="en-US" sz="1400" b="1" i="1" smtClean="0">
                <a:solidFill>
                  <a:srgbClr val="002060"/>
                </a:solidFill>
              </a:rPr>
              <a:t>lpSockAddr</a:t>
            </a:r>
            <a:r>
              <a:rPr lang="en-US" sz="1400" b="1" smtClean="0">
                <a:solidFill>
                  <a:srgbClr val="002060"/>
                </a:solidFill>
              </a:rPr>
              <a:t>,	</a:t>
            </a:r>
            <a:r>
              <a:rPr lang="en-US" sz="1400" smtClean="0">
                <a:solidFill>
                  <a:srgbClr val="006020"/>
                </a:solidFill>
              </a:rPr>
              <a:t>// Địa chỉ máy đích dưới dạng SOCKADDR</a:t>
            </a:r>
          </a:p>
          <a:p>
            <a:r>
              <a:rPr lang="en-US" sz="1400" b="1" smtClean="0">
                <a:solidFill>
                  <a:srgbClr val="002060"/>
                </a:solidFill>
              </a:rPr>
              <a:t>   int </a:t>
            </a:r>
            <a:r>
              <a:rPr lang="en-US" sz="1400" b="1" i="1" smtClean="0">
                <a:solidFill>
                  <a:srgbClr val="002060"/>
                </a:solidFill>
              </a:rPr>
              <a:t>nSockAddrLen</a:t>
            </a:r>
            <a:r>
              <a:rPr lang="en-US" sz="1400" b="1" smtClean="0">
                <a:solidFill>
                  <a:srgbClr val="002060"/>
                </a:solidFill>
              </a:rPr>
              <a:t> 		</a:t>
            </a:r>
            <a:r>
              <a:rPr lang="en-US" sz="1400" smtClean="0">
                <a:solidFill>
                  <a:srgbClr val="006020"/>
                </a:solidFill>
              </a:rPr>
              <a:t>// Chiều dài cấu trúc địa chỉ</a:t>
            </a:r>
          </a:p>
          <a:p>
            <a:r>
              <a:rPr lang="en-US" sz="1400" b="1" smtClean="0">
                <a:solidFill>
                  <a:srgbClr val="002060"/>
                </a:solidFill>
              </a:rPr>
              <a:t>);</a:t>
            </a: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CSocket          s;</a:t>
            </a:r>
          </a:p>
          <a:p>
            <a:r>
              <a:rPr lang="en-US" sz="1400" b="1" smtClean="0">
                <a:solidFill>
                  <a:srgbClr val="002060"/>
                </a:solidFill>
              </a:rPr>
              <a:t>s.Create();</a:t>
            </a:r>
          </a:p>
          <a:p>
            <a:r>
              <a:rPr lang="en-US" sz="1400" b="1" smtClean="0">
                <a:solidFill>
                  <a:srgbClr val="002060"/>
                </a:solidFill>
              </a:rPr>
              <a:t>s.Connect(“www.google.com.vn”, 80);</a:t>
            </a:r>
          </a:p>
          <a:p>
            <a:endParaRPr lang="en-US" sz="1400" smtClean="0">
              <a:solidFill>
                <a:srgbClr val="002060"/>
              </a:solidFill>
            </a:endParaRPr>
          </a:p>
          <a:p>
            <a:endParaRPr lang="en-US" sz="140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159</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153400" cy="4525963"/>
          </a:xfrm>
        </p:spPr>
        <p:txBody>
          <a:bodyPr>
            <a:normAutofit/>
          </a:bodyPr>
          <a:lstStyle/>
          <a:p>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gỡ</a:t>
            </a:r>
            <a:r>
              <a:rPr lang="en-US" dirty="0" smtClean="0">
                <a:solidFill>
                  <a:srgbClr val="002060"/>
                </a:solidFill>
              </a:rPr>
              <a:t> </a:t>
            </a:r>
            <a:r>
              <a:rPr lang="en-US" dirty="0" err="1" smtClean="0">
                <a:solidFill>
                  <a:srgbClr val="002060"/>
                </a:solidFill>
              </a:rPr>
              <a:t>rối</a:t>
            </a:r>
            <a:endParaRPr lang="en-US" dirty="0" smtClean="0">
              <a:solidFill>
                <a:srgbClr val="002060"/>
              </a:solidFill>
            </a:endParaRPr>
          </a:p>
          <a:p>
            <a:pPr lvl="1"/>
            <a:r>
              <a:rPr lang="en-US" dirty="0" err="1" smtClean="0">
                <a:solidFill>
                  <a:srgbClr val="002060"/>
                </a:solidFill>
              </a:rPr>
              <a:t>TCPView</a:t>
            </a:r>
            <a:r>
              <a:rPr lang="en-US" dirty="0" smtClean="0">
                <a:solidFill>
                  <a:srgbClr val="002060"/>
                </a:solidFill>
              </a:rPr>
              <a:t>: </a:t>
            </a:r>
            <a:r>
              <a:rPr lang="en-US" dirty="0" err="1" smtClean="0">
                <a:solidFill>
                  <a:srgbClr val="002060"/>
                </a:solidFill>
              </a:rPr>
              <a:t>Hiển</a:t>
            </a:r>
            <a:r>
              <a:rPr lang="en-US" dirty="0" smtClean="0">
                <a:solidFill>
                  <a:srgbClr val="002060"/>
                </a:solidFill>
              </a:rPr>
              <a:t> </a:t>
            </a:r>
            <a:r>
              <a:rPr lang="en-US" dirty="0" err="1" smtClean="0">
                <a:solidFill>
                  <a:srgbClr val="002060"/>
                </a:solidFill>
              </a:rPr>
              <a:t>thị</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tại</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tính</a:t>
            </a:r>
            <a:r>
              <a:rPr lang="en-US" dirty="0" smtClean="0">
                <a:solidFill>
                  <a:srgbClr val="002060"/>
                </a:solidFill>
              </a:rPr>
              <a:t>.</a:t>
            </a:r>
          </a:p>
          <a:p>
            <a:pPr lvl="1"/>
            <a:r>
              <a:rPr lang="en-US" dirty="0" smtClean="0">
                <a:solidFill>
                  <a:srgbClr val="002060"/>
                </a:solidFill>
              </a:rPr>
              <a:t>Resource Monitor: ~ </a:t>
            </a:r>
            <a:r>
              <a:rPr lang="en-US" dirty="0" err="1" smtClean="0">
                <a:solidFill>
                  <a:srgbClr val="002060"/>
                </a:solidFill>
              </a:rPr>
              <a:t>TCPView</a:t>
            </a:r>
            <a:r>
              <a:rPr lang="en-US" dirty="0" smtClean="0">
                <a:solidFill>
                  <a:srgbClr val="002060"/>
                </a:solidFill>
              </a:rPr>
              <a:t>.</a:t>
            </a:r>
          </a:p>
          <a:p>
            <a:pPr lvl="1"/>
            <a:r>
              <a:rPr lang="en-US" dirty="0" err="1" smtClean="0">
                <a:solidFill>
                  <a:srgbClr val="002060"/>
                </a:solidFill>
              </a:rPr>
              <a:t>Wireshark</a:t>
            </a:r>
            <a:r>
              <a:rPr lang="en-US" dirty="0" smtClean="0">
                <a:solidFill>
                  <a:srgbClr val="002060"/>
                </a:solidFill>
              </a:rPr>
              <a:t>, Microsoft Network Monitor</a:t>
            </a:r>
          </a:p>
          <a:p>
            <a:pPr lvl="1"/>
            <a:r>
              <a:rPr lang="en-US" dirty="0" err="1" smtClean="0">
                <a:solidFill>
                  <a:srgbClr val="002060"/>
                </a:solidFill>
              </a:rPr>
              <a:t>Netcat</a:t>
            </a:r>
            <a:r>
              <a:rPr lang="en-US" dirty="0" smtClean="0">
                <a:solidFill>
                  <a:srgbClr val="002060"/>
                </a:solidFill>
              </a:rPr>
              <a:t> (</a:t>
            </a:r>
            <a:r>
              <a:rPr lang="en-US" dirty="0" err="1" smtClean="0">
                <a:solidFill>
                  <a:srgbClr val="002060"/>
                </a:solidFill>
              </a:rPr>
              <a:t>Netcat</a:t>
            </a:r>
            <a:r>
              <a:rPr lang="en-US" dirty="0" smtClean="0">
                <a:solidFill>
                  <a:srgbClr val="002060"/>
                </a:solidFill>
              </a:rPr>
              <a:t> Win32)</a:t>
            </a:r>
          </a:p>
          <a:p>
            <a:pPr lvl="1"/>
            <a:endParaRPr lang="en-US" dirty="0" smtClean="0">
              <a:solidFill>
                <a:srgbClr val="002060"/>
              </a:solidFill>
            </a:endParaRPr>
          </a:p>
          <a:p>
            <a:pPr>
              <a:buNone/>
            </a:pPr>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1.1. Tổng quan về lập trình mạng</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16</a:t>
            </a:fld>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Đợi kết nối từ máy khác: Phương thức Listen</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6" name="TextBox 5"/>
          <p:cNvSpPr txBox="1"/>
          <p:nvPr/>
        </p:nvSpPr>
        <p:spPr>
          <a:xfrm>
            <a:off x="1143000" y="2007275"/>
            <a:ext cx="6629400" cy="2031325"/>
          </a:xfrm>
          <a:prstGeom prst="rect">
            <a:avLst/>
          </a:prstGeom>
          <a:noFill/>
        </p:spPr>
        <p:txBody>
          <a:bodyPr wrap="square" rtlCol="0">
            <a:spAutoFit/>
          </a:bodyPr>
          <a:lstStyle/>
          <a:p>
            <a:r>
              <a:rPr lang="en-US" sz="1400" b="1" smtClean="0"/>
              <a:t>BOOL	</a:t>
            </a:r>
            <a:r>
              <a:rPr lang="en-US" sz="1400" smtClean="0"/>
              <a:t> </a:t>
            </a:r>
            <a:r>
              <a:rPr lang="en-US" sz="1400" b="1" smtClean="0"/>
              <a:t>Listen(</a:t>
            </a:r>
          </a:p>
          <a:p>
            <a:r>
              <a:rPr lang="en-US" sz="1400" b="1" smtClean="0"/>
              <a:t>	</a:t>
            </a:r>
            <a:r>
              <a:rPr lang="en-US" sz="1400" smtClean="0"/>
              <a:t> </a:t>
            </a:r>
            <a:r>
              <a:rPr lang="en-US" sz="1400" b="1" smtClean="0"/>
              <a:t>int</a:t>
            </a:r>
            <a:r>
              <a:rPr lang="en-US" sz="1400" smtClean="0"/>
              <a:t> nConnectionBacklog </a:t>
            </a:r>
            <a:r>
              <a:rPr lang="en-US" sz="1400" b="1" smtClean="0"/>
              <a:t>=</a:t>
            </a:r>
            <a:r>
              <a:rPr lang="en-US" sz="1400" smtClean="0"/>
              <a:t> </a:t>
            </a:r>
            <a:r>
              <a:rPr lang="en-US" sz="1400" b="1" smtClean="0"/>
              <a:t>5</a:t>
            </a:r>
            <a:r>
              <a:rPr lang="en-US" sz="1400" smtClean="0"/>
              <a:t> </a:t>
            </a:r>
            <a:r>
              <a:rPr lang="en-US" sz="1400" b="1" smtClean="0"/>
              <a:t>)</a:t>
            </a:r>
          </a:p>
          <a:p>
            <a:endParaRPr lang="en-US" sz="1400" b="1" smtClean="0">
              <a:solidFill>
                <a:srgbClr val="002060"/>
              </a:solidFill>
            </a:endParaRP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b="1" smtClean="0">
              <a:solidFill>
                <a:srgbClr val="002060"/>
              </a:solidFill>
            </a:endParaRPr>
          </a:p>
          <a:p>
            <a:endParaRPr lang="en-US" sz="1400" smtClean="0">
              <a:solidFill>
                <a:srgbClr val="002060"/>
              </a:solidFill>
            </a:endParaRPr>
          </a:p>
          <a:p>
            <a:endParaRPr lang="en-US" sz="1400">
              <a:solidFill>
                <a:srgbClr val="002060"/>
              </a:solidFill>
            </a:endParaRPr>
          </a:p>
        </p:txBody>
      </p:sp>
      <p:sp>
        <p:nvSpPr>
          <p:cNvPr id="7" name="Text Placeholder 1"/>
          <p:cNvSpPr txBox="1">
            <a:spLocks/>
          </p:cNvSpPr>
          <p:nvPr/>
        </p:nvSpPr>
        <p:spPr>
          <a:xfrm>
            <a:off x="533400" y="3429000"/>
            <a:ext cx="8229600" cy="838199"/>
          </a:xfrm>
          <a:prstGeom prst="rect">
            <a:avLst/>
          </a:prstGeom>
        </p:spPr>
        <p:txBody>
          <a:bodyPr>
            <a:normAutofit/>
          </a:bodyPr>
          <a:lstStyle/>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US" sz="2000" b="0" i="0" u="none" strike="noStrike" kern="0" cap="none" spc="0" normalizeH="0" baseline="0" noProof="0" smtClean="0">
                <a:ln>
                  <a:noFill/>
                </a:ln>
                <a:solidFill>
                  <a:srgbClr val="002060"/>
                </a:solidFill>
                <a:effectLst/>
                <a:uLnTx/>
                <a:uFillTx/>
                <a:latin typeface="+mn-lt"/>
              </a:rPr>
              <a:t>Đóng kết nối: Phương thức Close</a:t>
            </a:r>
          </a:p>
          <a:p>
            <a:pPr marL="742950" marR="0" lvl="1" indent="-28575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600" b="0" i="0" u="none" strike="noStrike" kern="0" cap="none" spc="0" normalizeH="0" baseline="0" noProof="0" smtClean="0">
              <a:ln>
                <a:noFill/>
              </a:ln>
              <a:solidFill>
                <a:srgbClr val="00206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2060"/>
              </a:solidFill>
              <a:effectLst/>
              <a:uLnTx/>
              <a:uFillTx/>
              <a:latin typeface="+mn-lt"/>
            </a:endParaRPr>
          </a:p>
          <a:p>
            <a:pPr marL="742950" marR="0" lvl="1" indent="-285750" defTabSz="914400" eaLnBrk="1" fontAlgn="auto" latinLnBrk="0" hangingPunct="1">
              <a:lnSpc>
                <a:spcPct val="100000"/>
              </a:lnSpc>
              <a:spcBef>
                <a:spcPts val="0"/>
              </a:spcBef>
              <a:spcAft>
                <a:spcPts val="0"/>
              </a:spcAft>
              <a:buClrTx/>
              <a:buSzTx/>
              <a:buFontTx/>
              <a:buChar char="–"/>
              <a:tabLst/>
              <a:defRPr/>
            </a:pPr>
            <a:endParaRPr kumimoji="0" lang="en-US" sz="1800" b="0" i="0" u="none" strike="noStrike" kern="0" cap="none" spc="0" normalizeH="0" baseline="0" noProof="0" smtClean="0">
              <a:ln>
                <a:noFill/>
              </a:ln>
              <a:solidFill>
                <a:srgbClr val="002060"/>
              </a:solidFill>
              <a:effectLst/>
              <a:uLnTx/>
              <a:uFillTx/>
              <a:latin typeface="+mn-lt"/>
            </a:endParaRPr>
          </a:p>
        </p:txBody>
      </p:sp>
      <p:sp>
        <p:nvSpPr>
          <p:cNvPr id="8" name="TextBox 7"/>
          <p:cNvSpPr txBox="1"/>
          <p:nvPr/>
        </p:nvSpPr>
        <p:spPr>
          <a:xfrm>
            <a:off x="1143000" y="3886200"/>
            <a:ext cx="6629400" cy="307777"/>
          </a:xfrm>
          <a:prstGeom prst="rect">
            <a:avLst/>
          </a:prstGeom>
          <a:noFill/>
        </p:spPr>
        <p:txBody>
          <a:bodyPr wrap="square" rtlCol="0">
            <a:spAutoFit/>
          </a:bodyPr>
          <a:lstStyle/>
          <a:p>
            <a:r>
              <a:rPr lang="en-US" sz="1400" b="1" smtClean="0"/>
              <a:t>virtual</a:t>
            </a:r>
            <a:r>
              <a:rPr lang="en-US" sz="1400" smtClean="0"/>
              <a:t> 	</a:t>
            </a:r>
            <a:r>
              <a:rPr lang="en-US" sz="1400" b="1" smtClean="0"/>
              <a:t>void</a:t>
            </a:r>
            <a:r>
              <a:rPr lang="en-US" sz="1400" smtClean="0"/>
              <a:t> 	</a:t>
            </a:r>
            <a:r>
              <a:rPr lang="en-US" sz="1400" b="1" smtClean="0"/>
              <a:t>Close(</a:t>
            </a:r>
            <a:r>
              <a:rPr lang="en-US" sz="1400" smtClean="0"/>
              <a:t> </a:t>
            </a:r>
            <a:r>
              <a:rPr lang="en-US" sz="1400" b="1" smtClean="0"/>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160</a:t>
            </a:fld>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Chấp nhận kết nối từ máy khác: Phương thức Accept</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smtClean="0"/>
              <a:t>virtual BOOL Accept(</a:t>
            </a:r>
          </a:p>
          <a:p>
            <a:r>
              <a:rPr lang="en-US" sz="1400" b="1" smtClean="0"/>
              <a:t>   CSocket&amp; </a:t>
            </a:r>
            <a:r>
              <a:rPr lang="en-US" sz="1400" b="1" i="1" smtClean="0"/>
              <a:t>rConnectedSocket</a:t>
            </a:r>
            <a:r>
              <a:rPr lang="en-US" sz="1400" b="1" smtClean="0"/>
              <a:t>,	</a:t>
            </a:r>
            <a:r>
              <a:rPr lang="en-US" sz="1400" smtClean="0">
                <a:solidFill>
                  <a:srgbClr val="006020"/>
                </a:solidFill>
              </a:rPr>
              <a:t>// Socket tương ứng với kết nối mới</a:t>
            </a:r>
          </a:p>
          <a:p>
            <a:r>
              <a:rPr lang="en-US" sz="1400" b="1" smtClean="0"/>
              <a:t>   SOCKADDR* </a:t>
            </a:r>
            <a:r>
              <a:rPr lang="en-US" sz="1400" b="1" i="1" smtClean="0"/>
              <a:t>lpSockAddr</a:t>
            </a:r>
            <a:r>
              <a:rPr lang="en-US" sz="1400" b="1" smtClean="0"/>
              <a:t> = NULL</a:t>
            </a:r>
            <a:r>
              <a:rPr lang="en-US" sz="1400" smtClean="0">
                <a:solidFill>
                  <a:srgbClr val="006020"/>
                </a:solidFill>
              </a:rPr>
              <a:t>,// Địa chỉ socket mới dưới dạng SOCKADDR</a:t>
            </a:r>
          </a:p>
          <a:p>
            <a:r>
              <a:rPr lang="en-US" sz="1400" b="1" smtClean="0"/>
              <a:t>   int* </a:t>
            </a:r>
            <a:r>
              <a:rPr lang="en-US" sz="1400" b="1" i="1" smtClean="0"/>
              <a:t>lpSockAddrLen</a:t>
            </a:r>
            <a:r>
              <a:rPr lang="en-US" sz="1400" b="1" smtClean="0"/>
              <a:t> = NULL 	</a:t>
            </a:r>
            <a:r>
              <a:rPr lang="en-US" sz="1400" smtClean="0">
                <a:solidFill>
                  <a:srgbClr val="006020"/>
                </a:solidFill>
              </a:rPr>
              <a:t>// Chiều dài địa chỉ  </a:t>
            </a:r>
            <a:r>
              <a:rPr lang="en-US" sz="1400" smtClean="0"/>
              <a:t>	</a:t>
            </a:r>
          </a:p>
          <a:p>
            <a:r>
              <a:rPr lang="en-US" sz="1400" b="1" smtClean="0"/>
              <a:t>);</a:t>
            </a:r>
          </a:p>
          <a:p>
            <a:r>
              <a:rPr lang="en-US" sz="1400" smtClean="0">
                <a:solidFill>
                  <a:srgbClr val="002060"/>
                </a:solidFill>
              </a:rPr>
              <a:t>Giá trị trả về: </a:t>
            </a:r>
          </a:p>
          <a:p>
            <a:r>
              <a:rPr lang="en-US" sz="1400" smtClean="0">
                <a:solidFill>
                  <a:srgbClr val="002060"/>
                </a:solidFill>
              </a:rPr>
              <a:t>	- Khác NULL nếu thành công</a:t>
            </a:r>
          </a:p>
          <a:p>
            <a:r>
              <a:rPr lang="en-US" sz="1400" smtClean="0">
                <a:solidFill>
                  <a:srgbClr val="002060"/>
                </a:solidFill>
              </a:rPr>
              <a:t>	- NULL nếu thất bại. Mã lỗi có thể truy nhập qua hàm GetLastError()</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CSocket          Server, Client;</a:t>
            </a:r>
          </a:p>
          <a:p>
            <a:r>
              <a:rPr lang="en-US" sz="1400" smtClean="0">
                <a:solidFill>
                  <a:srgbClr val="006020"/>
                </a:solidFill>
              </a:rPr>
              <a:t>// Khởi tạo socket Server</a:t>
            </a:r>
          </a:p>
          <a:p>
            <a:r>
              <a:rPr lang="en-US" sz="1400" smtClean="0">
                <a:solidFill>
                  <a:srgbClr val="006020"/>
                </a:solidFill>
              </a:rPr>
              <a:t>…</a:t>
            </a:r>
          </a:p>
          <a:p>
            <a:r>
              <a:rPr lang="en-US" sz="1400" smtClean="0">
                <a:solidFill>
                  <a:srgbClr val="006020"/>
                </a:solidFill>
              </a:rPr>
              <a:t>// Chấp nhận kết nối</a:t>
            </a:r>
          </a:p>
          <a:p>
            <a:r>
              <a:rPr lang="en-US" sz="1400" b="1" smtClean="0">
                <a:solidFill>
                  <a:srgbClr val="002060"/>
                </a:solidFill>
              </a:rPr>
              <a:t>Server.Accept(Client);</a:t>
            </a:r>
          </a:p>
          <a:p>
            <a:r>
              <a:rPr lang="en-US" sz="1400" smtClean="0">
                <a:solidFill>
                  <a:srgbClr val="006020"/>
                </a:solidFill>
              </a:rPr>
              <a:t>// Gửi nhận dữ liệu trên Client</a:t>
            </a:r>
          </a:p>
          <a:p>
            <a:r>
              <a:rPr lang="en-US" sz="1400" b="1" smtClean="0">
                <a:solidFill>
                  <a:srgbClr val="002060"/>
                </a:solidFill>
              </a:rPr>
              <a:t>…</a:t>
            </a:r>
          </a:p>
          <a:p>
            <a:endParaRPr lang="en-US" sz="140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161</a:t>
            </a:fld>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Gửi dữ liệu đến máy khác: Phương thức Send</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6" name="TextBox 5"/>
          <p:cNvSpPr txBox="1"/>
          <p:nvPr/>
        </p:nvSpPr>
        <p:spPr>
          <a:xfrm>
            <a:off x="1143000" y="2007275"/>
            <a:ext cx="6629400" cy="3323987"/>
          </a:xfrm>
          <a:prstGeom prst="rect">
            <a:avLst/>
          </a:prstGeom>
          <a:noFill/>
        </p:spPr>
        <p:txBody>
          <a:bodyPr wrap="square" rtlCol="0">
            <a:spAutoFit/>
          </a:bodyPr>
          <a:lstStyle/>
          <a:p>
            <a:r>
              <a:rPr lang="en-US" sz="1400" b="1" smtClean="0"/>
              <a:t>virtual int Send(</a:t>
            </a:r>
          </a:p>
          <a:p>
            <a:r>
              <a:rPr lang="en-US" sz="1400" b="1" smtClean="0"/>
              <a:t>   const void* </a:t>
            </a:r>
            <a:r>
              <a:rPr lang="en-US" sz="1400" b="1" i="1" smtClean="0"/>
              <a:t>lpBuf</a:t>
            </a:r>
            <a:r>
              <a:rPr lang="en-US" sz="1400" b="1" smtClean="0"/>
              <a:t>,	</a:t>
            </a:r>
            <a:r>
              <a:rPr lang="en-US" sz="1400" smtClean="0">
                <a:solidFill>
                  <a:srgbClr val="006020"/>
                </a:solidFill>
              </a:rPr>
              <a:t>// Bộ đệm chứa dữ liệu cần gửi</a:t>
            </a:r>
          </a:p>
          <a:p>
            <a:r>
              <a:rPr lang="en-US" sz="1400" b="1" smtClean="0"/>
              <a:t>   int </a:t>
            </a:r>
            <a:r>
              <a:rPr lang="en-US" sz="1400" b="1" i="1" smtClean="0"/>
              <a:t>nBufLen</a:t>
            </a:r>
            <a:r>
              <a:rPr lang="en-US" sz="1400" b="1" smtClean="0"/>
              <a:t>,	</a:t>
            </a:r>
            <a:r>
              <a:rPr lang="en-US" sz="1400" smtClean="0">
                <a:solidFill>
                  <a:srgbClr val="006020"/>
                </a:solidFill>
              </a:rPr>
              <a:t>// Số byte cần gửi</a:t>
            </a:r>
          </a:p>
          <a:p>
            <a:r>
              <a:rPr lang="en-US" sz="1400" b="1" smtClean="0"/>
              <a:t>   int </a:t>
            </a:r>
            <a:r>
              <a:rPr lang="en-US" sz="1400" b="1" i="1" smtClean="0"/>
              <a:t>nFlags</a:t>
            </a:r>
            <a:r>
              <a:rPr lang="en-US" sz="1400" b="1" smtClean="0"/>
              <a:t> = 0 	</a:t>
            </a:r>
            <a:r>
              <a:rPr lang="en-US" sz="1400" smtClean="0">
                <a:solidFill>
                  <a:srgbClr val="006020"/>
                </a:solidFill>
              </a:rPr>
              <a:t>// Cờ, chỉ có thể là MSG_OOB nếu có</a:t>
            </a:r>
          </a:p>
          <a:p>
            <a:r>
              <a:rPr lang="en-US" sz="1400" b="1" smtClean="0"/>
              <a:t>);</a:t>
            </a:r>
          </a:p>
          <a:p>
            <a:endParaRPr lang="en-US" sz="1400" smtClean="0">
              <a:solidFill>
                <a:srgbClr val="002060"/>
              </a:solidFill>
            </a:endParaRPr>
          </a:p>
          <a:p>
            <a:r>
              <a:rPr lang="en-US" sz="1400" smtClean="0">
                <a:solidFill>
                  <a:srgbClr val="002060"/>
                </a:solidFill>
              </a:rPr>
              <a:t>Giá trị trả về: </a:t>
            </a:r>
          </a:p>
          <a:p>
            <a:r>
              <a:rPr lang="en-US" sz="1400" smtClean="0">
                <a:solidFill>
                  <a:srgbClr val="002060"/>
                </a:solidFill>
              </a:rPr>
              <a:t>	- Số byte gửi được nếu thành công</a:t>
            </a:r>
          </a:p>
          <a:p>
            <a:r>
              <a:rPr lang="en-US" sz="1400" smtClean="0">
                <a:solidFill>
                  <a:srgbClr val="002060"/>
                </a:solidFill>
              </a:rPr>
              <a:t>	- SOCKET_ERROR nếu thất bại</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char 	buff[]=“Hello MFC Socket”;</a:t>
            </a:r>
          </a:p>
          <a:p>
            <a:r>
              <a:rPr lang="en-US" sz="1400" b="1" smtClean="0">
                <a:solidFill>
                  <a:srgbClr val="002060"/>
                </a:solidFill>
              </a:rPr>
              <a:t>Client.Send(buff,strlen(buff));</a:t>
            </a:r>
          </a:p>
          <a:p>
            <a:endParaRPr lang="en-US" sz="140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162</a:t>
            </a:fld>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1"/>
            <a:ext cx="8229600" cy="838199"/>
          </a:xfrm>
        </p:spPr>
        <p:txBody>
          <a:bodyPr>
            <a:normAutofit/>
          </a:bodyPr>
          <a:lstStyle/>
          <a:p>
            <a:r>
              <a:rPr lang="en-US" sz="2000" smtClean="0">
                <a:solidFill>
                  <a:srgbClr val="002060"/>
                </a:solidFill>
              </a:rPr>
              <a:t>Nhận dữ liệu từ máy khác: Phương thức Receive</a:t>
            </a:r>
          </a:p>
          <a:p>
            <a:pPr lvl="1">
              <a:buNone/>
            </a:pPr>
            <a:endParaRPr lang="en-US" sz="1600" smtClean="0">
              <a:solidFill>
                <a:srgbClr val="002060"/>
              </a:solidFill>
            </a:endParaRPr>
          </a:p>
          <a:p>
            <a:pPr lvl="1"/>
            <a:endParaRPr lang="en-US" sz="1600" smtClean="0">
              <a:solidFill>
                <a:srgbClr val="002060"/>
              </a:solidFill>
            </a:endParaRPr>
          </a:p>
          <a:p>
            <a:pPr>
              <a:buNone/>
            </a:pPr>
            <a:endParaRPr lang="en-US" sz="1800" smtClean="0">
              <a:solidFill>
                <a:srgbClr val="002060"/>
              </a:solidFill>
            </a:endParaRPr>
          </a:p>
          <a:p>
            <a:pPr lvl="1"/>
            <a:endParaRPr lang="en-US" sz="18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6" name="TextBox 5"/>
          <p:cNvSpPr txBox="1"/>
          <p:nvPr/>
        </p:nvSpPr>
        <p:spPr>
          <a:xfrm>
            <a:off x="1143000" y="2007275"/>
            <a:ext cx="6629400" cy="4185761"/>
          </a:xfrm>
          <a:prstGeom prst="rect">
            <a:avLst/>
          </a:prstGeom>
          <a:noFill/>
        </p:spPr>
        <p:txBody>
          <a:bodyPr wrap="square" rtlCol="0">
            <a:spAutoFit/>
          </a:bodyPr>
          <a:lstStyle/>
          <a:p>
            <a:r>
              <a:rPr lang="en-US" sz="1400" b="1" smtClean="0"/>
              <a:t>virtual int Receive(</a:t>
            </a:r>
          </a:p>
          <a:p>
            <a:r>
              <a:rPr lang="en-US" sz="1400" b="1" smtClean="0"/>
              <a:t>   void* </a:t>
            </a:r>
            <a:r>
              <a:rPr lang="en-US" sz="1400" b="1" i="1" smtClean="0"/>
              <a:t>lpBuf</a:t>
            </a:r>
            <a:r>
              <a:rPr lang="en-US" sz="1400" b="1" smtClean="0"/>
              <a:t>,	</a:t>
            </a:r>
            <a:r>
              <a:rPr lang="en-US" sz="1400" smtClean="0">
                <a:solidFill>
                  <a:srgbClr val="006020"/>
                </a:solidFill>
              </a:rPr>
              <a:t>// Bộ đệm sẽ nhận dữ liệu</a:t>
            </a:r>
            <a:endParaRPr lang="en-US" sz="1400" b="1" smtClean="0">
              <a:solidFill>
                <a:srgbClr val="006020"/>
              </a:solidFill>
            </a:endParaRPr>
          </a:p>
          <a:p>
            <a:r>
              <a:rPr lang="en-US" sz="1400" b="1" smtClean="0"/>
              <a:t>   int </a:t>
            </a:r>
            <a:r>
              <a:rPr lang="en-US" sz="1400" b="1" i="1" smtClean="0"/>
              <a:t>nBufLen</a:t>
            </a:r>
            <a:r>
              <a:rPr lang="en-US" sz="1400" b="1" smtClean="0"/>
              <a:t>,	</a:t>
            </a:r>
            <a:r>
              <a:rPr lang="en-US" sz="1400" smtClean="0">
                <a:solidFill>
                  <a:srgbClr val="006020"/>
                </a:solidFill>
              </a:rPr>
              <a:t>// Kích thước bộ đệm</a:t>
            </a:r>
          </a:p>
          <a:p>
            <a:r>
              <a:rPr lang="en-US" sz="1400" b="1" smtClean="0"/>
              <a:t>   int </a:t>
            </a:r>
            <a:r>
              <a:rPr lang="en-US" sz="1400" b="1" i="1" smtClean="0"/>
              <a:t>nFlags</a:t>
            </a:r>
            <a:r>
              <a:rPr lang="en-US" sz="1400" b="1" smtClean="0"/>
              <a:t> = 0 	</a:t>
            </a:r>
            <a:r>
              <a:rPr lang="en-US" sz="1400" smtClean="0">
                <a:solidFill>
                  <a:srgbClr val="006020"/>
                </a:solidFill>
              </a:rPr>
              <a:t>// Cờ, có thể là MSG_PEEK hoặc MSG_OOB</a:t>
            </a:r>
          </a:p>
          <a:p>
            <a:r>
              <a:rPr lang="en-US" sz="1400" b="1" smtClean="0"/>
              <a:t>);</a:t>
            </a:r>
          </a:p>
          <a:p>
            <a:endParaRPr lang="en-US" sz="1400" smtClean="0">
              <a:solidFill>
                <a:srgbClr val="002060"/>
              </a:solidFill>
            </a:endParaRPr>
          </a:p>
          <a:p>
            <a:r>
              <a:rPr lang="en-US" sz="1400" smtClean="0">
                <a:solidFill>
                  <a:srgbClr val="002060"/>
                </a:solidFill>
              </a:rPr>
              <a:t>Giá trị trả về: </a:t>
            </a:r>
          </a:p>
          <a:p>
            <a:r>
              <a:rPr lang="en-US" sz="1400" smtClean="0">
                <a:solidFill>
                  <a:srgbClr val="002060"/>
                </a:solidFill>
              </a:rPr>
              <a:t>	- Số byte nhận được nếu thành công</a:t>
            </a:r>
          </a:p>
          <a:p>
            <a:r>
              <a:rPr lang="en-US" sz="1400" smtClean="0">
                <a:solidFill>
                  <a:srgbClr val="002060"/>
                </a:solidFill>
              </a:rPr>
              <a:t>	- NULL nếu kết nối bị đóng</a:t>
            </a:r>
          </a:p>
          <a:p>
            <a:r>
              <a:rPr lang="en-US" sz="1400" smtClean="0">
                <a:solidFill>
                  <a:srgbClr val="002060"/>
                </a:solidFill>
              </a:rPr>
              <a:t>	- SOCKET_ERROR nếu thất bại</a:t>
            </a:r>
          </a:p>
          <a:p>
            <a:endParaRPr lang="en-US" sz="1400" b="1" smtClean="0">
              <a:solidFill>
                <a:srgbClr val="002060"/>
              </a:solidFill>
            </a:endParaRPr>
          </a:p>
          <a:p>
            <a:r>
              <a:rPr lang="en-US" sz="1400" smtClean="0">
                <a:solidFill>
                  <a:srgbClr val="002060"/>
                </a:solidFill>
              </a:rPr>
              <a:t>Thí dụ:</a:t>
            </a:r>
          </a:p>
          <a:p>
            <a:endParaRPr lang="en-US" sz="1400" smtClean="0">
              <a:solidFill>
                <a:srgbClr val="002060"/>
              </a:solidFill>
            </a:endParaRPr>
          </a:p>
          <a:p>
            <a:r>
              <a:rPr lang="en-US" sz="1400" b="1" smtClean="0">
                <a:solidFill>
                  <a:srgbClr val="002060"/>
                </a:solidFill>
              </a:rPr>
              <a:t>…</a:t>
            </a:r>
          </a:p>
          <a:p>
            <a:r>
              <a:rPr lang="en-US" sz="1400" b="1" smtClean="0">
                <a:solidFill>
                  <a:srgbClr val="002060"/>
                </a:solidFill>
              </a:rPr>
              <a:t>char buff[1024];</a:t>
            </a:r>
          </a:p>
          <a:p>
            <a:r>
              <a:rPr lang="en-US" sz="1400" b="1" smtClean="0">
                <a:solidFill>
                  <a:srgbClr val="002060"/>
                </a:solidFill>
              </a:rPr>
              <a:t>int buflen = 1024, nBytesReceived;</a:t>
            </a:r>
          </a:p>
          <a:p>
            <a:r>
              <a:rPr lang="en-US" sz="1400" b="1" smtClean="0">
                <a:solidFill>
                  <a:srgbClr val="002060"/>
                </a:solidFill>
              </a:rPr>
              <a:t>nBytesReceived = connectedSocket. Receive(buff,1024);</a:t>
            </a:r>
          </a:p>
          <a:p>
            <a:r>
              <a:rPr lang="en-US" sz="1400" b="1" smtClean="0">
                <a:solidFill>
                  <a:srgbClr val="002060"/>
                </a:solidFill>
              </a:rPr>
              <a:t>…</a:t>
            </a:r>
          </a:p>
          <a:p>
            <a:endParaRPr lang="en-US" sz="140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163</a:t>
            </a:fld>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Xây dựng Client bằng CSocket</a:t>
            </a:r>
            <a:endParaRPr lang="en-US" sz="2000"/>
          </a:p>
        </p:txBody>
      </p:sp>
      <p:sp>
        <p:nvSpPr>
          <p:cNvPr id="8" name="TextBox 7"/>
          <p:cNvSpPr txBox="1"/>
          <p:nvPr/>
        </p:nvSpPr>
        <p:spPr>
          <a:xfrm>
            <a:off x="990600" y="2057400"/>
            <a:ext cx="7391400" cy="2893100"/>
          </a:xfrm>
          <a:prstGeom prst="rect">
            <a:avLst/>
          </a:prstGeom>
          <a:noFill/>
        </p:spPr>
        <p:txBody>
          <a:bodyPr wrap="square" rtlCol="0">
            <a:spAutoFit/>
          </a:bodyPr>
          <a:lstStyle/>
          <a:p>
            <a:r>
              <a:rPr lang="en-US" sz="1400" b="1" smtClean="0">
                <a:solidFill>
                  <a:srgbClr val="002060"/>
                </a:solidFill>
              </a:rPr>
              <a:t>…</a:t>
            </a:r>
          </a:p>
          <a:p>
            <a:r>
              <a:rPr lang="en-US" sz="1400" b="1" smtClean="0">
                <a:solidFill>
                  <a:srgbClr val="002060"/>
                </a:solidFill>
              </a:rPr>
              <a:t>CSocket		s;</a:t>
            </a:r>
          </a:p>
          <a:p>
            <a:r>
              <a:rPr lang="en-US" sz="1400" b="1" smtClean="0">
                <a:solidFill>
                  <a:srgbClr val="002060"/>
                </a:solidFill>
              </a:rPr>
              <a:t>unsigned char 	buff[1024];</a:t>
            </a:r>
          </a:p>
          <a:p>
            <a:r>
              <a:rPr lang="en-US" sz="1400" b="1" smtClean="0">
                <a:solidFill>
                  <a:srgbClr val="002060"/>
                </a:solidFill>
              </a:rPr>
              <a:t>char 		* request = “GET / HTTP/1.0\r\nHost:www.google.com\r\n\r\n”;</a:t>
            </a:r>
          </a:p>
          <a:p>
            <a:r>
              <a:rPr lang="en-US" sz="1400" b="1" smtClean="0">
                <a:solidFill>
                  <a:srgbClr val="002060"/>
                </a:solidFill>
              </a:rPr>
              <a:t>int 			len = 0;</a:t>
            </a:r>
          </a:p>
          <a:p>
            <a:r>
              <a:rPr lang="en-US" sz="1400" b="1" smtClean="0">
                <a:solidFill>
                  <a:srgbClr val="002060"/>
                </a:solidFill>
              </a:rPr>
              <a:t>s.Create();</a:t>
            </a:r>
          </a:p>
          <a:p>
            <a:r>
              <a:rPr lang="en-US" sz="1400" b="1" smtClean="0">
                <a:solidFill>
                  <a:srgbClr val="002060"/>
                </a:solidFill>
              </a:rPr>
              <a:t>s.Connect(</a:t>
            </a:r>
            <a:r>
              <a:rPr lang="en-US" sz="1400" b="1" smtClean="0">
                <a:solidFill>
                  <a:srgbClr val="002060"/>
                </a:solidFill>
                <a:hlinkClick r:id="rId2"/>
              </a:rPr>
              <a:t>“</a:t>
            </a:r>
            <a:r>
              <a:rPr lang="en-US" sz="1400" b="1" u="sng" smtClean="0">
                <a:solidFill>
                  <a:srgbClr val="002060"/>
                </a:solidFill>
                <a:hlinkClick r:id="rId2"/>
              </a:rPr>
              <a:t>www.google.com”,80</a:t>
            </a:r>
            <a:r>
              <a:rPr lang="en-US" sz="1400" b="1" smtClean="0">
                <a:solidFill>
                  <a:srgbClr val="002060"/>
                </a:solidFill>
              </a:rPr>
              <a:t>);</a:t>
            </a:r>
          </a:p>
          <a:p>
            <a:r>
              <a:rPr lang="en-US" sz="1400" b="1" smtClean="0">
                <a:solidFill>
                  <a:srgbClr val="002060"/>
                </a:solidFill>
              </a:rPr>
              <a:t>s.Send(request,strlen(request));</a:t>
            </a:r>
          </a:p>
          <a:p>
            <a:r>
              <a:rPr lang="en-US" sz="1400" b="1" smtClean="0">
                <a:solidFill>
                  <a:srgbClr val="002060"/>
                </a:solidFill>
              </a:rPr>
              <a:t>len = s.Receive(buff,1024);</a:t>
            </a:r>
          </a:p>
          <a:p>
            <a:r>
              <a:rPr lang="en-US" sz="1400" b="1" smtClean="0">
                <a:solidFill>
                  <a:srgbClr val="002060"/>
                </a:solidFill>
              </a:rPr>
              <a:t>buff[len] = 0;</a:t>
            </a:r>
          </a:p>
          <a:p>
            <a:r>
              <a:rPr lang="en-US" sz="1400" b="1" smtClean="0">
                <a:solidFill>
                  <a:srgbClr val="002060"/>
                </a:solidFill>
              </a:rPr>
              <a:t>printf(“%s”,buff);</a:t>
            </a:r>
          </a:p>
          <a:p>
            <a:r>
              <a:rPr lang="en-US" sz="1400" b="1" smtClean="0">
                <a:solidFill>
                  <a:srgbClr val="002060"/>
                </a:solidFill>
              </a:rPr>
              <a:t>…</a:t>
            </a:r>
          </a:p>
          <a:p>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164</a:t>
            </a:fld>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4.2 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Xây dựng Server bằng CSocket</a:t>
            </a:r>
            <a:endParaRPr lang="en-US" sz="2000"/>
          </a:p>
        </p:txBody>
      </p:sp>
      <p:sp>
        <p:nvSpPr>
          <p:cNvPr id="8" name="TextBox 7"/>
          <p:cNvSpPr txBox="1"/>
          <p:nvPr/>
        </p:nvSpPr>
        <p:spPr>
          <a:xfrm>
            <a:off x="990600" y="2057400"/>
            <a:ext cx="7391400" cy="2308324"/>
          </a:xfrm>
          <a:prstGeom prst="rect">
            <a:avLst/>
          </a:prstGeom>
          <a:noFill/>
        </p:spPr>
        <p:txBody>
          <a:bodyPr wrap="square" rtlCol="0">
            <a:spAutoFit/>
          </a:bodyPr>
          <a:lstStyle/>
          <a:p>
            <a:r>
              <a:rPr lang="en-US" sz="1400" b="1" smtClean="0">
                <a:solidFill>
                  <a:srgbClr val="002060"/>
                </a:solidFill>
              </a:rPr>
              <a:t>…</a:t>
            </a:r>
          </a:p>
          <a:p>
            <a:r>
              <a:rPr lang="en-US" sz="1400" b="1" smtClean="0">
                <a:solidFill>
                  <a:srgbClr val="002060"/>
                </a:solidFill>
              </a:rPr>
              <a:t>CSocket	listen,connect;</a:t>
            </a:r>
          </a:p>
          <a:p>
            <a:r>
              <a:rPr lang="en-US" sz="1400" b="1" smtClean="0">
                <a:solidFill>
                  <a:srgbClr val="002060"/>
                </a:solidFill>
              </a:rPr>
              <a:t>Char	* buff = “Hello Network Programming”;</a:t>
            </a:r>
          </a:p>
          <a:p>
            <a:r>
              <a:rPr lang="en-US" sz="1400" b="1" smtClean="0">
                <a:solidFill>
                  <a:srgbClr val="002060"/>
                </a:solidFill>
              </a:rPr>
              <a:t>listen.Create(80,SOCK_STREAM,”0.0.0.0”);</a:t>
            </a:r>
          </a:p>
          <a:p>
            <a:r>
              <a:rPr lang="en-US" sz="1400" b="1" smtClean="0">
                <a:solidFill>
                  <a:srgbClr val="002060"/>
                </a:solidFill>
              </a:rPr>
              <a:t>listen.Listen();</a:t>
            </a:r>
          </a:p>
          <a:p>
            <a:r>
              <a:rPr lang="en-US" sz="1400" b="1" smtClean="0">
                <a:solidFill>
                  <a:srgbClr val="002060"/>
                </a:solidFill>
              </a:rPr>
              <a:t>listen.Accept(connect);</a:t>
            </a:r>
          </a:p>
          <a:p>
            <a:r>
              <a:rPr lang="en-US" sz="1400" b="1" smtClean="0">
                <a:solidFill>
                  <a:srgbClr val="002060"/>
                </a:solidFill>
              </a:rPr>
              <a:t>connect.Send(buff,strlen(buff));</a:t>
            </a:r>
          </a:p>
          <a:p>
            <a:r>
              <a:rPr lang="en-US" sz="1400" b="1" smtClean="0">
                <a:solidFill>
                  <a:srgbClr val="002060"/>
                </a:solidFill>
              </a:rPr>
              <a:t>connect.Close();</a:t>
            </a:r>
          </a:p>
          <a:p>
            <a:r>
              <a:rPr lang="en-US" sz="1400" b="1" smtClean="0">
                <a:solidFill>
                  <a:srgbClr val="002060"/>
                </a:solidFill>
              </a:rPr>
              <a:t>…</a:t>
            </a:r>
          </a:p>
          <a:p>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165</a:t>
            </a:fld>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000" dirty="0" err="1" smtClean="0"/>
              <a:t>Đóng</a:t>
            </a:r>
            <a:r>
              <a:rPr lang="en-US" sz="2000" dirty="0" smtClean="0"/>
              <a:t> </a:t>
            </a:r>
            <a:r>
              <a:rPr lang="en-US" sz="2000" dirty="0" err="1" smtClean="0"/>
              <a:t>gói</a:t>
            </a:r>
            <a:r>
              <a:rPr lang="en-US" sz="2000" dirty="0" smtClean="0"/>
              <a:t> </a:t>
            </a:r>
            <a:r>
              <a:rPr lang="en-US" sz="2000" dirty="0" err="1" smtClean="0"/>
              <a:t>hoạt</a:t>
            </a:r>
            <a:r>
              <a:rPr lang="en-US" sz="2000" dirty="0" smtClean="0"/>
              <a:t> </a:t>
            </a:r>
            <a:r>
              <a:rPr lang="en-US" sz="2000" dirty="0" err="1" smtClean="0"/>
              <a:t>động</a:t>
            </a:r>
            <a:r>
              <a:rPr lang="en-US" sz="2000" dirty="0" smtClean="0"/>
              <a:t> </a:t>
            </a:r>
            <a:r>
              <a:rPr lang="en-US" sz="2000" dirty="0" err="1" smtClean="0"/>
              <a:t>của</a:t>
            </a:r>
            <a:r>
              <a:rPr lang="en-US" sz="2000" dirty="0" smtClean="0"/>
              <a:t> socket </a:t>
            </a:r>
            <a:r>
              <a:rPr lang="en-US" sz="2000" dirty="0" err="1" smtClean="0"/>
              <a:t>bất</a:t>
            </a:r>
            <a:r>
              <a:rPr lang="en-US" sz="2000" dirty="0" smtClean="0"/>
              <a:t> </a:t>
            </a:r>
            <a:r>
              <a:rPr lang="en-US" sz="2000" dirty="0" err="1" smtClean="0"/>
              <a:t>đồng</a:t>
            </a:r>
            <a:r>
              <a:rPr lang="en-US" sz="2000" dirty="0" smtClean="0"/>
              <a:t> </a:t>
            </a:r>
            <a:r>
              <a:rPr lang="en-US" sz="2000" dirty="0" err="1" smtClean="0"/>
              <a:t>bộ</a:t>
            </a:r>
            <a:endParaRPr lang="en-US" sz="2000" dirty="0" smtClean="0"/>
          </a:p>
          <a:p>
            <a:r>
              <a:rPr lang="en-US" sz="2000" dirty="0" err="1" smtClean="0"/>
              <a:t>Nguyên</a:t>
            </a:r>
            <a:r>
              <a:rPr lang="en-US" sz="2000" dirty="0" smtClean="0"/>
              <a:t> </a:t>
            </a:r>
            <a:r>
              <a:rPr lang="en-US" sz="2000" dirty="0" err="1" smtClean="0"/>
              <a:t>mẫu</a:t>
            </a:r>
            <a:r>
              <a:rPr lang="en-US" sz="2000" dirty="0" smtClean="0"/>
              <a:t> </a:t>
            </a:r>
            <a:r>
              <a:rPr lang="en-US" sz="2000" dirty="0" err="1" smtClean="0"/>
              <a:t>các</a:t>
            </a:r>
            <a:r>
              <a:rPr lang="en-US" sz="2000" dirty="0" smtClean="0"/>
              <a:t> </a:t>
            </a:r>
            <a:r>
              <a:rPr lang="en-US" sz="2000" dirty="0" err="1" smtClean="0"/>
              <a:t>hàm</a:t>
            </a:r>
            <a:r>
              <a:rPr lang="en-US" sz="2000" dirty="0" smtClean="0"/>
              <a:t> </a:t>
            </a:r>
            <a:r>
              <a:rPr lang="en-US" sz="2000" dirty="0" err="1" smtClean="0"/>
              <a:t>vào</a:t>
            </a:r>
            <a:r>
              <a:rPr lang="en-US" sz="2000" dirty="0" smtClean="0"/>
              <a:t> </a:t>
            </a:r>
            <a:r>
              <a:rPr lang="en-US" sz="2000" dirty="0" err="1" smtClean="0"/>
              <a:t>ra</a:t>
            </a:r>
            <a:r>
              <a:rPr lang="en-US" sz="2000" dirty="0" smtClean="0"/>
              <a:t> </a:t>
            </a:r>
            <a:r>
              <a:rPr lang="en-US" sz="2000" dirty="0" err="1" smtClean="0"/>
              <a:t>tương</a:t>
            </a:r>
            <a:r>
              <a:rPr lang="en-US" sz="2000" dirty="0" smtClean="0"/>
              <a:t> </a:t>
            </a:r>
            <a:r>
              <a:rPr lang="en-US" sz="2000" dirty="0" err="1" smtClean="0"/>
              <a:t>tự</a:t>
            </a:r>
            <a:r>
              <a:rPr lang="en-US" sz="2000" dirty="0" smtClean="0"/>
              <a:t> </a:t>
            </a:r>
            <a:r>
              <a:rPr lang="en-US" sz="2000" dirty="0" err="1" smtClean="0"/>
              <a:t>CSocket</a:t>
            </a:r>
            <a:r>
              <a:rPr lang="en-US" sz="2000" dirty="0" smtClean="0"/>
              <a:t> </a:t>
            </a:r>
            <a:r>
              <a:rPr lang="en-US" sz="2000" dirty="0" err="1" smtClean="0"/>
              <a:t>nhưng</a:t>
            </a:r>
            <a:r>
              <a:rPr lang="en-US" sz="2000" dirty="0" smtClean="0"/>
              <a:t> </a:t>
            </a:r>
            <a:r>
              <a:rPr lang="en-US" sz="2000" dirty="0" err="1" smtClean="0"/>
              <a:t>trở</a:t>
            </a:r>
            <a:r>
              <a:rPr lang="en-US" sz="2000" dirty="0" smtClean="0"/>
              <a:t> </a:t>
            </a:r>
            <a:r>
              <a:rPr lang="en-US" sz="2000" dirty="0" err="1" smtClean="0"/>
              <a:t>về</a:t>
            </a:r>
            <a:r>
              <a:rPr lang="en-US" sz="2000" dirty="0" smtClean="0"/>
              <a:t> </a:t>
            </a:r>
            <a:r>
              <a:rPr lang="en-US" sz="2000" dirty="0" err="1" smtClean="0"/>
              <a:t>ngay</a:t>
            </a:r>
            <a:r>
              <a:rPr lang="en-US" sz="2000" dirty="0" smtClean="0"/>
              <a:t> </a:t>
            </a:r>
            <a:r>
              <a:rPr lang="en-US" sz="2000" dirty="0" err="1" smtClean="0"/>
              <a:t>lập</a:t>
            </a:r>
            <a:r>
              <a:rPr lang="en-US" sz="2000" dirty="0" smtClean="0"/>
              <a:t> </a:t>
            </a:r>
            <a:r>
              <a:rPr lang="en-US" sz="2000" dirty="0" err="1" smtClean="0"/>
              <a:t>tức</a:t>
            </a:r>
            <a:r>
              <a:rPr lang="en-US" sz="2000" dirty="0" smtClean="0"/>
              <a:t> </a:t>
            </a:r>
            <a:r>
              <a:rPr lang="en-US" sz="2000" dirty="0" err="1" smtClean="0"/>
              <a:t>từ</a:t>
            </a:r>
            <a:r>
              <a:rPr lang="en-US" sz="2000" dirty="0" smtClean="0"/>
              <a:t> </a:t>
            </a:r>
            <a:r>
              <a:rPr lang="en-US" sz="2000" dirty="0" err="1" smtClean="0"/>
              <a:t>lời</a:t>
            </a:r>
            <a:r>
              <a:rPr lang="en-US" sz="2000" dirty="0" smtClean="0"/>
              <a:t> </a:t>
            </a:r>
            <a:r>
              <a:rPr lang="en-US" sz="2000" dirty="0" err="1" smtClean="0"/>
              <a:t>gọi</a:t>
            </a:r>
            <a:r>
              <a:rPr lang="en-US" sz="2000" dirty="0" smtClean="0"/>
              <a:t>.</a:t>
            </a:r>
          </a:p>
          <a:p>
            <a:r>
              <a:rPr lang="en-US" sz="2000" dirty="0" err="1" smtClean="0"/>
              <a:t>Ứng</a:t>
            </a:r>
            <a:r>
              <a:rPr lang="en-US" sz="2000" dirty="0" smtClean="0"/>
              <a:t> </a:t>
            </a:r>
            <a:r>
              <a:rPr lang="en-US" sz="2000" dirty="0" err="1" smtClean="0"/>
              <a:t>dụng</a:t>
            </a:r>
            <a:r>
              <a:rPr lang="en-US" sz="2000" dirty="0" smtClean="0"/>
              <a:t> </a:t>
            </a:r>
            <a:r>
              <a:rPr lang="en-US" sz="2000" dirty="0" err="1" smtClean="0"/>
              <a:t>không</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trực</a:t>
            </a:r>
            <a:r>
              <a:rPr lang="en-US" sz="2000" dirty="0" smtClean="0"/>
              <a:t> </a:t>
            </a:r>
            <a:r>
              <a:rPr lang="en-US" sz="2000" dirty="0" err="1" smtClean="0"/>
              <a:t>tiếp</a:t>
            </a:r>
            <a:r>
              <a:rPr lang="en-US" sz="2000" dirty="0" smtClean="0"/>
              <a:t> </a:t>
            </a:r>
            <a:r>
              <a:rPr lang="en-US" sz="2000" dirty="0" err="1" smtClean="0"/>
              <a:t>lớp</a:t>
            </a:r>
            <a:r>
              <a:rPr lang="en-US" sz="2000" dirty="0" smtClean="0"/>
              <a:t> </a:t>
            </a:r>
            <a:r>
              <a:rPr lang="en-US" sz="2000" dirty="0" err="1" smtClean="0"/>
              <a:t>này</a:t>
            </a:r>
            <a:r>
              <a:rPr lang="en-US" sz="2000" dirty="0" smtClean="0"/>
              <a:t> </a:t>
            </a:r>
            <a:r>
              <a:rPr lang="en-US" sz="2000" dirty="0" err="1" smtClean="0"/>
              <a:t>mà</a:t>
            </a:r>
            <a:r>
              <a:rPr lang="en-US" sz="2000" dirty="0" smtClean="0"/>
              <a:t> </a:t>
            </a:r>
            <a:r>
              <a:rPr lang="en-US" sz="2000" dirty="0" err="1" smtClean="0"/>
              <a:t>kế</a:t>
            </a:r>
            <a:r>
              <a:rPr lang="en-US" sz="2000" dirty="0" smtClean="0"/>
              <a:t> </a:t>
            </a:r>
            <a:r>
              <a:rPr lang="en-US" sz="2000" dirty="0" err="1" smtClean="0"/>
              <a:t>thừa</a:t>
            </a:r>
            <a:r>
              <a:rPr lang="en-US" sz="2000" dirty="0" smtClean="0"/>
              <a:t> </a:t>
            </a:r>
            <a:r>
              <a:rPr lang="en-US" sz="2000" dirty="0" err="1" smtClean="0"/>
              <a:t>và</a:t>
            </a:r>
            <a:r>
              <a:rPr lang="en-US" sz="2000" dirty="0" smtClean="0"/>
              <a:t> </a:t>
            </a:r>
            <a:r>
              <a:rPr lang="en-US" sz="2000" dirty="0" err="1" smtClean="0"/>
              <a:t>chồng</a:t>
            </a:r>
            <a:r>
              <a:rPr lang="en-US" sz="2000" dirty="0" smtClean="0"/>
              <a:t> </a:t>
            </a:r>
            <a:r>
              <a:rPr lang="en-US" sz="2000" dirty="0" err="1" smtClean="0"/>
              <a:t>lên</a:t>
            </a:r>
            <a:r>
              <a:rPr lang="en-US" sz="2000" dirty="0" smtClean="0"/>
              <a:t> </a:t>
            </a:r>
            <a:r>
              <a:rPr lang="en-US" sz="2000" dirty="0" err="1" smtClean="0"/>
              <a:t>các</a:t>
            </a:r>
            <a:r>
              <a:rPr lang="en-US" sz="2000" dirty="0" smtClean="0"/>
              <a:t> </a:t>
            </a:r>
            <a:r>
              <a:rPr lang="en-US" sz="2000" dirty="0" err="1" smtClean="0"/>
              <a:t>phương</a:t>
            </a:r>
            <a:r>
              <a:rPr lang="en-US" sz="2000" dirty="0" smtClean="0"/>
              <a:t> </a:t>
            </a:r>
            <a:r>
              <a:rPr lang="en-US" sz="2000" dirty="0" err="1" smtClean="0"/>
              <a:t>thức</a:t>
            </a:r>
            <a:r>
              <a:rPr lang="en-US" sz="2000" dirty="0" smtClean="0"/>
              <a:t> </a:t>
            </a:r>
            <a:r>
              <a:rPr lang="en-US" sz="2000" dirty="0" err="1" smtClean="0"/>
              <a:t>ảo</a:t>
            </a:r>
            <a:r>
              <a:rPr lang="en-US" sz="2000" dirty="0" smtClean="0"/>
              <a:t> </a:t>
            </a:r>
            <a:r>
              <a:rPr lang="en-US" sz="2000" dirty="0" err="1" smtClean="0"/>
              <a:t>của</a:t>
            </a:r>
            <a:r>
              <a:rPr lang="en-US" sz="2000" dirty="0" smtClean="0"/>
              <a:t> </a:t>
            </a:r>
            <a:r>
              <a:rPr lang="en-US" sz="2000" dirty="0" err="1" smtClean="0"/>
              <a:t>lớp</a:t>
            </a:r>
            <a:r>
              <a:rPr lang="en-US" sz="2000" dirty="0" smtClean="0"/>
              <a:t> </a:t>
            </a:r>
            <a:r>
              <a:rPr lang="en-US" sz="2000" dirty="0" err="1" smtClean="0"/>
              <a:t>để</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các</a:t>
            </a:r>
            <a:r>
              <a:rPr lang="en-US" sz="2000" dirty="0" smtClean="0"/>
              <a:t> </a:t>
            </a:r>
            <a:r>
              <a:rPr lang="en-US" sz="2000" dirty="0" err="1" smtClean="0"/>
              <a:t>sự</a:t>
            </a:r>
            <a:r>
              <a:rPr lang="en-US" sz="2000" dirty="0" smtClean="0"/>
              <a:t> </a:t>
            </a:r>
            <a:r>
              <a:rPr lang="en-US" sz="2000" dirty="0" err="1" smtClean="0"/>
              <a:t>kiện</a:t>
            </a:r>
            <a:r>
              <a:rPr lang="en-US" sz="2000" dirty="0" smtClean="0"/>
              <a:t>.</a:t>
            </a:r>
          </a:p>
          <a:p>
            <a:r>
              <a:rPr lang="en-US" sz="2000" dirty="0" err="1" smtClean="0"/>
              <a:t>Các</a:t>
            </a:r>
            <a:r>
              <a:rPr lang="en-US" sz="2000" dirty="0" smtClean="0"/>
              <a:t> </a:t>
            </a:r>
            <a:r>
              <a:rPr lang="en-US" sz="2000" dirty="0" err="1" smtClean="0"/>
              <a:t>phương</a:t>
            </a:r>
            <a:r>
              <a:rPr lang="en-US" sz="2000" dirty="0" smtClean="0"/>
              <a:t> </a:t>
            </a:r>
            <a:r>
              <a:rPr lang="en-US" sz="2000" dirty="0" err="1" smtClean="0"/>
              <a:t>thức</a:t>
            </a:r>
            <a:r>
              <a:rPr lang="en-US" sz="2000" dirty="0" smtClean="0"/>
              <a:t> hay </a:t>
            </a:r>
            <a:r>
              <a:rPr lang="en-US" sz="2000" dirty="0" err="1" smtClean="0"/>
              <a:t>được</a:t>
            </a:r>
            <a:r>
              <a:rPr lang="en-US" sz="2000" dirty="0" smtClean="0"/>
              <a:t> </a:t>
            </a:r>
            <a:r>
              <a:rPr lang="en-US" sz="2000" dirty="0" err="1" smtClean="0"/>
              <a:t>chồng</a:t>
            </a:r>
            <a:endParaRPr lang="en-US" sz="2000" dirty="0" smtClean="0"/>
          </a:p>
          <a:p>
            <a:pPr lvl="1"/>
            <a:r>
              <a:rPr lang="vi-VN" sz="1800" b="1" dirty="0" smtClean="0"/>
              <a:t>OnAccept</a:t>
            </a:r>
            <a:r>
              <a:rPr lang="en-US" sz="1800" dirty="0" smtClean="0"/>
              <a:t>: </a:t>
            </a:r>
            <a:r>
              <a:rPr lang="vi-VN" sz="1800" dirty="0" smtClean="0"/>
              <a:t>Phương thức này sẽ được gọi mỗi khi có yêu cầu kết nối.</a:t>
            </a:r>
          </a:p>
          <a:p>
            <a:pPr lvl="1"/>
            <a:r>
              <a:rPr lang="vi-VN" sz="1800" b="1" dirty="0" smtClean="0"/>
              <a:t>OnClose</a:t>
            </a:r>
            <a:r>
              <a:rPr lang="en-US" sz="1800" dirty="0" smtClean="0"/>
              <a:t>: </a:t>
            </a:r>
            <a:r>
              <a:rPr lang="vi-VN" sz="1800" dirty="0" smtClean="0"/>
              <a:t>Phương thức này sẽ được gọi mỗi khi socket đầu kia bị đóng.</a:t>
            </a:r>
          </a:p>
          <a:p>
            <a:pPr lvl="1"/>
            <a:r>
              <a:rPr lang="vi-VN" sz="1800" b="1" dirty="0" smtClean="0"/>
              <a:t>OnSend</a:t>
            </a:r>
            <a:r>
              <a:rPr lang="en-US" sz="1800" dirty="0" smtClean="0"/>
              <a:t>: </a:t>
            </a:r>
            <a:r>
              <a:rPr lang="vi-VN" sz="1800" dirty="0" smtClean="0"/>
              <a:t>Phương thức này được gọi khi socket có thể gửi dữ liệu.</a:t>
            </a:r>
          </a:p>
          <a:p>
            <a:pPr lvl="1"/>
            <a:r>
              <a:rPr lang="vi-VN" sz="1800" b="1" dirty="0" smtClean="0"/>
              <a:t>OnReceive</a:t>
            </a:r>
            <a:r>
              <a:rPr lang="en-US" sz="1800" dirty="0" smtClean="0"/>
              <a:t>: </a:t>
            </a:r>
            <a:r>
              <a:rPr lang="vi-VN" sz="1800" dirty="0" smtClean="0"/>
              <a:t>Phương thức này được gọi khi socket nhận được dữ liệu và chờ ứng dụng xử lý</a:t>
            </a:r>
          </a:p>
          <a:p>
            <a:pPr lvl="1"/>
            <a:r>
              <a:rPr lang="vi-VN" sz="1800" b="1" dirty="0" smtClean="0"/>
              <a:t>OnConnect</a:t>
            </a:r>
            <a:r>
              <a:rPr lang="en-US" sz="1800" dirty="0" smtClean="0"/>
              <a:t>: </a:t>
            </a:r>
            <a:r>
              <a:rPr lang="vi-VN" sz="1800" dirty="0" smtClean="0"/>
              <a:t>Phương thức này được gọi khi yêu cầu kết nối được chấp nhận và socket đã sẵn sàng để gửi nhận dữ liệu.</a:t>
            </a:r>
          </a:p>
          <a:p>
            <a:pPr lvl="1"/>
            <a:endParaRPr lang="en-US" sz="1600" dirty="0"/>
          </a:p>
        </p:txBody>
      </p:sp>
      <p:sp>
        <p:nvSpPr>
          <p:cNvPr id="2" name="Slide Number Placeholder 1"/>
          <p:cNvSpPr>
            <a:spLocks noGrp="1"/>
          </p:cNvSpPr>
          <p:nvPr>
            <p:ph type="sldNum" sz="quarter" idx="11"/>
          </p:nvPr>
        </p:nvSpPr>
        <p:spPr/>
        <p:txBody>
          <a:bodyPr/>
          <a:lstStyle/>
          <a:p>
            <a:fld id="{01FC069F-519A-4FBA-A280-9BFE5EA1AC9F}" type="slidenum">
              <a:rPr lang="en-US" smtClean="0"/>
              <a:pPr/>
              <a:t>166</a:t>
            </a:fld>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Khởi tạo đối tượng: Phương thức Create</a:t>
            </a:r>
            <a:endParaRPr lang="en-US" sz="1600"/>
          </a:p>
        </p:txBody>
      </p:sp>
      <p:sp>
        <p:nvSpPr>
          <p:cNvPr id="6" name="TextBox 5"/>
          <p:cNvSpPr txBox="1"/>
          <p:nvPr/>
        </p:nvSpPr>
        <p:spPr>
          <a:xfrm>
            <a:off x="990600" y="2057400"/>
            <a:ext cx="7391400" cy="3108543"/>
          </a:xfrm>
          <a:prstGeom prst="rect">
            <a:avLst/>
          </a:prstGeom>
          <a:noFill/>
        </p:spPr>
        <p:txBody>
          <a:bodyPr wrap="square" rtlCol="0">
            <a:spAutoFit/>
          </a:bodyPr>
          <a:lstStyle/>
          <a:p>
            <a:r>
              <a:rPr lang="en-US" sz="1400" b="1" smtClean="0"/>
              <a:t>BOOL Create(</a:t>
            </a:r>
          </a:p>
          <a:p>
            <a:pPr defTabSz="368300">
              <a:tabLst>
                <a:tab pos="355600" algn="l"/>
              </a:tabLst>
            </a:pPr>
            <a:r>
              <a:rPr lang="en-US" sz="1400" b="1" smtClean="0"/>
              <a:t>   UINT </a:t>
            </a:r>
            <a:r>
              <a:rPr lang="en-US" sz="1400" b="1" i="1" smtClean="0"/>
              <a:t>nSocketPort</a:t>
            </a:r>
            <a:r>
              <a:rPr lang="en-US" sz="1400" b="1" smtClean="0"/>
              <a:t> = 0,					// Cổng</a:t>
            </a:r>
          </a:p>
          <a:p>
            <a:r>
              <a:rPr lang="en-US" sz="1400" b="1" smtClean="0"/>
              <a:t>   int </a:t>
            </a:r>
            <a:r>
              <a:rPr lang="en-US" sz="1400" b="1" i="1" smtClean="0"/>
              <a:t>nSocketType</a:t>
            </a:r>
            <a:r>
              <a:rPr lang="en-US" sz="1400" b="1" smtClean="0"/>
              <a:t> = SOCK_STREAM,   	// Kiểu socket	</a:t>
            </a:r>
          </a:p>
          <a:p>
            <a:r>
              <a:rPr lang="en-US" sz="1400" b="1" smtClean="0"/>
              <a:t>   long </a:t>
            </a:r>
            <a:r>
              <a:rPr lang="en-US" sz="1400" b="1" i="1" smtClean="0"/>
              <a:t>lEvent</a:t>
            </a:r>
            <a:r>
              <a:rPr lang="en-US" sz="1400" b="1" smtClean="0"/>
              <a:t> = FD_READ | FD_WRITE | FD_OOB | FD_ACCEPT | FD_CONNECT | FD_CLOSE,</a:t>
            </a:r>
          </a:p>
          <a:p>
            <a:r>
              <a:rPr lang="en-US" sz="1400" b="1" smtClean="0"/>
              <a:t>			     	// Mặt nạ sự kiện	</a:t>
            </a:r>
          </a:p>
          <a:p>
            <a:r>
              <a:rPr lang="en-US" sz="1400" b="1" smtClean="0"/>
              <a:t>   LPCTSTR </a:t>
            </a:r>
            <a:r>
              <a:rPr lang="en-US" sz="1400" b="1" i="1" smtClean="0"/>
              <a:t>lpszSocketAddress</a:t>
            </a:r>
            <a:r>
              <a:rPr lang="en-US" sz="1400" b="1" smtClean="0"/>
              <a:t> = NULL 	// Địa chỉ socket</a:t>
            </a:r>
          </a:p>
          <a:p>
            <a:r>
              <a:rPr lang="en-US" sz="1400" b="1" smtClean="0"/>
              <a:t>);</a:t>
            </a:r>
          </a:p>
          <a:p>
            <a:endParaRPr lang="en-US" sz="1400" b="1" smtClean="0"/>
          </a:p>
          <a:p>
            <a:r>
              <a:rPr lang="en-US" sz="1400" smtClean="0"/>
              <a:t>Giá trị trả về :</a:t>
            </a:r>
          </a:p>
          <a:p>
            <a:r>
              <a:rPr lang="en-US" sz="1400" smtClean="0"/>
              <a:t>	- Khác NULL nếu thành công</a:t>
            </a:r>
          </a:p>
          <a:p>
            <a:r>
              <a:rPr lang="en-US" sz="1400" smtClean="0"/>
              <a:t>	- NULL nếu thất bại</a:t>
            </a:r>
          </a:p>
          <a:p>
            <a:r>
              <a:rPr lang="en-US" sz="1400" smtClean="0"/>
              <a:t>Sự khác biệt duy nhất với CSocket ở phương thức này là tham số lEvent chứa mặt nạ các sự kiện ứng dụng mong muốn nhận được</a:t>
            </a:r>
          </a:p>
          <a:p>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167</a:t>
            </a:fld>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Xử lý các sự kiện: chồng lên phương thức tương ứng với sự kiện mong muốn</a:t>
            </a:r>
            <a:endParaRPr lang="en-US" sz="1600"/>
          </a:p>
        </p:txBody>
      </p:sp>
      <p:sp>
        <p:nvSpPr>
          <p:cNvPr id="6" name="TextBox 5"/>
          <p:cNvSpPr txBox="1"/>
          <p:nvPr/>
        </p:nvSpPr>
        <p:spPr>
          <a:xfrm>
            <a:off x="990600" y="2209800"/>
            <a:ext cx="7391400" cy="4616648"/>
          </a:xfrm>
          <a:prstGeom prst="rect">
            <a:avLst/>
          </a:prstGeom>
          <a:noFill/>
        </p:spPr>
        <p:txBody>
          <a:bodyPr wrap="square" rtlCol="0">
            <a:spAutoFit/>
          </a:bodyPr>
          <a:lstStyle/>
          <a:p>
            <a:r>
              <a:rPr lang="en-US" sz="1400" b="1" smtClean="0">
                <a:solidFill>
                  <a:srgbClr val="002060"/>
                </a:solidFill>
              </a:rPr>
              <a:t>void CMyAsyncSocket::OnReceive(int nErrorCode)   </a:t>
            </a:r>
            <a:r>
              <a:rPr lang="en-US" sz="1400" b="1" smtClean="0">
                <a:solidFill>
                  <a:srgbClr val="006020"/>
                </a:solidFill>
              </a:rPr>
              <a:t>// CMyAsyncSocket kế thừa từ</a:t>
            </a:r>
          </a:p>
          <a:p>
            <a:r>
              <a:rPr lang="en-US" sz="1400" b="1" smtClean="0">
                <a:solidFill>
                  <a:srgbClr val="002060"/>
                </a:solidFill>
              </a:rPr>
              <a:t>                                                		              </a:t>
            </a:r>
            <a:r>
              <a:rPr lang="en-US" sz="1400" b="1" smtClean="0">
                <a:solidFill>
                  <a:srgbClr val="006020"/>
                </a:solidFill>
              </a:rPr>
              <a:t>// AsyncSocket</a:t>
            </a:r>
          </a:p>
          <a:p>
            <a:r>
              <a:rPr lang="en-US" sz="1400" b="1" smtClean="0">
                <a:solidFill>
                  <a:srgbClr val="002060"/>
                </a:solidFill>
              </a:rPr>
              <a:t>{</a:t>
            </a:r>
          </a:p>
          <a:p>
            <a:r>
              <a:rPr lang="en-US" sz="1400" b="1" smtClean="0">
                <a:solidFill>
                  <a:srgbClr val="002060"/>
                </a:solidFill>
              </a:rPr>
              <a:t>   static int i = 0;</a:t>
            </a:r>
          </a:p>
          <a:p>
            <a:r>
              <a:rPr lang="en-US" sz="1400" b="1" smtClean="0">
                <a:solidFill>
                  <a:srgbClr val="002060"/>
                </a:solidFill>
              </a:rPr>
              <a:t>   i++;</a:t>
            </a:r>
          </a:p>
          <a:p>
            <a:r>
              <a:rPr lang="en-US" sz="1400" b="1" smtClean="0">
                <a:solidFill>
                  <a:srgbClr val="002060"/>
                </a:solidFill>
              </a:rPr>
              <a:t>   TCHAR buff[4096];</a:t>
            </a:r>
          </a:p>
          <a:p>
            <a:r>
              <a:rPr lang="en-US" sz="1400" b="1" smtClean="0">
                <a:solidFill>
                  <a:srgbClr val="002060"/>
                </a:solidFill>
              </a:rPr>
              <a:t>   int nRead;</a:t>
            </a:r>
          </a:p>
          <a:p>
            <a:r>
              <a:rPr lang="en-US" sz="1400" b="1" smtClean="0">
                <a:solidFill>
                  <a:srgbClr val="002060"/>
                </a:solidFill>
              </a:rPr>
              <a:t>   nRead = Receive(buff, 4096); </a:t>
            </a:r>
          </a:p>
          <a:p>
            <a:r>
              <a:rPr lang="en-US" sz="1400" b="1" smtClean="0">
                <a:solidFill>
                  <a:srgbClr val="002060"/>
                </a:solidFill>
              </a:rPr>
              <a:t>   switch (nRead)</a:t>
            </a:r>
          </a:p>
          <a:p>
            <a:r>
              <a:rPr lang="en-US" sz="1400" b="1" smtClean="0">
                <a:solidFill>
                  <a:srgbClr val="002060"/>
                </a:solidFill>
              </a:rPr>
              <a:t>   {</a:t>
            </a:r>
          </a:p>
          <a:p>
            <a:r>
              <a:rPr lang="en-US" sz="1400" b="1" smtClean="0">
                <a:solidFill>
                  <a:srgbClr val="002060"/>
                </a:solidFill>
              </a:rPr>
              <a:t>      case 0:</a:t>
            </a:r>
          </a:p>
          <a:p>
            <a:r>
              <a:rPr lang="en-US" sz="1400" b="1" smtClean="0">
                <a:solidFill>
                  <a:srgbClr val="002060"/>
                </a:solidFill>
              </a:rPr>
              <a:t>        Close();</a:t>
            </a:r>
          </a:p>
          <a:p>
            <a:r>
              <a:rPr lang="en-US" sz="1400" b="1" smtClean="0">
                <a:solidFill>
                  <a:srgbClr val="002060"/>
                </a:solidFill>
              </a:rPr>
              <a:t>        break;</a:t>
            </a:r>
          </a:p>
          <a:p>
            <a:r>
              <a:rPr lang="en-US" sz="1400" b="1" smtClean="0">
                <a:solidFill>
                  <a:srgbClr val="002060"/>
                </a:solidFill>
              </a:rPr>
              <a:t>      case SOCKET_ERROR:</a:t>
            </a:r>
          </a:p>
          <a:p>
            <a:r>
              <a:rPr lang="en-US" sz="1400" b="1" smtClean="0">
                <a:solidFill>
                  <a:srgbClr val="002060"/>
                </a:solidFill>
              </a:rPr>
              <a:t>        if (GetLastError() != WSAEWOULDBLOCK) </a:t>
            </a:r>
          </a:p>
          <a:p>
            <a:r>
              <a:rPr lang="en-US" sz="1400" b="1" smtClean="0">
                <a:solidFill>
                  <a:srgbClr val="002060"/>
                </a:solidFill>
              </a:rPr>
              <a:t>        {</a:t>
            </a:r>
          </a:p>
          <a:p>
            <a:r>
              <a:rPr lang="en-US" sz="1400" b="1" smtClean="0">
                <a:solidFill>
                  <a:srgbClr val="002060"/>
                </a:solidFill>
              </a:rPr>
              <a:t>          AfxMessageBox (_T("Error occurred"));</a:t>
            </a:r>
          </a:p>
          <a:p>
            <a:r>
              <a:rPr lang="en-US" sz="1400" b="1" smtClean="0">
                <a:solidFill>
                  <a:srgbClr val="002060"/>
                </a:solidFill>
              </a:rPr>
              <a:t>          Close();</a:t>
            </a:r>
          </a:p>
          <a:p>
            <a:r>
              <a:rPr lang="en-US" sz="1400" b="1" smtClean="0">
                <a:solidFill>
                  <a:srgbClr val="002060"/>
                </a:solidFill>
              </a:rPr>
              <a:t>        }</a:t>
            </a:r>
          </a:p>
          <a:p>
            <a:r>
              <a:rPr lang="en-US" sz="1400" b="1" smtClean="0">
                <a:solidFill>
                  <a:srgbClr val="002060"/>
                </a:solidFill>
              </a:rPr>
              <a:t>        break;</a:t>
            </a:r>
          </a:p>
          <a:p>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168</a:t>
            </a:fld>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000" smtClean="0"/>
              <a:t>Xử lý các sự kiện (tiếp)</a:t>
            </a:r>
            <a:endParaRPr lang="en-US" sz="1600"/>
          </a:p>
        </p:txBody>
      </p:sp>
      <p:sp>
        <p:nvSpPr>
          <p:cNvPr id="6" name="TextBox 5"/>
          <p:cNvSpPr txBox="1"/>
          <p:nvPr/>
        </p:nvSpPr>
        <p:spPr>
          <a:xfrm>
            <a:off x="990600" y="1981200"/>
            <a:ext cx="7391400" cy="2677656"/>
          </a:xfrm>
          <a:prstGeom prst="rect">
            <a:avLst/>
          </a:prstGeom>
          <a:noFill/>
        </p:spPr>
        <p:txBody>
          <a:bodyPr wrap="square" rtlCol="0">
            <a:spAutoFit/>
          </a:bodyPr>
          <a:lstStyle/>
          <a:p>
            <a:r>
              <a:rPr lang="en-US" sz="1400" b="1" smtClean="0">
                <a:solidFill>
                  <a:srgbClr val="002060"/>
                </a:solidFill>
              </a:rPr>
              <a:t> default:</a:t>
            </a:r>
          </a:p>
          <a:p>
            <a:r>
              <a:rPr lang="en-US" sz="1400" b="1" smtClean="0">
                <a:solidFill>
                  <a:srgbClr val="002060"/>
                </a:solidFill>
              </a:rPr>
              <a:t>        buff[nRead] = _T('\0');  </a:t>
            </a:r>
            <a:r>
              <a:rPr lang="en-US" sz="1400" b="1" smtClean="0">
                <a:solidFill>
                  <a:srgbClr val="006020"/>
                </a:solidFill>
              </a:rPr>
              <a:t>// Kết thúc xâu</a:t>
            </a:r>
          </a:p>
          <a:p>
            <a:r>
              <a:rPr lang="en-US" sz="1400" b="1" smtClean="0">
                <a:solidFill>
                  <a:srgbClr val="002060"/>
                </a:solidFill>
              </a:rPr>
              <a:t>        CString szTemp(buff);</a:t>
            </a:r>
          </a:p>
          <a:p>
            <a:r>
              <a:rPr lang="en-US" sz="1400" b="1" smtClean="0">
                <a:solidFill>
                  <a:srgbClr val="002060"/>
                </a:solidFill>
              </a:rPr>
              <a:t>        m_strRecv += szTemp;   </a:t>
            </a:r>
            <a:r>
              <a:rPr lang="en-US" sz="1400" b="1" smtClean="0">
                <a:solidFill>
                  <a:srgbClr val="006020"/>
                </a:solidFill>
              </a:rPr>
              <a:t>// Chèn xâu nhận được vào cuối m_strRecv</a:t>
            </a:r>
          </a:p>
          <a:p>
            <a:r>
              <a:rPr lang="en-US" sz="1400" b="1" smtClean="0">
                <a:solidFill>
                  <a:srgbClr val="002060"/>
                </a:solidFill>
              </a:rPr>
              <a:t>        if (szTemp.CompareNoCase(_T("bye")) == 0)</a:t>
            </a:r>
          </a:p>
          <a:p>
            <a:r>
              <a:rPr lang="en-US" sz="1400" b="1" smtClean="0">
                <a:solidFill>
                  <a:srgbClr val="002060"/>
                </a:solidFill>
              </a:rPr>
              <a:t>        {</a:t>
            </a:r>
          </a:p>
          <a:p>
            <a:r>
              <a:rPr lang="en-US" sz="1400" b="1" smtClean="0">
                <a:solidFill>
                  <a:srgbClr val="002060"/>
                </a:solidFill>
              </a:rPr>
              <a:t>           ShutDown();</a:t>
            </a:r>
          </a:p>
          <a:p>
            <a:r>
              <a:rPr lang="en-US" sz="1400" b="1" smtClean="0">
                <a:solidFill>
                  <a:srgbClr val="002060"/>
                </a:solidFill>
              </a:rPr>
              <a:t>           s_eventDone.SetEvent();</a:t>
            </a:r>
          </a:p>
          <a:p>
            <a:r>
              <a:rPr lang="en-US" sz="1400" b="1" smtClean="0">
                <a:solidFill>
                  <a:srgbClr val="002060"/>
                </a:solidFill>
              </a:rPr>
              <a:t>        }</a:t>
            </a:r>
          </a:p>
          <a:p>
            <a:r>
              <a:rPr lang="en-US" sz="1400" b="1" smtClean="0">
                <a:solidFill>
                  <a:srgbClr val="002060"/>
                </a:solidFill>
              </a:rPr>
              <a:t>   }</a:t>
            </a:r>
          </a:p>
          <a:p>
            <a:r>
              <a:rPr lang="en-US" sz="1400" b="1" smtClean="0">
                <a:solidFill>
                  <a:srgbClr val="002060"/>
                </a:solidFill>
              </a:rPr>
              <a:t>   CAsyncSocket::OnReceive(nErrorCode);</a:t>
            </a:r>
          </a:p>
          <a:p>
            <a:r>
              <a:rPr lang="en-US" sz="1400" b="1" smtClean="0">
                <a:solidFill>
                  <a:srgbClr val="002060"/>
                </a:solidFill>
              </a:rPr>
              <a:t>}</a:t>
            </a:r>
            <a:endParaRPr lang="en-US" sz="14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169</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4800600" cy="4525963"/>
          </a:xfrm>
        </p:spPr>
        <p:txBody>
          <a:bodyPr>
            <a:normAutofit/>
          </a:bodyPr>
          <a:lstStyle/>
          <a:p>
            <a:r>
              <a:rPr lang="en-US" dirty="0" err="1" smtClean="0">
                <a:solidFill>
                  <a:srgbClr val="002060"/>
                </a:solidFill>
              </a:rPr>
              <a:t>Tài</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tra</a:t>
            </a:r>
            <a:r>
              <a:rPr lang="en-US" dirty="0" smtClean="0">
                <a:solidFill>
                  <a:srgbClr val="002060"/>
                </a:solidFill>
              </a:rPr>
              <a:t> </a:t>
            </a:r>
            <a:r>
              <a:rPr lang="en-US" dirty="0" err="1" smtClean="0">
                <a:solidFill>
                  <a:srgbClr val="002060"/>
                </a:solidFill>
              </a:rPr>
              <a:t>cứu</a:t>
            </a:r>
            <a:endParaRPr lang="en-US" dirty="0" smtClean="0">
              <a:solidFill>
                <a:srgbClr val="002060"/>
              </a:solidFill>
            </a:endParaRPr>
          </a:p>
          <a:p>
            <a:pPr lvl="1"/>
            <a:r>
              <a:rPr lang="en-US" b="1" dirty="0" smtClean="0">
                <a:solidFill>
                  <a:srgbClr val="002060"/>
                </a:solidFill>
              </a:rPr>
              <a:t>Microsoft Developer Network – MSDN</a:t>
            </a:r>
          </a:p>
          <a:p>
            <a:pPr lvl="2"/>
            <a:r>
              <a:rPr lang="en-US" dirty="0" err="1" smtClean="0">
                <a:solidFill>
                  <a:srgbClr val="002060"/>
                </a:solidFill>
              </a:rPr>
              <a:t>Cực</a:t>
            </a:r>
            <a:r>
              <a:rPr lang="en-US" dirty="0" smtClean="0">
                <a:solidFill>
                  <a:srgbClr val="002060"/>
                </a:solidFill>
              </a:rPr>
              <a:t> </a:t>
            </a:r>
            <a:r>
              <a:rPr lang="en-US" dirty="0" err="1" smtClean="0">
                <a:solidFill>
                  <a:srgbClr val="002060"/>
                </a:solidFill>
              </a:rPr>
              <a:t>kỳ</a:t>
            </a:r>
            <a:r>
              <a:rPr lang="en-US" dirty="0" smtClean="0">
                <a:solidFill>
                  <a:srgbClr val="002060"/>
                </a:solidFill>
              </a:rPr>
              <a:t> chi </a:t>
            </a:r>
            <a:r>
              <a:rPr lang="en-US" dirty="0" err="1" smtClean="0">
                <a:solidFill>
                  <a:srgbClr val="002060"/>
                </a:solidFill>
              </a:rPr>
              <a:t>tiết</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chuyên</a:t>
            </a:r>
            <a:r>
              <a:rPr lang="en-US" dirty="0" smtClean="0">
                <a:solidFill>
                  <a:srgbClr val="002060"/>
                </a:solidFill>
              </a:rPr>
              <a:t> </a:t>
            </a:r>
            <a:r>
              <a:rPr lang="en-US" dirty="0" err="1" smtClean="0">
                <a:solidFill>
                  <a:srgbClr val="002060"/>
                </a:solidFill>
              </a:rPr>
              <a:t>nghiệp</a:t>
            </a:r>
            <a:endParaRPr lang="en-US" dirty="0" smtClean="0">
              <a:solidFill>
                <a:srgbClr val="002060"/>
              </a:solidFill>
            </a:endParaRPr>
          </a:p>
          <a:p>
            <a:pPr lvl="2"/>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thể</a:t>
            </a:r>
            <a:r>
              <a:rPr lang="en-US" dirty="0" smtClean="0">
                <a:solidFill>
                  <a:srgbClr val="002060"/>
                </a:solidFill>
              </a:rPr>
              <a:t> </a:t>
            </a:r>
            <a:r>
              <a:rPr lang="en-US" dirty="0" err="1" smtClean="0">
                <a:solidFill>
                  <a:srgbClr val="002060"/>
                </a:solidFill>
              </a:rPr>
              <a:t>thiếu</a:t>
            </a:r>
            <a:endParaRPr lang="en-US" dirty="0" smtClean="0">
              <a:solidFill>
                <a:srgbClr val="002060"/>
              </a:solidFill>
            </a:endParaRPr>
          </a:p>
          <a:p>
            <a:pPr lvl="1"/>
            <a:r>
              <a:rPr lang="en-US" b="1" dirty="0" smtClean="0">
                <a:solidFill>
                  <a:srgbClr val="002060"/>
                </a:solidFill>
              </a:rPr>
              <a:t>Google</a:t>
            </a:r>
            <a:r>
              <a:rPr lang="vi-VN" b="1" dirty="0" smtClean="0">
                <a:solidFill>
                  <a:srgbClr val="002060"/>
                </a:solidFill>
              </a:rPr>
              <a:t>/BING</a:t>
            </a:r>
            <a:endParaRPr lang="en-US" b="1" dirty="0" smtClean="0">
              <a:solidFill>
                <a:srgbClr val="002060"/>
              </a:solidFill>
            </a:endParaRPr>
          </a:p>
          <a:p>
            <a:pPr lvl="1"/>
            <a:r>
              <a:rPr lang="en-US" b="1" dirty="0" smtClean="0">
                <a:solidFill>
                  <a:srgbClr val="002060"/>
                </a:solidFill>
              </a:rPr>
              <a:t>Stack Overflow</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MSDN.jpg"/>
          <p:cNvPicPr>
            <a:picLocks noChangeAspect="1"/>
          </p:cNvPicPr>
          <p:nvPr/>
        </p:nvPicPr>
        <p:blipFill>
          <a:blip r:embed="rId3" cstate="print"/>
          <a:stretch>
            <a:fillRect/>
          </a:stretch>
        </p:blipFill>
        <p:spPr>
          <a:xfrm>
            <a:off x="5486400" y="2057400"/>
            <a:ext cx="2819400" cy="1396443"/>
          </a:xfrm>
          <a:prstGeom prst="rect">
            <a:avLst/>
          </a:prstGeom>
        </p:spPr>
      </p:pic>
      <p:pic>
        <p:nvPicPr>
          <p:cNvPr id="9" name="Picture 8" descr="Google.png"/>
          <p:cNvPicPr>
            <a:picLocks noChangeAspect="1"/>
          </p:cNvPicPr>
          <p:nvPr/>
        </p:nvPicPr>
        <p:blipFill>
          <a:blip r:embed="rId4" cstate="print"/>
          <a:stretch>
            <a:fillRect/>
          </a:stretch>
        </p:blipFill>
        <p:spPr>
          <a:xfrm>
            <a:off x="5334000" y="4038600"/>
            <a:ext cx="3116549" cy="1105350"/>
          </a:xfrm>
          <a:prstGeom prst="rect">
            <a:avLst/>
          </a:prstGeom>
        </p:spPr>
      </p:pic>
      <p:sp>
        <p:nvSpPr>
          <p:cNvPr id="4" name="Slide Number Placeholder 3"/>
          <p:cNvSpPr>
            <a:spLocks noGrp="1"/>
          </p:cNvSpPr>
          <p:nvPr>
            <p:ph type="sldNum" sz="quarter" idx="11"/>
          </p:nvPr>
        </p:nvSpPr>
        <p:spPr/>
        <p:txBody>
          <a:bodyPr/>
          <a:lstStyle/>
          <a:p>
            <a:fld id="{01FC069F-519A-4FBA-A280-9BFE5EA1AC9F}" type="slidenum">
              <a:rPr lang="en-US" smtClean="0"/>
              <a:pPr/>
              <a:t>17</a:t>
            </a:fld>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fontScale="92500" lnSpcReduction="20000"/>
          </a:bodyPr>
          <a:lstStyle/>
          <a:p>
            <a:r>
              <a:rPr lang="en-US" sz="2400" smtClean="0"/>
              <a:t>3.Viết chương trình HTTP Streaming server thực hiện thao tác sau:</a:t>
            </a:r>
          </a:p>
          <a:p>
            <a:pPr lvl="1"/>
            <a:r>
              <a:rPr lang="en-US" sz="2000" smtClean="0"/>
              <a:t>Đợi kết nối ở cổng 80</a:t>
            </a:r>
          </a:p>
          <a:p>
            <a:pPr lvl="1"/>
            <a:r>
              <a:rPr lang="en-US" sz="2000" smtClean="0"/>
              <a:t>Cho phép giới hạn tốc độ upload</a:t>
            </a:r>
          </a:p>
          <a:p>
            <a:pPr lvl="1"/>
            <a:r>
              <a:rPr lang="en-US" sz="2000"/>
              <a:t>Xử lý các request từ client gửi đến có dạng</a:t>
            </a:r>
          </a:p>
          <a:p>
            <a:pPr marL="914400" lvl="2" indent="0">
              <a:buNone/>
            </a:pPr>
            <a:r>
              <a:rPr lang="en-US" sz="2000"/>
              <a:t>GET	/&lt;TenFile&gt;	HTTP/1.1</a:t>
            </a:r>
          </a:p>
          <a:p>
            <a:pPr marL="914400" lvl="2" indent="0">
              <a:buNone/>
            </a:pPr>
            <a:r>
              <a:rPr lang="en-US" sz="2000"/>
              <a:t>Host:</a:t>
            </a:r>
          </a:p>
          <a:p>
            <a:pPr marL="914400" lvl="2" indent="0">
              <a:buNone/>
            </a:pPr>
            <a:r>
              <a:rPr lang="en-US" sz="2000"/>
              <a:t>….</a:t>
            </a:r>
          </a:p>
          <a:p>
            <a:pPr marL="914400" lvl="2" indent="0">
              <a:buNone/>
            </a:pPr>
            <a:r>
              <a:rPr lang="en-US" sz="2000"/>
              <a:t>\n\n</a:t>
            </a:r>
          </a:p>
          <a:p>
            <a:pPr lvl="1"/>
            <a:r>
              <a:rPr lang="en-US" sz="2000" smtClean="0"/>
              <a:t>Phản hồi các request như sau:</a:t>
            </a:r>
          </a:p>
          <a:p>
            <a:pPr lvl="2"/>
            <a:r>
              <a:rPr lang="en-US" sz="2000" smtClean="0"/>
              <a:t>Nếu tên &lt;TenFile&gt; tồn tại trong thư mục hiện tại thì gửi trả phản hồi có dạng</a:t>
            </a:r>
          </a:p>
          <a:p>
            <a:pPr marL="914400" lvl="2" indent="0">
              <a:buNone/>
            </a:pPr>
            <a:r>
              <a:rPr lang="en-US" sz="2000" smtClean="0"/>
              <a:t>    	Status:OK-200\n</a:t>
            </a:r>
          </a:p>
          <a:p>
            <a:pPr marL="914400" lvl="2" indent="0">
              <a:buNone/>
            </a:pPr>
            <a:r>
              <a:rPr lang="en-US" sz="2000"/>
              <a:t>	</a:t>
            </a:r>
            <a:r>
              <a:rPr lang="en-US" sz="2000" smtClean="0"/>
              <a:t>Content-Length:&lt;KichThuocFile&gt;\n</a:t>
            </a:r>
          </a:p>
          <a:p>
            <a:pPr marL="914400" lvl="2" indent="0">
              <a:buNone/>
            </a:pPr>
            <a:r>
              <a:rPr lang="en-US" sz="2000"/>
              <a:t>	</a:t>
            </a:r>
            <a:r>
              <a:rPr lang="en-US" sz="2000" smtClean="0"/>
              <a:t>Content-Type:video/mp4\n</a:t>
            </a:r>
          </a:p>
          <a:p>
            <a:pPr marL="914400" lvl="2" indent="0">
              <a:buNone/>
            </a:pPr>
            <a:r>
              <a:rPr lang="en-US" sz="2000"/>
              <a:t>	</a:t>
            </a:r>
            <a:r>
              <a:rPr lang="en-US" sz="2000" smtClean="0"/>
              <a:t>\n</a:t>
            </a:r>
          </a:p>
          <a:p>
            <a:pPr marL="914400" lvl="2" indent="0">
              <a:buNone/>
            </a:pPr>
            <a:r>
              <a:rPr lang="en-US" sz="2000" smtClean="0"/>
              <a:t>	\n</a:t>
            </a:r>
          </a:p>
          <a:p>
            <a:pPr marL="914400" lvl="2" indent="0">
              <a:buNone/>
            </a:pPr>
            <a:r>
              <a:rPr lang="en-US" sz="2000"/>
              <a:t>	</a:t>
            </a:r>
            <a:r>
              <a:rPr lang="en-US" sz="2000" smtClean="0"/>
              <a:t>&lt;NoiDungFile&gt;</a:t>
            </a:r>
          </a:p>
          <a:p>
            <a:pPr marL="914400" lvl="2" indent="0">
              <a:buNone/>
            </a:pPr>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170</a:t>
            </a:fld>
            <a:endParaRPr lang="en-US" dirty="0"/>
          </a:p>
        </p:txBody>
      </p:sp>
    </p:spTree>
    <p:extLst>
      <p:ext uri="{BB962C8B-B14F-4D97-AF65-F5344CB8AC3E}">
        <p14:creationId xmlns:p14="http://schemas.microsoft.com/office/powerpoint/2010/main" val="69933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400" smtClean="0"/>
              <a:t>3.Viết chương trình HTTP Streaming server thực hiện thao tác sau:</a:t>
            </a:r>
          </a:p>
          <a:p>
            <a:pPr lvl="1"/>
            <a:r>
              <a:rPr lang="en-US" sz="2000" smtClean="0"/>
              <a:t>Phản hồi các request như sau:</a:t>
            </a:r>
          </a:p>
          <a:p>
            <a:pPr lvl="2"/>
            <a:r>
              <a:rPr lang="en-US" sz="2000" smtClean="0"/>
              <a:t>Nếu file không tồn tại thì phản hồi lại như sau</a:t>
            </a:r>
          </a:p>
          <a:p>
            <a:pPr marL="1371600" lvl="3" indent="0">
              <a:buNone/>
            </a:pPr>
            <a:r>
              <a:rPr lang="en-US" smtClean="0"/>
              <a:t>Status: Not Found – 404\n</a:t>
            </a:r>
          </a:p>
          <a:p>
            <a:pPr marL="1371600" lvl="3" indent="0">
              <a:buNone/>
            </a:pPr>
            <a:r>
              <a:rPr lang="en-US" smtClean="0"/>
              <a:t>Content-Length:&lt;Chieu dai xau phan hoi&gt;\n</a:t>
            </a:r>
          </a:p>
          <a:p>
            <a:pPr marL="1371600" lvl="3" indent="0">
              <a:buNone/>
            </a:pPr>
            <a:r>
              <a:rPr lang="en-US" smtClean="0"/>
              <a:t>Content-Type:text/html\n</a:t>
            </a:r>
          </a:p>
          <a:p>
            <a:pPr marL="1371600" lvl="3" indent="0">
              <a:buNone/>
            </a:pPr>
            <a:r>
              <a:rPr lang="en-US" smtClean="0"/>
              <a:t>\n</a:t>
            </a:r>
          </a:p>
          <a:p>
            <a:pPr marL="1371600" lvl="3" indent="0">
              <a:buNone/>
            </a:pPr>
            <a:r>
              <a:rPr lang="en-US" smtClean="0"/>
              <a:t>\n</a:t>
            </a:r>
          </a:p>
          <a:p>
            <a:pPr marL="1371600" lvl="3" indent="0">
              <a:buNone/>
            </a:pPr>
            <a:r>
              <a:rPr lang="en-US" smtClean="0"/>
              <a:t>Không tìm thấy tệp tin </a:t>
            </a:r>
          </a:p>
          <a:p>
            <a:pPr marL="914400" lvl="2" indent="0">
              <a:buNone/>
            </a:pPr>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171</a:t>
            </a:fld>
            <a:endParaRPr lang="en-US" dirty="0"/>
          </a:p>
        </p:txBody>
      </p:sp>
    </p:spTree>
    <p:extLst>
      <p:ext uri="{BB962C8B-B14F-4D97-AF65-F5344CB8AC3E}">
        <p14:creationId xmlns:p14="http://schemas.microsoft.com/office/powerpoint/2010/main" val="222239293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4.3 CAsyncSocket</a:t>
            </a:r>
            <a:endParaRPr lang="en-US" b="1">
              <a:solidFill>
                <a:srgbClr val="002060"/>
              </a:solidFill>
            </a:endParaRPr>
          </a:p>
        </p:txBody>
      </p:sp>
      <p:sp>
        <p:nvSpPr>
          <p:cNvPr id="7" name="Text Placeholder 6"/>
          <p:cNvSpPr>
            <a:spLocks noGrp="1"/>
          </p:cNvSpPr>
          <p:nvPr>
            <p:ph type="body" idx="1"/>
          </p:nvPr>
        </p:nvSpPr>
        <p:spPr>
          <a:xfrm>
            <a:off x="533400" y="1570037"/>
            <a:ext cx="8229600" cy="4525963"/>
          </a:xfrm>
        </p:spPr>
        <p:txBody>
          <a:bodyPr>
            <a:normAutofit/>
          </a:bodyPr>
          <a:lstStyle/>
          <a:p>
            <a:r>
              <a:rPr lang="en-US" sz="2400" smtClean="0"/>
              <a:t>1.Viết chương trình gửi file bằng CAsyncSocket</a:t>
            </a:r>
          </a:p>
          <a:p>
            <a:r>
              <a:rPr lang="en-US" sz="2400" smtClean="0"/>
              <a:t>2. Viết chương trình gửi tin nhắn mã hóa qua mạng bằng blocking. Cách thức mã hóa như sau:</a:t>
            </a:r>
          </a:p>
          <a:p>
            <a:pPr lvl="1"/>
            <a:r>
              <a:rPr lang="en-US" smtClean="0"/>
              <a:t>Server chọn một số nguyên x (0-255) làm mật khẩu. và gửi cho mỗi client khi kết nối đến. </a:t>
            </a:r>
          </a:p>
          <a:p>
            <a:pPr lvl="1"/>
            <a:r>
              <a:rPr lang="en-US" smtClean="0"/>
              <a:t>Mã ASCII của ký tự được gửi sẽ được cộng thêm x trước khi truyền, bên nhận trừ đi x để hiển thị. Nếu giá trị công thêm &gt;255 thì truyền đi phần dư của giá trị đó khi chia cho 256.</a:t>
            </a:r>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172</a:t>
            </a:fld>
            <a:endParaRPr lang="en-US" dirty="0"/>
          </a:p>
        </p:txBody>
      </p:sp>
    </p:spTree>
    <p:extLst>
      <p:ext uri="{BB962C8B-B14F-4D97-AF65-F5344CB8AC3E}">
        <p14:creationId xmlns:p14="http://schemas.microsoft.com/office/powerpoint/2010/main" val="12613878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330575"/>
            <a:ext cx="7848600" cy="1470025"/>
          </a:xfrm>
        </p:spPr>
        <p:txBody>
          <a:bodyPr/>
          <a:lstStyle/>
          <a:p>
            <a:r>
              <a:rPr lang="en-US" b="1" dirty="0" err="1" smtClean="0">
                <a:solidFill>
                  <a:srgbClr val="002060"/>
                </a:solidFill>
              </a:rPr>
              <a:t>Chương</a:t>
            </a:r>
            <a:r>
              <a:rPr lang="en-US" b="1" dirty="0" smtClean="0">
                <a:solidFill>
                  <a:srgbClr val="002060"/>
                </a:solidFill>
              </a:rPr>
              <a:t> 5. NET Socket</a:t>
            </a:r>
            <a:endParaRPr lang="en-US" b="1" dirty="0">
              <a:solidFill>
                <a:srgbClr val="00206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dirty="0" smtClean="0">
                <a:solidFill>
                  <a:srgbClr val="002060"/>
                </a:solidFill>
              </a:rPr>
              <a:t>5.1. </a:t>
            </a:r>
            <a:r>
              <a:rPr lang="en-US" dirty="0" err="1" smtClean="0">
                <a:solidFill>
                  <a:srgbClr val="002060"/>
                </a:solidFill>
              </a:rPr>
              <a:t>Giới</a:t>
            </a:r>
            <a:r>
              <a:rPr lang="en-US" dirty="0" smtClean="0">
                <a:solidFill>
                  <a:srgbClr val="002060"/>
                </a:solidFill>
              </a:rPr>
              <a:t> </a:t>
            </a:r>
            <a:r>
              <a:rPr lang="en-US" dirty="0" err="1" smtClean="0">
                <a:solidFill>
                  <a:srgbClr val="002060"/>
                </a:solidFill>
              </a:rPr>
              <a:t>thiệu</a:t>
            </a:r>
            <a:endParaRPr lang="en-US" dirty="0" smtClean="0">
              <a:solidFill>
                <a:srgbClr val="002060"/>
              </a:solidFill>
            </a:endParaRPr>
          </a:p>
          <a:p>
            <a:pPr marL="0" indent="0">
              <a:buNone/>
            </a:pPr>
            <a:r>
              <a:rPr lang="en-US" dirty="0" smtClean="0">
                <a:solidFill>
                  <a:srgbClr val="002060"/>
                </a:solidFill>
              </a:rPr>
              <a:t>5.2. TCP Server</a:t>
            </a:r>
          </a:p>
          <a:p>
            <a:pPr marL="0" indent="0">
              <a:buNone/>
            </a:pPr>
            <a:r>
              <a:rPr lang="en-US" dirty="0" smtClean="0">
                <a:solidFill>
                  <a:srgbClr val="002060"/>
                </a:solidFill>
              </a:rPr>
              <a:t>5.3. TCP Client</a:t>
            </a:r>
          </a:p>
          <a:p>
            <a:pPr marL="0" indent="0">
              <a:buNone/>
            </a:pPr>
            <a:r>
              <a:rPr lang="en-US" dirty="0" smtClean="0">
                <a:solidFill>
                  <a:srgbClr val="002060"/>
                </a:solidFill>
              </a:rPr>
              <a:t>5.4. UDP Server/Client</a:t>
            </a:r>
          </a:p>
        </p:txBody>
      </p:sp>
      <p:sp>
        <p:nvSpPr>
          <p:cNvPr id="3" name="Title 2"/>
          <p:cNvSpPr>
            <a:spLocks noGrp="1"/>
          </p:cNvSpPr>
          <p:nvPr>
            <p:ph type="title"/>
          </p:nvPr>
        </p:nvSpPr>
        <p:spPr/>
        <p:txBody>
          <a:bodyPr>
            <a:normAutofit/>
          </a:bodyPr>
          <a:lstStyle/>
          <a:p>
            <a:pPr algn="ctr"/>
            <a:r>
              <a:rPr lang="en-US" b="1" smtClean="0">
                <a:solidFill>
                  <a:srgbClr val="002060"/>
                </a:solidFill>
              </a:rPr>
              <a:t>Chương 5. NET Soket</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174</a:t>
            </a:fld>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5.1 Giới thiệu</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.NET Framework là bộ thư viện chạy trên đa kiến trúc của Microsoft </a:t>
            </a:r>
          </a:p>
          <a:p>
            <a:r>
              <a:rPr lang="en-US" sz="2400" smtClean="0"/>
              <a:t>Hai namespace hỗ trợ lập trình mạng: System.Net và System.Net.Sockets</a:t>
            </a:r>
          </a:p>
          <a:p>
            <a:r>
              <a:rPr lang="en-US" sz="2400" smtClean="0"/>
              <a:t>Một vài lớp chính</a:t>
            </a:r>
          </a:p>
          <a:p>
            <a:pPr lvl="1"/>
            <a:r>
              <a:rPr lang="en-US" sz="2000" smtClean="0"/>
              <a:t>IPAddress: Lưu trữ và quản lý địa chỉ IP.</a:t>
            </a:r>
          </a:p>
          <a:p>
            <a:pPr lvl="1"/>
            <a:r>
              <a:rPr lang="en-US" sz="2000" smtClean="0"/>
              <a:t>IPEndPoint: Lưu trữ thông tin về một địa chỉ socket, tương tự như SOCKADDR_IN. Bao gồm IPAddress và  cổng.</a:t>
            </a:r>
          </a:p>
          <a:p>
            <a:pPr lvl="1"/>
            <a:r>
              <a:rPr lang="en-US" sz="2000" smtClean="0"/>
              <a:t>DNS: Hỗ trợ các thao tác phân giải tên miền</a:t>
            </a:r>
          </a:p>
          <a:p>
            <a:pPr lvl="1"/>
            <a:r>
              <a:rPr lang="en-US" sz="2000" smtClean="0"/>
              <a:t>Socket: Xử lý các thao tác trên socket</a:t>
            </a:r>
            <a:endParaRPr lang="en-US" sz="2000"/>
          </a:p>
        </p:txBody>
      </p:sp>
      <p:sp>
        <p:nvSpPr>
          <p:cNvPr id="2" name="Slide Number Placeholder 1"/>
          <p:cNvSpPr>
            <a:spLocks noGrp="1"/>
          </p:cNvSpPr>
          <p:nvPr>
            <p:ph type="sldNum" sz="quarter" idx="11"/>
          </p:nvPr>
        </p:nvSpPr>
        <p:spPr/>
        <p:txBody>
          <a:bodyPr/>
          <a:lstStyle/>
          <a:p>
            <a:fld id="{01FC069F-519A-4FBA-A280-9BFE5EA1AC9F}" type="slidenum">
              <a:rPr lang="en-US" smtClean="0"/>
              <a:pPr/>
              <a:t>175</a:t>
            </a:fld>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5.1 Giới thiệu</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IPAddress: Đóng gói một địa chỉ IP</a:t>
            </a:r>
          </a:p>
          <a:p>
            <a:pPr lvl="1"/>
            <a:r>
              <a:rPr lang="en-US" sz="2000" smtClean="0"/>
              <a:t>Khởi tạo: IPAddress.Parse(“192.168.1.1”);</a:t>
            </a:r>
          </a:p>
          <a:p>
            <a:pPr lvl="1"/>
            <a:r>
              <a:rPr lang="en-US" sz="2000" smtClean="0"/>
              <a:t>Lấy dạng chuỗi: IPAddress.ToString();</a:t>
            </a:r>
          </a:p>
          <a:p>
            <a:pPr lvl="1"/>
            <a:r>
              <a:rPr lang="en-US" sz="2000" smtClean="0"/>
              <a:t>Các địa chỉ đặc biệt: IPAddress.Any, IPAddress.Broadcast, IPAddress.Loopback</a:t>
            </a:r>
          </a:p>
          <a:p>
            <a:r>
              <a:rPr lang="en-US" sz="2400" smtClean="0"/>
              <a:t>IPEndPoint: Đóng gói một địa chỉ socket</a:t>
            </a:r>
          </a:p>
          <a:p>
            <a:pPr lvl="1"/>
            <a:r>
              <a:rPr lang="en-US" sz="2000" smtClean="0"/>
              <a:t>Khởi tạo: IPEndPoint(IPAddress, Int32)</a:t>
            </a:r>
          </a:p>
          <a:p>
            <a:pPr lvl="1"/>
            <a:r>
              <a:rPr lang="en-US" sz="2000" smtClean="0"/>
              <a:t>Lấy dạng chuỗi: IPEndPoint.ToString();</a:t>
            </a:r>
          </a:p>
          <a:p>
            <a:r>
              <a:rPr lang="en-US" sz="2400" smtClean="0"/>
              <a:t>DNS: thực hiện phân giải tên miền</a:t>
            </a:r>
          </a:p>
          <a:p>
            <a:pPr lvl="1"/>
            <a:r>
              <a:rPr lang="en-US" sz="2000" smtClean="0"/>
              <a:t>Lấy địa chỉ IP: </a:t>
            </a:r>
          </a:p>
          <a:p>
            <a:pPr lvl="1">
              <a:buNone/>
            </a:pPr>
            <a:r>
              <a:rPr lang="en-US" sz="2000" smtClean="0"/>
              <a:t>	IPAddress[] 	DNS.GetHostAddress(“www.google.com”);</a:t>
            </a:r>
          </a:p>
          <a:p>
            <a:pPr lvl="1"/>
            <a:r>
              <a:rPr lang="en-US" sz="2000" smtClean="0"/>
              <a:t>Lấy thông tin về host: </a:t>
            </a:r>
          </a:p>
          <a:p>
            <a:pPr lvl="1">
              <a:buNone/>
            </a:pPr>
            <a:r>
              <a:rPr lang="en-US" sz="2000" smtClean="0"/>
              <a:t>	IPHostEntry  	DNS.GetHostEntry(“www.google.com”);</a:t>
            </a:r>
          </a:p>
          <a:p>
            <a:pPr lvl="1">
              <a:buNone/>
            </a:pPr>
            <a:endParaRPr lang="en-US" sz="1800"/>
          </a:p>
        </p:txBody>
      </p:sp>
      <p:sp>
        <p:nvSpPr>
          <p:cNvPr id="2" name="Slide Number Placeholder 1"/>
          <p:cNvSpPr>
            <a:spLocks noGrp="1"/>
          </p:cNvSpPr>
          <p:nvPr>
            <p:ph type="sldNum" sz="quarter" idx="11"/>
          </p:nvPr>
        </p:nvSpPr>
        <p:spPr/>
        <p:txBody>
          <a:bodyPr/>
          <a:lstStyle/>
          <a:p>
            <a:fld id="{01FC069F-519A-4FBA-A280-9BFE5EA1AC9F}" type="slidenum">
              <a:rPr lang="en-US" smtClean="0"/>
              <a:pPr/>
              <a:t>176</a:t>
            </a:fld>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5.2 TCP Server</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Trình tự tạo TCP Server</a:t>
            </a:r>
          </a:p>
          <a:p>
            <a:pPr lvl="1"/>
            <a:r>
              <a:rPr lang="en-US" sz="2000" smtClean="0"/>
              <a:t>1.</a:t>
            </a:r>
            <a:r>
              <a:rPr lang="vi-VN" sz="2000" smtClean="0"/>
              <a:t>Tạo một Socket</a:t>
            </a:r>
          </a:p>
          <a:p>
            <a:pPr lvl="1"/>
            <a:r>
              <a:rPr lang="en-US" sz="2000" smtClean="0"/>
              <a:t>2.</a:t>
            </a:r>
            <a:r>
              <a:rPr lang="vi-VN" sz="2000" smtClean="0"/>
              <a:t>Liên kết với một IPEndPoint cục bộ</a:t>
            </a:r>
          </a:p>
          <a:p>
            <a:pPr lvl="1"/>
            <a:r>
              <a:rPr lang="en-US" sz="2000" smtClean="0"/>
              <a:t>3.</a:t>
            </a:r>
            <a:r>
              <a:rPr lang="vi-VN" sz="2000" smtClean="0"/>
              <a:t>Lắng nghe kết nối</a:t>
            </a:r>
          </a:p>
          <a:p>
            <a:pPr lvl="1"/>
            <a:r>
              <a:rPr lang="en-US" sz="2000" smtClean="0"/>
              <a:t>4.</a:t>
            </a:r>
            <a:r>
              <a:rPr lang="vi-VN" sz="2000" smtClean="0"/>
              <a:t>Chấp nhận kết nối</a:t>
            </a:r>
          </a:p>
          <a:p>
            <a:pPr lvl="1"/>
            <a:r>
              <a:rPr lang="en-US" sz="2000" smtClean="0"/>
              <a:t>5.</a:t>
            </a:r>
            <a:r>
              <a:rPr lang="vi-VN" sz="2000" smtClean="0"/>
              <a:t>Gửi nhận dữ liệu theo giao thức </a:t>
            </a:r>
            <a:r>
              <a:rPr lang="en-US" sz="2000" smtClean="0"/>
              <a:t>đã</a:t>
            </a:r>
            <a:r>
              <a:rPr lang="vi-VN" sz="2000" smtClean="0"/>
              <a:t> thiết kế</a:t>
            </a:r>
          </a:p>
          <a:p>
            <a:pPr lvl="1"/>
            <a:r>
              <a:rPr lang="en-US" sz="2000" smtClean="0"/>
              <a:t>6.</a:t>
            </a:r>
            <a:r>
              <a:rPr lang="vi-VN" sz="2000" smtClean="0"/>
              <a:t>Đóng kết nối sau khi đã hoàn thành và trở lại trạng thái lắng nghe chờ kết nối mới.</a:t>
            </a:r>
          </a:p>
          <a:p>
            <a:pPr lvl="1"/>
            <a:endParaRPr lang="en-US" sz="1600" smtClean="0"/>
          </a:p>
          <a:p>
            <a:pPr lvl="1">
              <a:buNone/>
            </a:pPr>
            <a:endParaRPr lang="en-US" sz="1800"/>
          </a:p>
        </p:txBody>
      </p:sp>
      <p:sp>
        <p:nvSpPr>
          <p:cNvPr id="2" name="Slide Number Placeholder 1"/>
          <p:cNvSpPr>
            <a:spLocks noGrp="1"/>
          </p:cNvSpPr>
          <p:nvPr>
            <p:ph type="sldNum" sz="quarter" idx="11"/>
          </p:nvPr>
        </p:nvSpPr>
        <p:spPr/>
        <p:txBody>
          <a:bodyPr/>
          <a:lstStyle/>
          <a:p>
            <a:fld id="{01FC069F-519A-4FBA-A280-9BFE5EA1AC9F}" type="slidenum">
              <a:rPr lang="en-US" smtClean="0"/>
              <a:pPr/>
              <a:t>177</a:t>
            </a:fld>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5.2 TCP Server</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Thí dụ</a:t>
            </a:r>
          </a:p>
          <a:p>
            <a:pPr lvl="1">
              <a:buNone/>
            </a:pPr>
            <a:endParaRPr lang="en-US" sz="1800"/>
          </a:p>
        </p:txBody>
      </p:sp>
      <p:sp>
        <p:nvSpPr>
          <p:cNvPr id="6" name="TextBox 5"/>
          <p:cNvSpPr txBox="1"/>
          <p:nvPr/>
        </p:nvSpPr>
        <p:spPr>
          <a:xfrm>
            <a:off x="990600" y="1935063"/>
            <a:ext cx="7391400" cy="4770537"/>
          </a:xfrm>
          <a:prstGeom prst="rect">
            <a:avLst/>
          </a:prstGeom>
          <a:noFill/>
        </p:spPr>
        <p:txBody>
          <a:bodyPr wrap="square" rtlCol="0">
            <a:spAutoFit/>
          </a:bodyPr>
          <a:lstStyle/>
          <a:p>
            <a:r>
              <a:rPr lang="en-US" sz="1600" b="1" smtClean="0">
                <a:solidFill>
                  <a:srgbClr val="006020"/>
                </a:solidFill>
              </a:rPr>
              <a:t>            // Thiết lập địa chỉ của server</a:t>
            </a:r>
          </a:p>
          <a:p>
            <a:r>
              <a:rPr lang="en-US" sz="1600" b="1" smtClean="0">
                <a:solidFill>
                  <a:srgbClr val="002060"/>
                </a:solidFill>
              </a:rPr>
              <a:t>            IPEndPoint ie = new IPEndPoint(IPAddress.Any, 8888);</a:t>
            </a:r>
          </a:p>
          <a:p>
            <a:r>
              <a:rPr lang="en-US" sz="1600" b="1" smtClean="0">
                <a:solidFill>
                  <a:srgbClr val="006020"/>
                </a:solidFill>
              </a:rPr>
              <a:t>            // Tạo socket server</a:t>
            </a:r>
            <a:r>
              <a:rPr lang="en-US" sz="1600" b="1" smtClean="0">
                <a:solidFill>
                  <a:srgbClr val="002060"/>
                </a:solidFill>
              </a:rPr>
              <a:t>	</a:t>
            </a:r>
          </a:p>
          <a:p>
            <a:r>
              <a:rPr lang="en-US" sz="1600" b="1" smtClean="0">
                <a:solidFill>
                  <a:srgbClr val="002060"/>
                </a:solidFill>
              </a:rPr>
              <a:t>            Socket server = new Socket(AddressFamily.InterNetwork,</a:t>
            </a:r>
          </a:p>
          <a:p>
            <a:r>
              <a:rPr lang="en-US" sz="1600" b="1" smtClean="0">
                <a:solidFill>
                  <a:srgbClr val="002060"/>
                </a:solidFill>
              </a:rPr>
              <a:t>                SocketType.Stream, ProtocolType.Tcp);</a:t>
            </a:r>
          </a:p>
          <a:p>
            <a:r>
              <a:rPr lang="en-US" sz="1600" b="1" smtClean="0">
                <a:solidFill>
                  <a:srgbClr val="002060"/>
                </a:solidFill>
              </a:rPr>
              <a:t>            int ret;</a:t>
            </a:r>
          </a:p>
          <a:p>
            <a:r>
              <a:rPr lang="en-US" sz="1600" b="1" smtClean="0">
                <a:solidFill>
                  <a:srgbClr val="002060"/>
                </a:solidFill>
              </a:rPr>
              <a:t>            </a:t>
            </a:r>
            <a:r>
              <a:rPr lang="en-US" sz="1600" b="1" smtClean="0">
                <a:solidFill>
                  <a:srgbClr val="006020"/>
                </a:solidFill>
              </a:rPr>
              <a:t>// Bind và Listen</a:t>
            </a:r>
          </a:p>
          <a:p>
            <a:r>
              <a:rPr lang="en-US" sz="1600" b="1" smtClean="0">
                <a:solidFill>
                  <a:srgbClr val="002060"/>
                </a:solidFill>
              </a:rPr>
              <a:t>            server.Bind(ie);</a:t>
            </a:r>
          </a:p>
          <a:p>
            <a:r>
              <a:rPr lang="en-US" sz="1600" b="1" smtClean="0">
                <a:solidFill>
                  <a:srgbClr val="002060"/>
                </a:solidFill>
              </a:rPr>
              <a:t>            server.Listen(10);</a:t>
            </a:r>
          </a:p>
          <a:p>
            <a:r>
              <a:rPr lang="en-US" sz="1600" b="1" smtClean="0">
                <a:solidFill>
                  <a:srgbClr val="002060"/>
                </a:solidFill>
              </a:rPr>
              <a:t>            Console.WriteLine(“Doi ket noi tu client...");</a:t>
            </a:r>
          </a:p>
          <a:p>
            <a:r>
              <a:rPr lang="en-US" sz="1600" b="1" smtClean="0">
                <a:solidFill>
                  <a:srgbClr val="006020"/>
                </a:solidFill>
              </a:rPr>
              <a:t>            // Chấp nhận kết nối mới</a:t>
            </a:r>
          </a:p>
          <a:p>
            <a:r>
              <a:rPr lang="en-US" sz="1600" b="1" smtClean="0">
                <a:solidFill>
                  <a:srgbClr val="002060"/>
                </a:solidFill>
              </a:rPr>
              <a:t>            Socket client = server.Accept();</a:t>
            </a:r>
          </a:p>
          <a:p>
            <a:r>
              <a:rPr lang="en-US" sz="1600" b="1" smtClean="0">
                <a:solidFill>
                  <a:srgbClr val="002060"/>
                </a:solidFill>
              </a:rPr>
              <a:t>            Console.WriteLine("Chap nhan ket noi tu:{0}", 	client.RemoteEndPoint.ToString());</a:t>
            </a:r>
          </a:p>
          <a:p>
            <a:r>
              <a:rPr lang="en-US" sz="1600" b="1" smtClean="0">
                <a:solidFill>
                  <a:srgbClr val="002060"/>
                </a:solidFill>
              </a:rPr>
              <a:t>            string s = “Hello Net Socket";</a:t>
            </a:r>
          </a:p>
          <a:p>
            <a:r>
              <a:rPr lang="en-US" sz="1600" b="1" smtClean="0">
                <a:solidFill>
                  <a:srgbClr val="002060"/>
                </a:solidFill>
              </a:rPr>
              <a:t>            byte[] data = new byte[1024];</a:t>
            </a:r>
          </a:p>
          <a:p>
            <a:r>
              <a:rPr lang="en-US" sz="1600" b="1" smtClean="0">
                <a:solidFill>
                  <a:srgbClr val="002060"/>
                </a:solidFill>
              </a:rPr>
              <a:t>            data = Encoding.ASCII.GetBytes(s);</a:t>
            </a:r>
          </a:p>
          <a:p>
            <a:r>
              <a:rPr lang="en-US" sz="1600" b="1" smtClean="0">
                <a:solidFill>
                  <a:srgbClr val="002060"/>
                </a:solidFill>
              </a:rPr>
              <a:t>            client.Send(data, data.Length, SocketFlags.None);</a:t>
            </a:r>
          </a:p>
          <a:p>
            <a:r>
              <a:rPr lang="en-US" sz="1600" b="1" smtClean="0">
                <a:solidFill>
                  <a:srgbClr val="002060"/>
                </a:solidFill>
              </a:rPr>
              <a:t>            </a:t>
            </a:r>
            <a:endParaRPr lang="en-US" sz="16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178</a:t>
            </a:fld>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5.2 TCP Server</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Thí dụ (tiếp)</a:t>
            </a:r>
          </a:p>
          <a:p>
            <a:pPr lvl="1">
              <a:buNone/>
            </a:pPr>
            <a:endParaRPr lang="en-US" sz="1800"/>
          </a:p>
        </p:txBody>
      </p:sp>
      <p:sp>
        <p:nvSpPr>
          <p:cNvPr id="6" name="TextBox 5"/>
          <p:cNvSpPr txBox="1"/>
          <p:nvPr/>
        </p:nvSpPr>
        <p:spPr>
          <a:xfrm>
            <a:off x="1524000" y="2057400"/>
            <a:ext cx="7391400" cy="2554545"/>
          </a:xfrm>
          <a:prstGeom prst="rect">
            <a:avLst/>
          </a:prstGeom>
          <a:noFill/>
        </p:spPr>
        <p:txBody>
          <a:bodyPr wrap="square" rtlCol="0">
            <a:spAutoFit/>
          </a:bodyPr>
          <a:lstStyle/>
          <a:p>
            <a:r>
              <a:rPr lang="en-US" sz="1600" b="1" smtClean="0">
                <a:solidFill>
                  <a:srgbClr val="002060"/>
                </a:solidFill>
              </a:rPr>
              <a:t>while (true)</a:t>
            </a:r>
          </a:p>
          <a:p>
            <a:r>
              <a:rPr lang="en-US" sz="1600" b="1" smtClean="0">
                <a:solidFill>
                  <a:srgbClr val="002060"/>
                </a:solidFill>
              </a:rPr>
              <a:t>            {</a:t>
            </a:r>
          </a:p>
          <a:p>
            <a:r>
              <a:rPr lang="en-US" sz="1600" b="1" smtClean="0">
                <a:solidFill>
                  <a:srgbClr val="002060"/>
                </a:solidFill>
              </a:rPr>
              <a:t>                data = new byte[1024];</a:t>
            </a:r>
          </a:p>
          <a:p>
            <a:r>
              <a:rPr lang="en-US" sz="1600" b="1" smtClean="0">
                <a:solidFill>
                  <a:srgbClr val="002060"/>
                </a:solidFill>
              </a:rPr>
              <a:t>                ret = client.Receive(data);</a:t>
            </a:r>
          </a:p>
          <a:p>
            <a:r>
              <a:rPr lang="en-US" sz="1600" b="1" smtClean="0">
                <a:solidFill>
                  <a:srgbClr val="002060"/>
                </a:solidFill>
              </a:rPr>
              <a:t>                if (ret == 0) break;</a:t>
            </a:r>
          </a:p>
          <a:p>
            <a:r>
              <a:rPr lang="en-US" sz="1600" b="1" smtClean="0">
                <a:solidFill>
                  <a:srgbClr val="002060"/>
                </a:solidFill>
              </a:rPr>
              <a:t>                Console.WriteLine("Du lieu tu client:{0}", 			Encoding.ASCII.GetString(data,0,ret));</a:t>
            </a:r>
          </a:p>
          <a:p>
            <a:r>
              <a:rPr lang="en-US" sz="1600" b="1" smtClean="0">
                <a:solidFill>
                  <a:srgbClr val="002060"/>
                </a:solidFill>
              </a:rPr>
              <a:t>            }</a:t>
            </a:r>
          </a:p>
          <a:p>
            <a:r>
              <a:rPr lang="en-US" sz="1600" b="1" smtClean="0">
                <a:solidFill>
                  <a:srgbClr val="002060"/>
                </a:solidFill>
              </a:rPr>
              <a:t>            client.Shutdown(SocketShutdown.Both);</a:t>
            </a:r>
          </a:p>
          <a:p>
            <a:r>
              <a:rPr lang="en-US" sz="1600" b="1" smtClean="0">
                <a:solidFill>
                  <a:srgbClr val="002060"/>
                </a:solidFill>
              </a:rPr>
              <a:t>            client.Close();</a:t>
            </a:r>
            <a:endParaRPr lang="en-US" sz="16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179</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idx="1"/>
          </p:nvPr>
        </p:nvSpPr>
        <p:spPr>
          <a:xfrm>
            <a:off x="457200" y="1600200"/>
            <a:ext cx="8382000" cy="4525963"/>
          </a:xfrm>
        </p:spPr>
        <p:txBody>
          <a:bodyPr>
            <a:normAutofit/>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a:solidFill>
                  <a:srgbClr val="002060"/>
                </a:solidFill>
              </a:rPr>
              <a:t> </a:t>
            </a:r>
            <a:r>
              <a:rPr lang="en-US" b="1" dirty="0" smtClean="0">
                <a:solidFill>
                  <a:srgbClr val="002060"/>
                </a:solidFill>
              </a:rPr>
              <a:t>(</a:t>
            </a:r>
            <a:r>
              <a:rPr lang="en-US" b="1" dirty="0" err="1" smtClean="0">
                <a:solidFill>
                  <a:srgbClr val="002060"/>
                </a:solidFill>
              </a:rPr>
              <a:t>yêu</a:t>
            </a:r>
            <a:r>
              <a:rPr lang="en-US" b="1" dirty="0" smtClean="0">
                <a:solidFill>
                  <a:srgbClr val="002060"/>
                </a:solidFill>
              </a:rPr>
              <a:t> </a:t>
            </a:r>
            <a:r>
              <a:rPr lang="en-US" b="1" dirty="0" err="1" smtClean="0">
                <a:solidFill>
                  <a:srgbClr val="002060"/>
                </a:solidFill>
              </a:rPr>
              <a:t>cầu</a:t>
            </a:r>
            <a:r>
              <a:rPr lang="en-US" b="1" dirty="0" smtClean="0">
                <a:solidFill>
                  <a:srgbClr val="002060"/>
                </a:solidFill>
              </a:rPr>
              <a:t> </a:t>
            </a:r>
            <a:r>
              <a:rPr lang="en-US" b="1" dirty="0" err="1" smtClean="0">
                <a:solidFill>
                  <a:srgbClr val="002060"/>
                </a:solidFill>
              </a:rPr>
              <a:t>chung</a:t>
            </a:r>
            <a:r>
              <a:rPr lang="en-US" b="1" dirty="0" smtClean="0">
                <a:solidFill>
                  <a:srgbClr val="002060"/>
                </a:solidFill>
              </a:rPr>
              <a:t>)</a:t>
            </a:r>
          </a:p>
          <a:p>
            <a:pPr lvl="1"/>
            <a:r>
              <a:rPr lang="vi-VN" dirty="0">
                <a:solidFill>
                  <a:srgbClr val="002060"/>
                </a:solidFill>
              </a:rPr>
              <a:t>Chia thành các nhóm, mỗi nhóm không quá </a:t>
            </a:r>
            <a:r>
              <a:rPr lang="vi-VN" dirty="0" smtClean="0">
                <a:solidFill>
                  <a:srgbClr val="002060"/>
                </a:solidFill>
              </a:rPr>
              <a:t>0</a:t>
            </a:r>
            <a:r>
              <a:rPr lang="en-US" dirty="0" smtClean="0">
                <a:solidFill>
                  <a:srgbClr val="002060"/>
                </a:solidFill>
              </a:rPr>
              <a:t>4</a:t>
            </a:r>
            <a:r>
              <a:rPr lang="vi-VN" dirty="0" smtClean="0">
                <a:solidFill>
                  <a:srgbClr val="002060"/>
                </a:solidFill>
              </a:rPr>
              <a:t> </a:t>
            </a:r>
            <a:r>
              <a:rPr lang="vi-VN" dirty="0">
                <a:solidFill>
                  <a:srgbClr val="002060"/>
                </a:solidFill>
              </a:rPr>
              <a:t>người, phân công công việc rõ ràng. Tổ chức theo các module độc </a:t>
            </a:r>
            <a:r>
              <a:rPr lang="vi-VN" dirty="0" smtClean="0">
                <a:solidFill>
                  <a:srgbClr val="002060"/>
                </a:solidFill>
              </a:rPr>
              <a:t>lập</a:t>
            </a:r>
            <a:r>
              <a:rPr lang="en-US" dirty="0" smtClean="0">
                <a:solidFill>
                  <a:srgbClr val="002060"/>
                </a:solidFill>
              </a:rPr>
              <a:t>.</a:t>
            </a:r>
            <a:endParaRPr lang="vi-VN" dirty="0">
              <a:solidFill>
                <a:srgbClr val="002060"/>
              </a:solidFill>
            </a:endParaRPr>
          </a:p>
          <a:p>
            <a:pPr lvl="1"/>
            <a:r>
              <a:rPr lang="vi-VN" dirty="0" smtClean="0">
                <a:solidFill>
                  <a:srgbClr val="002060"/>
                </a:solidFill>
              </a:rPr>
              <a:t>Mỗi </a:t>
            </a:r>
            <a:r>
              <a:rPr lang="vi-VN" dirty="0">
                <a:solidFill>
                  <a:srgbClr val="002060"/>
                </a:solidFill>
              </a:rPr>
              <a:t>nhóm thực hiện 01 đề tài.</a:t>
            </a:r>
          </a:p>
          <a:p>
            <a:pPr lvl="1"/>
            <a:r>
              <a:rPr lang="vi-VN" dirty="0" smtClean="0">
                <a:solidFill>
                  <a:srgbClr val="002060"/>
                </a:solidFill>
              </a:rPr>
              <a:t>Thang </a:t>
            </a:r>
            <a:r>
              <a:rPr lang="vi-VN" dirty="0">
                <a:solidFill>
                  <a:srgbClr val="002060"/>
                </a:solidFill>
              </a:rPr>
              <a:t>điểm tối đa </a:t>
            </a:r>
            <a:r>
              <a:rPr lang="vi-VN" dirty="0" smtClean="0">
                <a:solidFill>
                  <a:srgbClr val="002060"/>
                </a:solidFill>
              </a:rPr>
              <a:t>10. </a:t>
            </a:r>
            <a:endParaRPr lang="vi-VN" dirty="0">
              <a:solidFill>
                <a:srgbClr val="002060"/>
              </a:solidFill>
            </a:endParaRPr>
          </a:p>
          <a:p>
            <a:pPr lvl="1"/>
            <a:r>
              <a:rPr lang="vi-VN" dirty="0" smtClean="0">
                <a:solidFill>
                  <a:srgbClr val="002060"/>
                </a:solidFill>
              </a:rPr>
              <a:t>Các </a:t>
            </a:r>
            <a:r>
              <a:rPr lang="vi-VN" dirty="0">
                <a:solidFill>
                  <a:srgbClr val="002060"/>
                </a:solidFill>
              </a:rPr>
              <a:t>chương trình có dấu hiệu giống/sao chép của nhau sẽ được 0 điểm.</a:t>
            </a:r>
          </a:p>
          <a:p>
            <a:pPr lvl="1"/>
            <a:r>
              <a:rPr lang="vi-VN" dirty="0" smtClean="0">
                <a:solidFill>
                  <a:srgbClr val="002060"/>
                </a:solidFill>
              </a:rPr>
              <a:t>Có </a:t>
            </a:r>
            <a:r>
              <a:rPr lang="vi-VN" dirty="0">
                <a:solidFill>
                  <a:srgbClr val="002060"/>
                </a:solidFill>
              </a:rPr>
              <a:t>thể sử dụng OpenSource nếu đề bài có chỉ rõ</a:t>
            </a:r>
            <a:r>
              <a:rPr lang="vi-VN" dirty="0" smtClean="0">
                <a:solidFill>
                  <a:srgbClr val="002060"/>
                </a:solidFill>
              </a:rPr>
              <a:t>.</a:t>
            </a:r>
            <a:endParaRPr lang="en-US" dirty="0" smtClean="0">
              <a:solidFill>
                <a:srgbClr val="002060"/>
              </a:solidFill>
            </a:endParaRPr>
          </a:p>
        </p:txBody>
      </p:sp>
      <p:sp>
        <p:nvSpPr>
          <p:cNvPr id="7"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9"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18</a:t>
            </a:fld>
            <a:endParaRPr lang="en-US" dirty="0"/>
          </a:p>
        </p:txBody>
      </p:sp>
    </p:spTree>
    <p:extLst>
      <p:ext uri="{BB962C8B-B14F-4D97-AF65-F5344CB8AC3E}">
        <p14:creationId xmlns:p14="http://schemas.microsoft.com/office/powerpoint/2010/main" val="428441401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5.3 TCP Client</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Trình tự</a:t>
            </a:r>
          </a:p>
          <a:p>
            <a:pPr lvl="1"/>
            <a:r>
              <a:rPr lang="en-US" sz="2000" smtClean="0"/>
              <a:t>Xác định địa chỉ của Server</a:t>
            </a:r>
          </a:p>
          <a:p>
            <a:pPr lvl="1"/>
            <a:r>
              <a:rPr lang="en-US" sz="2000" smtClean="0"/>
              <a:t>Tạo Socket</a:t>
            </a:r>
          </a:p>
          <a:p>
            <a:pPr lvl="1"/>
            <a:r>
              <a:rPr lang="en-US" sz="2000" smtClean="0"/>
              <a:t>Kết nối đến Server</a:t>
            </a:r>
          </a:p>
          <a:p>
            <a:pPr lvl="1"/>
            <a:r>
              <a:rPr lang="en-US" sz="2000" smtClean="0"/>
              <a:t>Gửi nhận dữ liệu theo giao thức đã thiết kế</a:t>
            </a:r>
          </a:p>
          <a:p>
            <a:pPr lvl="1"/>
            <a:r>
              <a:rPr lang="en-US" sz="2000" smtClean="0"/>
              <a:t>Đóng Socket	</a:t>
            </a:r>
          </a:p>
          <a:p>
            <a:pPr lvl="1">
              <a:buNone/>
            </a:pPr>
            <a:endParaRPr lang="en-US" sz="1800"/>
          </a:p>
        </p:txBody>
      </p:sp>
      <p:sp>
        <p:nvSpPr>
          <p:cNvPr id="2" name="Slide Number Placeholder 1"/>
          <p:cNvSpPr>
            <a:spLocks noGrp="1"/>
          </p:cNvSpPr>
          <p:nvPr>
            <p:ph type="sldNum" sz="quarter" idx="11"/>
          </p:nvPr>
        </p:nvSpPr>
        <p:spPr/>
        <p:txBody>
          <a:bodyPr/>
          <a:lstStyle/>
          <a:p>
            <a:fld id="{01FC069F-519A-4FBA-A280-9BFE5EA1AC9F}" type="slidenum">
              <a:rPr lang="en-US" smtClean="0"/>
              <a:pPr/>
              <a:t>180</a:t>
            </a:fld>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5.3 TCP Client</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Thí dụ</a:t>
            </a:r>
          </a:p>
          <a:p>
            <a:pPr lvl="1">
              <a:buNone/>
            </a:pPr>
            <a:endParaRPr lang="en-US" sz="1800"/>
          </a:p>
        </p:txBody>
      </p:sp>
      <p:sp>
        <p:nvSpPr>
          <p:cNvPr id="6" name="TextBox 5"/>
          <p:cNvSpPr txBox="1"/>
          <p:nvPr/>
        </p:nvSpPr>
        <p:spPr>
          <a:xfrm>
            <a:off x="990600" y="2057400"/>
            <a:ext cx="7391400" cy="4278094"/>
          </a:xfrm>
          <a:prstGeom prst="rect">
            <a:avLst/>
          </a:prstGeom>
          <a:noFill/>
        </p:spPr>
        <p:txBody>
          <a:bodyPr wrap="square" rtlCol="0">
            <a:spAutoFit/>
          </a:bodyPr>
          <a:lstStyle/>
          <a:p>
            <a:r>
              <a:rPr lang="en-US" sz="1600" b="1" smtClean="0">
                <a:solidFill>
                  <a:srgbClr val="006020"/>
                </a:solidFill>
              </a:rPr>
              <a:t>// Thiết lập địa chỉ</a:t>
            </a:r>
          </a:p>
          <a:p>
            <a:r>
              <a:rPr lang="en-US" sz="1600" b="1" smtClean="0">
                <a:solidFill>
                  <a:srgbClr val="002060"/>
                </a:solidFill>
              </a:rPr>
              <a:t>IPEndPoint iep = new IPEndPoint(IPAddress.Parse("127.0.0.1"), 8888);</a:t>
            </a:r>
          </a:p>
          <a:p>
            <a:r>
              <a:rPr lang="en-US" sz="1600" b="1" smtClean="0">
                <a:solidFill>
                  <a:srgbClr val="006020"/>
                </a:solidFill>
              </a:rPr>
              <a:t>// Tạo socket client</a:t>
            </a:r>
          </a:p>
          <a:p>
            <a:r>
              <a:rPr lang="en-US" sz="1600" b="1" smtClean="0">
                <a:solidFill>
                  <a:srgbClr val="002060"/>
                </a:solidFill>
              </a:rPr>
              <a:t>Socket client = new Socket(AddressFamily.InterNetwork, SocketType.Stream, ProtocolType.Tcp);</a:t>
            </a:r>
          </a:p>
          <a:p>
            <a:r>
              <a:rPr lang="en-US" sz="1600" b="1" smtClean="0">
                <a:solidFill>
                  <a:srgbClr val="006020"/>
                </a:solidFill>
              </a:rPr>
              <a:t>// Kết nối đến server</a:t>
            </a:r>
          </a:p>
          <a:p>
            <a:r>
              <a:rPr lang="en-US" sz="1600" b="1" smtClean="0">
                <a:solidFill>
                  <a:srgbClr val="002060"/>
                </a:solidFill>
              </a:rPr>
              <a:t>client.Connect(iep);</a:t>
            </a:r>
          </a:p>
          <a:p>
            <a:r>
              <a:rPr lang="en-US" sz="1600" b="1" smtClean="0">
                <a:solidFill>
                  <a:srgbClr val="002060"/>
                </a:solidFill>
              </a:rPr>
              <a:t>byte[] data = new byte[1024];</a:t>
            </a:r>
          </a:p>
          <a:p>
            <a:r>
              <a:rPr lang="en-US" sz="1600" b="1" smtClean="0">
                <a:solidFill>
                  <a:srgbClr val="002060"/>
                </a:solidFill>
              </a:rPr>
              <a:t>int recv = client.Receive(data); </a:t>
            </a:r>
            <a:r>
              <a:rPr lang="en-US" sz="1600" b="1" smtClean="0">
                <a:solidFill>
                  <a:srgbClr val="006020"/>
                </a:solidFill>
              </a:rPr>
              <a:t>// Nhận câu chào từ server</a:t>
            </a:r>
          </a:p>
          <a:p>
            <a:r>
              <a:rPr lang="en-US" sz="1600" b="1" smtClean="0">
                <a:solidFill>
                  <a:srgbClr val="002060"/>
                </a:solidFill>
              </a:rPr>
              <a:t>string s = Encoding.ASCII.GetString(data, 0, recv); Console.WriteLine("Server gui:{0}", s);</a:t>
            </a:r>
          </a:p>
          <a:p>
            <a:r>
              <a:rPr lang="en-US" sz="1600" b="1" smtClean="0">
                <a:solidFill>
                  <a:srgbClr val="002060"/>
                </a:solidFill>
              </a:rPr>
              <a:t>string   input;</a:t>
            </a:r>
          </a:p>
          <a:p>
            <a:r>
              <a:rPr lang="en-US" sz="1600" b="1" smtClean="0">
                <a:solidFill>
                  <a:srgbClr val="002060"/>
                </a:solidFill>
              </a:rPr>
              <a:t>while (true) {</a:t>
            </a:r>
          </a:p>
          <a:p>
            <a:r>
              <a:rPr lang="en-US" sz="1600" b="1" smtClean="0">
                <a:solidFill>
                  <a:srgbClr val="002060"/>
                </a:solidFill>
              </a:rPr>
              <a:t>          input = Console.ReadLine();</a:t>
            </a:r>
          </a:p>
          <a:p>
            <a:r>
              <a:rPr lang="en-US" sz="1600" b="1" smtClean="0">
                <a:solidFill>
                  <a:srgbClr val="006020"/>
                </a:solidFill>
              </a:rPr>
              <a:t>        //Chuyen input thanh mang byte gui len cho server </a:t>
            </a:r>
          </a:p>
          <a:p>
            <a:r>
              <a:rPr lang="en-US" sz="1600" b="1" smtClean="0">
                <a:solidFill>
                  <a:srgbClr val="002060"/>
                </a:solidFill>
              </a:rPr>
              <a:t>          data = Encoding.ASCII.GetBytes(input);</a:t>
            </a:r>
          </a:p>
          <a:p>
            <a:r>
              <a:rPr lang="en-US" sz="1600" b="1" smtClean="0">
                <a:solidFill>
                  <a:srgbClr val="002060"/>
                </a:solidFill>
              </a:rPr>
              <a:t>          client.Send(data, data.Length, SocketFlags.None);</a:t>
            </a:r>
          </a:p>
        </p:txBody>
      </p:sp>
      <p:sp>
        <p:nvSpPr>
          <p:cNvPr id="2" name="Slide Number Placeholder 1"/>
          <p:cNvSpPr>
            <a:spLocks noGrp="1"/>
          </p:cNvSpPr>
          <p:nvPr>
            <p:ph type="sldNum" sz="quarter" idx="11"/>
          </p:nvPr>
        </p:nvSpPr>
        <p:spPr/>
        <p:txBody>
          <a:bodyPr/>
          <a:lstStyle/>
          <a:p>
            <a:fld id="{01FC069F-519A-4FBA-A280-9BFE5EA1AC9F}" type="slidenum">
              <a:rPr lang="en-US" smtClean="0"/>
              <a:pPr/>
              <a:t>181</a:t>
            </a:fld>
            <a:endParaRPr lang="en-US"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5.3 TCP Client</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Thí dụ (tiếp)</a:t>
            </a:r>
          </a:p>
          <a:p>
            <a:pPr lvl="1">
              <a:buNone/>
            </a:pPr>
            <a:endParaRPr lang="en-US" sz="1800"/>
          </a:p>
        </p:txBody>
      </p:sp>
      <p:sp>
        <p:nvSpPr>
          <p:cNvPr id="6" name="TextBox 5"/>
          <p:cNvSpPr txBox="1"/>
          <p:nvPr/>
        </p:nvSpPr>
        <p:spPr>
          <a:xfrm>
            <a:off x="990600" y="2057400"/>
            <a:ext cx="7391400" cy="1323439"/>
          </a:xfrm>
          <a:prstGeom prst="rect">
            <a:avLst/>
          </a:prstGeom>
          <a:noFill/>
        </p:spPr>
        <p:txBody>
          <a:bodyPr wrap="square" rtlCol="0">
            <a:spAutoFit/>
          </a:bodyPr>
          <a:lstStyle/>
          <a:p>
            <a:r>
              <a:rPr lang="en-US" sz="1600" b="1" smtClean="0">
                <a:solidFill>
                  <a:srgbClr val="002060"/>
                </a:solidFill>
              </a:rPr>
              <a:t>            if (input.ToUpper().Equals("QUIT")) break;</a:t>
            </a:r>
          </a:p>
          <a:p>
            <a:r>
              <a:rPr lang="en-US" sz="1600" b="1" smtClean="0">
                <a:solidFill>
                  <a:srgbClr val="002060"/>
                </a:solidFill>
              </a:rPr>
              <a:t>}</a:t>
            </a:r>
          </a:p>
          <a:p>
            <a:r>
              <a:rPr lang="en-US" sz="1600" b="1" smtClean="0">
                <a:solidFill>
                  <a:srgbClr val="002060"/>
                </a:solidFill>
              </a:rPr>
              <a:t>      client.Disconnect(true);</a:t>
            </a:r>
          </a:p>
          <a:p>
            <a:r>
              <a:rPr lang="en-US" sz="1600" b="1" smtClean="0">
                <a:solidFill>
                  <a:srgbClr val="002060"/>
                </a:solidFill>
              </a:rPr>
              <a:t>      client.Close();</a:t>
            </a:r>
          </a:p>
          <a:p>
            <a:r>
              <a:rPr lang="en-US" sz="1600" b="1" smtClean="0">
                <a:solidFill>
                  <a:srgbClr val="002060"/>
                </a:solidFill>
              </a:rPr>
              <a:t>}</a:t>
            </a:r>
            <a:endParaRPr lang="en-US" sz="1600" b="1">
              <a:solidFill>
                <a:srgbClr val="002060"/>
              </a:solidFill>
            </a:endParaRPr>
          </a:p>
        </p:txBody>
      </p:sp>
      <p:sp>
        <p:nvSpPr>
          <p:cNvPr id="2" name="Slide Number Placeholder 1"/>
          <p:cNvSpPr>
            <a:spLocks noGrp="1"/>
          </p:cNvSpPr>
          <p:nvPr>
            <p:ph type="sldNum" sz="quarter" idx="11"/>
          </p:nvPr>
        </p:nvSpPr>
        <p:spPr/>
        <p:txBody>
          <a:bodyPr/>
          <a:lstStyle/>
          <a:p>
            <a:fld id="{01FC069F-519A-4FBA-A280-9BFE5EA1AC9F}" type="slidenum">
              <a:rPr lang="en-US" smtClean="0"/>
              <a:pPr/>
              <a:t>182</a:t>
            </a:fld>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smtClean="0">
                <a:solidFill>
                  <a:srgbClr val="002060"/>
                </a:solidFill>
              </a:rPr>
              <a:t>Chương 5.4 UDP Server/Client</a:t>
            </a:r>
            <a:endParaRPr lang="en-US" b="1">
              <a:solidFill>
                <a:srgbClr val="002060"/>
              </a:solidFill>
            </a:endParaRPr>
          </a:p>
        </p:txBody>
      </p:sp>
      <p:sp>
        <p:nvSpPr>
          <p:cNvPr id="8" name="Text Placeholder 7"/>
          <p:cNvSpPr>
            <a:spLocks noGrp="1"/>
          </p:cNvSpPr>
          <p:nvPr>
            <p:ph type="body" idx="1"/>
          </p:nvPr>
        </p:nvSpPr>
        <p:spPr/>
        <p:txBody>
          <a:bodyPr>
            <a:normAutofit/>
          </a:bodyPr>
          <a:lstStyle/>
          <a:p>
            <a:r>
              <a:rPr lang="en-US" sz="2400" smtClean="0"/>
              <a:t>Trình tự UDP Server</a:t>
            </a:r>
          </a:p>
          <a:p>
            <a:pPr lvl="1"/>
            <a:r>
              <a:rPr lang="en-US" sz="2000" smtClean="0"/>
              <a:t>Tạo một Socket</a:t>
            </a:r>
          </a:p>
          <a:p>
            <a:pPr lvl="1"/>
            <a:r>
              <a:rPr lang="en-US" sz="2000" smtClean="0"/>
              <a:t>Liên kết với một IPEndPoint cục bộ qua hàm Bind (UDP Server) hoặc xác định địa chỉ Server để gửi dữ liệu (UDP Client)</a:t>
            </a:r>
          </a:p>
          <a:p>
            <a:pPr lvl="1"/>
            <a:r>
              <a:rPr lang="en-US" sz="2000" smtClean="0"/>
              <a:t>Gửi nhận dữ liệu theo giao thức đã thiết kế bằng hàm ReceiveFrom/SendTo</a:t>
            </a:r>
          </a:p>
          <a:p>
            <a:pPr lvl="1"/>
            <a:r>
              <a:rPr lang="en-US" sz="2000" smtClean="0"/>
              <a:t>Đóng Socket</a:t>
            </a:r>
          </a:p>
          <a:p>
            <a:endParaRPr lang="en-US" sz="2400" smtClean="0"/>
          </a:p>
          <a:p>
            <a:pPr lvl="1">
              <a:buNone/>
            </a:pPr>
            <a:endParaRPr lang="en-US" sz="1800"/>
          </a:p>
        </p:txBody>
      </p:sp>
      <p:sp>
        <p:nvSpPr>
          <p:cNvPr id="2" name="Slide Number Placeholder 1"/>
          <p:cNvSpPr>
            <a:spLocks noGrp="1"/>
          </p:cNvSpPr>
          <p:nvPr>
            <p:ph type="sldNum" sz="quarter" idx="11"/>
          </p:nvPr>
        </p:nvSpPr>
        <p:spPr/>
        <p:txBody>
          <a:bodyPr/>
          <a:lstStyle/>
          <a:p>
            <a:fld id="{01FC069F-519A-4FBA-A280-9BFE5EA1AC9F}" type="slidenum">
              <a:rPr lang="en-US" smtClean="0"/>
              <a:pPr/>
              <a:t>183</a:t>
            </a:fld>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Thi cuối kỳ: 70%</a:t>
            </a:r>
          </a:p>
          <a:p>
            <a:r>
              <a:rPr lang="en-US" smtClean="0"/>
              <a:t>Chuyên cần: 15%</a:t>
            </a:r>
          </a:p>
          <a:p>
            <a:r>
              <a:rPr lang="en-US" smtClean="0"/>
              <a:t>Giữa kỳ: 15%</a:t>
            </a:r>
            <a:endParaRPr lang="en-US"/>
          </a:p>
        </p:txBody>
      </p:sp>
      <p:sp>
        <p:nvSpPr>
          <p:cNvPr id="3" name="Title 2"/>
          <p:cNvSpPr>
            <a:spLocks noGrp="1"/>
          </p:cNvSpPr>
          <p:nvPr>
            <p:ph type="title"/>
          </p:nvPr>
        </p:nvSpPr>
        <p:spPr/>
        <p:txBody>
          <a:bodyPr/>
          <a:lstStyle/>
          <a:p>
            <a:r>
              <a:rPr lang="en-US" smtClean="0"/>
              <a:t>Phân phối điểm</a:t>
            </a:r>
            <a:endParaRPr lang="en-US"/>
          </a:p>
        </p:txBody>
      </p:sp>
      <p:sp>
        <p:nvSpPr>
          <p:cNvPr id="5" name="Slide Number Placeholder 4"/>
          <p:cNvSpPr>
            <a:spLocks noGrp="1"/>
          </p:cNvSpPr>
          <p:nvPr>
            <p:ph type="sldNum" sz="quarter" idx="11"/>
          </p:nvPr>
        </p:nvSpPr>
        <p:spPr/>
        <p:txBody>
          <a:bodyPr/>
          <a:lstStyle/>
          <a:p>
            <a:fld id="{01FC069F-519A-4FBA-A280-9BFE5EA1AC9F}" type="slidenum">
              <a:rPr lang="en-US" smtClean="0"/>
              <a:pPr/>
              <a:t>184</a:t>
            </a:fld>
            <a:endParaRPr lang="en-US" dirty="0"/>
          </a:p>
        </p:txBody>
      </p:sp>
    </p:spTree>
    <p:extLst>
      <p:ext uri="{BB962C8B-B14F-4D97-AF65-F5344CB8AC3E}">
        <p14:creationId xmlns:p14="http://schemas.microsoft.com/office/powerpoint/2010/main" val="114532082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mtClean="0"/>
              <a:t>Tất cả các chương</a:t>
            </a:r>
            <a:endParaRPr lang="en-US"/>
          </a:p>
        </p:txBody>
      </p:sp>
      <p:sp>
        <p:nvSpPr>
          <p:cNvPr id="3" name="Title 2"/>
          <p:cNvSpPr>
            <a:spLocks noGrp="1"/>
          </p:cNvSpPr>
          <p:nvPr>
            <p:ph type="title"/>
          </p:nvPr>
        </p:nvSpPr>
        <p:spPr/>
        <p:txBody>
          <a:bodyPr/>
          <a:lstStyle/>
          <a:p>
            <a:r>
              <a:rPr lang="en-US" smtClean="0"/>
              <a:t>Nội dung</a:t>
            </a:r>
            <a:endParaRPr lang="en-US"/>
          </a:p>
        </p:txBody>
      </p:sp>
      <p:sp>
        <p:nvSpPr>
          <p:cNvPr id="5" name="Slide Number Placeholder 4"/>
          <p:cNvSpPr>
            <a:spLocks noGrp="1"/>
          </p:cNvSpPr>
          <p:nvPr>
            <p:ph type="sldNum" sz="quarter" idx="11"/>
          </p:nvPr>
        </p:nvSpPr>
        <p:spPr/>
        <p:txBody>
          <a:bodyPr/>
          <a:lstStyle/>
          <a:p>
            <a:fld id="{01FC069F-519A-4FBA-A280-9BFE5EA1AC9F}" type="slidenum">
              <a:rPr lang="en-US" smtClean="0"/>
              <a:pPr/>
              <a:t>185</a:t>
            </a:fld>
            <a:endParaRPr lang="en-US" dirty="0"/>
          </a:p>
        </p:txBody>
      </p:sp>
    </p:spTree>
    <p:extLst>
      <p:ext uri="{BB962C8B-B14F-4D97-AF65-F5344CB8AC3E}">
        <p14:creationId xmlns:p14="http://schemas.microsoft.com/office/powerpoint/2010/main" val="41028453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Trắc</a:t>
            </a:r>
            <a:r>
              <a:rPr lang="en-US" dirty="0" smtClean="0"/>
              <a:t> </a:t>
            </a:r>
            <a:r>
              <a:rPr lang="en-US" dirty="0" err="1" smtClean="0"/>
              <a:t>nghiệm</a:t>
            </a:r>
            <a:endParaRPr lang="en-US" dirty="0" smtClean="0"/>
          </a:p>
          <a:p>
            <a:r>
              <a:rPr lang="en-US" dirty="0" err="1" smtClean="0"/>
              <a:t>Thời</a:t>
            </a:r>
            <a:r>
              <a:rPr lang="en-US" dirty="0" smtClean="0"/>
              <a:t> </a:t>
            </a:r>
            <a:r>
              <a:rPr lang="en-US" dirty="0" err="1" smtClean="0"/>
              <a:t>gian</a:t>
            </a:r>
            <a:r>
              <a:rPr lang="en-US" dirty="0" smtClean="0"/>
              <a:t>: 60p</a:t>
            </a:r>
          </a:p>
          <a:p>
            <a:r>
              <a:rPr lang="en-US" dirty="0" err="1" smtClean="0"/>
              <a:t>Số</a:t>
            </a:r>
            <a:r>
              <a:rPr lang="en-US" dirty="0" smtClean="0"/>
              <a:t> </a:t>
            </a:r>
            <a:r>
              <a:rPr lang="en-US" dirty="0" err="1" smtClean="0"/>
              <a:t>câu</a:t>
            </a:r>
            <a:r>
              <a:rPr lang="en-US" dirty="0" smtClean="0"/>
              <a:t> </a:t>
            </a:r>
            <a:r>
              <a:rPr lang="en-US" dirty="0" err="1" smtClean="0"/>
              <a:t>hỏi</a:t>
            </a:r>
            <a:r>
              <a:rPr lang="en-US" dirty="0" smtClean="0"/>
              <a:t>: 40</a:t>
            </a:r>
          </a:p>
          <a:p>
            <a:r>
              <a:rPr lang="en-US" dirty="0" err="1" smtClean="0"/>
              <a:t>Cả</a:t>
            </a:r>
            <a:r>
              <a:rPr lang="en-US" dirty="0" smtClean="0"/>
              <a:t> </a:t>
            </a:r>
            <a:r>
              <a:rPr lang="en-US" dirty="0" err="1" smtClean="0"/>
              <a:t>lý</a:t>
            </a:r>
            <a:r>
              <a:rPr lang="en-US" dirty="0" smtClean="0"/>
              <a:t> </a:t>
            </a:r>
            <a:r>
              <a:rPr lang="en-US" dirty="0" err="1" smtClean="0"/>
              <a:t>thuyết</a:t>
            </a:r>
            <a:r>
              <a:rPr lang="en-US" dirty="0" smtClean="0"/>
              <a:t> + </a:t>
            </a:r>
            <a:r>
              <a:rPr lang="en-US" dirty="0" err="1" smtClean="0"/>
              <a:t>bài</a:t>
            </a:r>
            <a:r>
              <a:rPr lang="en-US" dirty="0" smtClean="0"/>
              <a:t> </a:t>
            </a:r>
            <a:r>
              <a:rPr lang="en-US" dirty="0" err="1" smtClean="0"/>
              <a:t>tập</a:t>
            </a:r>
            <a:endParaRPr lang="en-US" dirty="0" smtClean="0"/>
          </a:p>
          <a:p>
            <a:r>
              <a:rPr lang="en-US" dirty="0" err="1" smtClean="0">
                <a:solidFill>
                  <a:srgbClr val="FF0000"/>
                </a:solidFill>
              </a:rPr>
              <a:t>Không</a:t>
            </a:r>
            <a:r>
              <a:rPr lang="en-US" dirty="0" smtClean="0">
                <a:solidFill>
                  <a:srgbClr val="FF0000"/>
                </a:solidFill>
              </a:rPr>
              <a:t> </a:t>
            </a:r>
            <a:r>
              <a:rPr lang="en-US" dirty="0" err="1" smtClean="0">
                <a:solidFill>
                  <a:srgbClr val="FF0000"/>
                </a:solidFill>
              </a:rPr>
              <a:t>sử</a:t>
            </a:r>
            <a:r>
              <a:rPr lang="en-US" dirty="0" smtClean="0">
                <a:solidFill>
                  <a:srgbClr val="FF0000"/>
                </a:solidFill>
              </a:rPr>
              <a:t> </a:t>
            </a:r>
            <a:r>
              <a:rPr lang="en-US" dirty="0" err="1" smtClean="0">
                <a:solidFill>
                  <a:srgbClr val="FF0000"/>
                </a:solidFill>
              </a:rPr>
              <a:t>dụng</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liệu</a:t>
            </a:r>
            <a:endParaRPr lang="en-US" dirty="0">
              <a:solidFill>
                <a:srgbClr val="FF0000"/>
              </a:solidFill>
            </a:endParaRPr>
          </a:p>
        </p:txBody>
      </p:sp>
      <p:sp>
        <p:nvSpPr>
          <p:cNvPr id="3" name="Title 2"/>
          <p:cNvSpPr>
            <a:spLocks noGrp="1"/>
          </p:cNvSpPr>
          <p:nvPr>
            <p:ph type="title"/>
          </p:nvPr>
        </p:nvSpPr>
        <p:spPr/>
        <p:txBody>
          <a:bodyPr/>
          <a:lstStyle/>
          <a:p>
            <a:r>
              <a:rPr lang="en-US" smtClean="0"/>
              <a:t>Hình thức thi	</a:t>
            </a:r>
            <a:endParaRPr lang="en-US"/>
          </a:p>
        </p:txBody>
      </p:sp>
      <p:sp>
        <p:nvSpPr>
          <p:cNvPr id="5" name="Slide Number Placeholder 4"/>
          <p:cNvSpPr>
            <a:spLocks noGrp="1"/>
          </p:cNvSpPr>
          <p:nvPr>
            <p:ph type="sldNum" sz="quarter" idx="11"/>
          </p:nvPr>
        </p:nvSpPr>
        <p:spPr/>
        <p:txBody>
          <a:bodyPr/>
          <a:lstStyle/>
          <a:p>
            <a:fld id="{01FC069F-519A-4FBA-A280-9BFE5EA1AC9F}" type="slidenum">
              <a:rPr lang="en-US" smtClean="0"/>
              <a:pPr/>
              <a:t>186</a:t>
            </a:fld>
            <a:endParaRPr lang="en-US" dirty="0"/>
          </a:p>
        </p:txBody>
      </p:sp>
    </p:spTree>
    <p:extLst>
      <p:ext uri="{BB962C8B-B14F-4D97-AF65-F5344CB8AC3E}">
        <p14:creationId xmlns:p14="http://schemas.microsoft.com/office/powerpoint/2010/main" val="400460725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đã</a:t>
            </a:r>
            <a:r>
              <a:rPr lang="en-US" dirty="0" smtClean="0"/>
              <a:t> </a:t>
            </a:r>
            <a:r>
              <a:rPr lang="en-US" dirty="0" err="1" smtClean="0"/>
              <a:t>nhận</a:t>
            </a:r>
            <a:endParaRPr lang="en-US" dirty="0"/>
          </a:p>
          <a:p>
            <a:r>
              <a:rPr lang="en-US" dirty="0" err="1" smtClean="0"/>
              <a:t>Thành</a:t>
            </a:r>
            <a:r>
              <a:rPr lang="en-US" dirty="0" smtClean="0"/>
              <a:t> </a:t>
            </a:r>
            <a:r>
              <a:rPr lang="en-US" dirty="0" err="1" smtClean="0"/>
              <a:t>viên</a:t>
            </a:r>
            <a:r>
              <a:rPr lang="en-US" dirty="0" smtClean="0"/>
              <a:t> </a:t>
            </a:r>
            <a:r>
              <a:rPr lang="en-US" dirty="0" err="1" smtClean="0"/>
              <a:t>và</a:t>
            </a:r>
            <a:r>
              <a:rPr lang="en-US" dirty="0" smtClean="0"/>
              <a:t> </a:t>
            </a:r>
            <a:r>
              <a:rPr lang="en-US" dirty="0" err="1" smtClean="0"/>
              <a:t>phân</a:t>
            </a:r>
            <a:r>
              <a:rPr lang="en-US" dirty="0" smtClean="0"/>
              <a:t> chia </a:t>
            </a:r>
            <a:r>
              <a:rPr lang="en-US" dirty="0" err="1" smtClean="0"/>
              <a:t>công</a:t>
            </a:r>
            <a:r>
              <a:rPr lang="en-US" dirty="0" smtClean="0"/>
              <a:t> </a:t>
            </a:r>
            <a:r>
              <a:rPr lang="en-US" dirty="0" err="1" smtClean="0"/>
              <a:t>việc</a:t>
            </a:r>
            <a:endParaRPr lang="en-US" dirty="0" smtClean="0"/>
          </a:p>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đọc</a:t>
            </a:r>
            <a:r>
              <a:rPr lang="en-US" dirty="0" smtClean="0"/>
              <a:t> (</a:t>
            </a:r>
            <a:r>
              <a:rPr lang="en-US" dirty="0" err="1" smtClean="0"/>
              <a:t>tham</a:t>
            </a:r>
            <a:r>
              <a:rPr lang="en-US" dirty="0" smtClean="0"/>
              <a:t> </a:t>
            </a:r>
            <a:r>
              <a:rPr lang="en-US" dirty="0" err="1" smtClean="0"/>
              <a:t>khảo</a:t>
            </a:r>
            <a:r>
              <a:rPr lang="en-US" dirty="0" smtClean="0"/>
              <a:t>)</a:t>
            </a:r>
          </a:p>
          <a:p>
            <a:r>
              <a:rPr lang="en-US" dirty="0" err="1" smtClean="0"/>
              <a:t>Cấu</a:t>
            </a:r>
            <a:r>
              <a:rPr lang="en-US" dirty="0" smtClean="0"/>
              <a:t> </a:t>
            </a:r>
            <a:r>
              <a:rPr lang="en-US" dirty="0" err="1" smtClean="0"/>
              <a:t>trúc</a:t>
            </a:r>
            <a:r>
              <a:rPr lang="en-US" dirty="0" smtClean="0"/>
              <a:t> (block diagram, </a:t>
            </a:r>
            <a:r>
              <a:rPr lang="en-US" dirty="0" err="1" smtClean="0"/>
              <a:t>sở</a:t>
            </a:r>
            <a:r>
              <a:rPr lang="en-US" dirty="0" smtClean="0"/>
              <a:t> </a:t>
            </a:r>
            <a:r>
              <a:rPr lang="en-US" dirty="0" err="1" smtClean="0"/>
              <a:t>đồ</a:t>
            </a:r>
            <a:r>
              <a:rPr lang="en-US" dirty="0" smtClean="0"/>
              <a:t> </a:t>
            </a:r>
            <a:r>
              <a:rPr lang="en-US" dirty="0" err="1" smtClean="0"/>
              <a:t>khối</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Phác</a:t>
            </a:r>
            <a:r>
              <a:rPr lang="en-US" dirty="0" smtClean="0"/>
              <a:t> </a:t>
            </a:r>
            <a:r>
              <a:rPr lang="en-US" dirty="0" err="1" smtClean="0"/>
              <a:t>thảo</a:t>
            </a:r>
            <a:r>
              <a:rPr lang="en-US" dirty="0" smtClean="0"/>
              <a:t> </a:t>
            </a:r>
            <a:r>
              <a:rPr lang="en-US" dirty="0" err="1" smtClean="0"/>
              <a:t>giao</a:t>
            </a:r>
            <a:r>
              <a:rPr lang="en-US" dirty="0" smtClean="0"/>
              <a:t> </a:t>
            </a:r>
            <a:r>
              <a:rPr lang="en-US" dirty="0" err="1" smtClean="0"/>
              <a:t>diện</a:t>
            </a:r>
            <a:r>
              <a:rPr lang="en-US" dirty="0" smtClean="0"/>
              <a:t> </a:t>
            </a:r>
          </a:p>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trình</a:t>
            </a:r>
            <a:r>
              <a:rPr lang="en-US" dirty="0" smtClean="0"/>
              <a:t> </a:t>
            </a:r>
            <a:r>
              <a:rPr lang="en-US" dirty="0" err="1" smtClean="0"/>
              <a:t>diễn</a:t>
            </a:r>
            <a:r>
              <a:rPr lang="en-US" dirty="0" smtClean="0"/>
              <a:t> </a:t>
            </a:r>
            <a:r>
              <a:rPr lang="en-US" dirty="0" err="1" smtClean="0"/>
              <a:t>chương</a:t>
            </a:r>
            <a:r>
              <a:rPr lang="en-US" dirty="0" smtClean="0"/>
              <a:t> </a:t>
            </a:r>
            <a:r>
              <a:rPr lang="en-US" dirty="0" err="1" smtClean="0"/>
              <a:t>trình</a:t>
            </a:r>
            <a:endParaRPr lang="en-US" dirty="0" smtClean="0"/>
          </a:p>
          <a:p>
            <a:r>
              <a:rPr lang="en-US" dirty="0" err="1" smtClean="0"/>
              <a:t>Mã</a:t>
            </a:r>
            <a:r>
              <a:rPr lang="en-US" dirty="0" smtClean="0"/>
              <a:t> </a:t>
            </a:r>
            <a:r>
              <a:rPr lang="en-US" dirty="0" err="1" smtClean="0"/>
              <a:t>nguồn</a:t>
            </a:r>
            <a:r>
              <a:rPr lang="en-US" dirty="0" smtClean="0"/>
              <a:t> </a:t>
            </a:r>
            <a:r>
              <a:rPr lang="en-US" dirty="0" err="1" smtClean="0"/>
              <a:t>tham</a:t>
            </a:r>
            <a:r>
              <a:rPr lang="en-US" dirty="0" smtClean="0"/>
              <a:t> </a:t>
            </a:r>
            <a:r>
              <a:rPr lang="en-US" smtClean="0"/>
              <a:t>khảo</a:t>
            </a:r>
            <a:endParaRPr lang="en-US" dirty="0" smtClean="0"/>
          </a:p>
          <a:p>
            <a:pPr lvl="1"/>
            <a:endParaRPr lang="en-US" dirty="0"/>
          </a:p>
        </p:txBody>
      </p:sp>
      <p:sp>
        <p:nvSpPr>
          <p:cNvPr id="3" name="Title 2"/>
          <p:cNvSpPr>
            <a:spLocks noGrp="1"/>
          </p:cNvSpPr>
          <p:nvPr>
            <p:ph type="title"/>
          </p:nvPr>
        </p:nvSpPr>
        <p:spPr/>
        <p:txBody>
          <a:bodyPr/>
          <a:lstStyle/>
          <a:p>
            <a:endParaRPr lang="en-US" dirty="0"/>
          </a:p>
        </p:txBody>
      </p:sp>
      <p:sp>
        <p:nvSpPr>
          <p:cNvPr id="5" name="Slide Number Placeholder 4"/>
          <p:cNvSpPr>
            <a:spLocks noGrp="1"/>
          </p:cNvSpPr>
          <p:nvPr>
            <p:ph type="sldNum" sz="quarter" idx="11"/>
          </p:nvPr>
        </p:nvSpPr>
        <p:spPr/>
        <p:txBody>
          <a:bodyPr/>
          <a:lstStyle/>
          <a:p>
            <a:fld id="{01FC069F-519A-4FBA-A280-9BFE5EA1AC9F}" type="slidenum">
              <a:rPr lang="en-US" smtClean="0"/>
              <a:pPr/>
              <a:t>187</a:t>
            </a:fld>
            <a:endParaRPr lang="en-US" dirty="0"/>
          </a:p>
        </p:txBody>
      </p:sp>
    </p:spTree>
    <p:extLst>
      <p:ext uri="{BB962C8B-B14F-4D97-AF65-F5344CB8AC3E}">
        <p14:creationId xmlns:p14="http://schemas.microsoft.com/office/powerpoint/2010/main" val="54482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fontScale="92500" lnSpcReduction="10000"/>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smtClean="0">
                <a:solidFill>
                  <a:srgbClr val="002060"/>
                </a:solidFill>
              </a:rPr>
              <a:t> (1 – FTP </a:t>
            </a:r>
            <a:r>
              <a:rPr lang="en-US" b="1" dirty="0" smtClean="0">
                <a:solidFill>
                  <a:srgbClr val="002060"/>
                </a:solidFill>
              </a:rPr>
              <a:t>Client)</a:t>
            </a:r>
          </a:p>
          <a:p>
            <a:pPr marL="0" indent="0">
              <a:buNone/>
            </a:pPr>
            <a:r>
              <a:rPr lang="vi-VN" dirty="0" smtClean="0">
                <a:solidFill>
                  <a:srgbClr val="002060"/>
                </a:solidFill>
              </a:rPr>
              <a:t>Viết </a:t>
            </a:r>
            <a:r>
              <a:rPr lang="vi-VN" dirty="0">
                <a:solidFill>
                  <a:srgbClr val="002060"/>
                </a:solidFill>
              </a:rPr>
              <a:t>chương trình FTP Client thực hiện được ít nhất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chức năng sau:</a:t>
            </a:r>
          </a:p>
          <a:p>
            <a:pPr lvl="1"/>
            <a:r>
              <a:rPr lang="vi-VN" sz="2600" dirty="0" smtClean="0">
                <a:solidFill>
                  <a:srgbClr val="002060"/>
                </a:solidFill>
              </a:rPr>
              <a:t>Đăng </a:t>
            </a:r>
            <a:r>
              <a:rPr lang="vi-VN" sz="2600" dirty="0">
                <a:solidFill>
                  <a:srgbClr val="002060"/>
                </a:solidFill>
              </a:rPr>
              <a:t>nhập </a:t>
            </a:r>
            <a:r>
              <a:rPr lang="vi-VN" sz="2600" dirty="0" smtClean="0">
                <a:solidFill>
                  <a:srgbClr val="002060"/>
                </a:solidFill>
              </a:rPr>
              <a:t>v</a:t>
            </a:r>
            <a:r>
              <a:rPr lang="en-US" sz="2600" dirty="0">
                <a:solidFill>
                  <a:srgbClr val="002060"/>
                </a:solidFill>
              </a:rPr>
              <a:t>à</a:t>
            </a:r>
            <a:r>
              <a:rPr lang="vi-VN" sz="2600" dirty="0" smtClean="0">
                <a:solidFill>
                  <a:srgbClr val="002060"/>
                </a:solidFill>
              </a:rPr>
              <a:t>o </a:t>
            </a:r>
            <a:r>
              <a:rPr lang="vi-VN" sz="2600" dirty="0">
                <a:solidFill>
                  <a:srgbClr val="002060"/>
                </a:solidFill>
              </a:rPr>
              <a:t>một </a:t>
            </a:r>
            <a:r>
              <a:rPr lang="vi-VN" sz="2600" dirty="0" smtClean="0">
                <a:solidFill>
                  <a:srgbClr val="002060"/>
                </a:solidFill>
              </a:rPr>
              <a:t>m</a:t>
            </a:r>
            <a:r>
              <a:rPr lang="en-US" sz="2600" dirty="0">
                <a:solidFill>
                  <a:srgbClr val="002060"/>
                </a:solidFill>
              </a:rPr>
              <a:t>á</a:t>
            </a:r>
            <a:r>
              <a:rPr lang="vi-VN" sz="2600" dirty="0" smtClean="0">
                <a:solidFill>
                  <a:srgbClr val="002060"/>
                </a:solidFill>
              </a:rPr>
              <a:t>y </a:t>
            </a:r>
            <a:r>
              <a:rPr lang="vi-VN" sz="2600" dirty="0">
                <a:solidFill>
                  <a:srgbClr val="002060"/>
                </a:solidFill>
              </a:rPr>
              <a:t>chủ </a:t>
            </a:r>
            <a:r>
              <a:rPr lang="vi-VN" sz="2600" dirty="0" smtClean="0">
                <a:solidFill>
                  <a:srgbClr val="002060"/>
                </a:solidFill>
              </a:rPr>
              <a:t>FTP</a:t>
            </a:r>
            <a:endParaRPr lang="vi-VN" sz="2600" dirty="0">
              <a:solidFill>
                <a:srgbClr val="002060"/>
              </a:solidFill>
            </a:endParaRPr>
          </a:p>
          <a:p>
            <a:pPr lvl="1"/>
            <a:r>
              <a:rPr lang="vi-VN" sz="2600" dirty="0" smtClean="0">
                <a:solidFill>
                  <a:srgbClr val="002060"/>
                </a:solidFill>
              </a:rPr>
              <a:t>Hiện </a:t>
            </a:r>
            <a:r>
              <a:rPr lang="vi-VN" sz="2600" dirty="0">
                <a:solidFill>
                  <a:srgbClr val="002060"/>
                </a:solidFill>
              </a:rPr>
              <a:t>danh </a:t>
            </a:r>
            <a:r>
              <a:rPr lang="vi-VN" sz="2600" dirty="0" smtClean="0">
                <a:solidFill>
                  <a:srgbClr val="002060"/>
                </a:solidFill>
              </a:rPr>
              <a:t>s</a:t>
            </a:r>
            <a:r>
              <a:rPr lang="en-US" sz="2600" dirty="0">
                <a:solidFill>
                  <a:srgbClr val="002060"/>
                </a:solidFill>
              </a:rPr>
              <a:t>á</a:t>
            </a:r>
            <a:r>
              <a:rPr lang="vi-VN" sz="2600" dirty="0" smtClean="0">
                <a:solidFill>
                  <a:srgbClr val="002060"/>
                </a:solidFill>
              </a:rPr>
              <a:t>ch c</a:t>
            </a:r>
            <a:r>
              <a:rPr lang="en-US" sz="2600" dirty="0">
                <a:solidFill>
                  <a:srgbClr val="002060"/>
                </a:solidFill>
              </a:rPr>
              <a:t>á</a:t>
            </a:r>
            <a:r>
              <a:rPr lang="vi-VN" sz="2600" dirty="0" smtClean="0">
                <a:solidFill>
                  <a:srgbClr val="002060"/>
                </a:solidFill>
              </a:rPr>
              <a:t>c </a:t>
            </a:r>
            <a:r>
              <a:rPr lang="vi-VN" sz="2600" dirty="0">
                <a:solidFill>
                  <a:srgbClr val="002060"/>
                </a:solidFill>
              </a:rPr>
              <a:t>tệp tin trên </a:t>
            </a:r>
            <a:r>
              <a:rPr lang="vi-VN" sz="2600" dirty="0" smtClean="0">
                <a:solidFill>
                  <a:srgbClr val="002060"/>
                </a:solidFill>
              </a:rPr>
              <a:t>m</a:t>
            </a:r>
            <a:r>
              <a:rPr lang="en-US" sz="2600" dirty="0">
                <a:solidFill>
                  <a:srgbClr val="002060"/>
                </a:solidFill>
              </a:rPr>
              <a:t>á</a:t>
            </a:r>
            <a:r>
              <a:rPr lang="vi-VN" sz="2600" dirty="0" smtClean="0">
                <a:solidFill>
                  <a:srgbClr val="002060"/>
                </a:solidFill>
              </a:rPr>
              <a:t>y </a:t>
            </a:r>
            <a:r>
              <a:rPr lang="vi-VN" sz="2600" dirty="0" smtClean="0">
                <a:solidFill>
                  <a:srgbClr val="002060"/>
                </a:solidFill>
              </a:rPr>
              <a:t>chủ</a:t>
            </a:r>
            <a:endParaRPr lang="vi-VN" sz="2600" dirty="0">
              <a:solidFill>
                <a:srgbClr val="002060"/>
              </a:solidFill>
            </a:endParaRPr>
          </a:p>
          <a:p>
            <a:pPr lvl="1"/>
            <a:r>
              <a:rPr lang="vi-VN" sz="2600" dirty="0" smtClean="0">
                <a:solidFill>
                  <a:srgbClr val="002060"/>
                </a:solidFill>
              </a:rPr>
              <a:t>Tải </a:t>
            </a:r>
            <a:r>
              <a:rPr lang="vi-VN" sz="2600" dirty="0">
                <a:solidFill>
                  <a:srgbClr val="002060"/>
                </a:solidFill>
              </a:rPr>
              <a:t>một tệp tin được chọn, có thể tải bằng nhiều kết nối song </a:t>
            </a:r>
            <a:r>
              <a:rPr lang="vi-VN" sz="2600" dirty="0" smtClean="0">
                <a:solidFill>
                  <a:srgbClr val="002060"/>
                </a:solidFill>
              </a:rPr>
              <a:t>song</a:t>
            </a:r>
            <a:endParaRPr lang="vi-VN" sz="2600" dirty="0">
              <a:solidFill>
                <a:srgbClr val="002060"/>
              </a:solidFill>
            </a:endParaRPr>
          </a:p>
          <a:p>
            <a:pPr lvl="1"/>
            <a:r>
              <a:rPr lang="vi-VN" sz="2600" dirty="0" smtClean="0">
                <a:solidFill>
                  <a:srgbClr val="002060"/>
                </a:solidFill>
              </a:rPr>
              <a:t>Upload </a:t>
            </a:r>
            <a:r>
              <a:rPr lang="vi-VN" sz="2600" dirty="0">
                <a:solidFill>
                  <a:srgbClr val="002060"/>
                </a:solidFill>
              </a:rPr>
              <a:t>được tệp tin lên thư mục được </a:t>
            </a:r>
            <a:r>
              <a:rPr lang="vi-VN" sz="2600" dirty="0" smtClean="0">
                <a:solidFill>
                  <a:srgbClr val="002060"/>
                </a:solidFill>
              </a:rPr>
              <a:t>chọn</a:t>
            </a:r>
            <a:endParaRPr lang="vi-VN" sz="2600" dirty="0">
              <a:solidFill>
                <a:srgbClr val="002060"/>
              </a:solidFill>
            </a:endParaRPr>
          </a:p>
          <a:p>
            <a:pPr lvl="1"/>
            <a:r>
              <a:rPr lang="vi-VN" sz="2600" dirty="0" smtClean="0">
                <a:solidFill>
                  <a:srgbClr val="002060"/>
                </a:solidFill>
              </a:rPr>
              <a:t>Đổi </a:t>
            </a:r>
            <a:r>
              <a:rPr lang="vi-VN" sz="2600" dirty="0">
                <a:solidFill>
                  <a:srgbClr val="002060"/>
                </a:solidFill>
              </a:rPr>
              <a:t>tên, xóa một tệp tin, thư mục được chọn</a:t>
            </a:r>
          </a:p>
          <a:p>
            <a:pPr lvl="1"/>
            <a:r>
              <a:rPr lang="vi-VN" sz="2600" dirty="0" smtClean="0">
                <a:solidFill>
                  <a:srgbClr val="002060"/>
                </a:solidFill>
              </a:rPr>
              <a:t>Tạo </a:t>
            </a:r>
            <a:r>
              <a:rPr lang="vi-VN" sz="2600" dirty="0">
                <a:solidFill>
                  <a:srgbClr val="002060"/>
                </a:solidFill>
              </a:rPr>
              <a:t>một thư mục mới</a:t>
            </a:r>
          </a:p>
          <a:p>
            <a:pPr lvl="1"/>
            <a:r>
              <a:rPr lang="vi-VN" sz="2600" dirty="0" smtClean="0">
                <a:solidFill>
                  <a:srgbClr val="002060"/>
                </a:solidFill>
              </a:rPr>
              <a:t>Ngôn </a:t>
            </a:r>
            <a:r>
              <a:rPr lang="vi-VN" sz="2600" dirty="0">
                <a:solidFill>
                  <a:srgbClr val="002060"/>
                </a:solidFill>
              </a:rPr>
              <a:t>ngữ C/C</a:t>
            </a:r>
            <a:r>
              <a:rPr lang="vi-VN" sz="2600" dirty="0" smtClean="0">
                <a:solidFill>
                  <a:srgbClr val="002060"/>
                </a:solidFill>
              </a:rPr>
              <a:t>++.</a:t>
            </a:r>
          </a:p>
          <a:p>
            <a:pPr lvl="1"/>
            <a:r>
              <a:rPr lang="vi-VN" sz="2600" b="1" dirty="0" smtClean="0">
                <a:solidFill>
                  <a:srgbClr val="002060"/>
                </a:solidFill>
              </a:rPr>
              <a:t>Tự lập trình mức SOCKET</a:t>
            </a:r>
            <a:endParaRPr lang="vi-VN" sz="2600" b="1" dirty="0">
              <a:solidFill>
                <a:srgbClr val="002060"/>
              </a:solidFill>
            </a:endParaRPr>
          </a:p>
          <a:p>
            <a:pPr lvl="1"/>
            <a:r>
              <a:rPr lang="vi-VN" sz="2600" dirty="0" smtClean="0">
                <a:solidFill>
                  <a:srgbClr val="002060"/>
                </a:solidFill>
              </a:rPr>
              <a:t>Tham </a:t>
            </a:r>
            <a:r>
              <a:rPr lang="vi-VN" sz="2600" dirty="0">
                <a:solidFill>
                  <a:srgbClr val="002060"/>
                </a:solidFill>
              </a:rPr>
              <a:t>khảo: FileZilla</a:t>
            </a:r>
            <a:endParaRPr lang="en-US" sz="2600" dirty="0" smtClean="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19</a:t>
            </a:fld>
            <a:endParaRPr lang="en-US" dirty="0"/>
          </a:p>
        </p:txBody>
      </p:sp>
    </p:spTree>
    <p:extLst>
      <p:ext uri="{BB962C8B-B14F-4D97-AF65-F5344CB8AC3E}">
        <p14:creationId xmlns:p14="http://schemas.microsoft.com/office/powerpoint/2010/main" val="777108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986" y="3352800"/>
            <a:ext cx="7577814" cy="1470025"/>
          </a:xfrm>
        </p:spPr>
        <p:txBody>
          <a:bodyPr/>
          <a:lstStyle/>
          <a:p>
            <a:r>
              <a:rPr lang="en-US" b="1" dirty="0" smtClean="0">
                <a:solidFill>
                  <a:srgbClr val="002060"/>
                </a:solidFill>
              </a:rPr>
              <a:t>LẬP TRÌNH MẠNG</a:t>
            </a:r>
            <a:br>
              <a:rPr lang="en-US" b="1" dirty="0" smtClean="0">
                <a:solidFill>
                  <a:srgbClr val="002060"/>
                </a:solidFill>
              </a:rPr>
            </a:br>
            <a:r>
              <a:rPr lang="en-US" sz="2400" b="1" dirty="0" smtClean="0">
                <a:solidFill>
                  <a:srgbClr val="002060"/>
                </a:solidFill>
              </a:rPr>
              <a:t>Network Programming</a:t>
            </a:r>
            <a:endParaRPr lang="en-US" b="1" dirty="0">
              <a:solidFill>
                <a:srgbClr val="00206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smtClean="0">
                <a:solidFill>
                  <a:srgbClr val="002060"/>
                </a:solidFill>
              </a:rPr>
              <a:t> (2 – HTTP(S) </a:t>
            </a:r>
            <a:r>
              <a:rPr lang="en-US" b="1" dirty="0" smtClean="0">
                <a:solidFill>
                  <a:srgbClr val="002060"/>
                </a:solidFill>
              </a:rPr>
              <a:t>Client)</a:t>
            </a:r>
          </a:p>
          <a:p>
            <a:pPr marL="0" indent="0">
              <a:buNone/>
            </a:pPr>
            <a:r>
              <a:rPr lang="vi-VN" dirty="0" smtClean="0">
                <a:solidFill>
                  <a:srgbClr val="002060"/>
                </a:solidFill>
              </a:rPr>
              <a:t>Viết </a:t>
            </a:r>
            <a:r>
              <a:rPr lang="vi-VN" dirty="0">
                <a:solidFill>
                  <a:srgbClr val="002060"/>
                </a:solidFill>
              </a:rPr>
              <a:t>chương trình tải tệp tin theo giao thức HTTP(S) thực hiện được ít nhất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chức năng </a:t>
            </a:r>
            <a:r>
              <a:rPr lang="vi-VN" dirty="0" smtClean="0">
                <a:solidFill>
                  <a:srgbClr val="002060"/>
                </a:solidFill>
              </a:rPr>
              <a:t>sau</a:t>
            </a:r>
            <a:r>
              <a:rPr lang="en-US" dirty="0" smtClean="0">
                <a:solidFill>
                  <a:srgbClr val="002060"/>
                </a:solidFill>
              </a:rPr>
              <a:t>:</a:t>
            </a:r>
            <a:endParaRPr lang="vi-VN" dirty="0">
              <a:solidFill>
                <a:srgbClr val="002060"/>
              </a:solidFill>
            </a:endParaRPr>
          </a:p>
          <a:p>
            <a:pPr lvl="1"/>
            <a:r>
              <a:rPr lang="vi-VN" dirty="0" smtClean="0">
                <a:solidFill>
                  <a:srgbClr val="002060"/>
                </a:solidFill>
              </a:rPr>
              <a:t>Tải </a:t>
            </a:r>
            <a:r>
              <a:rPr lang="vi-VN" dirty="0">
                <a:solidFill>
                  <a:srgbClr val="002060"/>
                </a:solidFill>
              </a:rPr>
              <a:t>tệp tin ở một địa chỉ </a:t>
            </a:r>
            <a:r>
              <a:rPr lang="vi-VN" dirty="0" smtClean="0">
                <a:solidFill>
                  <a:srgbClr val="002060"/>
                </a:solidFill>
              </a:rPr>
              <a:t>x</a:t>
            </a:r>
            <a:r>
              <a:rPr lang="en-US" dirty="0">
                <a:solidFill>
                  <a:srgbClr val="002060"/>
                </a:solidFill>
              </a:rPr>
              <a:t>á</a:t>
            </a:r>
            <a:r>
              <a:rPr lang="vi-VN" dirty="0" smtClean="0">
                <a:solidFill>
                  <a:srgbClr val="002060"/>
                </a:solidFill>
              </a:rPr>
              <a:t>c </a:t>
            </a:r>
            <a:r>
              <a:rPr lang="vi-VN" dirty="0" smtClean="0">
                <a:solidFill>
                  <a:srgbClr val="002060"/>
                </a:solidFill>
              </a:rPr>
              <a:t>định</a:t>
            </a:r>
            <a:endParaRPr lang="vi-VN" dirty="0">
              <a:solidFill>
                <a:srgbClr val="002060"/>
              </a:solidFill>
            </a:endParaRPr>
          </a:p>
          <a:p>
            <a:pPr lvl="1"/>
            <a:r>
              <a:rPr lang="vi-VN" dirty="0" smtClean="0">
                <a:solidFill>
                  <a:srgbClr val="002060"/>
                </a:solidFill>
              </a:rPr>
              <a:t>Cho </a:t>
            </a:r>
            <a:r>
              <a:rPr lang="vi-VN" dirty="0">
                <a:solidFill>
                  <a:srgbClr val="002060"/>
                </a:solidFill>
              </a:rPr>
              <a:t>phép nhập số luồng song song cần </a:t>
            </a:r>
            <a:r>
              <a:rPr lang="vi-VN" dirty="0" smtClean="0">
                <a:solidFill>
                  <a:srgbClr val="002060"/>
                </a:solidFill>
              </a:rPr>
              <a:t>tải</a:t>
            </a:r>
            <a:endParaRPr lang="vi-VN" dirty="0">
              <a:solidFill>
                <a:srgbClr val="002060"/>
              </a:solidFill>
            </a:endParaRPr>
          </a:p>
          <a:p>
            <a:pPr lvl="1"/>
            <a:r>
              <a:rPr lang="vi-VN" dirty="0" smtClean="0">
                <a:solidFill>
                  <a:srgbClr val="002060"/>
                </a:solidFill>
              </a:rPr>
              <a:t>Cho </a:t>
            </a:r>
            <a:r>
              <a:rPr lang="vi-VN" dirty="0">
                <a:solidFill>
                  <a:srgbClr val="002060"/>
                </a:solidFill>
              </a:rPr>
              <a:t>phép nhập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thông số về phạm vi của tệp tin muốn tải (offset, length</a:t>
            </a:r>
            <a:r>
              <a:rPr lang="vi-VN" dirty="0" smtClean="0">
                <a:solidFill>
                  <a:srgbClr val="002060"/>
                </a:solidFill>
              </a:rPr>
              <a:t>)</a:t>
            </a:r>
            <a:endParaRPr lang="vi-VN" dirty="0">
              <a:solidFill>
                <a:srgbClr val="002060"/>
              </a:solidFill>
            </a:endParaRPr>
          </a:p>
          <a:p>
            <a:pPr lvl="1"/>
            <a:r>
              <a:rPr lang="vi-VN" b="1" dirty="0" smtClean="0">
                <a:solidFill>
                  <a:srgbClr val="002060"/>
                </a:solidFill>
              </a:rPr>
              <a:t>Ngôn </a:t>
            </a:r>
            <a:r>
              <a:rPr lang="vi-VN" b="1" dirty="0">
                <a:solidFill>
                  <a:srgbClr val="002060"/>
                </a:solidFill>
              </a:rPr>
              <a:t>ngữ C/C</a:t>
            </a:r>
            <a:r>
              <a:rPr lang="vi-VN" b="1" dirty="0" smtClean="0">
                <a:solidFill>
                  <a:srgbClr val="002060"/>
                </a:solidFill>
              </a:rPr>
              <a:t>++</a:t>
            </a:r>
            <a:r>
              <a:rPr lang="en-US" b="1" dirty="0" smtClean="0">
                <a:solidFill>
                  <a:srgbClr val="002060"/>
                </a:solidFill>
              </a:rPr>
              <a:t> </a:t>
            </a:r>
          </a:p>
          <a:p>
            <a:pPr lvl="1"/>
            <a:r>
              <a:rPr lang="en-US" b="1" dirty="0" err="1" smtClean="0">
                <a:solidFill>
                  <a:srgbClr val="002060"/>
                </a:solidFill>
              </a:rPr>
              <a:t>Sử</a:t>
            </a:r>
            <a:r>
              <a:rPr lang="en-US" b="1" dirty="0" smtClean="0">
                <a:solidFill>
                  <a:srgbClr val="002060"/>
                </a:solidFill>
              </a:rPr>
              <a:t> </a:t>
            </a:r>
            <a:r>
              <a:rPr lang="en-US" b="1" dirty="0" err="1" smtClean="0">
                <a:solidFill>
                  <a:srgbClr val="002060"/>
                </a:solidFill>
              </a:rPr>
              <a:t>dụng</a:t>
            </a:r>
            <a:r>
              <a:rPr lang="en-US" b="1" dirty="0" smtClean="0">
                <a:solidFill>
                  <a:srgbClr val="002060"/>
                </a:solidFill>
              </a:rPr>
              <a:t> TCP Socket</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20</a:t>
            </a:fld>
            <a:endParaRPr lang="en-US" dirty="0"/>
          </a:p>
        </p:txBody>
      </p:sp>
    </p:spTree>
    <p:extLst>
      <p:ext uri="{BB962C8B-B14F-4D97-AF65-F5344CB8AC3E}">
        <p14:creationId xmlns:p14="http://schemas.microsoft.com/office/powerpoint/2010/main" val="1589425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smtClean="0">
                <a:solidFill>
                  <a:srgbClr val="002060"/>
                </a:solidFill>
              </a:rPr>
              <a:t> (3 – HTTP </a:t>
            </a:r>
            <a:r>
              <a:rPr lang="en-US" b="1" dirty="0" smtClean="0">
                <a:solidFill>
                  <a:srgbClr val="002060"/>
                </a:solidFill>
              </a:rPr>
              <a:t>Server)</a:t>
            </a:r>
          </a:p>
          <a:p>
            <a:pPr marL="0" indent="0">
              <a:buNone/>
            </a:pPr>
            <a:r>
              <a:rPr lang="vi-VN" dirty="0" smtClean="0">
                <a:solidFill>
                  <a:srgbClr val="002060"/>
                </a:solidFill>
              </a:rPr>
              <a:t>Viết </a:t>
            </a:r>
            <a:r>
              <a:rPr lang="vi-VN" dirty="0">
                <a:solidFill>
                  <a:srgbClr val="002060"/>
                </a:solidFill>
              </a:rPr>
              <a:t>chương trình HTTP Server (HTTP/1.1) thực hiện được ít nhất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công việc </a:t>
            </a:r>
            <a:r>
              <a:rPr lang="vi-VN" dirty="0" smtClean="0">
                <a:solidFill>
                  <a:srgbClr val="002060"/>
                </a:solidFill>
              </a:rPr>
              <a:t>sau</a:t>
            </a:r>
            <a:r>
              <a:rPr lang="en-US" dirty="0" smtClean="0">
                <a:solidFill>
                  <a:srgbClr val="002060"/>
                </a:solidFill>
              </a:rPr>
              <a:t>:</a:t>
            </a:r>
            <a:endParaRPr lang="vi-VN" dirty="0">
              <a:solidFill>
                <a:srgbClr val="002060"/>
              </a:solidFill>
            </a:endParaRPr>
          </a:p>
          <a:p>
            <a:pPr lvl="1"/>
            <a:r>
              <a:rPr lang="vi-VN" dirty="0" smtClean="0">
                <a:solidFill>
                  <a:srgbClr val="002060"/>
                </a:solidFill>
              </a:rPr>
              <a:t>Xử </a:t>
            </a:r>
            <a:r>
              <a:rPr lang="vi-VN" dirty="0">
                <a:solidFill>
                  <a:srgbClr val="002060"/>
                </a:solidFill>
              </a:rPr>
              <a:t>lý được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lệnh: </a:t>
            </a:r>
            <a:r>
              <a:rPr lang="vi-VN" dirty="0" smtClean="0">
                <a:solidFill>
                  <a:srgbClr val="002060"/>
                </a:solidFill>
              </a:rPr>
              <a:t>GET</a:t>
            </a:r>
            <a:r>
              <a:rPr lang="en-US" dirty="0" smtClean="0">
                <a:solidFill>
                  <a:srgbClr val="002060"/>
                </a:solidFill>
              </a:rPr>
              <a:t> </a:t>
            </a:r>
            <a:r>
              <a:rPr lang="en-US" dirty="0" err="1" smtClean="0">
                <a:solidFill>
                  <a:srgbClr val="002060"/>
                </a:solidFill>
              </a:rPr>
              <a:t>và</a:t>
            </a:r>
            <a:r>
              <a:rPr lang="vi-VN" dirty="0" smtClean="0">
                <a:solidFill>
                  <a:srgbClr val="002060"/>
                </a:solidFill>
              </a:rPr>
              <a:t> </a:t>
            </a:r>
            <a:r>
              <a:rPr lang="vi-VN" dirty="0" smtClean="0">
                <a:solidFill>
                  <a:srgbClr val="002060"/>
                </a:solidFill>
              </a:rPr>
              <a:t>POST</a:t>
            </a:r>
            <a:endParaRPr lang="vi-VN" dirty="0">
              <a:solidFill>
                <a:srgbClr val="002060"/>
              </a:solidFill>
            </a:endParaRPr>
          </a:p>
          <a:p>
            <a:pPr lvl="1"/>
            <a:r>
              <a:rPr lang="vi-VN" dirty="0" smtClean="0">
                <a:solidFill>
                  <a:srgbClr val="002060"/>
                </a:solidFill>
              </a:rPr>
              <a:t>Đ</a:t>
            </a:r>
            <a:r>
              <a:rPr lang="en-US" dirty="0">
                <a:solidFill>
                  <a:srgbClr val="002060"/>
                </a:solidFill>
              </a:rPr>
              <a:t>á</a:t>
            </a:r>
            <a:r>
              <a:rPr lang="vi-VN" dirty="0" smtClean="0">
                <a:solidFill>
                  <a:srgbClr val="002060"/>
                </a:solidFill>
              </a:rPr>
              <a:t>p </a:t>
            </a:r>
            <a:r>
              <a:rPr lang="vi-VN" dirty="0">
                <a:solidFill>
                  <a:srgbClr val="002060"/>
                </a:solidFill>
              </a:rPr>
              <a:t>ứng được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đồng</a:t>
            </a:r>
            <a:r>
              <a:rPr lang="en-US" dirty="0" smtClean="0">
                <a:solidFill>
                  <a:srgbClr val="002060"/>
                </a:solidFill>
              </a:rPr>
              <a:t> </a:t>
            </a:r>
            <a:r>
              <a:rPr lang="en-US" dirty="0" err="1" smtClean="0">
                <a:solidFill>
                  <a:srgbClr val="002060"/>
                </a:solidFill>
              </a:rPr>
              <a:t>thời</a:t>
            </a:r>
            <a:endParaRPr lang="vi-VN" dirty="0">
              <a:solidFill>
                <a:srgbClr val="002060"/>
              </a:solidFill>
            </a:endParaRPr>
          </a:p>
          <a:p>
            <a:pPr lvl="1"/>
            <a:r>
              <a:rPr lang="vi-VN" dirty="0" smtClean="0">
                <a:solidFill>
                  <a:srgbClr val="002060"/>
                </a:solidFill>
              </a:rPr>
              <a:t>Thống </a:t>
            </a:r>
            <a:r>
              <a:rPr lang="vi-VN" dirty="0">
                <a:solidFill>
                  <a:srgbClr val="002060"/>
                </a:solidFill>
              </a:rPr>
              <a:t>kê </a:t>
            </a:r>
            <a:r>
              <a:rPr lang="vi-VN" dirty="0" smtClean="0">
                <a:solidFill>
                  <a:srgbClr val="002060"/>
                </a:solidFill>
              </a:rPr>
              <a:t>v</a:t>
            </a:r>
            <a:r>
              <a:rPr lang="en-US" dirty="0">
                <a:solidFill>
                  <a:srgbClr val="002060"/>
                </a:solidFill>
              </a:rPr>
              <a:t>à</a:t>
            </a:r>
            <a:r>
              <a:rPr lang="vi-VN" dirty="0" smtClean="0">
                <a:solidFill>
                  <a:srgbClr val="002060"/>
                </a:solidFill>
              </a:rPr>
              <a:t> </a:t>
            </a:r>
            <a:r>
              <a:rPr lang="vi-VN" dirty="0">
                <a:solidFill>
                  <a:srgbClr val="002060"/>
                </a:solidFill>
              </a:rPr>
              <a:t>ghi nhật </a:t>
            </a:r>
            <a:r>
              <a:rPr lang="vi-VN" dirty="0" smtClean="0">
                <a:solidFill>
                  <a:srgbClr val="002060"/>
                </a:solidFill>
              </a:rPr>
              <a:t>ký</a:t>
            </a:r>
            <a:r>
              <a:rPr lang="en-US" dirty="0" smtClean="0">
                <a:solidFill>
                  <a:srgbClr val="002060"/>
                </a:solidFill>
              </a:rPr>
              <a:t> </a:t>
            </a:r>
            <a:r>
              <a:rPr lang="en-US" dirty="0" smtClean="0">
                <a:solidFill>
                  <a:srgbClr val="002060"/>
                </a:solidFill>
              </a:rPr>
              <a:t>(IP </a:t>
            </a:r>
            <a:r>
              <a:rPr lang="en-US" dirty="0" err="1" smtClean="0">
                <a:solidFill>
                  <a:srgbClr val="002060"/>
                </a:solidFill>
              </a:rPr>
              <a:t>nào</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thời</a:t>
            </a:r>
            <a:r>
              <a:rPr lang="en-US" dirty="0" smtClean="0">
                <a:solidFill>
                  <a:srgbClr val="002060"/>
                </a:solidFill>
              </a:rPr>
              <a:t> </a:t>
            </a:r>
            <a:r>
              <a:rPr lang="en-US" dirty="0" err="1" smtClean="0">
                <a:solidFill>
                  <a:srgbClr val="002060"/>
                </a:solidFill>
              </a:rPr>
              <a:t>gian</a:t>
            </a:r>
            <a:r>
              <a:rPr lang="en-US" dirty="0" smtClean="0">
                <a:solidFill>
                  <a:srgbClr val="002060"/>
                </a:solidFill>
              </a:rPr>
              <a:t> </a:t>
            </a:r>
            <a:r>
              <a:rPr lang="en-US" dirty="0" err="1" smtClean="0">
                <a:solidFill>
                  <a:srgbClr val="002060"/>
                </a:solidFill>
              </a:rPr>
              <a:t>nào</a:t>
            </a:r>
            <a:r>
              <a:rPr lang="en-US" dirty="0" smtClean="0">
                <a:solidFill>
                  <a:srgbClr val="002060"/>
                </a:solidFill>
              </a:rPr>
              <a:t> …)</a:t>
            </a:r>
            <a:endParaRPr lang="vi-VN" dirty="0">
              <a:solidFill>
                <a:srgbClr val="002060"/>
              </a:solidFill>
            </a:endParaRP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r>
              <a:rPr lang="en-US" dirty="0" smtClean="0">
                <a:solidFill>
                  <a:srgbClr val="002060"/>
                </a:solidFill>
              </a:rPr>
              <a:t> </a:t>
            </a:r>
          </a:p>
          <a:p>
            <a:pPr lvl="1"/>
            <a:r>
              <a:rPr lang="en-US" b="1" dirty="0" err="1" smtClean="0">
                <a:solidFill>
                  <a:srgbClr val="002060"/>
                </a:solidFill>
              </a:rPr>
              <a:t>Sử</a:t>
            </a:r>
            <a:r>
              <a:rPr lang="en-US" b="1" dirty="0" smtClean="0">
                <a:solidFill>
                  <a:srgbClr val="002060"/>
                </a:solidFill>
              </a:rPr>
              <a:t> </a:t>
            </a:r>
            <a:r>
              <a:rPr lang="en-US" b="1" dirty="0" err="1" smtClean="0">
                <a:solidFill>
                  <a:srgbClr val="002060"/>
                </a:solidFill>
              </a:rPr>
              <a:t>dụng</a:t>
            </a:r>
            <a:r>
              <a:rPr lang="en-US" b="1" dirty="0" smtClean="0">
                <a:solidFill>
                  <a:srgbClr val="002060"/>
                </a:solidFill>
              </a:rPr>
              <a:t> TCP Socket</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21</a:t>
            </a:fld>
            <a:endParaRPr lang="en-US" dirty="0"/>
          </a:p>
        </p:txBody>
      </p:sp>
    </p:spTree>
    <p:extLst>
      <p:ext uri="{BB962C8B-B14F-4D97-AF65-F5344CB8AC3E}">
        <p14:creationId xmlns:p14="http://schemas.microsoft.com/office/powerpoint/2010/main" val="2543308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smtClean="0">
                <a:solidFill>
                  <a:srgbClr val="002060"/>
                </a:solidFill>
              </a:rPr>
              <a:t> (4 – Voice Chat)</a:t>
            </a:r>
          </a:p>
          <a:p>
            <a:pPr lvl="1"/>
            <a:r>
              <a:rPr lang="vi-VN" dirty="0">
                <a:solidFill>
                  <a:srgbClr val="002060"/>
                </a:solidFill>
              </a:rPr>
              <a:t>Ưu tiên thiết lập kết nối trực tiếp giữa </a:t>
            </a:r>
            <a:r>
              <a:rPr lang="vi-VN" dirty="0" smtClean="0">
                <a:solidFill>
                  <a:srgbClr val="002060"/>
                </a:solidFill>
              </a:rPr>
              <a:t>c</a:t>
            </a:r>
            <a:r>
              <a:rPr lang="en-US" dirty="0">
                <a:solidFill>
                  <a:srgbClr val="002060"/>
                </a:solidFill>
              </a:rPr>
              <a:t>á</a:t>
            </a:r>
            <a:r>
              <a:rPr lang="vi-VN" dirty="0" smtClean="0">
                <a:solidFill>
                  <a:srgbClr val="002060"/>
                </a:solidFill>
              </a:rPr>
              <a:t>c </a:t>
            </a:r>
            <a:r>
              <a:rPr lang="vi-VN" dirty="0">
                <a:solidFill>
                  <a:srgbClr val="002060"/>
                </a:solidFill>
              </a:rPr>
              <a:t>client</a:t>
            </a:r>
          </a:p>
          <a:p>
            <a:pPr lvl="1"/>
            <a:r>
              <a:rPr lang="vi-VN" dirty="0" smtClean="0">
                <a:solidFill>
                  <a:srgbClr val="002060"/>
                </a:solidFill>
              </a:rPr>
              <a:t>Trong </a:t>
            </a:r>
            <a:r>
              <a:rPr lang="vi-VN" dirty="0">
                <a:solidFill>
                  <a:srgbClr val="002060"/>
                </a:solidFill>
              </a:rPr>
              <a:t>trường hợp không thể thiết lập kết nối trực tiếp thì có thể trung gian qua server</a:t>
            </a:r>
          </a:p>
          <a:p>
            <a:pPr lvl="1"/>
            <a:r>
              <a:rPr lang="vi-VN" dirty="0" smtClean="0">
                <a:solidFill>
                  <a:srgbClr val="002060"/>
                </a:solidFill>
              </a:rPr>
              <a:t>Giao </a:t>
            </a:r>
            <a:r>
              <a:rPr lang="vi-VN" dirty="0">
                <a:solidFill>
                  <a:srgbClr val="002060"/>
                </a:solidFill>
              </a:rPr>
              <a:t>thức tự thiết </a:t>
            </a:r>
            <a:r>
              <a:rPr lang="vi-VN" dirty="0" smtClean="0">
                <a:solidFill>
                  <a:srgbClr val="002060"/>
                </a:solidFill>
              </a:rPr>
              <a:t>kế</a:t>
            </a:r>
            <a:r>
              <a:rPr lang="en-US" dirty="0" smtClean="0">
                <a:solidFill>
                  <a:srgbClr val="002060"/>
                </a:solidFill>
              </a:rPr>
              <a: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thể</a:t>
            </a:r>
            <a:r>
              <a:rPr lang="en-US" dirty="0" smtClean="0">
                <a:solidFill>
                  <a:srgbClr val="002060"/>
                </a:solidFill>
              </a:rPr>
              <a:t> </a:t>
            </a:r>
            <a:r>
              <a:rPr lang="en-US" dirty="0" err="1" smtClean="0">
                <a:solidFill>
                  <a:srgbClr val="002060"/>
                </a:solidFill>
              </a:rPr>
              <a:t>nén</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nén</a:t>
            </a:r>
            <a:r>
              <a:rPr lang="en-US" dirty="0" smtClean="0">
                <a:solidFill>
                  <a:srgbClr val="002060"/>
                </a:solidFill>
              </a:rPr>
              <a:t> </a:t>
            </a:r>
            <a:r>
              <a:rPr lang="en-US" dirty="0" err="1" smtClean="0">
                <a:solidFill>
                  <a:srgbClr val="002060"/>
                </a:solidFill>
              </a:rPr>
              <a:t>âm</a:t>
            </a:r>
            <a:r>
              <a:rPr lang="en-US" dirty="0" smtClean="0">
                <a:solidFill>
                  <a:srgbClr val="002060"/>
                </a:solidFill>
              </a:rPr>
              <a:t> </a:t>
            </a:r>
            <a:r>
              <a:rPr lang="en-US" dirty="0" err="1" smtClean="0">
                <a:solidFill>
                  <a:srgbClr val="002060"/>
                </a:solidFill>
              </a:rPr>
              <a:t>thanh</a:t>
            </a:r>
            <a:r>
              <a:rPr lang="vi-VN" dirty="0" smtClean="0">
                <a:solidFill>
                  <a:srgbClr val="002060"/>
                </a:solidFill>
              </a:rPr>
              <a:t>.</a:t>
            </a:r>
            <a:endParaRPr lang="vi-VN" dirty="0">
              <a:solidFill>
                <a:srgbClr val="002060"/>
              </a:solidFill>
            </a:endParaRPr>
          </a:p>
          <a:p>
            <a:pPr lvl="1"/>
            <a:r>
              <a:rPr lang="vi-VN" dirty="0" smtClean="0">
                <a:solidFill>
                  <a:srgbClr val="002060"/>
                </a:solidFill>
              </a:rPr>
              <a:t>M</a:t>
            </a:r>
            <a:r>
              <a:rPr lang="en-US" dirty="0">
                <a:solidFill>
                  <a:srgbClr val="002060"/>
                </a:solidFill>
              </a:rPr>
              <a:t>ã</a:t>
            </a:r>
            <a:r>
              <a:rPr lang="vi-VN" dirty="0" smtClean="0">
                <a:solidFill>
                  <a:srgbClr val="002060"/>
                </a:solidFill>
              </a:rPr>
              <a:t> </a:t>
            </a:r>
            <a:r>
              <a:rPr lang="vi-VN" dirty="0">
                <a:solidFill>
                  <a:srgbClr val="002060"/>
                </a:solidFill>
              </a:rPr>
              <a:t>hóa kênh truyền theo giải thuật tùy chọn.</a:t>
            </a: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endParaRPr lang="vi-VN" dirty="0">
              <a:solidFill>
                <a:srgbClr val="002060"/>
              </a:solidFill>
            </a:endParaRPr>
          </a:p>
          <a:p>
            <a:pPr lvl="1"/>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mức</a:t>
            </a:r>
            <a:r>
              <a:rPr lang="en-US" b="1" dirty="0" smtClean="0">
                <a:solidFill>
                  <a:srgbClr val="002060"/>
                </a:solidFill>
              </a:rPr>
              <a:t> SOCKET</a:t>
            </a:r>
            <a:r>
              <a:rPr lang="vi-VN" b="1" dirty="0" smtClean="0">
                <a:solidFill>
                  <a:srgbClr val="002060"/>
                </a:solidFill>
              </a:rPr>
              <a:t>.</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22</a:t>
            </a:fld>
            <a:endParaRPr lang="en-US" dirty="0"/>
          </a:p>
        </p:txBody>
      </p:sp>
    </p:spTree>
    <p:extLst>
      <p:ext uri="{BB962C8B-B14F-4D97-AF65-F5344CB8AC3E}">
        <p14:creationId xmlns:p14="http://schemas.microsoft.com/office/powerpoint/2010/main" val="630243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smtClean="0">
                <a:solidFill>
                  <a:srgbClr val="002060"/>
                </a:solidFill>
              </a:rPr>
              <a:t> (5 – </a:t>
            </a:r>
            <a:r>
              <a:rPr lang="en-US" b="1" dirty="0" err="1" smtClean="0">
                <a:solidFill>
                  <a:srgbClr val="002060"/>
                </a:solidFill>
              </a:rPr>
              <a:t>Dò</a:t>
            </a:r>
            <a:r>
              <a:rPr lang="en-US" b="1" dirty="0" smtClean="0">
                <a:solidFill>
                  <a:srgbClr val="002060"/>
                </a:solidFill>
              </a:rPr>
              <a:t> </a:t>
            </a:r>
            <a:r>
              <a:rPr lang="en-US" b="1" dirty="0" err="1" smtClean="0">
                <a:solidFill>
                  <a:srgbClr val="002060"/>
                </a:solidFill>
              </a:rPr>
              <a:t>và</a:t>
            </a:r>
            <a:r>
              <a:rPr lang="en-US" b="1" dirty="0" smtClean="0">
                <a:solidFill>
                  <a:srgbClr val="002060"/>
                </a:solidFill>
              </a:rPr>
              <a:t> </a:t>
            </a:r>
            <a:r>
              <a:rPr lang="en-US" b="1" dirty="0" err="1" smtClean="0">
                <a:solidFill>
                  <a:srgbClr val="002060"/>
                </a:solidFill>
              </a:rPr>
              <a:t>phát</a:t>
            </a:r>
            <a:r>
              <a:rPr lang="en-US" b="1" dirty="0" smtClean="0">
                <a:solidFill>
                  <a:srgbClr val="002060"/>
                </a:solidFill>
              </a:rPr>
              <a:t> </a:t>
            </a:r>
            <a:r>
              <a:rPr lang="en-US" b="1" dirty="0" err="1" smtClean="0">
                <a:solidFill>
                  <a:srgbClr val="002060"/>
                </a:solidFill>
              </a:rPr>
              <a:t>hiện</a:t>
            </a:r>
            <a:r>
              <a:rPr lang="en-US" b="1" dirty="0" smtClean="0">
                <a:solidFill>
                  <a:srgbClr val="002060"/>
                </a:solidFill>
              </a:rPr>
              <a:t> </a:t>
            </a:r>
            <a:r>
              <a:rPr lang="en-US" b="1" dirty="0" err="1" smtClean="0">
                <a:solidFill>
                  <a:srgbClr val="002060"/>
                </a:solidFill>
              </a:rPr>
              <a:t>rtmp</a:t>
            </a:r>
            <a:r>
              <a:rPr lang="en-US" b="1" dirty="0" smtClean="0">
                <a:solidFill>
                  <a:srgbClr val="002060"/>
                </a:solidFill>
              </a:rPr>
              <a:t> links)</a:t>
            </a:r>
          </a:p>
          <a:p>
            <a:pPr lvl="1"/>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winpcap</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một</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đương</a:t>
            </a:r>
            <a:endParaRPr lang="vi-VN" dirty="0">
              <a:solidFill>
                <a:srgbClr val="002060"/>
              </a:solidFill>
            </a:endParaRPr>
          </a:p>
          <a:p>
            <a:pPr lvl="1"/>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bắt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gói</a:t>
            </a:r>
            <a:r>
              <a:rPr lang="en-US" dirty="0" smtClean="0">
                <a:solidFill>
                  <a:srgbClr val="002060"/>
                </a:solidFill>
              </a:rPr>
              <a:t> tin</a:t>
            </a:r>
            <a:r>
              <a:rPr lang="vi-VN" dirty="0" smtClean="0">
                <a:solidFill>
                  <a:srgbClr val="002060"/>
                </a:solidFill>
              </a:rPr>
              <a:t>.</a:t>
            </a:r>
            <a:endParaRPr lang="vi-VN" dirty="0">
              <a:solidFill>
                <a:srgbClr val="002060"/>
              </a:solidFill>
            </a:endParaRPr>
          </a:p>
          <a:p>
            <a:pPr lvl="1"/>
            <a:r>
              <a:rPr lang="en-US" dirty="0" err="1" smtClean="0">
                <a:solidFill>
                  <a:srgbClr val="002060"/>
                </a:solidFill>
              </a:rPr>
              <a:t>Phân</a:t>
            </a:r>
            <a:r>
              <a:rPr lang="en-US" dirty="0" smtClean="0">
                <a:solidFill>
                  <a:srgbClr val="002060"/>
                </a:solidFill>
              </a:rPr>
              <a:t> </a:t>
            </a:r>
            <a:r>
              <a:rPr lang="en-US" dirty="0" err="1" smtClean="0">
                <a:solidFill>
                  <a:srgbClr val="002060"/>
                </a:solidFill>
              </a:rPr>
              <a:t>tích</a:t>
            </a:r>
            <a:r>
              <a:rPr lang="en-US" dirty="0" smtClean="0">
                <a:solidFill>
                  <a:srgbClr val="002060"/>
                </a:solidFill>
              </a:rPr>
              <a:t> </a:t>
            </a:r>
            <a:r>
              <a:rPr lang="en-US" dirty="0" err="1" smtClean="0">
                <a:solidFill>
                  <a:srgbClr val="002060"/>
                </a:solidFill>
              </a:rPr>
              <a:t>nội</a:t>
            </a:r>
            <a:r>
              <a:rPr lang="en-US" dirty="0" smtClean="0">
                <a:solidFill>
                  <a:srgbClr val="002060"/>
                </a:solidFill>
              </a:rPr>
              <a:t> dung </a:t>
            </a:r>
            <a:r>
              <a:rPr lang="en-US" dirty="0" err="1" smtClean="0">
                <a:solidFill>
                  <a:srgbClr val="002060"/>
                </a:solidFill>
              </a:rPr>
              <a:t>gói</a:t>
            </a:r>
            <a:r>
              <a:rPr lang="en-US" dirty="0" smtClean="0">
                <a:solidFill>
                  <a:srgbClr val="002060"/>
                </a:solidFill>
              </a:rPr>
              <a:t> tin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phát</a:t>
            </a:r>
            <a:r>
              <a:rPr lang="en-US" dirty="0" smtClean="0">
                <a:solidFill>
                  <a:srgbClr val="002060"/>
                </a:solidFill>
              </a:rPr>
              <a:t> </a:t>
            </a:r>
            <a:r>
              <a:rPr lang="en-US" dirty="0" err="1" smtClean="0">
                <a:solidFill>
                  <a:srgbClr val="002060"/>
                </a:solidFill>
              </a:rPr>
              <a:t>hiện</a:t>
            </a:r>
            <a:r>
              <a:rPr lang="en-US" dirty="0" smtClean="0">
                <a:solidFill>
                  <a:srgbClr val="002060"/>
                </a:solidFill>
              </a:rPr>
              <a:t> link </a:t>
            </a:r>
            <a:r>
              <a:rPr lang="en-US" dirty="0" err="1" smtClean="0">
                <a:solidFill>
                  <a:srgbClr val="002060"/>
                </a:solidFill>
              </a:rPr>
              <a:t>rtmp</a:t>
            </a:r>
            <a:r>
              <a:rPr lang="en-US" dirty="0" smtClean="0">
                <a:solidFill>
                  <a:srgbClr val="002060"/>
                </a:solidFill>
              </a:rPr>
              <a:t>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như</a:t>
            </a:r>
            <a:r>
              <a:rPr lang="en-US" dirty="0" smtClean="0">
                <a:solidFill>
                  <a:srgbClr val="002060"/>
                </a:solidFill>
              </a:rPr>
              <a:t> IDM)</a:t>
            </a:r>
            <a:endParaRPr lang="vi-VN" dirty="0">
              <a:solidFill>
                <a:srgbClr val="002060"/>
              </a:solidFill>
            </a:endParaRPr>
          </a:p>
          <a:p>
            <a:pPr lvl="1"/>
            <a:r>
              <a:rPr lang="vi-VN" dirty="0" smtClean="0">
                <a:solidFill>
                  <a:srgbClr val="002060"/>
                </a:solidFill>
              </a:rPr>
              <a:t>Ngôn </a:t>
            </a:r>
            <a:r>
              <a:rPr lang="vi-VN" dirty="0">
                <a:solidFill>
                  <a:srgbClr val="002060"/>
                </a:solidFill>
              </a:rPr>
              <a:t>ngữ: C/C</a:t>
            </a:r>
            <a:r>
              <a:rPr lang="vi-VN" dirty="0" smtClean="0">
                <a:solidFill>
                  <a:srgbClr val="002060"/>
                </a:solidFill>
              </a:rPr>
              <a:t>++</a:t>
            </a:r>
            <a:endParaRPr lang="en-US" dirty="0" smtClean="0">
              <a:solidFill>
                <a:srgbClr val="002060"/>
              </a:solidFill>
            </a:endParaRPr>
          </a:p>
          <a:p>
            <a:pPr lvl="1"/>
            <a:r>
              <a:rPr lang="en-US" b="1" dirty="0" smtClean="0">
                <a:solidFill>
                  <a:srgbClr val="002060"/>
                </a:solidFill>
              </a:rPr>
              <a:t>TCP Socket </a:t>
            </a:r>
            <a:r>
              <a:rPr lang="en-US" b="1" dirty="0" err="1" smtClean="0">
                <a:solidFill>
                  <a:srgbClr val="002060"/>
                </a:solidFill>
              </a:rPr>
              <a:t>cùng</a:t>
            </a:r>
            <a:r>
              <a:rPr lang="en-US" b="1" dirty="0" smtClean="0">
                <a:solidFill>
                  <a:srgbClr val="002060"/>
                </a:solidFill>
              </a:rPr>
              <a:t> </a:t>
            </a:r>
            <a:r>
              <a:rPr lang="en-US" b="1" dirty="0" err="1" smtClean="0">
                <a:solidFill>
                  <a:srgbClr val="002060"/>
                </a:solidFill>
              </a:rPr>
              <a:t>với</a:t>
            </a:r>
            <a:r>
              <a:rPr lang="en-US" b="1" dirty="0" smtClean="0">
                <a:solidFill>
                  <a:srgbClr val="002060"/>
                </a:solidFill>
              </a:rPr>
              <a:t> </a:t>
            </a:r>
            <a:r>
              <a:rPr lang="en-US" b="1" dirty="0" err="1" smtClean="0">
                <a:solidFill>
                  <a:srgbClr val="002060"/>
                </a:solidFill>
              </a:rPr>
              <a:t>winpcap</a:t>
            </a:r>
            <a:endParaRPr lang="vi-VN" b="1" dirty="0">
              <a:solidFill>
                <a:srgbClr val="002060"/>
              </a:solidFill>
            </a:endParaRP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23</a:t>
            </a:fld>
            <a:endParaRPr lang="en-US" dirty="0"/>
          </a:p>
        </p:txBody>
      </p:sp>
    </p:spTree>
    <p:extLst>
      <p:ext uri="{BB962C8B-B14F-4D97-AF65-F5344CB8AC3E}">
        <p14:creationId xmlns:p14="http://schemas.microsoft.com/office/powerpoint/2010/main" val="652180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idx="1"/>
          </p:nvPr>
        </p:nvSpPr>
        <p:spPr>
          <a:xfrm>
            <a:off x="457200" y="1600200"/>
            <a:ext cx="8382000" cy="4525963"/>
          </a:xfrm>
        </p:spPr>
        <p:txBody>
          <a:bodyPr>
            <a:normAutofit/>
          </a:bodyPr>
          <a:lstStyle/>
          <a:p>
            <a:r>
              <a:rPr lang="en-US" b="1" dirty="0" err="1" smtClean="0">
                <a:solidFill>
                  <a:srgbClr val="002060"/>
                </a:solidFill>
              </a:rPr>
              <a:t>Bài</a:t>
            </a:r>
            <a:r>
              <a:rPr lang="en-US" b="1" dirty="0" smtClean="0">
                <a:solidFill>
                  <a:srgbClr val="002060"/>
                </a:solidFill>
              </a:rPr>
              <a:t> </a:t>
            </a:r>
            <a:r>
              <a:rPr lang="en-US" b="1" dirty="0" err="1" smtClean="0">
                <a:solidFill>
                  <a:srgbClr val="002060"/>
                </a:solidFill>
              </a:rPr>
              <a:t>tập</a:t>
            </a:r>
            <a:r>
              <a:rPr lang="en-US" b="1" dirty="0" smtClean="0">
                <a:solidFill>
                  <a:srgbClr val="002060"/>
                </a:solidFill>
              </a:rPr>
              <a:t> </a:t>
            </a:r>
            <a:r>
              <a:rPr lang="en-US" b="1" dirty="0" err="1" smtClean="0">
                <a:solidFill>
                  <a:srgbClr val="002060"/>
                </a:solidFill>
              </a:rPr>
              <a:t>môn</a:t>
            </a:r>
            <a:r>
              <a:rPr lang="en-US" b="1" dirty="0" smtClean="0">
                <a:solidFill>
                  <a:srgbClr val="002060"/>
                </a:solidFill>
              </a:rPr>
              <a:t> </a:t>
            </a:r>
            <a:r>
              <a:rPr lang="en-US" b="1" dirty="0" err="1" smtClean="0">
                <a:solidFill>
                  <a:srgbClr val="002060"/>
                </a:solidFill>
              </a:rPr>
              <a:t>học</a:t>
            </a:r>
            <a:r>
              <a:rPr lang="en-US" b="1" dirty="0" smtClean="0">
                <a:solidFill>
                  <a:srgbClr val="002060"/>
                </a:solidFill>
              </a:rPr>
              <a:t> (6 – Simple Email Client)</a:t>
            </a:r>
          </a:p>
          <a:p>
            <a:pPr lvl="1"/>
            <a:r>
              <a:rPr lang="en-US" dirty="0" err="1" smtClean="0">
                <a:solidFill>
                  <a:srgbClr val="002060"/>
                </a:solidFill>
              </a:rPr>
              <a:t>Tìm</a:t>
            </a:r>
            <a:r>
              <a:rPr lang="en-US" dirty="0" smtClean="0">
                <a:solidFill>
                  <a:srgbClr val="002060"/>
                </a:solidFill>
              </a:rPr>
              <a:t> </a:t>
            </a:r>
            <a:r>
              <a:rPr lang="en-US" dirty="0" err="1" smtClean="0">
                <a:solidFill>
                  <a:srgbClr val="002060"/>
                </a:solidFill>
              </a:rPr>
              <a:t>hiểu</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POP3 (RFC 1939)</a:t>
            </a:r>
          </a:p>
          <a:p>
            <a:pPr lvl="1"/>
            <a:r>
              <a:rPr lang="en-US" dirty="0" err="1" smtClean="0">
                <a:solidFill>
                  <a:srgbClr val="002060"/>
                </a:solidFill>
              </a:rPr>
              <a:t>Viết</a:t>
            </a:r>
            <a:r>
              <a:rPr lang="en-US" dirty="0" smtClean="0">
                <a:solidFill>
                  <a:srgbClr val="002060"/>
                </a:solidFill>
              </a:rPr>
              <a:t> </a:t>
            </a:r>
            <a:r>
              <a:rPr lang="en-US" dirty="0" err="1" smtClean="0">
                <a:solidFill>
                  <a:srgbClr val="002060"/>
                </a:solidFill>
              </a:rPr>
              <a:t>chương</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đăng</a:t>
            </a:r>
            <a:r>
              <a:rPr lang="en-US" dirty="0" smtClean="0">
                <a:solidFill>
                  <a:srgbClr val="002060"/>
                </a:solidFill>
              </a:rPr>
              <a:t> </a:t>
            </a:r>
            <a:r>
              <a:rPr lang="en-US" dirty="0" err="1" smtClean="0">
                <a:solidFill>
                  <a:srgbClr val="002060"/>
                </a:solidFill>
              </a:rPr>
              <a:t>nhập</a:t>
            </a:r>
            <a:r>
              <a:rPr lang="en-US" dirty="0" smtClean="0">
                <a:solidFill>
                  <a:srgbClr val="002060"/>
                </a:solidFill>
              </a:rPr>
              <a:t> </a:t>
            </a:r>
            <a:r>
              <a:rPr lang="en-US" dirty="0" err="1" smtClean="0">
                <a:solidFill>
                  <a:srgbClr val="002060"/>
                </a:solidFill>
              </a:rPr>
              <a:t>vào</a:t>
            </a:r>
            <a:r>
              <a:rPr lang="en-US" dirty="0" smtClean="0">
                <a:solidFill>
                  <a:srgbClr val="002060"/>
                </a:solidFill>
              </a:rPr>
              <a:t> </a:t>
            </a:r>
            <a:r>
              <a:rPr lang="en-US" dirty="0" err="1" smtClean="0">
                <a:solidFill>
                  <a:srgbClr val="002060"/>
                </a:solidFill>
              </a:rPr>
              <a:t>một</a:t>
            </a:r>
            <a:r>
              <a:rPr lang="en-US" dirty="0" smtClean="0">
                <a:solidFill>
                  <a:srgbClr val="002060"/>
                </a:solidFill>
              </a:rPr>
              <a:t> </a:t>
            </a:r>
            <a:r>
              <a:rPr lang="en-US" dirty="0" smtClean="0">
                <a:solidFill>
                  <a:srgbClr val="002060"/>
                </a:solidFill>
              </a:rPr>
              <a:t>POP3 </a:t>
            </a:r>
            <a:r>
              <a:rPr lang="en-US" dirty="0" smtClean="0">
                <a:solidFill>
                  <a:srgbClr val="002060"/>
                </a:solidFill>
              </a:rPr>
              <a:t>server</a:t>
            </a:r>
          </a:p>
          <a:p>
            <a:pPr lvl="1"/>
            <a:r>
              <a:rPr lang="en-US" dirty="0" err="1" smtClean="0">
                <a:solidFill>
                  <a:srgbClr val="002060"/>
                </a:solidFill>
              </a:rPr>
              <a:t>Hiển</a:t>
            </a:r>
            <a:r>
              <a:rPr lang="en-US" dirty="0" smtClean="0">
                <a:solidFill>
                  <a:srgbClr val="002060"/>
                </a:solidFill>
              </a:rPr>
              <a:t> </a:t>
            </a:r>
            <a:r>
              <a:rPr lang="en-US" dirty="0" err="1" smtClean="0">
                <a:solidFill>
                  <a:srgbClr val="002060"/>
                </a:solidFill>
              </a:rPr>
              <a:t>thị</a:t>
            </a:r>
            <a:r>
              <a:rPr lang="en-US" dirty="0" smtClean="0">
                <a:solidFill>
                  <a:srgbClr val="002060"/>
                </a:solidFill>
              </a:rPr>
              <a:t> </a:t>
            </a:r>
            <a:r>
              <a:rPr lang="en-US" dirty="0" err="1" smtClean="0">
                <a:solidFill>
                  <a:srgbClr val="002060"/>
                </a:solidFill>
              </a:rPr>
              <a:t>các</a:t>
            </a:r>
            <a:r>
              <a:rPr lang="en-US" dirty="0" smtClean="0">
                <a:solidFill>
                  <a:srgbClr val="002060"/>
                </a:solidFill>
              </a:rPr>
              <a:t> email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trạng</a:t>
            </a:r>
            <a:r>
              <a:rPr lang="en-US" dirty="0" smtClean="0">
                <a:solidFill>
                  <a:srgbClr val="002060"/>
                </a:solidFill>
              </a:rPr>
              <a:t> </a:t>
            </a:r>
            <a:r>
              <a:rPr lang="en-US" dirty="0" err="1" smtClean="0">
                <a:solidFill>
                  <a:srgbClr val="002060"/>
                </a:solidFill>
              </a:rPr>
              <a:t>thái</a:t>
            </a:r>
            <a:r>
              <a:rPr lang="en-US" dirty="0" smtClean="0">
                <a:solidFill>
                  <a:srgbClr val="002060"/>
                </a:solidFill>
              </a:rPr>
              <a:t>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đã</a:t>
            </a:r>
            <a:r>
              <a:rPr lang="en-US" dirty="0" smtClean="0">
                <a:solidFill>
                  <a:srgbClr val="002060"/>
                </a:solidFill>
              </a:rPr>
              <a:t> </a:t>
            </a:r>
            <a:r>
              <a:rPr lang="en-US" dirty="0" err="1" smtClean="0">
                <a:solidFill>
                  <a:srgbClr val="002060"/>
                </a:solidFill>
              </a:rPr>
              <a:t>đọc</a:t>
            </a:r>
            <a:r>
              <a:rPr lang="en-US" dirty="0" smtClean="0">
                <a:solidFill>
                  <a:srgbClr val="002060"/>
                </a:solidFill>
              </a:rPr>
              <a:t>, </a:t>
            </a:r>
            <a:r>
              <a:rPr lang="en-US" dirty="0" err="1" smtClean="0">
                <a:solidFill>
                  <a:srgbClr val="002060"/>
                </a:solidFill>
              </a:rPr>
              <a:t>chưa</a:t>
            </a:r>
            <a:r>
              <a:rPr lang="en-US" dirty="0" smtClean="0">
                <a:solidFill>
                  <a:srgbClr val="002060"/>
                </a:solidFill>
              </a:rPr>
              <a:t> </a:t>
            </a:r>
            <a:r>
              <a:rPr lang="en-US" dirty="0" err="1" smtClean="0">
                <a:solidFill>
                  <a:srgbClr val="002060"/>
                </a:solidFill>
              </a:rPr>
              <a:t>đọc</a:t>
            </a:r>
            <a:r>
              <a:rPr lang="en-US" dirty="0" smtClean="0">
                <a:solidFill>
                  <a:srgbClr val="002060"/>
                </a:solidFill>
              </a:rPr>
              <a:t>…)</a:t>
            </a:r>
            <a:endParaRPr lang="vi-VN" dirty="0">
              <a:solidFill>
                <a:srgbClr val="002060"/>
              </a:solidFill>
            </a:endParaRPr>
          </a:p>
          <a:p>
            <a:pPr lvl="1"/>
            <a:r>
              <a:rPr lang="en-US" dirty="0" err="1" smtClean="0">
                <a:solidFill>
                  <a:srgbClr val="002060"/>
                </a:solidFill>
              </a:rPr>
              <a:t>Lấy</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email </a:t>
            </a:r>
            <a:r>
              <a:rPr lang="en-US" dirty="0" err="1" smtClean="0">
                <a:solidFill>
                  <a:srgbClr val="002060"/>
                </a:solidFill>
              </a:rPr>
              <a:t>và</a:t>
            </a:r>
            <a:r>
              <a:rPr lang="en-US" dirty="0" smtClean="0">
                <a:solidFill>
                  <a:srgbClr val="002060"/>
                </a:solidFill>
              </a:rPr>
              <a:t> </a:t>
            </a:r>
            <a:r>
              <a:rPr lang="en-US" dirty="0" err="1" smtClean="0">
                <a:solidFill>
                  <a:srgbClr val="002060"/>
                </a:solidFill>
              </a:rPr>
              <a:t>hiển</a:t>
            </a:r>
            <a:r>
              <a:rPr lang="en-US" dirty="0" smtClean="0">
                <a:solidFill>
                  <a:srgbClr val="002060"/>
                </a:solidFill>
              </a:rPr>
              <a:t> </a:t>
            </a:r>
            <a:r>
              <a:rPr lang="en-US" dirty="0" err="1" smtClean="0">
                <a:solidFill>
                  <a:srgbClr val="002060"/>
                </a:solidFill>
              </a:rPr>
              <a:t>thị</a:t>
            </a:r>
            <a:endParaRPr lang="en-US" dirty="0" smtClean="0">
              <a:solidFill>
                <a:srgbClr val="002060"/>
              </a:solidFill>
            </a:endParaRPr>
          </a:p>
          <a:p>
            <a:pPr lvl="1"/>
            <a:r>
              <a:rPr lang="en-US" dirty="0" err="1" smtClean="0">
                <a:solidFill>
                  <a:srgbClr val="002060"/>
                </a:solidFill>
              </a:rPr>
              <a:t>Tải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lưu</a:t>
            </a:r>
            <a:r>
              <a:rPr lang="en-US" dirty="0" smtClean="0">
                <a:solidFill>
                  <a:srgbClr val="002060"/>
                </a:solidFill>
              </a:rPr>
              <a:t> </a:t>
            </a:r>
            <a:r>
              <a:rPr lang="en-US" dirty="0" err="1" smtClean="0">
                <a:solidFill>
                  <a:srgbClr val="002060"/>
                </a:solidFill>
              </a:rPr>
              <a:t>trữ</a:t>
            </a:r>
            <a:r>
              <a:rPr lang="en-US" dirty="0" smtClean="0">
                <a:solidFill>
                  <a:srgbClr val="002060"/>
                </a:solidFill>
              </a:rPr>
              <a:t> </a:t>
            </a:r>
            <a:r>
              <a:rPr lang="en-US" dirty="0" err="1" smtClean="0">
                <a:solidFill>
                  <a:srgbClr val="002060"/>
                </a:solidFill>
              </a:rPr>
              <a:t>các</a:t>
            </a:r>
            <a:r>
              <a:rPr lang="en-US" dirty="0" smtClean="0">
                <a:solidFill>
                  <a:srgbClr val="002060"/>
                </a:solidFill>
              </a:rPr>
              <a:t> file </a:t>
            </a:r>
            <a:r>
              <a:rPr lang="en-US" dirty="0" err="1" smtClean="0">
                <a:solidFill>
                  <a:srgbClr val="002060"/>
                </a:solidFill>
              </a:rPr>
              <a:t>đính</a:t>
            </a:r>
            <a:r>
              <a:rPr lang="en-US" dirty="0" smtClean="0">
                <a:solidFill>
                  <a:srgbClr val="002060"/>
                </a:solidFill>
              </a:rPr>
              <a:t> </a:t>
            </a:r>
            <a:r>
              <a:rPr lang="en-US" dirty="0" err="1" smtClean="0">
                <a:solidFill>
                  <a:srgbClr val="002060"/>
                </a:solidFill>
              </a:rPr>
              <a:t>kèm</a:t>
            </a:r>
            <a:r>
              <a:rPr lang="en-US" dirty="0" smtClean="0">
                <a:solidFill>
                  <a:srgbClr val="002060"/>
                </a:solidFill>
              </a:rPr>
              <a:t> </a:t>
            </a:r>
            <a:r>
              <a:rPr lang="en-US" dirty="0" err="1" smtClean="0">
                <a:solidFill>
                  <a:srgbClr val="002060"/>
                </a:solidFill>
              </a:rPr>
              <a:t>nếu</a:t>
            </a:r>
            <a:r>
              <a:rPr lang="en-US" dirty="0" smtClean="0">
                <a:solidFill>
                  <a:srgbClr val="002060"/>
                </a:solidFill>
              </a:rPr>
              <a:t> </a:t>
            </a:r>
            <a:r>
              <a:rPr lang="en-US" dirty="0" err="1" smtClean="0">
                <a:solidFill>
                  <a:srgbClr val="002060"/>
                </a:solidFill>
              </a:rPr>
              <a:t>có</a:t>
            </a:r>
            <a:endParaRPr lang="vi-VN" dirty="0">
              <a:solidFill>
                <a:srgbClr val="002060"/>
              </a:solidFill>
            </a:endParaRPr>
          </a:p>
          <a:p>
            <a:pPr lvl="1"/>
            <a:r>
              <a:rPr lang="vi-VN" dirty="0" smtClean="0">
                <a:solidFill>
                  <a:srgbClr val="002060"/>
                </a:solidFill>
              </a:rPr>
              <a:t>Ngôn </a:t>
            </a:r>
            <a:r>
              <a:rPr lang="vi-VN" dirty="0">
                <a:solidFill>
                  <a:srgbClr val="002060"/>
                </a:solidFill>
              </a:rPr>
              <a:t>ngữ: </a:t>
            </a:r>
            <a:r>
              <a:rPr lang="en-US" dirty="0" smtClean="0">
                <a:solidFill>
                  <a:srgbClr val="002060"/>
                </a:solidFill>
              </a:rPr>
              <a:t>C/C++</a:t>
            </a:r>
          </a:p>
          <a:p>
            <a:pPr lvl="1"/>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mức</a:t>
            </a:r>
            <a:r>
              <a:rPr lang="en-US" b="1" dirty="0" smtClean="0">
                <a:solidFill>
                  <a:srgbClr val="002060"/>
                </a:solidFill>
              </a:rPr>
              <a:t> SOCKET</a:t>
            </a:r>
          </a:p>
        </p:txBody>
      </p:sp>
      <p:sp>
        <p:nvSpPr>
          <p:cNvPr id="6" name="Title 2"/>
          <p:cNvSpPr>
            <a:spLocks noGrp="1"/>
          </p:cNvSpPr>
          <p:nvPr>
            <p:ph type="title"/>
          </p:nvPr>
        </p:nvSpPr>
        <p:spPr>
          <a:xfrm>
            <a:off x="457200" y="359465"/>
            <a:ext cx="8229600" cy="1143000"/>
          </a:xfrm>
        </p:spPr>
        <p:txBody>
          <a:bodyPr>
            <a:normAutofit/>
          </a:bodyPr>
          <a:lstStyle/>
          <a:p>
            <a:pPr algn="ctr"/>
            <a:r>
              <a:rPr lang="en-US" b="1" dirty="0" smtClean="0">
                <a:solidFill>
                  <a:srgbClr val="002060"/>
                </a:solidFill>
              </a:rPr>
              <a:t>1.1. </a:t>
            </a:r>
            <a:r>
              <a:rPr lang="en-US" b="1" dirty="0" err="1" smtClean="0">
                <a:solidFill>
                  <a:srgbClr val="002060"/>
                </a:solidFill>
              </a:rPr>
              <a:t>Tổng</a:t>
            </a:r>
            <a:r>
              <a:rPr lang="en-US" b="1" dirty="0" smtClean="0">
                <a:solidFill>
                  <a:srgbClr val="002060"/>
                </a:solidFill>
              </a:rPr>
              <a:t> </a:t>
            </a:r>
            <a:r>
              <a:rPr lang="en-US" b="1" dirty="0" err="1" smtClean="0">
                <a:solidFill>
                  <a:srgbClr val="002060"/>
                </a:solidFill>
              </a:rPr>
              <a:t>quan</a:t>
            </a:r>
            <a:r>
              <a:rPr lang="en-US" b="1" dirty="0" smtClean="0">
                <a:solidFill>
                  <a:srgbClr val="002060"/>
                </a:solidFill>
              </a:rPr>
              <a:t> </a:t>
            </a:r>
            <a:r>
              <a:rPr lang="en-US" b="1" dirty="0" err="1" smtClean="0">
                <a:solidFill>
                  <a:srgbClr val="002060"/>
                </a:solidFill>
              </a:rPr>
              <a:t>về</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8"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1"/>
          </p:nvPr>
        </p:nvSpPr>
        <p:spPr/>
        <p:txBody>
          <a:bodyPr/>
          <a:lstStyle/>
          <a:p>
            <a:fld id="{01FC069F-519A-4FBA-A280-9BFE5EA1AC9F}" type="slidenum">
              <a:rPr lang="en-US" smtClean="0"/>
              <a:pPr/>
              <a:t>24</a:t>
            </a:fld>
            <a:endParaRPr lang="en-US" dirty="0"/>
          </a:p>
        </p:txBody>
      </p:sp>
    </p:spTree>
    <p:extLst>
      <p:ext uri="{BB962C8B-B14F-4D97-AF65-F5344CB8AC3E}">
        <p14:creationId xmlns:p14="http://schemas.microsoft.com/office/powerpoint/2010/main" val="509758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 (Internet Protocol)</a:t>
            </a:r>
          </a:p>
          <a:p>
            <a:pPr lvl="1"/>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nhất</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thế</a:t>
            </a:r>
            <a:r>
              <a:rPr lang="en-US" dirty="0" smtClean="0">
                <a:solidFill>
                  <a:srgbClr val="002060"/>
                </a:solidFill>
              </a:rPr>
              <a:t> </a:t>
            </a:r>
            <a:r>
              <a:rPr lang="en-US" dirty="0" err="1" smtClean="0">
                <a:solidFill>
                  <a:srgbClr val="002060"/>
                </a:solidFill>
              </a:rPr>
              <a:t>giới</a:t>
            </a:r>
            <a:r>
              <a:rPr lang="en-US" dirty="0" smtClean="0">
                <a:solidFill>
                  <a:srgbClr val="002060"/>
                </a:solidFill>
              </a:rPr>
              <a:t>.</a:t>
            </a:r>
          </a:p>
          <a:p>
            <a:pPr lvl="1"/>
            <a:r>
              <a:rPr lang="en-US" dirty="0" err="1" smtClean="0">
                <a:solidFill>
                  <a:srgbClr val="002060"/>
                </a:solidFill>
              </a:rPr>
              <a:t>Thành</a:t>
            </a:r>
            <a:r>
              <a:rPr lang="en-US" dirty="0" smtClean="0">
                <a:solidFill>
                  <a:srgbClr val="002060"/>
                </a:solidFill>
              </a:rPr>
              <a:t> </a:t>
            </a:r>
            <a:r>
              <a:rPr lang="en-US" dirty="0" err="1" smtClean="0">
                <a:solidFill>
                  <a:srgbClr val="002060"/>
                </a:solidFill>
              </a:rPr>
              <a:t>công</a:t>
            </a:r>
            <a:r>
              <a:rPr lang="en-US" dirty="0" smtClean="0">
                <a:solidFill>
                  <a:srgbClr val="002060"/>
                </a:solidFill>
              </a:rPr>
              <a:t> </a:t>
            </a:r>
            <a:r>
              <a:rPr lang="en-US" dirty="0" err="1" smtClean="0">
                <a:solidFill>
                  <a:srgbClr val="002060"/>
                </a:solidFill>
              </a:rPr>
              <a:t>của</a:t>
            </a:r>
            <a:r>
              <a:rPr lang="en-US" dirty="0" smtClean="0">
                <a:solidFill>
                  <a:srgbClr val="002060"/>
                </a:solidFill>
              </a:rPr>
              <a:t> Internet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nhờ</a:t>
            </a:r>
            <a:r>
              <a:rPr lang="en-US" dirty="0" smtClean="0">
                <a:solidFill>
                  <a:srgbClr val="002060"/>
                </a:solidFill>
              </a:rPr>
              <a:t> </a:t>
            </a:r>
            <a:r>
              <a:rPr lang="en-US" dirty="0" smtClean="0">
                <a:solidFill>
                  <a:srgbClr val="002060"/>
                </a:solidFill>
              </a:rPr>
              <a:t>IPv4</a:t>
            </a:r>
            <a:endParaRPr lang="en-US" dirty="0" smtClean="0">
              <a:solidFill>
                <a:srgbClr val="002060"/>
              </a:solidFill>
            </a:endParaRPr>
          </a:p>
          <a:p>
            <a:pPr lvl="1"/>
            <a:r>
              <a:rPr lang="en-US" dirty="0" err="1" smtClean="0">
                <a:solidFill>
                  <a:srgbClr val="002060"/>
                </a:solidFill>
              </a:rPr>
              <a:t>Được</a:t>
            </a:r>
            <a:r>
              <a:rPr lang="en-US" dirty="0" smtClean="0">
                <a:solidFill>
                  <a:srgbClr val="002060"/>
                </a:solidFill>
              </a:rPr>
              <a:t> </a:t>
            </a:r>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tất</a:t>
            </a:r>
            <a:r>
              <a:rPr lang="en-US" dirty="0" smtClean="0">
                <a:solidFill>
                  <a:srgbClr val="002060"/>
                </a:solidFill>
              </a:rPr>
              <a:t> </a:t>
            </a:r>
            <a:r>
              <a:rPr lang="en-US" dirty="0" err="1" smtClean="0">
                <a:solidFill>
                  <a:srgbClr val="002060"/>
                </a:solidFill>
              </a:rPr>
              <a:t>cả</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hành</a:t>
            </a:r>
            <a:r>
              <a:rPr lang="en-US" dirty="0" smtClean="0">
                <a:solidFill>
                  <a:srgbClr val="002060"/>
                </a:solidFill>
              </a:rPr>
              <a:t>.</a:t>
            </a:r>
          </a:p>
          <a:p>
            <a:pPr lvl="1"/>
            <a:r>
              <a:rPr lang="en-US" dirty="0" err="1" smtClean="0">
                <a:solidFill>
                  <a:srgbClr val="002060"/>
                </a:solidFill>
              </a:rPr>
              <a:t>Là</a:t>
            </a:r>
            <a:r>
              <a:rPr lang="en-US" dirty="0" smtClean="0">
                <a:solidFill>
                  <a:srgbClr val="002060"/>
                </a:solidFill>
              </a:rPr>
              <a:t> </a:t>
            </a:r>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mạng</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1.2. Giao thức Internet</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429000" y="4038600"/>
            <a:ext cx="2286000" cy="2286000"/>
          </a:xfrm>
          <a:prstGeom prst="rect">
            <a:avLst/>
          </a:prstGeom>
        </p:spPr>
      </p:pic>
      <p:sp>
        <p:nvSpPr>
          <p:cNvPr id="4" name="Slide Number Placeholder 3"/>
          <p:cNvSpPr>
            <a:spLocks noGrp="1"/>
          </p:cNvSpPr>
          <p:nvPr>
            <p:ph type="sldNum" sz="quarter" idx="11"/>
          </p:nvPr>
        </p:nvSpPr>
        <p:spPr/>
        <p:txBody>
          <a:bodyPr/>
          <a:lstStyle/>
          <a:p>
            <a:fld id="{01FC069F-519A-4FBA-A280-9BFE5EA1AC9F}"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352800"/>
            <a:ext cx="7848600" cy="1470025"/>
          </a:xfrm>
        </p:spPr>
        <p:txBody>
          <a:bodyPr/>
          <a:lstStyle/>
          <a:p>
            <a:r>
              <a:rPr lang="en-US" b="1" dirty="0" err="1" smtClean="0">
                <a:solidFill>
                  <a:srgbClr val="002060"/>
                </a:solidFill>
              </a:rPr>
              <a:t>Chương</a:t>
            </a:r>
            <a:r>
              <a:rPr lang="en-US" b="1" dirty="0" smtClean="0">
                <a:solidFill>
                  <a:srgbClr val="002060"/>
                </a:solidFill>
              </a:rPr>
              <a:t> 2. </a:t>
            </a:r>
            <a:r>
              <a:rPr lang="en-US" b="1" dirty="0" err="1" smtClean="0">
                <a:solidFill>
                  <a:srgbClr val="002060"/>
                </a:solidFill>
              </a:rPr>
              <a:t>Bộ</a:t>
            </a:r>
            <a:r>
              <a:rPr lang="en-US" b="1" dirty="0" smtClean="0">
                <a:solidFill>
                  <a:srgbClr val="002060"/>
                </a:solidFill>
              </a:rPr>
              <a:t> </a:t>
            </a:r>
            <a:r>
              <a:rPr lang="en-US" b="1" dirty="0" err="1" smtClean="0">
                <a:solidFill>
                  <a:srgbClr val="002060"/>
                </a:solidFill>
              </a:rPr>
              <a:t>giao</a:t>
            </a:r>
            <a:r>
              <a:rPr lang="en-US" b="1" dirty="0" smtClean="0">
                <a:solidFill>
                  <a:srgbClr val="002060"/>
                </a:solidFill>
              </a:rPr>
              <a:t> </a:t>
            </a:r>
            <a:r>
              <a:rPr lang="en-US" b="1" dirty="0" err="1" smtClean="0">
                <a:solidFill>
                  <a:srgbClr val="002060"/>
                </a:solidFill>
              </a:rPr>
              <a:t>thức</a:t>
            </a:r>
            <a:r>
              <a:rPr lang="en-US" b="1" dirty="0" smtClean="0">
                <a:solidFill>
                  <a:srgbClr val="002060"/>
                </a:solidFill>
              </a:rPr>
              <a:t> Internet</a:t>
            </a:r>
            <a:br>
              <a:rPr lang="en-US" b="1" dirty="0" smtClean="0">
                <a:solidFill>
                  <a:srgbClr val="002060"/>
                </a:solidFill>
              </a:rPr>
            </a:br>
            <a:r>
              <a:rPr lang="en-US" b="1" dirty="0" smtClean="0">
                <a:solidFill>
                  <a:srgbClr val="002060"/>
                </a:solidFill>
              </a:rPr>
              <a:t>TCP/IP</a:t>
            </a:r>
            <a:endParaRPr lang="en-US" b="1" dirty="0">
              <a:solidFill>
                <a:srgbClr val="00206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dirty="0" smtClean="0">
                <a:solidFill>
                  <a:srgbClr val="002060"/>
                </a:solidFill>
              </a:rPr>
              <a:t>2.1. </a:t>
            </a:r>
            <a:r>
              <a:rPr lang="en-US" dirty="0" err="1" smtClean="0">
                <a:solidFill>
                  <a:srgbClr val="002060"/>
                </a:solidFill>
              </a:rPr>
              <a:t>Giới</a:t>
            </a:r>
            <a:r>
              <a:rPr lang="en-US" dirty="0" smtClean="0">
                <a:solidFill>
                  <a:srgbClr val="002060"/>
                </a:solidFill>
              </a:rPr>
              <a:t> </a:t>
            </a:r>
            <a:r>
              <a:rPr lang="en-US" dirty="0" err="1" smtClean="0">
                <a:solidFill>
                  <a:srgbClr val="002060"/>
                </a:solidFill>
              </a:rPr>
              <a:t>thiệu</a:t>
            </a:r>
            <a:endParaRPr lang="en-US" dirty="0" smtClean="0">
              <a:solidFill>
                <a:srgbClr val="002060"/>
              </a:solidFill>
            </a:endParaRPr>
          </a:p>
          <a:p>
            <a:pPr marL="0" indent="0">
              <a:buNone/>
            </a:pPr>
            <a:r>
              <a:rPr lang="en-US" dirty="0" smtClean="0">
                <a:solidFill>
                  <a:srgbClr val="002060"/>
                </a:solidFill>
              </a:rPr>
              <a:t>2.2.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IPv4</a:t>
            </a:r>
          </a:p>
          <a:p>
            <a:pPr marL="0" indent="0">
              <a:buNone/>
            </a:pPr>
            <a:r>
              <a:rPr lang="en-US" dirty="0" smtClean="0">
                <a:solidFill>
                  <a:srgbClr val="002060"/>
                </a:solidFill>
              </a:rPr>
              <a:t>2.3.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IPv6</a:t>
            </a:r>
          </a:p>
          <a:p>
            <a:pPr marL="0" indent="0">
              <a:buNone/>
            </a:pPr>
            <a:r>
              <a:rPr lang="en-US" dirty="0" smtClean="0">
                <a:solidFill>
                  <a:srgbClr val="002060"/>
                </a:solidFill>
              </a:rPr>
              <a:t>2.4.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TCP</a:t>
            </a:r>
          </a:p>
          <a:p>
            <a:pPr marL="0" indent="0">
              <a:buNone/>
            </a:pPr>
            <a:r>
              <a:rPr lang="en-US" dirty="0" smtClean="0">
                <a:solidFill>
                  <a:srgbClr val="002060"/>
                </a:solidFill>
              </a:rPr>
              <a:t>2.5.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UDP</a:t>
            </a:r>
          </a:p>
          <a:p>
            <a:pPr marL="0" indent="0">
              <a:buNone/>
            </a:pPr>
            <a:r>
              <a:rPr lang="en-US" dirty="0" smtClean="0">
                <a:solidFill>
                  <a:srgbClr val="002060"/>
                </a:solidFill>
              </a:rPr>
              <a:t>2.6.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thống</a:t>
            </a:r>
            <a:r>
              <a:rPr lang="en-US" dirty="0" smtClean="0">
                <a:solidFill>
                  <a:srgbClr val="002060"/>
                </a:solidFill>
              </a:rPr>
              <a:t> </a:t>
            </a:r>
            <a:r>
              <a:rPr lang="en-US" dirty="0" err="1" smtClean="0">
                <a:solidFill>
                  <a:srgbClr val="002060"/>
                </a:solidFill>
              </a:rPr>
              <a:t>phân</a:t>
            </a:r>
            <a:r>
              <a:rPr lang="en-US" dirty="0" smtClean="0">
                <a:solidFill>
                  <a:srgbClr val="002060"/>
                </a:solidFill>
              </a:rPr>
              <a:t> </a:t>
            </a:r>
            <a:r>
              <a:rPr lang="en-US" dirty="0" err="1" smtClean="0">
                <a:solidFill>
                  <a:srgbClr val="002060"/>
                </a:solidFill>
              </a:rPr>
              <a:t>giải</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endParaRPr lang="en-US" dirty="0" smtClean="0">
              <a:solidFill>
                <a:srgbClr val="002060"/>
              </a:solidFill>
            </a:endParaRPr>
          </a:p>
        </p:txBody>
      </p:sp>
      <p:sp>
        <p:nvSpPr>
          <p:cNvPr id="3" name="Title 2"/>
          <p:cNvSpPr>
            <a:spLocks noGrp="1"/>
          </p:cNvSpPr>
          <p:nvPr>
            <p:ph type="title"/>
          </p:nvPr>
        </p:nvSpPr>
        <p:spPr/>
        <p:txBody>
          <a:bodyPr>
            <a:normAutofit fontScale="90000"/>
          </a:bodyPr>
          <a:lstStyle/>
          <a:p>
            <a:pPr algn="ctr"/>
            <a:r>
              <a:rPr lang="en-US" b="1" smtClean="0">
                <a:solidFill>
                  <a:srgbClr val="002060"/>
                </a:solidFill>
              </a:rPr>
              <a:t>Chương 2. Bộ giao thức Internet (TCP/IP)</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TCP/IP: Transmission Control Protocol/Internet Protocol.</a:t>
            </a:r>
          </a:p>
          <a:p>
            <a:pPr lvl="1"/>
            <a:r>
              <a:rPr lang="en-US" smtClean="0">
                <a:solidFill>
                  <a:srgbClr val="002060"/>
                </a:solidFill>
              </a:rPr>
              <a:t>Là bộ giao thức truyền thông được sử dụng trên Internet và hầu hết các mạng thương mại.</a:t>
            </a:r>
          </a:p>
          <a:p>
            <a:pPr lvl="1"/>
            <a:r>
              <a:rPr lang="en-US" smtClean="0">
                <a:solidFill>
                  <a:srgbClr val="002060"/>
                </a:solidFill>
              </a:rPr>
              <a:t>Được chia thành các tầng gồm nhiều giao thức, thuận tiện cho việc quản lý và phát triển.</a:t>
            </a:r>
          </a:p>
          <a:p>
            <a:pPr lvl="1"/>
            <a:r>
              <a:rPr lang="en-US" smtClean="0">
                <a:solidFill>
                  <a:srgbClr val="002060"/>
                </a:solidFill>
              </a:rPr>
              <a:t>Là thể hiện đơn giản hóa của mô hình lý thuyết OSI.</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network.png"/>
          <p:cNvPicPr>
            <a:picLocks noChangeAspect="1"/>
          </p:cNvPicPr>
          <p:nvPr/>
        </p:nvPicPr>
        <p:blipFill>
          <a:blip r:embed="rId3" cstate="print"/>
          <a:stretch>
            <a:fillRect/>
          </a:stretch>
        </p:blipFill>
        <p:spPr>
          <a:xfrm>
            <a:off x="3505200" y="4724400"/>
            <a:ext cx="1600200" cy="1600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672084"/>
            <a:ext cx="3073834" cy="2109716"/>
          </a:xfrm>
          <a:prstGeom prst="rect">
            <a:avLst/>
          </a:prstGeom>
        </p:spPr>
      </p:pic>
      <p:sp>
        <p:nvSpPr>
          <p:cNvPr id="6" name="Slide Number Placeholder 5"/>
          <p:cNvSpPr>
            <a:spLocks noGrp="1"/>
          </p:cNvSpPr>
          <p:nvPr>
            <p:ph type="sldNum" sz="quarter" idx="11"/>
          </p:nvPr>
        </p:nvSpPr>
        <p:spPr/>
        <p:txBody>
          <a:bodyPr/>
          <a:lstStyle/>
          <a:p>
            <a:fld id="{01FC069F-519A-4FBA-A280-9BFE5EA1AC9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smtClean="0">
                <a:solidFill>
                  <a:srgbClr val="002060"/>
                </a:solidFill>
              </a:rPr>
              <a:t>Bộ</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a:t>
            </a:r>
          </a:p>
          <a:p>
            <a:pPr lvl="1"/>
            <a:r>
              <a:rPr lang="en-US" dirty="0" err="1" smtClean="0">
                <a:solidFill>
                  <a:srgbClr val="002060"/>
                </a:solidFill>
              </a:rPr>
              <a:t>Gồm</a:t>
            </a:r>
            <a:r>
              <a:rPr lang="en-US" dirty="0" smtClean="0">
                <a:solidFill>
                  <a:srgbClr val="002060"/>
                </a:solidFill>
              </a:rPr>
              <a:t> </a:t>
            </a:r>
            <a:r>
              <a:rPr lang="en-US" dirty="0" err="1" smtClean="0">
                <a:solidFill>
                  <a:srgbClr val="002060"/>
                </a:solidFill>
              </a:rPr>
              <a:t>bốn</a:t>
            </a:r>
            <a:r>
              <a:rPr lang="en-US" dirty="0" smtClean="0">
                <a:solidFill>
                  <a:srgbClr val="002060"/>
                </a:solidFill>
              </a:rPr>
              <a:t> </a:t>
            </a:r>
            <a:r>
              <a:rPr lang="en-US" dirty="0" err="1" smtClean="0">
                <a:solidFill>
                  <a:srgbClr val="002060"/>
                </a:solidFill>
              </a:rPr>
              <a:t>tầng</a:t>
            </a:r>
            <a:endParaRPr lang="en-US" dirty="0" smtClean="0">
              <a:solidFill>
                <a:srgbClr val="002060"/>
              </a:solidFill>
            </a:endParaRPr>
          </a:p>
          <a:p>
            <a:pPr lvl="2">
              <a:buFont typeface="Courier New" panose="02070309020205020404" pitchFamily="49" charset="0"/>
              <a:buChar char="o"/>
            </a:pPr>
            <a:r>
              <a:rPr lang="en-US" dirty="0" err="1" smtClean="0">
                <a:solidFill>
                  <a:srgbClr val="002060"/>
                </a:solidFill>
              </a:rPr>
              <a:t>Tầng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 Application Layer.</a:t>
            </a:r>
          </a:p>
          <a:p>
            <a:pPr lvl="2">
              <a:buFont typeface="Courier New" panose="02070309020205020404" pitchFamily="49" charset="0"/>
              <a:buChar char="o"/>
            </a:pPr>
            <a:r>
              <a:rPr lang="en-US" dirty="0" err="1" smtClean="0">
                <a:solidFill>
                  <a:srgbClr val="002060"/>
                </a:solidFill>
              </a:rPr>
              <a:t>Tầng</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vận</a:t>
            </a:r>
            <a:r>
              <a:rPr lang="en-US" dirty="0" smtClean="0">
                <a:solidFill>
                  <a:srgbClr val="002060"/>
                </a:solidFill>
              </a:rPr>
              <a:t> – Transport Layer.</a:t>
            </a:r>
          </a:p>
          <a:p>
            <a:pPr lvl="2">
              <a:buFont typeface="Courier New" panose="02070309020205020404" pitchFamily="49" charset="0"/>
              <a:buChar char="o"/>
            </a:pPr>
            <a:r>
              <a:rPr lang="en-US" dirty="0" err="1" smtClean="0">
                <a:solidFill>
                  <a:srgbClr val="002060"/>
                </a:solidFill>
              </a:rPr>
              <a:t>Tầng</a:t>
            </a:r>
            <a:r>
              <a:rPr lang="en-US" dirty="0" smtClean="0">
                <a:solidFill>
                  <a:srgbClr val="002060"/>
                </a:solidFill>
              </a:rPr>
              <a:t> Internet – Internet Layer.</a:t>
            </a:r>
          </a:p>
          <a:p>
            <a:pPr lvl="2">
              <a:buFont typeface="Courier New" panose="02070309020205020404" pitchFamily="49" charset="0"/>
              <a:buChar char="o"/>
            </a:pPr>
            <a:r>
              <a:rPr lang="en-US" dirty="0" err="1" smtClean="0">
                <a:solidFill>
                  <a:srgbClr val="002060"/>
                </a:solidFill>
              </a:rPr>
              <a:t>Tầng</a:t>
            </a:r>
            <a:r>
              <a:rPr lang="en-US" dirty="0" smtClean="0">
                <a:solidFill>
                  <a:srgbClr val="002060"/>
                </a:solidFill>
              </a:rPr>
              <a:t> </a:t>
            </a:r>
            <a:r>
              <a:rPr lang="en-US" dirty="0" err="1" smtClean="0">
                <a:solidFill>
                  <a:srgbClr val="002060"/>
                </a:solidFill>
              </a:rPr>
              <a:t>truy</a:t>
            </a:r>
            <a:r>
              <a:rPr lang="en-US" dirty="0" smtClean="0">
                <a:solidFill>
                  <a:srgbClr val="002060"/>
                </a:solidFill>
              </a:rPr>
              <a:t> </a:t>
            </a:r>
            <a:r>
              <a:rPr lang="en-US" dirty="0" err="1" smtClean="0">
                <a:solidFill>
                  <a:srgbClr val="002060"/>
                </a:solidFill>
              </a:rPr>
              <a:t>nhập</a:t>
            </a:r>
            <a:r>
              <a:rPr lang="en-US" dirty="0" smtClean="0">
                <a:solidFill>
                  <a:srgbClr val="002060"/>
                </a:solidFill>
              </a:rPr>
              <a:t> </a:t>
            </a:r>
            <a:r>
              <a:rPr lang="en-US" dirty="0" err="1" smtClean="0">
                <a:solidFill>
                  <a:srgbClr val="002060"/>
                </a:solidFill>
              </a:rPr>
              <a:t>mạng</a:t>
            </a:r>
            <a:r>
              <a:rPr lang="en-US" dirty="0" smtClean="0">
                <a:solidFill>
                  <a:srgbClr val="002060"/>
                </a:solidFill>
              </a:rPr>
              <a:t> – Network Access Layer.</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tcp ip encapsulation"/>
          <p:cNvPicPr/>
          <p:nvPr/>
        </p:nvPicPr>
        <p:blipFill>
          <a:blip r:embed="rId3" cstate="print"/>
          <a:srcRect/>
          <a:stretch>
            <a:fillRect/>
          </a:stretch>
        </p:blipFill>
        <p:spPr bwMode="auto">
          <a:xfrm>
            <a:off x="2726690" y="3962400"/>
            <a:ext cx="3750310" cy="2436495"/>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fld id="{01FC069F-519A-4FBA-A280-9BFE5EA1AC9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vi-VN" dirty="0" smtClean="0">
                <a:solidFill>
                  <a:srgbClr val="002060"/>
                </a:solidFill>
              </a:rPr>
              <a:t>Cung cấp các kiến thức cơ bản về lập trình ứng dụng mạng</a:t>
            </a:r>
            <a:endParaRPr lang="en-US" dirty="0" smtClean="0">
              <a:solidFill>
                <a:srgbClr val="002060"/>
              </a:solidFill>
            </a:endParaRPr>
          </a:p>
          <a:p>
            <a:pPr>
              <a:buNone/>
            </a:pPr>
            <a:r>
              <a:rPr lang="en-US" dirty="0" smtClean="0">
                <a:solidFill>
                  <a:srgbClr val="002060"/>
                </a:solidFill>
              </a:rPr>
              <a:t>	</a:t>
            </a:r>
            <a:r>
              <a:rPr lang="en-US" dirty="0" smtClean="0">
                <a:solidFill>
                  <a:srgbClr val="002060"/>
                </a:solidFill>
              </a:rPr>
              <a:t>– </a:t>
            </a:r>
            <a:r>
              <a:rPr lang="en-US" dirty="0" err="1" smtClean="0">
                <a:solidFill>
                  <a:srgbClr val="002060"/>
                </a:solidFill>
              </a:rPr>
              <a:t>Xây</a:t>
            </a:r>
            <a:r>
              <a:rPr lang="en-US" dirty="0" smtClean="0">
                <a:solidFill>
                  <a:srgbClr val="002060"/>
                </a:solidFill>
              </a:rPr>
              <a:t> </a:t>
            </a:r>
            <a:r>
              <a:rPr lang="en-US" dirty="0" err="1" smtClean="0">
                <a:solidFill>
                  <a:srgbClr val="002060"/>
                </a:solidFill>
              </a:rPr>
              <a:t>dựng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Server.</a:t>
            </a:r>
          </a:p>
          <a:p>
            <a:pPr>
              <a:buNone/>
            </a:pPr>
            <a:r>
              <a:rPr lang="en-US" dirty="0" smtClean="0">
                <a:solidFill>
                  <a:srgbClr val="002060"/>
                </a:solidFill>
              </a:rPr>
              <a:t>	</a:t>
            </a:r>
            <a:r>
              <a:rPr lang="en-US" dirty="0" smtClean="0">
                <a:solidFill>
                  <a:srgbClr val="002060"/>
                </a:solidFill>
              </a:rPr>
              <a:t>– </a:t>
            </a:r>
            <a:r>
              <a:rPr lang="en-US" dirty="0" err="1" smtClean="0">
                <a:solidFill>
                  <a:srgbClr val="002060"/>
                </a:solidFill>
              </a:rPr>
              <a:t>Xây</a:t>
            </a:r>
            <a:r>
              <a:rPr lang="en-US" dirty="0" smtClean="0">
                <a:solidFill>
                  <a:srgbClr val="002060"/>
                </a:solidFill>
              </a:rPr>
              <a:t> </a:t>
            </a:r>
            <a:r>
              <a:rPr lang="en-US" dirty="0" err="1" smtClean="0">
                <a:solidFill>
                  <a:srgbClr val="002060"/>
                </a:solidFill>
              </a:rPr>
              <a:t>dựng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Client.</a:t>
            </a:r>
          </a:p>
          <a:p>
            <a:pPr>
              <a:buNone/>
            </a:pPr>
            <a:r>
              <a:rPr lang="en-US" dirty="0" smtClean="0">
                <a:solidFill>
                  <a:srgbClr val="002060"/>
                </a:solidFill>
              </a:rPr>
              <a:t>	</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kỹ</a:t>
            </a:r>
            <a:r>
              <a:rPr lang="en-US" dirty="0" smtClean="0">
                <a:solidFill>
                  <a:srgbClr val="002060"/>
                </a:solidFill>
              </a:rPr>
              <a:t> </a:t>
            </a:r>
            <a:r>
              <a:rPr lang="en-US" dirty="0" err="1" smtClean="0">
                <a:solidFill>
                  <a:srgbClr val="002060"/>
                </a:solidFill>
              </a:rPr>
              <a:t>thuật</a:t>
            </a:r>
            <a:r>
              <a:rPr lang="en-US" dirty="0" smtClean="0">
                <a:solidFill>
                  <a:srgbClr val="002060"/>
                </a:solidFill>
              </a:rPr>
              <a:t> </a:t>
            </a:r>
            <a:r>
              <a:rPr lang="en-US" dirty="0" err="1" smtClean="0">
                <a:solidFill>
                  <a:srgbClr val="002060"/>
                </a:solidFill>
              </a:rPr>
              <a:t>vào</a:t>
            </a:r>
            <a:r>
              <a:rPr lang="en-US" dirty="0" smtClean="0">
                <a:solidFill>
                  <a:srgbClr val="002060"/>
                </a:solidFill>
              </a:rPr>
              <a:t> </a:t>
            </a:r>
            <a:r>
              <a:rPr lang="en-US" dirty="0" err="1" smtClean="0">
                <a:solidFill>
                  <a:srgbClr val="002060"/>
                </a:solidFill>
              </a:rPr>
              <a:t>ra.</a:t>
            </a:r>
            <a:endParaRPr lang="en-US" dirty="0" smtClean="0">
              <a:solidFill>
                <a:srgbClr val="002060"/>
              </a:solidFill>
            </a:endParaRPr>
          </a:p>
          <a:p>
            <a:pPr>
              <a:buNone/>
            </a:pPr>
            <a:r>
              <a:rPr lang="vi-VN" dirty="0" smtClean="0">
                <a:solidFill>
                  <a:srgbClr val="002060"/>
                </a:solidFill>
              </a:rPr>
              <a:t>•</a:t>
            </a:r>
            <a:r>
              <a:rPr lang="en-US" dirty="0" smtClean="0">
                <a:solidFill>
                  <a:srgbClr val="002060"/>
                </a:solidFill>
              </a:rPr>
              <a:t>	</a:t>
            </a:r>
            <a:r>
              <a:rPr lang="vi-VN" dirty="0" smtClean="0">
                <a:solidFill>
                  <a:srgbClr val="002060"/>
                </a:solidFill>
              </a:rPr>
              <a:t>Cung cấp các kỹ năng cần thiết để thiết kế và xây dựng ứng dụng mạng</a:t>
            </a:r>
          </a:p>
          <a:p>
            <a:pPr>
              <a:buNone/>
            </a:pPr>
            <a:r>
              <a:rPr lang="en-US" dirty="0" smtClean="0">
                <a:solidFill>
                  <a:srgbClr val="002060"/>
                </a:solidFill>
              </a:rPr>
              <a:t>	</a:t>
            </a:r>
            <a:r>
              <a:rPr lang="vi-VN" dirty="0" smtClean="0">
                <a:solidFill>
                  <a:srgbClr val="002060"/>
                </a:solidFill>
              </a:rPr>
              <a:t>–</a:t>
            </a:r>
            <a:r>
              <a:rPr lang="en-US" dirty="0" smtClean="0">
                <a:solidFill>
                  <a:srgbClr val="002060"/>
                </a:solidFill>
              </a:rPr>
              <a:t> </a:t>
            </a:r>
            <a:r>
              <a:rPr lang="vi-VN" dirty="0" smtClean="0">
                <a:solidFill>
                  <a:srgbClr val="002060"/>
                </a:solidFill>
              </a:rPr>
              <a:t>Sử </a:t>
            </a:r>
            <a:r>
              <a:rPr lang="vi-VN" dirty="0" smtClean="0">
                <a:solidFill>
                  <a:srgbClr val="002060"/>
                </a:solidFill>
              </a:rPr>
              <a:t>dụng thư viện, môi trường, tài liệu.</a:t>
            </a:r>
          </a:p>
          <a:p>
            <a:pPr>
              <a:buNone/>
            </a:pPr>
            <a:r>
              <a:rPr lang="en-US" dirty="0" smtClean="0">
                <a:solidFill>
                  <a:srgbClr val="002060"/>
                </a:solidFill>
              </a:rPr>
              <a:t>	</a:t>
            </a:r>
            <a:r>
              <a:rPr lang="vi-VN" dirty="0" smtClean="0">
                <a:solidFill>
                  <a:srgbClr val="002060"/>
                </a:solidFill>
              </a:rPr>
              <a:t>–</a:t>
            </a:r>
            <a:r>
              <a:rPr lang="en-US" dirty="0" smtClean="0">
                <a:solidFill>
                  <a:srgbClr val="002060"/>
                </a:solidFill>
              </a:rPr>
              <a:t> </a:t>
            </a:r>
            <a:r>
              <a:rPr lang="vi-VN" dirty="0" smtClean="0">
                <a:solidFill>
                  <a:srgbClr val="002060"/>
                </a:solidFill>
              </a:rPr>
              <a:t>Thiết </a:t>
            </a:r>
            <a:r>
              <a:rPr lang="vi-VN" dirty="0" smtClean="0">
                <a:solidFill>
                  <a:srgbClr val="002060"/>
                </a:solidFill>
              </a:rPr>
              <a:t>kế, xây dựng chương trình</a:t>
            </a:r>
            <a:r>
              <a:rPr lang="en-US" dirty="0" smtClean="0">
                <a:solidFill>
                  <a:srgbClr val="002060"/>
                </a:solidFill>
              </a:rPr>
              <a:t>.</a:t>
            </a:r>
            <a:endParaRPr lang="vi-VN" dirty="0"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Mục đích</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pPr algn="just"/>
            <a:r>
              <a:rPr lang="en-US" dirty="0" err="1" smtClean="0">
                <a:solidFill>
                  <a:srgbClr val="002060"/>
                </a:solidFill>
              </a:rPr>
              <a:t>Bộ</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a:t>
            </a:r>
          </a:p>
          <a:p>
            <a:pPr lvl="1" algn="just"/>
            <a:r>
              <a:rPr lang="en-US" dirty="0" err="1" smtClean="0">
                <a:solidFill>
                  <a:srgbClr val="002060"/>
                </a:solidFill>
              </a:rPr>
              <a:t>Tầng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endParaRPr lang="en-US" dirty="0" smtClean="0">
              <a:solidFill>
                <a:srgbClr val="002060"/>
              </a:solidFill>
            </a:endParaRPr>
          </a:p>
          <a:p>
            <a:pPr lvl="2" algn="just">
              <a:buFont typeface="Courier New" panose="02070309020205020404" pitchFamily="49" charset="0"/>
              <a:buChar char="o"/>
            </a:pPr>
            <a:r>
              <a:rPr lang="en-US" dirty="0" err="1" smtClean="0">
                <a:solidFill>
                  <a:srgbClr val="002060"/>
                </a:solidFill>
              </a:rPr>
              <a:t>Đóng</a:t>
            </a:r>
            <a:r>
              <a:rPr lang="en-US" dirty="0" smtClean="0">
                <a:solidFill>
                  <a:srgbClr val="002060"/>
                </a:solidFill>
              </a:rPr>
              <a:t> </a:t>
            </a:r>
            <a:r>
              <a:rPr lang="en-US" dirty="0" err="1" smtClean="0">
                <a:solidFill>
                  <a:srgbClr val="002060"/>
                </a:solidFill>
              </a:rPr>
              <a:t>gói</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người</a:t>
            </a:r>
            <a:r>
              <a:rPr lang="en-US" dirty="0" smtClean="0">
                <a:solidFill>
                  <a:srgbClr val="002060"/>
                </a:solidFill>
              </a:rPr>
              <a:t> </a:t>
            </a:r>
            <a:r>
              <a:rPr lang="en-US" dirty="0" err="1" smtClean="0">
                <a:solidFill>
                  <a:srgbClr val="002060"/>
                </a:solidFill>
              </a:rPr>
              <a:t>dùng</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riêng</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chuyển</a:t>
            </a:r>
            <a:r>
              <a:rPr lang="en-US" dirty="0" smtClean="0">
                <a:solidFill>
                  <a:srgbClr val="002060"/>
                </a:solidFill>
              </a:rPr>
              <a:t> </a:t>
            </a:r>
            <a:r>
              <a:rPr lang="en-US" dirty="0" err="1" smtClean="0">
                <a:solidFill>
                  <a:srgbClr val="002060"/>
                </a:solidFill>
              </a:rPr>
              <a:t>xuống</a:t>
            </a:r>
            <a:r>
              <a:rPr lang="en-US" dirty="0" smtClean="0">
                <a:solidFill>
                  <a:srgbClr val="002060"/>
                </a:solidFill>
              </a:rPr>
              <a:t>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dưới</a:t>
            </a:r>
            <a:r>
              <a:rPr lang="en-US" dirty="0" smtClean="0">
                <a:solidFill>
                  <a:srgbClr val="002060"/>
                </a:solidFill>
              </a:rPr>
              <a:t>.</a:t>
            </a:r>
          </a:p>
          <a:p>
            <a:pPr lvl="2" algn="just">
              <a:buFont typeface="Courier New" panose="02070309020205020404" pitchFamily="49" charset="0"/>
              <a:buChar char="o"/>
            </a:pP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dụng</a:t>
            </a:r>
            <a:r>
              <a:rPr lang="en-US" dirty="0" smtClean="0">
                <a:solidFill>
                  <a:srgbClr val="002060"/>
                </a:solidFill>
              </a:rPr>
              <a:t>: HTTP, FTP, SMTP, POP3, DNS, SSH, IMAP...</a:t>
            </a:r>
          </a:p>
          <a:p>
            <a:pPr lvl="2" algn="just">
              <a:buFont typeface="Courier New" panose="02070309020205020404" pitchFamily="49" charset="0"/>
              <a:buChar char="o"/>
            </a:pPr>
            <a:r>
              <a:rPr lang="en-US" i="1" dirty="0" err="1" smtClean="0">
                <a:solidFill>
                  <a:srgbClr val="002060"/>
                </a:solidFill>
              </a:rPr>
              <a:t>Việc</a:t>
            </a:r>
            <a:r>
              <a:rPr lang="en-US" i="1" dirty="0" smtClean="0">
                <a:solidFill>
                  <a:srgbClr val="002060"/>
                </a:solidFill>
              </a:rPr>
              <a:t> </a:t>
            </a:r>
            <a:r>
              <a:rPr lang="en-US" i="1" dirty="0" err="1" smtClean="0">
                <a:solidFill>
                  <a:srgbClr val="002060"/>
                </a:solidFill>
              </a:rPr>
              <a:t>lập</a:t>
            </a:r>
            <a:r>
              <a:rPr lang="en-US" i="1" dirty="0" smtClean="0">
                <a:solidFill>
                  <a:srgbClr val="002060"/>
                </a:solidFill>
              </a:rPr>
              <a:t> </a:t>
            </a:r>
            <a:r>
              <a:rPr lang="en-US" i="1" dirty="0" err="1" smtClean="0">
                <a:solidFill>
                  <a:srgbClr val="002060"/>
                </a:solidFill>
              </a:rPr>
              <a:t>trình</a:t>
            </a:r>
            <a:r>
              <a:rPr lang="en-US" i="1" dirty="0" smtClean="0">
                <a:solidFill>
                  <a:srgbClr val="002060"/>
                </a:solidFill>
              </a:rPr>
              <a:t> </a:t>
            </a:r>
            <a:r>
              <a:rPr lang="en-US" i="1" dirty="0" err="1" smtClean="0">
                <a:solidFill>
                  <a:srgbClr val="002060"/>
                </a:solidFill>
              </a:rPr>
              <a:t>mạng</a:t>
            </a:r>
            <a:r>
              <a:rPr lang="en-US" i="1" dirty="0" smtClean="0">
                <a:solidFill>
                  <a:srgbClr val="002060"/>
                </a:solidFill>
              </a:rPr>
              <a:t> </a:t>
            </a:r>
            <a:r>
              <a:rPr lang="en-US" i="1" dirty="0" err="1" smtClean="0">
                <a:solidFill>
                  <a:srgbClr val="002060"/>
                </a:solidFill>
              </a:rPr>
              <a:t>sẽ</a:t>
            </a:r>
            <a:r>
              <a:rPr lang="en-US" i="1" dirty="0" smtClean="0">
                <a:solidFill>
                  <a:srgbClr val="002060"/>
                </a:solidFill>
              </a:rPr>
              <a:t> </a:t>
            </a:r>
            <a:r>
              <a:rPr lang="en-US" i="1" dirty="0" err="1" smtClean="0">
                <a:solidFill>
                  <a:srgbClr val="002060"/>
                </a:solidFill>
              </a:rPr>
              <a:t>xây</a:t>
            </a:r>
            <a:r>
              <a:rPr lang="en-US" i="1" dirty="0" smtClean="0">
                <a:solidFill>
                  <a:srgbClr val="002060"/>
                </a:solidFill>
              </a:rPr>
              <a:t> </a:t>
            </a:r>
            <a:r>
              <a:rPr lang="en-US" i="1" dirty="0" err="1" smtClean="0">
                <a:solidFill>
                  <a:srgbClr val="002060"/>
                </a:solidFill>
              </a:rPr>
              <a:t>dựng</a:t>
            </a:r>
            <a:r>
              <a:rPr lang="en-US" i="1" dirty="0" smtClean="0">
                <a:solidFill>
                  <a:srgbClr val="002060"/>
                </a:solidFill>
              </a:rPr>
              <a:t> </a:t>
            </a:r>
            <a:r>
              <a:rPr lang="en-US" i="1" dirty="0" err="1" smtClean="0">
                <a:solidFill>
                  <a:srgbClr val="002060"/>
                </a:solidFill>
              </a:rPr>
              <a:t>ứng</a:t>
            </a:r>
            <a:r>
              <a:rPr lang="en-US" i="1" dirty="0" smtClean="0">
                <a:solidFill>
                  <a:srgbClr val="002060"/>
                </a:solidFill>
              </a:rPr>
              <a:t> </a:t>
            </a:r>
            <a:r>
              <a:rPr lang="en-US" i="1" dirty="0" err="1" smtClean="0">
                <a:solidFill>
                  <a:srgbClr val="002060"/>
                </a:solidFill>
              </a:rPr>
              <a:t>dụng</a:t>
            </a:r>
            <a:r>
              <a:rPr lang="en-US" i="1" dirty="0" smtClean="0">
                <a:solidFill>
                  <a:srgbClr val="002060"/>
                </a:solidFill>
              </a:rPr>
              <a:t> </a:t>
            </a:r>
            <a:r>
              <a:rPr lang="en-US" i="1" dirty="0" err="1" smtClean="0">
                <a:solidFill>
                  <a:srgbClr val="002060"/>
                </a:solidFill>
              </a:rPr>
              <a:t>tuân</a:t>
            </a:r>
            <a:r>
              <a:rPr lang="en-US" i="1" dirty="0" smtClean="0">
                <a:solidFill>
                  <a:srgbClr val="002060"/>
                </a:solidFill>
              </a:rPr>
              <a:t> </a:t>
            </a:r>
            <a:r>
              <a:rPr lang="en-US" i="1" dirty="0" err="1" smtClean="0">
                <a:solidFill>
                  <a:srgbClr val="002060"/>
                </a:solidFill>
              </a:rPr>
              <a:t>theo</a:t>
            </a:r>
            <a:r>
              <a:rPr lang="en-US" i="1" dirty="0" smtClean="0">
                <a:solidFill>
                  <a:srgbClr val="002060"/>
                </a:solidFill>
              </a:rPr>
              <a:t> </a:t>
            </a:r>
            <a:r>
              <a:rPr lang="en-US" i="1" dirty="0" err="1" smtClean="0">
                <a:solidFill>
                  <a:srgbClr val="002060"/>
                </a:solidFill>
              </a:rPr>
              <a:t>một</a:t>
            </a:r>
            <a:r>
              <a:rPr lang="en-US" i="1" dirty="0" smtClean="0">
                <a:solidFill>
                  <a:srgbClr val="002060"/>
                </a:solidFill>
              </a:rPr>
              <a:t> </a:t>
            </a:r>
            <a:r>
              <a:rPr lang="en-US" i="1" dirty="0" err="1" smtClean="0">
                <a:solidFill>
                  <a:srgbClr val="002060"/>
                </a:solidFill>
              </a:rPr>
              <a:t>trong</a:t>
            </a:r>
            <a:r>
              <a:rPr lang="en-US" i="1" dirty="0" smtClean="0">
                <a:solidFill>
                  <a:srgbClr val="002060"/>
                </a:solidFill>
              </a:rPr>
              <a:t> </a:t>
            </a:r>
            <a:r>
              <a:rPr lang="en-US" i="1" dirty="0" err="1" smtClean="0">
                <a:solidFill>
                  <a:srgbClr val="002060"/>
                </a:solidFill>
              </a:rPr>
              <a:t>các</a:t>
            </a:r>
            <a:r>
              <a:rPr lang="en-US" i="1" dirty="0" smtClean="0">
                <a:solidFill>
                  <a:srgbClr val="002060"/>
                </a:solidFill>
              </a:rPr>
              <a:t> </a:t>
            </a:r>
            <a:r>
              <a:rPr lang="en-US" i="1" dirty="0" err="1" smtClean="0">
                <a:solidFill>
                  <a:srgbClr val="002060"/>
                </a:solidFill>
              </a:rPr>
              <a:t>giao</a:t>
            </a:r>
            <a:r>
              <a:rPr lang="en-US" i="1" dirty="0" smtClean="0">
                <a:solidFill>
                  <a:srgbClr val="002060"/>
                </a:solidFill>
              </a:rPr>
              <a:t> </a:t>
            </a:r>
            <a:r>
              <a:rPr lang="en-US" i="1" dirty="0" err="1" smtClean="0">
                <a:solidFill>
                  <a:srgbClr val="002060"/>
                </a:solidFill>
              </a:rPr>
              <a:t>thức</a:t>
            </a:r>
            <a:r>
              <a:rPr lang="en-US" i="1" dirty="0" smtClean="0">
                <a:solidFill>
                  <a:srgbClr val="002060"/>
                </a:solidFill>
              </a:rPr>
              <a:t> ở </a:t>
            </a:r>
            <a:r>
              <a:rPr lang="en-US" i="1" dirty="0" err="1" smtClean="0">
                <a:solidFill>
                  <a:srgbClr val="002060"/>
                </a:solidFill>
              </a:rPr>
              <a:t>tầng</a:t>
            </a:r>
            <a:r>
              <a:rPr lang="en-US" i="1" dirty="0" smtClean="0">
                <a:solidFill>
                  <a:srgbClr val="002060"/>
                </a:solidFill>
              </a:rPr>
              <a:t> </a:t>
            </a:r>
            <a:r>
              <a:rPr lang="en-US" i="1" dirty="0" err="1" smtClean="0">
                <a:solidFill>
                  <a:srgbClr val="002060"/>
                </a:solidFill>
              </a:rPr>
              <a:t>này</a:t>
            </a:r>
            <a:r>
              <a:rPr lang="en-US" i="1" dirty="0" smtClean="0">
                <a:solidFill>
                  <a:srgbClr val="002060"/>
                </a:solidFill>
              </a:rPr>
              <a:t> </a:t>
            </a:r>
            <a:r>
              <a:rPr lang="en-US" i="1" dirty="0" err="1" smtClean="0">
                <a:solidFill>
                  <a:srgbClr val="002060"/>
                </a:solidFill>
              </a:rPr>
              <a:t>hoặc</a:t>
            </a:r>
            <a:r>
              <a:rPr lang="en-US" i="1" dirty="0" smtClean="0">
                <a:solidFill>
                  <a:srgbClr val="002060"/>
                </a:solidFill>
              </a:rPr>
              <a:t> </a:t>
            </a:r>
            <a:r>
              <a:rPr lang="en-US" i="1" dirty="0" err="1" smtClean="0">
                <a:solidFill>
                  <a:srgbClr val="002060"/>
                </a:solidFill>
              </a:rPr>
              <a:t>giao</a:t>
            </a:r>
            <a:r>
              <a:rPr lang="en-US" i="1" dirty="0" smtClean="0">
                <a:solidFill>
                  <a:srgbClr val="002060"/>
                </a:solidFill>
              </a:rPr>
              <a:t> </a:t>
            </a:r>
            <a:r>
              <a:rPr lang="en-US" i="1" dirty="0" err="1" smtClean="0">
                <a:solidFill>
                  <a:srgbClr val="002060"/>
                </a:solidFill>
              </a:rPr>
              <a:t>thức</a:t>
            </a:r>
            <a:r>
              <a:rPr lang="en-US" i="1" dirty="0" smtClean="0">
                <a:solidFill>
                  <a:srgbClr val="002060"/>
                </a:solidFill>
              </a:rPr>
              <a:t> do </a:t>
            </a:r>
            <a:r>
              <a:rPr lang="en-US" i="1" dirty="0" err="1" smtClean="0">
                <a:solidFill>
                  <a:srgbClr val="002060"/>
                </a:solidFill>
              </a:rPr>
              <a:t>người</a:t>
            </a:r>
            <a:r>
              <a:rPr lang="en-US" i="1" dirty="0" smtClean="0">
                <a:solidFill>
                  <a:srgbClr val="002060"/>
                </a:solidFill>
              </a:rPr>
              <a:t> </a:t>
            </a:r>
            <a:r>
              <a:rPr lang="en-US" i="1" dirty="0" err="1" smtClean="0">
                <a:solidFill>
                  <a:srgbClr val="002060"/>
                </a:solidFill>
              </a:rPr>
              <a:t>phát</a:t>
            </a:r>
            <a:r>
              <a:rPr lang="en-US" i="1" dirty="0" smtClean="0">
                <a:solidFill>
                  <a:srgbClr val="002060"/>
                </a:solidFill>
              </a:rPr>
              <a:t> </a:t>
            </a:r>
            <a:r>
              <a:rPr lang="en-US" i="1" dirty="0" err="1" smtClean="0">
                <a:solidFill>
                  <a:srgbClr val="002060"/>
                </a:solidFill>
              </a:rPr>
              <a:t>triển</a:t>
            </a:r>
            <a:r>
              <a:rPr lang="en-US" i="1" dirty="0" smtClean="0">
                <a:solidFill>
                  <a:srgbClr val="002060"/>
                </a:solidFill>
              </a:rPr>
              <a:t> </a:t>
            </a:r>
            <a:r>
              <a:rPr lang="en-US" i="1" dirty="0" err="1" smtClean="0">
                <a:solidFill>
                  <a:srgbClr val="002060"/>
                </a:solidFill>
              </a:rPr>
              <a:t>tự</a:t>
            </a:r>
            <a:r>
              <a:rPr lang="en-US" i="1" dirty="0" smtClean="0">
                <a:solidFill>
                  <a:srgbClr val="002060"/>
                </a:solidFill>
              </a:rPr>
              <a:t> </a:t>
            </a:r>
            <a:r>
              <a:rPr lang="en-US" i="1" dirty="0" err="1" smtClean="0">
                <a:solidFill>
                  <a:srgbClr val="002060"/>
                </a:solidFill>
              </a:rPr>
              <a:t>định</a:t>
            </a:r>
            <a:r>
              <a:rPr lang="en-US" i="1" dirty="0" smtClean="0">
                <a:solidFill>
                  <a:srgbClr val="002060"/>
                </a:solidFill>
              </a:rPr>
              <a:t> </a:t>
            </a:r>
            <a:r>
              <a:rPr lang="en-US" i="1" dirty="0" err="1" smtClean="0">
                <a:solidFill>
                  <a:srgbClr val="002060"/>
                </a:solidFill>
              </a:rPr>
              <a:t>nghĩa</a:t>
            </a:r>
            <a:endParaRPr lang="en-US" i="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pPr algn="just"/>
            <a:r>
              <a:rPr lang="en-US" dirty="0" err="1" smtClean="0">
                <a:solidFill>
                  <a:srgbClr val="002060"/>
                </a:solidFill>
              </a:rPr>
              <a:t>Bộ</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a:t>
            </a:r>
          </a:p>
          <a:p>
            <a:pPr lvl="1" algn="just"/>
            <a:r>
              <a:rPr lang="en-US" dirty="0" err="1" smtClean="0">
                <a:solidFill>
                  <a:srgbClr val="002060"/>
                </a:solidFill>
              </a:rPr>
              <a:t>Tầng</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vận</a:t>
            </a:r>
            <a:endParaRPr lang="en-US" dirty="0" smtClean="0">
              <a:solidFill>
                <a:srgbClr val="002060"/>
              </a:solidFill>
            </a:endParaRPr>
          </a:p>
          <a:p>
            <a:pPr lvl="2" algn="just">
              <a:buFont typeface="Courier New" panose="02070309020205020404" pitchFamily="49" charset="0"/>
              <a:buChar char="o"/>
            </a:pPr>
            <a:r>
              <a:rPr lang="en-US" dirty="0" err="1" smtClean="0">
                <a:solidFill>
                  <a:srgbClr val="002060"/>
                </a:solidFill>
              </a:rPr>
              <a:t>Cung</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vụ</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a:t>
            </a:r>
          </a:p>
          <a:p>
            <a:pPr lvl="2" algn="just">
              <a:buFont typeface="Courier New" panose="02070309020205020404" pitchFamily="49" charset="0"/>
              <a:buChar char="o"/>
            </a:pPr>
            <a:r>
              <a:rPr lang="en-US" dirty="0" err="1" smtClean="0">
                <a:solidFill>
                  <a:srgbClr val="002060"/>
                </a:solidFill>
              </a:rPr>
              <a:t>Đơn</a:t>
            </a:r>
            <a:r>
              <a:rPr lang="en-US" dirty="0" smtClean="0">
                <a:solidFill>
                  <a:srgbClr val="002060"/>
                </a:solidFill>
              </a:rPr>
              <a:t> </a:t>
            </a:r>
            <a:r>
              <a:rPr lang="en-US" dirty="0" err="1" smtClean="0">
                <a:solidFill>
                  <a:srgbClr val="002060"/>
                </a:solidFill>
              </a:rPr>
              <a:t>vị</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đoạn</a:t>
            </a:r>
            <a:r>
              <a:rPr lang="en-US" dirty="0" smtClean="0">
                <a:solidFill>
                  <a:srgbClr val="002060"/>
                </a:solidFill>
              </a:rPr>
              <a:t> (segment</a:t>
            </a:r>
            <a:r>
              <a:rPr lang="en-US" dirty="0" smtClean="0">
                <a:solidFill>
                  <a:srgbClr val="002060"/>
                </a:solidFill>
              </a:rPr>
              <a:t>, datagram</a:t>
            </a:r>
            <a:r>
              <a:rPr lang="en-US" dirty="0" smtClean="0">
                <a:solidFill>
                  <a:srgbClr val="002060"/>
                </a:solidFill>
              </a:rPr>
              <a:t>)</a:t>
            </a:r>
          </a:p>
          <a:p>
            <a:pPr lvl="2" algn="just">
              <a:buFont typeface="Courier New" panose="02070309020205020404" pitchFamily="49" charset="0"/>
              <a:buChar char="o"/>
            </a:pP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ở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này</a:t>
            </a:r>
            <a:r>
              <a:rPr lang="en-US" dirty="0" smtClean="0">
                <a:solidFill>
                  <a:srgbClr val="002060"/>
                </a:solidFill>
              </a:rPr>
              <a:t>: TCP, UDP, ICMP.</a:t>
            </a:r>
          </a:p>
          <a:p>
            <a:pPr lvl="2" algn="just">
              <a:buFont typeface="Courier New" panose="02070309020205020404" pitchFamily="49" charset="0"/>
              <a:buChar char="o"/>
            </a:pPr>
            <a:r>
              <a:rPr lang="en-US" i="1" dirty="0" err="1" smtClean="0">
                <a:solidFill>
                  <a:srgbClr val="002060"/>
                </a:solidFill>
              </a:rPr>
              <a:t>Việc</a:t>
            </a:r>
            <a:r>
              <a:rPr lang="en-US" i="1" dirty="0" smtClean="0">
                <a:solidFill>
                  <a:srgbClr val="002060"/>
                </a:solidFill>
              </a:rPr>
              <a:t> </a:t>
            </a:r>
            <a:r>
              <a:rPr lang="en-US" i="1" dirty="0" err="1" smtClean="0">
                <a:solidFill>
                  <a:srgbClr val="002060"/>
                </a:solidFill>
              </a:rPr>
              <a:t>lập</a:t>
            </a:r>
            <a:r>
              <a:rPr lang="en-US" i="1" dirty="0" smtClean="0">
                <a:solidFill>
                  <a:srgbClr val="002060"/>
                </a:solidFill>
              </a:rPr>
              <a:t> </a:t>
            </a:r>
            <a:r>
              <a:rPr lang="en-US" i="1" dirty="0" err="1" smtClean="0">
                <a:solidFill>
                  <a:srgbClr val="002060"/>
                </a:solidFill>
              </a:rPr>
              <a:t>trình</a:t>
            </a:r>
            <a:r>
              <a:rPr lang="en-US" i="1" dirty="0" smtClean="0">
                <a:solidFill>
                  <a:srgbClr val="002060"/>
                </a:solidFill>
              </a:rPr>
              <a:t> </a:t>
            </a:r>
            <a:r>
              <a:rPr lang="en-US" i="1" dirty="0" err="1" smtClean="0">
                <a:solidFill>
                  <a:srgbClr val="002060"/>
                </a:solidFill>
              </a:rPr>
              <a:t>mạng</a:t>
            </a:r>
            <a:r>
              <a:rPr lang="en-US" i="1" dirty="0" smtClean="0">
                <a:solidFill>
                  <a:srgbClr val="002060"/>
                </a:solidFill>
              </a:rPr>
              <a:t> </a:t>
            </a:r>
            <a:r>
              <a:rPr lang="en-US" i="1" dirty="0" err="1" smtClean="0">
                <a:solidFill>
                  <a:srgbClr val="002060"/>
                </a:solidFill>
              </a:rPr>
              <a:t>sẽ</a:t>
            </a:r>
            <a:r>
              <a:rPr lang="en-US" i="1" dirty="0" smtClean="0">
                <a:solidFill>
                  <a:srgbClr val="002060"/>
                </a:solidFill>
              </a:rPr>
              <a:t> </a:t>
            </a:r>
            <a:r>
              <a:rPr lang="en-US" i="1" dirty="0" err="1" smtClean="0">
                <a:solidFill>
                  <a:srgbClr val="002060"/>
                </a:solidFill>
              </a:rPr>
              <a:t>sử</a:t>
            </a:r>
            <a:r>
              <a:rPr lang="en-US" i="1" dirty="0" smtClean="0">
                <a:solidFill>
                  <a:srgbClr val="002060"/>
                </a:solidFill>
              </a:rPr>
              <a:t> </a:t>
            </a:r>
            <a:r>
              <a:rPr lang="en-US" i="1" dirty="0" err="1" smtClean="0">
                <a:solidFill>
                  <a:srgbClr val="002060"/>
                </a:solidFill>
              </a:rPr>
              <a:t>dụng</a:t>
            </a:r>
            <a:r>
              <a:rPr lang="en-US" i="1" dirty="0" smtClean="0">
                <a:solidFill>
                  <a:srgbClr val="002060"/>
                </a:solidFill>
              </a:rPr>
              <a:t> </a:t>
            </a:r>
            <a:r>
              <a:rPr lang="en-US" i="1" dirty="0" err="1" smtClean="0">
                <a:solidFill>
                  <a:srgbClr val="002060"/>
                </a:solidFill>
              </a:rPr>
              <a:t>dịch</a:t>
            </a:r>
            <a:r>
              <a:rPr lang="en-US" i="1" dirty="0" smtClean="0">
                <a:solidFill>
                  <a:srgbClr val="002060"/>
                </a:solidFill>
              </a:rPr>
              <a:t> </a:t>
            </a:r>
            <a:r>
              <a:rPr lang="en-US" i="1" dirty="0" err="1" smtClean="0">
                <a:solidFill>
                  <a:srgbClr val="002060"/>
                </a:solidFill>
              </a:rPr>
              <a:t>vụ</a:t>
            </a:r>
            <a:r>
              <a:rPr lang="en-US" i="1" dirty="0" smtClean="0">
                <a:solidFill>
                  <a:srgbClr val="002060"/>
                </a:solidFill>
              </a:rPr>
              <a:t> do </a:t>
            </a:r>
            <a:r>
              <a:rPr lang="en-US" i="1" dirty="0" err="1" smtClean="0">
                <a:solidFill>
                  <a:srgbClr val="002060"/>
                </a:solidFill>
              </a:rPr>
              <a:t>các</a:t>
            </a:r>
            <a:r>
              <a:rPr lang="en-US" i="1" dirty="0" smtClean="0">
                <a:solidFill>
                  <a:srgbClr val="002060"/>
                </a:solidFill>
              </a:rPr>
              <a:t> </a:t>
            </a:r>
            <a:r>
              <a:rPr lang="en-US" i="1" dirty="0" err="1" smtClean="0">
                <a:solidFill>
                  <a:srgbClr val="002060"/>
                </a:solidFill>
              </a:rPr>
              <a:t>giao</a:t>
            </a:r>
            <a:r>
              <a:rPr lang="en-US" i="1" dirty="0" smtClean="0">
                <a:solidFill>
                  <a:srgbClr val="002060"/>
                </a:solidFill>
              </a:rPr>
              <a:t> </a:t>
            </a:r>
            <a:r>
              <a:rPr lang="en-US" i="1" dirty="0" err="1" smtClean="0">
                <a:solidFill>
                  <a:srgbClr val="002060"/>
                </a:solidFill>
              </a:rPr>
              <a:t>thức</a:t>
            </a:r>
            <a:r>
              <a:rPr lang="en-US" i="1" dirty="0" smtClean="0">
                <a:solidFill>
                  <a:srgbClr val="002060"/>
                </a:solidFill>
              </a:rPr>
              <a:t> ở </a:t>
            </a:r>
            <a:r>
              <a:rPr lang="en-US" i="1" dirty="0" err="1" smtClean="0">
                <a:solidFill>
                  <a:srgbClr val="002060"/>
                </a:solidFill>
              </a:rPr>
              <a:t>tầng</a:t>
            </a:r>
            <a:r>
              <a:rPr lang="en-US" i="1" dirty="0" smtClean="0">
                <a:solidFill>
                  <a:srgbClr val="002060"/>
                </a:solidFill>
              </a:rPr>
              <a:t> </a:t>
            </a:r>
            <a:r>
              <a:rPr lang="en-US" i="1" dirty="0" err="1" smtClean="0">
                <a:solidFill>
                  <a:srgbClr val="002060"/>
                </a:solidFill>
              </a:rPr>
              <a:t>này</a:t>
            </a:r>
            <a:r>
              <a:rPr lang="en-US" i="1" dirty="0" smtClean="0">
                <a:solidFill>
                  <a:srgbClr val="002060"/>
                </a:solidFill>
              </a:rPr>
              <a:t> </a:t>
            </a:r>
            <a:r>
              <a:rPr lang="en-US" i="1" dirty="0" err="1" smtClean="0">
                <a:solidFill>
                  <a:srgbClr val="002060"/>
                </a:solidFill>
              </a:rPr>
              <a:t>cung</a:t>
            </a:r>
            <a:r>
              <a:rPr lang="en-US" i="1" dirty="0" smtClean="0">
                <a:solidFill>
                  <a:srgbClr val="002060"/>
                </a:solidFill>
              </a:rPr>
              <a:t> </a:t>
            </a:r>
            <a:r>
              <a:rPr lang="en-US" i="1" dirty="0" err="1" smtClean="0">
                <a:solidFill>
                  <a:srgbClr val="002060"/>
                </a:solidFill>
              </a:rPr>
              <a:t>cấp</a:t>
            </a:r>
            <a:r>
              <a:rPr lang="en-US" i="1" dirty="0" smtClean="0">
                <a:solidFill>
                  <a:srgbClr val="002060"/>
                </a:solidFill>
              </a:rPr>
              <a:t> </a:t>
            </a:r>
            <a:r>
              <a:rPr lang="en-US" i="1" dirty="0" err="1" smtClean="0">
                <a:solidFill>
                  <a:srgbClr val="002060"/>
                </a:solidFill>
              </a:rPr>
              <a:t>để</a:t>
            </a:r>
            <a:r>
              <a:rPr lang="en-US" i="1" dirty="0" smtClean="0">
                <a:solidFill>
                  <a:srgbClr val="002060"/>
                </a:solidFill>
              </a:rPr>
              <a:t> </a:t>
            </a:r>
            <a:r>
              <a:rPr lang="en-US" i="1" dirty="0" err="1" smtClean="0">
                <a:solidFill>
                  <a:srgbClr val="002060"/>
                </a:solidFill>
              </a:rPr>
              <a:t>truyền</a:t>
            </a:r>
            <a:r>
              <a:rPr lang="en-US" i="1" dirty="0" smtClean="0">
                <a:solidFill>
                  <a:srgbClr val="002060"/>
                </a:solidFill>
              </a:rPr>
              <a:t> </a:t>
            </a:r>
            <a:r>
              <a:rPr lang="en-US" i="1" dirty="0" err="1" smtClean="0">
                <a:solidFill>
                  <a:srgbClr val="002060"/>
                </a:solidFill>
              </a:rPr>
              <a:t>dữ</a:t>
            </a:r>
            <a:r>
              <a:rPr lang="en-US" i="1" dirty="0" smtClean="0">
                <a:solidFill>
                  <a:srgbClr val="002060"/>
                </a:solidFill>
              </a:rPr>
              <a:t> </a:t>
            </a:r>
            <a:r>
              <a:rPr lang="en-US" i="1" dirty="0" err="1" smtClean="0">
                <a:solidFill>
                  <a:srgbClr val="002060"/>
                </a:solidFill>
              </a:rPr>
              <a:t>liệu</a:t>
            </a:r>
            <a:endParaRPr lang="en-US" i="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pPr algn="just"/>
            <a:r>
              <a:rPr lang="en-US" dirty="0" err="1" smtClean="0">
                <a:solidFill>
                  <a:srgbClr val="002060"/>
                </a:solidFill>
              </a:rPr>
              <a:t>Bộ</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a:t>
            </a:r>
          </a:p>
          <a:p>
            <a:pPr lvl="1" algn="just"/>
            <a:r>
              <a:rPr lang="en-US" dirty="0" err="1" smtClean="0">
                <a:solidFill>
                  <a:srgbClr val="002060"/>
                </a:solidFill>
              </a:rPr>
              <a:t>Tầng</a:t>
            </a:r>
            <a:r>
              <a:rPr lang="en-US" dirty="0" smtClean="0">
                <a:solidFill>
                  <a:srgbClr val="002060"/>
                </a:solidFill>
              </a:rPr>
              <a:t> Internet</a:t>
            </a:r>
          </a:p>
          <a:p>
            <a:pPr lvl="2" algn="just">
              <a:buFont typeface="Courier New" panose="02070309020205020404" pitchFamily="49" charset="0"/>
              <a:buChar char="o"/>
            </a:pPr>
            <a:r>
              <a:rPr lang="en-US" dirty="0" err="1" smtClean="0">
                <a:solidFill>
                  <a:srgbClr val="002060"/>
                </a:solidFill>
              </a:rPr>
              <a:t>Định</a:t>
            </a:r>
            <a:r>
              <a:rPr lang="en-US" dirty="0" smtClean="0">
                <a:solidFill>
                  <a:srgbClr val="002060"/>
                </a:solidFill>
              </a:rPr>
              <a:t> </a:t>
            </a:r>
            <a:r>
              <a:rPr lang="en-US" dirty="0" err="1" smtClean="0">
                <a:solidFill>
                  <a:srgbClr val="002060"/>
                </a:solidFill>
              </a:rPr>
              <a:t>tuyến</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gói</a:t>
            </a:r>
            <a:r>
              <a:rPr lang="en-US" dirty="0" smtClean="0">
                <a:solidFill>
                  <a:srgbClr val="002060"/>
                </a:solidFill>
              </a:rPr>
              <a:t> tin </a:t>
            </a:r>
            <a:r>
              <a:rPr lang="en-US" dirty="0" err="1" smtClean="0">
                <a:solidFill>
                  <a:srgbClr val="002060"/>
                </a:solidFill>
              </a:rPr>
              <a:t>liên</a:t>
            </a:r>
            <a:r>
              <a:rPr lang="en-US" dirty="0" smtClean="0">
                <a:solidFill>
                  <a:srgbClr val="002060"/>
                </a:solidFill>
              </a:rPr>
              <a:t> </a:t>
            </a:r>
            <a:r>
              <a:rPr lang="en-US" dirty="0" err="1" smtClean="0">
                <a:solidFill>
                  <a:srgbClr val="002060"/>
                </a:solidFill>
              </a:rPr>
              <a:t>mạng</a:t>
            </a:r>
            <a:r>
              <a:rPr lang="en-US" dirty="0" smtClean="0">
                <a:solidFill>
                  <a:srgbClr val="002060"/>
                </a:solidFill>
              </a:rPr>
              <a:t>.</a:t>
            </a:r>
          </a:p>
          <a:p>
            <a:pPr lvl="2" algn="just">
              <a:buFont typeface="Courier New" panose="02070309020205020404" pitchFamily="49" charset="0"/>
              <a:buChar char="o"/>
            </a:pPr>
            <a:r>
              <a:rPr lang="en-US" dirty="0" err="1" smtClean="0">
                <a:solidFill>
                  <a:srgbClr val="002060"/>
                </a:solidFill>
              </a:rPr>
              <a:t>Cung</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vụ</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tính</a:t>
            </a:r>
            <a:r>
              <a:rPr lang="en-US" dirty="0" smtClean="0">
                <a:solidFill>
                  <a:srgbClr val="002060"/>
                </a:solidFill>
              </a:rPr>
              <a:t> –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cùng</a:t>
            </a:r>
            <a:r>
              <a:rPr lang="en-US" dirty="0" smtClean="0">
                <a:solidFill>
                  <a:srgbClr val="002060"/>
                </a:solidFill>
              </a:rPr>
              <a:t> </a:t>
            </a:r>
            <a:r>
              <a:rPr lang="en-US" dirty="0" err="1" smtClean="0">
                <a:solidFill>
                  <a:srgbClr val="002060"/>
                </a:solidFill>
              </a:rPr>
              <a:t>nhánh</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nhánh</a:t>
            </a:r>
            <a:r>
              <a:rPr lang="en-US" dirty="0" smtClean="0">
                <a:solidFill>
                  <a:srgbClr val="002060"/>
                </a:solidFill>
              </a:rPr>
              <a:t> </a:t>
            </a:r>
            <a:r>
              <a:rPr lang="en-US" dirty="0" err="1" smtClean="0">
                <a:solidFill>
                  <a:srgbClr val="002060"/>
                </a:solidFill>
              </a:rPr>
              <a:t>mạng</a:t>
            </a:r>
            <a:r>
              <a:rPr lang="en-US" dirty="0" smtClean="0">
                <a:solidFill>
                  <a:srgbClr val="002060"/>
                </a:solidFill>
              </a:rPr>
              <a:t>.</a:t>
            </a:r>
          </a:p>
          <a:p>
            <a:pPr lvl="2" algn="just">
              <a:buFont typeface="Courier New" panose="02070309020205020404" pitchFamily="49" charset="0"/>
              <a:buChar char="o"/>
            </a:pPr>
            <a:r>
              <a:rPr lang="en-US" dirty="0" err="1" smtClean="0">
                <a:solidFill>
                  <a:srgbClr val="002060"/>
                </a:solidFill>
              </a:rPr>
              <a:t>Đơn</a:t>
            </a:r>
            <a:r>
              <a:rPr lang="en-US" dirty="0" smtClean="0">
                <a:solidFill>
                  <a:srgbClr val="002060"/>
                </a:solidFill>
              </a:rPr>
              <a:t> </a:t>
            </a:r>
            <a:r>
              <a:rPr lang="en-US" dirty="0" err="1" smtClean="0">
                <a:solidFill>
                  <a:srgbClr val="002060"/>
                </a:solidFill>
              </a:rPr>
              <a:t>vị</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gói</a:t>
            </a:r>
            <a:r>
              <a:rPr lang="en-US" dirty="0" smtClean="0">
                <a:solidFill>
                  <a:srgbClr val="002060"/>
                </a:solidFill>
              </a:rPr>
              <a:t> tin (packet).</a:t>
            </a:r>
          </a:p>
          <a:p>
            <a:pPr lvl="2" algn="just">
              <a:buFont typeface="Courier New" panose="02070309020205020404" pitchFamily="49" charset="0"/>
              <a:buChar char="o"/>
            </a:pP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ở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này</a:t>
            </a:r>
            <a:r>
              <a:rPr lang="en-US" dirty="0" smtClean="0">
                <a:solidFill>
                  <a:srgbClr val="002060"/>
                </a:solidFill>
              </a:rPr>
              <a:t>: IPv4, IPv6....</a:t>
            </a:r>
          </a:p>
          <a:p>
            <a:pPr lvl="2" algn="just">
              <a:buFont typeface="Courier New" panose="02070309020205020404" pitchFamily="49" charset="0"/>
              <a:buChar char="o"/>
            </a:pPr>
            <a:r>
              <a:rPr lang="en-US" i="1" dirty="0" err="1" smtClean="0">
                <a:solidFill>
                  <a:srgbClr val="002060"/>
                </a:solidFill>
              </a:rPr>
              <a:t>Việc</a:t>
            </a:r>
            <a:r>
              <a:rPr lang="en-US" i="1" dirty="0" smtClean="0">
                <a:solidFill>
                  <a:srgbClr val="002060"/>
                </a:solidFill>
              </a:rPr>
              <a:t> </a:t>
            </a:r>
            <a:r>
              <a:rPr lang="en-US" i="1" dirty="0" err="1" smtClean="0">
                <a:solidFill>
                  <a:srgbClr val="002060"/>
                </a:solidFill>
              </a:rPr>
              <a:t>lập</a:t>
            </a:r>
            <a:r>
              <a:rPr lang="en-US" i="1" dirty="0" smtClean="0">
                <a:solidFill>
                  <a:srgbClr val="002060"/>
                </a:solidFill>
              </a:rPr>
              <a:t> </a:t>
            </a:r>
            <a:r>
              <a:rPr lang="en-US" i="1" dirty="0" err="1" smtClean="0">
                <a:solidFill>
                  <a:srgbClr val="002060"/>
                </a:solidFill>
              </a:rPr>
              <a:t>trình</a:t>
            </a:r>
            <a:r>
              <a:rPr lang="en-US" i="1" dirty="0" smtClean="0">
                <a:solidFill>
                  <a:srgbClr val="002060"/>
                </a:solidFill>
              </a:rPr>
              <a:t> </a:t>
            </a:r>
            <a:r>
              <a:rPr lang="en-US" i="1" dirty="0" err="1" smtClean="0">
                <a:solidFill>
                  <a:srgbClr val="002060"/>
                </a:solidFill>
              </a:rPr>
              <a:t>ứng</a:t>
            </a:r>
            <a:r>
              <a:rPr lang="en-US" i="1" dirty="0" smtClean="0">
                <a:solidFill>
                  <a:srgbClr val="002060"/>
                </a:solidFill>
              </a:rPr>
              <a:t> </a:t>
            </a:r>
            <a:r>
              <a:rPr lang="en-US" i="1" dirty="0" err="1" smtClean="0">
                <a:solidFill>
                  <a:srgbClr val="002060"/>
                </a:solidFill>
              </a:rPr>
              <a:t>dụng</a:t>
            </a:r>
            <a:r>
              <a:rPr lang="en-US" i="1" dirty="0" smtClean="0">
                <a:solidFill>
                  <a:srgbClr val="002060"/>
                </a:solidFill>
              </a:rPr>
              <a:t> </a:t>
            </a:r>
            <a:r>
              <a:rPr lang="en-US" i="1" dirty="0" err="1" smtClean="0">
                <a:solidFill>
                  <a:srgbClr val="002060"/>
                </a:solidFill>
              </a:rPr>
              <a:t>mạng</a:t>
            </a:r>
            <a:r>
              <a:rPr lang="en-US" i="1" dirty="0" smtClean="0">
                <a:solidFill>
                  <a:srgbClr val="002060"/>
                </a:solidFill>
              </a:rPr>
              <a:t> </a:t>
            </a:r>
            <a:r>
              <a:rPr lang="en-US" i="1" dirty="0" err="1" smtClean="0">
                <a:solidFill>
                  <a:srgbClr val="002060"/>
                </a:solidFill>
              </a:rPr>
              <a:t>sẽ</a:t>
            </a:r>
            <a:r>
              <a:rPr lang="en-US" i="1" dirty="0" smtClean="0">
                <a:solidFill>
                  <a:srgbClr val="002060"/>
                </a:solidFill>
              </a:rPr>
              <a:t> </a:t>
            </a:r>
            <a:r>
              <a:rPr lang="en-US" i="1" dirty="0" err="1" smtClean="0">
                <a:solidFill>
                  <a:srgbClr val="002060"/>
                </a:solidFill>
              </a:rPr>
              <a:t>rất</a:t>
            </a:r>
            <a:r>
              <a:rPr lang="en-US" i="1" dirty="0" smtClean="0">
                <a:solidFill>
                  <a:srgbClr val="002060"/>
                </a:solidFill>
              </a:rPr>
              <a:t> </a:t>
            </a:r>
            <a:r>
              <a:rPr lang="en-US" i="1" dirty="0" err="1" smtClean="0">
                <a:solidFill>
                  <a:srgbClr val="002060"/>
                </a:solidFill>
              </a:rPr>
              <a:t>ít</a:t>
            </a:r>
            <a:r>
              <a:rPr lang="en-US" i="1" dirty="0" smtClean="0">
                <a:solidFill>
                  <a:srgbClr val="002060"/>
                </a:solidFill>
              </a:rPr>
              <a:t> </a:t>
            </a:r>
            <a:r>
              <a:rPr lang="en-US" i="1" dirty="0" err="1" smtClean="0">
                <a:solidFill>
                  <a:srgbClr val="002060"/>
                </a:solidFill>
              </a:rPr>
              <a:t>khi</a:t>
            </a:r>
            <a:r>
              <a:rPr lang="en-US" i="1" dirty="0" smtClean="0">
                <a:solidFill>
                  <a:srgbClr val="002060"/>
                </a:solidFill>
              </a:rPr>
              <a:t> can </a:t>
            </a:r>
            <a:r>
              <a:rPr lang="en-US" i="1" dirty="0" err="1" smtClean="0">
                <a:solidFill>
                  <a:srgbClr val="002060"/>
                </a:solidFill>
              </a:rPr>
              <a:t>thiệp</a:t>
            </a:r>
            <a:r>
              <a:rPr lang="en-US" i="1" dirty="0" smtClean="0">
                <a:solidFill>
                  <a:srgbClr val="002060"/>
                </a:solidFill>
              </a:rPr>
              <a:t> </a:t>
            </a:r>
            <a:r>
              <a:rPr lang="en-US" i="1" dirty="0" err="1" smtClean="0">
                <a:solidFill>
                  <a:srgbClr val="002060"/>
                </a:solidFill>
              </a:rPr>
              <a:t>vào</a:t>
            </a:r>
            <a:r>
              <a:rPr lang="en-US" i="1" dirty="0" smtClean="0">
                <a:solidFill>
                  <a:srgbClr val="002060"/>
                </a:solidFill>
              </a:rPr>
              <a:t> </a:t>
            </a:r>
            <a:r>
              <a:rPr lang="en-US" i="1" dirty="0" err="1" smtClean="0">
                <a:solidFill>
                  <a:srgbClr val="002060"/>
                </a:solidFill>
              </a:rPr>
              <a:t>tầng</a:t>
            </a:r>
            <a:r>
              <a:rPr lang="en-US" i="1" dirty="0" smtClean="0">
                <a:solidFill>
                  <a:srgbClr val="002060"/>
                </a:solidFill>
              </a:rPr>
              <a:t> </a:t>
            </a:r>
            <a:r>
              <a:rPr lang="en-US" i="1" dirty="0" err="1" smtClean="0">
                <a:solidFill>
                  <a:srgbClr val="002060"/>
                </a:solidFill>
              </a:rPr>
              <a:t>này</a:t>
            </a:r>
            <a:r>
              <a:rPr lang="en-US" i="1" dirty="0" smtClean="0">
                <a:solidFill>
                  <a:srgbClr val="002060"/>
                </a:solidFill>
              </a:rPr>
              <a:t>, </a:t>
            </a:r>
            <a:r>
              <a:rPr lang="en-US" i="1" dirty="0" err="1" smtClean="0">
                <a:solidFill>
                  <a:srgbClr val="002060"/>
                </a:solidFill>
              </a:rPr>
              <a:t>trừ</a:t>
            </a:r>
            <a:r>
              <a:rPr lang="en-US" i="1" dirty="0" smtClean="0">
                <a:solidFill>
                  <a:srgbClr val="002060"/>
                </a:solidFill>
              </a:rPr>
              <a:t> </a:t>
            </a:r>
            <a:r>
              <a:rPr lang="en-US" i="1" dirty="0" err="1" smtClean="0">
                <a:solidFill>
                  <a:srgbClr val="002060"/>
                </a:solidFill>
              </a:rPr>
              <a:t>khi</a:t>
            </a:r>
            <a:r>
              <a:rPr lang="en-US" i="1" dirty="0" smtClean="0">
                <a:solidFill>
                  <a:srgbClr val="002060"/>
                </a:solidFill>
              </a:rPr>
              <a:t> </a:t>
            </a:r>
            <a:r>
              <a:rPr lang="en-US" i="1" dirty="0" err="1" smtClean="0">
                <a:solidFill>
                  <a:srgbClr val="002060"/>
                </a:solidFill>
              </a:rPr>
              <a:t>phát</a:t>
            </a:r>
            <a:r>
              <a:rPr lang="en-US" i="1" dirty="0" smtClean="0">
                <a:solidFill>
                  <a:srgbClr val="002060"/>
                </a:solidFill>
              </a:rPr>
              <a:t> </a:t>
            </a:r>
            <a:r>
              <a:rPr lang="en-US" i="1" dirty="0" err="1" smtClean="0">
                <a:solidFill>
                  <a:srgbClr val="002060"/>
                </a:solidFill>
              </a:rPr>
              <a:t>triển</a:t>
            </a:r>
            <a:r>
              <a:rPr lang="en-US" i="1" dirty="0" smtClean="0">
                <a:solidFill>
                  <a:srgbClr val="002060"/>
                </a:solidFill>
              </a:rPr>
              <a:t> </a:t>
            </a:r>
            <a:r>
              <a:rPr lang="en-US" i="1" dirty="0" err="1" smtClean="0">
                <a:solidFill>
                  <a:srgbClr val="002060"/>
                </a:solidFill>
              </a:rPr>
              <a:t>một</a:t>
            </a:r>
            <a:r>
              <a:rPr lang="en-US" i="1" dirty="0" smtClean="0">
                <a:solidFill>
                  <a:srgbClr val="002060"/>
                </a:solidFill>
              </a:rPr>
              <a:t> </a:t>
            </a:r>
            <a:r>
              <a:rPr lang="en-US" i="1" dirty="0" err="1" smtClean="0">
                <a:solidFill>
                  <a:srgbClr val="002060"/>
                </a:solidFill>
              </a:rPr>
              <a:t>giao</a:t>
            </a:r>
            <a:r>
              <a:rPr lang="en-US" i="1" dirty="0" smtClean="0">
                <a:solidFill>
                  <a:srgbClr val="002060"/>
                </a:solidFill>
              </a:rPr>
              <a:t> </a:t>
            </a:r>
            <a:r>
              <a:rPr lang="en-US" i="1" dirty="0" err="1" smtClean="0">
                <a:solidFill>
                  <a:srgbClr val="002060"/>
                </a:solidFill>
              </a:rPr>
              <a:t>thức</a:t>
            </a:r>
            <a:r>
              <a:rPr lang="en-US" i="1" dirty="0" smtClean="0">
                <a:solidFill>
                  <a:srgbClr val="002060"/>
                </a:solidFill>
              </a:rPr>
              <a:t> </a:t>
            </a:r>
            <a:r>
              <a:rPr lang="en-US" i="1" dirty="0" err="1" smtClean="0">
                <a:solidFill>
                  <a:srgbClr val="002060"/>
                </a:solidFill>
              </a:rPr>
              <a:t>liên</a:t>
            </a:r>
            <a:r>
              <a:rPr lang="en-US" i="1" dirty="0" smtClean="0">
                <a:solidFill>
                  <a:srgbClr val="002060"/>
                </a:solidFill>
              </a:rPr>
              <a:t> </a:t>
            </a:r>
            <a:r>
              <a:rPr lang="en-US" i="1" dirty="0" err="1" smtClean="0">
                <a:solidFill>
                  <a:srgbClr val="002060"/>
                </a:solidFill>
              </a:rPr>
              <a:t>mạng</a:t>
            </a:r>
            <a:r>
              <a:rPr lang="en-US" i="1" dirty="0" smtClean="0">
                <a:solidFill>
                  <a:srgbClr val="002060"/>
                </a:solidFill>
              </a:rPr>
              <a:t> </a:t>
            </a:r>
            <a:r>
              <a:rPr lang="en-US" i="1" dirty="0" err="1" smtClean="0">
                <a:solidFill>
                  <a:srgbClr val="002060"/>
                </a:solidFill>
              </a:rPr>
              <a:t>mới</a:t>
            </a:r>
            <a:r>
              <a:rPr lang="en-US" i="1" dirty="0" smtClean="0">
                <a:solidFill>
                  <a:srgbClr val="002060"/>
                </a:solidFill>
              </a:rPr>
              <a:t>.</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smtClean="0">
                <a:solidFill>
                  <a:srgbClr val="002060"/>
                </a:solidFill>
              </a:rPr>
              <a:t>Bộ</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a:t>
            </a:r>
          </a:p>
          <a:p>
            <a:pPr lvl="1"/>
            <a:r>
              <a:rPr lang="en-US" dirty="0" err="1" smtClean="0">
                <a:solidFill>
                  <a:srgbClr val="002060"/>
                </a:solidFill>
              </a:rPr>
              <a:t>Tầng</a:t>
            </a:r>
            <a:r>
              <a:rPr lang="en-US" dirty="0" smtClean="0">
                <a:solidFill>
                  <a:srgbClr val="002060"/>
                </a:solidFill>
              </a:rPr>
              <a:t> </a:t>
            </a:r>
            <a:r>
              <a:rPr lang="en-US" dirty="0" err="1" smtClean="0">
                <a:solidFill>
                  <a:srgbClr val="002060"/>
                </a:solidFill>
              </a:rPr>
              <a:t>truy</a:t>
            </a:r>
            <a:r>
              <a:rPr lang="en-US" dirty="0" smtClean="0">
                <a:solidFill>
                  <a:srgbClr val="002060"/>
                </a:solidFill>
              </a:rPr>
              <a:t> </a:t>
            </a:r>
            <a:r>
              <a:rPr lang="en-US" dirty="0" err="1" smtClean="0">
                <a:solidFill>
                  <a:srgbClr val="002060"/>
                </a:solidFill>
              </a:rPr>
              <a:t>nhập</a:t>
            </a:r>
            <a:r>
              <a:rPr lang="en-US" dirty="0" smtClean="0">
                <a:solidFill>
                  <a:srgbClr val="002060"/>
                </a:solidFill>
              </a:rPr>
              <a:t> </a:t>
            </a:r>
            <a:r>
              <a:rPr lang="en-US" dirty="0" err="1" smtClean="0">
                <a:solidFill>
                  <a:srgbClr val="002060"/>
                </a:solidFill>
              </a:rPr>
              <a:t>mạng</a:t>
            </a:r>
            <a:endParaRPr lang="en-US" dirty="0" smtClean="0">
              <a:solidFill>
                <a:srgbClr val="002060"/>
              </a:solidFill>
            </a:endParaRPr>
          </a:p>
          <a:p>
            <a:pPr lvl="2">
              <a:buFont typeface="Courier New" panose="02070309020205020404" pitchFamily="49" charset="0"/>
              <a:buChar char="o"/>
            </a:pPr>
            <a:r>
              <a:rPr lang="en-US" dirty="0" err="1" smtClean="0">
                <a:solidFill>
                  <a:srgbClr val="002060"/>
                </a:solidFill>
              </a:rPr>
              <a:t>Cung</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vụ</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nút</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cùng</a:t>
            </a:r>
            <a:r>
              <a:rPr lang="en-US" dirty="0" smtClean="0">
                <a:solidFill>
                  <a:srgbClr val="002060"/>
                </a:solidFill>
              </a:rPr>
              <a:t> </a:t>
            </a:r>
            <a:r>
              <a:rPr lang="en-US" dirty="0" err="1" smtClean="0">
                <a:solidFill>
                  <a:srgbClr val="002060"/>
                </a:solidFill>
              </a:rPr>
              <a:t>một</a:t>
            </a:r>
            <a:r>
              <a:rPr lang="en-US" dirty="0" smtClean="0">
                <a:solidFill>
                  <a:srgbClr val="002060"/>
                </a:solidFill>
              </a:rPr>
              <a:t> </a:t>
            </a:r>
            <a:r>
              <a:rPr lang="en-US" dirty="0" err="1" smtClean="0">
                <a:solidFill>
                  <a:srgbClr val="002060"/>
                </a:solidFill>
              </a:rPr>
              <a:t>nhánh</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vật</a:t>
            </a:r>
            <a:r>
              <a:rPr lang="en-US" dirty="0" smtClean="0">
                <a:solidFill>
                  <a:srgbClr val="002060"/>
                </a:solidFill>
              </a:rPr>
              <a:t> </a:t>
            </a:r>
            <a:r>
              <a:rPr lang="en-US" dirty="0" err="1" smtClean="0">
                <a:solidFill>
                  <a:srgbClr val="002060"/>
                </a:solidFill>
              </a:rPr>
              <a:t>lý</a:t>
            </a:r>
            <a:r>
              <a:rPr lang="en-US" dirty="0" smtClean="0">
                <a:solidFill>
                  <a:srgbClr val="002060"/>
                </a:solidFill>
              </a:rPr>
              <a:t>.</a:t>
            </a:r>
          </a:p>
          <a:p>
            <a:pPr lvl="2">
              <a:buFont typeface="Courier New" panose="02070309020205020404" pitchFamily="49" charset="0"/>
              <a:buChar char="o"/>
            </a:pPr>
            <a:r>
              <a:rPr lang="en-US" dirty="0" err="1" smtClean="0">
                <a:solidFill>
                  <a:srgbClr val="002060"/>
                </a:solidFill>
              </a:rPr>
              <a:t>Đơn</a:t>
            </a:r>
            <a:r>
              <a:rPr lang="en-US" dirty="0" smtClean="0">
                <a:solidFill>
                  <a:srgbClr val="002060"/>
                </a:solidFill>
              </a:rPr>
              <a:t> </a:t>
            </a:r>
            <a:r>
              <a:rPr lang="en-US" dirty="0" err="1" smtClean="0">
                <a:solidFill>
                  <a:srgbClr val="002060"/>
                </a:solidFill>
              </a:rPr>
              <a:t>vị</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khung</a:t>
            </a:r>
            <a:r>
              <a:rPr lang="en-US" dirty="0" smtClean="0">
                <a:solidFill>
                  <a:srgbClr val="002060"/>
                </a:solidFill>
              </a:rPr>
              <a:t> (frame).</a:t>
            </a:r>
          </a:p>
          <a:p>
            <a:pPr lvl="2">
              <a:buFont typeface="Courier New" panose="02070309020205020404" pitchFamily="49" charset="0"/>
              <a:buChar char="o"/>
            </a:pPr>
            <a:r>
              <a:rPr lang="en-US" dirty="0" err="1" smtClean="0">
                <a:solidFill>
                  <a:srgbClr val="002060"/>
                </a:solidFill>
              </a:rPr>
              <a:t>Phụ</a:t>
            </a:r>
            <a:r>
              <a:rPr lang="en-US" dirty="0" smtClean="0">
                <a:solidFill>
                  <a:srgbClr val="002060"/>
                </a:solidFill>
              </a:rPr>
              <a:t> </a:t>
            </a:r>
            <a:r>
              <a:rPr lang="en-US" dirty="0" err="1" smtClean="0">
                <a:solidFill>
                  <a:srgbClr val="002060"/>
                </a:solidFill>
              </a:rPr>
              <a:t>thuộc</a:t>
            </a:r>
            <a:r>
              <a:rPr lang="en-US" dirty="0" smtClean="0">
                <a:solidFill>
                  <a:srgbClr val="002060"/>
                </a:solidFill>
              </a:rPr>
              <a:t> </a:t>
            </a:r>
            <a:r>
              <a:rPr lang="en-US" dirty="0" err="1" smtClean="0">
                <a:solidFill>
                  <a:srgbClr val="002060"/>
                </a:solidFill>
              </a:rPr>
              <a:t>rất</a:t>
            </a:r>
            <a:r>
              <a:rPr lang="en-US" dirty="0" smtClean="0">
                <a:solidFill>
                  <a:srgbClr val="002060"/>
                </a:solidFill>
              </a:rPr>
              <a:t>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vào</a:t>
            </a:r>
            <a:r>
              <a:rPr lang="en-US" dirty="0" smtClean="0">
                <a:solidFill>
                  <a:srgbClr val="002060"/>
                </a:solidFill>
              </a:rPr>
              <a:t> </a:t>
            </a:r>
            <a:r>
              <a:rPr lang="en-US" dirty="0" err="1" smtClean="0">
                <a:solidFill>
                  <a:srgbClr val="002060"/>
                </a:solidFill>
              </a:rPr>
              <a:t>phương</a:t>
            </a:r>
            <a:r>
              <a:rPr lang="en-US" dirty="0" smtClean="0">
                <a:solidFill>
                  <a:srgbClr val="002060"/>
                </a:solidFill>
              </a:rPr>
              <a:t> </a:t>
            </a:r>
            <a:r>
              <a:rPr lang="en-US" dirty="0" err="1" smtClean="0">
                <a:solidFill>
                  <a:srgbClr val="002060"/>
                </a:solidFill>
              </a:rPr>
              <a:t>tiện</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vật</a:t>
            </a:r>
            <a:r>
              <a:rPr lang="en-US" dirty="0" smtClean="0">
                <a:solidFill>
                  <a:srgbClr val="002060"/>
                </a:solidFill>
              </a:rPr>
              <a:t> </a:t>
            </a:r>
            <a:r>
              <a:rPr lang="en-US" dirty="0" err="1" smtClean="0">
                <a:solidFill>
                  <a:srgbClr val="002060"/>
                </a:solidFill>
              </a:rPr>
              <a:t>lý</a:t>
            </a:r>
            <a:r>
              <a:rPr lang="en-US" dirty="0" smtClean="0">
                <a:solidFill>
                  <a:srgbClr val="002060"/>
                </a:solidFill>
              </a:rPr>
              <a:t>.</a:t>
            </a:r>
          </a:p>
          <a:p>
            <a:pPr lvl="2">
              <a:buFont typeface="Courier New" panose="02070309020205020404" pitchFamily="49" charset="0"/>
              <a:buChar char="o"/>
            </a:pP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ở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này</a:t>
            </a:r>
            <a:r>
              <a:rPr lang="en-US" dirty="0" smtClean="0">
                <a:solidFill>
                  <a:srgbClr val="002060"/>
                </a:solidFill>
              </a:rPr>
              <a:t> </a:t>
            </a:r>
            <a:r>
              <a:rPr lang="en-US" dirty="0" err="1" smtClean="0">
                <a:solidFill>
                  <a:srgbClr val="002060"/>
                </a:solidFill>
              </a:rPr>
              <a:t>đa</a:t>
            </a:r>
            <a:r>
              <a:rPr lang="en-US" dirty="0" smtClean="0">
                <a:solidFill>
                  <a:srgbClr val="002060"/>
                </a:solidFill>
              </a:rPr>
              <a:t> </a:t>
            </a:r>
            <a:r>
              <a:rPr lang="en-US" dirty="0" err="1" smtClean="0">
                <a:solidFill>
                  <a:srgbClr val="002060"/>
                </a:solidFill>
              </a:rPr>
              <a:t>dạng</a:t>
            </a:r>
            <a:r>
              <a:rPr lang="en-US" dirty="0" smtClean="0">
                <a:solidFill>
                  <a:srgbClr val="002060"/>
                </a:solidFill>
              </a:rPr>
              <a:t>: MAC, LLC, ADSL, 802.11...</a:t>
            </a:r>
          </a:p>
          <a:p>
            <a:pPr lvl="2">
              <a:buFont typeface="Courier New" panose="02070309020205020404" pitchFamily="49" charset="0"/>
              <a:buChar char="o"/>
            </a:pPr>
            <a:r>
              <a:rPr lang="en-US" i="1" dirty="0" err="1" smtClean="0">
                <a:solidFill>
                  <a:srgbClr val="002060"/>
                </a:solidFill>
              </a:rPr>
              <a:t>Việc</a:t>
            </a:r>
            <a:r>
              <a:rPr lang="en-US" i="1" dirty="0" smtClean="0">
                <a:solidFill>
                  <a:srgbClr val="002060"/>
                </a:solidFill>
              </a:rPr>
              <a:t> </a:t>
            </a:r>
            <a:r>
              <a:rPr lang="en-US" i="1" dirty="0" err="1" smtClean="0">
                <a:solidFill>
                  <a:srgbClr val="002060"/>
                </a:solidFill>
              </a:rPr>
              <a:t>lập</a:t>
            </a:r>
            <a:r>
              <a:rPr lang="en-US" i="1" dirty="0" smtClean="0">
                <a:solidFill>
                  <a:srgbClr val="002060"/>
                </a:solidFill>
              </a:rPr>
              <a:t> </a:t>
            </a:r>
            <a:r>
              <a:rPr lang="en-US" i="1" dirty="0" err="1" smtClean="0">
                <a:solidFill>
                  <a:srgbClr val="002060"/>
                </a:solidFill>
              </a:rPr>
              <a:t>trình</a:t>
            </a:r>
            <a:r>
              <a:rPr lang="en-US" i="1" dirty="0" smtClean="0">
                <a:solidFill>
                  <a:srgbClr val="002060"/>
                </a:solidFill>
              </a:rPr>
              <a:t> </a:t>
            </a:r>
            <a:r>
              <a:rPr lang="en-US" i="1" dirty="0" err="1" smtClean="0">
                <a:solidFill>
                  <a:srgbClr val="002060"/>
                </a:solidFill>
              </a:rPr>
              <a:t>mạng</a:t>
            </a:r>
            <a:r>
              <a:rPr lang="en-US" i="1" dirty="0" smtClean="0">
                <a:solidFill>
                  <a:srgbClr val="002060"/>
                </a:solidFill>
              </a:rPr>
              <a:t> ở </a:t>
            </a:r>
            <a:r>
              <a:rPr lang="en-US" i="1" dirty="0" err="1" smtClean="0">
                <a:solidFill>
                  <a:srgbClr val="002060"/>
                </a:solidFill>
              </a:rPr>
              <a:t>tầng</a:t>
            </a:r>
            <a:r>
              <a:rPr lang="en-US" i="1" dirty="0" smtClean="0">
                <a:solidFill>
                  <a:srgbClr val="002060"/>
                </a:solidFill>
              </a:rPr>
              <a:t> </a:t>
            </a:r>
            <a:r>
              <a:rPr lang="en-US" i="1" dirty="0" err="1" smtClean="0">
                <a:solidFill>
                  <a:srgbClr val="002060"/>
                </a:solidFill>
              </a:rPr>
              <a:t>này</a:t>
            </a:r>
            <a:r>
              <a:rPr lang="en-US" i="1" dirty="0" smtClean="0">
                <a:solidFill>
                  <a:srgbClr val="002060"/>
                </a:solidFill>
              </a:rPr>
              <a:t> </a:t>
            </a:r>
            <a:r>
              <a:rPr lang="en-US" i="1" dirty="0" err="1" smtClean="0">
                <a:solidFill>
                  <a:srgbClr val="002060"/>
                </a:solidFill>
              </a:rPr>
              <a:t>là</a:t>
            </a:r>
            <a:r>
              <a:rPr lang="en-US" i="1" dirty="0" smtClean="0">
                <a:solidFill>
                  <a:srgbClr val="002060"/>
                </a:solidFill>
              </a:rPr>
              <a:t> </a:t>
            </a:r>
            <a:r>
              <a:rPr lang="en-US" i="1" dirty="0" err="1" smtClean="0">
                <a:solidFill>
                  <a:srgbClr val="002060"/>
                </a:solidFill>
              </a:rPr>
              <a:t>xây</a:t>
            </a:r>
            <a:r>
              <a:rPr lang="en-US" i="1" dirty="0" smtClean="0">
                <a:solidFill>
                  <a:srgbClr val="002060"/>
                </a:solidFill>
              </a:rPr>
              <a:t> </a:t>
            </a:r>
            <a:r>
              <a:rPr lang="en-US" i="1" dirty="0" err="1" smtClean="0">
                <a:solidFill>
                  <a:srgbClr val="002060"/>
                </a:solidFill>
              </a:rPr>
              <a:t>dựng</a:t>
            </a:r>
            <a:r>
              <a:rPr lang="en-US" i="1" dirty="0" smtClean="0">
                <a:solidFill>
                  <a:srgbClr val="002060"/>
                </a:solidFill>
              </a:rPr>
              <a:t> </a:t>
            </a:r>
            <a:r>
              <a:rPr lang="en-US" i="1" dirty="0" err="1" smtClean="0">
                <a:solidFill>
                  <a:srgbClr val="002060"/>
                </a:solidFill>
              </a:rPr>
              <a:t>các</a:t>
            </a:r>
            <a:r>
              <a:rPr lang="en-US" i="1" dirty="0" smtClean="0">
                <a:solidFill>
                  <a:srgbClr val="002060"/>
                </a:solidFill>
              </a:rPr>
              <a:t> </a:t>
            </a:r>
            <a:r>
              <a:rPr lang="en-US" i="1" dirty="0" err="1" smtClean="0">
                <a:solidFill>
                  <a:srgbClr val="002060"/>
                </a:solidFill>
              </a:rPr>
              <a:t>trình</a:t>
            </a:r>
            <a:r>
              <a:rPr lang="en-US" i="1" dirty="0" smtClean="0">
                <a:solidFill>
                  <a:srgbClr val="002060"/>
                </a:solidFill>
              </a:rPr>
              <a:t> </a:t>
            </a:r>
            <a:r>
              <a:rPr lang="en-US" i="1" dirty="0" err="1" smtClean="0">
                <a:solidFill>
                  <a:srgbClr val="002060"/>
                </a:solidFill>
              </a:rPr>
              <a:t>điều</a:t>
            </a:r>
            <a:r>
              <a:rPr lang="en-US" i="1" dirty="0" smtClean="0">
                <a:solidFill>
                  <a:srgbClr val="002060"/>
                </a:solidFill>
              </a:rPr>
              <a:t> </a:t>
            </a:r>
            <a:r>
              <a:rPr lang="en-US" i="1" dirty="0" err="1" smtClean="0">
                <a:solidFill>
                  <a:srgbClr val="002060"/>
                </a:solidFill>
              </a:rPr>
              <a:t>khiển</a:t>
            </a:r>
            <a:r>
              <a:rPr lang="en-US" i="1" dirty="0" smtClean="0">
                <a:solidFill>
                  <a:srgbClr val="002060"/>
                </a:solidFill>
              </a:rPr>
              <a:t> </a:t>
            </a:r>
            <a:r>
              <a:rPr lang="en-US" i="1" dirty="0" err="1" smtClean="0">
                <a:solidFill>
                  <a:srgbClr val="002060"/>
                </a:solidFill>
              </a:rPr>
              <a:t>phần</a:t>
            </a:r>
            <a:r>
              <a:rPr lang="en-US" i="1" dirty="0" smtClean="0">
                <a:solidFill>
                  <a:srgbClr val="002060"/>
                </a:solidFill>
              </a:rPr>
              <a:t> </a:t>
            </a:r>
            <a:r>
              <a:rPr lang="en-US" i="1" dirty="0" err="1" smtClean="0">
                <a:solidFill>
                  <a:srgbClr val="002060"/>
                </a:solidFill>
              </a:rPr>
              <a:t>cứng</a:t>
            </a:r>
            <a:r>
              <a:rPr lang="en-US" i="1" dirty="0" smtClean="0">
                <a:solidFill>
                  <a:srgbClr val="002060"/>
                </a:solidFill>
              </a:rPr>
              <a:t> </a:t>
            </a:r>
            <a:r>
              <a:rPr lang="en-US" i="1" dirty="0" err="1" smtClean="0">
                <a:solidFill>
                  <a:srgbClr val="002060"/>
                </a:solidFill>
              </a:rPr>
              <a:t>tương</a:t>
            </a:r>
            <a:r>
              <a:rPr lang="en-US" i="1" dirty="0" smtClean="0">
                <a:solidFill>
                  <a:srgbClr val="002060"/>
                </a:solidFill>
              </a:rPr>
              <a:t> </a:t>
            </a:r>
            <a:r>
              <a:rPr lang="en-US" i="1" dirty="0" err="1" smtClean="0">
                <a:solidFill>
                  <a:srgbClr val="002060"/>
                </a:solidFill>
              </a:rPr>
              <a:t>ứng</a:t>
            </a:r>
            <a:r>
              <a:rPr lang="en-US" i="1" dirty="0" smtClean="0">
                <a:solidFill>
                  <a:srgbClr val="002060"/>
                </a:solidFill>
              </a:rPr>
              <a:t>, </a:t>
            </a:r>
            <a:r>
              <a:rPr lang="en-US" i="1" dirty="0" err="1" smtClean="0">
                <a:solidFill>
                  <a:srgbClr val="002060"/>
                </a:solidFill>
              </a:rPr>
              <a:t>thường</a:t>
            </a:r>
            <a:r>
              <a:rPr lang="en-US" i="1" dirty="0" smtClean="0">
                <a:solidFill>
                  <a:srgbClr val="002060"/>
                </a:solidFill>
              </a:rPr>
              <a:t> do </a:t>
            </a:r>
            <a:r>
              <a:rPr lang="en-US" i="1" dirty="0" err="1" smtClean="0">
                <a:solidFill>
                  <a:srgbClr val="002060"/>
                </a:solidFill>
              </a:rPr>
              <a:t>nhà</a:t>
            </a:r>
            <a:r>
              <a:rPr lang="en-US" i="1" dirty="0" smtClean="0">
                <a:solidFill>
                  <a:srgbClr val="002060"/>
                </a:solidFill>
              </a:rPr>
              <a:t> </a:t>
            </a:r>
            <a:r>
              <a:rPr lang="en-US" i="1" dirty="0" err="1" smtClean="0">
                <a:solidFill>
                  <a:srgbClr val="002060"/>
                </a:solidFill>
              </a:rPr>
              <a:t>sản</a:t>
            </a:r>
            <a:r>
              <a:rPr lang="en-US" i="1" dirty="0" smtClean="0">
                <a:solidFill>
                  <a:srgbClr val="002060"/>
                </a:solidFill>
              </a:rPr>
              <a:t> </a:t>
            </a:r>
            <a:r>
              <a:rPr lang="en-US" i="1" dirty="0" err="1" smtClean="0">
                <a:solidFill>
                  <a:srgbClr val="002060"/>
                </a:solidFill>
              </a:rPr>
              <a:t>xuất</a:t>
            </a:r>
            <a:r>
              <a:rPr lang="en-US" i="1" dirty="0" smtClean="0">
                <a:solidFill>
                  <a:srgbClr val="002060"/>
                </a:solidFill>
              </a:rPr>
              <a:t> </a:t>
            </a:r>
            <a:r>
              <a:rPr lang="en-US" i="1" dirty="0" err="1" smtClean="0">
                <a:solidFill>
                  <a:srgbClr val="002060"/>
                </a:solidFill>
              </a:rPr>
              <a:t>thực</a:t>
            </a:r>
            <a:r>
              <a:rPr lang="en-US" i="1" dirty="0" smtClean="0">
                <a:solidFill>
                  <a:srgbClr val="002060"/>
                </a:solidFill>
              </a:rPr>
              <a:t> </a:t>
            </a:r>
            <a:r>
              <a:rPr lang="en-US" i="1" dirty="0" err="1" smtClean="0">
                <a:solidFill>
                  <a:srgbClr val="002060"/>
                </a:solidFill>
              </a:rPr>
              <a:t>hiện</a:t>
            </a:r>
            <a:r>
              <a:rPr lang="en-US" i="1" dirty="0" smtClean="0">
                <a:solidFill>
                  <a:srgbClr val="002060"/>
                </a:solidFill>
              </a:rPr>
              <a:t>.</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Bộ giao thức Internet</a:t>
            </a:r>
          </a:p>
          <a:p>
            <a:pPr lvl="1"/>
            <a:r>
              <a:rPr lang="en-US" smtClean="0">
                <a:solidFill>
                  <a:srgbClr val="002060"/>
                </a:solidFill>
              </a:rPr>
              <a:t>Dữ liệu gửi đi qua mỗi tầng sẽ được thêm phần thông tin điều khiển (header).</a:t>
            </a:r>
          </a:p>
          <a:p>
            <a:pPr lvl="1"/>
            <a:r>
              <a:rPr lang="en-US" smtClean="0">
                <a:solidFill>
                  <a:srgbClr val="002060"/>
                </a:solidFill>
              </a:rPr>
              <a:t>Dữ liệu nhận được qua mỗi tầng sẽ được bóc tách thông tin điều khiển.</a:t>
            </a:r>
          </a:p>
        </p:txBody>
      </p:sp>
      <p:sp>
        <p:nvSpPr>
          <p:cNvPr id="3" name="Title 2"/>
          <p:cNvSpPr>
            <a:spLocks noGrp="1"/>
          </p:cNvSpPr>
          <p:nvPr>
            <p:ph type="title"/>
          </p:nvPr>
        </p:nvSpPr>
        <p:spPr/>
        <p:txBody>
          <a:bodyPr>
            <a:normAutofit/>
          </a:bodyPr>
          <a:lstStyle/>
          <a:p>
            <a:pPr algn="ctr"/>
            <a:r>
              <a:rPr lang="en-US" b="1" smtClean="0">
                <a:solidFill>
                  <a:srgbClr val="002060"/>
                </a:solidFill>
              </a:rPr>
              <a:t>2.1. Giới thiệu</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UDP_encapsulation.png"/>
          <p:cNvPicPr/>
          <p:nvPr/>
        </p:nvPicPr>
        <p:blipFill>
          <a:blip r:embed="rId3" cstate="print"/>
          <a:stretch>
            <a:fillRect/>
          </a:stretch>
        </p:blipFill>
        <p:spPr>
          <a:xfrm>
            <a:off x="2057400" y="3352800"/>
            <a:ext cx="4813160" cy="3008291"/>
          </a:xfrm>
          <a:prstGeom prst="rect">
            <a:avLst/>
          </a:prstGeom>
        </p:spPr>
      </p:pic>
      <p:sp>
        <p:nvSpPr>
          <p:cNvPr id="4" name="Slide Number Placeholder 3"/>
          <p:cNvSpPr>
            <a:spLocks noGrp="1"/>
          </p:cNvSpPr>
          <p:nvPr>
            <p:ph type="sldNum" sz="quarter" idx="11"/>
          </p:nvPr>
        </p:nvSpPr>
        <p:spPr/>
        <p:txBody>
          <a:bodyPr/>
          <a:lstStyle/>
          <a:p>
            <a:fld id="{01FC069F-519A-4FBA-A280-9BFE5EA1AC9F}"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IPv4</a:t>
            </a:r>
          </a:p>
          <a:p>
            <a:pPr lvl="1"/>
            <a:r>
              <a:rPr lang="en-US" dirty="0" err="1" smtClean="0">
                <a:solidFill>
                  <a:srgbClr val="002060"/>
                </a:solidFill>
              </a:rPr>
              <a:t>Được</a:t>
            </a:r>
            <a:r>
              <a:rPr lang="en-US" dirty="0" smtClean="0">
                <a:solidFill>
                  <a:srgbClr val="002060"/>
                </a:solidFill>
              </a:rPr>
              <a:t> IETF </a:t>
            </a:r>
            <a:r>
              <a:rPr lang="en-US" dirty="0" err="1" smtClean="0">
                <a:solidFill>
                  <a:srgbClr val="002060"/>
                </a:solidFill>
              </a:rPr>
              <a:t>công</a:t>
            </a:r>
            <a:r>
              <a:rPr lang="en-US" dirty="0" smtClean="0">
                <a:solidFill>
                  <a:srgbClr val="002060"/>
                </a:solidFill>
              </a:rPr>
              <a:t> </a:t>
            </a:r>
            <a:r>
              <a:rPr lang="en-US" dirty="0" err="1" smtClean="0">
                <a:solidFill>
                  <a:srgbClr val="002060"/>
                </a:solidFill>
              </a:rPr>
              <a:t>bố</a:t>
            </a:r>
            <a:r>
              <a:rPr lang="en-US" dirty="0" smtClean="0">
                <a:solidFill>
                  <a:srgbClr val="002060"/>
                </a:solidFill>
              </a:rPr>
              <a:t> </a:t>
            </a:r>
            <a:r>
              <a:rPr lang="en-US" dirty="0" err="1" smtClean="0">
                <a:solidFill>
                  <a:srgbClr val="002060"/>
                </a:solidFill>
              </a:rPr>
              <a:t>dưới</a:t>
            </a:r>
            <a:r>
              <a:rPr lang="en-US" dirty="0" smtClean="0">
                <a:solidFill>
                  <a:srgbClr val="002060"/>
                </a:solidFill>
              </a:rPr>
              <a:t> </a:t>
            </a:r>
            <a:r>
              <a:rPr lang="en-US" dirty="0" err="1" smtClean="0">
                <a:solidFill>
                  <a:srgbClr val="002060"/>
                </a:solidFill>
              </a:rPr>
              <a:t>dạng</a:t>
            </a:r>
            <a:r>
              <a:rPr lang="en-US" dirty="0" smtClean="0">
                <a:solidFill>
                  <a:srgbClr val="002060"/>
                </a:solidFill>
              </a:rPr>
              <a:t> RFC 791 </a:t>
            </a:r>
            <a:r>
              <a:rPr lang="en-US" dirty="0" err="1" smtClean="0">
                <a:solidFill>
                  <a:srgbClr val="002060"/>
                </a:solidFill>
              </a:rPr>
              <a:t>vào</a:t>
            </a:r>
            <a:r>
              <a:rPr lang="en-US" dirty="0" smtClean="0">
                <a:solidFill>
                  <a:srgbClr val="002060"/>
                </a:solidFill>
              </a:rPr>
              <a:t> 9/1981.</a:t>
            </a:r>
          </a:p>
          <a:p>
            <a:pPr lvl="1"/>
            <a:r>
              <a:rPr lang="en-US" dirty="0" err="1" smtClean="0">
                <a:solidFill>
                  <a:srgbClr val="002060"/>
                </a:solidFill>
              </a:rPr>
              <a:t>Phiên</a:t>
            </a:r>
            <a:r>
              <a:rPr lang="en-US" dirty="0" smtClean="0">
                <a:solidFill>
                  <a:srgbClr val="002060"/>
                </a:solidFill>
              </a:rPr>
              <a:t> </a:t>
            </a:r>
            <a:r>
              <a:rPr lang="en-US" dirty="0" err="1" smtClean="0">
                <a:solidFill>
                  <a:srgbClr val="002060"/>
                </a:solidFill>
              </a:rPr>
              <a:t>bản</a:t>
            </a:r>
            <a:r>
              <a:rPr lang="en-US" dirty="0" smtClean="0">
                <a:solidFill>
                  <a:srgbClr val="002060"/>
                </a:solidFill>
              </a:rPr>
              <a:t> </a:t>
            </a:r>
            <a:r>
              <a:rPr lang="en-US" dirty="0" err="1" smtClean="0">
                <a:solidFill>
                  <a:srgbClr val="002060"/>
                </a:solidFill>
              </a:rPr>
              <a:t>thứ</a:t>
            </a:r>
            <a:r>
              <a:rPr lang="en-US" dirty="0" smtClean="0">
                <a:solidFill>
                  <a:srgbClr val="002060"/>
                </a:solidFill>
              </a:rPr>
              <a:t> 4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họ</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IP </a:t>
            </a:r>
            <a:r>
              <a:rPr lang="en-US" dirty="0" err="1" smtClean="0">
                <a:solidFill>
                  <a:srgbClr val="002060"/>
                </a:solidFill>
              </a:rPr>
              <a:t>và</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phiên</a:t>
            </a:r>
            <a:r>
              <a:rPr lang="en-US" dirty="0" smtClean="0">
                <a:solidFill>
                  <a:srgbClr val="002060"/>
                </a:solidFill>
              </a:rPr>
              <a:t> </a:t>
            </a:r>
            <a:r>
              <a:rPr lang="en-US" dirty="0" err="1" smtClean="0">
                <a:solidFill>
                  <a:srgbClr val="002060"/>
                </a:solidFill>
              </a:rPr>
              <a:t>bản</a:t>
            </a:r>
            <a:r>
              <a:rPr lang="en-US" dirty="0" smtClean="0">
                <a:solidFill>
                  <a:srgbClr val="002060"/>
                </a:solidFill>
              </a:rPr>
              <a:t> </a:t>
            </a:r>
            <a:r>
              <a:rPr lang="en-US" dirty="0" err="1" smtClean="0">
                <a:solidFill>
                  <a:srgbClr val="002060"/>
                </a:solidFill>
              </a:rPr>
              <a:t>đầu</a:t>
            </a:r>
            <a:r>
              <a:rPr lang="en-US" dirty="0" smtClean="0">
                <a:solidFill>
                  <a:srgbClr val="002060"/>
                </a:solidFill>
              </a:rPr>
              <a:t> </a:t>
            </a:r>
            <a:r>
              <a:rPr lang="en-US" dirty="0" err="1" smtClean="0">
                <a:solidFill>
                  <a:srgbClr val="002060"/>
                </a:solidFill>
              </a:rPr>
              <a:t>tiên</a:t>
            </a:r>
            <a:r>
              <a:rPr lang="en-US" dirty="0" smtClean="0">
                <a:solidFill>
                  <a:srgbClr val="002060"/>
                </a:solidFill>
              </a:rPr>
              <a:t> </a:t>
            </a:r>
            <a:r>
              <a:rPr lang="en-US" dirty="0" err="1" smtClean="0">
                <a:solidFill>
                  <a:srgbClr val="002060"/>
                </a:solidFill>
              </a:rPr>
              <a:t>phát</a:t>
            </a:r>
            <a:r>
              <a:rPr lang="en-US" dirty="0" smtClean="0">
                <a:solidFill>
                  <a:srgbClr val="002060"/>
                </a:solidFill>
              </a:rPr>
              <a:t> </a:t>
            </a:r>
            <a:r>
              <a:rPr lang="en-US" dirty="0" err="1" smtClean="0">
                <a:solidFill>
                  <a:srgbClr val="002060"/>
                </a:solidFill>
              </a:rPr>
              <a:t>hành</a:t>
            </a:r>
            <a:r>
              <a:rPr lang="en-US" dirty="0" smtClean="0">
                <a:solidFill>
                  <a:srgbClr val="002060"/>
                </a:solidFill>
              </a:rPr>
              <a:t> </a:t>
            </a:r>
            <a:r>
              <a:rPr lang="en-US" dirty="0" err="1" smtClean="0">
                <a:solidFill>
                  <a:srgbClr val="002060"/>
                </a:solidFill>
              </a:rPr>
              <a:t>rộng</a:t>
            </a:r>
            <a:r>
              <a:rPr lang="en-US" dirty="0" smtClean="0">
                <a:solidFill>
                  <a:srgbClr val="002060"/>
                </a:solidFill>
              </a:rPr>
              <a:t> </a:t>
            </a:r>
            <a:r>
              <a:rPr lang="en-US" dirty="0" err="1" smtClean="0">
                <a:solidFill>
                  <a:srgbClr val="002060"/>
                </a:solidFill>
              </a:rPr>
              <a:t>rãi</a:t>
            </a:r>
            <a:r>
              <a:rPr lang="en-US" dirty="0" smtClean="0">
                <a:solidFill>
                  <a:srgbClr val="002060"/>
                </a:solidFill>
              </a:rPr>
              <a:t>.</a:t>
            </a:r>
          </a:p>
          <a:p>
            <a:pPr lvl="1"/>
            <a:r>
              <a:rPr lang="en-US" dirty="0" err="1" smtClean="0">
                <a:solidFill>
                  <a:srgbClr val="002060"/>
                </a:solidFill>
              </a:rPr>
              <a:t>Là</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a:t>
            </a:r>
          </a:p>
          <a:p>
            <a:pPr lvl="1"/>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thống</a:t>
            </a:r>
            <a:r>
              <a:rPr lang="en-US" dirty="0" smtClean="0">
                <a:solidFill>
                  <a:srgbClr val="002060"/>
                </a:solidFill>
              </a:rPr>
              <a:t> </a:t>
            </a:r>
            <a:r>
              <a:rPr lang="en-US" dirty="0" err="1" smtClean="0">
                <a:solidFill>
                  <a:srgbClr val="002060"/>
                </a:solidFill>
              </a:rPr>
              <a:t>chuyển</a:t>
            </a:r>
            <a:r>
              <a:rPr lang="en-US" dirty="0" smtClean="0">
                <a:solidFill>
                  <a:srgbClr val="002060"/>
                </a:solidFill>
              </a:rPr>
              <a:t> </a:t>
            </a:r>
            <a:r>
              <a:rPr lang="en-US" dirty="0" err="1" smtClean="0">
                <a:solidFill>
                  <a:srgbClr val="002060"/>
                </a:solidFill>
              </a:rPr>
              <a:t>mạch</a:t>
            </a:r>
            <a:r>
              <a:rPr lang="en-US" dirty="0" smtClean="0">
                <a:solidFill>
                  <a:srgbClr val="002060"/>
                </a:solidFill>
              </a:rPr>
              <a:t> </a:t>
            </a:r>
            <a:r>
              <a:rPr lang="en-US" dirty="0" err="1" smtClean="0">
                <a:solidFill>
                  <a:srgbClr val="002060"/>
                </a:solidFill>
              </a:rPr>
              <a:t>gói</a:t>
            </a:r>
            <a:r>
              <a:rPr lang="en-US" dirty="0" smtClean="0">
                <a:solidFill>
                  <a:srgbClr val="002060"/>
                </a:solidFill>
              </a:rPr>
              <a:t>.</a:t>
            </a:r>
          </a:p>
          <a:p>
            <a:pPr lvl="1"/>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kiểu</a:t>
            </a:r>
            <a:r>
              <a:rPr lang="en-US" dirty="0" smtClean="0">
                <a:solidFill>
                  <a:srgbClr val="002060"/>
                </a:solidFill>
              </a:rPr>
              <a:t> </a:t>
            </a:r>
            <a:r>
              <a:rPr lang="en-US" b="1" dirty="0" smtClean="0">
                <a:solidFill>
                  <a:srgbClr val="002060"/>
                </a:solidFill>
              </a:rPr>
              <a:t>Best-Effort</a:t>
            </a:r>
          </a:p>
          <a:p>
            <a:pPr lvl="1"/>
            <a:r>
              <a:rPr lang="en-US" dirty="0" err="1" smtClean="0">
                <a:solidFill>
                  <a:srgbClr val="002060"/>
                </a:solidFill>
              </a:rPr>
              <a:t>Không</a:t>
            </a:r>
            <a:r>
              <a:rPr lang="en-US" dirty="0" smtClean="0">
                <a:solidFill>
                  <a:srgbClr val="002060"/>
                </a:solidFill>
              </a:rPr>
              <a:t> </a:t>
            </a:r>
            <a:r>
              <a:rPr lang="en-US" dirty="0" err="1" smtClean="0">
                <a:solidFill>
                  <a:srgbClr val="002060"/>
                </a:solidFill>
              </a:rPr>
              <a:t>đảm</a:t>
            </a:r>
            <a:r>
              <a:rPr lang="en-US" dirty="0" smtClean="0">
                <a:solidFill>
                  <a:srgbClr val="002060"/>
                </a:solidFill>
              </a:rPr>
              <a:t> </a:t>
            </a:r>
            <a:r>
              <a:rPr lang="en-US" dirty="0" err="1" smtClean="0">
                <a:solidFill>
                  <a:srgbClr val="002060"/>
                </a:solidFill>
              </a:rPr>
              <a:t>bảo</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trật</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trùng</a:t>
            </a:r>
            <a:r>
              <a:rPr lang="en-US" dirty="0" smtClean="0">
                <a:solidFill>
                  <a:srgbClr val="002060"/>
                </a:solidFill>
              </a:rPr>
              <a:t> </a:t>
            </a:r>
            <a:r>
              <a:rPr lang="en-US" dirty="0" err="1" smtClean="0">
                <a:solidFill>
                  <a:srgbClr val="002060"/>
                </a:solidFill>
              </a:rPr>
              <a:t>lặp</a:t>
            </a:r>
            <a:r>
              <a:rPr lang="en-US" dirty="0" smtClean="0">
                <a:solidFill>
                  <a:srgbClr val="002060"/>
                </a:solidFill>
              </a:rPr>
              <a:t>, tin </a:t>
            </a:r>
            <a:r>
              <a:rPr lang="en-US" dirty="0" err="1" smtClean="0">
                <a:solidFill>
                  <a:srgbClr val="002060"/>
                </a:solidFill>
              </a:rPr>
              <a:t>cậy</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gói</a:t>
            </a:r>
            <a:r>
              <a:rPr lang="en-US" dirty="0" smtClean="0">
                <a:solidFill>
                  <a:srgbClr val="002060"/>
                </a:solidFill>
              </a:rPr>
              <a:t> tin.</a:t>
            </a:r>
          </a:p>
          <a:p>
            <a:pPr lvl="1"/>
            <a:r>
              <a:rPr lang="en-US" dirty="0" err="1" smtClean="0">
                <a:solidFill>
                  <a:srgbClr val="002060"/>
                </a:solidFill>
              </a:rPr>
              <a:t>Kiểm</a:t>
            </a:r>
            <a:r>
              <a:rPr lang="en-US" dirty="0" smtClean="0">
                <a:solidFill>
                  <a:srgbClr val="002060"/>
                </a:solidFill>
              </a:rPr>
              <a:t> </a:t>
            </a:r>
            <a:r>
              <a:rPr lang="en-US" dirty="0" err="1" smtClean="0">
                <a:solidFill>
                  <a:srgbClr val="002060"/>
                </a:solidFill>
              </a:rPr>
              <a:t>tra</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toàn</a:t>
            </a:r>
            <a:r>
              <a:rPr lang="en-US" dirty="0" smtClean="0">
                <a:solidFill>
                  <a:srgbClr val="002060"/>
                </a:solidFill>
              </a:rPr>
              <a:t> </a:t>
            </a:r>
            <a:r>
              <a:rPr lang="en-US" dirty="0" err="1" smtClean="0">
                <a:solidFill>
                  <a:srgbClr val="002060"/>
                </a:solidFill>
              </a:rPr>
              <a:t>vẹn</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qua </a:t>
            </a:r>
            <a:r>
              <a:rPr lang="en-US" b="1" dirty="0" smtClean="0">
                <a:solidFill>
                  <a:srgbClr val="002060"/>
                </a:solidFill>
              </a:rPr>
              <a:t>checksum</a:t>
            </a:r>
          </a:p>
          <a:p>
            <a:pPr lvl="1"/>
            <a:endParaRPr lang="en-US" dirty="0" smtClean="0">
              <a:solidFill>
                <a:srgbClr val="002060"/>
              </a:solidFill>
            </a:endParaRPr>
          </a:p>
          <a:p>
            <a:pPr lvl="1"/>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Địa chỉ IPv4</a:t>
            </a:r>
          </a:p>
          <a:p>
            <a:pPr lvl="1"/>
            <a:r>
              <a:rPr lang="en-US" smtClean="0">
                <a:solidFill>
                  <a:srgbClr val="002060"/>
                </a:solidFill>
              </a:rPr>
              <a:t>Sử dụng 32 bit để đánh địa chỉ các máy tính trong mạng.</a:t>
            </a:r>
          </a:p>
          <a:p>
            <a:pPr lvl="1"/>
            <a:r>
              <a:rPr lang="en-US" smtClean="0">
                <a:solidFill>
                  <a:srgbClr val="002060"/>
                </a:solidFill>
              </a:rPr>
              <a:t>Bao gồm: phần mạng và phần host.</a:t>
            </a:r>
          </a:p>
          <a:p>
            <a:pPr lvl="1"/>
            <a:r>
              <a:rPr lang="en-US" smtClean="0">
                <a:solidFill>
                  <a:srgbClr val="002060"/>
                </a:solidFill>
              </a:rPr>
              <a:t>Số địa chỉ tối đa: 2</a:t>
            </a:r>
            <a:r>
              <a:rPr lang="en-US" baseline="30000" smtClean="0">
                <a:solidFill>
                  <a:srgbClr val="002060"/>
                </a:solidFill>
              </a:rPr>
              <a:t>32</a:t>
            </a:r>
            <a:r>
              <a:rPr lang="en-US" smtClean="0">
                <a:solidFill>
                  <a:srgbClr val="002060"/>
                </a:solidFill>
              </a:rPr>
              <a:t> ~ 4,294,967,296.</a:t>
            </a:r>
            <a:endParaRPr lang="en-US" baseline="30000" smtClean="0">
              <a:solidFill>
                <a:srgbClr val="002060"/>
              </a:solidFill>
            </a:endParaRPr>
          </a:p>
          <a:p>
            <a:pPr lvl="1"/>
            <a:r>
              <a:rPr lang="en-US" smtClean="0">
                <a:solidFill>
                  <a:srgbClr val="002060"/>
                </a:solidFill>
              </a:rPr>
              <a:t>Dành riêng một vài dải đặc biệt không sử dụng.</a:t>
            </a:r>
          </a:p>
          <a:p>
            <a:pPr lvl="1"/>
            <a:r>
              <a:rPr lang="en-US" smtClean="0">
                <a:solidFill>
                  <a:srgbClr val="002060"/>
                </a:solidFill>
              </a:rPr>
              <a:t>Chia thành bốn nhóm 8 bít (octet).</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066800" y="4343400"/>
          <a:ext cx="7086600" cy="1883532"/>
        </p:xfrm>
        <a:graphic>
          <a:graphicData uri="http://schemas.openxmlformats.org/drawingml/2006/table">
            <a:tbl>
              <a:tblPr/>
              <a:tblGrid>
                <a:gridCol w="3016000"/>
                <a:gridCol w="4070600"/>
              </a:tblGrid>
              <a:tr h="470883">
                <a:tc>
                  <a:txBody>
                    <a:bodyPr/>
                    <a:lstStyle/>
                    <a:p>
                      <a:pPr algn="ctr">
                        <a:lnSpc>
                          <a:spcPct val="115000"/>
                        </a:lnSpc>
                        <a:spcBef>
                          <a:spcPts val="500"/>
                        </a:spcBef>
                        <a:spcAft>
                          <a:spcPts val="500"/>
                        </a:spcAft>
                      </a:pPr>
                      <a:r>
                        <a:rPr lang="en-US" sz="1600" b="1">
                          <a:latin typeface="Cambria"/>
                          <a:ea typeface="Times New Roman"/>
                          <a:cs typeface="Times New Roman"/>
                        </a:rPr>
                        <a:t>Dạng biểu diễn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b="1">
                          <a:latin typeface="Cambria"/>
                          <a:ea typeface="Times New Roman"/>
                          <a:cs typeface="Times New Roman"/>
                        </a:rPr>
                        <a:t>Giá trị</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70883">
                <a:tc>
                  <a:txBody>
                    <a:bodyPr/>
                    <a:lstStyle/>
                    <a:p>
                      <a:pPr algn="ctr">
                        <a:lnSpc>
                          <a:spcPct val="115000"/>
                        </a:lnSpc>
                        <a:spcBef>
                          <a:spcPts val="500"/>
                        </a:spcBef>
                        <a:spcAft>
                          <a:spcPts val="500"/>
                        </a:spcAft>
                      </a:pPr>
                      <a:r>
                        <a:rPr lang="en-US" sz="1600">
                          <a:latin typeface="Cambria"/>
                          <a:ea typeface="Times New Roman"/>
                          <a:cs typeface="Times New Roman"/>
                        </a:rPr>
                        <a:t>Nhị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11000000.10101000.00000000.00000001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470883">
                <a:tc>
                  <a:txBody>
                    <a:bodyPr/>
                    <a:lstStyle/>
                    <a:p>
                      <a:pPr algn="ctr">
                        <a:lnSpc>
                          <a:spcPct val="115000"/>
                        </a:lnSpc>
                        <a:spcBef>
                          <a:spcPts val="500"/>
                        </a:spcBef>
                        <a:spcAft>
                          <a:spcPts val="500"/>
                        </a:spcAft>
                      </a:pPr>
                      <a:r>
                        <a:rPr lang="en-US" sz="1600">
                          <a:latin typeface="Cambria"/>
                          <a:ea typeface="Times New Roman"/>
                          <a:cs typeface="Times New Roman"/>
                        </a:rPr>
                        <a:t>Thập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a:lnSpc>
                          <a:spcPct val="115000"/>
                        </a:lnSpc>
                        <a:spcBef>
                          <a:spcPts val="500"/>
                        </a:spcBef>
                        <a:spcAft>
                          <a:spcPts val="500"/>
                        </a:spcAft>
                      </a:pPr>
                      <a:r>
                        <a:rPr lang="en-US" sz="1600">
                          <a:latin typeface="Cambria"/>
                          <a:ea typeface="Calibri"/>
                          <a:cs typeface="Times New Roman"/>
                        </a:rPr>
                        <a:t>192.168.0.1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470883">
                <a:tc>
                  <a:txBody>
                    <a:bodyPr/>
                    <a:lstStyle/>
                    <a:p>
                      <a:pPr algn="ctr">
                        <a:lnSpc>
                          <a:spcPct val="115000"/>
                        </a:lnSpc>
                        <a:spcBef>
                          <a:spcPts val="500"/>
                        </a:spcBef>
                        <a:spcAft>
                          <a:spcPts val="500"/>
                        </a:spcAft>
                      </a:pPr>
                      <a:r>
                        <a:rPr lang="en-US" sz="1600">
                          <a:latin typeface="Cambria"/>
                          <a:ea typeface="Times New Roman"/>
                          <a:cs typeface="Times New Roman"/>
                        </a:rPr>
                        <a:t>Thập lục phân</a:t>
                      </a:r>
                      <a:endParaRPr lang="en-US" sz="1600">
                        <a:latin typeface="Cambria"/>
                        <a:ea typeface="Calibri"/>
                        <a:cs typeface="Times New Roman"/>
                      </a:endParaRP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algn="ctr">
                        <a:lnSpc>
                          <a:spcPct val="115000"/>
                        </a:lnSpc>
                        <a:spcBef>
                          <a:spcPts val="500"/>
                        </a:spcBef>
                        <a:spcAft>
                          <a:spcPts val="500"/>
                        </a:spcAft>
                      </a:pPr>
                      <a:r>
                        <a:rPr lang="en-US" sz="1600">
                          <a:latin typeface="Cambria"/>
                          <a:ea typeface="Calibri"/>
                          <a:cs typeface="Times New Roman"/>
                        </a:rPr>
                        <a:t>0xC0A80001</a:t>
                      </a:r>
                    </a:p>
                  </a:txBody>
                  <a:tcPr marL="68580" marR="68580" marT="0" marB="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dirty="0" err="1" smtClean="0">
                <a:solidFill>
                  <a:srgbClr val="002060"/>
                </a:solidFill>
              </a:rPr>
              <a:t>Các</a:t>
            </a:r>
            <a:r>
              <a:rPr lang="en-US" dirty="0" smtClean="0">
                <a:solidFill>
                  <a:srgbClr val="002060"/>
                </a:solidFill>
              </a:rPr>
              <a:t> </a:t>
            </a:r>
            <a:r>
              <a:rPr lang="en-US" dirty="0" err="1" smtClean="0">
                <a:solidFill>
                  <a:srgbClr val="002060"/>
                </a:solidFill>
              </a:rPr>
              <a:t>lớp</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IPv4</a:t>
            </a:r>
          </a:p>
          <a:p>
            <a:pPr lvl="1"/>
            <a:r>
              <a:rPr lang="en-US" dirty="0" err="1" smtClean="0">
                <a:solidFill>
                  <a:srgbClr val="002060"/>
                </a:solidFill>
              </a:rPr>
              <a:t>Có</a:t>
            </a:r>
            <a:r>
              <a:rPr lang="en-US" dirty="0" smtClean="0">
                <a:solidFill>
                  <a:srgbClr val="002060"/>
                </a:solidFill>
              </a:rPr>
              <a:t> </a:t>
            </a:r>
            <a:r>
              <a:rPr lang="en-US" dirty="0" err="1" smtClean="0">
                <a:solidFill>
                  <a:srgbClr val="002060"/>
                </a:solidFill>
              </a:rPr>
              <a:t>năm</a:t>
            </a:r>
            <a:r>
              <a:rPr lang="en-US" dirty="0" smtClean="0">
                <a:solidFill>
                  <a:srgbClr val="002060"/>
                </a:solidFill>
              </a:rPr>
              <a:t> </a:t>
            </a:r>
            <a:r>
              <a:rPr lang="en-US" dirty="0" err="1" smtClean="0">
                <a:solidFill>
                  <a:srgbClr val="002060"/>
                </a:solidFill>
              </a:rPr>
              <a:t>lớp</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a:t>
            </a:r>
            <a:r>
              <a:rPr lang="en-US" dirty="0" smtClean="0">
                <a:solidFill>
                  <a:srgbClr val="002060"/>
                </a:solidFill>
              </a:rPr>
              <a:t>, B, C, D, E</a:t>
            </a:r>
            <a:r>
              <a:rPr lang="en-US" dirty="0" smtClean="0">
                <a:solidFill>
                  <a:srgbClr val="002060"/>
                </a:solidFill>
              </a:rPr>
              <a:t>.</a:t>
            </a:r>
          </a:p>
          <a:p>
            <a:pPr lvl="1"/>
            <a:r>
              <a:rPr lang="en-US" dirty="0" err="1" smtClean="0">
                <a:solidFill>
                  <a:srgbClr val="002060"/>
                </a:solidFill>
              </a:rPr>
              <a:t>Lớp</a:t>
            </a:r>
            <a:r>
              <a:rPr lang="en-US" dirty="0" smtClean="0">
                <a:solidFill>
                  <a:srgbClr val="002060"/>
                </a:solidFill>
              </a:rPr>
              <a:t> A</a:t>
            </a:r>
            <a:r>
              <a:rPr lang="en-US" dirty="0" smtClean="0">
                <a:solidFill>
                  <a:srgbClr val="002060"/>
                </a:solidFill>
              </a:rPr>
              <a:t>, B, C</a:t>
            </a:r>
            <a:r>
              <a:rPr lang="en-US" dirty="0" smtClean="0">
                <a:solidFill>
                  <a:srgbClr val="002060"/>
                </a:solidFill>
              </a:rPr>
              <a:t>: </a:t>
            </a:r>
            <a:r>
              <a:rPr lang="en-US" dirty="0" err="1" smtClean="0">
                <a:solidFill>
                  <a:srgbClr val="002060"/>
                </a:solidFill>
              </a:rPr>
              <a:t>trao</a:t>
            </a:r>
            <a:r>
              <a:rPr lang="en-US" dirty="0" smtClean="0">
                <a:solidFill>
                  <a:srgbClr val="002060"/>
                </a:solidFill>
              </a:rPr>
              <a:t> </a:t>
            </a:r>
            <a:r>
              <a:rPr lang="en-US" dirty="0" err="1" smtClean="0">
                <a:solidFill>
                  <a:srgbClr val="002060"/>
                </a:solidFill>
              </a:rPr>
              <a:t>đổi</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thường</a:t>
            </a:r>
            <a:r>
              <a:rPr lang="en-US" dirty="0" smtClean="0">
                <a:solidFill>
                  <a:srgbClr val="002060"/>
                </a:solidFill>
              </a:rPr>
              <a:t>.</a:t>
            </a:r>
          </a:p>
          <a:p>
            <a:pPr lvl="1"/>
            <a:r>
              <a:rPr lang="en-US" dirty="0" err="1" smtClean="0">
                <a:solidFill>
                  <a:srgbClr val="002060"/>
                </a:solidFill>
              </a:rPr>
              <a:t>Lớp</a:t>
            </a:r>
            <a:r>
              <a:rPr lang="en-US" dirty="0" smtClean="0">
                <a:solidFill>
                  <a:srgbClr val="002060"/>
                </a:solidFill>
              </a:rPr>
              <a:t> D: </a:t>
            </a:r>
            <a:r>
              <a:rPr lang="en-US" b="1" dirty="0" smtClean="0">
                <a:solidFill>
                  <a:srgbClr val="002060"/>
                </a:solidFill>
              </a:rPr>
              <a:t>multicast</a:t>
            </a:r>
          </a:p>
          <a:p>
            <a:pPr lvl="1"/>
            <a:r>
              <a:rPr lang="en-US" dirty="0" err="1" smtClean="0">
                <a:solidFill>
                  <a:srgbClr val="002060"/>
                </a:solidFill>
              </a:rPr>
              <a:t>Lớp</a:t>
            </a:r>
            <a:r>
              <a:rPr lang="en-US" dirty="0" smtClean="0">
                <a:solidFill>
                  <a:srgbClr val="002060"/>
                </a:solidFill>
              </a:rPr>
              <a:t> E: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dành</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nvGraphicFramePr>
        <p:xfrm>
          <a:off x="1219200" y="3657600"/>
          <a:ext cx="7086600" cy="2590800"/>
        </p:xfrm>
        <a:graphic>
          <a:graphicData uri="http://schemas.openxmlformats.org/drawingml/2006/table">
            <a:tbl>
              <a:tblPr firstRow="1" bandRow="1">
                <a:tableStyleId>{69CF1AB2-1976-4502-BF36-3FF5EA218861}</a:tableStyleId>
              </a:tblPr>
              <a:tblGrid>
                <a:gridCol w="1771650"/>
                <a:gridCol w="1771650"/>
                <a:gridCol w="1771650"/>
                <a:gridCol w="1771650"/>
              </a:tblGrid>
              <a:tr h="431800">
                <a:tc>
                  <a:txBody>
                    <a:bodyPr/>
                    <a:lstStyle/>
                    <a:p>
                      <a:pPr algn="ctr">
                        <a:lnSpc>
                          <a:spcPct val="115000"/>
                        </a:lnSpc>
                        <a:spcAft>
                          <a:spcPts val="0"/>
                        </a:spcAft>
                      </a:pPr>
                      <a:r>
                        <a:rPr lang="en-US" sz="1600" b="1"/>
                        <a:t>Lớp</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MSB</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Địa chỉ đầu</a:t>
                      </a:r>
                      <a:endParaRPr lang="en-US" sz="1600" b="1">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b="1"/>
                        <a:t>Địa chỉ cuối</a:t>
                      </a:r>
                      <a:endParaRPr lang="en-US" sz="1600" b="1">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A</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0xxx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0.0.0.0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127.255.255.255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B</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10xx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128.0.0.0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191.255.255.255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C</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110x</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192.0.0.0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223.255.255.255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D</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1110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224.0.0.0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239.255.255.255</a:t>
                      </a:r>
                      <a:endParaRPr lang="en-US" sz="1600" b="0">
                        <a:solidFill>
                          <a:schemeClr val="tx1"/>
                        </a:solidFill>
                        <a:latin typeface="Cambria"/>
                        <a:ea typeface="Times New Roman"/>
                        <a:cs typeface="Times New Roman"/>
                      </a:endParaRPr>
                    </a:p>
                  </a:txBody>
                  <a:tcPr marL="0" marR="0" marT="0" marB="0" anchor="ctr"/>
                </a:tc>
              </a:tr>
              <a:tr h="431800">
                <a:tc>
                  <a:txBody>
                    <a:bodyPr/>
                    <a:lstStyle/>
                    <a:p>
                      <a:pPr algn="ctr">
                        <a:lnSpc>
                          <a:spcPct val="115000"/>
                        </a:lnSpc>
                        <a:spcAft>
                          <a:spcPts val="0"/>
                        </a:spcAft>
                      </a:pPr>
                      <a:r>
                        <a:rPr lang="en-US" sz="1600"/>
                        <a:t>E</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1111</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240.0.0.0</a:t>
                      </a:r>
                      <a:endParaRPr lang="en-US" sz="1600" b="0">
                        <a:solidFill>
                          <a:schemeClr val="tx1"/>
                        </a:solidFill>
                        <a:latin typeface="Cambria"/>
                        <a:ea typeface="Times New Roman"/>
                        <a:cs typeface="Times New Roman"/>
                      </a:endParaRPr>
                    </a:p>
                  </a:txBody>
                  <a:tcPr marL="0" marR="0" marT="0" marB="0" anchor="ctr"/>
                </a:tc>
                <a:tc>
                  <a:txBody>
                    <a:bodyPr/>
                    <a:lstStyle/>
                    <a:p>
                      <a:pPr algn="ctr">
                        <a:lnSpc>
                          <a:spcPct val="115000"/>
                        </a:lnSpc>
                        <a:spcAft>
                          <a:spcPts val="0"/>
                        </a:spcAft>
                      </a:pPr>
                      <a:r>
                        <a:rPr lang="en-US" sz="1600"/>
                        <a:t>255.255.255.255</a:t>
                      </a:r>
                      <a:endParaRPr lang="en-US" sz="1600" b="0">
                        <a:solidFill>
                          <a:schemeClr val="tx1"/>
                        </a:solidFill>
                        <a:latin typeface="Cambria"/>
                        <a:ea typeface="Times New Roman"/>
                        <a:cs typeface="Times New Roman"/>
                      </a:endParaRPr>
                    </a:p>
                  </a:txBody>
                  <a:tcPr marL="0" marR="0" marT="0" marB="0" anchor="ct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525963"/>
          </a:xfrm>
        </p:spPr>
        <p:txBody>
          <a:bodyPr>
            <a:normAutofit/>
          </a:bodyPr>
          <a:lstStyle/>
          <a:p>
            <a:r>
              <a:rPr lang="en-US" smtClean="0">
                <a:solidFill>
                  <a:srgbClr val="002060"/>
                </a:solidFill>
              </a:rPr>
              <a:t>Mặt nạ mạng (Network Mask)</a:t>
            </a:r>
          </a:p>
          <a:p>
            <a:pPr lvl="1"/>
            <a:r>
              <a:rPr lang="en-US" smtClean="0">
                <a:solidFill>
                  <a:srgbClr val="002060"/>
                </a:solidFill>
              </a:rPr>
              <a:t>Phân tách phần mạng và phần host trong địa chỉ IPv4.</a:t>
            </a:r>
          </a:p>
          <a:p>
            <a:pPr lvl="1"/>
            <a:r>
              <a:rPr lang="en-US" smtClean="0">
                <a:solidFill>
                  <a:srgbClr val="002060"/>
                </a:solidFill>
              </a:rPr>
              <a:t>Sử dụng trong bộ định tuyến để tìm đường đi cho gói tin.</a:t>
            </a:r>
          </a:p>
          <a:p>
            <a:pPr lvl="1"/>
            <a:r>
              <a:rPr lang="en-US" smtClean="0">
                <a:solidFill>
                  <a:srgbClr val="002060"/>
                </a:solidFill>
              </a:rPr>
              <a:t>Với mạng có dạng</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219200" y="3657600"/>
          <a:ext cx="6781800" cy="1143000"/>
        </p:xfrm>
        <a:graphic>
          <a:graphicData uri="http://schemas.openxmlformats.org/drawingml/2006/table">
            <a:tbl>
              <a:tblPr firstRow="1" bandRow="1">
                <a:tableStyleId>{69CF1AB2-1976-4502-BF36-3FF5EA218861}</a:tableStyleId>
              </a:tblPr>
              <a:tblGrid>
                <a:gridCol w="3390900"/>
                <a:gridCol w="3390900"/>
              </a:tblGrid>
              <a:tr h="381000">
                <a:tc>
                  <a:txBody>
                    <a:bodyPr/>
                    <a:lstStyle/>
                    <a:p>
                      <a:pPr algn="ctr">
                        <a:lnSpc>
                          <a:spcPct val="115000"/>
                        </a:lnSpc>
                        <a:spcAft>
                          <a:spcPts val="0"/>
                        </a:spcAft>
                      </a:pPr>
                      <a:r>
                        <a:rPr lang="en-US" sz="1600" b="1"/>
                        <a:t>Network</a:t>
                      </a:r>
                      <a:endParaRPr lang="en-US" sz="1600" b="1">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1"/>
                        <a:t>Host</a:t>
                      </a:r>
                      <a:endParaRPr lang="en-US" sz="1600" b="1">
                        <a:latin typeface="Cambria"/>
                        <a:ea typeface="Calibri"/>
                        <a:cs typeface="Times New Roman"/>
                      </a:endParaRPr>
                    </a:p>
                  </a:txBody>
                  <a:tcPr marL="68580" marR="68580" marT="0" marB="0" anchor="ctr"/>
                </a:tc>
              </a:tr>
              <a:tr h="381000">
                <a:tc>
                  <a:txBody>
                    <a:bodyPr/>
                    <a:lstStyle/>
                    <a:p>
                      <a:pPr algn="ctr">
                        <a:lnSpc>
                          <a:spcPct val="115000"/>
                        </a:lnSpc>
                        <a:spcAft>
                          <a:spcPts val="0"/>
                        </a:spcAft>
                      </a:pPr>
                      <a:r>
                        <a:rPr lang="en-US" sz="1600" b="0"/>
                        <a:t>192.168.0.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1</a:t>
                      </a:r>
                      <a:endParaRPr lang="en-US" sz="1600" b="0">
                        <a:latin typeface="Cambria"/>
                        <a:ea typeface="Calibri"/>
                        <a:cs typeface="Times New Roman"/>
                      </a:endParaRPr>
                    </a:p>
                  </a:txBody>
                  <a:tcPr marL="68580" marR="68580" marT="0" marB="0" anchor="ctr"/>
                </a:tc>
              </a:tr>
              <a:tr h="381000">
                <a:tc>
                  <a:txBody>
                    <a:bodyPr/>
                    <a:lstStyle/>
                    <a:p>
                      <a:pPr algn="ctr">
                        <a:lnSpc>
                          <a:spcPct val="115000"/>
                        </a:lnSpc>
                        <a:spcAft>
                          <a:spcPts val="0"/>
                        </a:spcAft>
                      </a:pPr>
                      <a:r>
                        <a:rPr lang="en-US" sz="1600" b="0"/>
                        <a:t>11000000.10101000.00000000.</a:t>
                      </a:r>
                      <a:endParaRPr lang="en-US" sz="1600" b="0">
                        <a:latin typeface="Cambria"/>
                        <a:ea typeface="Calibri"/>
                        <a:cs typeface="Times New Roman"/>
                      </a:endParaRPr>
                    </a:p>
                  </a:txBody>
                  <a:tcPr marL="68580" marR="68580" marT="0" marB="0" anchor="ctr"/>
                </a:tc>
                <a:tc>
                  <a:txBody>
                    <a:bodyPr/>
                    <a:lstStyle/>
                    <a:p>
                      <a:pPr algn="ctr">
                        <a:lnSpc>
                          <a:spcPct val="115000"/>
                        </a:lnSpc>
                        <a:spcAft>
                          <a:spcPts val="0"/>
                        </a:spcAft>
                      </a:pPr>
                      <a:r>
                        <a:rPr lang="en-US" sz="1600" b="0"/>
                        <a:t>00000001</a:t>
                      </a:r>
                      <a:endParaRPr lang="en-US" sz="1600" b="0">
                        <a:latin typeface="Cambria"/>
                        <a:ea typeface="Calibri"/>
                        <a:cs typeface="Times New Roman"/>
                      </a:endParaRPr>
                    </a:p>
                  </a:txBody>
                  <a:tcPr marL="68580" marR="68580" marT="0" marB="0" anchor="ct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8" y="76200"/>
            <a:ext cx="7506222" cy="6721532"/>
          </a:xfrm>
          <a:prstGeom prst="rect">
            <a:avLst/>
          </a:prstGeom>
        </p:spPr>
      </p:pic>
      <p:sp>
        <p:nvSpPr>
          <p:cNvPr id="2" name="Slide Number Placeholder 1"/>
          <p:cNvSpPr>
            <a:spLocks noGrp="1"/>
          </p:cNvSpPr>
          <p:nvPr>
            <p:ph type="sldNum" sz="quarter" idx="11"/>
          </p:nvPr>
        </p:nvSpPr>
        <p:spPr/>
        <p:txBody>
          <a:bodyPr/>
          <a:lstStyle/>
          <a:p>
            <a:fld id="{01FC069F-519A-4FBA-A280-9BFE5EA1AC9F}" type="slidenum">
              <a:rPr lang="en-US" smtClean="0"/>
              <a:pPr/>
              <a:t>39</a:t>
            </a:fld>
            <a:endParaRPr lang="en-US" dirty="0"/>
          </a:p>
        </p:txBody>
      </p:sp>
    </p:spTree>
    <p:extLst>
      <p:ext uri="{BB962C8B-B14F-4D97-AF65-F5344CB8AC3E}">
        <p14:creationId xmlns:p14="http://schemas.microsoft.com/office/powerpoint/2010/main" val="4234355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200" dirty="0" err="1" smtClean="0">
                <a:solidFill>
                  <a:srgbClr val="002060"/>
                </a:solidFill>
              </a:rPr>
              <a:t>Yêu</a:t>
            </a:r>
            <a:r>
              <a:rPr lang="en-US" sz="3200" dirty="0" smtClean="0">
                <a:solidFill>
                  <a:srgbClr val="002060"/>
                </a:solidFill>
              </a:rPr>
              <a:t> </a:t>
            </a:r>
            <a:r>
              <a:rPr lang="en-US" sz="3200" dirty="0" err="1" smtClean="0">
                <a:solidFill>
                  <a:srgbClr val="002060"/>
                </a:solidFill>
              </a:rPr>
              <a:t>cầu</a:t>
            </a:r>
            <a:r>
              <a:rPr lang="en-US" sz="3200" dirty="0" smtClean="0">
                <a:solidFill>
                  <a:srgbClr val="002060"/>
                </a:solidFill>
              </a:rPr>
              <a:t> </a:t>
            </a:r>
            <a:r>
              <a:rPr lang="en-US" sz="3200" dirty="0" err="1" smtClean="0">
                <a:solidFill>
                  <a:srgbClr val="002060"/>
                </a:solidFill>
              </a:rPr>
              <a:t>về</a:t>
            </a:r>
            <a:r>
              <a:rPr lang="en-US" sz="3200" dirty="0" smtClean="0">
                <a:solidFill>
                  <a:srgbClr val="002060"/>
                </a:solidFill>
              </a:rPr>
              <a:t> </a:t>
            </a:r>
            <a:r>
              <a:rPr lang="en-US" sz="3200" dirty="0" err="1" smtClean="0">
                <a:solidFill>
                  <a:srgbClr val="002060"/>
                </a:solidFill>
              </a:rPr>
              <a:t>kiến</a:t>
            </a:r>
            <a:r>
              <a:rPr lang="en-US" sz="3200" dirty="0" smtClean="0">
                <a:solidFill>
                  <a:srgbClr val="002060"/>
                </a:solidFill>
              </a:rPr>
              <a:t> </a:t>
            </a:r>
            <a:r>
              <a:rPr lang="en-US" sz="3200" dirty="0" err="1" smtClean="0">
                <a:solidFill>
                  <a:srgbClr val="002060"/>
                </a:solidFill>
              </a:rPr>
              <a:t>thức</a:t>
            </a:r>
            <a:r>
              <a:rPr lang="en-US" sz="3200" dirty="0" smtClean="0">
                <a:solidFill>
                  <a:srgbClr val="002060"/>
                </a:solidFill>
              </a:rPr>
              <a:t>:</a:t>
            </a:r>
          </a:p>
          <a:p>
            <a:pPr lvl="1"/>
            <a:r>
              <a:rPr lang="en-US" sz="2800" dirty="0" err="1" smtClean="0">
                <a:solidFill>
                  <a:srgbClr val="002060"/>
                </a:solidFill>
              </a:rPr>
              <a:t>Mạng</a:t>
            </a:r>
            <a:r>
              <a:rPr lang="en-US" sz="2800" dirty="0" smtClean="0">
                <a:solidFill>
                  <a:srgbClr val="002060"/>
                </a:solidFill>
              </a:rPr>
              <a:t> </a:t>
            </a:r>
            <a:r>
              <a:rPr lang="en-US" sz="2800" dirty="0" err="1" smtClean="0">
                <a:solidFill>
                  <a:srgbClr val="002060"/>
                </a:solidFill>
              </a:rPr>
              <a:t>máy</a:t>
            </a:r>
            <a:r>
              <a:rPr lang="en-US" sz="2800" dirty="0" smtClean="0">
                <a:solidFill>
                  <a:srgbClr val="002060"/>
                </a:solidFill>
              </a:rPr>
              <a:t> </a:t>
            </a:r>
            <a:r>
              <a:rPr lang="en-US" sz="2800" dirty="0" err="1" smtClean="0">
                <a:solidFill>
                  <a:srgbClr val="002060"/>
                </a:solidFill>
              </a:rPr>
              <a:t>tính</a:t>
            </a:r>
            <a:r>
              <a:rPr lang="en-US" sz="2800" dirty="0" smtClean="0">
                <a:solidFill>
                  <a:srgbClr val="002060"/>
                </a:solidFill>
              </a:rPr>
              <a:t>.</a:t>
            </a:r>
          </a:p>
          <a:p>
            <a:pPr lvl="1"/>
            <a:r>
              <a:rPr lang="en-US" sz="2800" dirty="0" err="1" smtClean="0">
                <a:solidFill>
                  <a:srgbClr val="002060"/>
                </a:solidFill>
              </a:rPr>
              <a:t>Ngôn</a:t>
            </a:r>
            <a:r>
              <a:rPr lang="en-US" sz="2800" dirty="0" smtClean="0">
                <a:solidFill>
                  <a:srgbClr val="002060"/>
                </a:solidFill>
              </a:rPr>
              <a:t> </a:t>
            </a:r>
            <a:r>
              <a:rPr lang="en-US" sz="2800" dirty="0" err="1" smtClean="0">
                <a:solidFill>
                  <a:srgbClr val="002060"/>
                </a:solidFill>
              </a:rPr>
              <a:t>ngữ</a:t>
            </a:r>
            <a:r>
              <a:rPr lang="en-US" sz="2800" dirty="0" smtClean="0">
                <a:solidFill>
                  <a:srgbClr val="002060"/>
                </a:solidFill>
              </a:rPr>
              <a:t> </a:t>
            </a:r>
            <a:r>
              <a:rPr lang="en-US" sz="2800" dirty="0" err="1" smtClean="0">
                <a:solidFill>
                  <a:srgbClr val="002060"/>
                </a:solidFill>
              </a:rPr>
              <a:t>lập</a:t>
            </a:r>
            <a:r>
              <a:rPr lang="en-US" sz="2800" dirty="0" smtClean="0">
                <a:solidFill>
                  <a:srgbClr val="002060"/>
                </a:solidFill>
              </a:rPr>
              <a:t> </a:t>
            </a:r>
            <a:r>
              <a:rPr lang="en-US" sz="2800" dirty="0" err="1" smtClean="0">
                <a:solidFill>
                  <a:srgbClr val="002060"/>
                </a:solidFill>
              </a:rPr>
              <a:t>trình</a:t>
            </a:r>
            <a:r>
              <a:rPr lang="en-US" sz="2800" dirty="0" smtClean="0">
                <a:solidFill>
                  <a:srgbClr val="002060"/>
                </a:solidFill>
              </a:rPr>
              <a:t> C/C++.</a:t>
            </a:r>
          </a:p>
          <a:p>
            <a:pPr lvl="1"/>
            <a:r>
              <a:rPr lang="en-US" sz="2800" dirty="0" err="1" smtClean="0">
                <a:solidFill>
                  <a:srgbClr val="002060"/>
                </a:solidFill>
              </a:rPr>
              <a:t>Ngôn</a:t>
            </a:r>
            <a:r>
              <a:rPr lang="en-US" sz="2800" dirty="0" smtClean="0">
                <a:solidFill>
                  <a:srgbClr val="002060"/>
                </a:solidFill>
              </a:rPr>
              <a:t> </a:t>
            </a:r>
            <a:r>
              <a:rPr lang="en-US" sz="2800" dirty="0" err="1" smtClean="0">
                <a:solidFill>
                  <a:srgbClr val="002060"/>
                </a:solidFill>
              </a:rPr>
              <a:t>ngữ</a:t>
            </a:r>
            <a:r>
              <a:rPr lang="en-US" sz="2800" dirty="0" smtClean="0">
                <a:solidFill>
                  <a:srgbClr val="002060"/>
                </a:solidFill>
              </a:rPr>
              <a:t> </a:t>
            </a:r>
            <a:r>
              <a:rPr lang="en-US" sz="2800" dirty="0" err="1" smtClean="0">
                <a:solidFill>
                  <a:srgbClr val="002060"/>
                </a:solidFill>
              </a:rPr>
              <a:t>lập</a:t>
            </a:r>
            <a:r>
              <a:rPr lang="en-US" sz="2800" dirty="0" smtClean="0">
                <a:solidFill>
                  <a:srgbClr val="002060"/>
                </a:solidFill>
              </a:rPr>
              <a:t> </a:t>
            </a:r>
            <a:r>
              <a:rPr lang="en-US" sz="2800" dirty="0" err="1" smtClean="0">
                <a:solidFill>
                  <a:srgbClr val="002060"/>
                </a:solidFill>
              </a:rPr>
              <a:t>trình</a:t>
            </a:r>
            <a:r>
              <a:rPr lang="en-US" sz="2800" dirty="0" smtClean="0">
                <a:solidFill>
                  <a:srgbClr val="002060"/>
                </a:solidFill>
              </a:rPr>
              <a:t> C#.</a:t>
            </a:r>
            <a:endParaRPr lang="vi-VN" sz="2800" dirty="0" smtClean="0">
              <a:solidFill>
                <a:srgbClr val="002060"/>
              </a:solidFill>
            </a:endParaRPr>
          </a:p>
          <a:p>
            <a:pPr lvl="1"/>
            <a:r>
              <a:rPr lang="vi-VN" sz="2800" dirty="0" smtClean="0">
                <a:solidFill>
                  <a:srgbClr val="002060"/>
                </a:solidFill>
              </a:rPr>
              <a:t>JAVA</a:t>
            </a:r>
            <a:endParaRPr lang="en-US" sz="2800" dirty="0" smtClean="0">
              <a:solidFill>
                <a:srgbClr val="002060"/>
              </a:solidFill>
            </a:endParaRPr>
          </a:p>
          <a:p>
            <a:r>
              <a:rPr lang="en-US" sz="3200" dirty="0" err="1" smtClean="0">
                <a:solidFill>
                  <a:srgbClr val="002060"/>
                </a:solidFill>
              </a:rPr>
              <a:t>Lên</a:t>
            </a:r>
            <a:r>
              <a:rPr lang="en-US" sz="3200" dirty="0" smtClean="0">
                <a:solidFill>
                  <a:srgbClr val="002060"/>
                </a:solidFill>
              </a:rPr>
              <a:t> </a:t>
            </a:r>
            <a:r>
              <a:rPr lang="en-US" sz="3200" dirty="0" err="1" smtClean="0">
                <a:solidFill>
                  <a:srgbClr val="002060"/>
                </a:solidFill>
              </a:rPr>
              <a:t>lớp</a:t>
            </a:r>
            <a:r>
              <a:rPr lang="en-US" sz="3200" dirty="0" smtClean="0">
                <a:solidFill>
                  <a:srgbClr val="002060"/>
                </a:solidFill>
              </a:rPr>
              <a:t> </a:t>
            </a:r>
            <a:r>
              <a:rPr lang="en-US" sz="3200" dirty="0" err="1" smtClean="0">
                <a:solidFill>
                  <a:srgbClr val="002060"/>
                </a:solidFill>
              </a:rPr>
              <a:t>đầy</a:t>
            </a:r>
            <a:r>
              <a:rPr lang="en-US" sz="3200" dirty="0" smtClean="0">
                <a:solidFill>
                  <a:srgbClr val="002060"/>
                </a:solidFill>
              </a:rPr>
              <a:t> </a:t>
            </a:r>
            <a:r>
              <a:rPr lang="en-US" sz="3200" dirty="0" err="1" smtClean="0">
                <a:solidFill>
                  <a:srgbClr val="002060"/>
                </a:solidFill>
              </a:rPr>
              <a:t>đủ</a:t>
            </a:r>
            <a:endParaRPr lang="en-US" sz="3200" dirty="0" smtClean="0">
              <a:solidFill>
                <a:srgbClr val="002060"/>
              </a:solidFill>
            </a:endParaRPr>
          </a:p>
        </p:txBody>
      </p:sp>
      <p:sp>
        <p:nvSpPr>
          <p:cNvPr id="3" name="Title 2"/>
          <p:cNvSpPr>
            <a:spLocks noGrp="1"/>
          </p:cNvSpPr>
          <p:nvPr>
            <p:ph type="title"/>
          </p:nvPr>
        </p:nvSpPr>
        <p:spPr/>
        <p:txBody>
          <a:bodyPr anchor="ctr"/>
          <a:lstStyle/>
          <a:p>
            <a:pPr algn="ctr"/>
            <a:r>
              <a:rPr lang="en-US" b="1" dirty="0" err="1" smtClean="0">
                <a:solidFill>
                  <a:srgbClr val="002060"/>
                </a:solidFill>
              </a:rPr>
              <a:t>Yêu</a:t>
            </a:r>
            <a:r>
              <a:rPr lang="en-US" b="1" dirty="0" smtClean="0">
                <a:solidFill>
                  <a:srgbClr val="002060"/>
                </a:solidFill>
              </a:rPr>
              <a:t> </a:t>
            </a:r>
            <a:r>
              <a:rPr lang="en-US" b="1" dirty="0" err="1" smtClean="0">
                <a:solidFill>
                  <a:srgbClr val="002060"/>
                </a:solidFill>
              </a:rPr>
              <a:t>cầu</a:t>
            </a:r>
            <a:endParaRPr lang="en-US" b="1" dirty="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Mặt</a:t>
            </a:r>
            <a:r>
              <a:rPr lang="en-US" dirty="0" smtClean="0">
                <a:solidFill>
                  <a:srgbClr val="002060"/>
                </a:solidFill>
              </a:rPr>
              <a:t> </a:t>
            </a:r>
            <a:r>
              <a:rPr lang="en-US" dirty="0" err="1" smtClean="0">
                <a:solidFill>
                  <a:srgbClr val="002060"/>
                </a:solidFill>
              </a:rPr>
              <a:t>nạ</a:t>
            </a:r>
            <a:r>
              <a:rPr lang="en-US" dirty="0" smtClean="0">
                <a:solidFill>
                  <a:srgbClr val="002060"/>
                </a:solidFill>
              </a:rPr>
              <a:t> </a:t>
            </a:r>
            <a:r>
              <a:rPr lang="en-US" dirty="0" err="1" smtClean="0">
                <a:solidFill>
                  <a:srgbClr val="002060"/>
                </a:solidFill>
              </a:rPr>
              <a:t>mạng</a:t>
            </a:r>
            <a:r>
              <a:rPr lang="en-US" dirty="0" smtClean="0">
                <a:solidFill>
                  <a:srgbClr val="002060"/>
                </a:solidFill>
              </a:rPr>
              <a:t> (Network Mask)</a:t>
            </a:r>
          </a:p>
          <a:p>
            <a:pPr lvl="1"/>
            <a:r>
              <a:rPr lang="en-US" dirty="0" err="1" smtClean="0">
                <a:solidFill>
                  <a:srgbClr val="002060"/>
                </a:solidFill>
              </a:rPr>
              <a:t>Biểu</a:t>
            </a:r>
            <a:r>
              <a:rPr lang="en-US" dirty="0" smtClean="0">
                <a:solidFill>
                  <a:srgbClr val="002060"/>
                </a:solidFill>
              </a:rPr>
              <a:t> </a:t>
            </a:r>
            <a:r>
              <a:rPr lang="en-US" dirty="0" err="1" smtClean="0">
                <a:solidFill>
                  <a:srgbClr val="002060"/>
                </a:solidFill>
              </a:rPr>
              <a:t>diễn</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dạng</a:t>
            </a:r>
            <a:r>
              <a:rPr lang="en-US" dirty="0" smtClean="0">
                <a:solidFill>
                  <a:srgbClr val="002060"/>
                </a:solidFill>
              </a:rPr>
              <a:t> </a:t>
            </a:r>
            <a:r>
              <a:rPr lang="en-US" b="1" dirty="0" smtClean="0">
                <a:solidFill>
                  <a:srgbClr val="002060"/>
                </a:solidFill>
              </a:rPr>
              <a:t>/n</a:t>
            </a:r>
          </a:p>
          <a:p>
            <a:pPr lvl="2">
              <a:buFont typeface="Courier New" panose="02070309020205020404" pitchFamily="49" charset="0"/>
              <a:buChar char="o"/>
            </a:pPr>
            <a:r>
              <a:rPr lang="en-US" b="1" dirty="0" smtClean="0">
                <a:solidFill>
                  <a:srgbClr val="002060"/>
                </a:solidFill>
              </a:rPr>
              <a:t>n </a:t>
            </a:r>
            <a:r>
              <a:rPr lang="en-US" dirty="0" err="1" smtClean="0">
                <a:solidFill>
                  <a:srgbClr val="002060"/>
                </a:solidFill>
              </a:rPr>
              <a:t>là</a:t>
            </a:r>
            <a:r>
              <a:rPr lang="en-US" dirty="0" smtClean="0">
                <a:solidFill>
                  <a:srgbClr val="002060"/>
                </a:solidFill>
              </a:rPr>
              <a:t> </a:t>
            </a:r>
            <a:r>
              <a:rPr lang="en-US" dirty="0" err="1" smtClean="0">
                <a:solidFill>
                  <a:srgbClr val="002060"/>
                </a:solidFill>
              </a:rPr>
              <a:t>số</a:t>
            </a:r>
            <a:r>
              <a:rPr lang="en-US" dirty="0" smtClean="0">
                <a:solidFill>
                  <a:srgbClr val="002060"/>
                </a:solidFill>
              </a:rPr>
              <a:t> bit </a:t>
            </a:r>
            <a:r>
              <a:rPr lang="en-US" dirty="0" err="1" smtClean="0">
                <a:solidFill>
                  <a:srgbClr val="002060"/>
                </a:solidFill>
              </a:rPr>
              <a:t>dành</a:t>
            </a:r>
            <a:r>
              <a:rPr lang="en-US" dirty="0" smtClean="0">
                <a:solidFill>
                  <a:srgbClr val="002060"/>
                </a:solidFill>
              </a:rPr>
              <a:t> </a:t>
            </a:r>
            <a:r>
              <a:rPr lang="en-US" dirty="0" err="1" smtClean="0">
                <a:solidFill>
                  <a:srgbClr val="002060"/>
                </a:solidFill>
              </a:rPr>
              <a:t>cho</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mạng</a:t>
            </a:r>
            <a:r>
              <a:rPr lang="en-US" dirty="0" smtClean="0">
                <a:solidFill>
                  <a:srgbClr val="002060"/>
                </a:solidFill>
              </a:rPr>
              <a:t>.</a:t>
            </a:r>
          </a:p>
          <a:p>
            <a:pPr lvl="2">
              <a:buFont typeface="Courier New" panose="02070309020205020404" pitchFamily="49" charset="0"/>
              <a:buChar char="o"/>
            </a:pP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192.168.0.1/24</a:t>
            </a:r>
          </a:p>
          <a:p>
            <a:pPr lvl="1"/>
            <a:r>
              <a:rPr lang="en-US" dirty="0" err="1" smtClean="0">
                <a:solidFill>
                  <a:srgbClr val="002060"/>
                </a:solidFill>
              </a:rPr>
              <a:t>Biểu</a:t>
            </a:r>
            <a:r>
              <a:rPr lang="en-US" dirty="0" smtClean="0">
                <a:solidFill>
                  <a:srgbClr val="002060"/>
                </a:solidFill>
              </a:rPr>
              <a:t> </a:t>
            </a:r>
            <a:r>
              <a:rPr lang="en-US" dirty="0" err="1" smtClean="0">
                <a:solidFill>
                  <a:srgbClr val="002060"/>
                </a:solidFill>
              </a:rPr>
              <a:t>diễn</a:t>
            </a:r>
            <a:r>
              <a:rPr lang="en-US" dirty="0" smtClean="0">
                <a:solidFill>
                  <a:srgbClr val="002060"/>
                </a:solidFill>
              </a:rPr>
              <a:t> </a:t>
            </a:r>
            <a:r>
              <a:rPr lang="en-US" dirty="0" err="1" smtClean="0">
                <a:solidFill>
                  <a:srgbClr val="002060"/>
                </a:solidFill>
              </a:rPr>
              <a:t>dưới</a:t>
            </a:r>
            <a:r>
              <a:rPr lang="en-US" dirty="0" smtClean="0">
                <a:solidFill>
                  <a:srgbClr val="002060"/>
                </a:solidFill>
              </a:rPr>
              <a:t> </a:t>
            </a:r>
            <a:r>
              <a:rPr lang="en-US" dirty="0" err="1" smtClean="0">
                <a:solidFill>
                  <a:srgbClr val="002060"/>
                </a:solidFill>
              </a:rPr>
              <a:t>dạng</a:t>
            </a:r>
            <a:r>
              <a:rPr lang="en-US" dirty="0" smtClean="0">
                <a:solidFill>
                  <a:srgbClr val="002060"/>
                </a:solidFill>
              </a:rPr>
              <a:t> </a:t>
            </a:r>
            <a:r>
              <a:rPr lang="en-US" dirty="0" err="1" smtClean="0">
                <a:solidFill>
                  <a:srgbClr val="002060"/>
                </a:solidFill>
              </a:rPr>
              <a:t>nhị</a:t>
            </a:r>
            <a:r>
              <a:rPr lang="en-US" dirty="0" smtClean="0">
                <a:solidFill>
                  <a:srgbClr val="002060"/>
                </a:solidFill>
              </a:rPr>
              <a:t> </a:t>
            </a:r>
            <a:r>
              <a:rPr lang="en-US" dirty="0" err="1" smtClean="0">
                <a:solidFill>
                  <a:srgbClr val="002060"/>
                </a:solidFill>
              </a:rPr>
              <a:t>phân</a:t>
            </a:r>
            <a:endParaRPr lang="en-US" dirty="0" smtClean="0">
              <a:solidFill>
                <a:srgbClr val="002060"/>
              </a:solidFill>
            </a:endParaRPr>
          </a:p>
          <a:p>
            <a:pPr lvl="2">
              <a:buFont typeface="Courier New" panose="02070309020205020404" pitchFamily="49" charset="0"/>
              <a:buChar char="o"/>
            </a:pPr>
            <a:r>
              <a:rPr lang="en-US" dirty="0" err="1" smtClean="0">
                <a:solidFill>
                  <a:srgbClr val="002060"/>
                </a:solidFill>
              </a:rPr>
              <a:t>Dùng</a:t>
            </a:r>
            <a:r>
              <a:rPr lang="en-US" dirty="0" smtClean="0">
                <a:solidFill>
                  <a:srgbClr val="002060"/>
                </a:solidFill>
              </a:rPr>
              <a:t> 32 bit </a:t>
            </a:r>
            <a:r>
              <a:rPr lang="en-US" dirty="0" err="1" smtClean="0">
                <a:solidFill>
                  <a:srgbClr val="002060"/>
                </a:solidFill>
              </a:rPr>
              <a:t>đánh</a:t>
            </a:r>
            <a:r>
              <a:rPr lang="en-US" dirty="0" smtClean="0">
                <a:solidFill>
                  <a:srgbClr val="002060"/>
                </a:solidFill>
              </a:rPr>
              <a:t> </a:t>
            </a:r>
            <a:r>
              <a:rPr lang="en-US" dirty="0" err="1" smtClean="0">
                <a:solidFill>
                  <a:srgbClr val="002060"/>
                </a:solidFill>
              </a:rPr>
              <a:t>dấu</a:t>
            </a:r>
            <a:r>
              <a:rPr lang="en-US" dirty="0" smtClean="0">
                <a:solidFill>
                  <a:srgbClr val="002060"/>
                </a:solidFill>
              </a:rPr>
              <a:t>, </a:t>
            </a:r>
            <a:r>
              <a:rPr lang="en-US" dirty="0" err="1" smtClean="0">
                <a:solidFill>
                  <a:srgbClr val="002060"/>
                </a:solidFill>
              </a:rPr>
              <a:t>bít</a:t>
            </a:r>
            <a:r>
              <a:rPr lang="en-US" dirty="0" smtClean="0">
                <a:solidFill>
                  <a:srgbClr val="002060"/>
                </a:solidFill>
              </a:rPr>
              <a:t> </a:t>
            </a:r>
            <a:r>
              <a:rPr lang="en-US" dirty="0" err="1" smtClean="0">
                <a:solidFill>
                  <a:srgbClr val="002060"/>
                </a:solidFill>
              </a:rPr>
              <a:t>dành</a:t>
            </a:r>
            <a:r>
              <a:rPr lang="en-US" dirty="0" smtClean="0">
                <a:solidFill>
                  <a:srgbClr val="002060"/>
                </a:solidFill>
              </a:rPr>
              <a:t> </a:t>
            </a:r>
            <a:r>
              <a:rPr lang="en-US" dirty="0" err="1" smtClean="0">
                <a:solidFill>
                  <a:srgbClr val="002060"/>
                </a:solidFill>
              </a:rPr>
              <a:t>cho</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là</a:t>
            </a:r>
            <a:r>
              <a:rPr lang="en-US" dirty="0" smtClean="0">
                <a:solidFill>
                  <a:srgbClr val="002060"/>
                </a:solidFill>
              </a:rPr>
              <a:t> 1, </a:t>
            </a:r>
            <a:r>
              <a:rPr lang="en-US" dirty="0" err="1" smtClean="0">
                <a:solidFill>
                  <a:srgbClr val="002060"/>
                </a:solidFill>
              </a:rPr>
              <a:t>cho</a:t>
            </a:r>
            <a:r>
              <a:rPr lang="en-US" dirty="0" smtClean="0">
                <a:solidFill>
                  <a:srgbClr val="002060"/>
                </a:solidFill>
              </a:rPr>
              <a:t> </a:t>
            </a:r>
            <a:r>
              <a:rPr lang="en-US" dirty="0" err="1" smtClean="0">
                <a:solidFill>
                  <a:srgbClr val="002060"/>
                </a:solidFill>
              </a:rPr>
              <a:t>phần</a:t>
            </a:r>
            <a:r>
              <a:rPr lang="en-US" dirty="0" smtClean="0">
                <a:solidFill>
                  <a:srgbClr val="002060"/>
                </a:solidFill>
              </a:rPr>
              <a:t> host </a:t>
            </a:r>
            <a:r>
              <a:rPr lang="en-US" dirty="0" err="1" smtClean="0">
                <a:solidFill>
                  <a:srgbClr val="002060"/>
                </a:solidFill>
              </a:rPr>
              <a:t>là</a:t>
            </a:r>
            <a:r>
              <a:rPr lang="en-US" dirty="0" smtClean="0">
                <a:solidFill>
                  <a:srgbClr val="002060"/>
                </a:solidFill>
              </a:rPr>
              <a:t> 0.</a:t>
            </a:r>
          </a:p>
          <a:p>
            <a:pPr lvl="2">
              <a:buFont typeface="Courier New" panose="02070309020205020404" pitchFamily="49" charset="0"/>
              <a:buChar char="o"/>
            </a:pP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a:t>
            </a:r>
            <a:r>
              <a:rPr lang="en-US" dirty="0" smtClean="0">
                <a:solidFill>
                  <a:srgbClr val="FF0000"/>
                </a:solidFill>
                <a:ea typeface="Calibri"/>
                <a:cs typeface="Times New Roman"/>
              </a:rPr>
              <a:t>11111111.11111111.11111111.</a:t>
            </a:r>
            <a:r>
              <a:rPr lang="en-US" dirty="0" smtClean="0">
                <a:solidFill>
                  <a:srgbClr val="002060"/>
                </a:solidFill>
                <a:ea typeface="Calibri"/>
                <a:cs typeface="Times New Roman"/>
              </a:rPr>
              <a:t>00000000 </a:t>
            </a:r>
            <a:r>
              <a:rPr lang="en-US" dirty="0" smtClean="0">
                <a:solidFill>
                  <a:srgbClr val="002060"/>
                </a:solidFill>
                <a:cs typeface="Times New Roman"/>
              </a:rPr>
              <a:t>hay </a:t>
            </a:r>
            <a:r>
              <a:rPr lang="en-US" dirty="0" smtClean="0">
                <a:solidFill>
                  <a:srgbClr val="002060"/>
                </a:solidFill>
                <a:cs typeface="Times New Roman"/>
              </a:rPr>
              <a:t>255.255.255.0</a:t>
            </a:r>
          </a:p>
          <a:p>
            <a:pPr lvl="1"/>
            <a:r>
              <a:rPr lang="en-US" dirty="0" err="1" smtClean="0">
                <a:solidFill>
                  <a:srgbClr val="002060"/>
                </a:solidFill>
                <a:cs typeface="Times New Roman"/>
              </a:rPr>
              <a:t>Biểu</a:t>
            </a:r>
            <a:r>
              <a:rPr lang="en-US" dirty="0" smtClean="0">
                <a:solidFill>
                  <a:srgbClr val="002060"/>
                </a:solidFill>
                <a:cs typeface="Times New Roman"/>
              </a:rPr>
              <a:t> </a:t>
            </a:r>
            <a:r>
              <a:rPr lang="en-US" dirty="0" err="1" smtClean="0">
                <a:solidFill>
                  <a:srgbClr val="002060"/>
                </a:solidFill>
                <a:cs typeface="Times New Roman"/>
              </a:rPr>
              <a:t>diễn</a:t>
            </a:r>
            <a:r>
              <a:rPr lang="en-US" dirty="0" smtClean="0">
                <a:solidFill>
                  <a:srgbClr val="002060"/>
                </a:solidFill>
                <a:cs typeface="Times New Roman"/>
              </a:rPr>
              <a:t> </a:t>
            </a:r>
            <a:r>
              <a:rPr lang="en-US" dirty="0" err="1" smtClean="0">
                <a:solidFill>
                  <a:srgbClr val="002060"/>
                </a:solidFill>
                <a:cs typeface="Times New Roman"/>
              </a:rPr>
              <a:t>dưới</a:t>
            </a:r>
            <a:r>
              <a:rPr lang="en-US" dirty="0" smtClean="0">
                <a:solidFill>
                  <a:srgbClr val="002060"/>
                </a:solidFill>
                <a:cs typeface="Times New Roman"/>
              </a:rPr>
              <a:t> </a:t>
            </a:r>
            <a:r>
              <a:rPr lang="en-US" dirty="0" err="1" smtClean="0">
                <a:solidFill>
                  <a:srgbClr val="002060"/>
                </a:solidFill>
                <a:cs typeface="Times New Roman"/>
              </a:rPr>
              <a:t>dạng</a:t>
            </a:r>
            <a:r>
              <a:rPr lang="en-US" dirty="0" smtClean="0">
                <a:solidFill>
                  <a:srgbClr val="002060"/>
                </a:solidFill>
                <a:cs typeface="Times New Roman"/>
              </a:rPr>
              <a:t> </a:t>
            </a:r>
            <a:r>
              <a:rPr lang="en-US" dirty="0" err="1" smtClean="0">
                <a:solidFill>
                  <a:srgbClr val="002060"/>
                </a:solidFill>
                <a:cs typeface="Times New Roman"/>
              </a:rPr>
              <a:t>Hexa</a:t>
            </a:r>
            <a:endParaRPr lang="en-US" dirty="0" smtClean="0">
              <a:solidFill>
                <a:srgbClr val="002060"/>
              </a:solidFill>
              <a:cs typeface="Times New Roman"/>
            </a:endParaRPr>
          </a:p>
          <a:p>
            <a:pPr lvl="2">
              <a:buFont typeface="Courier New" panose="02070309020205020404" pitchFamily="49" charset="0"/>
              <a:buChar char="o"/>
            </a:pPr>
            <a:r>
              <a:rPr lang="en-US" dirty="0" err="1" smtClean="0">
                <a:solidFill>
                  <a:srgbClr val="002060"/>
                </a:solidFill>
                <a:cs typeface="Times New Roman"/>
              </a:rPr>
              <a:t>Dùng</a:t>
            </a:r>
            <a:r>
              <a:rPr lang="en-US" dirty="0" smtClean="0">
                <a:solidFill>
                  <a:srgbClr val="002060"/>
                </a:solidFill>
                <a:cs typeface="Times New Roman"/>
              </a:rPr>
              <a:t> </a:t>
            </a:r>
            <a:r>
              <a:rPr lang="en-US" dirty="0" err="1" smtClean="0">
                <a:solidFill>
                  <a:srgbClr val="002060"/>
                </a:solidFill>
                <a:cs typeface="Times New Roman"/>
              </a:rPr>
              <a:t>số</a:t>
            </a:r>
            <a:r>
              <a:rPr lang="en-US" dirty="0" smtClean="0">
                <a:solidFill>
                  <a:srgbClr val="002060"/>
                </a:solidFill>
                <a:cs typeface="Times New Roman"/>
              </a:rPr>
              <a:t> </a:t>
            </a:r>
            <a:r>
              <a:rPr lang="en-US" dirty="0" err="1" smtClean="0">
                <a:solidFill>
                  <a:srgbClr val="002060"/>
                </a:solidFill>
                <a:cs typeface="Times New Roman"/>
              </a:rPr>
              <a:t>Hexa</a:t>
            </a:r>
            <a:r>
              <a:rPr lang="en-US" dirty="0" smtClean="0">
                <a:solidFill>
                  <a:srgbClr val="002060"/>
                </a:solidFill>
                <a:cs typeface="Times New Roman"/>
              </a:rPr>
              <a:t>: </a:t>
            </a:r>
            <a:r>
              <a:rPr lang="en-US" dirty="0" smtClean="0">
                <a:solidFill>
                  <a:srgbClr val="002060"/>
                </a:solidFill>
                <a:ea typeface="Calibri"/>
                <a:cs typeface="Times New Roman"/>
              </a:rPr>
              <a:t>0xFFFFFF00</a:t>
            </a:r>
          </a:p>
          <a:p>
            <a:pPr lvl="2">
              <a:buFont typeface="Courier New" panose="02070309020205020404" pitchFamily="49" charset="0"/>
              <a:buChar char="o"/>
            </a:pPr>
            <a:r>
              <a:rPr lang="en-US" dirty="0" err="1" smtClean="0">
                <a:solidFill>
                  <a:srgbClr val="002060"/>
                </a:solidFill>
                <a:cs typeface="Times New Roman"/>
              </a:rPr>
              <a:t>Ít</a:t>
            </a:r>
            <a:r>
              <a:rPr lang="en-US" dirty="0" smtClean="0">
                <a:solidFill>
                  <a:srgbClr val="002060"/>
                </a:solidFill>
                <a:cs typeface="Times New Roman"/>
              </a:rPr>
              <a:t> </a:t>
            </a:r>
            <a:r>
              <a:rPr lang="en-US" dirty="0" err="1" smtClean="0">
                <a:solidFill>
                  <a:srgbClr val="002060"/>
                </a:solidFill>
                <a:cs typeface="Times New Roman"/>
              </a:rPr>
              <a:t>dùng</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Số</a:t>
            </a:r>
            <a:r>
              <a:rPr lang="en-US" dirty="0" smtClean="0">
                <a:solidFill>
                  <a:srgbClr val="002060"/>
                </a:solidFill>
              </a:rPr>
              <a:t> </a:t>
            </a:r>
            <a:r>
              <a:rPr lang="en-US" dirty="0" err="1" smtClean="0">
                <a:solidFill>
                  <a:srgbClr val="002060"/>
                </a:solidFill>
              </a:rPr>
              <a:t>lượng</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mỗi</a:t>
            </a:r>
            <a:r>
              <a:rPr lang="en-US" dirty="0" smtClean="0">
                <a:solidFill>
                  <a:srgbClr val="002060"/>
                </a:solidFill>
              </a:rPr>
              <a:t> </a:t>
            </a:r>
            <a:r>
              <a:rPr lang="en-US" dirty="0" err="1" smtClean="0">
                <a:solidFill>
                  <a:srgbClr val="002060"/>
                </a:solidFill>
              </a:rPr>
              <a:t>mạng</a:t>
            </a:r>
            <a:endParaRPr lang="en-US" dirty="0" smtClean="0">
              <a:solidFill>
                <a:srgbClr val="002060"/>
              </a:solidFill>
            </a:endParaRPr>
          </a:p>
          <a:p>
            <a:pPr lvl="1"/>
            <a:r>
              <a:rPr lang="en-US" dirty="0" err="1" smtClean="0">
                <a:solidFill>
                  <a:srgbClr val="002060"/>
                </a:solidFill>
              </a:rPr>
              <a:t>Mỗi</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có</a:t>
            </a:r>
            <a:r>
              <a:rPr lang="en-US" dirty="0" smtClean="0">
                <a:solidFill>
                  <a:srgbClr val="002060"/>
                </a:solidFill>
              </a:rPr>
              <a:t> n bit </a:t>
            </a:r>
            <a:r>
              <a:rPr lang="en-US" dirty="0" err="1" smtClean="0">
                <a:solidFill>
                  <a:srgbClr val="002060"/>
                </a:solidFill>
              </a:rPr>
              <a:t>dành</a:t>
            </a:r>
            <a:r>
              <a:rPr lang="en-US" dirty="0" smtClean="0">
                <a:solidFill>
                  <a:srgbClr val="002060"/>
                </a:solidFill>
              </a:rPr>
              <a:t> </a:t>
            </a:r>
            <a:r>
              <a:rPr lang="en-US" dirty="0" err="1" smtClean="0">
                <a:solidFill>
                  <a:srgbClr val="002060"/>
                </a:solidFill>
              </a:rPr>
              <a:t>cho</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mạng</a:t>
            </a:r>
            <a:r>
              <a:rPr lang="en-US" dirty="0" smtClean="0">
                <a:solidFill>
                  <a:srgbClr val="002060"/>
                </a:solidFill>
              </a:rPr>
              <a:t>, 32-n bit </a:t>
            </a:r>
            <a:r>
              <a:rPr lang="en-US" dirty="0" err="1" smtClean="0">
                <a:solidFill>
                  <a:srgbClr val="002060"/>
                </a:solidFill>
              </a:rPr>
              <a:t>dành</a:t>
            </a:r>
            <a:r>
              <a:rPr lang="en-US" dirty="0" smtClean="0">
                <a:solidFill>
                  <a:srgbClr val="002060"/>
                </a:solidFill>
              </a:rPr>
              <a:t> </a:t>
            </a:r>
            <a:r>
              <a:rPr lang="en-US" dirty="0" err="1" smtClean="0">
                <a:solidFill>
                  <a:srgbClr val="002060"/>
                </a:solidFill>
              </a:rPr>
              <a:t>cho</a:t>
            </a:r>
            <a:r>
              <a:rPr lang="en-US" dirty="0" smtClean="0">
                <a:solidFill>
                  <a:srgbClr val="002060"/>
                </a:solidFill>
              </a:rPr>
              <a:t> </a:t>
            </a:r>
            <a:r>
              <a:rPr lang="en-US" dirty="0" err="1" smtClean="0">
                <a:solidFill>
                  <a:srgbClr val="002060"/>
                </a:solidFill>
              </a:rPr>
              <a:t>phần</a:t>
            </a:r>
            <a:r>
              <a:rPr lang="en-US" dirty="0" smtClean="0">
                <a:solidFill>
                  <a:srgbClr val="002060"/>
                </a:solidFill>
              </a:rPr>
              <a:t> host.</a:t>
            </a:r>
          </a:p>
          <a:p>
            <a:pPr lvl="1"/>
            <a:r>
              <a:rPr lang="en-US" dirty="0" err="1" smtClean="0">
                <a:solidFill>
                  <a:srgbClr val="002060"/>
                </a:solidFill>
              </a:rPr>
              <a:t>Phân</a:t>
            </a:r>
            <a:r>
              <a:rPr lang="en-US" dirty="0" smtClean="0">
                <a:solidFill>
                  <a:srgbClr val="002060"/>
                </a:solidFill>
              </a:rPr>
              <a:t> </a:t>
            </a:r>
            <a:r>
              <a:rPr lang="en-US" dirty="0" err="1" smtClean="0">
                <a:solidFill>
                  <a:srgbClr val="002060"/>
                </a:solidFill>
              </a:rPr>
              <a:t>phối</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mỗi</a:t>
            </a:r>
            <a:r>
              <a:rPr lang="en-US" dirty="0" smtClean="0">
                <a:solidFill>
                  <a:srgbClr val="002060"/>
                </a:solidFill>
              </a:rPr>
              <a:t> </a:t>
            </a:r>
            <a:r>
              <a:rPr lang="en-US" dirty="0" err="1" smtClean="0">
                <a:solidFill>
                  <a:srgbClr val="002060"/>
                </a:solidFill>
              </a:rPr>
              <a:t>mạng</a:t>
            </a:r>
            <a:r>
              <a:rPr lang="en-US" dirty="0" smtClean="0">
                <a:solidFill>
                  <a:srgbClr val="002060"/>
                </a:solidFill>
              </a:rPr>
              <a:t>:</a:t>
            </a:r>
          </a:p>
          <a:p>
            <a:pPr lvl="2">
              <a:buFont typeface="Courier New" panose="02070309020205020404" pitchFamily="49" charset="0"/>
              <a:buChar char="o"/>
            </a:pPr>
            <a:r>
              <a:rPr lang="en-US" dirty="0" smtClean="0">
                <a:solidFill>
                  <a:srgbClr val="002060"/>
                </a:solidFill>
              </a:rPr>
              <a:t>01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các</a:t>
            </a:r>
            <a:r>
              <a:rPr lang="en-US" dirty="0" smtClean="0">
                <a:solidFill>
                  <a:srgbClr val="002060"/>
                </a:solidFill>
              </a:rPr>
              <a:t> bit </a:t>
            </a:r>
            <a:r>
              <a:rPr lang="en-US" dirty="0" err="1" smtClean="0">
                <a:solidFill>
                  <a:srgbClr val="002060"/>
                </a:solidFill>
              </a:rPr>
              <a:t>phần</a:t>
            </a:r>
            <a:r>
              <a:rPr lang="en-US" dirty="0" smtClean="0">
                <a:solidFill>
                  <a:srgbClr val="002060"/>
                </a:solidFill>
              </a:rPr>
              <a:t> host </a:t>
            </a:r>
            <a:r>
              <a:rPr lang="en-US" dirty="0" err="1" smtClean="0">
                <a:solidFill>
                  <a:srgbClr val="002060"/>
                </a:solidFill>
              </a:rPr>
              <a:t>bằng</a:t>
            </a:r>
            <a:r>
              <a:rPr lang="en-US" dirty="0" smtClean="0">
                <a:solidFill>
                  <a:srgbClr val="002060"/>
                </a:solidFill>
              </a:rPr>
              <a:t> 0).</a:t>
            </a:r>
          </a:p>
          <a:p>
            <a:pPr lvl="2">
              <a:buFont typeface="Courier New" panose="02070309020205020404" pitchFamily="49" charset="0"/>
              <a:buChar char="o"/>
            </a:pPr>
            <a:r>
              <a:rPr lang="en-US" dirty="0" smtClean="0">
                <a:solidFill>
                  <a:srgbClr val="002060"/>
                </a:solidFill>
              </a:rPr>
              <a:t>01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quảng</a:t>
            </a:r>
            <a:r>
              <a:rPr lang="en-US" dirty="0" smtClean="0">
                <a:solidFill>
                  <a:srgbClr val="002060"/>
                </a:solidFill>
              </a:rPr>
              <a:t> </a:t>
            </a:r>
            <a:r>
              <a:rPr lang="en-US" dirty="0" err="1" smtClean="0">
                <a:solidFill>
                  <a:srgbClr val="002060"/>
                </a:solidFill>
              </a:rPr>
              <a:t>bá</a:t>
            </a:r>
            <a:r>
              <a:rPr lang="en-US" dirty="0" smtClean="0">
                <a:solidFill>
                  <a:srgbClr val="002060"/>
                </a:solidFill>
              </a:rPr>
              <a:t> (</a:t>
            </a:r>
            <a:r>
              <a:rPr lang="en-US" dirty="0" err="1" smtClean="0">
                <a:solidFill>
                  <a:srgbClr val="002060"/>
                </a:solidFill>
              </a:rPr>
              <a:t>các</a:t>
            </a:r>
            <a:r>
              <a:rPr lang="en-US" dirty="0" smtClean="0">
                <a:solidFill>
                  <a:srgbClr val="002060"/>
                </a:solidFill>
              </a:rPr>
              <a:t> bit </a:t>
            </a:r>
            <a:r>
              <a:rPr lang="en-US" dirty="0" err="1" smtClean="0">
                <a:solidFill>
                  <a:srgbClr val="002060"/>
                </a:solidFill>
              </a:rPr>
              <a:t>phần</a:t>
            </a:r>
            <a:r>
              <a:rPr lang="en-US" dirty="0" smtClean="0">
                <a:solidFill>
                  <a:srgbClr val="002060"/>
                </a:solidFill>
              </a:rPr>
              <a:t> host </a:t>
            </a:r>
            <a:r>
              <a:rPr lang="en-US" dirty="0" err="1" smtClean="0">
                <a:solidFill>
                  <a:srgbClr val="002060"/>
                </a:solidFill>
              </a:rPr>
              <a:t>bằng</a:t>
            </a:r>
            <a:r>
              <a:rPr lang="en-US" dirty="0" smtClean="0">
                <a:solidFill>
                  <a:srgbClr val="002060"/>
                </a:solidFill>
              </a:rPr>
              <a:t> 1).</a:t>
            </a:r>
          </a:p>
          <a:p>
            <a:pPr lvl="2">
              <a:buFont typeface="Courier New" panose="02070309020205020404" pitchFamily="49" charset="0"/>
              <a:buChar char="o"/>
            </a:pPr>
            <a:r>
              <a:rPr lang="en-US" dirty="0" smtClean="0">
                <a:solidFill>
                  <a:srgbClr val="002060"/>
                </a:solidFill>
              </a:rPr>
              <a:t>2</a:t>
            </a:r>
            <a:r>
              <a:rPr lang="en-US" baseline="30000" dirty="0" smtClean="0">
                <a:solidFill>
                  <a:srgbClr val="002060"/>
                </a:solidFill>
              </a:rPr>
              <a:t>n</a:t>
            </a:r>
            <a:r>
              <a:rPr lang="en-US" dirty="0" smtClean="0">
                <a:solidFill>
                  <a:srgbClr val="002060"/>
                </a:solidFill>
              </a:rPr>
              <a:t>-2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gán</a:t>
            </a:r>
            <a:r>
              <a:rPr lang="en-US" dirty="0" smtClean="0">
                <a:solidFill>
                  <a:srgbClr val="002060"/>
                </a:solidFill>
              </a:rPr>
              <a:t> </a:t>
            </a:r>
            <a:r>
              <a:rPr lang="en-US" dirty="0" err="1" smtClean="0">
                <a:solidFill>
                  <a:srgbClr val="002060"/>
                </a:solidFill>
              </a:rPr>
              <a:t>cho</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trạm</a:t>
            </a:r>
            <a:r>
              <a:rPr lang="en-US" dirty="0" smtClean="0">
                <a:solidFill>
                  <a:srgbClr val="002060"/>
                </a:solidFill>
              </a:rPr>
              <a:t> (host).</a:t>
            </a:r>
          </a:p>
          <a:p>
            <a:pPr lvl="1"/>
            <a:r>
              <a:rPr lang="en-US" dirty="0" err="1" smtClean="0">
                <a:solidFill>
                  <a:srgbClr val="002060"/>
                </a:solidFill>
              </a:rPr>
              <a:t>Với</a:t>
            </a:r>
            <a:r>
              <a:rPr lang="en-US" dirty="0" smtClean="0">
                <a:solidFill>
                  <a:srgbClr val="002060"/>
                </a:solidFill>
              </a:rPr>
              <a:t> </a:t>
            </a:r>
            <a:r>
              <a:rPr lang="en-US" dirty="0" err="1" smtClean="0">
                <a:solidFill>
                  <a:srgbClr val="002060"/>
                </a:solidFill>
              </a:rPr>
              <a:t>mạng</a:t>
            </a:r>
            <a:r>
              <a:rPr lang="en-US" dirty="0" smtClean="0">
                <a:solidFill>
                  <a:srgbClr val="002060"/>
                </a:solidFill>
              </a:rPr>
              <a:t> 192.168.0.1/24</a:t>
            </a:r>
          </a:p>
          <a:p>
            <a:pPr lvl="2">
              <a:buFont typeface="Courier New" panose="02070309020205020404" pitchFamily="49" charset="0"/>
              <a:buChar char="o"/>
            </a:pP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mạng</a:t>
            </a:r>
            <a:r>
              <a:rPr lang="en-US" dirty="0" smtClean="0">
                <a:solidFill>
                  <a:srgbClr val="002060"/>
                </a:solidFill>
              </a:rPr>
              <a:t>: 192.168.0.0</a:t>
            </a:r>
          </a:p>
          <a:p>
            <a:pPr lvl="2">
              <a:buFont typeface="Courier New" panose="02070309020205020404" pitchFamily="49" charset="0"/>
              <a:buChar char="o"/>
            </a:pP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quảng</a:t>
            </a:r>
            <a:r>
              <a:rPr lang="en-US" dirty="0" smtClean="0">
                <a:solidFill>
                  <a:srgbClr val="002060"/>
                </a:solidFill>
              </a:rPr>
              <a:t> </a:t>
            </a:r>
            <a:r>
              <a:rPr lang="en-US" dirty="0" err="1" smtClean="0">
                <a:solidFill>
                  <a:srgbClr val="002060"/>
                </a:solidFill>
              </a:rPr>
              <a:t>bá</a:t>
            </a:r>
            <a:r>
              <a:rPr lang="en-US" dirty="0" smtClean="0">
                <a:solidFill>
                  <a:srgbClr val="002060"/>
                </a:solidFill>
              </a:rPr>
              <a:t>: 192.168.0.255</a:t>
            </a:r>
          </a:p>
          <a:p>
            <a:pPr lvl="2">
              <a:buFont typeface="Courier New" panose="02070309020205020404" pitchFamily="49" charset="0"/>
              <a:buChar char="o"/>
            </a:pP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host: </a:t>
            </a:r>
            <a:r>
              <a:rPr lang="en-US" dirty="0" smtClean="0">
                <a:solidFill>
                  <a:srgbClr val="002060"/>
                </a:solidFill>
              </a:rPr>
              <a:t>192.168.0.1 - </a:t>
            </a:r>
            <a:r>
              <a:rPr lang="en-US" dirty="0" smtClean="0">
                <a:solidFill>
                  <a:srgbClr val="002060"/>
                </a:solidFill>
              </a:rPr>
              <a:t>192.168.0.254</a:t>
            </a: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Các dải địa chỉ đặc biệt</a:t>
            </a:r>
          </a:p>
          <a:p>
            <a:pPr lvl="1"/>
            <a:r>
              <a:rPr lang="en-US" smtClean="0">
                <a:solidFill>
                  <a:srgbClr val="002060"/>
                </a:solidFill>
              </a:rPr>
              <a:t>Là những dải được dùng với mục đích riêng, không sử dụng được trên Internet.</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676400" y="3048000"/>
          <a:ext cx="6172200" cy="2819397"/>
        </p:xfrm>
        <a:graphic>
          <a:graphicData uri="http://schemas.openxmlformats.org/drawingml/2006/table">
            <a:tbl>
              <a:tblPr firstRow="1" bandRow="1">
                <a:tableStyleId>{69CF1AB2-1976-4502-BF36-3FF5EA218861}</a:tableStyleId>
              </a:tblPr>
              <a:tblGrid>
                <a:gridCol w="3086100"/>
                <a:gridCol w="3086100"/>
              </a:tblGrid>
              <a:tr h="402771">
                <a:tc>
                  <a:txBody>
                    <a:bodyPr/>
                    <a:lstStyle/>
                    <a:p>
                      <a:pPr algn="ctr">
                        <a:lnSpc>
                          <a:spcPct val="115000"/>
                        </a:lnSpc>
                        <a:spcBef>
                          <a:spcPts val="500"/>
                        </a:spcBef>
                        <a:spcAft>
                          <a:spcPts val="500"/>
                        </a:spcAft>
                      </a:pPr>
                      <a:r>
                        <a:rPr lang="en-US" sz="1600"/>
                        <a:t>Địa chỉ</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Diễn giải</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10.0.0.0/8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127.0.0.0/8</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Địa chỉ loopback</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172.16.0.0/12</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192.168.0.0/16</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Mạng riêng</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224.0.0.0/4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Multicast</a:t>
                      </a:r>
                      <a:endParaRPr lang="en-US" sz="1600" b="1">
                        <a:latin typeface="Cambria"/>
                        <a:ea typeface="Calibri"/>
                        <a:cs typeface="Times New Roman"/>
                      </a:endParaRPr>
                    </a:p>
                  </a:txBody>
                  <a:tcPr marL="68580" marR="68580" marT="0" marB="0" anchor="ctr"/>
                </a:tc>
              </a:tr>
              <a:tr h="402771">
                <a:tc>
                  <a:txBody>
                    <a:bodyPr/>
                    <a:lstStyle/>
                    <a:p>
                      <a:pPr algn="ctr">
                        <a:lnSpc>
                          <a:spcPct val="115000"/>
                        </a:lnSpc>
                        <a:spcBef>
                          <a:spcPts val="500"/>
                        </a:spcBef>
                        <a:spcAft>
                          <a:spcPts val="500"/>
                        </a:spcAft>
                      </a:pPr>
                      <a:r>
                        <a:rPr lang="en-US" sz="1600"/>
                        <a:t>240.0.0.0/4</a:t>
                      </a:r>
                      <a:endParaRPr lang="en-US" sz="1600" b="1">
                        <a:latin typeface="Cambria"/>
                        <a:ea typeface="Calibri"/>
                        <a:cs typeface="Times New Roman"/>
                      </a:endParaRPr>
                    </a:p>
                  </a:txBody>
                  <a:tcPr marL="68580" marR="68580" marT="0" marB="0" anchor="ctr"/>
                </a:tc>
                <a:tc>
                  <a:txBody>
                    <a:bodyPr/>
                    <a:lstStyle/>
                    <a:p>
                      <a:pPr algn="ctr">
                        <a:lnSpc>
                          <a:spcPct val="115000"/>
                        </a:lnSpc>
                        <a:spcBef>
                          <a:spcPts val="500"/>
                        </a:spcBef>
                        <a:spcAft>
                          <a:spcPts val="500"/>
                        </a:spcAft>
                      </a:pPr>
                      <a:r>
                        <a:rPr lang="en-US" sz="1600"/>
                        <a:t>Dự trữ</a:t>
                      </a:r>
                      <a:endParaRPr lang="en-US" sz="1600" b="1">
                        <a:latin typeface="Cambria"/>
                        <a:ea typeface="Calibri"/>
                        <a:cs typeface="Times New Roman"/>
                      </a:endParaRPr>
                    </a:p>
                  </a:txBody>
                  <a:tcPr marL="68580" marR="68580" marT="0" marB="0" anchor="ct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Dải</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cục</a:t>
            </a:r>
            <a:r>
              <a:rPr lang="en-US" dirty="0" smtClean="0">
                <a:solidFill>
                  <a:srgbClr val="002060"/>
                </a:solidFill>
              </a:rPr>
              <a:t> </a:t>
            </a:r>
            <a:r>
              <a:rPr lang="en-US" dirty="0" err="1" smtClean="0">
                <a:solidFill>
                  <a:srgbClr val="002060"/>
                </a:solidFill>
              </a:rPr>
              <a:t>bộ</a:t>
            </a:r>
            <a:endParaRPr lang="en-US" dirty="0" smtClean="0">
              <a:solidFill>
                <a:srgbClr val="002060"/>
              </a:solidFill>
            </a:endParaRPr>
          </a:p>
          <a:p>
            <a:pPr lvl="1"/>
            <a:r>
              <a:rPr lang="en-US" dirty="0" err="1" smtClean="0">
                <a:solidFill>
                  <a:srgbClr val="002060"/>
                </a:solidFill>
              </a:rPr>
              <a:t>Chỉ</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nội</a:t>
            </a:r>
            <a:r>
              <a:rPr lang="en-US" dirty="0" smtClean="0">
                <a:solidFill>
                  <a:srgbClr val="002060"/>
                </a:solidFill>
              </a:rPr>
              <a:t> </a:t>
            </a:r>
            <a:r>
              <a:rPr lang="en-US" dirty="0" err="1" smtClean="0">
                <a:solidFill>
                  <a:srgbClr val="002060"/>
                </a:solidFill>
              </a:rPr>
              <a:t>bộ</a:t>
            </a:r>
            <a:r>
              <a:rPr lang="en-US" dirty="0" smtClean="0">
                <a:solidFill>
                  <a:srgbClr val="002060"/>
                </a:solidFill>
              </a:rPr>
              <a:t>.</a:t>
            </a:r>
          </a:p>
          <a:p>
            <a:pPr lvl="1"/>
            <a:r>
              <a:rPr lang="en-US" dirty="0" err="1" smtClean="0">
                <a:solidFill>
                  <a:srgbClr val="002060"/>
                </a:solidFill>
              </a:rPr>
              <a:t>Khắc</a:t>
            </a:r>
            <a:r>
              <a:rPr lang="en-US" dirty="0" smtClean="0">
                <a:solidFill>
                  <a:srgbClr val="002060"/>
                </a:solidFill>
              </a:rPr>
              <a:t> </a:t>
            </a:r>
            <a:r>
              <a:rPr lang="en-US" dirty="0" err="1" smtClean="0">
                <a:solidFill>
                  <a:srgbClr val="002060"/>
                </a:solidFill>
              </a:rPr>
              <a:t>phục</a:t>
            </a:r>
            <a:r>
              <a:rPr lang="en-US" dirty="0" smtClean="0">
                <a:solidFill>
                  <a:srgbClr val="002060"/>
                </a:solidFill>
              </a:rPr>
              <a:t> </a:t>
            </a:r>
            <a:r>
              <a:rPr lang="en-US" dirty="0" err="1" smtClean="0">
                <a:solidFill>
                  <a:srgbClr val="002060"/>
                </a:solidFill>
              </a:rPr>
              <a:t>vấn</a:t>
            </a:r>
            <a:r>
              <a:rPr lang="en-US" dirty="0" smtClean="0">
                <a:solidFill>
                  <a:srgbClr val="002060"/>
                </a:solidFill>
              </a:rPr>
              <a:t> </a:t>
            </a:r>
            <a:r>
              <a:rPr lang="en-US" dirty="0" err="1" smtClean="0">
                <a:solidFill>
                  <a:srgbClr val="002060"/>
                </a:solidFill>
              </a:rPr>
              <a:t>đề</a:t>
            </a:r>
            <a:r>
              <a:rPr lang="en-US" dirty="0" smtClean="0">
                <a:solidFill>
                  <a:srgbClr val="002060"/>
                </a:solidFill>
              </a:rPr>
              <a:t> </a:t>
            </a:r>
            <a:r>
              <a:rPr lang="en-US" dirty="0" err="1" smtClean="0">
                <a:solidFill>
                  <a:srgbClr val="002060"/>
                </a:solidFill>
              </a:rPr>
              <a:t>thiếu</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của</a:t>
            </a:r>
            <a:r>
              <a:rPr lang="en-US" dirty="0" smtClean="0">
                <a:solidFill>
                  <a:srgbClr val="002060"/>
                </a:solidFill>
              </a:rPr>
              <a:t> IPv4.</a:t>
            </a:r>
          </a:p>
          <a:p>
            <a:pPr lvl="1">
              <a:buNone/>
            </a:pP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2.2. Giao thức IPv4</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990600" y="3276600"/>
          <a:ext cx="7467600" cy="2842918"/>
        </p:xfrm>
        <a:graphic>
          <a:graphicData uri="http://schemas.openxmlformats.org/drawingml/2006/table">
            <a:tbl>
              <a:tblPr firstRow="1" bandRow="1">
                <a:tableStyleId>{69CF1AB2-1976-4502-BF36-3FF5EA218861}</a:tableStyleId>
              </a:tblPr>
              <a:tblGrid>
                <a:gridCol w="1493520"/>
                <a:gridCol w="1493520"/>
                <a:gridCol w="1493520"/>
                <a:gridCol w="1493520"/>
                <a:gridCol w="1493520"/>
              </a:tblGrid>
              <a:tr h="657760">
                <a:tc>
                  <a:txBody>
                    <a:bodyPr/>
                    <a:lstStyle/>
                    <a:p>
                      <a:pPr algn="ctr">
                        <a:lnSpc>
                          <a:spcPct val="115000"/>
                        </a:lnSpc>
                        <a:spcBef>
                          <a:spcPts val="500"/>
                        </a:spcBef>
                        <a:spcAft>
                          <a:spcPts val="0"/>
                        </a:spcAft>
                      </a:pPr>
                      <a:r>
                        <a:rPr lang="en-US" sz="1600"/>
                        <a:t>Tên</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Dải địa chỉ</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Số lượng </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Mô tả mạng</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Viết gọn</a:t>
                      </a:r>
                      <a:endParaRPr lang="en-US" sz="1600">
                        <a:latin typeface="Cambria"/>
                        <a:ea typeface="Calibri"/>
                        <a:cs typeface="Times New Roman"/>
                      </a:endParaRPr>
                    </a:p>
                  </a:txBody>
                  <a:tcPr marL="14195" marR="14195" marT="14195" marB="14195" anchor="ctr"/>
                </a:tc>
              </a:tr>
              <a:tr h="657760">
                <a:tc>
                  <a:txBody>
                    <a:bodyPr/>
                    <a:lstStyle/>
                    <a:p>
                      <a:pPr algn="ctr">
                        <a:lnSpc>
                          <a:spcPct val="115000"/>
                        </a:lnSpc>
                        <a:spcBef>
                          <a:spcPts val="500"/>
                        </a:spcBef>
                        <a:spcAft>
                          <a:spcPts val="0"/>
                        </a:spcAft>
                      </a:pPr>
                      <a:r>
                        <a:rPr lang="en-US" sz="1600"/>
                        <a:t>Khối 24-bit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10.0.0.0–10.255.255.255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16,777,216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Một dải trọn vẹn thuộc lớp A</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10.0.0.0/8</a:t>
                      </a:r>
                      <a:endParaRPr lang="en-US" sz="1600">
                        <a:latin typeface="Cambria"/>
                        <a:ea typeface="Calibri"/>
                        <a:cs typeface="Times New Roman"/>
                      </a:endParaRPr>
                    </a:p>
                  </a:txBody>
                  <a:tcPr marL="14195" marR="14195" marT="14195" marB="14195" anchor="ctr"/>
                </a:tc>
              </a:tr>
              <a:tr h="657760">
                <a:tc>
                  <a:txBody>
                    <a:bodyPr/>
                    <a:lstStyle/>
                    <a:p>
                      <a:pPr algn="ctr">
                        <a:lnSpc>
                          <a:spcPct val="115000"/>
                        </a:lnSpc>
                        <a:spcBef>
                          <a:spcPts val="500"/>
                        </a:spcBef>
                        <a:spcAft>
                          <a:spcPts val="0"/>
                        </a:spcAft>
                      </a:pPr>
                      <a:r>
                        <a:rPr lang="en-US" sz="1600"/>
                        <a:t>Khối 20-bit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172.16.0.0–172.31.255.255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1,048,576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B</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172.16.0.0/12</a:t>
                      </a:r>
                      <a:endParaRPr lang="en-US" sz="1600">
                        <a:latin typeface="Cambria"/>
                        <a:ea typeface="Calibri"/>
                        <a:cs typeface="Times New Roman"/>
                      </a:endParaRPr>
                    </a:p>
                  </a:txBody>
                  <a:tcPr marL="14195" marR="14195" marT="14195" marB="14195" anchor="ctr"/>
                </a:tc>
              </a:tr>
              <a:tr h="769921">
                <a:tc>
                  <a:txBody>
                    <a:bodyPr/>
                    <a:lstStyle/>
                    <a:p>
                      <a:pPr algn="ctr">
                        <a:lnSpc>
                          <a:spcPct val="115000"/>
                        </a:lnSpc>
                        <a:spcBef>
                          <a:spcPts val="500"/>
                        </a:spcBef>
                        <a:spcAft>
                          <a:spcPts val="0"/>
                        </a:spcAft>
                      </a:pPr>
                      <a:r>
                        <a:rPr lang="en-US" sz="1600"/>
                        <a:t>Khối 16-bit</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192.168.0.0–192.168.255.255</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65,536</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Tổ hợp từ mạng lớp C</a:t>
                      </a:r>
                      <a:endParaRPr lang="en-US" sz="1600">
                        <a:latin typeface="Cambria"/>
                        <a:ea typeface="Calibri"/>
                        <a:cs typeface="Times New Roman"/>
                      </a:endParaRPr>
                    </a:p>
                  </a:txBody>
                  <a:tcPr marL="14195" marR="14195" marT="14195" marB="14195" anchor="ctr"/>
                </a:tc>
                <a:tc>
                  <a:txBody>
                    <a:bodyPr/>
                    <a:lstStyle/>
                    <a:p>
                      <a:pPr algn="ctr">
                        <a:lnSpc>
                          <a:spcPct val="115000"/>
                        </a:lnSpc>
                        <a:spcBef>
                          <a:spcPts val="500"/>
                        </a:spcBef>
                        <a:spcAft>
                          <a:spcPts val="0"/>
                        </a:spcAft>
                      </a:pPr>
                      <a:r>
                        <a:rPr lang="en-US" sz="1600"/>
                        <a:t>192.168.0.0/16</a:t>
                      </a:r>
                      <a:endParaRPr lang="en-US" sz="1600">
                        <a:latin typeface="Cambria"/>
                        <a:ea typeface="Calibri"/>
                        <a:cs typeface="Times New Roman"/>
                      </a:endParaRPr>
                    </a:p>
                  </a:txBody>
                  <a:tcPr marL="14195" marR="14195" marT="14195" marB="14195" anchor="ct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Giao thức IPv6</a:t>
            </a:r>
          </a:p>
          <a:p>
            <a:pPr lvl="1"/>
            <a:r>
              <a:rPr lang="en-US" smtClean="0">
                <a:solidFill>
                  <a:srgbClr val="002060"/>
                </a:solidFill>
              </a:rPr>
              <a:t>IETF đề xuất năm 1998.</a:t>
            </a:r>
          </a:p>
          <a:p>
            <a:pPr lvl="1"/>
            <a:r>
              <a:rPr lang="en-US" smtClean="0">
                <a:solidFill>
                  <a:srgbClr val="002060"/>
                </a:solidFill>
              </a:rPr>
              <a:t>Sử dụng 128 bit để đánh địa chỉ các thiết bị.</a:t>
            </a:r>
          </a:p>
          <a:p>
            <a:pPr lvl="1"/>
            <a:r>
              <a:rPr lang="en-US" smtClean="0">
                <a:solidFill>
                  <a:srgbClr val="002060"/>
                </a:solidFill>
              </a:rPr>
              <a:t>Khắc phục vấn đề thiếu địa chỉ của IPv4.</a:t>
            </a:r>
          </a:p>
          <a:p>
            <a:pPr lvl="1"/>
            <a:r>
              <a:rPr lang="en-US" smtClean="0">
                <a:solidFill>
                  <a:srgbClr val="002060"/>
                </a:solidFill>
              </a:rPr>
              <a:t>Vẫn chưa phổ biến và chưa thể thay thế hoàn toàn IPv4.</a:t>
            </a:r>
          </a:p>
        </p:txBody>
      </p:sp>
      <p:sp>
        <p:nvSpPr>
          <p:cNvPr id="3" name="Title 2"/>
          <p:cNvSpPr>
            <a:spLocks noGrp="1"/>
          </p:cNvSpPr>
          <p:nvPr>
            <p:ph type="title"/>
          </p:nvPr>
        </p:nvSpPr>
        <p:spPr/>
        <p:txBody>
          <a:bodyPr>
            <a:normAutofit/>
          </a:bodyPr>
          <a:lstStyle/>
          <a:p>
            <a:pPr algn="ctr"/>
            <a:r>
              <a:rPr lang="en-US" b="1" smtClean="0">
                <a:solidFill>
                  <a:srgbClr val="002060"/>
                </a:solidFill>
              </a:rPr>
              <a:t>2.3. Giao thức IPv6</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TCP: Transmission Control Protocol</a:t>
            </a:r>
          </a:p>
          <a:p>
            <a:pPr lvl="1" algn="just"/>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lõi</a:t>
            </a:r>
            <a:r>
              <a:rPr lang="en-US" dirty="0" smtClean="0">
                <a:solidFill>
                  <a:srgbClr val="002060"/>
                </a:solidFill>
              </a:rPr>
              <a:t> </a:t>
            </a:r>
            <a:r>
              <a:rPr lang="en-US" dirty="0" err="1" smtClean="0">
                <a:solidFill>
                  <a:srgbClr val="002060"/>
                </a:solidFill>
              </a:rPr>
              <a:t>chạy</a:t>
            </a:r>
            <a:r>
              <a:rPr lang="en-US" dirty="0" smtClean="0">
                <a:solidFill>
                  <a:srgbClr val="002060"/>
                </a:solidFill>
              </a:rPr>
              <a:t> ở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vận</a:t>
            </a:r>
            <a:r>
              <a:rPr lang="en-US" dirty="0" smtClean="0">
                <a:solidFill>
                  <a:srgbClr val="002060"/>
                </a:solidFill>
              </a:rPr>
              <a:t>.</a:t>
            </a:r>
          </a:p>
          <a:p>
            <a:pPr lvl="1" algn="just"/>
            <a:r>
              <a:rPr lang="en-US" dirty="0" err="1" smtClean="0">
                <a:solidFill>
                  <a:srgbClr val="002060"/>
                </a:solidFill>
              </a:rPr>
              <a:t>Chạy</a:t>
            </a:r>
            <a:r>
              <a:rPr lang="en-US" dirty="0" smtClean="0">
                <a:solidFill>
                  <a:srgbClr val="002060"/>
                </a:solidFill>
              </a:rPr>
              <a:t> </a:t>
            </a:r>
            <a:r>
              <a:rPr lang="en-US" dirty="0" err="1" smtClean="0">
                <a:solidFill>
                  <a:srgbClr val="002060"/>
                </a:solidFill>
              </a:rPr>
              <a:t>bên</a:t>
            </a:r>
            <a:r>
              <a:rPr lang="en-US" dirty="0" smtClean="0">
                <a:solidFill>
                  <a:srgbClr val="002060"/>
                </a:solidFill>
              </a:rPr>
              <a:t> </a:t>
            </a:r>
            <a:r>
              <a:rPr lang="en-US" dirty="0" err="1" smtClean="0">
                <a:solidFill>
                  <a:srgbClr val="002060"/>
                </a:solidFill>
              </a:rPr>
              <a:t>dưới</a:t>
            </a:r>
            <a:r>
              <a:rPr lang="en-US" dirty="0" smtClean="0">
                <a:solidFill>
                  <a:srgbClr val="002060"/>
                </a:solidFill>
              </a:rPr>
              <a:t>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nền</a:t>
            </a:r>
            <a:r>
              <a:rPr lang="en-US" dirty="0" smtClean="0">
                <a:solidFill>
                  <a:srgbClr val="002060"/>
                </a:solidFill>
              </a:rPr>
              <a:t> IP</a:t>
            </a:r>
          </a:p>
          <a:p>
            <a:pPr lvl="1" algn="just"/>
            <a:r>
              <a:rPr lang="en-US" dirty="0" err="1" smtClean="0">
                <a:solidFill>
                  <a:srgbClr val="002060"/>
                </a:solidFill>
              </a:rPr>
              <a:t>Cung</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vụ</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dòng</a:t>
            </a:r>
            <a:r>
              <a:rPr lang="en-US" dirty="0" smtClean="0">
                <a:solidFill>
                  <a:srgbClr val="002060"/>
                </a:solidFill>
              </a:rPr>
              <a:t> tin </a:t>
            </a:r>
            <a:r>
              <a:rPr lang="en-US" dirty="0" err="1" smtClean="0">
                <a:solidFill>
                  <a:srgbClr val="002060"/>
                </a:solidFill>
              </a:rPr>
              <a:t>cậy</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a:t>
            </a:r>
          </a:p>
          <a:p>
            <a:pPr lvl="1" algn="just"/>
            <a:r>
              <a:rPr lang="en-US" dirty="0" err="1" smtClean="0">
                <a:solidFill>
                  <a:srgbClr val="002060"/>
                </a:solidFill>
              </a:rPr>
              <a:t>Được</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bởi</a:t>
            </a:r>
            <a:r>
              <a:rPr lang="en-US" dirty="0" smtClean="0">
                <a:solidFill>
                  <a:srgbClr val="002060"/>
                </a:solidFill>
              </a:rPr>
              <a:t> </a:t>
            </a:r>
            <a:r>
              <a:rPr lang="en-US" dirty="0" err="1" smtClean="0">
                <a:solidFill>
                  <a:srgbClr val="002060"/>
                </a:solidFill>
              </a:rPr>
              <a:t>hầu</a:t>
            </a:r>
            <a:r>
              <a:rPr lang="en-US" dirty="0" smtClean="0">
                <a:solidFill>
                  <a:srgbClr val="002060"/>
                </a:solidFill>
              </a:rPr>
              <a:t> </a:t>
            </a:r>
            <a:r>
              <a:rPr lang="en-US" dirty="0" err="1" smtClean="0">
                <a:solidFill>
                  <a:srgbClr val="002060"/>
                </a:solidFill>
              </a:rPr>
              <a:t>hết</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mạng</a:t>
            </a:r>
            <a:r>
              <a:rPr lang="en-US" dirty="0" smtClean="0">
                <a:solidFill>
                  <a:srgbClr val="002060"/>
                </a:solidFill>
              </a:rPr>
              <a:t>.</a:t>
            </a:r>
          </a:p>
          <a:p>
            <a:pPr lvl="1" algn="just"/>
            <a:r>
              <a:rPr lang="en-US" dirty="0" smtClean="0">
                <a:solidFill>
                  <a:srgbClr val="002060"/>
                </a:solidFill>
              </a:rPr>
              <a:t>Chia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thành</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gói</a:t>
            </a:r>
            <a:r>
              <a:rPr lang="en-US" dirty="0" smtClean="0">
                <a:solidFill>
                  <a:srgbClr val="002060"/>
                </a:solidFill>
              </a:rPr>
              <a:t> </a:t>
            </a:r>
            <a:r>
              <a:rPr lang="en-US" dirty="0" err="1" smtClean="0">
                <a:solidFill>
                  <a:srgbClr val="002060"/>
                </a:solidFill>
              </a:rPr>
              <a:t>nhỏ</a:t>
            </a:r>
            <a:r>
              <a:rPr lang="en-US" dirty="0" smtClean="0">
                <a:solidFill>
                  <a:srgbClr val="002060"/>
                </a:solidFill>
              </a:rPr>
              <a:t>, </a:t>
            </a:r>
            <a:r>
              <a:rPr lang="en-US" dirty="0" err="1" smtClean="0">
                <a:solidFill>
                  <a:srgbClr val="002060"/>
                </a:solidFill>
              </a:rPr>
              <a:t>thêm</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a:t>
            </a:r>
            <a:r>
              <a:rPr lang="en-US" dirty="0" err="1" smtClean="0">
                <a:solidFill>
                  <a:srgbClr val="002060"/>
                </a:solidFill>
              </a:rPr>
              <a:t>kiểm</a:t>
            </a:r>
            <a:r>
              <a:rPr lang="en-US" dirty="0" smtClean="0">
                <a:solidFill>
                  <a:srgbClr val="002060"/>
                </a:solidFill>
              </a:rPr>
              <a:t> </a:t>
            </a:r>
            <a:r>
              <a:rPr lang="en-US" dirty="0" err="1" smtClean="0">
                <a:solidFill>
                  <a:srgbClr val="002060"/>
                </a:solidFill>
              </a:rPr>
              <a:t>soát</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gửi</a:t>
            </a:r>
            <a:r>
              <a:rPr lang="en-US" dirty="0" smtClean="0">
                <a:solidFill>
                  <a:srgbClr val="002060"/>
                </a:solidFill>
              </a:rPr>
              <a:t> </a:t>
            </a:r>
            <a:r>
              <a:rPr lang="en-US" dirty="0" err="1" smtClean="0">
                <a:solidFill>
                  <a:srgbClr val="002060"/>
                </a:solidFill>
              </a:rPr>
              <a:t>đi</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đường</a:t>
            </a:r>
            <a:r>
              <a:rPr lang="en-US" dirty="0" smtClean="0">
                <a:solidFill>
                  <a:srgbClr val="002060"/>
                </a:solidFill>
              </a:rPr>
              <a:t> </a:t>
            </a:r>
            <a:r>
              <a:rPr lang="en-US" dirty="0" err="1" smtClean="0">
                <a:solidFill>
                  <a:srgbClr val="002060"/>
                </a:solidFill>
              </a:rPr>
              <a:t>truyền</a:t>
            </a:r>
            <a:r>
              <a:rPr lang="en-US" dirty="0" smtClean="0">
                <a:solidFill>
                  <a:srgbClr val="002060"/>
                </a:solidFill>
              </a:rPr>
              <a:t>.</a:t>
            </a:r>
          </a:p>
          <a:p>
            <a:pPr lvl="1" algn="just"/>
            <a:r>
              <a:rPr lang="en-US" i="1" dirty="0" err="1" smtClean="0">
                <a:solidFill>
                  <a:srgbClr val="002060"/>
                </a:solidFill>
              </a:rPr>
              <a:t>Lập</a:t>
            </a:r>
            <a:r>
              <a:rPr lang="en-US" i="1" dirty="0" smtClean="0">
                <a:solidFill>
                  <a:srgbClr val="002060"/>
                </a:solidFill>
              </a:rPr>
              <a:t> </a:t>
            </a:r>
            <a:r>
              <a:rPr lang="en-US" i="1" dirty="0" err="1" smtClean="0">
                <a:solidFill>
                  <a:srgbClr val="002060"/>
                </a:solidFill>
              </a:rPr>
              <a:t>trình</a:t>
            </a:r>
            <a:r>
              <a:rPr lang="en-US" i="1" dirty="0" smtClean="0">
                <a:solidFill>
                  <a:srgbClr val="002060"/>
                </a:solidFill>
              </a:rPr>
              <a:t> </a:t>
            </a:r>
            <a:r>
              <a:rPr lang="en-US" i="1" dirty="0" err="1" smtClean="0">
                <a:solidFill>
                  <a:srgbClr val="002060"/>
                </a:solidFill>
              </a:rPr>
              <a:t>mạng</a:t>
            </a:r>
            <a:r>
              <a:rPr lang="en-US" i="1" dirty="0" smtClean="0">
                <a:solidFill>
                  <a:srgbClr val="002060"/>
                </a:solidFill>
              </a:rPr>
              <a:t> </a:t>
            </a:r>
            <a:r>
              <a:rPr lang="en-US" i="1" dirty="0" err="1" smtClean="0">
                <a:solidFill>
                  <a:srgbClr val="002060"/>
                </a:solidFill>
              </a:rPr>
              <a:t>sẽ</a:t>
            </a:r>
            <a:r>
              <a:rPr lang="en-US" i="1" dirty="0" smtClean="0">
                <a:solidFill>
                  <a:srgbClr val="002060"/>
                </a:solidFill>
              </a:rPr>
              <a:t> </a:t>
            </a:r>
            <a:r>
              <a:rPr lang="en-US" i="1" dirty="0" err="1" smtClean="0">
                <a:solidFill>
                  <a:srgbClr val="002060"/>
                </a:solidFill>
              </a:rPr>
              <a:t>sử</a:t>
            </a:r>
            <a:r>
              <a:rPr lang="en-US" i="1" dirty="0" smtClean="0">
                <a:solidFill>
                  <a:srgbClr val="002060"/>
                </a:solidFill>
              </a:rPr>
              <a:t> </a:t>
            </a:r>
            <a:r>
              <a:rPr lang="en-US" i="1" dirty="0" err="1" smtClean="0">
                <a:solidFill>
                  <a:srgbClr val="002060"/>
                </a:solidFill>
              </a:rPr>
              <a:t>dụng</a:t>
            </a:r>
            <a:r>
              <a:rPr lang="en-US" i="1" dirty="0" smtClean="0">
                <a:solidFill>
                  <a:srgbClr val="002060"/>
                </a:solidFill>
              </a:rPr>
              <a:t> </a:t>
            </a:r>
            <a:r>
              <a:rPr lang="en-US" i="1" dirty="0" err="1" smtClean="0">
                <a:solidFill>
                  <a:srgbClr val="002060"/>
                </a:solidFill>
              </a:rPr>
              <a:t>giao</a:t>
            </a:r>
            <a:r>
              <a:rPr lang="en-US" i="1" dirty="0" smtClean="0">
                <a:solidFill>
                  <a:srgbClr val="002060"/>
                </a:solidFill>
              </a:rPr>
              <a:t> </a:t>
            </a:r>
            <a:r>
              <a:rPr lang="en-US" i="1" dirty="0" err="1" smtClean="0">
                <a:solidFill>
                  <a:srgbClr val="002060"/>
                </a:solidFill>
              </a:rPr>
              <a:t>thức</a:t>
            </a:r>
            <a:r>
              <a:rPr lang="en-US" i="1" dirty="0" smtClean="0">
                <a:solidFill>
                  <a:srgbClr val="002060"/>
                </a:solidFill>
              </a:rPr>
              <a:t> </a:t>
            </a:r>
            <a:r>
              <a:rPr lang="en-US" i="1" dirty="0" err="1" smtClean="0">
                <a:solidFill>
                  <a:srgbClr val="002060"/>
                </a:solidFill>
              </a:rPr>
              <a:t>này</a:t>
            </a:r>
            <a:r>
              <a:rPr lang="en-US" i="1" dirty="0" smtClean="0">
                <a:solidFill>
                  <a:srgbClr val="002060"/>
                </a:solidFill>
              </a:rPr>
              <a:t> </a:t>
            </a:r>
            <a:r>
              <a:rPr lang="en-US" i="1" dirty="0" err="1" smtClean="0">
                <a:solidFill>
                  <a:srgbClr val="002060"/>
                </a:solidFill>
              </a:rPr>
              <a:t>để</a:t>
            </a:r>
            <a:r>
              <a:rPr lang="en-US" i="1" dirty="0" smtClean="0">
                <a:solidFill>
                  <a:srgbClr val="002060"/>
                </a:solidFill>
              </a:rPr>
              <a:t> </a:t>
            </a:r>
            <a:r>
              <a:rPr lang="en-US" i="1" dirty="0" err="1" smtClean="0">
                <a:solidFill>
                  <a:srgbClr val="002060"/>
                </a:solidFill>
              </a:rPr>
              <a:t>trao</a:t>
            </a:r>
            <a:r>
              <a:rPr lang="en-US" i="1" dirty="0" smtClean="0">
                <a:solidFill>
                  <a:srgbClr val="002060"/>
                </a:solidFill>
              </a:rPr>
              <a:t> </a:t>
            </a:r>
            <a:r>
              <a:rPr lang="en-US" i="1" dirty="0" err="1" smtClean="0">
                <a:solidFill>
                  <a:srgbClr val="002060"/>
                </a:solidFill>
              </a:rPr>
              <a:t>đổi</a:t>
            </a:r>
            <a:r>
              <a:rPr lang="en-US" i="1" dirty="0" smtClean="0">
                <a:solidFill>
                  <a:srgbClr val="002060"/>
                </a:solidFill>
              </a:rPr>
              <a:t> </a:t>
            </a:r>
            <a:r>
              <a:rPr lang="en-US" i="1" dirty="0" err="1" smtClean="0">
                <a:solidFill>
                  <a:srgbClr val="002060"/>
                </a:solidFill>
              </a:rPr>
              <a:t>thông</a:t>
            </a:r>
            <a:r>
              <a:rPr lang="en-US" i="1" dirty="0" smtClean="0">
                <a:solidFill>
                  <a:srgbClr val="002060"/>
                </a:solidFill>
              </a:rPr>
              <a:t> tin.</a:t>
            </a: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Cổng</a:t>
            </a:r>
            <a:r>
              <a:rPr lang="en-US" dirty="0" smtClean="0">
                <a:solidFill>
                  <a:srgbClr val="002060"/>
                </a:solidFill>
              </a:rPr>
              <a:t> (Port)</a:t>
            </a:r>
          </a:p>
          <a:p>
            <a:pPr lvl="1" algn="just"/>
            <a:r>
              <a:rPr lang="en-US" dirty="0" err="1" smtClean="0">
                <a:solidFill>
                  <a:srgbClr val="002060"/>
                </a:solidFill>
              </a:rPr>
              <a:t>Một</a:t>
            </a:r>
            <a:r>
              <a:rPr lang="en-US" dirty="0" smtClean="0">
                <a:solidFill>
                  <a:srgbClr val="002060"/>
                </a:solidFill>
              </a:rPr>
              <a:t> </a:t>
            </a:r>
            <a:r>
              <a:rPr lang="en-US" dirty="0" err="1" smtClean="0">
                <a:solidFill>
                  <a:srgbClr val="002060"/>
                </a:solidFill>
              </a:rPr>
              <a:t>số</a:t>
            </a:r>
            <a:r>
              <a:rPr lang="en-US" dirty="0" smtClean="0">
                <a:solidFill>
                  <a:srgbClr val="002060"/>
                </a:solidFill>
              </a:rPr>
              <a:t> </a:t>
            </a:r>
            <a:r>
              <a:rPr lang="en-US" dirty="0" err="1" smtClean="0">
                <a:solidFill>
                  <a:srgbClr val="002060"/>
                </a:solidFill>
              </a:rPr>
              <a:t>nguyên</a:t>
            </a:r>
            <a:r>
              <a:rPr lang="en-US" dirty="0" smtClean="0">
                <a:solidFill>
                  <a:srgbClr val="002060"/>
                </a:solidFill>
              </a:rPr>
              <a:t> </a:t>
            </a:r>
            <a:r>
              <a:rPr lang="en-US" dirty="0" err="1" smtClean="0">
                <a:solidFill>
                  <a:srgbClr val="002060"/>
                </a:solidFill>
              </a:rPr>
              <a:t>duy</a:t>
            </a:r>
            <a:r>
              <a:rPr lang="en-US" dirty="0" smtClean="0">
                <a:solidFill>
                  <a:srgbClr val="002060"/>
                </a:solidFill>
              </a:rPr>
              <a:t> </a:t>
            </a:r>
            <a:r>
              <a:rPr lang="en-US" dirty="0" err="1" smtClean="0">
                <a:solidFill>
                  <a:srgbClr val="002060"/>
                </a:solidFill>
              </a:rPr>
              <a:t>nhất</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khoảng</a:t>
            </a:r>
            <a:r>
              <a:rPr lang="en-US" dirty="0" smtClean="0">
                <a:solidFill>
                  <a:srgbClr val="002060"/>
                </a:solidFill>
              </a:rPr>
              <a:t> 0-65535 </a:t>
            </a:r>
            <a:r>
              <a:rPr lang="en-US" dirty="0" err="1" smtClean="0">
                <a:solidFill>
                  <a:srgbClr val="002060"/>
                </a:solidFill>
              </a:rPr>
              <a:t>tương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một</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a:t>
            </a:r>
          </a:p>
          <a:p>
            <a:pPr lvl="1" algn="just"/>
            <a:r>
              <a:rPr lang="en-US" dirty="0" smtClean="0">
                <a:solidFill>
                  <a:srgbClr val="002060"/>
                </a:solidFill>
              </a:rPr>
              <a:t>TCP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cổng</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chuyển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tới</a:t>
            </a:r>
            <a:r>
              <a:rPr lang="en-US" dirty="0" smtClean="0">
                <a:solidFill>
                  <a:srgbClr val="002060"/>
                </a:solidFill>
              </a:rPr>
              <a:t> </a:t>
            </a:r>
            <a:r>
              <a:rPr lang="en-US" dirty="0" err="1" smtClean="0">
                <a:solidFill>
                  <a:srgbClr val="002060"/>
                </a:solidFill>
              </a:rPr>
              <a:t>đúng</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dịch</a:t>
            </a:r>
            <a:r>
              <a:rPr lang="en-US" dirty="0" smtClean="0">
                <a:solidFill>
                  <a:srgbClr val="002060"/>
                </a:solidFill>
              </a:rPr>
              <a:t> </a:t>
            </a:r>
            <a:r>
              <a:rPr lang="en-US" dirty="0" err="1" smtClean="0">
                <a:solidFill>
                  <a:srgbClr val="002060"/>
                </a:solidFill>
              </a:rPr>
              <a:t>vụ</a:t>
            </a:r>
            <a:r>
              <a:rPr lang="en-US" dirty="0" smtClean="0">
                <a:solidFill>
                  <a:srgbClr val="002060"/>
                </a:solidFill>
              </a:rPr>
              <a:t>.</a:t>
            </a:r>
          </a:p>
          <a:p>
            <a:pPr lvl="1" algn="just"/>
            <a:r>
              <a:rPr lang="en-US" dirty="0" err="1" smtClean="0">
                <a:solidFill>
                  <a:srgbClr val="002060"/>
                </a:solidFill>
              </a:rPr>
              <a:t>Một</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thể</a:t>
            </a:r>
            <a:r>
              <a:rPr lang="en-US" dirty="0" smtClean="0">
                <a:solidFill>
                  <a:srgbClr val="002060"/>
                </a:solidFill>
              </a:rPr>
              <a:t> </a:t>
            </a:r>
            <a:r>
              <a:rPr lang="en-US" dirty="0" err="1" smtClean="0">
                <a:solidFill>
                  <a:srgbClr val="002060"/>
                </a:solidFill>
              </a:rPr>
              <a:t>mở</a:t>
            </a:r>
            <a:r>
              <a:rPr lang="en-US" dirty="0" smtClean="0">
                <a:solidFill>
                  <a:srgbClr val="002060"/>
                </a:solidFill>
              </a:rPr>
              <a:t>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=&gt;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thể</a:t>
            </a:r>
            <a:r>
              <a:rPr lang="en-US" dirty="0" smtClean="0">
                <a:solidFill>
                  <a:srgbClr val="002060"/>
                </a:solidFill>
              </a:rPr>
              <a:t> </a:t>
            </a:r>
            <a:r>
              <a:rPr lang="en-US" dirty="0" err="1" smtClean="0">
                <a:solidFill>
                  <a:srgbClr val="002060"/>
                </a:solidFill>
              </a:rPr>
              <a:t>sử</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nhiều</a:t>
            </a:r>
            <a:r>
              <a:rPr lang="en-US" dirty="0" smtClean="0">
                <a:solidFill>
                  <a:srgbClr val="002060"/>
                </a:solidFill>
              </a:rPr>
              <a:t> </a:t>
            </a:r>
            <a:r>
              <a:rPr lang="en-US" dirty="0" err="1" smtClean="0">
                <a:solidFill>
                  <a:srgbClr val="002060"/>
                </a:solidFill>
              </a:rPr>
              <a:t>cổng</a:t>
            </a:r>
            <a:r>
              <a:rPr lang="en-US" dirty="0" smtClean="0">
                <a:solidFill>
                  <a:srgbClr val="002060"/>
                </a:solidFill>
              </a:rPr>
              <a:t>.</a:t>
            </a:r>
          </a:p>
          <a:p>
            <a:pPr lvl="1" algn="just"/>
            <a:r>
              <a:rPr lang="en-US" dirty="0" err="1" smtClean="0">
                <a:solidFill>
                  <a:srgbClr val="002060"/>
                </a:solidFill>
              </a:rPr>
              <a:t>Một</a:t>
            </a:r>
            <a:r>
              <a:rPr lang="en-US" dirty="0" smtClean="0">
                <a:solidFill>
                  <a:srgbClr val="002060"/>
                </a:solidFill>
              </a:rPr>
              <a:t> </a:t>
            </a:r>
            <a:r>
              <a:rPr lang="en-US" dirty="0" err="1" smtClean="0">
                <a:solidFill>
                  <a:srgbClr val="002060"/>
                </a:solidFill>
              </a:rPr>
              <a:t>số</a:t>
            </a:r>
            <a:r>
              <a:rPr lang="en-US" dirty="0" smtClean="0">
                <a:solidFill>
                  <a:srgbClr val="002060"/>
                </a:solidFill>
              </a:rPr>
              <a:t> </a:t>
            </a:r>
            <a:r>
              <a:rPr lang="en-US" dirty="0" err="1" smtClean="0">
                <a:solidFill>
                  <a:srgbClr val="002060"/>
                </a:solidFill>
              </a:rPr>
              <a:t>cổng</a:t>
            </a:r>
            <a:r>
              <a:rPr lang="en-US" dirty="0" smtClean="0">
                <a:solidFill>
                  <a:srgbClr val="002060"/>
                </a:solidFill>
              </a:rPr>
              <a:t> </a:t>
            </a:r>
            <a:r>
              <a:rPr lang="en-US" dirty="0" err="1" smtClean="0">
                <a:solidFill>
                  <a:srgbClr val="002060"/>
                </a:solidFill>
              </a:rPr>
              <a:t>thông</a:t>
            </a:r>
            <a:r>
              <a:rPr lang="en-US" dirty="0" smtClean="0">
                <a:solidFill>
                  <a:srgbClr val="002060"/>
                </a:solidFill>
              </a:rPr>
              <a:t> </a:t>
            </a:r>
            <a:r>
              <a:rPr lang="en-US" dirty="0" err="1" smtClean="0">
                <a:solidFill>
                  <a:srgbClr val="002060"/>
                </a:solidFill>
              </a:rPr>
              <a:t>dụng</a:t>
            </a:r>
            <a:r>
              <a:rPr lang="en-US" dirty="0" smtClean="0">
                <a:solidFill>
                  <a:srgbClr val="002060"/>
                </a:solidFill>
              </a:rPr>
              <a:t>: HTTP(80), FTP(21), SMTP(25), POP3(110), HTTPS(443)...</a:t>
            </a:r>
          </a:p>
          <a:p>
            <a:pPr lvl="1">
              <a:buNone/>
            </a:pPr>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Đặc</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của</a:t>
            </a:r>
            <a:r>
              <a:rPr lang="en-US" dirty="0" smtClean="0">
                <a:solidFill>
                  <a:srgbClr val="002060"/>
                </a:solidFill>
              </a:rPr>
              <a:t> TCP</a:t>
            </a:r>
          </a:p>
          <a:p>
            <a:pPr lvl="1"/>
            <a:r>
              <a:rPr lang="en-US" dirty="0" err="1" smtClean="0">
                <a:solidFill>
                  <a:srgbClr val="002060"/>
                </a:solidFill>
              </a:rPr>
              <a:t>Hướng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b="1" dirty="0" smtClean="0">
                <a:solidFill>
                  <a:srgbClr val="002060"/>
                </a:solidFill>
              </a:rPr>
              <a:t>connection oriented</a:t>
            </a:r>
          </a:p>
          <a:p>
            <a:pPr lvl="2">
              <a:buFont typeface="Courier New" panose="02070309020205020404" pitchFamily="49" charset="0"/>
              <a:buChar char="o"/>
            </a:pPr>
            <a:r>
              <a:rPr lang="en-US" dirty="0" smtClean="0">
                <a:solidFill>
                  <a:srgbClr val="002060"/>
                </a:solidFill>
              </a:rPr>
              <a:t>Hai </a:t>
            </a:r>
            <a:r>
              <a:rPr lang="en-US" dirty="0" err="1" smtClean="0">
                <a:solidFill>
                  <a:srgbClr val="002060"/>
                </a:solidFill>
              </a:rPr>
              <a:t>bên</a:t>
            </a:r>
            <a:r>
              <a:rPr lang="en-US" dirty="0" smtClean="0">
                <a:solidFill>
                  <a:srgbClr val="002060"/>
                </a:solidFill>
              </a:rPr>
              <a:t> </a:t>
            </a:r>
            <a:r>
              <a:rPr lang="en-US" dirty="0" err="1" smtClean="0">
                <a:solidFill>
                  <a:srgbClr val="002060"/>
                </a:solidFill>
              </a:rPr>
              <a:t>phải</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kênh</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a:t>
            </a:r>
          </a:p>
          <a:p>
            <a:pPr lvl="2">
              <a:buFont typeface="Courier New" panose="02070309020205020404" pitchFamily="49" charset="0"/>
              <a:buChar char="o"/>
            </a:pPr>
            <a:r>
              <a:rPr lang="en-US" dirty="0" err="1" smtClean="0">
                <a:solidFill>
                  <a:srgbClr val="002060"/>
                </a:solidFill>
              </a:rPr>
              <a:t>Được</a:t>
            </a:r>
            <a:r>
              <a:rPr lang="en-US" dirty="0" smtClean="0">
                <a:solidFill>
                  <a:srgbClr val="002060"/>
                </a:solidFill>
              </a:rPr>
              <a:t> </a:t>
            </a:r>
            <a:r>
              <a:rPr lang="en-US" dirty="0" err="1" smtClean="0">
                <a:solidFill>
                  <a:srgbClr val="002060"/>
                </a:solidFill>
              </a:rPr>
              <a:t>thực</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bởi</a:t>
            </a:r>
            <a:r>
              <a:rPr lang="en-US" dirty="0" smtClean="0">
                <a:solidFill>
                  <a:srgbClr val="002060"/>
                </a:solidFill>
              </a:rPr>
              <a:t> </a:t>
            </a:r>
            <a:r>
              <a:rPr lang="en-US" dirty="0" err="1" smtClean="0">
                <a:solidFill>
                  <a:srgbClr val="002060"/>
                </a:solidFill>
              </a:rPr>
              <a:t>quá</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gọi</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bắt</a:t>
            </a:r>
            <a:r>
              <a:rPr lang="en-US" dirty="0" smtClean="0">
                <a:solidFill>
                  <a:srgbClr val="002060"/>
                </a:solidFill>
              </a:rPr>
              <a:t> </a:t>
            </a:r>
            <a:r>
              <a:rPr lang="en-US" dirty="0" err="1" smtClean="0">
                <a:solidFill>
                  <a:srgbClr val="002060"/>
                </a:solidFill>
              </a:rPr>
              <a:t>tay</a:t>
            </a:r>
            <a:r>
              <a:rPr lang="en-US" dirty="0" smtClean="0">
                <a:solidFill>
                  <a:srgbClr val="002060"/>
                </a:solidFill>
              </a:rPr>
              <a:t> </a:t>
            </a:r>
            <a:r>
              <a:rPr lang="en-US" dirty="0" err="1" smtClean="0">
                <a:solidFill>
                  <a:srgbClr val="002060"/>
                </a:solidFill>
              </a:rPr>
              <a:t>ba</a:t>
            </a:r>
            <a:r>
              <a:rPr lang="en-US" dirty="0" smtClean="0">
                <a:solidFill>
                  <a:srgbClr val="002060"/>
                </a:solidFill>
              </a:rPr>
              <a:t> </a:t>
            </a:r>
            <a:r>
              <a:rPr lang="en-US" dirty="0" err="1" smtClean="0">
                <a:solidFill>
                  <a:srgbClr val="002060"/>
                </a:solidFill>
              </a:rPr>
              <a:t>bước</a:t>
            </a:r>
            <a:r>
              <a:rPr lang="en-US" dirty="0" smtClean="0">
                <a:solidFill>
                  <a:srgbClr val="002060"/>
                </a:solidFill>
              </a:rPr>
              <a:t> (three ways handshake).</a:t>
            </a:r>
          </a:p>
          <a:p>
            <a:pPr lvl="1"/>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theo</a:t>
            </a:r>
            <a:r>
              <a:rPr lang="en-US" dirty="0" smtClean="0">
                <a:solidFill>
                  <a:srgbClr val="002060"/>
                </a:solidFill>
              </a:rPr>
              <a:t> </a:t>
            </a:r>
            <a:r>
              <a:rPr lang="en-US" dirty="0" err="1" smtClean="0">
                <a:solidFill>
                  <a:srgbClr val="002060"/>
                </a:solidFill>
              </a:rPr>
              <a:t>dòng</a:t>
            </a:r>
            <a:r>
              <a:rPr lang="en-US" dirty="0" smtClean="0">
                <a:solidFill>
                  <a:srgbClr val="002060"/>
                </a:solidFill>
              </a:rPr>
              <a:t> (</a:t>
            </a:r>
            <a:r>
              <a:rPr lang="en-US" b="1" dirty="0" smtClean="0">
                <a:solidFill>
                  <a:srgbClr val="002060"/>
                </a:solidFill>
              </a:rPr>
              <a:t>stream oriented</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động</a:t>
            </a:r>
            <a:r>
              <a:rPr lang="en-US" dirty="0" smtClean="0">
                <a:solidFill>
                  <a:srgbClr val="002060"/>
                </a:solidFill>
              </a:rPr>
              <a:t> </a:t>
            </a:r>
            <a:r>
              <a:rPr lang="en-US" dirty="0" err="1" smtClean="0">
                <a:solidFill>
                  <a:srgbClr val="002060"/>
                </a:solidFill>
              </a:rPr>
              <a:t>phân</a:t>
            </a:r>
            <a:r>
              <a:rPr lang="en-US" dirty="0" smtClean="0">
                <a:solidFill>
                  <a:srgbClr val="002060"/>
                </a:solidFill>
              </a:rPr>
              <a:t> chia </a:t>
            </a:r>
            <a:r>
              <a:rPr lang="en-US" dirty="0" err="1" smtClean="0">
                <a:solidFill>
                  <a:srgbClr val="002060"/>
                </a:solidFill>
              </a:rPr>
              <a:t>dòng</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thành</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đoạn</a:t>
            </a:r>
            <a:r>
              <a:rPr lang="en-US" dirty="0" smtClean="0">
                <a:solidFill>
                  <a:srgbClr val="002060"/>
                </a:solidFill>
              </a:rPr>
              <a:t> </a:t>
            </a:r>
            <a:r>
              <a:rPr lang="en-US" dirty="0" err="1" smtClean="0">
                <a:solidFill>
                  <a:srgbClr val="002060"/>
                </a:solidFill>
              </a:rPr>
              <a:t>nhỏ</a:t>
            </a:r>
            <a:r>
              <a:rPr lang="en-US" dirty="0" smtClean="0">
                <a:solidFill>
                  <a:srgbClr val="002060"/>
                </a:solidFill>
              </a:rPr>
              <a:t> </a:t>
            </a:r>
            <a:r>
              <a:rPr lang="en-US" dirty="0" err="1" smtClean="0">
                <a:solidFill>
                  <a:srgbClr val="002060"/>
                </a:solidFill>
              </a:rPr>
              <a:t>để</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đi</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động</a:t>
            </a:r>
            <a:r>
              <a:rPr lang="en-US" dirty="0" smtClean="0">
                <a:solidFill>
                  <a:srgbClr val="002060"/>
                </a:solidFill>
              </a:rPr>
              <a:t> </a:t>
            </a:r>
            <a:r>
              <a:rPr lang="en-US" dirty="0" err="1" smtClean="0">
                <a:solidFill>
                  <a:srgbClr val="002060"/>
                </a:solidFill>
              </a:rPr>
              <a:t>ghép</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đoạn</a:t>
            </a:r>
            <a:r>
              <a:rPr lang="en-US" dirty="0" smtClean="0">
                <a:solidFill>
                  <a:srgbClr val="002060"/>
                </a:solidFill>
              </a:rPr>
              <a:t> </a:t>
            </a:r>
            <a:r>
              <a:rPr lang="en-US" dirty="0" err="1" smtClean="0">
                <a:solidFill>
                  <a:srgbClr val="002060"/>
                </a:solidFill>
              </a:rPr>
              <a:t>nhỏ</a:t>
            </a:r>
            <a:r>
              <a:rPr lang="en-US" dirty="0" smtClean="0">
                <a:solidFill>
                  <a:srgbClr val="002060"/>
                </a:solidFill>
              </a:rPr>
              <a:t> </a:t>
            </a:r>
            <a:r>
              <a:rPr lang="en-US" dirty="0" err="1" smtClean="0">
                <a:solidFill>
                  <a:srgbClr val="002060"/>
                </a:solidFill>
              </a:rPr>
              <a:t>thành</a:t>
            </a:r>
            <a:r>
              <a:rPr lang="en-US" dirty="0" smtClean="0">
                <a:solidFill>
                  <a:srgbClr val="002060"/>
                </a:solidFill>
              </a:rPr>
              <a:t> </a:t>
            </a:r>
            <a:r>
              <a:rPr lang="en-US" dirty="0" err="1" smtClean="0">
                <a:solidFill>
                  <a:srgbClr val="002060"/>
                </a:solidFill>
              </a:rPr>
              <a:t>dòng</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gửi</a:t>
            </a:r>
            <a:r>
              <a:rPr lang="en-US" dirty="0" smtClean="0">
                <a:solidFill>
                  <a:srgbClr val="002060"/>
                </a:solidFill>
              </a:rPr>
              <a:t> </a:t>
            </a:r>
            <a:r>
              <a:rPr lang="en-US" dirty="0" err="1" smtClean="0">
                <a:solidFill>
                  <a:srgbClr val="002060"/>
                </a:solidFill>
              </a:rPr>
              <a:t>trả</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a:t>
            </a:r>
          </a:p>
          <a:p>
            <a:pPr lvl="1"/>
            <a:r>
              <a:rPr lang="en-US" dirty="0" err="1" smtClean="0">
                <a:solidFill>
                  <a:srgbClr val="002060"/>
                </a:solidFill>
              </a:rPr>
              <a:t>Đúng</a:t>
            </a:r>
            <a:r>
              <a:rPr lang="en-US" dirty="0" smtClean="0">
                <a:solidFill>
                  <a:srgbClr val="002060"/>
                </a:solidFill>
              </a:rPr>
              <a:t> </a:t>
            </a:r>
            <a:r>
              <a:rPr lang="en-US" dirty="0" err="1" smtClean="0">
                <a:solidFill>
                  <a:srgbClr val="002060"/>
                </a:solidFill>
              </a:rPr>
              <a:t>trật</a:t>
            </a:r>
            <a:r>
              <a:rPr lang="en-US" dirty="0" smtClean="0">
                <a:solidFill>
                  <a:srgbClr val="002060"/>
                </a:solidFill>
              </a:rPr>
              <a:t> </a:t>
            </a:r>
            <a:r>
              <a:rPr lang="en-US" dirty="0" err="1" smtClean="0">
                <a:solidFill>
                  <a:srgbClr val="002060"/>
                </a:solidFill>
              </a:rPr>
              <a:t>tự</a:t>
            </a:r>
            <a:r>
              <a:rPr lang="en-US" dirty="0" smtClean="0">
                <a:solidFill>
                  <a:srgbClr val="002060"/>
                </a:solidFill>
              </a:rPr>
              <a:t> (ordering guarantee):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gửi</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nhận</a:t>
            </a:r>
            <a:r>
              <a:rPr lang="en-US" dirty="0" smtClean="0">
                <a:solidFill>
                  <a:srgbClr val="002060"/>
                </a:solidFill>
              </a:rPr>
              <a:t> </a:t>
            </a:r>
            <a:r>
              <a:rPr lang="en-US" dirty="0" err="1" smtClean="0">
                <a:solidFill>
                  <a:srgbClr val="002060"/>
                </a:solidFill>
              </a:rPr>
              <a:t>trước</a:t>
            </a:r>
            <a:endParaRPr lang="en-US" dirty="0" smtClean="0">
              <a:solidFill>
                <a:srgbClr val="002060"/>
              </a:solidFill>
            </a:endParaRPr>
          </a:p>
          <a:p>
            <a:pPr lvl="1">
              <a:buNone/>
            </a:pPr>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Đặc</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của</a:t>
            </a:r>
            <a:r>
              <a:rPr lang="en-US" dirty="0" smtClean="0">
                <a:solidFill>
                  <a:srgbClr val="002060"/>
                </a:solidFill>
              </a:rPr>
              <a:t> TCP</a:t>
            </a:r>
          </a:p>
          <a:p>
            <a:pPr lvl="1"/>
            <a:r>
              <a:rPr lang="en-US" dirty="0" smtClean="0">
                <a:solidFill>
                  <a:srgbClr val="002060"/>
                </a:solidFill>
              </a:rPr>
              <a:t>Tin </a:t>
            </a:r>
            <a:r>
              <a:rPr lang="en-US" dirty="0" err="1" smtClean="0">
                <a:solidFill>
                  <a:srgbClr val="002060"/>
                </a:solidFill>
              </a:rPr>
              <a:t>cậy</a:t>
            </a:r>
            <a:r>
              <a:rPr lang="en-US" dirty="0" smtClean="0">
                <a:solidFill>
                  <a:srgbClr val="002060"/>
                </a:solidFill>
              </a:rPr>
              <a:t>, </a:t>
            </a:r>
            <a:r>
              <a:rPr lang="en-US" dirty="0" err="1" smtClean="0">
                <a:solidFill>
                  <a:srgbClr val="002060"/>
                </a:solidFill>
              </a:rPr>
              <a:t>chính</a:t>
            </a:r>
            <a:r>
              <a:rPr lang="en-US" dirty="0" smtClean="0">
                <a:solidFill>
                  <a:srgbClr val="002060"/>
                </a:solidFill>
              </a:rPr>
              <a:t> </a:t>
            </a:r>
            <a:r>
              <a:rPr lang="en-US" dirty="0" err="1" smtClean="0">
                <a:solidFill>
                  <a:srgbClr val="002060"/>
                </a:solidFill>
              </a:rPr>
              <a:t>xác</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a:t>
            </a:r>
            <a:r>
              <a:rPr lang="en-US" dirty="0" err="1" smtClean="0">
                <a:solidFill>
                  <a:srgbClr val="002060"/>
                </a:solidFill>
              </a:rPr>
              <a:t>gửi</a:t>
            </a:r>
            <a:r>
              <a:rPr lang="en-US" dirty="0" smtClean="0">
                <a:solidFill>
                  <a:srgbClr val="002060"/>
                </a:solidFill>
              </a:rPr>
              <a:t> </a:t>
            </a:r>
            <a:r>
              <a:rPr lang="en-US" dirty="0" err="1" smtClean="0">
                <a:solidFill>
                  <a:srgbClr val="002060"/>
                </a:solidFill>
              </a:rPr>
              <a:t>đi</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đảm</a:t>
            </a:r>
            <a:r>
              <a:rPr lang="en-US" dirty="0" smtClean="0">
                <a:solidFill>
                  <a:srgbClr val="002060"/>
                </a:solidFill>
              </a:rPr>
              <a:t> </a:t>
            </a:r>
            <a:r>
              <a:rPr lang="en-US" dirty="0" err="1" smtClean="0">
                <a:solidFill>
                  <a:srgbClr val="002060"/>
                </a:solidFill>
              </a:rPr>
              <a:t>bảo</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đích</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dư</a:t>
            </a:r>
            <a:r>
              <a:rPr lang="en-US" dirty="0" smtClean="0">
                <a:solidFill>
                  <a:srgbClr val="002060"/>
                </a:solidFill>
              </a:rPr>
              <a:t> </a:t>
            </a:r>
            <a:r>
              <a:rPr lang="en-US" dirty="0" err="1" smtClean="0">
                <a:solidFill>
                  <a:srgbClr val="002060"/>
                </a:solidFill>
              </a:rPr>
              <a:t>thừa</a:t>
            </a:r>
            <a:r>
              <a:rPr lang="en-US" dirty="0" smtClean="0">
                <a:solidFill>
                  <a:srgbClr val="002060"/>
                </a:solidFill>
              </a:rPr>
              <a:t>, </a:t>
            </a:r>
            <a:r>
              <a:rPr lang="en-US" dirty="0" err="1" smtClean="0">
                <a:solidFill>
                  <a:srgbClr val="002060"/>
                </a:solidFill>
              </a:rPr>
              <a:t>sai</a:t>
            </a:r>
            <a:r>
              <a:rPr lang="en-US" dirty="0" smtClean="0">
                <a:solidFill>
                  <a:srgbClr val="002060"/>
                </a:solidFill>
              </a:rPr>
              <a:t> </a:t>
            </a:r>
            <a:r>
              <a:rPr lang="en-US" dirty="0" err="1" smtClean="0">
                <a:solidFill>
                  <a:srgbClr val="002060"/>
                </a:solidFill>
              </a:rPr>
              <a:t>sót</a:t>
            </a:r>
            <a:r>
              <a:rPr lang="en-US" dirty="0" smtClean="0">
                <a:solidFill>
                  <a:srgbClr val="002060"/>
                </a:solidFill>
              </a:rPr>
              <a:t>...</a:t>
            </a:r>
          </a:p>
          <a:p>
            <a:pPr lvl="1"/>
            <a:r>
              <a:rPr lang="en-US" dirty="0" err="1" smtClean="0">
                <a:solidFill>
                  <a:srgbClr val="002060"/>
                </a:solidFill>
              </a:rPr>
              <a:t>Độ</a:t>
            </a:r>
            <a:r>
              <a:rPr lang="en-US" dirty="0" smtClean="0">
                <a:solidFill>
                  <a:srgbClr val="002060"/>
                </a:solidFill>
              </a:rPr>
              <a:t> </a:t>
            </a:r>
            <a:r>
              <a:rPr lang="en-US" dirty="0" err="1" smtClean="0">
                <a:solidFill>
                  <a:srgbClr val="002060"/>
                </a:solidFill>
              </a:rPr>
              <a:t>trễ</a:t>
            </a:r>
            <a:r>
              <a:rPr lang="en-US" dirty="0" smtClean="0">
                <a:solidFill>
                  <a:srgbClr val="002060"/>
                </a:solidFill>
              </a:rPr>
              <a:t> </a:t>
            </a:r>
            <a:r>
              <a:rPr lang="en-US" dirty="0" err="1" smtClean="0">
                <a:solidFill>
                  <a:srgbClr val="002060"/>
                </a:solidFill>
              </a:rPr>
              <a:t>lớn</a:t>
            </a:r>
            <a:r>
              <a:rPr lang="en-US" dirty="0" smtClean="0">
                <a:solidFill>
                  <a:srgbClr val="002060"/>
                </a:solidFill>
              </a:rPr>
              <a:t>, </a:t>
            </a:r>
            <a:r>
              <a:rPr lang="en-US" dirty="0" err="1" smtClean="0">
                <a:solidFill>
                  <a:srgbClr val="002060"/>
                </a:solidFill>
              </a:rPr>
              <a:t>khó</a:t>
            </a:r>
            <a:r>
              <a:rPr lang="en-US" dirty="0" smtClean="0">
                <a:solidFill>
                  <a:srgbClr val="002060"/>
                </a:solidFill>
              </a:rPr>
              <a:t> </a:t>
            </a:r>
            <a:r>
              <a:rPr lang="en-US" dirty="0" err="1" smtClean="0">
                <a:solidFill>
                  <a:srgbClr val="002060"/>
                </a:solidFill>
              </a:rPr>
              <a:t>đáp</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thời</a:t>
            </a:r>
            <a:r>
              <a:rPr lang="en-US" dirty="0" smtClean="0">
                <a:solidFill>
                  <a:srgbClr val="002060"/>
                </a:solidFill>
              </a:rPr>
              <a:t> </a:t>
            </a:r>
            <a:r>
              <a:rPr lang="en-US" dirty="0" err="1" smtClean="0">
                <a:solidFill>
                  <a:srgbClr val="002060"/>
                </a:solidFill>
              </a:rPr>
              <a:t>gian</a:t>
            </a:r>
            <a:r>
              <a:rPr lang="en-US" dirty="0" smtClean="0">
                <a:solidFill>
                  <a:srgbClr val="002060"/>
                </a:solidFill>
              </a:rPr>
              <a:t> </a:t>
            </a:r>
            <a:r>
              <a:rPr lang="en-US" dirty="0" err="1" smtClean="0">
                <a:solidFill>
                  <a:srgbClr val="002060"/>
                </a:solidFill>
              </a:rPr>
              <a:t>thực</a:t>
            </a:r>
            <a:r>
              <a:rPr lang="en-US" dirty="0" smtClean="0">
                <a:solidFill>
                  <a:srgbClr val="002060"/>
                </a:solidFill>
              </a:rPr>
              <a:t>.</a:t>
            </a:r>
          </a:p>
          <a:p>
            <a:pPr lvl="1">
              <a:buNone/>
            </a:pPr>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Header của TCP</a:t>
            </a:r>
          </a:p>
          <a:p>
            <a:pPr lvl="1"/>
            <a:r>
              <a:rPr lang="en-US" smtClean="0">
                <a:solidFill>
                  <a:srgbClr val="002060"/>
                </a:solidFill>
              </a:rPr>
              <a:t>Chứa thông tin về đoạn dữ liệu tương ứng</a:t>
            </a:r>
          </a:p>
          <a:p>
            <a:pPr lvl="1">
              <a:buNone/>
            </a:pPr>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914400" y="2590800"/>
          <a:ext cx="7696217" cy="3695637"/>
        </p:xfrm>
        <a:graphic>
          <a:graphicData uri="http://schemas.openxmlformats.org/drawingml/2006/table">
            <a:tbl>
              <a:tblPr firstRow="1" bandRow="1">
                <a:tableStyleId>{69CF1AB2-1976-4502-BF36-3FF5EA218861}</a:tableStyleId>
              </a:tblPr>
              <a:tblGrid>
                <a:gridCol w="31736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gridCol w="230589"/>
              </a:tblGrid>
              <a:tr h="249351">
                <a:tc gridSpan="33">
                  <a:txBody>
                    <a:bodyPr/>
                    <a:lstStyle/>
                    <a:p>
                      <a:pPr algn="ctr">
                        <a:lnSpc>
                          <a:spcPct val="115000"/>
                        </a:lnSpc>
                        <a:spcBef>
                          <a:spcPts val="500"/>
                        </a:spcBef>
                        <a:spcAft>
                          <a:spcPts val="0"/>
                        </a:spcAft>
                      </a:pPr>
                      <a:r>
                        <a:rPr lang="en-US" sz="1100"/>
                        <a:t>TCP Header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88369">
                <a:tc>
                  <a:txBody>
                    <a:bodyPr/>
                    <a:lstStyle/>
                    <a:p>
                      <a:pPr algn="ctr">
                        <a:lnSpc>
                          <a:spcPct val="115000"/>
                        </a:lnSpc>
                        <a:spcBef>
                          <a:spcPts val="500"/>
                        </a:spcBef>
                        <a:spcAft>
                          <a:spcPts val="0"/>
                        </a:spcAft>
                      </a:pPr>
                      <a:r>
                        <a:rPr lang="en-US" sz="1100"/>
                        <a:t>Bit offset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19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21</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22</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23</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24</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25</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26</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27</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28</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29</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30</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31</a:t>
                      </a:r>
                      <a:endParaRPr lang="en-US" sz="2000">
                        <a:latin typeface="Cambria"/>
                        <a:ea typeface="Calibri"/>
                        <a:cs typeface="Times New Roman"/>
                      </a:endParaRPr>
                    </a:p>
                  </a:txBody>
                  <a:tcPr marL="30480" marR="30480" marT="30480" marB="30480" anchor="ctr"/>
                </a:tc>
              </a:tr>
              <a:tr h="249351">
                <a:tc>
                  <a:txBody>
                    <a:bodyPr/>
                    <a:lstStyle/>
                    <a:p>
                      <a:pPr algn="ctr">
                        <a:lnSpc>
                          <a:spcPct val="115000"/>
                        </a:lnSpc>
                        <a:spcBef>
                          <a:spcPts val="500"/>
                        </a:spcBef>
                        <a:spcAft>
                          <a:spcPts val="0"/>
                        </a:spcAft>
                      </a:pPr>
                      <a:r>
                        <a:rPr lang="en-US" sz="1100"/>
                        <a:t>0</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Source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Destination port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351">
                <a:tc>
                  <a:txBody>
                    <a:bodyPr/>
                    <a:lstStyle/>
                    <a:p>
                      <a:pPr algn="ctr">
                        <a:lnSpc>
                          <a:spcPct val="115000"/>
                        </a:lnSpc>
                        <a:spcBef>
                          <a:spcPts val="500"/>
                        </a:spcBef>
                        <a:spcAft>
                          <a:spcPts val="0"/>
                        </a:spcAft>
                      </a:pPr>
                      <a:r>
                        <a:rPr lang="en-US" sz="1100"/>
                        <a:t>32</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Sequence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9351">
                <a:tc>
                  <a:txBody>
                    <a:bodyPr/>
                    <a:lstStyle/>
                    <a:p>
                      <a:pPr algn="ctr">
                        <a:lnSpc>
                          <a:spcPct val="115000"/>
                        </a:lnSpc>
                        <a:spcBef>
                          <a:spcPts val="500"/>
                        </a:spcBef>
                        <a:spcAft>
                          <a:spcPts val="0"/>
                        </a:spcAft>
                      </a:pPr>
                      <a:r>
                        <a:rPr lang="en-US" sz="1100"/>
                        <a:t>64</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Acknowledgment number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8860">
                <a:tc>
                  <a:txBody>
                    <a:bodyPr/>
                    <a:lstStyle/>
                    <a:p>
                      <a:pPr algn="ctr">
                        <a:lnSpc>
                          <a:spcPct val="115000"/>
                        </a:lnSpc>
                        <a:spcBef>
                          <a:spcPts val="500"/>
                        </a:spcBef>
                        <a:spcAft>
                          <a:spcPts val="0"/>
                        </a:spcAft>
                      </a:pPr>
                      <a:r>
                        <a:rPr lang="en-US" sz="1100"/>
                        <a:t>96</a:t>
                      </a:r>
                      <a:endParaRPr lang="en-US" sz="2000">
                        <a:latin typeface="Cambria"/>
                        <a:ea typeface="Calibri"/>
                        <a:cs typeface="Times New Roman"/>
                      </a:endParaRPr>
                    </a:p>
                  </a:txBody>
                  <a:tcPr marL="30480" marR="30480" marT="30480" marB="30480" anchor="ctr"/>
                </a:tc>
                <a:tc gridSpan="4">
                  <a:txBody>
                    <a:bodyPr/>
                    <a:lstStyle/>
                    <a:p>
                      <a:pPr algn="ctr">
                        <a:lnSpc>
                          <a:spcPct val="115000"/>
                        </a:lnSpc>
                        <a:spcBef>
                          <a:spcPts val="500"/>
                        </a:spcBef>
                        <a:spcAft>
                          <a:spcPts val="0"/>
                        </a:spcAft>
                      </a:pPr>
                      <a:r>
                        <a:rPr lang="en-US" sz="1100"/>
                        <a:t>Data offset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lnSpc>
                          <a:spcPct val="115000"/>
                        </a:lnSpc>
                        <a:spcBef>
                          <a:spcPts val="500"/>
                        </a:spcBef>
                        <a:spcAft>
                          <a:spcPts val="0"/>
                        </a:spcAft>
                      </a:pPr>
                      <a:r>
                        <a:rPr lang="en-US" sz="1100"/>
                        <a:t>Reserved</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15000"/>
                        </a:lnSpc>
                        <a:spcBef>
                          <a:spcPts val="500"/>
                        </a:spcBef>
                        <a:spcAft>
                          <a:spcPts val="0"/>
                        </a:spcAft>
                      </a:pPr>
                      <a:r>
                        <a:rPr lang="en-US" sz="1100"/>
                        <a:t>C</a:t>
                      </a:r>
                      <a:br>
                        <a:rPr lang="en-US" sz="1100"/>
                      </a:br>
                      <a:r>
                        <a:rPr lang="en-US" sz="1100"/>
                        <a:t>W</a:t>
                      </a:r>
                      <a:br>
                        <a:rPr lang="en-US" sz="1100"/>
                      </a:br>
                      <a:r>
                        <a:rPr lang="en-US" sz="1100"/>
                        <a:t>R</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E</a:t>
                      </a:r>
                      <a:br>
                        <a:rPr lang="en-US" sz="1100"/>
                      </a:br>
                      <a:r>
                        <a:rPr lang="en-US" sz="1100"/>
                        <a:t>C</a:t>
                      </a:r>
                      <a:br>
                        <a:rPr lang="en-US" sz="1100"/>
                      </a:br>
                      <a:r>
                        <a:rPr lang="en-US" sz="1100"/>
                        <a:t>E</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U</a:t>
                      </a:r>
                      <a:br>
                        <a:rPr lang="en-US" sz="1100"/>
                      </a:br>
                      <a:r>
                        <a:rPr lang="en-US" sz="1100"/>
                        <a:t>R</a:t>
                      </a:r>
                      <a:br>
                        <a:rPr lang="en-US" sz="1100"/>
                      </a:br>
                      <a:r>
                        <a:rPr lang="en-US" sz="1100"/>
                        <a:t>G</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A</a:t>
                      </a:r>
                      <a:br>
                        <a:rPr lang="en-US" sz="1100"/>
                      </a:br>
                      <a:r>
                        <a:rPr lang="en-US" sz="1100"/>
                        <a:t>C</a:t>
                      </a:r>
                      <a:br>
                        <a:rPr lang="en-US" sz="1100"/>
                      </a:br>
                      <a:r>
                        <a:rPr lang="en-US" sz="1100"/>
                        <a:t>K</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P</a:t>
                      </a:r>
                      <a:br>
                        <a:rPr lang="en-US" sz="1100"/>
                      </a:br>
                      <a:r>
                        <a:rPr lang="en-US" sz="1100"/>
                        <a:t>S</a:t>
                      </a:r>
                      <a:br>
                        <a:rPr lang="en-US" sz="1100"/>
                      </a:br>
                      <a:r>
                        <a:rPr lang="en-US" sz="1100"/>
                        <a:t>H</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R</a:t>
                      </a:r>
                      <a:br>
                        <a:rPr lang="en-US" sz="1100"/>
                      </a:br>
                      <a:r>
                        <a:rPr lang="en-US" sz="1100"/>
                        <a:t>S</a:t>
                      </a:r>
                      <a:br>
                        <a:rPr lang="en-US" sz="1100"/>
                      </a:br>
                      <a:r>
                        <a:rPr lang="en-US" sz="1100"/>
                        <a:t>T</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S</a:t>
                      </a:r>
                      <a:br>
                        <a:rPr lang="en-US" sz="1100"/>
                      </a:br>
                      <a:r>
                        <a:rPr lang="en-US" sz="1100"/>
                        <a:t>Y</a:t>
                      </a:r>
                      <a:br>
                        <a:rPr lang="en-US" sz="1100"/>
                      </a:br>
                      <a:r>
                        <a:rPr lang="en-US" sz="1100"/>
                        <a:t>N</a:t>
                      </a:r>
                      <a:endParaRPr lang="en-US" sz="2000">
                        <a:latin typeface="Cambria"/>
                        <a:ea typeface="Calibri"/>
                        <a:cs typeface="Times New Roman"/>
                      </a:endParaRPr>
                    </a:p>
                  </a:txBody>
                  <a:tcPr marL="30480" marR="30480" marT="30480" marB="30480" anchor="ctr"/>
                </a:tc>
                <a:tc>
                  <a:txBody>
                    <a:bodyPr/>
                    <a:lstStyle/>
                    <a:p>
                      <a:pPr algn="ctr">
                        <a:lnSpc>
                          <a:spcPct val="115000"/>
                        </a:lnSpc>
                        <a:spcBef>
                          <a:spcPts val="500"/>
                        </a:spcBef>
                        <a:spcAft>
                          <a:spcPts val="0"/>
                        </a:spcAft>
                      </a:pPr>
                      <a:r>
                        <a:rPr lang="en-US" sz="1100"/>
                        <a:t>F</a:t>
                      </a:r>
                      <a:br>
                        <a:rPr lang="en-US" sz="1100"/>
                      </a:br>
                      <a:r>
                        <a:rPr lang="en-US" sz="1100"/>
                        <a:t>I</a:t>
                      </a:r>
                      <a:br>
                        <a:rPr lang="en-US" sz="1100"/>
                      </a:br>
                      <a:r>
                        <a:rPr lang="en-US" sz="1100"/>
                        <a:t>N</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Window Size</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34106">
                <a:tc>
                  <a:txBody>
                    <a:bodyPr/>
                    <a:lstStyle/>
                    <a:p>
                      <a:pPr algn="ctr">
                        <a:lnSpc>
                          <a:spcPct val="115000"/>
                        </a:lnSpc>
                        <a:spcBef>
                          <a:spcPts val="500"/>
                        </a:spcBef>
                        <a:spcAft>
                          <a:spcPts val="0"/>
                        </a:spcAft>
                      </a:pPr>
                      <a:r>
                        <a:rPr lang="en-US" sz="1100"/>
                        <a:t>128</a:t>
                      </a:r>
                      <a:endParaRPr lang="en-US" sz="2000">
                        <a:latin typeface="Cambria"/>
                        <a:ea typeface="Calibri"/>
                        <a:cs typeface="Times New Roman"/>
                      </a:endParaRPr>
                    </a:p>
                  </a:txBody>
                  <a:tcPr marL="30480" marR="30480" marT="30480" marB="30480" anchor="ctr"/>
                </a:tc>
                <a:tc gridSpan="16">
                  <a:txBody>
                    <a:bodyPr/>
                    <a:lstStyle/>
                    <a:p>
                      <a:pPr algn="ctr">
                        <a:lnSpc>
                          <a:spcPct val="115000"/>
                        </a:lnSpc>
                        <a:spcBef>
                          <a:spcPts val="500"/>
                        </a:spcBef>
                        <a:spcAft>
                          <a:spcPts val="0"/>
                        </a:spcAft>
                      </a:pPr>
                      <a:r>
                        <a:rPr lang="en-US" sz="1100"/>
                        <a:t>Checksum</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6">
                  <a:txBody>
                    <a:bodyPr/>
                    <a:lstStyle/>
                    <a:p>
                      <a:pPr algn="ctr">
                        <a:lnSpc>
                          <a:spcPct val="115000"/>
                        </a:lnSpc>
                        <a:spcBef>
                          <a:spcPts val="500"/>
                        </a:spcBef>
                        <a:spcAft>
                          <a:spcPts val="0"/>
                        </a:spcAft>
                      </a:pPr>
                      <a:r>
                        <a:rPr lang="en-US" sz="1100"/>
                        <a:t>Urgent pointer</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8860">
                <a:tc>
                  <a:txBody>
                    <a:bodyPr/>
                    <a:lstStyle/>
                    <a:p>
                      <a:pPr algn="ctr">
                        <a:lnSpc>
                          <a:spcPct val="115000"/>
                        </a:lnSpc>
                        <a:spcBef>
                          <a:spcPts val="500"/>
                        </a:spcBef>
                        <a:spcAft>
                          <a:spcPts val="0"/>
                        </a:spcAft>
                      </a:pPr>
                      <a:r>
                        <a:rPr lang="en-US" sz="1100"/>
                        <a:t>160</a:t>
                      </a:r>
                      <a:br>
                        <a:rPr lang="en-US" sz="1100"/>
                      </a:br>
                      <a:r>
                        <a:rPr lang="en-US" sz="1100"/>
                        <a:t>...</a:t>
                      </a:r>
                      <a:endParaRPr lang="en-US" sz="2000">
                        <a:latin typeface="Cambria"/>
                        <a:ea typeface="Calibri"/>
                        <a:cs typeface="Times New Roman"/>
                      </a:endParaRPr>
                    </a:p>
                  </a:txBody>
                  <a:tcPr marL="30480" marR="30480" marT="30480" marB="30480" anchor="ctr"/>
                </a:tc>
                <a:tc gridSpan="32">
                  <a:txBody>
                    <a:bodyPr/>
                    <a:lstStyle/>
                    <a:p>
                      <a:pPr algn="ctr">
                        <a:lnSpc>
                          <a:spcPct val="115000"/>
                        </a:lnSpc>
                        <a:spcBef>
                          <a:spcPts val="500"/>
                        </a:spcBef>
                        <a:spcAft>
                          <a:spcPts val="0"/>
                        </a:spcAft>
                      </a:pPr>
                      <a:r>
                        <a:rPr lang="en-US" sz="1100"/>
                        <a:t>Options (if Data Offset &gt; 5)</a:t>
                      </a:r>
                      <a:br>
                        <a:rPr lang="en-US" sz="1100"/>
                      </a:br>
                      <a:r>
                        <a:rPr lang="en-US" sz="1100"/>
                        <a:t>...</a:t>
                      </a:r>
                      <a:endParaRPr lang="en-US" sz="2000">
                        <a:latin typeface="Cambria"/>
                        <a:ea typeface="Calibri"/>
                        <a:cs typeface="Times New Roman"/>
                      </a:endParaRPr>
                    </a:p>
                  </a:txBody>
                  <a:tcPr marL="30480" marR="3048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200" dirty="0" err="1" smtClean="0">
                <a:solidFill>
                  <a:srgbClr val="002060"/>
                </a:solidFill>
              </a:rPr>
              <a:t>Thời</a:t>
            </a:r>
            <a:r>
              <a:rPr lang="en-US" sz="3200" dirty="0" smtClean="0">
                <a:solidFill>
                  <a:srgbClr val="002060"/>
                </a:solidFill>
              </a:rPr>
              <a:t> </a:t>
            </a:r>
            <a:r>
              <a:rPr lang="en-US" sz="3200" dirty="0" err="1" smtClean="0">
                <a:solidFill>
                  <a:srgbClr val="002060"/>
                </a:solidFill>
              </a:rPr>
              <a:t>lượng</a:t>
            </a:r>
            <a:r>
              <a:rPr lang="en-US" sz="3200" dirty="0" smtClean="0">
                <a:solidFill>
                  <a:srgbClr val="002060"/>
                </a:solidFill>
              </a:rPr>
              <a:t>: 45 </a:t>
            </a:r>
            <a:r>
              <a:rPr lang="en-US" sz="3200" dirty="0" err="1" smtClean="0">
                <a:solidFill>
                  <a:srgbClr val="002060"/>
                </a:solidFill>
              </a:rPr>
              <a:t>tiết</a:t>
            </a:r>
            <a:endParaRPr lang="en-US" sz="3200" dirty="0" smtClean="0">
              <a:solidFill>
                <a:srgbClr val="002060"/>
              </a:solidFill>
            </a:endParaRPr>
          </a:p>
          <a:p>
            <a:pPr lvl="1"/>
            <a:r>
              <a:rPr lang="en-US" sz="2800" dirty="0" err="1" smtClean="0">
                <a:solidFill>
                  <a:srgbClr val="002060"/>
                </a:solidFill>
              </a:rPr>
              <a:t>Lý</a:t>
            </a:r>
            <a:r>
              <a:rPr lang="en-US" sz="2800" dirty="0" smtClean="0">
                <a:solidFill>
                  <a:srgbClr val="002060"/>
                </a:solidFill>
              </a:rPr>
              <a:t> </a:t>
            </a:r>
            <a:r>
              <a:rPr lang="en-US" sz="2800" dirty="0" err="1" smtClean="0">
                <a:solidFill>
                  <a:srgbClr val="002060"/>
                </a:solidFill>
              </a:rPr>
              <a:t>thuyết</a:t>
            </a:r>
            <a:r>
              <a:rPr lang="en-US" sz="2800" dirty="0" smtClean="0">
                <a:solidFill>
                  <a:srgbClr val="002060"/>
                </a:solidFill>
              </a:rPr>
              <a:t>: 30 </a:t>
            </a:r>
            <a:r>
              <a:rPr lang="en-US" sz="2800" dirty="0" err="1" smtClean="0">
                <a:solidFill>
                  <a:srgbClr val="002060"/>
                </a:solidFill>
              </a:rPr>
              <a:t>tiết</a:t>
            </a:r>
            <a:endParaRPr lang="en-US" sz="2800" dirty="0" smtClean="0">
              <a:solidFill>
                <a:srgbClr val="002060"/>
              </a:solidFill>
            </a:endParaRPr>
          </a:p>
          <a:p>
            <a:pPr lvl="1"/>
            <a:r>
              <a:rPr lang="en-US" sz="2800" dirty="0" err="1" smtClean="0">
                <a:solidFill>
                  <a:srgbClr val="002060"/>
                </a:solidFill>
              </a:rPr>
              <a:t>Trình</a:t>
            </a:r>
            <a:r>
              <a:rPr lang="en-US" sz="2800" dirty="0" smtClean="0">
                <a:solidFill>
                  <a:srgbClr val="002060"/>
                </a:solidFill>
              </a:rPr>
              <a:t> bày:15 </a:t>
            </a:r>
            <a:r>
              <a:rPr lang="en-US" sz="2800" dirty="0" err="1" smtClean="0">
                <a:solidFill>
                  <a:srgbClr val="002060"/>
                </a:solidFill>
              </a:rPr>
              <a:t>tiết</a:t>
            </a:r>
            <a:endParaRPr lang="en-US" sz="2800" dirty="0"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Thời lượng môn học</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Các dịch vụ trên nền TCP</a:t>
            </a:r>
          </a:p>
          <a:p>
            <a:pPr lvl="1"/>
            <a:r>
              <a:rPr lang="en-US" smtClean="0">
                <a:solidFill>
                  <a:srgbClr val="002060"/>
                </a:solidFill>
              </a:rPr>
              <a:t>Rất nhiều dịch vụ chạy trên nền TCP: FTP(21), HTTP(80), SMTP(25), SSH(22), POP3(110), VNC(4899)...</a:t>
            </a:r>
          </a:p>
          <a:p>
            <a:r>
              <a:rPr lang="en-US" smtClean="0">
                <a:solidFill>
                  <a:srgbClr val="002060"/>
                </a:solidFill>
              </a:rPr>
              <a:t>Sử dụng netcat để kết nối đến một dịch vụ chạy trên nền TCP:</a:t>
            </a:r>
          </a:p>
          <a:p>
            <a:pPr lvl="1"/>
            <a:r>
              <a:rPr lang="en-US" smtClean="0">
                <a:solidFill>
                  <a:srgbClr val="002060"/>
                </a:solidFill>
              </a:rPr>
              <a:t>nc.exe        –vv        [host]          [port]</a:t>
            </a:r>
          </a:p>
          <a:p>
            <a:pPr lvl="1"/>
            <a:r>
              <a:rPr lang="en-US" smtClean="0">
                <a:solidFill>
                  <a:srgbClr val="002060"/>
                </a:solidFill>
              </a:rPr>
              <a:t>Thí dụ</a:t>
            </a:r>
          </a:p>
          <a:p>
            <a:pPr lvl="1">
              <a:buNone/>
            </a:pPr>
            <a:r>
              <a:rPr lang="en-US" smtClean="0">
                <a:solidFill>
                  <a:srgbClr val="002060"/>
                </a:solidFill>
              </a:rPr>
              <a:t>	nc.exe        -vv        www.google.com           80</a:t>
            </a:r>
          </a:p>
          <a:p>
            <a:pPr lvl="1">
              <a:buNone/>
            </a:pPr>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2.4. Giao thức TCP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Giao thức UDP: User Datagram Protocol</a:t>
            </a:r>
          </a:p>
          <a:p>
            <a:pPr lvl="1"/>
            <a:r>
              <a:rPr lang="en-US" smtClean="0">
                <a:solidFill>
                  <a:srgbClr val="002060"/>
                </a:solidFill>
              </a:rPr>
              <a:t>Cũng là giao thức lõi trong TCP/IP.</a:t>
            </a:r>
          </a:p>
          <a:p>
            <a:pPr lvl="1"/>
            <a:r>
              <a:rPr lang="en-US" smtClean="0">
                <a:solidFill>
                  <a:srgbClr val="002060"/>
                </a:solidFill>
              </a:rPr>
              <a:t>Cung cấp dịch vụ truyền dữ liệu giữa các ứng dụng.</a:t>
            </a:r>
          </a:p>
          <a:p>
            <a:pPr lvl="1"/>
            <a:r>
              <a:rPr lang="en-US" smtClean="0">
                <a:solidFill>
                  <a:srgbClr val="002060"/>
                </a:solidFill>
              </a:rPr>
              <a:t>UDP chia nhỏ dữ liệu ra thành các </a:t>
            </a:r>
            <a:r>
              <a:rPr lang="en-US" b="1" smtClean="0">
                <a:solidFill>
                  <a:srgbClr val="002060"/>
                </a:solidFill>
              </a:rPr>
              <a:t>datagram</a:t>
            </a:r>
          </a:p>
          <a:p>
            <a:pPr lvl="1"/>
            <a:r>
              <a:rPr lang="en-US" smtClean="0">
                <a:solidFill>
                  <a:srgbClr val="002060"/>
                </a:solidFill>
              </a:rPr>
              <a:t>Sử dụng trong các ứng dụng khắt khe về mặt thời gian, chấp nhận sai sót: thoại, video, game...</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err="1" smtClean="0">
                <a:solidFill>
                  <a:srgbClr val="002060"/>
                </a:solidFill>
              </a:rPr>
              <a:t>Đặc</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của</a:t>
            </a:r>
            <a:r>
              <a:rPr lang="en-US" dirty="0" smtClean="0">
                <a:solidFill>
                  <a:srgbClr val="002060"/>
                </a:solidFill>
              </a:rPr>
              <a:t> UDP</a:t>
            </a:r>
          </a:p>
          <a:p>
            <a:pPr lvl="1"/>
            <a:r>
              <a:rPr lang="en-US" dirty="0" err="1" smtClean="0">
                <a:solidFill>
                  <a:srgbClr val="002060"/>
                </a:solidFill>
              </a:rPr>
              <a:t>Không</a:t>
            </a:r>
            <a:r>
              <a:rPr lang="en-US" dirty="0" smtClean="0">
                <a:solidFill>
                  <a:srgbClr val="002060"/>
                </a:solidFill>
              </a:rPr>
              <a:t> </a:t>
            </a:r>
            <a:r>
              <a:rPr lang="en-US" dirty="0" err="1" smtClean="0">
                <a:solidFill>
                  <a:srgbClr val="002060"/>
                </a:solidFill>
              </a:rPr>
              <a:t>cần</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truyền</a:t>
            </a:r>
            <a:r>
              <a:rPr lang="en-US" dirty="0" smtClean="0">
                <a:solidFill>
                  <a:srgbClr val="002060"/>
                </a:solidFill>
              </a:rPr>
              <a:t> (Connectionless).</a:t>
            </a:r>
          </a:p>
          <a:p>
            <a:pPr lvl="1"/>
            <a:r>
              <a:rPr lang="en-US" dirty="0" err="1" smtClean="0">
                <a:solidFill>
                  <a:srgbClr val="002060"/>
                </a:solidFill>
              </a:rPr>
              <a:t>Nhanh</a:t>
            </a:r>
            <a:r>
              <a:rPr lang="en-US" dirty="0" smtClean="0">
                <a:solidFill>
                  <a:srgbClr val="002060"/>
                </a:solidFill>
              </a:rPr>
              <a:t>, </a:t>
            </a:r>
            <a:r>
              <a:rPr lang="en-US" dirty="0" err="1" smtClean="0">
                <a:solidFill>
                  <a:srgbClr val="002060"/>
                </a:solidFill>
              </a:rPr>
              <a:t>chiếm</a:t>
            </a:r>
            <a:r>
              <a:rPr lang="en-US" dirty="0" smtClean="0">
                <a:solidFill>
                  <a:srgbClr val="002060"/>
                </a:solidFill>
              </a:rPr>
              <a:t> </a:t>
            </a:r>
            <a:r>
              <a:rPr lang="en-US" dirty="0" err="1" smtClean="0">
                <a:solidFill>
                  <a:srgbClr val="002060"/>
                </a:solidFill>
              </a:rPr>
              <a:t>ít</a:t>
            </a:r>
            <a:r>
              <a:rPr lang="en-US" dirty="0" smtClean="0">
                <a:solidFill>
                  <a:srgbClr val="002060"/>
                </a:solidFill>
              </a:rPr>
              <a:t> </a:t>
            </a:r>
            <a:r>
              <a:rPr lang="en-US" dirty="0" err="1" smtClean="0">
                <a:solidFill>
                  <a:srgbClr val="002060"/>
                </a:solidFill>
              </a:rPr>
              <a:t>tài</a:t>
            </a:r>
            <a:r>
              <a:rPr lang="en-US" dirty="0" smtClean="0">
                <a:solidFill>
                  <a:srgbClr val="002060"/>
                </a:solidFill>
              </a:rPr>
              <a:t> </a:t>
            </a:r>
            <a:r>
              <a:rPr lang="en-US" dirty="0" err="1" smtClean="0">
                <a:solidFill>
                  <a:srgbClr val="002060"/>
                </a:solidFill>
              </a:rPr>
              <a:t>nguyên</a:t>
            </a:r>
            <a:r>
              <a:rPr lang="en-US" dirty="0" smtClean="0">
                <a:solidFill>
                  <a:srgbClr val="002060"/>
                </a:solidFill>
              </a:rPr>
              <a:t> </a:t>
            </a:r>
            <a:r>
              <a:rPr lang="en-US" dirty="0" err="1" smtClean="0">
                <a:solidFill>
                  <a:srgbClr val="002060"/>
                </a:solidFill>
              </a:rPr>
              <a:t>dễ</a:t>
            </a:r>
            <a:r>
              <a:rPr lang="en-US" dirty="0" smtClean="0">
                <a:solidFill>
                  <a:srgbClr val="002060"/>
                </a:solidFill>
              </a:rPr>
              <a:t> </a:t>
            </a:r>
            <a:r>
              <a:rPr lang="en-US" dirty="0" err="1" smtClean="0">
                <a:solidFill>
                  <a:srgbClr val="002060"/>
                </a:solidFill>
              </a:rPr>
              <a:t>xử</a:t>
            </a:r>
            <a:r>
              <a:rPr lang="en-US" dirty="0" smtClean="0">
                <a:solidFill>
                  <a:srgbClr val="002060"/>
                </a:solidFill>
              </a:rPr>
              <a:t> </a:t>
            </a:r>
            <a:r>
              <a:rPr lang="en-US" dirty="0" err="1" smtClean="0">
                <a:solidFill>
                  <a:srgbClr val="002060"/>
                </a:solidFill>
              </a:rPr>
              <a:t>lý</a:t>
            </a:r>
            <a:r>
              <a:rPr lang="en-US" dirty="0" smtClean="0">
                <a:solidFill>
                  <a:srgbClr val="002060"/>
                </a:solidFill>
              </a:rPr>
              <a:t>.</a:t>
            </a:r>
          </a:p>
          <a:p>
            <a:pPr lvl="1"/>
            <a:r>
              <a:rPr lang="en-US" dirty="0" err="1" smtClean="0">
                <a:solidFill>
                  <a:srgbClr val="002060"/>
                </a:solidFill>
              </a:rPr>
              <a:t>Hạn</a:t>
            </a:r>
            <a:r>
              <a:rPr lang="en-US" dirty="0" smtClean="0">
                <a:solidFill>
                  <a:srgbClr val="002060"/>
                </a:solidFill>
              </a:rPr>
              <a:t> </a:t>
            </a:r>
            <a:r>
              <a:rPr lang="en-US" dirty="0" err="1" smtClean="0">
                <a:solidFill>
                  <a:srgbClr val="002060"/>
                </a:solidFill>
              </a:rPr>
              <a:t>chế</a:t>
            </a:r>
            <a:r>
              <a:rPr lang="en-US" dirty="0" smtClean="0">
                <a:solidFill>
                  <a:srgbClr val="002060"/>
                </a:solidFill>
              </a:rPr>
              <a:t>:</a:t>
            </a:r>
          </a:p>
          <a:p>
            <a:pPr lvl="2">
              <a:buFont typeface="Courier New" panose="02070309020205020404" pitchFamily="49" charset="0"/>
              <a:buChar char="o"/>
            </a:pPr>
            <a:r>
              <a:rPr lang="en-US" dirty="0" err="1" smtClean="0">
                <a:solidFill>
                  <a:srgbClr val="002060"/>
                </a:solidFill>
              </a:rPr>
              <a:t>Không</a:t>
            </a:r>
            <a:r>
              <a:rPr lang="en-US" dirty="0" smtClean="0">
                <a:solidFill>
                  <a:srgbClr val="002060"/>
                </a:solidFill>
              </a:rPr>
              <a: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cơ</a:t>
            </a:r>
            <a:r>
              <a:rPr lang="en-US" dirty="0" smtClean="0">
                <a:solidFill>
                  <a:srgbClr val="002060"/>
                </a:solidFill>
              </a:rPr>
              <a:t> </a:t>
            </a:r>
            <a:r>
              <a:rPr lang="en-US" dirty="0" err="1" smtClean="0">
                <a:solidFill>
                  <a:srgbClr val="002060"/>
                </a:solidFill>
              </a:rPr>
              <a:t>chế</a:t>
            </a:r>
            <a:r>
              <a:rPr lang="en-US" dirty="0" smtClean="0">
                <a:solidFill>
                  <a:srgbClr val="002060"/>
                </a:solidFill>
              </a:rPr>
              <a:t> </a:t>
            </a:r>
            <a:r>
              <a:rPr lang="en-US" dirty="0" err="1" smtClean="0">
                <a:solidFill>
                  <a:srgbClr val="002060"/>
                </a:solidFill>
              </a:rPr>
              <a:t>báo</a:t>
            </a:r>
            <a:r>
              <a:rPr lang="en-US" dirty="0" smtClean="0">
                <a:solidFill>
                  <a:srgbClr val="002060"/>
                </a:solidFill>
              </a:rPr>
              <a:t> </a:t>
            </a:r>
            <a:r>
              <a:rPr lang="en-US" dirty="0" err="1" smtClean="0">
                <a:solidFill>
                  <a:srgbClr val="002060"/>
                </a:solidFill>
              </a:rPr>
              <a:t>gửi</a:t>
            </a:r>
            <a:r>
              <a:rPr lang="en-US" dirty="0" smtClean="0">
                <a:solidFill>
                  <a:srgbClr val="002060"/>
                </a:solidFill>
              </a:rPr>
              <a:t> (report).</a:t>
            </a:r>
          </a:p>
          <a:p>
            <a:pPr lvl="2">
              <a:buFont typeface="Courier New" panose="02070309020205020404" pitchFamily="49" charset="0"/>
              <a:buChar char="o"/>
            </a:pPr>
            <a:r>
              <a:rPr lang="en-US" dirty="0" err="1" smtClean="0">
                <a:solidFill>
                  <a:srgbClr val="002060"/>
                </a:solidFill>
              </a:rPr>
              <a:t>Không</a:t>
            </a:r>
            <a:r>
              <a:rPr lang="en-US" dirty="0" smtClean="0">
                <a:solidFill>
                  <a:srgbClr val="002060"/>
                </a:solidFill>
              </a:rPr>
              <a:t> </a:t>
            </a:r>
            <a:r>
              <a:rPr lang="en-US" dirty="0" err="1" smtClean="0">
                <a:solidFill>
                  <a:srgbClr val="002060"/>
                </a:solidFill>
              </a:rPr>
              <a:t>đảm</a:t>
            </a:r>
            <a:r>
              <a:rPr lang="en-US" dirty="0" smtClean="0">
                <a:solidFill>
                  <a:srgbClr val="002060"/>
                </a:solidFill>
              </a:rPr>
              <a:t> </a:t>
            </a:r>
            <a:r>
              <a:rPr lang="en-US" dirty="0" err="1" smtClean="0">
                <a:solidFill>
                  <a:srgbClr val="002060"/>
                </a:solidFill>
              </a:rPr>
              <a:t>báo</a:t>
            </a:r>
            <a:r>
              <a:rPr lang="en-US" dirty="0" smtClean="0">
                <a:solidFill>
                  <a:srgbClr val="002060"/>
                </a:solidFill>
              </a:rPr>
              <a:t> </a:t>
            </a:r>
            <a:r>
              <a:rPr lang="en-US" dirty="0" err="1" smtClean="0">
                <a:solidFill>
                  <a:srgbClr val="002060"/>
                </a:solidFill>
              </a:rPr>
              <a:t>trật</a:t>
            </a:r>
            <a:r>
              <a:rPr lang="en-US" dirty="0" smtClean="0">
                <a:solidFill>
                  <a:srgbClr val="002060"/>
                </a:solidFill>
              </a:rPr>
              <a:t> </a:t>
            </a:r>
            <a:r>
              <a:rPr lang="en-US" dirty="0" err="1" smtClean="0">
                <a:solidFill>
                  <a:srgbClr val="002060"/>
                </a:solidFill>
              </a:rPr>
              <a:t>tự</a:t>
            </a:r>
            <a:r>
              <a:rPr lang="en-US" dirty="0" smtClean="0">
                <a:solidFill>
                  <a:srgbClr val="002060"/>
                </a:solidFill>
              </a:rPr>
              <a:t> </a:t>
            </a:r>
            <a:r>
              <a:rPr lang="en-US" dirty="0" err="1" smtClean="0">
                <a:solidFill>
                  <a:srgbClr val="002060"/>
                </a:solidFill>
              </a:rPr>
              <a:t>các</a:t>
            </a:r>
            <a:r>
              <a:rPr lang="en-US" dirty="0" smtClean="0">
                <a:solidFill>
                  <a:srgbClr val="002060"/>
                </a:solidFill>
              </a:rPr>
              <a:t> datagram (ordering).</a:t>
            </a:r>
          </a:p>
          <a:p>
            <a:pPr lvl="2">
              <a:buFont typeface="Courier New" panose="02070309020205020404" pitchFamily="49" charset="0"/>
              <a:buChar char="o"/>
            </a:pPr>
            <a:r>
              <a:rPr lang="en-US" dirty="0" err="1" smtClean="0">
                <a:solidFill>
                  <a:srgbClr val="002060"/>
                </a:solidFill>
              </a:rPr>
              <a:t>Không</a:t>
            </a:r>
            <a:r>
              <a:rPr lang="en-US" dirty="0" smtClean="0">
                <a:solidFill>
                  <a:srgbClr val="002060"/>
                </a:solidFill>
              </a:rPr>
              <a:t> </a:t>
            </a:r>
            <a:r>
              <a:rPr lang="en-US" dirty="0" err="1" smtClean="0">
                <a:solidFill>
                  <a:srgbClr val="002060"/>
                </a:solidFill>
              </a:rPr>
              <a:t>phát</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mất</a:t>
            </a:r>
            <a:r>
              <a:rPr lang="en-US" dirty="0" smtClean="0">
                <a:solidFill>
                  <a:srgbClr val="002060"/>
                </a:solidFill>
              </a:rPr>
              <a:t> </a:t>
            </a:r>
            <a:r>
              <a:rPr lang="en-US" dirty="0" err="1" smtClean="0">
                <a:solidFill>
                  <a:srgbClr val="002060"/>
                </a:solidFill>
              </a:rPr>
              <a:t>mát</a:t>
            </a:r>
            <a:r>
              <a:rPr lang="en-US" dirty="0" smtClean="0">
                <a:solidFill>
                  <a:srgbClr val="002060"/>
                </a:solidFill>
              </a:rPr>
              <a:t> </a:t>
            </a:r>
            <a:r>
              <a:rPr lang="en-US" dirty="0" err="1" smtClean="0">
                <a:solidFill>
                  <a:srgbClr val="002060"/>
                </a:solidFill>
              </a:rPr>
              <a:t>hoặc</a:t>
            </a:r>
            <a:r>
              <a:rPr lang="en-US" dirty="0" smtClean="0">
                <a:solidFill>
                  <a:srgbClr val="002060"/>
                </a:solidFill>
              </a:rPr>
              <a:t> </a:t>
            </a:r>
            <a:r>
              <a:rPr lang="en-US" dirty="0" err="1" smtClean="0">
                <a:solidFill>
                  <a:srgbClr val="002060"/>
                </a:solidFill>
              </a:rPr>
              <a:t>trùng</a:t>
            </a:r>
            <a:r>
              <a:rPr lang="en-US" dirty="0" smtClean="0">
                <a:solidFill>
                  <a:srgbClr val="002060"/>
                </a:solidFill>
              </a:rPr>
              <a:t> </a:t>
            </a:r>
            <a:r>
              <a:rPr lang="en-US" dirty="0" err="1" smtClean="0">
                <a:solidFill>
                  <a:srgbClr val="002060"/>
                </a:solidFill>
              </a:rPr>
              <a:t>lặp</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(loss, duplication).</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Header của UDP</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524000" y="2438400"/>
          <a:ext cx="6096000" cy="2288049"/>
        </p:xfrm>
        <a:graphic>
          <a:graphicData uri="http://schemas.openxmlformats.org/drawingml/2006/table">
            <a:tbl>
              <a:tblPr firstRow="1" bandRow="1">
                <a:tableStyleId>{69CF1AB2-1976-4502-BF36-3FF5EA218861}</a:tableStyleId>
              </a:tblPr>
              <a:tblGrid>
                <a:gridCol w="2032000"/>
                <a:gridCol w="2032000"/>
                <a:gridCol w="2032000"/>
              </a:tblGrid>
              <a:tr h="461947">
                <a:tc>
                  <a:txBody>
                    <a:bodyPr/>
                    <a:lstStyle/>
                    <a:p>
                      <a:pPr algn="just">
                        <a:lnSpc>
                          <a:spcPct val="115000"/>
                        </a:lnSpc>
                        <a:spcBef>
                          <a:spcPts val="500"/>
                        </a:spcBef>
                        <a:spcAft>
                          <a:spcPts val="0"/>
                        </a:spcAft>
                      </a:pPr>
                      <a:r>
                        <a:rPr lang="en-US" sz="1600"/>
                        <a: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Bits 0 - 15</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16 - 31</a:t>
                      </a:r>
                      <a:endParaRPr lang="en-US" sz="1600">
                        <a:latin typeface="Cambria"/>
                        <a:ea typeface="Calibri"/>
                        <a:cs typeface="Times New Roman"/>
                      </a:endParaRPr>
                    </a:p>
                  </a:txBody>
                  <a:tcPr marL="30480" marR="30480" marT="30480" marB="30480" anchor="ctr"/>
                </a:tc>
              </a:tr>
              <a:tr h="461947">
                <a:tc>
                  <a:txBody>
                    <a:bodyPr/>
                    <a:lstStyle/>
                    <a:p>
                      <a:pPr algn="just">
                        <a:lnSpc>
                          <a:spcPct val="115000"/>
                        </a:lnSpc>
                        <a:spcBef>
                          <a:spcPts val="500"/>
                        </a:spcBef>
                        <a:spcAft>
                          <a:spcPts val="0"/>
                        </a:spcAft>
                      </a:pPr>
                      <a:r>
                        <a:rPr lang="en-US" sz="1600"/>
                        <a:t>0</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Source Port</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Destination Port</a:t>
                      </a:r>
                      <a:endParaRPr lang="en-US" sz="1600">
                        <a:latin typeface="Cambria"/>
                        <a:ea typeface="Calibri"/>
                        <a:cs typeface="Times New Roman"/>
                      </a:endParaRPr>
                    </a:p>
                  </a:txBody>
                  <a:tcPr marL="30480" marR="30480" marT="30480" marB="30480" anchor="ctr"/>
                </a:tc>
              </a:tr>
              <a:tr h="461947">
                <a:tc>
                  <a:txBody>
                    <a:bodyPr/>
                    <a:lstStyle/>
                    <a:p>
                      <a:pPr algn="just">
                        <a:lnSpc>
                          <a:spcPct val="115000"/>
                        </a:lnSpc>
                        <a:spcBef>
                          <a:spcPts val="500"/>
                        </a:spcBef>
                        <a:spcAft>
                          <a:spcPts val="0"/>
                        </a:spcAft>
                      </a:pPr>
                      <a:r>
                        <a:rPr lang="en-US" sz="1600"/>
                        <a:t>32</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Length</a:t>
                      </a:r>
                      <a:endParaRPr lang="en-US" sz="1600">
                        <a:latin typeface="Cambria"/>
                        <a:ea typeface="Calibri"/>
                        <a:cs typeface="Times New Roman"/>
                      </a:endParaRPr>
                    </a:p>
                  </a:txBody>
                  <a:tcPr marL="30480" marR="30480" marT="30480" marB="30480" anchor="ctr"/>
                </a:tc>
                <a:tc>
                  <a:txBody>
                    <a:bodyPr/>
                    <a:lstStyle/>
                    <a:p>
                      <a:pPr algn="just">
                        <a:lnSpc>
                          <a:spcPct val="115000"/>
                        </a:lnSpc>
                        <a:spcBef>
                          <a:spcPts val="500"/>
                        </a:spcBef>
                        <a:spcAft>
                          <a:spcPts val="0"/>
                        </a:spcAft>
                      </a:pPr>
                      <a:r>
                        <a:rPr lang="en-US" sz="1600"/>
                        <a:t>Checksum</a:t>
                      </a:r>
                      <a:endParaRPr lang="en-US" sz="1600">
                        <a:latin typeface="Cambria"/>
                        <a:ea typeface="Calibri"/>
                        <a:cs typeface="Times New Roman"/>
                      </a:endParaRPr>
                    </a:p>
                  </a:txBody>
                  <a:tcPr marL="30480" marR="30480" marT="30480" marB="30480" anchor="ctr"/>
                </a:tc>
              </a:tr>
              <a:tr h="586215">
                <a:tc>
                  <a:txBody>
                    <a:bodyPr/>
                    <a:lstStyle/>
                    <a:p>
                      <a:pPr algn="just">
                        <a:lnSpc>
                          <a:spcPct val="115000"/>
                        </a:lnSpc>
                        <a:spcBef>
                          <a:spcPts val="500"/>
                        </a:spcBef>
                        <a:spcAft>
                          <a:spcPts val="0"/>
                        </a:spcAft>
                      </a:pPr>
                      <a:r>
                        <a:rPr lang="en-US" sz="1600"/>
                        <a:t>64</a:t>
                      </a:r>
                      <a:endParaRPr lang="en-US" sz="1600">
                        <a:latin typeface="Cambria"/>
                        <a:ea typeface="Calibri"/>
                        <a:cs typeface="Times New Roman"/>
                      </a:endParaRPr>
                    </a:p>
                  </a:txBody>
                  <a:tcPr marL="30480" marR="30480" marT="30480" marB="30480" anchor="ctr"/>
                </a:tc>
                <a:tc gridSpan="2">
                  <a:txBody>
                    <a:bodyPr/>
                    <a:lstStyle/>
                    <a:p>
                      <a:pPr algn="just">
                        <a:lnSpc>
                          <a:spcPct val="115000"/>
                        </a:lnSpc>
                        <a:spcBef>
                          <a:spcPts val="500"/>
                        </a:spcBef>
                        <a:spcAft>
                          <a:spcPts val="0"/>
                        </a:spcAft>
                      </a:pPr>
                      <a:r>
                        <a:rPr lang="en-US" sz="1600"/>
                        <a:t> </a:t>
                      </a:r>
                      <a:br>
                        <a:rPr lang="en-US" sz="1600"/>
                      </a:br>
                      <a:r>
                        <a:rPr lang="en-US" sz="1600"/>
                        <a:t>Data</a:t>
                      </a:r>
                      <a:br>
                        <a:rPr lang="en-US" sz="1600"/>
                      </a:br>
                      <a:r>
                        <a:rPr lang="en-US" sz="1600"/>
                        <a:t> </a:t>
                      </a:r>
                      <a:endParaRPr lang="en-US" sz="1600">
                        <a:latin typeface="Cambria"/>
                        <a:ea typeface="Calibri"/>
                        <a:cs typeface="Times New Roman"/>
                      </a:endParaRPr>
                    </a:p>
                  </a:txBody>
                  <a:tcPr marL="30480" marR="30480" marT="30480" marB="30480" anchor="ctr"/>
                </a:tc>
                <a:tc hMerge="1">
                  <a:txBody>
                    <a:bodyPr/>
                    <a:lstStyle/>
                    <a:p>
                      <a:endParaRPr lang="en-US"/>
                    </a:p>
                  </a:txBody>
                  <a:tcPr/>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Các dịch vụ trên nền UDP</a:t>
            </a:r>
          </a:p>
          <a:p>
            <a:pPr lvl="1"/>
            <a:r>
              <a:rPr lang="en-US" smtClean="0">
                <a:solidFill>
                  <a:srgbClr val="002060"/>
                </a:solidFill>
              </a:rPr>
              <a:t>Phân giải tên miền: DNS (53)</a:t>
            </a:r>
          </a:p>
          <a:p>
            <a:pPr lvl="1"/>
            <a:r>
              <a:rPr lang="en-US" smtClean="0">
                <a:solidFill>
                  <a:srgbClr val="002060"/>
                </a:solidFill>
              </a:rPr>
              <a:t>Streamming: MMS, RTSP...</a:t>
            </a:r>
          </a:p>
          <a:p>
            <a:pPr lvl="1"/>
            <a:r>
              <a:rPr lang="en-US" smtClean="0">
                <a:solidFill>
                  <a:srgbClr val="002060"/>
                </a:solidFill>
              </a:rPr>
              <a:t>Game</a:t>
            </a:r>
          </a:p>
        </p:txBody>
      </p:sp>
      <p:sp>
        <p:nvSpPr>
          <p:cNvPr id="3" name="Title 2"/>
          <p:cNvSpPr>
            <a:spLocks noGrp="1"/>
          </p:cNvSpPr>
          <p:nvPr>
            <p:ph type="title"/>
          </p:nvPr>
        </p:nvSpPr>
        <p:spPr/>
        <p:txBody>
          <a:bodyPr>
            <a:normAutofit/>
          </a:bodyPr>
          <a:lstStyle/>
          <a:p>
            <a:pPr algn="ctr"/>
            <a:r>
              <a:rPr lang="en-US" b="1" smtClean="0">
                <a:solidFill>
                  <a:srgbClr val="002060"/>
                </a:solidFill>
              </a:rPr>
              <a:t>2.5. Giao thức UDP</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smtClean="0">
                <a:solidFill>
                  <a:srgbClr val="002060"/>
                </a:solidFill>
              </a:rPr>
              <a:t>Địa chỉ IP khó nhớ với con người.</a:t>
            </a:r>
          </a:p>
          <a:p>
            <a:r>
              <a:rPr lang="en-US" smtClean="0">
                <a:solidFill>
                  <a:srgbClr val="002060"/>
                </a:solidFill>
              </a:rPr>
              <a:t>DNS – Domain Name System</a:t>
            </a:r>
          </a:p>
          <a:p>
            <a:pPr lvl="1"/>
            <a:r>
              <a:rPr lang="en-US" smtClean="0">
                <a:solidFill>
                  <a:srgbClr val="002060"/>
                </a:solidFill>
              </a:rPr>
              <a:t>Hệ thống phân cấp làm nhiệm vụ ánh xạ tên miền sang địa chỉ IP và ngược lại.</a:t>
            </a:r>
          </a:p>
          <a:p>
            <a:pPr lvl="1"/>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NS.png"/>
          <p:cNvPicPr>
            <a:picLocks noChangeAspect="1"/>
          </p:cNvPicPr>
          <p:nvPr/>
        </p:nvPicPr>
        <p:blipFill>
          <a:blip r:embed="rId3" cstate="print"/>
          <a:stretch>
            <a:fillRect/>
          </a:stretch>
        </p:blipFill>
        <p:spPr>
          <a:xfrm>
            <a:off x="2286000" y="3271962"/>
            <a:ext cx="4572000" cy="3002596"/>
          </a:xfrm>
          <a:prstGeom prst="rect">
            <a:avLst/>
          </a:prstGeom>
        </p:spPr>
      </p:pic>
      <p:sp>
        <p:nvSpPr>
          <p:cNvPr id="4" name="Slide Number Placeholder 3"/>
          <p:cNvSpPr>
            <a:spLocks noGrp="1"/>
          </p:cNvSpPr>
          <p:nvPr>
            <p:ph type="sldNum" sz="quarter" idx="11"/>
          </p:nvPr>
        </p:nvSpPr>
        <p:spPr/>
        <p:txBody>
          <a:bodyPr/>
          <a:lstStyle/>
          <a:p>
            <a:fld id="{01FC069F-519A-4FBA-A280-9BFE5EA1AC9F}"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smtClean="0">
                <a:solidFill>
                  <a:srgbClr val="002060"/>
                </a:solidFill>
              </a:rPr>
              <a:t>DNS – Domain Name System</a:t>
            </a:r>
          </a:p>
          <a:p>
            <a:pPr lvl="1"/>
            <a:r>
              <a:rPr lang="en-US" dirty="0" err="1" smtClean="0">
                <a:solidFill>
                  <a:srgbClr val="002060"/>
                </a:solidFill>
              </a:rPr>
              <a:t>Các</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phân</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quản</a:t>
            </a:r>
            <a:r>
              <a:rPr lang="en-US" dirty="0" smtClean="0">
                <a:solidFill>
                  <a:srgbClr val="002060"/>
                </a:solidFill>
              </a:rPr>
              <a:t> </a:t>
            </a:r>
            <a:r>
              <a:rPr lang="en-US" dirty="0" err="1" smtClean="0">
                <a:solidFill>
                  <a:srgbClr val="002060"/>
                </a:solidFill>
              </a:rPr>
              <a:t>lý</a:t>
            </a:r>
            <a:r>
              <a:rPr lang="en-US" dirty="0" smtClean="0">
                <a:solidFill>
                  <a:srgbClr val="002060"/>
                </a:solidFill>
              </a:rPr>
              <a:t> </a:t>
            </a:r>
            <a:r>
              <a:rPr lang="en-US" dirty="0" err="1" smtClean="0">
                <a:solidFill>
                  <a:srgbClr val="002060"/>
                </a:solidFill>
              </a:rPr>
              <a:t>bởi</a:t>
            </a:r>
            <a:r>
              <a:rPr lang="en-US" dirty="0" smtClean="0">
                <a:solidFill>
                  <a:srgbClr val="002060"/>
                </a:solidFill>
              </a:rPr>
              <a:t> INTERNIC</a:t>
            </a:r>
          </a:p>
          <a:p>
            <a:pPr lvl="1"/>
            <a:r>
              <a:rPr lang="en-US" dirty="0" err="1" smtClean="0">
                <a:solidFill>
                  <a:srgbClr val="002060"/>
                </a:solidFill>
              </a:rPr>
              <a:t>Cấp</a:t>
            </a:r>
            <a:r>
              <a:rPr lang="en-US" dirty="0" smtClean="0">
                <a:solidFill>
                  <a:srgbClr val="002060"/>
                </a:solidFill>
              </a:rPr>
              <a:t> </a:t>
            </a:r>
            <a:r>
              <a:rPr lang="en-US" dirty="0" err="1" smtClean="0">
                <a:solidFill>
                  <a:srgbClr val="002060"/>
                </a:solidFill>
              </a:rPr>
              <a:t>cao</a:t>
            </a:r>
            <a:r>
              <a:rPr lang="en-US" dirty="0" smtClean="0">
                <a:solidFill>
                  <a:srgbClr val="002060"/>
                </a:solidFill>
              </a:rPr>
              <a:t> </a:t>
            </a:r>
            <a:r>
              <a:rPr lang="en-US" dirty="0" err="1" smtClean="0">
                <a:solidFill>
                  <a:srgbClr val="002060"/>
                </a:solidFill>
              </a:rPr>
              <a:t>nhất</a:t>
            </a:r>
            <a:r>
              <a:rPr lang="en-US" dirty="0" smtClean="0">
                <a:solidFill>
                  <a:srgbClr val="002060"/>
                </a:solidFill>
              </a:rPr>
              <a:t> </a:t>
            </a:r>
            <a:r>
              <a:rPr lang="en-US" dirty="0" err="1" smtClean="0">
                <a:solidFill>
                  <a:srgbClr val="002060"/>
                </a:solidFill>
              </a:rPr>
              <a:t>là</a:t>
            </a:r>
            <a:r>
              <a:rPr lang="en-US" dirty="0" smtClean="0">
                <a:solidFill>
                  <a:srgbClr val="002060"/>
                </a:solidFill>
              </a:rPr>
              <a:t> ROOT, </a:t>
            </a:r>
            <a:r>
              <a:rPr lang="en-US" dirty="0" err="1" smtClean="0">
                <a:solidFill>
                  <a:srgbClr val="002060"/>
                </a:solidFill>
              </a:rPr>
              <a:t>sau</a:t>
            </a:r>
            <a:r>
              <a:rPr lang="en-US" dirty="0" smtClean="0">
                <a:solidFill>
                  <a:srgbClr val="002060"/>
                </a:solidFill>
              </a:rPr>
              <a:t> </a:t>
            </a:r>
            <a:r>
              <a:rPr lang="en-US" dirty="0" err="1" smtClean="0">
                <a:solidFill>
                  <a:srgbClr val="002060"/>
                </a:solidFill>
              </a:rPr>
              <a:t>đó</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cấp</a:t>
            </a:r>
            <a:r>
              <a:rPr lang="en-US" dirty="0" smtClean="0">
                <a:solidFill>
                  <a:srgbClr val="002060"/>
                </a:solidFill>
              </a:rPr>
              <a:t> 1, </a:t>
            </a:r>
            <a:r>
              <a:rPr lang="en-US" dirty="0" err="1" smtClean="0">
                <a:solidFill>
                  <a:srgbClr val="002060"/>
                </a:solidFill>
              </a:rPr>
              <a:t>cấp</a:t>
            </a:r>
            <a:r>
              <a:rPr lang="en-US" dirty="0" smtClean="0">
                <a:solidFill>
                  <a:srgbClr val="002060"/>
                </a:solidFill>
              </a:rPr>
              <a:t> 2,...</a:t>
            </a:r>
          </a:p>
          <a:p>
            <a:pPr lvl="1"/>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a:t>
            </a:r>
            <a:r>
              <a:rPr lang="en-US" b="1" dirty="0" smtClean="0">
                <a:solidFill>
                  <a:srgbClr val="002060"/>
                </a:solidFill>
              </a:rPr>
              <a:t>www.hust.edu.vn</a:t>
            </a:r>
            <a:endParaRPr lang="en-US" b="1" dirty="0" smtClean="0">
              <a:solidFill>
                <a:srgbClr val="002060"/>
              </a:solidFill>
            </a:endParaRPr>
          </a:p>
          <a:p>
            <a:pPr lvl="1">
              <a:buNone/>
            </a:pPr>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38675972"/>
              </p:ext>
            </p:extLst>
          </p:nvPr>
        </p:nvGraphicFramePr>
        <p:xfrm>
          <a:off x="1524000" y="3505200"/>
          <a:ext cx="6096000" cy="914400"/>
        </p:xfrm>
        <a:graphic>
          <a:graphicData uri="http://schemas.openxmlformats.org/drawingml/2006/table">
            <a:tbl>
              <a:tblPr firstRow="1" bandRow="1">
                <a:tableStyleId>{69CF1AB2-1976-4502-BF36-3FF5EA218861}</a:tableStyleId>
              </a:tblPr>
              <a:tblGrid>
                <a:gridCol w="1219200"/>
                <a:gridCol w="1219200"/>
                <a:gridCol w="1219200"/>
                <a:gridCol w="1219200"/>
                <a:gridCol w="1219200"/>
              </a:tblGrid>
              <a:tr h="457200">
                <a:tc>
                  <a:txBody>
                    <a:bodyPr/>
                    <a:lstStyle/>
                    <a:p>
                      <a:pPr algn="just">
                        <a:lnSpc>
                          <a:spcPct val="115000"/>
                        </a:lnSpc>
                        <a:spcBef>
                          <a:spcPts val="500"/>
                        </a:spcBef>
                        <a:spcAft>
                          <a:spcPts val="500"/>
                        </a:spcAft>
                      </a:pPr>
                      <a:r>
                        <a:rPr lang="en-US" sz="1600" dirty="0" err="1"/>
                        <a:t>Cấp</a:t>
                      </a:r>
                      <a:endParaRPr lang="en-US" sz="1600" dirty="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4</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3</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2</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Cấp 1</a:t>
                      </a:r>
                      <a:endParaRPr lang="en-US" sz="1600">
                        <a:latin typeface="Cambria"/>
                        <a:ea typeface="Calibri"/>
                        <a:cs typeface="Times New Roman"/>
                      </a:endParaRPr>
                    </a:p>
                  </a:txBody>
                  <a:tcPr marL="68580" marR="68580" marT="0" marB="0"/>
                </a:tc>
              </a:tr>
              <a:tr h="457200">
                <a:tc>
                  <a:txBody>
                    <a:bodyPr/>
                    <a:lstStyle/>
                    <a:p>
                      <a:pPr algn="just">
                        <a:lnSpc>
                          <a:spcPct val="115000"/>
                        </a:lnSpc>
                        <a:spcBef>
                          <a:spcPts val="500"/>
                        </a:spcBef>
                        <a:spcAft>
                          <a:spcPts val="500"/>
                        </a:spcAft>
                      </a:pPr>
                      <a:r>
                        <a:rPr lang="en-US" sz="1600"/>
                        <a:t>Tên miền</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www.</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dirty="0" err="1" smtClean="0"/>
                        <a:t>hust</a:t>
                      </a:r>
                      <a:r>
                        <a:rPr lang="en-US" sz="1600" dirty="0"/>
                        <a:t>.</a:t>
                      </a:r>
                      <a:endParaRPr lang="en-US" sz="1600" dirty="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edu.</a:t>
                      </a:r>
                      <a:endParaRPr lang="en-US" sz="1600">
                        <a:latin typeface="Cambria"/>
                        <a:ea typeface="Calibri"/>
                        <a:cs typeface="Times New Roman"/>
                      </a:endParaRPr>
                    </a:p>
                  </a:txBody>
                  <a:tcPr marL="68580" marR="68580" marT="0" marB="0"/>
                </a:tc>
                <a:tc>
                  <a:txBody>
                    <a:bodyPr/>
                    <a:lstStyle/>
                    <a:p>
                      <a:pPr algn="just">
                        <a:lnSpc>
                          <a:spcPct val="115000"/>
                        </a:lnSpc>
                        <a:spcBef>
                          <a:spcPts val="500"/>
                        </a:spcBef>
                        <a:spcAft>
                          <a:spcPts val="500"/>
                        </a:spcAft>
                      </a:pPr>
                      <a:r>
                        <a:rPr lang="en-US" sz="1600"/>
                        <a:t>vn</a:t>
                      </a:r>
                      <a:endParaRPr lang="en-US" sz="1600">
                        <a:latin typeface="Cambria"/>
                        <a:ea typeface="Calibri"/>
                        <a:cs typeface="Times New Roman"/>
                      </a:endParaRPr>
                    </a:p>
                  </a:txBody>
                  <a:tcPr marL="68580" marR="68580" marT="0" marB="0"/>
                </a:tc>
              </a:tr>
            </a:tbl>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smtClean="0">
                <a:solidFill>
                  <a:srgbClr val="002060"/>
                </a:solidFill>
              </a:rPr>
              <a:t>DNS – Domain Name System</a:t>
            </a:r>
          </a:p>
          <a:p>
            <a:pPr lvl="1" algn="just"/>
            <a:r>
              <a:rPr lang="en-US" dirty="0" err="1" smtClean="0">
                <a:solidFill>
                  <a:srgbClr val="002060"/>
                </a:solidFill>
              </a:rPr>
              <a:t>Tổ</a:t>
            </a:r>
            <a:r>
              <a:rPr lang="en-US" dirty="0" smtClean="0">
                <a:solidFill>
                  <a:srgbClr val="002060"/>
                </a:solidFill>
              </a:rPr>
              <a:t> </a:t>
            </a:r>
            <a:r>
              <a:rPr lang="en-US" dirty="0" err="1" smtClean="0">
                <a:solidFill>
                  <a:srgbClr val="002060"/>
                </a:solidFill>
              </a:rPr>
              <a:t>chức</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r>
              <a:rPr lang="en-US" dirty="0" smtClean="0">
                <a:solidFill>
                  <a:srgbClr val="002060"/>
                </a:solidFill>
              </a:rPr>
              <a:t> </a:t>
            </a:r>
            <a:r>
              <a:rPr lang="en-US" dirty="0" err="1" smtClean="0">
                <a:solidFill>
                  <a:srgbClr val="002060"/>
                </a:solidFill>
              </a:rPr>
              <a:t>cấp</a:t>
            </a:r>
            <a:r>
              <a:rPr lang="en-US" dirty="0" smtClean="0">
                <a:solidFill>
                  <a:srgbClr val="002060"/>
                </a:solidFill>
              </a:rPr>
              <a:t> 1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duy</a:t>
            </a:r>
            <a:r>
              <a:rPr lang="en-US" dirty="0" smtClean="0">
                <a:solidFill>
                  <a:srgbClr val="002060"/>
                </a:solidFill>
              </a:rPr>
              <a:t> </a:t>
            </a:r>
            <a:r>
              <a:rPr lang="en-US" dirty="0" err="1" smtClean="0">
                <a:solidFill>
                  <a:srgbClr val="002060"/>
                </a:solidFill>
              </a:rPr>
              <a:t>trì</a:t>
            </a:r>
            <a:r>
              <a:rPr lang="en-US" dirty="0" smtClean="0">
                <a:solidFill>
                  <a:srgbClr val="002060"/>
                </a:solidFill>
              </a:rPr>
              <a:t> </a:t>
            </a:r>
            <a:r>
              <a:rPr lang="en-US" dirty="0" err="1" smtClean="0">
                <a:solidFill>
                  <a:srgbClr val="002060"/>
                </a:solidFill>
              </a:rPr>
              <a:t>cơ</a:t>
            </a:r>
            <a:r>
              <a:rPr lang="en-US" dirty="0" smtClean="0">
                <a:solidFill>
                  <a:srgbClr val="002060"/>
                </a:solidFill>
              </a:rPr>
              <a:t> </a:t>
            </a:r>
            <a:r>
              <a:rPr lang="en-US" dirty="0" err="1" smtClean="0">
                <a:solidFill>
                  <a:srgbClr val="002060"/>
                </a:solidFill>
              </a:rPr>
              <a:t>sở</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r>
              <a:rPr lang="en-US" dirty="0" smtClean="0">
                <a:solidFill>
                  <a:srgbClr val="002060"/>
                </a:solidFill>
              </a:rPr>
              <a:t> </a:t>
            </a:r>
            <a:r>
              <a:rPr lang="en-US" dirty="0" err="1" smtClean="0">
                <a:solidFill>
                  <a:srgbClr val="002060"/>
                </a:solidFill>
              </a:rPr>
              <a:t>cấp</a:t>
            </a:r>
            <a:r>
              <a:rPr lang="en-US" dirty="0" smtClean="0">
                <a:solidFill>
                  <a:srgbClr val="002060"/>
                </a:solidFill>
              </a:rPr>
              <a:t> 2 </a:t>
            </a:r>
            <a:r>
              <a:rPr lang="en-US" dirty="0" err="1" smtClean="0">
                <a:solidFill>
                  <a:srgbClr val="002060"/>
                </a:solidFill>
              </a:rPr>
              <a:t>trực</a:t>
            </a:r>
            <a:r>
              <a:rPr lang="en-US" dirty="0" smtClean="0">
                <a:solidFill>
                  <a:srgbClr val="002060"/>
                </a:solidFill>
              </a:rPr>
              <a:t> </a:t>
            </a:r>
            <a:r>
              <a:rPr lang="en-US" dirty="0" err="1" smtClean="0">
                <a:solidFill>
                  <a:srgbClr val="002060"/>
                </a:solidFill>
              </a:rPr>
              <a:t>thuộc</a:t>
            </a:r>
            <a:r>
              <a:rPr lang="en-US" dirty="0" smtClean="0">
                <a:solidFill>
                  <a:srgbClr val="002060"/>
                </a:solidFill>
              </a:rPr>
              <a:t>, </a:t>
            </a:r>
            <a:r>
              <a:rPr lang="en-US" dirty="0" err="1" smtClean="0">
                <a:solidFill>
                  <a:srgbClr val="002060"/>
                </a:solidFill>
              </a:rPr>
              <a:t>tổ</a:t>
            </a:r>
            <a:r>
              <a:rPr lang="en-US" dirty="0" smtClean="0">
                <a:solidFill>
                  <a:srgbClr val="002060"/>
                </a:solidFill>
              </a:rPr>
              <a:t> </a:t>
            </a:r>
            <a:r>
              <a:rPr lang="en-US" dirty="0" err="1" smtClean="0">
                <a:solidFill>
                  <a:srgbClr val="002060"/>
                </a:solidFill>
              </a:rPr>
              <a:t>chức</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r>
              <a:rPr lang="en-US" dirty="0" smtClean="0">
                <a:solidFill>
                  <a:srgbClr val="002060"/>
                </a:solidFill>
              </a:rPr>
              <a:t> </a:t>
            </a:r>
            <a:r>
              <a:rPr lang="en-US" dirty="0" err="1" smtClean="0">
                <a:solidFill>
                  <a:srgbClr val="002060"/>
                </a:solidFill>
              </a:rPr>
              <a:t>cấp</a:t>
            </a:r>
            <a:r>
              <a:rPr lang="en-US" dirty="0" smtClean="0">
                <a:solidFill>
                  <a:srgbClr val="002060"/>
                </a:solidFill>
              </a:rPr>
              <a:t> 2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duy</a:t>
            </a:r>
            <a:r>
              <a:rPr lang="en-US" dirty="0" smtClean="0">
                <a:solidFill>
                  <a:srgbClr val="002060"/>
                </a:solidFill>
              </a:rPr>
              <a:t> </a:t>
            </a:r>
            <a:r>
              <a:rPr lang="en-US" dirty="0" err="1" smtClean="0">
                <a:solidFill>
                  <a:srgbClr val="002060"/>
                </a:solidFill>
              </a:rPr>
              <a:t>trì</a:t>
            </a:r>
            <a:r>
              <a:rPr lang="en-US" dirty="0" smtClean="0">
                <a:solidFill>
                  <a:srgbClr val="002060"/>
                </a:solidFill>
              </a:rPr>
              <a:t> </a:t>
            </a:r>
            <a:r>
              <a:rPr lang="en-US" dirty="0" err="1" smtClean="0">
                <a:solidFill>
                  <a:srgbClr val="002060"/>
                </a:solidFill>
              </a:rPr>
              <a:t>cơ</a:t>
            </a:r>
            <a:r>
              <a:rPr lang="en-US" dirty="0" smtClean="0">
                <a:solidFill>
                  <a:srgbClr val="002060"/>
                </a:solidFill>
              </a:rPr>
              <a:t> </a:t>
            </a:r>
            <a:r>
              <a:rPr lang="en-US" dirty="0" err="1" smtClean="0">
                <a:solidFill>
                  <a:srgbClr val="002060"/>
                </a:solidFill>
              </a:rPr>
              <a:t>sở</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r>
              <a:rPr lang="en-US" dirty="0" smtClean="0">
                <a:solidFill>
                  <a:srgbClr val="002060"/>
                </a:solidFill>
              </a:rPr>
              <a:t> </a:t>
            </a:r>
            <a:r>
              <a:rPr lang="en-US" dirty="0" err="1" smtClean="0">
                <a:solidFill>
                  <a:srgbClr val="002060"/>
                </a:solidFill>
              </a:rPr>
              <a:t>cấp</a:t>
            </a:r>
            <a:r>
              <a:rPr lang="en-US" dirty="0" smtClean="0">
                <a:solidFill>
                  <a:srgbClr val="002060"/>
                </a:solidFill>
              </a:rPr>
              <a:t> 3 </a:t>
            </a:r>
            <a:r>
              <a:rPr lang="en-US" dirty="0" err="1" smtClean="0">
                <a:solidFill>
                  <a:srgbClr val="002060"/>
                </a:solidFill>
              </a:rPr>
              <a:t>trực</a:t>
            </a:r>
            <a:r>
              <a:rPr lang="en-US" dirty="0" smtClean="0">
                <a:solidFill>
                  <a:srgbClr val="002060"/>
                </a:solidFill>
              </a:rPr>
              <a:t> </a:t>
            </a:r>
            <a:r>
              <a:rPr lang="en-US" dirty="0" err="1" smtClean="0">
                <a:solidFill>
                  <a:srgbClr val="002060"/>
                </a:solidFill>
              </a:rPr>
              <a:t>thuộc</a:t>
            </a:r>
            <a:r>
              <a:rPr lang="en-US" dirty="0" smtClean="0">
                <a:solidFill>
                  <a:srgbClr val="002060"/>
                </a:solidFill>
              </a:rPr>
              <a:t>...</a:t>
            </a:r>
          </a:p>
          <a:p>
            <a:pPr lvl="1" algn="just"/>
            <a:r>
              <a:rPr lang="en-US" dirty="0" err="1" smtClean="0">
                <a:solidFill>
                  <a:srgbClr val="002060"/>
                </a:solidFill>
              </a:rPr>
              <a:t>Một</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tính</a:t>
            </a:r>
            <a:r>
              <a:rPr lang="en-US" dirty="0" smtClean="0">
                <a:solidFill>
                  <a:srgbClr val="002060"/>
                </a:solidFill>
              </a:rPr>
              <a:t> </a:t>
            </a:r>
            <a:r>
              <a:rPr lang="en-US" dirty="0" err="1" smtClean="0">
                <a:solidFill>
                  <a:srgbClr val="002060"/>
                </a:solidFill>
              </a:rPr>
              <a:t>muốn</a:t>
            </a:r>
            <a:r>
              <a:rPr lang="en-US" dirty="0" smtClean="0">
                <a:solidFill>
                  <a:srgbClr val="002060"/>
                </a:solidFill>
              </a:rPr>
              <a:t> </a:t>
            </a:r>
            <a:r>
              <a:rPr lang="en-US" dirty="0" err="1" smtClean="0">
                <a:solidFill>
                  <a:srgbClr val="002060"/>
                </a:solidFill>
              </a:rPr>
              <a:t>biết</a:t>
            </a:r>
            <a:r>
              <a:rPr lang="en-US" dirty="0" smtClean="0">
                <a:solidFill>
                  <a:srgbClr val="002060"/>
                </a:solidFill>
              </a:rPr>
              <a:t> </a:t>
            </a:r>
            <a:r>
              <a:rPr lang="en-US" dirty="0" err="1" smtClean="0">
                <a:solidFill>
                  <a:srgbClr val="002060"/>
                </a:solidFill>
              </a:rPr>
              <a:t>địa</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một</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tên</a:t>
            </a:r>
            <a:r>
              <a:rPr lang="en-US" dirty="0" smtClean="0">
                <a:solidFill>
                  <a:srgbClr val="002060"/>
                </a:solidFill>
              </a:rPr>
              <a:t> </a:t>
            </a:r>
            <a:r>
              <a:rPr lang="en-US" dirty="0" err="1" smtClean="0">
                <a:solidFill>
                  <a:srgbClr val="002060"/>
                </a:solidFill>
              </a:rPr>
              <a:t>miền</a:t>
            </a:r>
            <a:r>
              <a:rPr lang="en-US" dirty="0" smtClean="0">
                <a:solidFill>
                  <a:srgbClr val="002060"/>
                </a:solidFill>
              </a:rPr>
              <a:t> </a:t>
            </a:r>
            <a:r>
              <a:rPr lang="en-US" dirty="0" err="1" smtClean="0">
                <a:solidFill>
                  <a:srgbClr val="002060"/>
                </a:solidFill>
              </a:rPr>
              <a:t>nào</a:t>
            </a:r>
            <a:r>
              <a:rPr lang="en-US" dirty="0" smtClean="0">
                <a:solidFill>
                  <a:srgbClr val="002060"/>
                </a:solidFill>
              </a:rPr>
              <a:t> </a:t>
            </a:r>
            <a:r>
              <a:rPr lang="en-US" dirty="0" err="1" smtClean="0">
                <a:solidFill>
                  <a:srgbClr val="002060"/>
                </a:solidFill>
              </a:rPr>
              <a:t>đó</a:t>
            </a:r>
            <a:r>
              <a:rPr lang="en-US" dirty="0" smtClean="0">
                <a:solidFill>
                  <a:srgbClr val="002060"/>
                </a:solidFill>
              </a:rPr>
              <a:t>, </a:t>
            </a:r>
            <a:r>
              <a:rPr lang="en-US" dirty="0" err="1" smtClean="0">
                <a:solidFill>
                  <a:srgbClr val="002060"/>
                </a:solidFill>
              </a:rPr>
              <a:t>nó</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hỏi</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DNS </a:t>
            </a:r>
            <a:r>
              <a:rPr lang="en-US" dirty="0" err="1" smtClean="0">
                <a:solidFill>
                  <a:srgbClr val="002060"/>
                </a:solidFill>
              </a:rPr>
              <a:t>mà</a:t>
            </a:r>
            <a:r>
              <a:rPr lang="en-US" dirty="0" smtClean="0">
                <a:solidFill>
                  <a:srgbClr val="002060"/>
                </a:solidFill>
              </a:rPr>
              <a:t> </a:t>
            </a:r>
            <a:r>
              <a:rPr lang="en-US" dirty="0" err="1" smtClean="0">
                <a:solidFill>
                  <a:srgbClr val="002060"/>
                </a:solidFill>
              </a:rPr>
              <a:t>nó</a:t>
            </a:r>
            <a:r>
              <a:rPr lang="en-US" dirty="0" smtClean="0">
                <a:solidFill>
                  <a:srgbClr val="002060"/>
                </a:solidFill>
              </a:rPr>
              <a:t> </a:t>
            </a:r>
            <a:r>
              <a:rPr lang="en-US" dirty="0" err="1" smtClean="0">
                <a:solidFill>
                  <a:srgbClr val="002060"/>
                </a:solidFill>
              </a:rPr>
              <a:t>nằm</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nếu</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DNS </a:t>
            </a:r>
            <a:r>
              <a:rPr lang="en-US" dirty="0" err="1" smtClean="0">
                <a:solidFill>
                  <a:srgbClr val="002060"/>
                </a:solidFill>
              </a:rPr>
              <a:t>này</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trả</a:t>
            </a:r>
            <a:r>
              <a:rPr lang="en-US" dirty="0" smtClean="0">
                <a:solidFill>
                  <a:srgbClr val="002060"/>
                </a:solidFill>
              </a:rPr>
              <a:t> </a:t>
            </a:r>
            <a:r>
              <a:rPr lang="en-US" dirty="0" err="1" smtClean="0">
                <a:solidFill>
                  <a:srgbClr val="002060"/>
                </a:solidFill>
              </a:rPr>
              <a:t>lời</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nó</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chuyển</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câu</a:t>
            </a:r>
            <a:r>
              <a:rPr lang="en-US" dirty="0" smtClean="0">
                <a:solidFill>
                  <a:srgbClr val="002060"/>
                </a:solidFill>
              </a:rPr>
              <a:t> </a:t>
            </a:r>
            <a:r>
              <a:rPr lang="en-US" dirty="0" err="1" smtClean="0">
                <a:solidFill>
                  <a:srgbClr val="002060"/>
                </a:solidFill>
              </a:rPr>
              <a:t>hỏi</a:t>
            </a:r>
            <a:r>
              <a:rPr lang="en-US" dirty="0" smtClean="0">
                <a:solidFill>
                  <a:srgbClr val="002060"/>
                </a:solidFill>
              </a:rPr>
              <a:t> </a:t>
            </a:r>
            <a:r>
              <a:rPr lang="en-US" dirty="0" err="1" smtClean="0">
                <a:solidFill>
                  <a:srgbClr val="002060"/>
                </a:solidFill>
              </a:rPr>
              <a:t>đến</a:t>
            </a:r>
            <a:r>
              <a:rPr lang="en-US" dirty="0" smtClean="0">
                <a:solidFill>
                  <a:srgbClr val="002060"/>
                </a:solidFill>
              </a:rPr>
              <a:t> </a:t>
            </a:r>
            <a:r>
              <a:rPr lang="en-US" dirty="0" err="1" smtClean="0">
                <a:solidFill>
                  <a:srgbClr val="002060"/>
                </a:solidFill>
              </a:rPr>
              <a:t>máy</a:t>
            </a:r>
            <a:r>
              <a:rPr lang="en-US" dirty="0" smtClean="0">
                <a:solidFill>
                  <a:srgbClr val="002060"/>
                </a:solidFill>
              </a:rPr>
              <a:t> </a:t>
            </a:r>
            <a:r>
              <a:rPr lang="en-US" dirty="0" err="1" smtClean="0">
                <a:solidFill>
                  <a:srgbClr val="002060"/>
                </a:solidFill>
              </a:rPr>
              <a:t>chủ</a:t>
            </a:r>
            <a:r>
              <a:rPr lang="en-US" dirty="0" smtClean="0">
                <a:solidFill>
                  <a:srgbClr val="002060"/>
                </a:solidFill>
              </a:rPr>
              <a:t> DNS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cao</a:t>
            </a:r>
            <a:r>
              <a:rPr lang="en-US" dirty="0" smtClean="0">
                <a:solidFill>
                  <a:srgbClr val="002060"/>
                </a:solidFill>
              </a:rPr>
              <a:t> </a:t>
            </a:r>
            <a:r>
              <a:rPr lang="en-US" dirty="0" err="1" smtClean="0">
                <a:solidFill>
                  <a:srgbClr val="002060"/>
                </a:solidFill>
              </a:rPr>
              <a:t>hơn</a:t>
            </a:r>
            <a:r>
              <a:rPr lang="en-US" dirty="0" smtClean="0">
                <a:solidFill>
                  <a:srgbClr val="002060"/>
                </a:solidFill>
              </a:rPr>
              <a:t>, DNS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cao</a:t>
            </a:r>
            <a:r>
              <a:rPr lang="en-US" dirty="0" smtClean="0">
                <a:solidFill>
                  <a:srgbClr val="002060"/>
                </a:solidFill>
              </a:rPr>
              <a:t> </a:t>
            </a:r>
            <a:r>
              <a:rPr lang="en-US" dirty="0" err="1" smtClean="0">
                <a:solidFill>
                  <a:srgbClr val="002060"/>
                </a:solidFill>
              </a:rPr>
              <a:t>hơn</a:t>
            </a:r>
            <a:r>
              <a:rPr lang="en-US" dirty="0" smtClean="0">
                <a:solidFill>
                  <a:srgbClr val="002060"/>
                </a:solidFill>
              </a:rPr>
              <a:t> </a:t>
            </a:r>
            <a:r>
              <a:rPr lang="en-US" dirty="0" err="1" smtClean="0">
                <a:solidFill>
                  <a:srgbClr val="002060"/>
                </a:solidFill>
              </a:rPr>
              <a:t>nếu</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trả</a:t>
            </a:r>
            <a:r>
              <a:rPr lang="en-US" dirty="0" smtClean="0">
                <a:solidFill>
                  <a:srgbClr val="002060"/>
                </a:solidFill>
              </a:rPr>
              <a:t> </a:t>
            </a:r>
            <a:r>
              <a:rPr lang="en-US" dirty="0" err="1" smtClean="0">
                <a:solidFill>
                  <a:srgbClr val="002060"/>
                </a:solidFill>
              </a:rPr>
              <a:t>lời</a:t>
            </a:r>
            <a:r>
              <a:rPr lang="en-US" dirty="0" smtClean="0">
                <a:solidFill>
                  <a:srgbClr val="002060"/>
                </a:solidFill>
              </a:rPr>
              <a:t> </a:t>
            </a:r>
            <a:r>
              <a:rPr lang="en-US" dirty="0" err="1" smtClean="0">
                <a:solidFill>
                  <a:srgbClr val="002060"/>
                </a:solidFill>
              </a:rPr>
              <a:t>được</a:t>
            </a:r>
            <a:r>
              <a:rPr lang="en-US" dirty="0" smtClean="0">
                <a:solidFill>
                  <a:srgbClr val="002060"/>
                </a:solidFill>
              </a:rPr>
              <a:t> </a:t>
            </a:r>
            <a:r>
              <a:rPr lang="en-US" dirty="0" err="1" smtClean="0">
                <a:solidFill>
                  <a:srgbClr val="002060"/>
                </a:solidFill>
              </a:rPr>
              <a:t>lại</a:t>
            </a:r>
            <a:r>
              <a:rPr lang="en-US" dirty="0" smtClean="0">
                <a:solidFill>
                  <a:srgbClr val="002060"/>
                </a:solidFill>
              </a:rPr>
              <a:t> </a:t>
            </a:r>
            <a:r>
              <a:rPr lang="en-US" dirty="0" err="1" smtClean="0">
                <a:solidFill>
                  <a:srgbClr val="002060"/>
                </a:solidFill>
              </a:rPr>
              <a:t>chuyển</a:t>
            </a:r>
            <a:r>
              <a:rPr lang="en-US" dirty="0" smtClean="0">
                <a:solidFill>
                  <a:srgbClr val="002060"/>
                </a:solidFill>
              </a:rPr>
              <a:t> </a:t>
            </a:r>
            <a:r>
              <a:rPr lang="en-US" dirty="0" err="1" smtClean="0">
                <a:solidFill>
                  <a:srgbClr val="002060"/>
                </a:solidFill>
              </a:rPr>
              <a:t>đến</a:t>
            </a:r>
            <a:r>
              <a:rPr lang="en-US" dirty="0" smtClean="0">
                <a:solidFill>
                  <a:srgbClr val="002060"/>
                </a:solidFill>
              </a:rPr>
              <a:t> DNS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cao</a:t>
            </a:r>
            <a:r>
              <a:rPr lang="en-US" dirty="0" smtClean="0">
                <a:solidFill>
                  <a:srgbClr val="002060"/>
                </a:solidFill>
              </a:rPr>
              <a:t> </a:t>
            </a:r>
            <a:r>
              <a:rPr lang="en-US" dirty="0" err="1" smtClean="0">
                <a:solidFill>
                  <a:srgbClr val="002060"/>
                </a:solidFill>
              </a:rPr>
              <a:t>hơn</a:t>
            </a:r>
            <a:r>
              <a:rPr lang="en-US" dirty="0" smtClean="0">
                <a:solidFill>
                  <a:srgbClr val="002060"/>
                </a:solidFill>
              </a:rPr>
              <a:t> </a:t>
            </a:r>
            <a:r>
              <a:rPr lang="en-US" dirty="0" err="1" smtClean="0">
                <a:solidFill>
                  <a:srgbClr val="002060"/>
                </a:solidFill>
              </a:rPr>
              <a:t>nữa</a:t>
            </a:r>
            <a:r>
              <a:rPr lang="en-US" dirty="0" smtClean="0">
                <a:solidFill>
                  <a:srgbClr val="002060"/>
                </a:solidFill>
              </a:rPr>
              <a:t>...</a:t>
            </a:r>
          </a:p>
          <a:p>
            <a:pPr lvl="1">
              <a:buNone/>
            </a:pPr>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077200" cy="4800600"/>
          </a:xfrm>
        </p:spPr>
        <p:txBody>
          <a:bodyPr>
            <a:normAutofit/>
          </a:bodyPr>
          <a:lstStyle/>
          <a:p>
            <a:r>
              <a:rPr lang="en-US" dirty="0" smtClean="0">
                <a:solidFill>
                  <a:srgbClr val="002060"/>
                </a:solidFill>
              </a:rPr>
              <a:t>DNS – Domain Name System</a:t>
            </a:r>
          </a:p>
          <a:p>
            <a:pPr lvl="1"/>
            <a:r>
              <a:rPr lang="en-US" dirty="0" err="1" smtClean="0">
                <a:solidFill>
                  <a:srgbClr val="002060"/>
                </a:solidFill>
              </a:rPr>
              <a:t>Việc</a:t>
            </a:r>
            <a:r>
              <a:rPr lang="en-US" dirty="0" smtClean="0">
                <a:solidFill>
                  <a:srgbClr val="002060"/>
                </a:solidFill>
              </a:rPr>
              <a:t> </a:t>
            </a:r>
            <a:r>
              <a:rPr lang="en-US" dirty="0" err="1" smtClean="0">
                <a:solidFill>
                  <a:srgbClr val="002060"/>
                </a:solidFill>
              </a:rPr>
              <a:t>truy</a:t>
            </a:r>
            <a:r>
              <a:rPr lang="en-US" dirty="0" smtClean="0">
                <a:solidFill>
                  <a:srgbClr val="002060"/>
                </a:solidFill>
              </a:rPr>
              <a:t> </a:t>
            </a:r>
            <a:r>
              <a:rPr lang="en-US" dirty="0" err="1" smtClean="0">
                <a:solidFill>
                  <a:srgbClr val="002060"/>
                </a:solidFill>
              </a:rPr>
              <a:t>vấn</a:t>
            </a:r>
            <a:r>
              <a:rPr lang="en-US" dirty="0" smtClean="0">
                <a:solidFill>
                  <a:srgbClr val="002060"/>
                </a:solidFill>
              </a:rPr>
              <a:t> DNS </a:t>
            </a:r>
            <a:r>
              <a:rPr lang="en-US" dirty="0" err="1" smtClean="0">
                <a:solidFill>
                  <a:srgbClr val="002060"/>
                </a:solidFill>
              </a:rPr>
              <a:t>sẽ</a:t>
            </a:r>
            <a:r>
              <a:rPr lang="en-US" dirty="0" smtClean="0">
                <a:solidFill>
                  <a:srgbClr val="002060"/>
                </a:solidFill>
              </a:rPr>
              <a:t> do </a:t>
            </a:r>
            <a:r>
              <a:rPr lang="en-US" dirty="0" err="1" smtClean="0">
                <a:solidFill>
                  <a:srgbClr val="002060"/>
                </a:solidFill>
              </a:rPr>
              <a:t>hệ</a:t>
            </a:r>
            <a:r>
              <a:rPr lang="en-US" dirty="0" smtClean="0">
                <a:solidFill>
                  <a:srgbClr val="002060"/>
                </a:solidFill>
              </a:rPr>
              <a:t>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hành</a:t>
            </a:r>
            <a:r>
              <a:rPr lang="en-US" dirty="0" smtClean="0">
                <a:solidFill>
                  <a:srgbClr val="002060"/>
                </a:solidFill>
              </a:rPr>
              <a:t> </a:t>
            </a:r>
            <a:r>
              <a:rPr lang="en-US" dirty="0" err="1" smtClean="0">
                <a:solidFill>
                  <a:srgbClr val="002060"/>
                </a:solidFill>
              </a:rPr>
              <a:t>thực</a:t>
            </a:r>
            <a:r>
              <a:rPr lang="en-US" dirty="0" smtClean="0">
                <a:solidFill>
                  <a:srgbClr val="002060"/>
                </a:solidFill>
              </a:rPr>
              <a:t> </a:t>
            </a:r>
            <a:r>
              <a:rPr lang="en-US" dirty="0" err="1" smtClean="0">
                <a:solidFill>
                  <a:srgbClr val="002060"/>
                </a:solidFill>
              </a:rPr>
              <a:t>hiện</a:t>
            </a:r>
            <a:r>
              <a:rPr lang="en-US" dirty="0" smtClean="0">
                <a:solidFill>
                  <a:srgbClr val="002060"/>
                </a:solidFill>
              </a:rPr>
              <a:t>.</a:t>
            </a:r>
          </a:p>
          <a:p>
            <a:pPr lvl="1"/>
            <a:r>
              <a:rPr lang="en-US" dirty="0" err="1" smtClean="0">
                <a:solidFill>
                  <a:srgbClr val="002060"/>
                </a:solidFill>
              </a:rPr>
              <a:t>Dịch</a:t>
            </a:r>
            <a:r>
              <a:rPr lang="en-US" dirty="0" smtClean="0">
                <a:solidFill>
                  <a:srgbClr val="002060"/>
                </a:solidFill>
              </a:rPr>
              <a:t> </a:t>
            </a:r>
            <a:r>
              <a:rPr lang="en-US" dirty="0" err="1" smtClean="0">
                <a:solidFill>
                  <a:srgbClr val="002060"/>
                </a:solidFill>
              </a:rPr>
              <a:t>vụ</a:t>
            </a:r>
            <a:r>
              <a:rPr lang="en-US" dirty="0" smtClean="0">
                <a:solidFill>
                  <a:srgbClr val="002060"/>
                </a:solidFill>
              </a:rPr>
              <a:t> DNS </a:t>
            </a:r>
            <a:r>
              <a:rPr lang="en-US" dirty="0" err="1" smtClean="0">
                <a:solidFill>
                  <a:srgbClr val="002060"/>
                </a:solidFill>
              </a:rPr>
              <a:t>chạy</a:t>
            </a:r>
            <a:r>
              <a:rPr lang="en-US" dirty="0" smtClean="0">
                <a:solidFill>
                  <a:srgbClr val="002060"/>
                </a:solidFill>
              </a:rPr>
              <a:t> ở </a:t>
            </a:r>
            <a:r>
              <a:rPr lang="en-US" dirty="0" err="1" smtClean="0">
                <a:solidFill>
                  <a:srgbClr val="002060"/>
                </a:solidFill>
              </a:rPr>
              <a:t>cổng</a:t>
            </a:r>
            <a:r>
              <a:rPr lang="en-US" dirty="0" smtClean="0">
                <a:solidFill>
                  <a:srgbClr val="002060"/>
                </a:solidFill>
              </a:rPr>
              <a:t> 53 UDP.</a:t>
            </a:r>
          </a:p>
          <a:p>
            <a:pPr lvl="1"/>
            <a:r>
              <a:rPr lang="en-US" dirty="0" err="1" smtClean="0">
                <a:solidFill>
                  <a:srgbClr val="002060"/>
                </a:solidFill>
              </a:rPr>
              <a:t>Công</a:t>
            </a:r>
            <a:r>
              <a:rPr lang="en-US" dirty="0" smtClean="0">
                <a:solidFill>
                  <a:srgbClr val="002060"/>
                </a:solidFill>
              </a:rPr>
              <a:t> </a:t>
            </a:r>
            <a:r>
              <a:rPr lang="en-US" dirty="0" err="1" smtClean="0">
                <a:solidFill>
                  <a:srgbClr val="002060"/>
                </a:solidFill>
              </a:rPr>
              <a:t>cụ</a:t>
            </a:r>
            <a:r>
              <a:rPr lang="en-US" dirty="0" smtClean="0">
                <a:solidFill>
                  <a:srgbClr val="002060"/>
                </a:solidFill>
              </a:rPr>
              <a:t> </a:t>
            </a:r>
            <a:r>
              <a:rPr lang="en-US" dirty="0" err="1" smtClean="0">
                <a:solidFill>
                  <a:srgbClr val="002060"/>
                </a:solidFill>
              </a:rPr>
              <a:t>thử</a:t>
            </a:r>
            <a:r>
              <a:rPr lang="en-US" dirty="0" smtClean="0">
                <a:solidFill>
                  <a:srgbClr val="002060"/>
                </a:solidFill>
              </a:rPr>
              <a:t> </a:t>
            </a:r>
            <a:r>
              <a:rPr lang="en-US" dirty="0" err="1" smtClean="0">
                <a:solidFill>
                  <a:srgbClr val="002060"/>
                </a:solidFill>
              </a:rPr>
              <a:t>nghiệm</a:t>
            </a:r>
            <a:r>
              <a:rPr lang="en-US" dirty="0" smtClean="0">
                <a:solidFill>
                  <a:srgbClr val="002060"/>
                </a:solidFill>
              </a:rPr>
              <a:t>: </a:t>
            </a:r>
            <a:r>
              <a:rPr lang="en-US" b="1" dirty="0" err="1" smtClean="0">
                <a:solidFill>
                  <a:srgbClr val="002060"/>
                </a:solidFill>
              </a:rPr>
              <a:t>nslookup</a:t>
            </a:r>
            <a:endParaRPr lang="en-US" b="1" dirty="0" smtClean="0">
              <a:solidFill>
                <a:srgbClr val="002060"/>
              </a:solidFill>
            </a:endParaRPr>
          </a:p>
          <a:p>
            <a:pPr lvl="2">
              <a:buFont typeface="Courier New" panose="02070309020205020404" pitchFamily="49" charset="0"/>
              <a:buChar char="o"/>
            </a:pP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a:t>
            </a:r>
            <a:r>
              <a:rPr lang="en-US" b="1" dirty="0" err="1" smtClean="0">
                <a:solidFill>
                  <a:srgbClr val="002060"/>
                </a:solidFill>
              </a:rPr>
              <a:t>nslookup</a:t>
            </a:r>
            <a:r>
              <a:rPr lang="en-US" b="1" dirty="0" smtClean="0">
                <a:solidFill>
                  <a:srgbClr val="002060"/>
                </a:solidFill>
              </a:rPr>
              <a:t> www.google.com</a:t>
            </a:r>
          </a:p>
          <a:p>
            <a:pPr lvl="1">
              <a:buNone/>
            </a:pPr>
            <a:endParaRPr lang="en-US" dirty="0" smtClean="0">
              <a:solidFill>
                <a:srgbClr val="002060"/>
              </a:solidFill>
            </a:endParaRPr>
          </a:p>
          <a:p>
            <a:pPr lvl="1"/>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2.6. Hệ thống phân giải tên miền DNS</a:t>
            </a:r>
            <a:endParaRPr lang="en-US" b="1">
              <a:solidFill>
                <a:srgbClr val="002060"/>
              </a:solidFill>
            </a:endParaRPr>
          </a:p>
        </p:txBody>
      </p:sp>
      <p:sp>
        <p:nvSpPr>
          <p:cNvPr id="1026" name="AutoShape 2"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sites.google.com/site/cpaonlinenow/cpa-question-of-the-day/networksmindmap/ComputerNetwork.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330575"/>
            <a:ext cx="7848600" cy="1470025"/>
          </a:xfrm>
        </p:spPr>
        <p:txBody>
          <a:bodyPr/>
          <a:lstStyle/>
          <a:p>
            <a:r>
              <a:rPr lang="en-US" b="1" dirty="0" err="1" smtClean="0">
                <a:solidFill>
                  <a:srgbClr val="002060"/>
                </a:solidFill>
              </a:rPr>
              <a:t>Chương</a:t>
            </a:r>
            <a:r>
              <a:rPr lang="en-US" b="1" dirty="0" smtClean="0">
                <a:solidFill>
                  <a:srgbClr val="002060"/>
                </a:solidFill>
              </a:rPr>
              <a:t> 3. Windows Socket</a:t>
            </a:r>
            <a:endParaRPr lang="en-US" b="1" dirty="0">
              <a:solidFill>
                <a:srgbClr val="00206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smtClean="0">
                <a:solidFill>
                  <a:srgbClr val="002060"/>
                </a:solidFill>
              </a:rPr>
              <a:t>Network Programming for Microsoft Windows Second Edition. </a:t>
            </a:r>
            <a:r>
              <a:rPr lang="en-US" i="1" dirty="0" smtClean="0">
                <a:solidFill>
                  <a:srgbClr val="002060"/>
                </a:solidFill>
              </a:rPr>
              <a:t>Anthony </a:t>
            </a:r>
            <a:r>
              <a:rPr lang="en-US" i="1" dirty="0" err="1" smtClean="0">
                <a:solidFill>
                  <a:srgbClr val="002060"/>
                </a:solidFill>
              </a:rPr>
              <a:t>Jone</a:t>
            </a:r>
            <a:r>
              <a:rPr lang="en-US" i="1" dirty="0" smtClean="0">
                <a:solidFill>
                  <a:srgbClr val="002060"/>
                </a:solidFill>
              </a:rPr>
              <a:t>, Jim </a:t>
            </a:r>
            <a:r>
              <a:rPr lang="en-US" i="1" dirty="0" err="1" smtClean="0">
                <a:solidFill>
                  <a:srgbClr val="002060"/>
                </a:solidFill>
              </a:rPr>
              <a:t>Ohlun</a:t>
            </a:r>
            <a:r>
              <a:rPr lang="en-US" i="1" dirty="0" smtClean="0">
                <a:solidFill>
                  <a:srgbClr val="002060"/>
                </a:solidFill>
              </a:rPr>
              <a:t>.</a:t>
            </a:r>
          </a:p>
          <a:p>
            <a:r>
              <a:rPr lang="en-US" dirty="0" smtClean="0">
                <a:solidFill>
                  <a:srgbClr val="002060"/>
                </a:solidFill>
              </a:rPr>
              <a:t>C# Network Programming. </a:t>
            </a:r>
            <a:r>
              <a:rPr lang="en-US" i="1" dirty="0" err="1" smtClean="0">
                <a:solidFill>
                  <a:srgbClr val="002060"/>
                </a:solidFill>
              </a:rPr>
              <a:t>Sybex</a:t>
            </a:r>
            <a:endParaRPr lang="en-US" i="1" dirty="0" smtClean="0">
              <a:solidFill>
                <a:srgbClr val="002060"/>
              </a:solidFill>
            </a:endParaRPr>
          </a:p>
          <a:p>
            <a:r>
              <a:rPr lang="en-US" dirty="0" smtClean="0">
                <a:solidFill>
                  <a:srgbClr val="002060"/>
                </a:solidFill>
              </a:rPr>
              <a:t>Internet</a:t>
            </a:r>
            <a:endParaRPr lang="en-US" sz="2400" dirty="0" smtClean="0">
              <a:solidFill>
                <a:srgbClr val="002060"/>
              </a:solidFill>
            </a:endParaRPr>
          </a:p>
        </p:txBody>
      </p:sp>
      <p:sp>
        <p:nvSpPr>
          <p:cNvPr id="3" name="Title 2"/>
          <p:cNvSpPr>
            <a:spLocks noGrp="1"/>
          </p:cNvSpPr>
          <p:nvPr>
            <p:ph type="title"/>
          </p:nvPr>
        </p:nvSpPr>
        <p:spPr/>
        <p:txBody>
          <a:bodyPr/>
          <a:lstStyle/>
          <a:p>
            <a:pPr algn="ctr"/>
            <a:r>
              <a:rPr lang="en-US" b="1" smtClean="0">
                <a:solidFill>
                  <a:srgbClr val="002060"/>
                </a:solidFill>
              </a:rPr>
              <a:t>Tài liệu</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dirty="0" smtClean="0">
                <a:solidFill>
                  <a:srgbClr val="002060"/>
                </a:solidFill>
              </a:rPr>
              <a:t>3.1. </a:t>
            </a:r>
            <a:r>
              <a:rPr lang="en-US" dirty="0" err="1" smtClean="0">
                <a:solidFill>
                  <a:srgbClr val="002060"/>
                </a:solidFill>
              </a:rPr>
              <a:t>Kiến</a:t>
            </a:r>
            <a:r>
              <a:rPr lang="en-US" dirty="0" smtClean="0">
                <a:solidFill>
                  <a:srgbClr val="002060"/>
                </a:solidFill>
              </a:rPr>
              <a:t> </a:t>
            </a:r>
            <a:r>
              <a:rPr lang="en-US" dirty="0" err="1" smtClean="0">
                <a:solidFill>
                  <a:srgbClr val="002060"/>
                </a:solidFill>
              </a:rPr>
              <a:t>trúc</a:t>
            </a:r>
            <a:endParaRPr lang="en-US" dirty="0" smtClean="0">
              <a:solidFill>
                <a:srgbClr val="002060"/>
              </a:solidFill>
            </a:endParaRPr>
          </a:p>
          <a:p>
            <a:pPr marL="0" indent="0">
              <a:buNone/>
            </a:pPr>
            <a:r>
              <a:rPr lang="en-US" dirty="0" smtClean="0">
                <a:solidFill>
                  <a:srgbClr val="002060"/>
                </a:solidFill>
              </a:rPr>
              <a:t>3.2. </a:t>
            </a:r>
            <a:r>
              <a:rPr lang="en-US" dirty="0" err="1" smtClean="0">
                <a:solidFill>
                  <a:srgbClr val="002060"/>
                </a:solidFill>
              </a:rPr>
              <a:t>Đặc</a:t>
            </a:r>
            <a:r>
              <a:rPr lang="en-US" dirty="0" smtClean="0">
                <a:solidFill>
                  <a:srgbClr val="002060"/>
                </a:solidFill>
              </a:rPr>
              <a:t> </a:t>
            </a:r>
            <a:r>
              <a:rPr lang="en-US" dirty="0" err="1" smtClean="0">
                <a:solidFill>
                  <a:srgbClr val="002060"/>
                </a:solidFill>
              </a:rPr>
              <a:t>tính</a:t>
            </a:r>
            <a:endParaRPr lang="en-US" dirty="0" smtClean="0">
              <a:solidFill>
                <a:srgbClr val="002060"/>
              </a:solidFill>
            </a:endParaRPr>
          </a:p>
          <a:p>
            <a:pPr marL="0" indent="0">
              <a:buNone/>
            </a:pPr>
            <a:r>
              <a:rPr lang="en-US" dirty="0" smtClean="0">
                <a:solidFill>
                  <a:srgbClr val="002060"/>
                </a:solidFill>
              </a:rPr>
              <a:t>3.3.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WinSock</a:t>
            </a:r>
          </a:p>
          <a:p>
            <a:pPr marL="0" indent="0">
              <a:buNone/>
            </a:pPr>
            <a:r>
              <a:rPr lang="en-US" dirty="0" smtClean="0">
                <a:solidFill>
                  <a:srgbClr val="002060"/>
                </a:solidFill>
              </a:rPr>
              <a:t>3.4.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phương</a:t>
            </a:r>
            <a:r>
              <a:rPr lang="en-US" dirty="0" smtClean="0">
                <a:solidFill>
                  <a:srgbClr val="002060"/>
                </a:solidFill>
              </a:rPr>
              <a:t> </a:t>
            </a:r>
            <a:r>
              <a:rPr lang="en-US" dirty="0" err="1" smtClean="0">
                <a:solidFill>
                  <a:srgbClr val="002060"/>
                </a:solidFill>
              </a:rPr>
              <a:t>pháp</a:t>
            </a:r>
            <a:r>
              <a:rPr lang="en-US" dirty="0" smtClean="0">
                <a:solidFill>
                  <a:srgbClr val="002060"/>
                </a:solidFill>
              </a:rPr>
              <a:t> </a:t>
            </a:r>
            <a:r>
              <a:rPr lang="en-US" dirty="0" err="1" smtClean="0">
                <a:solidFill>
                  <a:srgbClr val="002060"/>
                </a:solidFill>
              </a:rPr>
              <a:t>vào</a:t>
            </a:r>
            <a:r>
              <a:rPr lang="en-US" dirty="0" smtClean="0">
                <a:solidFill>
                  <a:srgbClr val="002060"/>
                </a:solidFill>
              </a:rPr>
              <a:t> </a:t>
            </a:r>
            <a:r>
              <a:rPr lang="en-US" dirty="0" err="1" smtClean="0">
                <a:solidFill>
                  <a:srgbClr val="002060"/>
                </a:solidFill>
              </a:rPr>
              <a:t>ra</a:t>
            </a: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Chương 3. Windows Socket</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Windows Socket (WinSock)</a:t>
            </a:r>
          </a:p>
          <a:p>
            <a:pPr lvl="1"/>
            <a:r>
              <a:rPr lang="en-US" smtClean="0">
                <a:solidFill>
                  <a:srgbClr val="002060"/>
                </a:solidFill>
              </a:rPr>
              <a:t>Bộ thư viện liên kết động của Microsoft.</a:t>
            </a:r>
          </a:p>
          <a:p>
            <a:pPr lvl="1"/>
            <a:r>
              <a:rPr lang="en-US" smtClean="0">
                <a:solidFill>
                  <a:srgbClr val="002060"/>
                </a:solidFill>
              </a:rPr>
              <a:t>Cung cấp các API dùng để xây dựng ứng dụng mạng hiệu năng cao.</a:t>
            </a:r>
          </a:p>
        </p:txBody>
      </p:sp>
      <p:sp>
        <p:nvSpPr>
          <p:cNvPr id="3" name="Title 2"/>
          <p:cNvSpPr>
            <a:spLocks noGrp="1"/>
          </p:cNvSpPr>
          <p:nvPr>
            <p:ph type="title"/>
          </p:nvPr>
        </p:nvSpPr>
        <p:spPr/>
        <p:txBody>
          <a:bodyPr>
            <a:normAutofit/>
          </a:bodyPr>
          <a:lstStyle/>
          <a:p>
            <a:pPr algn="ctr"/>
            <a:r>
              <a:rPr lang="en-US" b="1" smtClean="0">
                <a:solidFill>
                  <a:srgbClr val="002060"/>
                </a:solidFill>
              </a:rPr>
              <a:t>3.1 Kiến trúc</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96257" name="Group 1"/>
          <p:cNvGrpSpPr>
            <a:grpSpLocks noChangeAspect="1"/>
          </p:cNvGrpSpPr>
          <p:nvPr/>
        </p:nvGrpSpPr>
        <p:grpSpPr bwMode="auto">
          <a:xfrm>
            <a:off x="2420937" y="3124200"/>
            <a:ext cx="4360863" cy="2941861"/>
            <a:chOff x="1440" y="4070"/>
            <a:chExt cx="9027" cy="6089"/>
          </a:xfrm>
        </p:grpSpPr>
        <p:sp>
          <p:nvSpPr>
            <p:cNvPr id="96273" name="AutoShape 17"/>
            <p:cNvSpPr>
              <a:spLocks noChangeAspect="1" noChangeArrowheads="1" noTextEdit="1"/>
            </p:cNvSpPr>
            <p:nvPr/>
          </p:nvSpPr>
          <p:spPr bwMode="auto">
            <a:xfrm>
              <a:off x="1440" y="4070"/>
              <a:ext cx="9027" cy="608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6272" name="Rectangle 16"/>
            <p:cNvSpPr>
              <a:spLocks noChangeArrowheads="1"/>
            </p:cNvSpPr>
            <p:nvPr/>
          </p:nvSpPr>
          <p:spPr bwMode="auto">
            <a:xfrm>
              <a:off x="1809" y="4444"/>
              <a:ext cx="8289" cy="543"/>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71" name="Rectangle 15"/>
            <p:cNvSpPr>
              <a:spLocks noChangeArrowheads="1"/>
            </p:cNvSpPr>
            <p:nvPr/>
          </p:nvSpPr>
          <p:spPr bwMode="auto">
            <a:xfrm>
              <a:off x="1809" y="5306"/>
              <a:ext cx="8289" cy="542"/>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Winsock 2 DLL ( WS2_32.DLL)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70" name="Rectangle 14"/>
            <p:cNvSpPr>
              <a:spLocks noChangeArrowheads="1"/>
            </p:cNvSpPr>
            <p:nvPr/>
          </p:nvSpPr>
          <p:spPr bwMode="auto">
            <a:xfrm>
              <a:off x="1809" y="6272"/>
              <a:ext cx="8289" cy="163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Layered/Base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9" name="AutoShape 13"/>
            <p:cNvSpPr>
              <a:spLocks noChangeShapeType="1"/>
            </p:cNvSpPr>
            <p:nvPr/>
          </p:nvSpPr>
          <p:spPr bwMode="auto">
            <a:xfrm>
              <a:off x="1809" y="6815"/>
              <a:ext cx="82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8" name="AutoShape 12"/>
            <p:cNvSpPr>
              <a:spLocks noChangeShapeType="1"/>
            </p:cNvSpPr>
            <p:nvPr/>
          </p:nvSpPr>
          <p:spPr bwMode="auto">
            <a:xfrm>
              <a:off x="4464"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7" name="AutoShape 11"/>
            <p:cNvSpPr>
              <a:spLocks noChangeShapeType="1"/>
            </p:cNvSpPr>
            <p:nvPr/>
          </p:nvSpPr>
          <p:spPr bwMode="auto">
            <a:xfrm>
              <a:off x="7382" y="6816"/>
              <a:ext cx="1" cy="11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266" name="Text Box 10"/>
            <p:cNvSpPr txBox="1">
              <a:spLocks noChangeArrowheads="1"/>
            </p:cNvSpPr>
            <p:nvPr/>
          </p:nvSpPr>
          <p:spPr bwMode="auto">
            <a:xfrm>
              <a:off x="2068"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RSVP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5" name="Text Box 9"/>
            <p:cNvSpPr txBox="1">
              <a:spLocks noChangeArrowheads="1"/>
            </p:cNvSpPr>
            <p:nvPr/>
          </p:nvSpPr>
          <p:spPr bwMode="auto">
            <a:xfrm>
              <a:off x="4909"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Proxy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4" name="Text Box 8"/>
            <p:cNvSpPr txBox="1">
              <a:spLocks noChangeArrowheads="1"/>
            </p:cNvSpPr>
            <p:nvPr/>
          </p:nvSpPr>
          <p:spPr bwMode="auto">
            <a:xfrm>
              <a:off x="7723" y="7043"/>
              <a:ext cx="1977"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Default Provider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MSAFD.DLL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3" name="Rectangle 7"/>
            <p:cNvSpPr>
              <a:spLocks noChangeArrowheads="1"/>
            </p:cNvSpPr>
            <p:nvPr/>
          </p:nvSpPr>
          <p:spPr bwMode="auto">
            <a:xfrm>
              <a:off x="1809" y="8257"/>
              <a:ext cx="8289" cy="54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Winsock Kernel Mode Driver (AFD.SYS)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2" name="Rectangle 6"/>
            <p:cNvSpPr>
              <a:spLocks noChangeArrowheads="1"/>
            </p:cNvSpPr>
            <p:nvPr/>
          </p:nvSpPr>
          <p:spPr bwMode="auto">
            <a:xfrm>
              <a:off x="1809" y="9257"/>
              <a:ext cx="8289" cy="62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2060"/>
                  </a:solidFill>
                  <a:effectLst/>
                  <a:latin typeface="Cambria" pitchFamily="18" charset="0"/>
                  <a:ea typeface="Calibri" pitchFamily="34" charset="0"/>
                  <a:cs typeface="Times New Roman" pitchFamily="18" charset="0"/>
                </a:rPr>
                <a:t>Transport Protocols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261" name="AutoShape 5"/>
            <p:cNvSpPr>
              <a:spLocks noChangeShapeType="1"/>
            </p:cNvSpPr>
            <p:nvPr/>
          </p:nvSpPr>
          <p:spPr bwMode="auto">
            <a:xfrm rot="5400000">
              <a:off x="5795" y="5146"/>
              <a:ext cx="31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60" name="AutoShape 4"/>
            <p:cNvSpPr>
              <a:spLocks noChangeShapeType="1"/>
            </p:cNvSpPr>
            <p:nvPr/>
          </p:nvSpPr>
          <p:spPr bwMode="auto">
            <a:xfrm rot="5400000">
              <a:off x="5743" y="6059"/>
              <a:ext cx="42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9" name="AutoShape 3"/>
            <p:cNvSpPr>
              <a:spLocks noChangeShapeType="1"/>
            </p:cNvSpPr>
            <p:nvPr/>
          </p:nvSpPr>
          <p:spPr bwMode="auto">
            <a:xfrm rot="5400000">
              <a:off x="5778" y="8079"/>
              <a:ext cx="354"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96258" name="AutoShape 2"/>
            <p:cNvSpPr>
              <a:spLocks noChangeShapeType="1"/>
            </p:cNvSpPr>
            <p:nvPr/>
          </p:nvSpPr>
          <p:spPr bwMode="auto">
            <a:xfrm rot="5400000">
              <a:off x="5725" y="9027"/>
              <a:ext cx="459" cy="1"/>
            </a:xfrm>
            <a:prstGeom prst="straightConnector1">
              <a:avLst/>
            </a:prstGeom>
            <a:noFill/>
            <a:ln w="38100">
              <a:solidFill>
                <a:srgbClr val="00206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p:cNvSpPr>
            <a:spLocks noGrp="1"/>
          </p:cNvSpPr>
          <p:nvPr>
            <p:ph type="sldNum" sz="quarter" idx="11"/>
          </p:nvPr>
        </p:nvSpPr>
        <p:spPr/>
        <p:txBody>
          <a:bodyPr/>
          <a:lstStyle/>
          <a:p>
            <a:fld id="{01FC069F-519A-4FBA-A280-9BFE5EA1AC9F}"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dirty="0" smtClean="0">
                <a:solidFill>
                  <a:srgbClr val="002060"/>
                </a:solidFill>
              </a:rPr>
              <a:t>Windows Socket (WinSock)</a:t>
            </a:r>
          </a:p>
          <a:p>
            <a:pPr lvl="1"/>
            <a:r>
              <a:rPr lang="en-US" dirty="0" err="1" smtClean="0">
                <a:solidFill>
                  <a:srgbClr val="002060"/>
                </a:solidFill>
              </a:rPr>
              <a:t>Phiên</a:t>
            </a:r>
            <a:r>
              <a:rPr lang="en-US" dirty="0" smtClean="0">
                <a:solidFill>
                  <a:srgbClr val="002060"/>
                </a:solidFill>
              </a:rPr>
              <a:t> </a:t>
            </a:r>
            <a:r>
              <a:rPr lang="en-US" dirty="0" err="1" smtClean="0">
                <a:solidFill>
                  <a:srgbClr val="002060"/>
                </a:solidFill>
              </a:rPr>
              <a:t>bản</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tại</a:t>
            </a:r>
            <a:r>
              <a:rPr lang="en-US" dirty="0" smtClean="0">
                <a:solidFill>
                  <a:srgbClr val="002060"/>
                </a:solidFill>
              </a:rPr>
              <a:t> </a:t>
            </a:r>
            <a:r>
              <a:rPr lang="en-US" dirty="0" err="1" smtClean="0">
                <a:solidFill>
                  <a:srgbClr val="002060"/>
                </a:solidFill>
              </a:rPr>
              <a:t>là</a:t>
            </a:r>
            <a:r>
              <a:rPr lang="en-US" dirty="0" smtClean="0">
                <a:solidFill>
                  <a:srgbClr val="002060"/>
                </a:solidFill>
              </a:rPr>
              <a:t> WinSock 2.2</a:t>
            </a:r>
            <a:endParaRPr lang="en-US" b="1" dirty="0" smtClean="0">
              <a:solidFill>
                <a:srgbClr val="002060"/>
              </a:solidFill>
            </a:endParaRPr>
          </a:p>
          <a:p>
            <a:pPr lvl="1" algn="just"/>
            <a:r>
              <a:rPr lang="en-US" dirty="0" err="1" smtClean="0">
                <a:solidFill>
                  <a:srgbClr val="002060"/>
                </a:solidFill>
              </a:rPr>
              <a:t>Các</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thư</a:t>
            </a:r>
            <a:r>
              <a:rPr lang="en-US" dirty="0" smtClean="0">
                <a:solidFill>
                  <a:srgbClr val="002060"/>
                </a:solidFill>
              </a:rPr>
              <a:t> </a:t>
            </a:r>
            <a:r>
              <a:rPr lang="en-US" dirty="0" err="1" smtClean="0">
                <a:solidFill>
                  <a:srgbClr val="002060"/>
                </a:solidFill>
              </a:rPr>
              <a:t>viện</a:t>
            </a:r>
            <a:r>
              <a:rPr lang="en-US" dirty="0" smtClean="0">
                <a:solidFill>
                  <a:srgbClr val="002060"/>
                </a:solidFill>
              </a:rPr>
              <a:t> </a:t>
            </a:r>
            <a:r>
              <a:rPr lang="en-US" dirty="0" err="1" smtClean="0">
                <a:solidFill>
                  <a:srgbClr val="002060"/>
                </a:solidFill>
              </a:rPr>
              <a:t>liên</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động</a:t>
            </a:r>
            <a:r>
              <a:rPr lang="en-US" dirty="0" smtClean="0">
                <a:solidFill>
                  <a:srgbClr val="002060"/>
                </a:solidFill>
              </a:rPr>
              <a:t> ở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cùng</a:t>
            </a:r>
            <a:r>
              <a:rPr lang="en-US" dirty="0" smtClean="0">
                <a:solidFill>
                  <a:srgbClr val="002060"/>
                </a:solidFill>
              </a:rPr>
              <a:t>: </a:t>
            </a:r>
            <a:r>
              <a:rPr lang="en-US" b="1" dirty="0" smtClean="0">
                <a:solidFill>
                  <a:srgbClr val="002060"/>
                </a:solidFill>
              </a:rPr>
              <a:t>WS2_32.DLL.</a:t>
            </a:r>
          </a:p>
          <a:p>
            <a:pPr lvl="1" algn="just"/>
            <a:r>
              <a:rPr lang="en-US" b="1" dirty="0" smtClean="0">
                <a:solidFill>
                  <a:srgbClr val="002060"/>
                </a:solidFill>
              </a:rPr>
              <a:t>Provider</a:t>
            </a:r>
            <a:r>
              <a:rPr lang="en-US" dirty="0" smtClean="0">
                <a:solidFill>
                  <a:srgbClr val="002060"/>
                </a:solidFill>
              </a:rPr>
              <a:t> do </a:t>
            </a:r>
            <a:r>
              <a:rPr lang="en-US" dirty="0" err="1" smtClean="0">
                <a:solidFill>
                  <a:srgbClr val="002060"/>
                </a:solidFill>
              </a:rPr>
              <a:t>nhà</a:t>
            </a:r>
            <a:r>
              <a:rPr lang="en-US" dirty="0" smtClean="0">
                <a:solidFill>
                  <a:srgbClr val="002060"/>
                </a:solidFill>
              </a:rPr>
              <a:t> </a:t>
            </a:r>
            <a:r>
              <a:rPr lang="en-US" dirty="0" err="1" smtClean="0">
                <a:solidFill>
                  <a:srgbClr val="002060"/>
                </a:solidFill>
              </a:rPr>
              <a:t>sản</a:t>
            </a:r>
            <a:r>
              <a:rPr lang="en-US" dirty="0" smtClean="0">
                <a:solidFill>
                  <a:srgbClr val="002060"/>
                </a:solidFill>
              </a:rPr>
              <a:t> </a:t>
            </a:r>
            <a:r>
              <a:rPr lang="en-US" dirty="0" err="1" smtClean="0">
                <a:solidFill>
                  <a:srgbClr val="002060"/>
                </a:solidFill>
              </a:rPr>
              <a:t>xuất</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cung</a:t>
            </a:r>
            <a:r>
              <a:rPr lang="en-US" dirty="0" smtClean="0">
                <a:solidFill>
                  <a:srgbClr val="002060"/>
                </a:solidFill>
              </a:rPr>
              <a:t> </a:t>
            </a:r>
            <a:r>
              <a:rPr lang="en-US" dirty="0" err="1" smtClean="0">
                <a:solidFill>
                  <a:srgbClr val="002060"/>
                </a:solidFill>
              </a:rPr>
              <a:t>cấp</a:t>
            </a:r>
            <a:r>
              <a:rPr lang="en-US" dirty="0" smtClean="0">
                <a:solidFill>
                  <a:srgbClr val="002060"/>
                </a:solidFill>
              </a:rPr>
              <a:t>.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này</a:t>
            </a:r>
            <a:r>
              <a:rPr lang="en-US" dirty="0" smtClean="0">
                <a:solidFill>
                  <a:srgbClr val="002060"/>
                </a:solidFill>
              </a:rPr>
              <a:t> </a:t>
            </a:r>
            <a:r>
              <a:rPr lang="en-US" dirty="0" err="1" smtClean="0">
                <a:solidFill>
                  <a:srgbClr val="002060"/>
                </a:solidFill>
              </a:rPr>
              <a:t>bổ</a:t>
            </a:r>
            <a:r>
              <a:rPr lang="en-US" dirty="0" smtClean="0">
                <a:solidFill>
                  <a:srgbClr val="002060"/>
                </a:solidFill>
              </a:rPr>
              <a:t> sung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mạng</a:t>
            </a:r>
            <a:r>
              <a:rPr lang="en-US" dirty="0" smtClean="0">
                <a:solidFill>
                  <a:srgbClr val="002060"/>
                </a:solidFill>
              </a:rPr>
              <a:t> </a:t>
            </a:r>
            <a:r>
              <a:rPr lang="en-US" dirty="0" err="1" smtClean="0">
                <a:solidFill>
                  <a:srgbClr val="002060"/>
                </a:solidFill>
              </a:rPr>
              <a:t>khác</a:t>
            </a:r>
            <a:r>
              <a:rPr lang="en-US" dirty="0" smtClean="0">
                <a:solidFill>
                  <a:srgbClr val="002060"/>
                </a:solidFill>
              </a:rPr>
              <a:t> </a:t>
            </a:r>
            <a:r>
              <a:rPr lang="en-US" dirty="0" err="1" smtClean="0">
                <a:solidFill>
                  <a:srgbClr val="002060"/>
                </a:solidFill>
              </a:rPr>
              <a:t>nhau</a:t>
            </a:r>
            <a:r>
              <a:rPr lang="en-US" dirty="0" smtClean="0">
                <a:solidFill>
                  <a:srgbClr val="002060"/>
                </a:solidFill>
              </a:rPr>
              <a:t> </a:t>
            </a:r>
            <a:r>
              <a:rPr lang="en-US" dirty="0" err="1" smtClean="0">
                <a:solidFill>
                  <a:srgbClr val="002060"/>
                </a:solidFill>
              </a:rPr>
              <a:t>cho</a:t>
            </a:r>
            <a:r>
              <a:rPr lang="en-US" dirty="0" smtClean="0">
                <a:solidFill>
                  <a:srgbClr val="002060"/>
                </a:solidFill>
              </a:rPr>
              <a:t> WinSock </a:t>
            </a:r>
            <a:r>
              <a:rPr lang="en-US" dirty="0" err="1" smtClean="0">
                <a:solidFill>
                  <a:srgbClr val="002060"/>
                </a:solidFill>
              </a:rPr>
              <a:t>như</a:t>
            </a:r>
            <a:r>
              <a:rPr lang="en-US" dirty="0" smtClean="0">
                <a:solidFill>
                  <a:srgbClr val="002060"/>
                </a:solidFill>
              </a:rPr>
              <a:t> TCP/IP, IPX/SPX, AppleTalk, NetBIOS...</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này</a:t>
            </a:r>
            <a:r>
              <a:rPr lang="en-US" dirty="0" smtClean="0">
                <a:solidFill>
                  <a:srgbClr val="002060"/>
                </a:solidFill>
              </a:rPr>
              <a:t> </a:t>
            </a:r>
            <a:r>
              <a:rPr lang="en-US" dirty="0" err="1" smtClean="0">
                <a:solidFill>
                  <a:srgbClr val="002060"/>
                </a:solidFill>
              </a:rPr>
              <a:t>vẫn</a:t>
            </a:r>
            <a:r>
              <a:rPr lang="en-US" dirty="0" smtClean="0">
                <a:solidFill>
                  <a:srgbClr val="002060"/>
                </a:solidFill>
              </a:rPr>
              <a:t> </a:t>
            </a:r>
            <a:r>
              <a:rPr lang="en-US" dirty="0" err="1" smtClean="0">
                <a:solidFill>
                  <a:srgbClr val="002060"/>
                </a:solidFill>
              </a:rPr>
              <a:t>chạy</a:t>
            </a:r>
            <a:r>
              <a:rPr lang="en-US" dirty="0" smtClean="0">
                <a:solidFill>
                  <a:srgbClr val="002060"/>
                </a:solidFill>
              </a:rPr>
              <a:t> ở </a:t>
            </a:r>
            <a:r>
              <a:rPr lang="en-US" b="1" dirty="0" err="1" smtClean="0">
                <a:solidFill>
                  <a:srgbClr val="002060"/>
                </a:solidFill>
              </a:rPr>
              <a:t>UserMode</a:t>
            </a:r>
            <a:r>
              <a:rPr lang="en-US" b="1" dirty="0" smtClean="0">
                <a:solidFill>
                  <a:srgbClr val="002060"/>
                </a:solidFill>
              </a:rPr>
              <a:t>.</a:t>
            </a:r>
          </a:p>
          <a:p>
            <a:pPr lvl="1" algn="just"/>
            <a:r>
              <a:rPr lang="en-US" b="1" dirty="0" smtClean="0">
                <a:solidFill>
                  <a:srgbClr val="002060"/>
                </a:solidFill>
              </a:rPr>
              <a:t>WinSock Kernel Mode Driver (AFD.SYS) </a:t>
            </a:r>
            <a:r>
              <a:rPr lang="en-US" dirty="0" err="1" smtClean="0">
                <a:solidFill>
                  <a:srgbClr val="002060"/>
                </a:solidFill>
              </a:rPr>
              <a:t>là</a:t>
            </a:r>
            <a:r>
              <a:rPr lang="en-US" dirty="0" smtClean="0">
                <a:solidFill>
                  <a:srgbClr val="002060"/>
                </a:solidFill>
              </a:rPr>
              <a:t> driver </a:t>
            </a:r>
            <a:r>
              <a:rPr lang="en-US" dirty="0" err="1" smtClean="0">
                <a:solidFill>
                  <a:srgbClr val="002060"/>
                </a:solidFill>
              </a:rPr>
              <a:t>chạy</a:t>
            </a:r>
            <a:r>
              <a:rPr lang="en-US" dirty="0" smtClean="0">
                <a:solidFill>
                  <a:srgbClr val="002060"/>
                </a:solidFill>
              </a:rPr>
              <a:t> ở </a:t>
            </a:r>
            <a:r>
              <a:rPr lang="en-US" dirty="0" err="1" smtClean="0">
                <a:solidFill>
                  <a:srgbClr val="002060"/>
                </a:solidFill>
              </a:rPr>
              <a:t>KernelMode</a:t>
            </a:r>
            <a:r>
              <a:rPr lang="en-US" dirty="0" smtClean="0">
                <a:solidFill>
                  <a:srgbClr val="002060"/>
                </a:solidFill>
              </a:rPr>
              <a:t>, </a:t>
            </a:r>
            <a:r>
              <a:rPr lang="en-US" dirty="0" err="1" smtClean="0">
                <a:solidFill>
                  <a:srgbClr val="002060"/>
                </a:solidFill>
              </a:rPr>
              <a:t>nhận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từ</a:t>
            </a:r>
            <a:r>
              <a:rPr lang="en-US" dirty="0" smtClean="0">
                <a:solidFill>
                  <a:srgbClr val="002060"/>
                </a:solidFill>
              </a:rPr>
              <a:t>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trên</a:t>
            </a:r>
            <a:r>
              <a:rPr lang="en-US" dirty="0" smtClean="0">
                <a:solidFill>
                  <a:srgbClr val="002060"/>
                </a:solidFill>
              </a:rPr>
              <a:t>, </a:t>
            </a:r>
            <a:r>
              <a:rPr lang="en-US" dirty="0" err="1" smtClean="0">
                <a:solidFill>
                  <a:srgbClr val="002060"/>
                </a:solidFill>
              </a:rPr>
              <a:t>quản</a:t>
            </a:r>
            <a:r>
              <a:rPr lang="en-US" dirty="0" smtClean="0">
                <a:solidFill>
                  <a:srgbClr val="002060"/>
                </a:solidFill>
              </a:rPr>
              <a:t> </a:t>
            </a:r>
            <a:r>
              <a:rPr lang="en-US" dirty="0" err="1" smtClean="0">
                <a:solidFill>
                  <a:srgbClr val="002060"/>
                </a:solidFill>
              </a:rPr>
              <a:t>lý</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bộ</a:t>
            </a:r>
            <a:r>
              <a:rPr lang="en-US" dirty="0" smtClean="0">
                <a:solidFill>
                  <a:srgbClr val="002060"/>
                </a:solidFill>
              </a:rPr>
              <a:t> </a:t>
            </a:r>
            <a:r>
              <a:rPr lang="en-US" dirty="0" err="1" smtClean="0">
                <a:solidFill>
                  <a:srgbClr val="002060"/>
                </a:solidFill>
              </a:rPr>
              <a:t>đệm</a:t>
            </a:r>
            <a:r>
              <a:rPr lang="en-US" dirty="0" smtClean="0">
                <a:solidFill>
                  <a:srgbClr val="002060"/>
                </a:solidFill>
              </a:rPr>
              <a:t>, </a:t>
            </a:r>
            <a:r>
              <a:rPr lang="en-US" dirty="0" err="1" smtClean="0">
                <a:solidFill>
                  <a:srgbClr val="002060"/>
                </a:solidFill>
              </a:rPr>
              <a:t>tài</a:t>
            </a:r>
            <a:r>
              <a:rPr lang="en-US" dirty="0" smtClean="0">
                <a:solidFill>
                  <a:srgbClr val="002060"/>
                </a:solidFill>
              </a:rPr>
              <a:t> </a:t>
            </a:r>
            <a:r>
              <a:rPr lang="en-US" dirty="0" err="1" smtClean="0">
                <a:solidFill>
                  <a:srgbClr val="002060"/>
                </a:solidFill>
              </a:rPr>
              <a:t>nguyên</a:t>
            </a:r>
            <a:r>
              <a:rPr lang="en-US" dirty="0" smtClean="0">
                <a:solidFill>
                  <a:srgbClr val="002060"/>
                </a:solidFill>
              </a:rPr>
              <a:t> </a:t>
            </a:r>
            <a:r>
              <a:rPr lang="en-US" dirty="0" err="1" smtClean="0">
                <a:solidFill>
                  <a:srgbClr val="002060"/>
                </a:solidFill>
              </a:rPr>
              <a:t>liên</a:t>
            </a:r>
            <a:r>
              <a:rPr lang="en-US" dirty="0" smtClean="0">
                <a:solidFill>
                  <a:srgbClr val="002060"/>
                </a:solidFill>
              </a:rPr>
              <a:t> </a:t>
            </a:r>
            <a:r>
              <a:rPr lang="en-US" dirty="0" err="1" smtClean="0">
                <a:solidFill>
                  <a:srgbClr val="002060"/>
                </a:solidFill>
              </a:rPr>
              <a:t>quan</a:t>
            </a:r>
            <a:r>
              <a:rPr lang="en-US" dirty="0" smtClean="0">
                <a:solidFill>
                  <a:srgbClr val="002060"/>
                </a:solidFill>
              </a:rPr>
              <a:t> </a:t>
            </a:r>
            <a:r>
              <a:rPr lang="en-US" dirty="0" err="1" smtClean="0">
                <a:solidFill>
                  <a:srgbClr val="002060"/>
                </a:solidFill>
              </a:rPr>
              <a:t>đến</a:t>
            </a:r>
            <a:r>
              <a:rPr lang="en-US" dirty="0" smtClean="0">
                <a:solidFill>
                  <a:srgbClr val="002060"/>
                </a:solidFill>
              </a:rPr>
              <a:t> socket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driver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khiển</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r>
              <a:rPr lang="en-US" dirty="0" smtClean="0">
                <a:solidFill>
                  <a:srgbClr val="002060"/>
                </a:solidFill>
              </a:rPr>
              <a:t>.</a:t>
            </a:r>
            <a:endParaRPr lang="en-US" b="1" dirty="0" smtClean="0">
              <a:solidFill>
                <a:srgbClr val="002060"/>
              </a:solidFill>
            </a:endParaRPr>
          </a:p>
          <a:p>
            <a:pPr lvl="1"/>
            <a:endParaRPr lang="en-US" b="1" dirty="0" smtClean="0">
              <a:solidFill>
                <a:srgbClr val="002060"/>
              </a:solidFill>
            </a:endParaRPr>
          </a:p>
          <a:p>
            <a:pPr lvl="1"/>
            <a:endParaRPr lang="en-US" dirty="0" smtClean="0">
              <a:solidFill>
                <a:srgbClr val="002060"/>
              </a:solidFill>
            </a:endParaRPr>
          </a:p>
          <a:p>
            <a:pPr lvl="1"/>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3.1 Kiến trúc</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smtClean="0">
                <a:solidFill>
                  <a:srgbClr val="002060"/>
                </a:solidFill>
              </a:rPr>
              <a:t>Windows Socket (WinSock)</a:t>
            </a:r>
          </a:p>
          <a:p>
            <a:pPr lvl="1" algn="just"/>
            <a:r>
              <a:rPr lang="en-US" b="1" dirty="0" smtClean="0">
                <a:solidFill>
                  <a:srgbClr val="002060"/>
                </a:solidFill>
              </a:rPr>
              <a:t>Transport Protocols </a:t>
            </a:r>
            <a:r>
              <a:rPr lang="en-US" dirty="0" err="1" smtClean="0">
                <a:solidFill>
                  <a:srgbClr val="002060"/>
                </a:solidFill>
              </a:rPr>
              <a:t>là</a:t>
            </a:r>
            <a:r>
              <a:rPr lang="en-US" dirty="0" smtClean="0">
                <a:solidFill>
                  <a:srgbClr val="002060"/>
                </a:solidFill>
              </a:rPr>
              <a:t> </a:t>
            </a:r>
            <a:r>
              <a:rPr lang="en-US" dirty="0" err="1" smtClean="0">
                <a:solidFill>
                  <a:srgbClr val="002060"/>
                </a:solidFill>
              </a:rPr>
              <a:t>các</a:t>
            </a:r>
            <a:r>
              <a:rPr lang="en-US" dirty="0" smtClean="0">
                <a:solidFill>
                  <a:srgbClr val="002060"/>
                </a:solidFill>
              </a:rPr>
              <a:t> driver ở </a:t>
            </a:r>
            <a:r>
              <a:rPr lang="en-US" dirty="0" err="1" smtClean="0">
                <a:solidFill>
                  <a:srgbClr val="002060"/>
                </a:solidFill>
              </a:rPr>
              <a:t>tầng</a:t>
            </a:r>
            <a:r>
              <a:rPr lang="en-US" dirty="0" smtClean="0">
                <a:solidFill>
                  <a:srgbClr val="002060"/>
                </a:solidFill>
              </a:rPr>
              <a:t> </a:t>
            </a:r>
            <a:r>
              <a:rPr lang="en-US" dirty="0" err="1" smtClean="0">
                <a:solidFill>
                  <a:srgbClr val="002060"/>
                </a:solidFill>
              </a:rPr>
              <a:t>thấp</a:t>
            </a:r>
            <a:r>
              <a:rPr lang="en-US" dirty="0" smtClean="0">
                <a:solidFill>
                  <a:srgbClr val="002060"/>
                </a:solidFill>
              </a:rPr>
              <a:t> </a:t>
            </a:r>
            <a:r>
              <a:rPr lang="en-US" dirty="0" err="1" smtClean="0">
                <a:solidFill>
                  <a:srgbClr val="002060"/>
                </a:solidFill>
              </a:rPr>
              <a:t>nhất</a:t>
            </a:r>
            <a:r>
              <a:rPr lang="en-US" dirty="0" smtClean="0">
                <a:solidFill>
                  <a:srgbClr val="002060"/>
                </a:solidFill>
              </a:rPr>
              <a:t>, </a:t>
            </a:r>
            <a:r>
              <a:rPr lang="en-US" dirty="0" err="1" smtClean="0">
                <a:solidFill>
                  <a:srgbClr val="002060"/>
                </a:solidFill>
              </a:rPr>
              <a:t>điều</a:t>
            </a:r>
            <a:r>
              <a:rPr lang="en-US" dirty="0" smtClean="0">
                <a:solidFill>
                  <a:srgbClr val="002060"/>
                </a:solidFill>
              </a:rPr>
              <a:t> </a:t>
            </a:r>
            <a:r>
              <a:rPr lang="en-US" dirty="0" err="1" smtClean="0">
                <a:solidFill>
                  <a:srgbClr val="002060"/>
                </a:solidFill>
              </a:rPr>
              <a:t>khiển</a:t>
            </a:r>
            <a:r>
              <a:rPr lang="en-US" dirty="0" smtClean="0">
                <a:solidFill>
                  <a:srgbClr val="002060"/>
                </a:solidFill>
              </a:rPr>
              <a:t> </a:t>
            </a:r>
            <a:r>
              <a:rPr lang="en-US" dirty="0" err="1" smtClean="0">
                <a:solidFill>
                  <a:srgbClr val="002060"/>
                </a:solidFill>
              </a:rPr>
              <a:t>trực</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bị</a:t>
            </a:r>
            <a:r>
              <a:rPr lang="en-US" dirty="0" smtClean="0">
                <a:solidFill>
                  <a:srgbClr val="002060"/>
                </a:solidFill>
              </a:rPr>
              <a:t>. </a:t>
            </a:r>
            <a:r>
              <a:rPr lang="en-US" dirty="0" err="1" smtClean="0">
                <a:solidFill>
                  <a:srgbClr val="002060"/>
                </a:solidFill>
              </a:rPr>
              <a:t>Các</a:t>
            </a:r>
            <a:r>
              <a:rPr lang="en-US" dirty="0" smtClean="0">
                <a:solidFill>
                  <a:srgbClr val="002060"/>
                </a:solidFill>
              </a:rPr>
              <a:t> driver </a:t>
            </a:r>
            <a:r>
              <a:rPr lang="en-US" dirty="0" err="1" smtClean="0">
                <a:solidFill>
                  <a:srgbClr val="002060"/>
                </a:solidFill>
              </a:rPr>
              <a:t>này</a:t>
            </a:r>
            <a:r>
              <a:rPr lang="en-US" dirty="0" smtClean="0">
                <a:solidFill>
                  <a:srgbClr val="002060"/>
                </a:solidFill>
              </a:rPr>
              <a:t> do </a:t>
            </a:r>
            <a:r>
              <a:rPr lang="en-US" dirty="0" err="1" smtClean="0">
                <a:solidFill>
                  <a:srgbClr val="002060"/>
                </a:solidFill>
              </a:rPr>
              <a:t>nhà</a:t>
            </a:r>
            <a:r>
              <a:rPr lang="en-US" dirty="0" smtClean="0">
                <a:solidFill>
                  <a:srgbClr val="002060"/>
                </a:solidFill>
              </a:rPr>
              <a:t> </a:t>
            </a:r>
            <a:r>
              <a:rPr lang="en-US" dirty="0" err="1" smtClean="0">
                <a:solidFill>
                  <a:srgbClr val="002060"/>
                </a:solidFill>
              </a:rPr>
              <a:t>sản</a:t>
            </a:r>
            <a:r>
              <a:rPr lang="en-US" dirty="0" smtClean="0">
                <a:solidFill>
                  <a:srgbClr val="002060"/>
                </a:solidFill>
              </a:rPr>
              <a:t> </a:t>
            </a:r>
            <a:r>
              <a:rPr lang="en-US" dirty="0" err="1" smtClean="0">
                <a:solidFill>
                  <a:srgbClr val="002060"/>
                </a:solidFill>
              </a:rPr>
              <a:t>xuất</a:t>
            </a:r>
            <a:r>
              <a:rPr lang="en-US" dirty="0" smtClean="0">
                <a:solidFill>
                  <a:srgbClr val="002060"/>
                </a:solidFill>
              </a:rPr>
              <a:t> </a:t>
            </a:r>
            <a:r>
              <a:rPr lang="en-US" dirty="0" err="1" smtClean="0">
                <a:solidFill>
                  <a:srgbClr val="002060"/>
                </a:solidFill>
              </a:rPr>
              <a:t>phần</a:t>
            </a:r>
            <a:r>
              <a:rPr lang="en-US" dirty="0" smtClean="0">
                <a:solidFill>
                  <a:srgbClr val="002060"/>
                </a:solidFill>
              </a:rPr>
              <a:t> </a:t>
            </a:r>
            <a:r>
              <a:rPr lang="en-US" dirty="0" err="1" smtClean="0">
                <a:solidFill>
                  <a:srgbClr val="002060"/>
                </a:solidFill>
              </a:rPr>
              <a:t>cứng</a:t>
            </a:r>
            <a:r>
              <a:rPr lang="en-US" dirty="0" smtClean="0">
                <a:solidFill>
                  <a:srgbClr val="002060"/>
                </a:solidFill>
              </a:rPr>
              <a:t> </a:t>
            </a:r>
            <a:r>
              <a:rPr lang="en-US" dirty="0" err="1" smtClean="0">
                <a:solidFill>
                  <a:srgbClr val="002060"/>
                </a:solidFill>
              </a:rPr>
              <a:t>xây</a:t>
            </a:r>
            <a:r>
              <a:rPr lang="en-US" dirty="0" smtClean="0">
                <a:solidFill>
                  <a:srgbClr val="002060"/>
                </a:solidFill>
              </a:rPr>
              <a:t> </a:t>
            </a:r>
            <a:r>
              <a:rPr lang="en-US" dirty="0" err="1" smtClean="0">
                <a:solidFill>
                  <a:srgbClr val="002060"/>
                </a:solidFill>
              </a:rPr>
              <a:t>dựng</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tiếp</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b="1" dirty="0" smtClean="0">
                <a:solidFill>
                  <a:srgbClr val="002060"/>
                </a:solidFill>
              </a:rPr>
              <a:t>AFD.SYS </a:t>
            </a:r>
            <a:r>
              <a:rPr lang="en-US" dirty="0" err="1" smtClean="0">
                <a:solidFill>
                  <a:srgbClr val="002060"/>
                </a:solidFill>
              </a:rPr>
              <a:t>thông</a:t>
            </a:r>
            <a:r>
              <a:rPr lang="en-US" dirty="0" smtClean="0">
                <a:solidFill>
                  <a:srgbClr val="002060"/>
                </a:solidFill>
              </a:rPr>
              <a:t> qua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diện</a:t>
            </a:r>
            <a:r>
              <a:rPr lang="en-US" dirty="0" smtClean="0">
                <a:solidFill>
                  <a:srgbClr val="002060"/>
                </a:solidFill>
              </a:rPr>
              <a:t> TDI ( Transport Driver Interface)</a:t>
            </a:r>
          </a:p>
          <a:p>
            <a:pPr lvl="1" algn="just"/>
            <a:r>
              <a:rPr lang="en-US" dirty="0" err="1" smtClean="0">
                <a:solidFill>
                  <a:srgbClr val="002060"/>
                </a:solidFill>
              </a:rPr>
              <a:t>Việc</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Socket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chỉ</a:t>
            </a:r>
            <a:r>
              <a:rPr lang="en-US" dirty="0" smtClean="0">
                <a:solidFill>
                  <a:srgbClr val="002060"/>
                </a:solidFill>
              </a:rPr>
              <a:t> </a:t>
            </a:r>
            <a:r>
              <a:rPr lang="en-US" dirty="0" err="1" smtClean="0">
                <a:solidFill>
                  <a:srgbClr val="002060"/>
                </a:solidFill>
              </a:rPr>
              <a:t>thao</a:t>
            </a:r>
            <a:r>
              <a:rPr lang="en-US" dirty="0" smtClean="0">
                <a:solidFill>
                  <a:srgbClr val="002060"/>
                </a:solidFill>
              </a:rPr>
              <a:t> </a:t>
            </a:r>
            <a:r>
              <a:rPr lang="en-US" dirty="0" err="1" smtClean="0">
                <a:solidFill>
                  <a:srgbClr val="002060"/>
                </a:solidFill>
              </a:rPr>
              <a:t>tác</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đối</a:t>
            </a:r>
            <a:r>
              <a:rPr lang="en-US" dirty="0" smtClean="0">
                <a:solidFill>
                  <a:srgbClr val="002060"/>
                </a:solidFill>
              </a:rPr>
              <a:t> </a:t>
            </a:r>
            <a:r>
              <a:rPr lang="en-US" dirty="0" err="1" smtClean="0">
                <a:solidFill>
                  <a:srgbClr val="002060"/>
                </a:solidFill>
              </a:rPr>
              <a:t>tượng</a:t>
            </a:r>
            <a:r>
              <a:rPr lang="en-US" dirty="0" smtClean="0">
                <a:solidFill>
                  <a:srgbClr val="002060"/>
                </a:solidFill>
              </a:rPr>
              <a:t> SOCKET.</a:t>
            </a:r>
          </a:p>
          <a:p>
            <a:pPr lvl="1" algn="just"/>
            <a:r>
              <a:rPr lang="en-US" dirty="0" err="1" smtClean="0">
                <a:solidFill>
                  <a:srgbClr val="002060"/>
                </a:solidFill>
              </a:rPr>
              <a:t>Mỗi</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cần</a:t>
            </a:r>
            <a:r>
              <a:rPr lang="en-US" dirty="0" smtClean="0">
                <a:solidFill>
                  <a:srgbClr val="002060"/>
                </a:solidFill>
              </a:rPr>
              <a:t> </a:t>
            </a:r>
            <a:r>
              <a:rPr lang="en-US" dirty="0" err="1" smtClean="0">
                <a:solidFill>
                  <a:srgbClr val="002060"/>
                </a:solidFill>
              </a:rPr>
              <a:t>có</a:t>
            </a:r>
            <a:r>
              <a:rPr lang="en-US" dirty="0" smtClean="0">
                <a:solidFill>
                  <a:srgbClr val="002060"/>
                </a:solidFill>
              </a:rPr>
              <a:t> </a:t>
            </a:r>
            <a:r>
              <a:rPr lang="en-US" dirty="0" err="1" smtClean="0">
                <a:solidFill>
                  <a:srgbClr val="002060"/>
                </a:solidFill>
              </a:rPr>
              <a:t>một</a:t>
            </a:r>
            <a:r>
              <a:rPr lang="en-US" dirty="0" smtClean="0">
                <a:solidFill>
                  <a:srgbClr val="002060"/>
                </a:solidFill>
              </a:rPr>
              <a:t> SOCKET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muốn</a:t>
            </a:r>
            <a:r>
              <a:rPr lang="en-US" dirty="0" smtClean="0">
                <a:solidFill>
                  <a:srgbClr val="002060"/>
                </a:solidFill>
              </a:rPr>
              <a:t> </a:t>
            </a:r>
            <a:r>
              <a:rPr lang="en-US" dirty="0" err="1" smtClean="0">
                <a:solidFill>
                  <a:srgbClr val="002060"/>
                </a:solidFill>
              </a:rPr>
              <a:t>trao</a:t>
            </a:r>
            <a:r>
              <a:rPr lang="en-US" dirty="0" smtClean="0">
                <a:solidFill>
                  <a:srgbClr val="002060"/>
                </a:solidFill>
              </a:rPr>
              <a:t> </a:t>
            </a:r>
            <a:r>
              <a:rPr lang="en-US" dirty="0" err="1" smtClean="0">
                <a:solidFill>
                  <a:srgbClr val="002060"/>
                </a:solidFill>
              </a:rPr>
              <a:t>đổi</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với</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 </a:t>
            </a:r>
            <a:r>
              <a:rPr lang="en-US" dirty="0" err="1" smtClean="0">
                <a:solidFill>
                  <a:srgbClr val="002060"/>
                </a:solidFill>
              </a:rPr>
              <a:t>khác</a:t>
            </a:r>
            <a:r>
              <a:rPr lang="en-US" dirty="0" smtClean="0">
                <a:solidFill>
                  <a:srgbClr val="002060"/>
                </a:solidFill>
              </a:rPr>
              <a:t>.</a:t>
            </a:r>
          </a:p>
          <a:p>
            <a:pPr lvl="1" algn="just"/>
            <a:r>
              <a:rPr lang="en-US" dirty="0" err="1" smtClean="0">
                <a:solidFill>
                  <a:srgbClr val="002060"/>
                </a:solidFill>
              </a:rPr>
              <a:t>Đường</a:t>
            </a:r>
            <a:r>
              <a:rPr lang="en-US" dirty="0" smtClean="0">
                <a:solidFill>
                  <a:srgbClr val="002060"/>
                </a:solidFill>
              </a:rPr>
              <a:t> </a:t>
            </a:r>
            <a:r>
              <a:rPr lang="en-US" dirty="0" err="1" smtClean="0">
                <a:solidFill>
                  <a:srgbClr val="002060"/>
                </a:solidFill>
              </a:rPr>
              <a:t>dây</a:t>
            </a:r>
            <a:r>
              <a:rPr lang="en-US" dirty="0" smtClean="0">
                <a:solidFill>
                  <a:srgbClr val="002060"/>
                </a:solidFill>
              </a:rPr>
              <a:t> </a:t>
            </a:r>
            <a:r>
              <a:rPr lang="en-US" dirty="0" err="1" smtClean="0">
                <a:solidFill>
                  <a:srgbClr val="002060"/>
                </a:solidFill>
              </a:rPr>
              <a:t>ảo</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giữa</a:t>
            </a:r>
            <a:r>
              <a:rPr lang="en-US" dirty="0" smtClean="0">
                <a:solidFill>
                  <a:srgbClr val="002060"/>
                </a:solidFill>
              </a:rPr>
              <a:t> </a:t>
            </a:r>
            <a:r>
              <a:rPr lang="en-US" dirty="0" err="1" smtClean="0">
                <a:solidFill>
                  <a:srgbClr val="002060"/>
                </a:solidFill>
              </a:rPr>
              <a:t>các</a:t>
            </a:r>
            <a:r>
              <a:rPr lang="en-US" dirty="0" smtClean="0">
                <a:solidFill>
                  <a:srgbClr val="002060"/>
                </a:solidFill>
              </a:rPr>
              <a:t> SOCKET </a:t>
            </a:r>
            <a:r>
              <a:rPr lang="en-US" dirty="0" err="1" smtClean="0">
                <a:solidFill>
                  <a:srgbClr val="002060"/>
                </a:solidFill>
              </a:rPr>
              <a:t>sẽ</a:t>
            </a:r>
            <a:r>
              <a:rPr lang="en-US" dirty="0" smtClean="0">
                <a:solidFill>
                  <a:srgbClr val="002060"/>
                </a:solidFill>
              </a:rPr>
              <a:t> </a:t>
            </a:r>
            <a:r>
              <a:rPr lang="en-US" dirty="0" err="1" smtClean="0">
                <a:solidFill>
                  <a:srgbClr val="002060"/>
                </a:solidFill>
              </a:rPr>
              <a:t>là</a:t>
            </a:r>
            <a:r>
              <a:rPr lang="en-US" dirty="0" smtClean="0">
                <a:solidFill>
                  <a:srgbClr val="002060"/>
                </a:solidFill>
              </a:rPr>
              <a:t> </a:t>
            </a:r>
            <a:r>
              <a:rPr lang="en-US" dirty="0" err="1" smtClean="0">
                <a:solidFill>
                  <a:srgbClr val="002060"/>
                </a:solidFill>
              </a:rPr>
              <a:t>kênh</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dữ</a:t>
            </a:r>
            <a:r>
              <a:rPr lang="en-US" dirty="0" smtClean="0">
                <a:solidFill>
                  <a:srgbClr val="002060"/>
                </a:solidFill>
              </a:rPr>
              <a:t> </a:t>
            </a:r>
            <a:r>
              <a:rPr lang="en-US" dirty="0" err="1" smtClean="0">
                <a:solidFill>
                  <a:srgbClr val="002060"/>
                </a:solidFill>
              </a:rPr>
              <a:t>liệu</a:t>
            </a:r>
            <a:r>
              <a:rPr lang="en-US" dirty="0" smtClean="0">
                <a:solidFill>
                  <a:srgbClr val="002060"/>
                </a:solidFill>
              </a:rPr>
              <a:t> </a:t>
            </a:r>
            <a:r>
              <a:rPr lang="en-US" dirty="0" err="1" smtClean="0">
                <a:solidFill>
                  <a:srgbClr val="002060"/>
                </a:solidFill>
              </a:rPr>
              <a:t>của</a:t>
            </a:r>
            <a:r>
              <a:rPr lang="en-US" dirty="0" smtClean="0">
                <a:solidFill>
                  <a:srgbClr val="002060"/>
                </a:solidFill>
              </a:rPr>
              <a:t> </a:t>
            </a:r>
            <a:r>
              <a:rPr lang="en-US" dirty="0" err="1" smtClean="0">
                <a:solidFill>
                  <a:srgbClr val="002060"/>
                </a:solidFill>
              </a:rPr>
              <a:t>hai</a:t>
            </a:r>
            <a:r>
              <a:rPr lang="en-US" dirty="0" smtClean="0">
                <a:solidFill>
                  <a:srgbClr val="002060"/>
                </a:solidFill>
              </a:rPr>
              <a:t> </a:t>
            </a:r>
            <a:r>
              <a:rPr lang="en-US" dirty="0" err="1" smtClean="0">
                <a:solidFill>
                  <a:srgbClr val="002060"/>
                </a:solidFill>
              </a:rPr>
              <a:t>ứng</a:t>
            </a:r>
            <a:r>
              <a:rPr lang="en-US" dirty="0" smtClean="0">
                <a:solidFill>
                  <a:srgbClr val="002060"/>
                </a:solidFill>
              </a:rPr>
              <a:t> </a:t>
            </a:r>
            <a:r>
              <a:rPr lang="en-US" dirty="0" err="1" smtClean="0">
                <a:solidFill>
                  <a:srgbClr val="002060"/>
                </a:solidFill>
              </a:rPr>
              <a:t>dụng</a:t>
            </a:r>
            <a:r>
              <a:rPr lang="en-US" dirty="0" smtClean="0">
                <a:solidFill>
                  <a:srgbClr val="002060"/>
                </a:solidFill>
              </a:rPr>
              <a:t>.</a:t>
            </a:r>
          </a:p>
          <a:p>
            <a:pPr lvl="1"/>
            <a:endParaRPr lang="en-US"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3.1 Kiến trúc</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hướng thông điệp (message oriented)</a:t>
            </a:r>
          </a:p>
          <a:p>
            <a:pPr lvl="1"/>
            <a:r>
              <a:rPr lang="en-US" smtClean="0">
                <a:solidFill>
                  <a:srgbClr val="002060"/>
                </a:solidFill>
              </a:rPr>
              <a:t>Thông điệp truyền đi được tái tạo nguyên vẹn cả về kích thước và biên ở bên nhận</a:t>
            </a:r>
          </a:p>
          <a:p>
            <a:pPr lvl="1"/>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1447800" y="3276600"/>
            <a:ext cx="6781800" cy="2971800"/>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fld id="{01FC069F-519A-4FBA-A280-9BFE5EA1AC9F}"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hướng dòng (stream oriented)</a:t>
            </a:r>
          </a:p>
          <a:p>
            <a:pPr lvl="1"/>
            <a:r>
              <a:rPr lang="en-US" smtClean="0">
                <a:solidFill>
                  <a:srgbClr val="002060"/>
                </a:solidFill>
              </a:rPr>
              <a:t>Biên của thông điệp không được bảo toàn khi truyền đi</a:t>
            </a:r>
          </a:p>
          <a:p>
            <a:pPr lvl="1"/>
            <a:endParaRPr lang="en-US"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1219200" y="3048000"/>
            <a:ext cx="6781800" cy="3048000"/>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fld id="{01FC069F-519A-4FBA-A280-9BFE5EA1AC9F}" type="slidenum">
              <a:rPr lang="en-US" smtClean="0"/>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endParaRPr lang="en-US" dirty="0" smtClean="0">
              <a:solidFill>
                <a:srgbClr val="002060"/>
              </a:solidFill>
            </a:endParaRPr>
          </a:p>
          <a:p>
            <a:pPr lvl="1" algn="just"/>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(connection oriented) </a:t>
            </a:r>
            <a:r>
              <a:rPr lang="en-US" dirty="0" err="1" smtClean="0">
                <a:solidFill>
                  <a:srgbClr val="002060"/>
                </a:solidFill>
              </a:rPr>
              <a:t>thực</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kênh</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a:t>
            </a: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TCP</a:t>
            </a:r>
          </a:p>
          <a:p>
            <a:pPr lvl="1" algn="just"/>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(connectionless)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cần</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kênh</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UDP</a:t>
            </a:r>
          </a:p>
          <a:p>
            <a:pPr lvl="1">
              <a:buNone/>
            </a:pP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err="1" smtClean="0">
                <a:solidFill>
                  <a:srgbClr val="002060"/>
                </a:solidFill>
              </a:rPr>
              <a:t>Hỗ</a:t>
            </a:r>
            <a:r>
              <a:rPr lang="en-US" dirty="0" smtClean="0">
                <a:solidFill>
                  <a:srgbClr val="002060"/>
                </a:solidFill>
              </a:rPr>
              <a:t> </a:t>
            </a:r>
            <a:r>
              <a:rPr lang="en-US" dirty="0" err="1" smtClean="0">
                <a:solidFill>
                  <a:srgbClr val="002060"/>
                </a:solidFill>
              </a:rPr>
              <a:t>trợ</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a:t>
            </a:r>
            <a:r>
              <a:rPr lang="en-US" dirty="0" err="1" smtClean="0">
                <a:solidFill>
                  <a:srgbClr val="002060"/>
                </a:solidFill>
              </a:rPr>
              <a:t>và</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endParaRPr lang="en-US" dirty="0" smtClean="0">
              <a:solidFill>
                <a:srgbClr val="002060"/>
              </a:solidFill>
            </a:endParaRPr>
          </a:p>
          <a:p>
            <a:pPr lvl="1" algn="just"/>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hướng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(connection oriented) </a:t>
            </a:r>
            <a:r>
              <a:rPr lang="en-US" dirty="0" err="1" smtClean="0">
                <a:solidFill>
                  <a:srgbClr val="002060"/>
                </a:solidFill>
              </a:rPr>
              <a:t>thực</a:t>
            </a:r>
            <a:r>
              <a:rPr lang="en-US" dirty="0" smtClean="0">
                <a:solidFill>
                  <a:srgbClr val="002060"/>
                </a:solidFill>
              </a:rPr>
              <a:t> </a:t>
            </a:r>
            <a:r>
              <a:rPr lang="en-US" dirty="0" err="1" smtClean="0">
                <a:solidFill>
                  <a:srgbClr val="002060"/>
                </a:solidFill>
              </a:rPr>
              <a:t>hiện</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kênh</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thông</a:t>
            </a:r>
            <a:r>
              <a:rPr lang="en-US" dirty="0" smtClean="0">
                <a:solidFill>
                  <a:srgbClr val="002060"/>
                </a:solidFill>
              </a:rPr>
              <a:t> tin. </a:t>
            </a: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TCP</a:t>
            </a:r>
          </a:p>
          <a:p>
            <a:pPr lvl="1" algn="just"/>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kết</a:t>
            </a:r>
            <a:r>
              <a:rPr lang="en-US" dirty="0" smtClean="0">
                <a:solidFill>
                  <a:srgbClr val="002060"/>
                </a:solidFill>
              </a:rPr>
              <a:t> </a:t>
            </a:r>
            <a:r>
              <a:rPr lang="en-US" dirty="0" err="1" smtClean="0">
                <a:solidFill>
                  <a:srgbClr val="002060"/>
                </a:solidFill>
              </a:rPr>
              <a:t>nối</a:t>
            </a:r>
            <a:r>
              <a:rPr lang="en-US" dirty="0" smtClean="0">
                <a:solidFill>
                  <a:srgbClr val="002060"/>
                </a:solidFill>
              </a:rPr>
              <a:t> (connection less) </a:t>
            </a:r>
            <a:r>
              <a:rPr lang="en-US" dirty="0" err="1" smtClean="0">
                <a:solidFill>
                  <a:srgbClr val="002060"/>
                </a:solidFill>
              </a:rPr>
              <a:t>không</a:t>
            </a:r>
            <a:r>
              <a:rPr lang="en-US" dirty="0" smtClean="0">
                <a:solidFill>
                  <a:srgbClr val="002060"/>
                </a:solidFill>
              </a:rPr>
              <a:t> </a:t>
            </a:r>
            <a:r>
              <a:rPr lang="en-US" dirty="0" err="1" smtClean="0">
                <a:solidFill>
                  <a:srgbClr val="002060"/>
                </a:solidFill>
              </a:rPr>
              <a:t>cần</a:t>
            </a:r>
            <a:r>
              <a:rPr lang="en-US" dirty="0" smtClean="0">
                <a:solidFill>
                  <a:srgbClr val="002060"/>
                </a:solidFill>
              </a:rPr>
              <a:t> </a:t>
            </a:r>
            <a:r>
              <a:rPr lang="en-US" dirty="0" err="1" smtClean="0">
                <a:solidFill>
                  <a:srgbClr val="002060"/>
                </a:solidFill>
              </a:rPr>
              <a:t>thiết</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kênh</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trước</a:t>
            </a:r>
            <a:r>
              <a:rPr lang="en-US" dirty="0" smtClean="0">
                <a:solidFill>
                  <a:srgbClr val="002060"/>
                </a:solidFill>
              </a:rPr>
              <a:t> </a:t>
            </a:r>
            <a:r>
              <a:rPr lang="en-US" dirty="0" err="1" smtClean="0">
                <a:solidFill>
                  <a:srgbClr val="002060"/>
                </a:solidFill>
              </a:rPr>
              <a:t>khi</a:t>
            </a:r>
            <a:r>
              <a:rPr lang="en-US" dirty="0" smtClean="0">
                <a:solidFill>
                  <a:srgbClr val="002060"/>
                </a:solidFill>
              </a:rPr>
              <a:t> </a:t>
            </a:r>
            <a:r>
              <a:rPr lang="en-US" dirty="0" err="1" smtClean="0">
                <a:solidFill>
                  <a:srgbClr val="002060"/>
                </a:solidFill>
              </a:rPr>
              <a:t>truyền</a:t>
            </a:r>
            <a:r>
              <a:rPr lang="en-US" dirty="0" smtClean="0">
                <a:solidFill>
                  <a:srgbClr val="002060"/>
                </a:solidFill>
              </a:rPr>
              <a:t>. </a:t>
            </a: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UDP</a:t>
            </a:r>
          </a:p>
          <a:p>
            <a:pPr lvl="1">
              <a:buNone/>
            </a:pPr>
            <a:endParaRPr lang="en-US"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Hỗ trợ các giao thức tin cậy và trật tự</a:t>
            </a:r>
          </a:p>
          <a:p>
            <a:pPr lvl="1"/>
            <a:r>
              <a:rPr lang="en-US" smtClean="0">
                <a:solidFill>
                  <a:srgbClr val="002060"/>
                </a:solidFill>
              </a:rPr>
              <a:t>Tin cậy (reliability): đảm bảo chính xác từng byte được gửi đến đích.</a:t>
            </a:r>
          </a:p>
          <a:p>
            <a:pPr lvl="1"/>
            <a:r>
              <a:rPr lang="en-US" smtClean="0">
                <a:solidFill>
                  <a:srgbClr val="002060"/>
                </a:solidFill>
              </a:rPr>
              <a:t>Trật tự (ordering): đảm bảo chính xác trật tự từng byte dữ liệu. Byte nào gửi trước sẽ được nhận trước, byte gửi sau sẽ được nhận sau.</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mtClean="0">
                <a:solidFill>
                  <a:srgbClr val="002060"/>
                </a:solidFill>
              </a:rPr>
              <a:t>Multicast</a:t>
            </a:r>
          </a:p>
          <a:p>
            <a:pPr lvl="1"/>
            <a:r>
              <a:rPr lang="en-US" smtClean="0">
                <a:solidFill>
                  <a:srgbClr val="002060"/>
                </a:solidFill>
              </a:rPr>
              <a:t>WinSock hỗ trợ các giao thức Multicast: gửi dữ liệu đến một hoặc nhiều máy trong mạng.</a:t>
            </a:r>
          </a:p>
          <a:p>
            <a:r>
              <a:rPr lang="en-US" smtClean="0">
                <a:solidFill>
                  <a:srgbClr val="002060"/>
                </a:solidFill>
              </a:rPr>
              <a:t>Chất lượng dịch vụ - Quality of Service (QoS)</a:t>
            </a:r>
          </a:p>
          <a:p>
            <a:pPr lvl="1"/>
            <a:r>
              <a:rPr lang="en-US" smtClean="0">
                <a:solidFill>
                  <a:srgbClr val="002060"/>
                </a:solidFill>
              </a:rPr>
              <a:t>Cho phép ứng dụng yêu cầu một phần băng thông dành riêng cho mục đích nào đó. Thí dụ: truyền hình thời gian thực.</a:t>
            </a:r>
          </a:p>
          <a:p>
            <a:pPr lvl="1">
              <a:buNone/>
            </a:pPr>
            <a:endParaRPr lang="en-US"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3.2 Đặc tính</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b="1" dirty="0" err="1" smtClean="0">
                <a:solidFill>
                  <a:srgbClr val="002060"/>
                </a:solidFill>
              </a:rPr>
              <a:t>Chương</a:t>
            </a:r>
            <a:r>
              <a:rPr lang="en-US" b="1" dirty="0" smtClean="0">
                <a:solidFill>
                  <a:srgbClr val="002060"/>
                </a:solidFill>
              </a:rPr>
              <a:t> 1</a:t>
            </a:r>
            <a:r>
              <a:rPr lang="en-US" dirty="0" smtClean="0">
                <a:solidFill>
                  <a:srgbClr val="002060"/>
                </a:solidFill>
              </a:rPr>
              <a:t>. </a:t>
            </a:r>
            <a:r>
              <a:rPr lang="en-US" dirty="0" err="1" smtClean="0">
                <a:solidFill>
                  <a:srgbClr val="002060"/>
                </a:solidFill>
              </a:rPr>
              <a:t>Giới</a:t>
            </a:r>
            <a:r>
              <a:rPr lang="en-US" dirty="0" smtClean="0">
                <a:solidFill>
                  <a:srgbClr val="002060"/>
                </a:solidFill>
              </a:rPr>
              <a:t> </a:t>
            </a:r>
            <a:r>
              <a:rPr lang="en-US" dirty="0" err="1" smtClean="0">
                <a:solidFill>
                  <a:srgbClr val="002060"/>
                </a:solidFill>
              </a:rPr>
              <a:t>thiệu</a:t>
            </a:r>
            <a:r>
              <a:rPr lang="en-US" dirty="0" smtClean="0">
                <a:solidFill>
                  <a:srgbClr val="002060"/>
                </a:solidFill>
              </a:rPr>
              <a:t> </a:t>
            </a:r>
            <a:r>
              <a:rPr lang="en-US" dirty="0" err="1" smtClean="0">
                <a:solidFill>
                  <a:srgbClr val="002060"/>
                </a:solidFill>
              </a:rPr>
              <a:t>các</a:t>
            </a:r>
            <a:r>
              <a:rPr lang="en-US" dirty="0" smtClean="0">
                <a:solidFill>
                  <a:srgbClr val="002060"/>
                </a:solidFill>
              </a:rPr>
              <a:t> </a:t>
            </a:r>
            <a:r>
              <a:rPr lang="en-US" dirty="0" err="1" smtClean="0">
                <a:solidFill>
                  <a:srgbClr val="002060"/>
                </a:solidFill>
              </a:rPr>
              <a:t>mô</a:t>
            </a:r>
            <a:r>
              <a:rPr lang="en-US" dirty="0" smtClean="0">
                <a:solidFill>
                  <a:srgbClr val="002060"/>
                </a:solidFill>
              </a:rPr>
              <a:t> </a:t>
            </a:r>
            <a:r>
              <a:rPr lang="en-US" dirty="0" err="1" smtClean="0">
                <a:solidFill>
                  <a:srgbClr val="002060"/>
                </a:solidFill>
              </a:rPr>
              <a:t>hình</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mạng</a:t>
            </a:r>
            <a:r>
              <a:rPr lang="en-US" dirty="0" smtClean="0">
                <a:solidFill>
                  <a:srgbClr val="002060"/>
                </a:solidFill>
              </a:rPr>
              <a:t>.</a:t>
            </a:r>
          </a:p>
          <a:p>
            <a:pPr marL="0" indent="0">
              <a:buNone/>
            </a:pPr>
            <a:r>
              <a:rPr lang="en-US" b="1" dirty="0" err="1" smtClean="0">
                <a:solidFill>
                  <a:srgbClr val="002060"/>
                </a:solidFill>
              </a:rPr>
              <a:t>Chương</a:t>
            </a:r>
            <a:r>
              <a:rPr lang="en-US" b="1" dirty="0" smtClean="0">
                <a:solidFill>
                  <a:srgbClr val="002060"/>
                </a:solidFill>
              </a:rPr>
              <a:t> 2</a:t>
            </a:r>
            <a:r>
              <a:rPr lang="en-US" dirty="0" smtClean="0">
                <a:solidFill>
                  <a:srgbClr val="002060"/>
                </a:solidFill>
              </a:rPr>
              <a:t>. </a:t>
            </a:r>
            <a:r>
              <a:rPr lang="en-US" dirty="0" err="1" smtClean="0">
                <a:solidFill>
                  <a:srgbClr val="002060"/>
                </a:solidFill>
              </a:rPr>
              <a:t>Bộ</a:t>
            </a:r>
            <a:r>
              <a:rPr lang="en-US" dirty="0" smtClean="0">
                <a:solidFill>
                  <a:srgbClr val="002060"/>
                </a:solidFill>
              </a:rPr>
              <a:t>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TCP/IP</a:t>
            </a:r>
          </a:p>
          <a:p>
            <a:pPr marL="0" indent="0">
              <a:buNone/>
            </a:pPr>
            <a:r>
              <a:rPr lang="en-US" b="1" dirty="0" err="1" smtClean="0">
                <a:solidFill>
                  <a:srgbClr val="002060"/>
                </a:solidFill>
              </a:rPr>
              <a:t>Chương</a:t>
            </a:r>
            <a:r>
              <a:rPr lang="en-US" b="1" dirty="0" smtClean="0">
                <a:solidFill>
                  <a:srgbClr val="002060"/>
                </a:solidFill>
              </a:rPr>
              <a:t> 3</a:t>
            </a:r>
            <a:r>
              <a:rPr lang="en-US" dirty="0" smtClean="0">
                <a:solidFill>
                  <a:srgbClr val="002060"/>
                </a:solidFill>
              </a:rPr>
              <a:t>. Windows Socket</a:t>
            </a:r>
          </a:p>
          <a:p>
            <a:pPr marL="0" indent="0">
              <a:buNone/>
            </a:pPr>
            <a:r>
              <a:rPr lang="en-US" b="1" dirty="0" err="1" smtClean="0">
                <a:solidFill>
                  <a:srgbClr val="002060"/>
                </a:solidFill>
              </a:rPr>
              <a:t>Chương</a:t>
            </a:r>
            <a:r>
              <a:rPr lang="en-US" b="1" dirty="0" smtClean="0">
                <a:solidFill>
                  <a:srgbClr val="002060"/>
                </a:solidFill>
              </a:rPr>
              <a:t> 4</a:t>
            </a:r>
            <a:r>
              <a:rPr lang="en-US" dirty="0" smtClean="0">
                <a:solidFill>
                  <a:srgbClr val="002060"/>
                </a:solidFill>
              </a:rPr>
              <a:t>. MFC Socket</a:t>
            </a:r>
          </a:p>
          <a:p>
            <a:pPr marL="0" indent="0">
              <a:buNone/>
            </a:pPr>
            <a:r>
              <a:rPr lang="en-US" b="1" dirty="0" err="1" smtClean="0">
                <a:solidFill>
                  <a:srgbClr val="002060"/>
                </a:solidFill>
              </a:rPr>
              <a:t>Chương</a:t>
            </a:r>
            <a:r>
              <a:rPr lang="en-US" b="1" dirty="0" smtClean="0">
                <a:solidFill>
                  <a:srgbClr val="002060"/>
                </a:solidFill>
              </a:rPr>
              <a:t> 5</a:t>
            </a:r>
            <a:r>
              <a:rPr lang="en-US" dirty="0" smtClean="0">
                <a:solidFill>
                  <a:srgbClr val="002060"/>
                </a:solidFill>
              </a:rPr>
              <a:t>. .NET Socket</a:t>
            </a:r>
          </a:p>
        </p:txBody>
      </p:sp>
      <p:sp>
        <p:nvSpPr>
          <p:cNvPr id="3" name="Title 2"/>
          <p:cNvSpPr>
            <a:spLocks noGrp="1"/>
          </p:cNvSpPr>
          <p:nvPr>
            <p:ph type="title"/>
          </p:nvPr>
        </p:nvSpPr>
        <p:spPr/>
        <p:txBody>
          <a:bodyPr/>
          <a:lstStyle/>
          <a:p>
            <a:pPr algn="ctr"/>
            <a:r>
              <a:rPr lang="en-US" b="1" smtClean="0">
                <a:solidFill>
                  <a:srgbClr val="002060"/>
                </a:solidFill>
              </a:rPr>
              <a:t>Nội dung</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400" dirty="0" smtClean="0">
                <a:solidFill>
                  <a:srgbClr val="002060"/>
                </a:solidFill>
              </a:rPr>
              <a:t>Chuẩn </a:t>
            </a:r>
            <a:r>
              <a:rPr lang="en-US" sz="2400" dirty="0" err="1" smtClean="0">
                <a:solidFill>
                  <a:srgbClr val="002060"/>
                </a:solidFill>
              </a:rPr>
              <a:t>bị</a:t>
            </a:r>
            <a:r>
              <a:rPr lang="en-US" sz="2400" dirty="0" smtClean="0">
                <a:solidFill>
                  <a:srgbClr val="002060"/>
                </a:solidFill>
              </a:rPr>
              <a:t> </a:t>
            </a:r>
            <a:r>
              <a:rPr lang="en-US" sz="2400" dirty="0" err="1" smtClean="0">
                <a:solidFill>
                  <a:srgbClr val="002060"/>
                </a:solidFill>
              </a:rPr>
              <a:t>môi</a:t>
            </a:r>
            <a:r>
              <a:rPr lang="en-US" sz="2400" dirty="0" smtClean="0">
                <a:solidFill>
                  <a:srgbClr val="002060"/>
                </a:solidFill>
              </a:rPr>
              <a:t> </a:t>
            </a:r>
            <a:r>
              <a:rPr lang="en-US" sz="2400" dirty="0" err="1" smtClean="0">
                <a:solidFill>
                  <a:srgbClr val="002060"/>
                </a:solidFill>
              </a:rPr>
              <a:t>trường</a:t>
            </a:r>
            <a:endParaRPr lang="en-US" sz="2400" dirty="0" smtClean="0">
              <a:solidFill>
                <a:srgbClr val="002060"/>
              </a:solidFill>
            </a:endParaRPr>
          </a:p>
          <a:p>
            <a:pPr lvl="1"/>
            <a:r>
              <a:rPr lang="en-US" sz="2000" dirty="0" err="1" smtClean="0">
                <a:solidFill>
                  <a:srgbClr val="002060"/>
                </a:solidFill>
              </a:rPr>
              <a:t>Hệ</a:t>
            </a:r>
            <a:r>
              <a:rPr lang="en-US" sz="2000" dirty="0" smtClean="0">
                <a:solidFill>
                  <a:srgbClr val="002060"/>
                </a:solidFill>
              </a:rPr>
              <a:t> </a:t>
            </a:r>
            <a:r>
              <a:rPr lang="en-US" sz="2000" dirty="0" err="1" smtClean="0">
                <a:solidFill>
                  <a:srgbClr val="002060"/>
                </a:solidFill>
              </a:rPr>
              <a:t>điều</a:t>
            </a:r>
            <a:r>
              <a:rPr lang="en-US" sz="2000" dirty="0" smtClean="0">
                <a:solidFill>
                  <a:srgbClr val="002060"/>
                </a:solidFill>
              </a:rPr>
              <a:t> </a:t>
            </a:r>
            <a:r>
              <a:rPr lang="en-US" sz="2000" dirty="0" err="1" smtClean="0">
                <a:solidFill>
                  <a:srgbClr val="002060"/>
                </a:solidFill>
              </a:rPr>
              <a:t>hành</a:t>
            </a:r>
            <a:r>
              <a:rPr lang="en-US" sz="2000" dirty="0" smtClean="0">
                <a:solidFill>
                  <a:srgbClr val="002060"/>
                </a:solidFill>
              </a:rPr>
              <a:t> Windows XP/2003/Vista/7.</a:t>
            </a:r>
          </a:p>
          <a:p>
            <a:pPr lvl="1"/>
            <a:r>
              <a:rPr lang="en-US" sz="2000" dirty="0" smtClean="0">
                <a:solidFill>
                  <a:srgbClr val="002060"/>
                </a:solidFill>
              </a:rPr>
              <a:t>Visual Studio C++</a:t>
            </a:r>
          </a:p>
          <a:p>
            <a:pPr lvl="1"/>
            <a:r>
              <a:rPr lang="en-US" sz="2000" dirty="0" err="1" smtClean="0">
                <a:solidFill>
                  <a:srgbClr val="002060"/>
                </a:solidFill>
              </a:rPr>
              <a:t>Thư</a:t>
            </a:r>
            <a:r>
              <a:rPr lang="en-US" sz="2000" dirty="0" smtClean="0">
                <a:solidFill>
                  <a:srgbClr val="002060"/>
                </a:solidFill>
              </a:rPr>
              <a:t> </a:t>
            </a:r>
            <a:r>
              <a:rPr lang="en-US" sz="2000" dirty="0" err="1" smtClean="0">
                <a:solidFill>
                  <a:srgbClr val="002060"/>
                </a:solidFill>
              </a:rPr>
              <a:t>viện</a:t>
            </a:r>
            <a:r>
              <a:rPr lang="en-US" sz="2000" dirty="0" smtClean="0">
                <a:solidFill>
                  <a:srgbClr val="002060"/>
                </a:solidFill>
              </a:rPr>
              <a:t> </a:t>
            </a:r>
            <a:r>
              <a:rPr lang="en-US" sz="2000" dirty="0" err="1" smtClean="0">
                <a:solidFill>
                  <a:srgbClr val="002060"/>
                </a:solidFill>
              </a:rPr>
              <a:t>trực</a:t>
            </a:r>
            <a:r>
              <a:rPr lang="en-US" sz="2000" dirty="0" smtClean="0">
                <a:solidFill>
                  <a:srgbClr val="002060"/>
                </a:solidFill>
              </a:rPr>
              <a:t> </a:t>
            </a:r>
            <a:r>
              <a:rPr lang="en-US" sz="2000" dirty="0" err="1" smtClean="0">
                <a:solidFill>
                  <a:srgbClr val="002060"/>
                </a:solidFill>
              </a:rPr>
              <a:t>tuyến</a:t>
            </a:r>
            <a:r>
              <a:rPr lang="en-US" sz="2000" dirty="0" smtClean="0">
                <a:solidFill>
                  <a:srgbClr val="002060"/>
                </a:solidFill>
              </a:rPr>
              <a:t> MSDN</a:t>
            </a:r>
          </a:p>
          <a:p>
            <a:pPr lvl="1"/>
            <a:r>
              <a:rPr lang="en-US" sz="2000" dirty="0" err="1" smtClean="0">
                <a:solidFill>
                  <a:srgbClr val="002060"/>
                </a:solidFill>
              </a:rPr>
              <a:t>Thêm</a:t>
            </a:r>
            <a:r>
              <a:rPr lang="en-US" sz="2000" dirty="0" smtClean="0">
                <a:solidFill>
                  <a:srgbClr val="002060"/>
                </a:solidFill>
              </a:rPr>
              <a:t> </a:t>
            </a:r>
            <a:r>
              <a:rPr lang="en-US" sz="2000" dirty="0" err="1" smtClean="0">
                <a:solidFill>
                  <a:srgbClr val="002060"/>
                </a:solidFill>
              </a:rPr>
              <a:t>tiêu</a:t>
            </a:r>
            <a:r>
              <a:rPr lang="en-US" sz="2000" dirty="0" smtClean="0">
                <a:solidFill>
                  <a:srgbClr val="002060"/>
                </a:solidFill>
              </a:rPr>
              <a:t> </a:t>
            </a:r>
            <a:r>
              <a:rPr lang="en-US" sz="2000" dirty="0" err="1" smtClean="0">
                <a:solidFill>
                  <a:srgbClr val="002060"/>
                </a:solidFill>
              </a:rPr>
              <a:t>đề</a:t>
            </a:r>
            <a:r>
              <a:rPr lang="en-US" sz="2000" dirty="0" smtClean="0">
                <a:solidFill>
                  <a:srgbClr val="002060"/>
                </a:solidFill>
              </a:rPr>
              <a:t> WINSOCK2.H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đầu</a:t>
            </a:r>
            <a:r>
              <a:rPr lang="en-US" sz="2000" dirty="0" smtClean="0">
                <a:solidFill>
                  <a:srgbClr val="002060"/>
                </a:solidFill>
              </a:rPr>
              <a:t> </a:t>
            </a:r>
            <a:r>
              <a:rPr lang="en-US" sz="2000" dirty="0" err="1" smtClean="0">
                <a:solidFill>
                  <a:srgbClr val="002060"/>
                </a:solidFill>
              </a:rPr>
              <a:t>mỗi</a:t>
            </a:r>
            <a:r>
              <a:rPr lang="en-US" sz="2000" dirty="0" smtClean="0">
                <a:solidFill>
                  <a:srgbClr val="002060"/>
                </a:solidFill>
              </a:rPr>
              <a:t> </a:t>
            </a:r>
            <a:r>
              <a:rPr lang="en-US" sz="2000" dirty="0" err="1" smtClean="0">
                <a:solidFill>
                  <a:srgbClr val="002060"/>
                </a:solidFill>
              </a:rPr>
              <a:t>tệp</a:t>
            </a:r>
            <a:r>
              <a:rPr lang="en-US" sz="2000" dirty="0" smtClean="0">
                <a:solidFill>
                  <a:srgbClr val="002060"/>
                </a:solidFill>
              </a:rPr>
              <a:t> </a:t>
            </a:r>
            <a:r>
              <a:rPr lang="en-US" sz="2000" dirty="0" err="1" smtClean="0">
                <a:solidFill>
                  <a:srgbClr val="002060"/>
                </a:solidFill>
              </a:rPr>
              <a:t>mã</a:t>
            </a:r>
            <a:r>
              <a:rPr lang="en-US" sz="2000" dirty="0" smtClean="0">
                <a:solidFill>
                  <a:srgbClr val="002060"/>
                </a:solidFill>
              </a:rPr>
              <a:t> </a:t>
            </a:r>
            <a:r>
              <a:rPr lang="en-US" sz="2000" dirty="0" err="1" smtClean="0">
                <a:solidFill>
                  <a:srgbClr val="002060"/>
                </a:solidFill>
              </a:rPr>
              <a:t>nguồn</a:t>
            </a:r>
            <a:r>
              <a:rPr lang="en-US" sz="2000" dirty="0" smtClean="0">
                <a:solidFill>
                  <a:srgbClr val="002060"/>
                </a:solidFill>
              </a:rPr>
              <a:t>.</a:t>
            </a:r>
          </a:p>
          <a:p>
            <a:pPr lvl="1"/>
            <a:r>
              <a:rPr lang="en-US" sz="2000" dirty="0" err="1" smtClean="0">
                <a:solidFill>
                  <a:srgbClr val="002060"/>
                </a:solidFill>
              </a:rPr>
              <a:t>Thêm</a:t>
            </a:r>
            <a:r>
              <a:rPr lang="en-US" sz="2000" dirty="0" smtClean="0">
                <a:solidFill>
                  <a:srgbClr val="002060"/>
                </a:solidFill>
              </a:rPr>
              <a:t> </a:t>
            </a:r>
            <a:r>
              <a:rPr lang="en-US" sz="2000" dirty="0" err="1" smtClean="0">
                <a:solidFill>
                  <a:srgbClr val="002060"/>
                </a:solidFill>
              </a:rPr>
              <a:t>thư</a:t>
            </a:r>
            <a:r>
              <a:rPr lang="en-US" sz="2000" dirty="0" smtClean="0">
                <a:solidFill>
                  <a:srgbClr val="002060"/>
                </a:solidFill>
              </a:rPr>
              <a:t> </a:t>
            </a:r>
            <a:r>
              <a:rPr lang="en-US" sz="2000" dirty="0" err="1" smtClean="0">
                <a:solidFill>
                  <a:srgbClr val="002060"/>
                </a:solidFill>
              </a:rPr>
              <a:t>viện</a:t>
            </a:r>
            <a:r>
              <a:rPr lang="en-US" sz="2000" dirty="0" smtClean="0">
                <a:solidFill>
                  <a:srgbClr val="002060"/>
                </a:solidFill>
              </a:rPr>
              <a:t> WS2_32.LIB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mỗi</a:t>
            </a:r>
            <a:r>
              <a:rPr lang="en-US" sz="2000" dirty="0" smtClean="0">
                <a:solidFill>
                  <a:srgbClr val="002060"/>
                </a:solidFill>
              </a:rPr>
              <a:t> Project </a:t>
            </a:r>
            <a:r>
              <a:rPr lang="en-US" sz="2000" dirty="0" err="1" smtClean="0">
                <a:solidFill>
                  <a:srgbClr val="002060"/>
                </a:solidFill>
              </a:rPr>
              <a:t>bằng</a:t>
            </a:r>
            <a:r>
              <a:rPr lang="en-US" sz="2000" dirty="0" smtClean="0">
                <a:solidFill>
                  <a:srgbClr val="002060"/>
                </a:solidFill>
              </a:rPr>
              <a:t> </a:t>
            </a:r>
            <a:r>
              <a:rPr lang="en-US" sz="2000" dirty="0" err="1" smtClean="0">
                <a:solidFill>
                  <a:srgbClr val="002060"/>
                </a:solidFill>
              </a:rPr>
              <a:t>cách</a:t>
            </a:r>
            <a:endParaRPr lang="en-US" sz="2000" dirty="0" smtClean="0">
              <a:solidFill>
                <a:srgbClr val="002060"/>
              </a:solidFill>
            </a:endParaRPr>
          </a:p>
          <a:p>
            <a:pPr lvl="2">
              <a:buNone/>
            </a:pPr>
            <a:r>
              <a:rPr lang="en-US" sz="2000" b="1" dirty="0" smtClean="0">
                <a:solidFill>
                  <a:srgbClr val="002060"/>
                </a:solidFill>
              </a:rPr>
              <a:t>Project =&gt; Property =&gt; Configuration Properties=&gt; Linker=&gt;Input=&gt;Additional Dependencies</a:t>
            </a:r>
          </a:p>
          <a:p>
            <a:pPr lvl="1">
              <a:buNone/>
            </a:pPr>
            <a:endParaRPr lang="en-US" sz="2000" dirty="0" smtClean="0">
              <a:solidFill>
                <a:srgbClr val="002060"/>
              </a:solidFill>
            </a:endParaRPr>
          </a:p>
          <a:p>
            <a:pPr lvl="1">
              <a:buNone/>
            </a:pPr>
            <a:endParaRPr lang="en-US" sz="2000"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524000" y="4210478"/>
            <a:ext cx="5715000" cy="2571322"/>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fld id="{01FC069F-519A-4FBA-A280-9BFE5EA1AC9F}"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Autofit/>
          </a:bodyPr>
          <a:lstStyle/>
          <a:p>
            <a:r>
              <a:rPr lang="en-US" sz="2400" smtClean="0">
                <a:solidFill>
                  <a:srgbClr val="002060"/>
                </a:solidFill>
              </a:rPr>
              <a:t>Khởi tạo WinSock</a:t>
            </a:r>
          </a:p>
          <a:p>
            <a:pPr lvl="1"/>
            <a:r>
              <a:rPr lang="en-US" sz="2000" smtClean="0">
                <a:solidFill>
                  <a:srgbClr val="002060"/>
                </a:solidFill>
              </a:rPr>
              <a:t>WinSock cần được khởi tạo ở đầu mỗi ứng dụng trước khi có thể sử dụng</a:t>
            </a:r>
          </a:p>
          <a:p>
            <a:pPr lvl="1"/>
            <a:r>
              <a:rPr lang="en-US" sz="2000" smtClean="0">
                <a:solidFill>
                  <a:srgbClr val="002060"/>
                </a:solidFill>
              </a:rPr>
              <a:t>Hàm WSAStartup sẽ làm nhiệm khởi tạo</a:t>
            </a:r>
          </a:p>
          <a:p>
            <a:pPr lvl="1"/>
            <a:endParaRPr lang="en-US" sz="2000" smtClean="0">
              <a:solidFill>
                <a:srgbClr val="002060"/>
              </a:solidFill>
            </a:endParaRPr>
          </a:p>
          <a:p>
            <a:pPr lvl="2">
              <a:buNone/>
            </a:pPr>
            <a:endParaRPr lang="en-US" sz="2000" smtClean="0">
              <a:solidFill>
                <a:srgbClr val="002060"/>
              </a:solidFill>
            </a:endParaRPr>
          </a:p>
          <a:p>
            <a:pPr lvl="1"/>
            <a:endParaRPr lang="en-US" sz="2000" smtClean="0">
              <a:solidFill>
                <a:srgbClr val="002060"/>
              </a:solidFill>
            </a:endParaRPr>
          </a:p>
          <a:p>
            <a:pPr lvl="2">
              <a:buFont typeface="Wingdings" pitchFamily="2" charset="2"/>
              <a:buChar char="§"/>
            </a:pPr>
            <a:endParaRPr lang="en-US" sz="2000" smtClean="0">
              <a:solidFill>
                <a:srgbClr val="002060"/>
              </a:solidFill>
            </a:endParaRPr>
          </a:p>
          <a:p>
            <a:pPr lvl="2">
              <a:buFont typeface="Wingdings" pitchFamily="2" charset="2"/>
              <a:buChar char="§"/>
            </a:pPr>
            <a:r>
              <a:rPr lang="en-US" sz="2000" smtClean="0">
                <a:solidFill>
                  <a:srgbClr val="002060"/>
                </a:solidFill>
              </a:rPr>
              <a:t>wVersionRequested: [IN] phiên bản WinSock cần dùng.</a:t>
            </a:r>
          </a:p>
          <a:p>
            <a:pPr lvl="2">
              <a:buFont typeface="Wingdings" pitchFamily="2" charset="2"/>
              <a:buChar char="§"/>
            </a:pPr>
            <a:r>
              <a:rPr lang="en-US" sz="2000" smtClean="0">
                <a:solidFill>
                  <a:srgbClr val="002060"/>
                </a:solidFill>
              </a:rPr>
              <a:t>lpWSAData: [OUT] con trỏ chứa thông tin về WinSock cài đặt trong hệ thống.</a:t>
            </a:r>
          </a:p>
          <a:p>
            <a:pPr lvl="2">
              <a:buFont typeface="Wingdings" pitchFamily="2" charset="2"/>
              <a:buChar char="§"/>
            </a:pPr>
            <a:r>
              <a:rPr lang="en-US" sz="2000" smtClean="0">
                <a:solidFill>
                  <a:srgbClr val="002060"/>
                </a:solidFill>
              </a:rPr>
              <a:t>Giá trị trả về: </a:t>
            </a:r>
          </a:p>
          <a:p>
            <a:pPr lvl="3">
              <a:buFont typeface="Wingdings" pitchFamily="2" charset="2"/>
              <a:buChar char="§"/>
            </a:pPr>
            <a:r>
              <a:rPr lang="en-US" sz="1800" smtClean="0">
                <a:solidFill>
                  <a:srgbClr val="002060"/>
                </a:solidFill>
              </a:rPr>
              <a:t>Thành công: 0</a:t>
            </a:r>
          </a:p>
          <a:p>
            <a:pPr lvl="3">
              <a:buFont typeface="Wingdings" pitchFamily="2" charset="2"/>
              <a:buChar char="§"/>
            </a:pPr>
            <a:r>
              <a:rPr lang="en-US" sz="1800" smtClean="0">
                <a:solidFill>
                  <a:srgbClr val="002060"/>
                </a:solidFill>
              </a:rPr>
              <a:t>Thất bại: SOCKET_ERROR</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600200" y="2971800"/>
            <a:ext cx="6019800" cy="1200329"/>
          </a:xfrm>
          <a:prstGeom prst="rect">
            <a:avLst/>
          </a:prstGeom>
          <a:noFill/>
          <a:ln w="3175">
            <a:noFill/>
          </a:ln>
        </p:spPr>
        <p:txBody>
          <a:bodyPr wrap="square" rtlCol="0">
            <a:spAutoFit/>
          </a:bodyPr>
          <a:lstStyle/>
          <a:p>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WSAStartup</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    WORD </a:t>
            </a:r>
            <a:r>
              <a:rPr lang="en-US" b="1" dirty="0" err="1" smtClean="0">
                <a:solidFill>
                  <a:srgbClr val="002060"/>
                </a:solidFill>
                <a:latin typeface="Courier New" panose="02070309020205020404" pitchFamily="49" charset="0"/>
                <a:cs typeface="Courier New" panose="02070309020205020404" pitchFamily="49" charset="0"/>
              </a:rPr>
              <a:t>wVersionRequested</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    LPWSADATA      </a:t>
            </a:r>
            <a:r>
              <a:rPr lang="en-US" b="1" dirty="0" err="1" smtClean="0">
                <a:solidFill>
                  <a:srgbClr val="002060"/>
                </a:solidFill>
                <a:latin typeface="Courier New" panose="02070309020205020404" pitchFamily="49" charset="0"/>
                <a:cs typeface="Courier New" panose="02070309020205020404" pitchFamily="49" charset="0"/>
              </a:rPr>
              <a:t>lpWSAData</a:t>
            </a:r>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Khởi</a:t>
            </a:r>
            <a:r>
              <a:rPr lang="en-US" sz="2400" dirty="0" smtClean="0">
                <a:solidFill>
                  <a:srgbClr val="002060"/>
                </a:solidFill>
              </a:rPr>
              <a:t> </a:t>
            </a:r>
            <a:r>
              <a:rPr lang="en-US" sz="2400" dirty="0" err="1" smtClean="0">
                <a:solidFill>
                  <a:srgbClr val="002060"/>
                </a:solidFill>
              </a:rPr>
              <a:t>tạo</a:t>
            </a:r>
            <a:r>
              <a:rPr lang="en-US" sz="2400" dirty="0" smtClean="0">
                <a:solidFill>
                  <a:srgbClr val="002060"/>
                </a:solidFill>
              </a:rPr>
              <a:t> WinSock</a:t>
            </a:r>
          </a:p>
          <a:p>
            <a:pPr lvl="1"/>
            <a:r>
              <a:rPr lang="en-US" sz="2000" dirty="0" err="1" smtClean="0">
                <a:solidFill>
                  <a:srgbClr val="002060"/>
                </a:solidFill>
              </a:rPr>
              <a:t>Thí</a:t>
            </a:r>
            <a:r>
              <a:rPr lang="en-US" sz="2000" dirty="0" smtClean="0">
                <a:solidFill>
                  <a:srgbClr val="002060"/>
                </a:solidFill>
              </a:rPr>
              <a:t> </a:t>
            </a:r>
            <a:r>
              <a:rPr lang="en-US" sz="2000" dirty="0" err="1" smtClean="0">
                <a:solidFill>
                  <a:srgbClr val="002060"/>
                </a:solidFill>
              </a:rPr>
              <a:t>dụ</a:t>
            </a:r>
            <a:endParaRPr lang="en-US" sz="2000"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219200" y="2540675"/>
            <a:ext cx="6934200" cy="2031325"/>
          </a:xfrm>
          <a:prstGeom prst="rect">
            <a:avLst/>
          </a:prstGeom>
          <a:noFill/>
          <a:ln w="3175">
            <a:noFill/>
          </a:ln>
        </p:spPr>
        <p:txBody>
          <a:bodyPr wrap="square" rtlCol="0">
            <a:spAutoFit/>
          </a:bodyPr>
          <a:lstStyle/>
          <a:p>
            <a:r>
              <a:rPr lang="en-US" b="1" dirty="0" smtClean="0">
                <a:solidFill>
                  <a:srgbClr val="002060"/>
                </a:solidFill>
                <a:latin typeface="Courier New" panose="02070309020205020404" pitchFamily="49" charset="0"/>
                <a:cs typeface="Courier New" panose="02070309020205020404" pitchFamily="49" charset="0"/>
              </a:rPr>
              <a:t>WSADATA </a:t>
            </a:r>
            <a:r>
              <a:rPr lang="en-US" b="1" dirty="0" err="1" smtClean="0">
                <a:solidFill>
                  <a:srgbClr val="002060"/>
                </a:solidFill>
                <a:latin typeface="Courier New" panose="02070309020205020404" pitchFamily="49" charset="0"/>
                <a:cs typeface="Courier New" panose="02070309020205020404" pitchFamily="49" charset="0"/>
              </a:rPr>
              <a:t>wsaData</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WORD </a:t>
            </a:r>
            <a:r>
              <a:rPr lang="en-US" b="1" dirty="0" err="1" smtClean="0">
                <a:solidFill>
                  <a:srgbClr val="002060"/>
                </a:solidFill>
                <a:latin typeface="Courier New" panose="02070309020205020404" pitchFamily="49" charset="0"/>
                <a:cs typeface="Courier New" panose="02070309020205020404" pitchFamily="49" charset="0"/>
              </a:rPr>
              <a:t>wVersion</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 MAKEWORD(2,2);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Khởi</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tạo</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phiên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bản</a:t>
            </a:r>
            <a:r>
              <a:rPr lang="en-US" b="1" dirty="0" smtClean="0">
                <a:solidFill>
                  <a:srgbClr val="006020"/>
                </a:solidFill>
                <a:latin typeface="Courier New" panose="02070309020205020404" pitchFamily="49" charset="0"/>
                <a:cs typeface="Courier New" panose="02070309020205020404" pitchFamily="49" charset="0"/>
              </a:rPr>
              <a:t> 2.2</a:t>
            </a:r>
          </a:p>
          <a:p>
            <a:r>
              <a:rPr lang="en-US" b="1" dirty="0" smtClean="0">
                <a:solidFill>
                  <a:srgbClr val="002060"/>
                </a:solidFill>
                <a:latin typeface="Courier New" panose="02070309020205020404" pitchFamily="49" charset="0"/>
                <a:cs typeface="Courier New" panose="02070309020205020404" pitchFamily="49" charset="0"/>
              </a:rPr>
              <a:t>if (</a:t>
            </a:r>
            <a:r>
              <a:rPr lang="en-US" b="1" dirty="0" err="1" smtClean="0">
                <a:solidFill>
                  <a:srgbClr val="002060"/>
                </a:solidFill>
                <a:latin typeface="Courier New" panose="02070309020205020404" pitchFamily="49" charset="0"/>
                <a:cs typeface="Courier New" panose="02070309020205020404" pitchFamily="49" charset="0"/>
              </a:rPr>
              <a:t>WSAStartup</a:t>
            </a:r>
            <a:r>
              <a:rPr lang="en-US" b="1" dirty="0" smtClean="0">
                <a:solidFill>
                  <a:srgbClr val="002060"/>
                </a:solidFill>
                <a:latin typeface="Courier New" panose="02070309020205020404" pitchFamily="49" charset="0"/>
                <a:cs typeface="Courier New" panose="02070309020205020404" pitchFamily="49" charset="0"/>
              </a:rPr>
              <a:t>(</a:t>
            </a:r>
            <a:r>
              <a:rPr lang="en-US" b="1" dirty="0" err="1" smtClean="0">
                <a:solidFill>
                  <a:srgbClr val="002060"/>
                </a:solidFill>
                <a:latin typeface="Courier New" panose="02070309020205020404" pitchFamily="49" charset="0"/>
                <a:cs typeface="Courier New" panose="02070309020205020404" pitchFamily="49" charset="0"/>
              </a:rPr>
              <a:t>wVersion</a:t>
            </a:r>
            <a:r>
              <a:rPr lang="en-US" b="1" dirty="0" smtClean="0">
                <a:solidFill>
                  <a:srgbClr val="002060"/>
                </a:solidFill>
                <a:latin typeface="Courier New" panose="02070309020205020404" pitchFamily="49" charset="0"/>
                <a:cs typeface="Courier New" panose="02070309020205020404" pitchFamily="49" charset="0"/>
              </a:rPr>
              <a:t>, &amp;</a:t>
            </a:r>
            <a:r>
              <a:rPr lang="en-US" b="1" dirty="0" err="1" smtClean="0">
                <a:solidFill>
                  <a:srgbClr val="002060"/>
                </a:solidFill>
                <a:latin typeface="Courier New" panose="02070309020205020404" pitchFamily="49" charset="0"/>
                <a:cs typeface="Courier New" panose="02070309020205020404" pitchFamily="49" charset="0"/>
              </a:rPr>
              <a:t>wsaData</a:t>
            </a:r>
            <a:r>
              <a:rPr lang="en-US" b="1" dirty="0" smtClean="0">
                <a:solidFill>
                  <a:srgbClr val="002060"/>
                </a:solidFill>
                <a:latin typeface="Courier New" panose="02070309020205020404" pitchFamily="49" charset="0"/>
                <a:cs typeface="Courier New" panose="02070309020205020404" pitchFamily="49" charset="0"/>
              </a:rPr>
              <a:t>)) </a:t>
            </a:r>
          </a:p>
          <a:p>
            <a:r>
              <a:rPr lang="en-US" b="1" dirty="0" smtClean="0">
                <a:solidFill>
                  <a:srgbClr val="002060"/>
                </a:solidFill>
                <a:latin typeface="Courier New" panose="02070309020205020404" pitchFamily="49" charset="0"/>
                <a:cs typeface="Courier New" panose="02070309020205020404" pitchFamily="49" charset="0"/>
              </a:rPr>
              <a:t>{</a:t>
            </a:r>
          </a:p>
          <a:p>
            <a:r>
              <a:rPr lang="en-US" b="1" dirty="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printf</a:t>
            </a:r>
            <a:r>
              <a:rPr lang="en-US" b="1" dirty="0" smtClean="0">
                <a:solidFill>
                  <a:srgbClr val="002060"/>
                </a:solidFill>
                <a:latin typeface="Courier New" panose="02070309020205020404" pitchFamily="49" charset="0"/>
                <a:cs typeface="Courier New" panose="02070309020205020404" pitchFamily="49" charset="0"/>
              </a:rPr>
              <a:t>(“Version not supported”);</a:t>
            </a:r>
          </a:p>
          <a:p>
            <a:r>
              <a:rPr lang="en-US" b="1" dirty="0" smtClean="0">
                <a:solidFill>
                  <a:srgbClr val="002060"/>
                </a:solidFill>
                <a:latin typeface="Courier New" panose="02070309020205020404" pitchFamily="49" charset="0"/>
                <a:cs typeface="Courier New" panose="02070309020205020404" pitchFamily="49" charset="0"/>
              </a:rPr>
              <a:t>}</a:t>
            </a:r>
            <a:endParaRPr lang="en-US" b="1" dirty="0">
              <a:solidFill>
                <a:srgbClr val="00206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Giải</a:t>
            </a:r>
            <a:r>
              <a:rPr lang="en-US" sz="2400" dirty="0" smtClean="0">
                <a:solidFill>
                  <a:srgbClr val="002060"/>
                </a:solidFill>
              </a:rPr>
              <a:t> </a:t>
            </a:r>
            <a:r>
              <a:rPr lang="en-US" sz="2400" dirty="0" err="1" smtClean="0">
                <a:solidFill>
                  <a:srgbClr val="002060"/>
                </a:solidFill>
              </a:rPr>
              <a:t>phóng</a:t>
            </a:r>
            <a:r>
              <a:rPr lang="en-US" sz="2400" dirty="0" smtClean="0">
                <a:solidFill>
                  <a:srgbClr val="002060"/>
                </a:solidFill>
              </a:rPr>
              <a:t>  WinSock</a:t>
            </a:r>
          </a:p>
          <a:p>
            <a:pPr lvl="1"/>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khi</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thúc</a:t>
            </a:r>
            <a:r>
              <a:rPr lang="en-US" sz="2000" dirty="0" smtClean="0">
                <a:solidFill>
                  <a:srgbClr val="002060"/>
                </a:solidFill>
              </a:rPr>
              <a:t> </a:t>
            </a:r>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WinSock </a:t>
            </a:r>
            <a:r>
              <a:rPr lang="en-US" sz="2000" dirty="0" err="1" smtClean="0">
                <a:solidFill>
                  <a:srgbClr val="002060"/>
                </a:solidFill>
              </a:rPr>
              <a:t>có</a:t>
            </a:r>
            <a:r>
              <a:rPr lang="en-US" sz="2000" dirty="0" smtClean="0">
                <a:solidFill>
                  <a:srgbClr val="002060"/>
                </a:solidFill>
              </a:rPr>
              <a:t> </a:t>
            </a:r>
            <a:r>
              <a:rPr lang="en-US" sz="2000" dirty="0" err="1" smtClean="0">
                <a:solidFill>
                  <a:srgbClr val="002060"/>
                </a:solidFill>
              </a:rPr>
              <a:t>thể</a:t>
            </a:r>
            <a:r>
              <a:rPr lang="en-US" sz="2000" dirty="0" smtClean="0">
                <a:solidFill>
                  <a:srgbClr val="002060"/>
                </a:solidFill>
              </a:rPr>
              <a:t> </a:t>
            </a:r>
            <a:r>
              <a:rPr lang="en-US" sz="2000" dirty="0" err="1" smtClean="0">
                <a:solidFill>
                  <a:srgbClr val="002060"/>
                </a:solidFill>
              </a:rPr>
              <a:t>gọi</a:t>
            </a:r>
            <a:r>
              <a:rPr lang="en-US" sz="2000" dirty="0" smtClean="0">
                <a:solidFill>
                  <a:srgbClr val="002060"/>
                </a:solidFill>
              </a:rPr>
              <a:t> </a:t>
            </a:r>
            <a:r>
              <a:rPr lang="en-US" sz="2000" dirty="0" err="1" smtClean="0">
                <a:solidFill>
                  <a:srgbClr val="002060"/>
                </a:solidFill>
              </a:rPr>
              <a:t>hàm</a:t>
            </a:r>
            <a:r>
              <a:rPr lang="en-US" sz="2000" dirty="0" smtClean="0">
                <a:solidFill>
                  <a:srgbClr val="002060"/>
                </a:solidFill>
              </a:rPr>
              <a:t> </a:t>
            </a:r>
            <a:r>
              <a:rPr lang="en-US" sz="2000" dirty="0" err="1" smtClean="0">
                <a:solidFill>
                  <a:srgbClr val="002060"/>
                </a:solidFill>
              </a:rPr>
              <a:t>sau</a:t>
            </a:r>
            <a:r>
              <a:rPr lang="en-US" sz="2000" dirty="0" smtClean="0">
                <a:solidFill>
                  <a:srgbClr val="002060"/>
                </a:solidFill>
              </a:rPr>
              <a:t> </a:t>
            </a:r>
            <a:r>
              <a:rPr lang="en-US" sz="2000" dirty="0" err="1" smtClean="0">
                <a:solidFill>
                  <a:srgbClr val="002060"/>
                </a:solidFill>
              </a:rPr>
              <a:t>để</a:t>
            </a:r>
            <a:r>
              <a:rPr lang="en-US" sz="2000" dirty="0" smtClean="0">
                <a:solidFill>
                  <a:srgbClr val="002060"/>
                </a:solidFill>
              </a:rPr>
              <a:t> </a:t>
            </a:r>
            <a:r>
              <a:rPr lang="en-US" sz="2000" dirty="0" err="1" smtClean="0">
                <a:solidFill>
                  <a:srgbClr val="002060"/>
                </a:solidFill>
              </a:rPr>
              <a:t>giải</a:t>
            </a:r>
            <a:r>
              <a:rPr lang="en-US" sz="2000" dirty="0" smtClean="0">
                <a:solidFill>
                  <a:srgbClr val="002060"/>
                </a:solidFill>
              </a:rPr>
              <a:t> </a:t>
            </a:r>
            <a:r>
              <a:rPr lang="en-US" sz="2000" dirty="0" err="1" smtClean="0">
                <a:solidFill>
                  <a:srgbClr val="002060"/>
                </a:solidFill>
              </a:rPr>
              <a:t>phóng</a:t>
            </a:r>
            <a:r>
              <a:rPr lang="en-US" sz="2000" dirty="0" smtClean="0">
                <a:solidFill>
                  <a:srgbClr val="002060"/>
                </a:solidFill>
              </a:rPr>
              <a:t> </a:t>
            </a:r>
            <a:r>
              <a:rPr lang="en-US" sz="2000" dirty="0" err="1" smtClean="0">
                <a:solidFill>
                  <a:srgbClr val="002060"/>
                </a:solidFill>
              </a:rPr>
              <a:t>tài</a:t>
            </a:r>
            <a:r>
              <a:rPr lang="en-US" sz="2000" dirty="0" smtClean="0">
                <a:solidFill>
                  <a:srgbClr val="002060"/>
                </a:solidFill>
              </a:rPr>
              <a:t> </a:t>
            </a:r>
            <a:r>
              <a:rPr lang="en-US" sz="2000" dirty="0" err="1" smtClean="0">
                <a:solidFill>
                  <a:srgbClr val="002060"/>
                </a:solidFill>
              </a:rPr>
              <a:t>nguyên</a:t>
            </a:r>
            <a:r>
              <a:rPr lang="en-US" sz="2000" dirty="0" smtClean="0">
                <a:solidFill>
                  <a:srgbClr val="002060"/>
                </a:solidFill>
              </a:rPr>
              <a:t> </a:t>
            </a:r>
            <a:r>
              <a:rPr lang="en-US" sz="2000" dirty="0" err="1" smtClean="0">
                <a:solidFill>
                  <a:srgbClr val="002060"/>
                </a:solidFill>
              </a:rPr>
              <a:t>về</a:t>
            </a:r>
            <a:r>
              <a:rPr lang="en-US" sz="2000" dirty="0" smtClean="0">
                <a:solidFill>
                  <a:srgbClr val="002060"/>
                </a:solidFill>
              </a:rPr>
              <a:t> </a:t>
            </a:r>
            <a:r>
              <a:rPr lang="en-US" sz="2000" dirty="0" err="1" smtClean="0">
                <a:solidFill>
                  <a:srgbClr val="002060"/>
                </a:solidFill>
              </a:rPr>
              <a:t>cho</a:t>
            </a:r>
            <a:r>
              <a:rPr lang="en-US" sz="2000" dirty="0" smtClean="0">
                <a:solidFill>
                  <a:srgbClr val="002060"/>
                </a:solidFill>
              </a:rPr>
              <a:t> </a:t>
            </a:r>
            <a:r>
              <a:rPr lang="en-US" sz="2000" dirty="0" err="1" smtClean="0">
                <a:solidFill>
                  <a:srgbClr val="002060"/>
                </a:solidFill>
              </a:rPr>
              <a:t>hệ</a:t>
            </a:r>
            <a:r>
              <a:rPr lang="en-US" sz="2000" dirty="0" smtClean="0">
                <a:solidFill>
                  <a:srgbClr val="002060"/>
                </a:solidFill>
              </a:rPr>
              <a:t> </a:t>
            </a:r>
            <a:r>
              <a:rPr lang="en-US" sz="2000" dirty="0" err="1" smtClean="0">
                <a:solidFill>
                  <a:srgbClr val="002060"/>
                </a:solidFill>
              </a:rPr>
              <a:t>thống</a:t>
            </a:r>
            <a:endParaRPr lang="en-US" sz="2000" dirty="0" smtClean="0">
              <a:solidFill>
                <a:srgbClr val="002060"/>
              </a:solidFill>
            </a:endParaRPr>
          </a:p>
          <a:p>
            <a:pPr lvl="1">
              <a:buNone/>
            </a:pPr>
            <a:r>
              <a:rPr lang="en-US" sz="2000" dirty="0" smtClean="0">
                <a:solidFill>
                  <a:srgbClr val="002060"/>
                </a:solidFill>
              </a:rPr>
              <a:t>	 </a:t>
            </a:r>
            <a:r>
              <a:rPr lang="en-US" sz="2000" dirty="0" smtClean="0">
                <a:solidFill>
                  <a:srgbClr val="002060"/>
                </a:solidFill>
                <a:latin typeface="Courier New" panose="02070309020205020404" pitchFamily="49" charset="0"/>
                <a:cs typeface="Courier New" panose="02070309020205020404" pitchFamily="49" charset="0"/>
              </a:rPr>
              <a:t>  </a:t>
            </a:r>
            <a:r>
              <a:rPr lang="en-US" sz="2000" b="1" dirty="0" err="1" smtClean="0">
                <a:solidFill>
                  <a:srgbClr val="002060"/>
                </a:solidFill>
                <a:latin typeface="Courier New" panose="02070309020205020404" pitchFamily="49" charset="0"/>
                <a:cs typeface="Courier New" panose="02070309020205020404" pitchFamily="49" charset="0"/>
              </a:rPr>
              <a:t>int</a:t>
            </a:r>
            <a:r>
              <a:rPr lang="en-US" sz="2000" b="1" dirty="0" smtClean="0">
                <a:solidFill>
                  <a:srgbClr val="002060"/>
                </a:solidFill>
                <a:latin typeface="Courier New" panose="02070309020205020404" pitchFamily="49" charset="0"/>
                <a:cs typeface="Courier New" panose="02070309020205020404" pitchFamily="49" charset="0"/>
              </a:rPr>
              <a:t> </a:t>
            </a:r>
            <a:r>
              <a:rPr lang="en-US" sz="2000" b="1" dirty="0" err="1" smtClean="0">
                <a:solidFill>
                  <a:srgbClr val="002060"/>
                </a:solidFill>
                <a:latin typeface="Courier New" panose="02070309020205020404" pitchFamily="49" charset="0"/>
                <a:cs typeface="Courier New" panose="02070309020205020404" pitchFamily="49" charset="0"/>
              </a:rPr>
              <a:t>WSACleanup</a:t>
            </a:r>
            <a:r>
              <a:rPr lang="en-US" sz="2000" b="1" dirty="0" smtClean="0">
                <a:solidFill>
                  <a:srgbClr val="002060"/>
                </a:solidFill>
                <a:latin typeface="Courier New" panose="02070309020205020404" pitchFamily="49" charset="0"/>
                <a:cs typeface="Courier New" panose="02070309020205020404" pitchFamily="49" charset="0"/>
              </a:rPr>
              <a:t>(void);</a:t>
            </a:r>
          </a:p>
          <a:p>
            <a:pPr lvl="1">
              <a:buFont typeface="Wingdings" pitchFamily="2" charset="2"/>
              <a:buChar char="§"/>
            </a:pPr>
            <a:r>
              <a:rPr lang="en-US" sz="2000" dirty="0" smtClean="0">
                <a:solidFill>
                  <a:srgbClr val="002060"/>
                </a:solidFill>
              </a:rPr>
              <a:t>	</a:t>
            </a:r>
            <a:r>
              <a:rPr lang="en-US" sz="2000" dirty="0" err="1" smtClean="0">
                <a:solidFill>
                  <a:srgbClr val="002060"/>
                </a:solidFill>
              </a:rPr>
              <a:t>Giá</a:t>
            </a:r>
            <a:r>
              <a:rPr lang="en-US" sz="2000" dirty="0" smtClean="0">
                <a:solidFill>
                  <a:srgbClr val="002060"/>
                </a:solidFill>
              </a:rPr>
              <a:t> </a:t>
            </a:r>
            <a:r>
              <a:rPr lang="en-US" sz="2000" dirty="0" err="1" smtClean="0">
                <a:solidFill>
                  <a:srgbClr val="002060"/>
                </a:solidFill>
              </a:rPr>
              <a:t>trị</a:t>
            </a:r>
            <a:r>
              <a:rPr lang="en-US" sz="2000" dirty="0" smtClean="0">
                <a:solidFill>
                  <a:srgbClr val="002060"/>
                </a:solidFill>
              </a:rPr>
              <a:t> </a:t>
            </a:r>
            <a:r>
              <a:rPr lang="en-US" sz="2000" dirty="0" err="1" smtClean="0">
                <a:solidFill>
                  <a:srgbClr val="002060"/>
                </a:solidFill>
              </a:rPr>
              <a:t>trả</a:t>
            </a:r>
            <a:r>
              <a:rPr lang="en-US" sz="2000" dirty="0" smtClean="0">
                <a:solidFill>
                  <a:srgbClr val="002060"/>
                </a:solidFill>
              </a:rPr>
              <a:t> </a:t>
            </a:r>
            <a:r>
              <a:rPr lang="en-US" sz="2000" dirty="0" err="1" smtClean="0">
                <a:solidFill>
                  <a:srgbClr val="002060"/>
                </a:solidFill>
              </a:rPr>
              <a:t>về</a:t>
            </a:r>
            <a:r>
              <a:rPr lang="en-US" sz="2000" dirty="0" smtClean="0">
                <a:solidFill>
                  <a:srgbClr val="002060"/>
                </a:solidFill>
              </a:rPr>
              <a:t>:</a:t>
            </a:r>
          </a:p>
          <a:p>
            <a:pPr lvl="2">
              <a:buFont typeface="Wingdings" pitchFamily="2" charset="2"/>
              <a:buChar char="§"/>
            </a:pPr>
            <a:r>
              <a:rPr lang="en-US" sz="2000" dirty="0" err="1" smtClean="0">
                <a:solidFill>
                  <a:srgbClr val="002060"/>
                </a:solidFill>
              </a:rPr>
              <a:t>Thành</a:t>
            </a:r>
            <a:r>
              <a:rPr lang="en-US" sz="2000" dirty="0" smtClean="0">
                <a:solidFill>
                  <a:srgbClr val="002060"/>
                </a:solidFill>
              </a:rPr>
              <a:t> </a:t>
            </a:r>
            <a:r>
              <a:rPr lang="en-US" sz="2000" dirty="0" err="1" smtClean="0">
                <a:solidFill>
                  <a:srgbClr val="002060"/>
                </a:solidFill>
              </a:rPr>
              <a:t>công</a:t>
            </a:r>
            <a:r>
              <a:rPr lang="en-US" sz="2000" dirty="0" smtClean="0">
                <a:solidFill>
                  <a:srgbClr val="002060"/>
                </a:solidFill>
              </a:rPr>
              <a:t>: 0</a:t>
            </a:r>
          </a:p>
          <a:p>
            <a:pPr lvl="2">
              <a:buFont typeface="Wingdings" pitchFamily="2" charset="2"/>
              <a:buChar char="§"/>
            </a:pPr>
            <a:r>
              <a:rPr lang="en-US" sz="2000" dirty="0" err="1" smtClean="0">
                <a:solidFill>
                  <a:srgbClr val="002060"/>
                </a:solidFill>
              </a:rPr>
              <a:t>Thất</a:t>
            </a:r>
            <a:r>
              <a:rPr lang="en-US" sz="2000" dirty="0" smtClean="0">
                <a:solidFill>
                  <a:srgbClr val="002060"/>
                </a:solidFill>
              </a:rPr>
              <a:t> </a:t>
            </a:r>
            <a:r>
              <a:rPr lang="en-US" sz="2000" dirty="0" err="1" smtClean="0">
                <a:solidFill>
                  <a:srgbClr val="002060"/>
                </a:solidFill>
              </a:rPr>
              <a:t>bại</a:t>
            </a:r>
            <a:r>
              <a:rPr lang="en-US" sz="2000" dirty="0" smtClean="0">
                <a:solidFill>
                  <a:srgbClr val="002060"/>
                </a:solidFill>
              </a:rPr>
              <a:t>: SOCKET_ERROR</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Xác định lỗi</a:t>
            </a:r>
          </a:p>
          <a:p>
            <a:pPr lvl="1"/>
            <a:r>
              <a:rPr lang="en-US" sz="2000" smtClean="0">
                <a:solidFill>
                  <a:srgbClr val="002060"/>
                </a:solidFill>
              </a:rPr>
              <a:t>Phần lớn các hàm của WinSock nếu thành công đều trả về 0.</a:t>
            </a:r>
          </a:p>
          <a:p>
            <a:pPr lvl="1"/>
            <a:r>
              <a:rPr lang="en-US" sz="2000" smtClean="0">
                <a:solidFill>
                  <a:srgbClr val="002060"/>
                </a:solidFill>
              </a:rPr>
              <a:t>Nếu thất bại, giá trị trả về của hàm là SOCKET_ERROR.</a:t>
            </a:r>
          </a:p>
          <a:p>
            <a:pPr lvl="1"/>
            <a:r>
              <a:rPr lang="en-US" sz="2000" smtClean="0">
                <a:solidFill>
                  <a:srgbClr val="002060"/>
                </a:solidFill>
              </a:rPr>
              <a:t>Ứng dụng có thể lấy mã lỗi gần nhất bằng hàm </a:t>
            </a:r>
          </a:p>
          <a:p>
            <a:pPr lvl="2">
              <a:buNone/>
            </a:pPr>
            <a:r>
              <a:rPr lang="en-US" sz="2000" b="1" smtClean="0">
                <a:solidFill>
                  <a:srgbClr val="002060"/>
                </a:solidFill>
              </a:rPr>
              <a:t>int WSAGetLastError(void);</a:t>
            </a:r>
          </a:p>
          <a:p>
            <a:pPr lvl="1"/>
            <a:r>
              <a:rPr lang="en-US" sz="2000" smtClean="0">
                <a:solidFill>
                  <a:srgbClr val="002060"/>
                </a:solidFill>
              </a:rPr>
              <a:t>Tra cứu lỗi với công cụ </a:t>
            </a:r>
            <a:r>
              <a:rPr lang="en-US" sz="2000" b="1" smtClean="0">
                <a:solidFill>
                  <a:srgbClr val="002060"/>
                </a:solidFill>
              </a:rPr>
              <a:t>Error Lookup </a:t>
            </a:r>
            <a:r>
              <a:rPr lang="en-US" sz="2000" smtClean="0">
                <a:solidFill>
                  <a:srgbClr val="002060"/>
                </a:solidFill>
              </a:rPr>
              <a:t>trong Visual Studio</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514601" y="3846821"/>
            <a:ext cx="4267200" cy="2706379"/>
          </a:xfrm>
          <a:prstGeom prst="rect">
            <a:avLst/>
          </a:prstGeom>
          <a:noFill/>
          <a:ln w="9525">
            <a:noFill/>
            <a:miter lim="800000"/>
            <a:headEnd/>
            <a:tailEnd/>
          </a:ln>
        </p:spPr>
      </p:pic>
      <p:sp>
        <p:nvSpPr>
          <p:cNvPr id="4" name="Slide Number Placeholder 3"/>
          <p:cNvSpPr>
            <a:spLocks noGrp="1"/>
          </p:cNvSpPr>
          <p:nvPr>
            <p:ph type="sldNum" sz="quarter" idx="11"/>
          </p:nvPr>
        </p:nvSpPr>
        <p:spPr/>
        <p:txBody>
          <a:bodyPr/>
          <a:lstStyle/>
          <a:p>
            <a:fld id="{01FC069F-519A-4FBA-A280-9BFE5EA1AC9F}"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lnSpcReduction="10000"/>
          </a:bodyPr>
          <a:lstStyle/>
          <a:p>
            <a:r>
              <a:rPr lang="en-US" sz="2400" dirty="0" err="1" smtClean="0">
                <a:solidFill>
                  <a:srgbClr val="002060"/>
                </a:solidFill>
              </a:rPr>
              <a:t>Tạo</a:t>
            </a:r>
            <a:r>
              <a:rPr lang="en-US" sz="2400" dirty="0" smtClean="0">
                <a:solidFill>
                  <a:srgbClr val="002060"/>
                </a:solidFill>
              </a:rPr>
              <a:t> SOCKET</a:t>
            </a:r>
          </a:p>
          <a:p>
            <a:pPr lvl="1"/>
            <a:r>
              <a:rPr lang="en-US" sz="2000" dirty="0" smtClean="0">
                <a:solidFill>
                  <a:srgbClr val="002060"/>
                </a:solidFill>
              </a:rPr>
              <a:t>SOCKET </a:t>
            </a:r>
            <a:r>
              <a:rPr lang="en-US" sz="2000" dirty="0" err="1" smtClean="0">
                <a:solidFill>
                  <a:srgbClr val="002060"/>
                </a:solidFill>
              </a:rPr>
              <a:t>là</a:t>
            </a:r>
            <a:r>
              <a:rPr lang="en-US" sz="2000" dirty="0" smtClean="0">
                <a:solidFill>
                  <a:srgbClr val="002060"/>
                </a:solidFill>
              </a:rPr>
              <a:t> </a:t>
            </a:r>
            <a:r>
              <a:rPr lang="en-US" sz="2000" dirty="0" err="1" smtClean="0">
                <a:solidFill>
                  <a:srgbClr val="002060"/>
                </a:solidFill>
              </a:rPr>
              <a:t>một</a:t>
            </a:r>
            <a:r>
              <a:rPr lang="en-US" sz="2000" dirty="0" smtClean="0">
                <a:solidFill>
                  <a:srgbClr val="002060"/>
                </a:solidFill>
              </a:rPr>
              <a:t> </a:t>
            </a:r>
            <a:r>
              <a:rPr lang="en-US" sz="2000" dirty="0" err="1" smtClean="0">
                <a:solidFill>
                  <a:srgbClr val="002060"/>
                </a:solidFill>
              </a:rPr>
              <a:t>số</a:t>
            </a:r>
            <a:r>
              <a:rPr lang="en-US" sz="2000" dirty="0" smtClean="0">
                <a:solidFill>
                  <a:srgbClr val="002060"/>
                </a:solidFill>
              </a:rPr>
              <a:t> </a:t>
            </a:r>
            <a:r>
              <a:rPr lang="en-US" sz="2000" dirty="0" err="1" smtClean="0">
                <a:solidFill>
                  <a:srgbClr val="002060"/>
                </a:solidFill>
              </a:rPr>
              <a:t>nguyên</a:t>
            </a:r>
            <a:r>
              <a:rPr lang="en-US" sz="2000" dirty="0" smtClean="0">
                <a:solidFill>
                  <a:srgbClr val="002060"/>
                </a:solidFill>
              </a:rPr>
              <a:t> </a:t>
            </a:r>
            <a:r>
              <a:rPr lang="en-US" sz="2000" dirty="0" err="1" smtClean="0">
                <a:solidFill>
                  <a:srgbClr val="002060"/>
                </a:solidFill>
              </a:rPr>
              <a:t>trừu</a:t>
            </a:r>
            <a:r>
              <a:rPr lang="en-US" sz="2000" dirty="0" smtClean="0">
                <a:solidFill>
                  <a:srgbClr val="002060"/>
                </a:solidFill>
              </a:rPr>
              <a:t> </a:t>
            </a:r>
            <a:r>
              <a:rPr lang="en-US" sz="2000" dirty="0" err="1" smtClean="0">
                <a:solidFill>
                  <a:srgbClr val="002060"/>
                </a:solidFill>
              </a:rPr>
              <a:t>tượng</a:t>
            </a:r>
            <a:r>
              <a:rPr lang="en-US" sz="2000" dirty="0" smtClean="0">
                <a:solidFill>
                  <a:srgbClr val="002060"/>
                </a:solidFill>
              </a:rPr>
              <a:t> </a:t>
            </a:r>
            <a:r>
              <a:rPr lang="en-US" sz="2000" dirty="0" err="1" smtClean="0">
                <a:solidFill>
                  <a:srgbClr val="002060"/>
                </a:solidFill>
              </a:rPr>
              <a:t>hóa</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mạng</a:t>
            </a:r>
            <a:r>
              <a:rPr lang="en-US" sz="2000" dirty="0" smtClean="0">
                <a:solidFill>
                  <a:srgbClr val="002060"/>
                </a:solidFill>
              </a:rPr>
              <a:t> </a:t>
            </a:r>
            <a:r>
              <a:rPr lang="en-US" sz="2000" dirty="0" err="1" smtClean="0">
                <a:solidFill>
                  <a:srgbClr val="002060"/>
                </a:solidFill>
              </a:rPr>
              <a:t>của</a:t>
            </a:r>
            <a:r>
              <a:rPr lang="en-US" sz="2000" dirty="0" smtClean="0">
                <a:solidFill>
                  <a:srgbClr val="002060"/>
                </a:solidFill>
              </a:rPr>
              <a:t> </a:t>
            </a:r>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a:t>
            </a:r>
          </a:p>
          <a:p>
            <a:pPr lvl="1"/>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phải</a:t>
            </a:r>
            <a:r>
              <a:rPr lang="en-US" sz="2000" dirty="0" smtClean="0">
                <a:solidFill>
                  <a:srgbClr val="002060"/>
                </a:solidFill>
              </a:rPr>
              <a:t> </a:t>
            </a:r>
            <a:r>
              <a:rPr lang="en-US" sz="2000" dirty="0" err="1" smtClean="0">
                <a:solidFill>
                  <a:srgbClr val="002060"/>
                </a:solidFill>
              </a:rPr>
              <a:t>tạo</a:t>
            </a:r>
            <a:r>
              <a:rPr lang="en-US" sz="2000" dirty="0" smtClean="0">
                <a:solidFill>
                  <a:srgbClr val="002060"/>
                </a:solidFill>
              </a:rPr>
              <a:t> SOCKET </a:t>
            </a:r>
            <a:r>
              <a:rPr lang="en-US" sz="2000" dirty="0" err="1" smtClean="0">
                <a:solidFill>
                  <a:srgbClr val="002060"/>
                </a:solidFill>
              </a:rPr>
              <a:t>trước</a:t>
            </a:r>
            <a:r>
              <a:rPr lang="en-US" sz="2000" dirty="0" smtClean="0">
                <a:solidFill>
                  <a:srgbClr val="002060"/>
                </a:solidFill>
              </a:rPr>
              <a:t> </a:t>
            </a:r>
            <a:r>
              <a:rPr lang="en-US" sz="2000" dirty="0" err="1" smtClean="0">
                <a:solidFill>
                  <a:srgbClr val="002060"/>
                </a:solidFill>
              </a:rPr>
              <a:t>khi</a:t>
            </a:r>
            <a:r>
              <a:rPr lang="en-US" sz="2000" dirty="0" smtClean="0">
                <a:solidFill>
                  <a:srgbClr val="002060"/>
                </a:solidFill>
              </a:rPr>
              <a:t> </a:t>
            </a:r>
            <a:r>
              <a:rPr lang="en-US" sz="2000" dirty="0" err="1" smtClean="0">
                <a:solidFill>
                  <a:srgbClr val="002060"/>
                </a:solidFill>
              </a:rPr>
              <a:t>có</a:t>
            </a:r>
            <a:r>
              <a:rPr lang="en-US" sz="2000" dirty="0" smtClean="0">
                <a:solidFill>
                  <a:srgbClr val="002060"/>
                </a:solidFill>
              </a:rPr>
              <a:t> </a:t>
            </a:r>
            <a:r>
              <a:rPr lang="en-US" sz="2000" dirty="0" err="1" smtClean="0">
                <a:solidFill>
                  <a:srgbClr val="002060"/>
                </a:solidFill>
              </a:rPr>
              <a:t>thể</a:t>
            </a:r>
            <a:r>
              <a:rPr lang="en-US" sz="2000" dirty="0" smtClean="0">
                <a:solidFill>
                  <a:srgbClr val="002060"/>
                </a:solidFill>
              </a:rPr>
              <a:t> </a:t>
            </a: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a:t>
            </a:r>
          </a:p>
          <a:p>
            <a:pPr lvl="1"/>
            <a:r>
              <a:rPr lang="en-US" sz="2000" dirty="0" err="1" smtClean="0">
                <a:solidFill>
                  <a:srgbClr val="002060"/>
                </a:solidFill>
              </a:rPr>
              <a:t>Hàm</a:t>
            </a:r>
            <a:r>
              <a:rPr lang="en-US" sz="2000" dirty="0" smtClean="0">
                <a:solidFill>
                  <a:srgbClr val="002060"/>
                </a:solidFill>
              </a:rPr>
              <a:t> </a:t>
            </a:r>
            <a:r>
              <a:rPr lang="en-US" sz="2000" b="1" dirty="0" smtClean="0">
                <a:solidFill>
                  <a:srgbClr val="002060"/>
                </a:solidFill>
              </a:rPr>
              <a:t>socket</a:t>
            </a:r>
            <a:r>
              <a:rPr lang="en-US" sz="2000" dirty="0" smtClean="0">
                <a:solidFill>
                  <a:srgbClr val="002060"/>
                </a:solidFill>
              </a:rPr>
              <a:t> </a:t>
            </a:r>
            <a:r>
              <a:rPr lang="en-US" sz="2000" dirty="0" err="1" smtClean="0">
                <a:solidFill>
                  <a:srgbClr val="002060"/>
                </a:solidFill>
              </a:rPr>
              <a:t>được</a:t>
            </a:r>
            <a:r>
              <a:rPr lang="en-US" sz="2000" dirty="0" smtClean="0">
                <a:solidFill>
                  <a:srgbClr val="002060"/>
                </a:solidFill>
              </a:rPr>
              <a:t> </a:t>
            </a:r>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để</a:t>
            </a:r>
            <a:r>
              <a:rPr lang="en-US" sz="2000" dirty="0" smtClean="0">
                <a:solidFill>
                  <a:srgbClr val="002060"/>
                </a:solidFill>
              </a:rPr>
              <a:t> </a:t>
            </a:r>
            <a:r>
              <a:rPr lang="en-US" sz="2000" dirty="0" err="1" smtClean="0">
                <a:solidFill>
                  <a:srgbClr val="002060"/>
                </a:solidFill>
              </a:rPr>
              <a:t>tạo</a:t>
            </a:r>
            <a:r>
              <a:rPr lang="en-US" sz="2000" dirty="0" smtClean="0">
                <a:solidFill>
                  <a:srgbClr val="002060"/>
                </a:solidFill>
              </a:rPr>
              <a:t> SOCKET</a:t>
            </a:r>
          </a:p>
          <a:p>
            <a:pPr lvl="1"/>
            <a:endParaRPr lang="en-US" sz="2000" dirty="0" smtClean="0">
              <a:solidFill>
                <a:srgbClr val="002060"/>
              </a:solidFill>
            </a:endParaRPr>
          </a:p>
          <a:p>
            <a:pPr lvl="1"/>
            <a:endParaRPr lang="en-US" sz="2000" dirty="0" smtClean="0">
              <a:solidFill>
                <a:srgbClr val="002060"/>
              </a:solidFill>
            </a:endParaRPr>
          </a:p>
          <a:p>
            <a:pPr lvl="1"/>
            <a:endParaRPr lang="en-US" sz="2000" dirty="0" smtClean="0">
              <a:solidFill>
                <a:srgbClr val="002060"/>
              </a:solidFill>
            </a:endParaRPr>
          </a:p>
          <a:p>
            <a:pPr lvl="1"/>
            <a:endParaRPr lang="en-US" sz="2000" dirty="0" smtClean="0">
              <a:solidFill>
                <a:srgbClr val="002060"/>
              </a:solidFill>
            </a:endParaRPr>
          </a:p>
          <a:p>
            <a:pPr lvl="1">
              <a:buNone/>
            </a:pPr>
            <a:r>
              <a:rPr lang="en-US" sz="2000" dirty="0" smtClean="0">
                <a:solidFill>
                  <a:srgbClr val="002060"/>
                </a:solidFill>
              </a:rPr>
              <a:t>    </a:t>
            </a:r>
            <a:r>
              <a:rPr lang="en-US" sz="2000" dirty="0" err="1" smtClean="0">
                <a:solidFill>
                  <a:srgbClr val="002060"/>
                </a:solidFill>
              </a:rPr>
              <a:t>Trong</a:t>
            </a:r>
            <a:r>
              <a:rPr lang="en-US" sz="2000" dirty="0" smtClean="0">
                <a:solidFill>
                  <a:srgbClr val="002060"/>
                </a:solidFill>
              </a:rPr>
              <a:t> </a:t>
            </a:r>
            <a:r>
              <a:rPr lang="en-US" sz="2000" dirty="0" err="1" smtClean="0">
                <a:solidFill>
                  <a:srgbClr val="002060"/>
                </a:solidFill>
              </a:rPr>
              <a:t>đó</a:t>
            </a:r>
            <a:r>
              <a:rPr lang="en-US" sz="2000" dirty="0" smtClean="0">
                <a:solidFill>
                  <a:srgbClr val="002060"/>
                </a:solidFill>
              </a:rPr>
              <a:t>: </a:t>
            </a:r>
          </a:p>
          <a:p>
            <a:pPr lvl="2">
              <a:buFont typeface="Wingdings" pitchFamily="2" charset="2"/>
              <a:buChar char="§"/>
            </a:pPr>
            <a:r>
              <a:rPr lang="en-US" sz="2000" b="1" dirty="0" err="1" smtClean="0">
                <a:solidFill>
                  <a:srgbClr val="002060"/>
                </a:solidFill>
              </a:rPr>
              <a:t>af</a:t>
            </a:r>
            <a:r>
              <a:rPr lang="en-US" sz="2000" dirty="0" smtClean="0">
                <a:solidFill>
                  <a:srgbClr val="002060"/>
                </a:solidFill>
              </a:rPr>
              <a:t>: [IN] Address Family, </a:t>
            </a:r>
            <a:r>
              <a:rPr lang="en-US" sz="2000" dirty="0" err="1" smtClean="0">
                <a:solidFill>
                  <a:srgbClr val="002060"/>
                </a:solidFill>
              </a:rPr>
              <a:t>họ</a:t>
            </a:r>
            <a:r>
              <a:rPr lang="en-US" sz="2000" dirty="0" smtClean="0">
                <a:solidFill>
                  <a:srgbClr val="002060"/>
                </a:solidFill>
              </a:rPr>
              <a:t> </a:t>
            </a:r>
            <a:r>
              <a:rPr lang="en-US" sz="2000" dirty="0" err="1" smtClean="0">
                <a:solidFill>
                  <a:srgbClr val="002060"/>
                </a:solidFill>
              </a:rPr>
              <a:t>giao</a:t>
            </a:r>
            <a:r>
              <a:rPr lang="en-US" sz="2000" dirty="0" smtClean="0">
                <a:solidFill>
                  <a:srgbClr val="002060"/>
                </a:solidFill>
              </a:rPr>
              <a:t> </a:t>
            </a:r>
            <a:r>
              <a:rPr lang="en-US" sz="2000" dirty="0" err="1" smtClean="0">
                <a:solidFill>
                  <a:srgbClr val="002060"/>
                </a:solidFill>
              </a:rPr>
              <a:t>thức</a:t>
            </a:r>
            <a:r>
              <a:rPr lang="en-US" sz="2000" dirty="0" smtClean="0">
                <a:solidFill>
                  <a:srgbClr val="002060"/>
                </a:solidFill>
              </a:rPr>
              <a:t> </a:t>
            </a:r>
            <a:r>
              <a:rPr lang="en-US" sz="2000" dirty="0" err="1" smtClean="0">
                <a:solidFill>
                  <a:srgbClr val="002060"/>
                </a:solidFill>
              </a:rPr>
              <a:t>sẽ</a:t>
            </a:r>
            <a:r>
              <a:rPr lang="en-US" sz="2000" dirty="0" smtClean="0">
                <a:solidFill>
                  <a:srgbClr val="002060"/>
                </a:solidFill>
              </a:rPr>
              <a:t> </a:t>
            </a:r>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thường</a:t>
            </a:r>
            <a:r>
              <a:rPr lang="en-US" sz="2000" dirty="0" smtClean="0">
                <a:solidFill>
                  <a:srgbClr val="002060"/>
                </a:solidFill>
              </a:rPr>
              <a:t> </a:t>
            </a:r>
            <a:r>
              <a:rPr lang="en-US" sz="2000" dirty="0" err="1" smtClean="0">
                <a:solidFill>
                  <a:srgbClr val="002060"/>
                </a:solidFill>
              </a:rPr>
              <a:t>là</a:t>
            </a:r>
            <a:r>
              <a:rPr lang="en-US" sz="2000" dirty="0" smtClean="0">
                <a:solidFill>
                  <a:srgbClr val="002060"/>
                </a:solidFill>
              </a:rPr>
              <a:t> AF_INET, AF_INET6.</a:t>
            </a:r>
          </a:p>
          <a:p>
            <a:pPr lvl="2">
              <a:buFont typeface="Wingdings" pitchFamily="2" charset="2"/>
              <a:buChar char="§"/>
            </a:pPr>
            <a:r>
              <a:rPr lang="en-US" sz="2000" b="1" dirty="0" smtClean="0">
                <a:solidFill>
                  <a:srgbClr val="002060"/>
                </a:solidFill>
              </a:rPr>
              <a:t>type</a:t>
            </a:r>
            <a:r>
              <a:rPr lang="en-US" sz="2000" dirty="0" smtClean="0">
                <a:solidFill>
                  <a:srgbClr val="002060"/>
                </a:solidFill>
              </a:rPr>
              <a:t>: [IN] </a:t>
            </a:r>
            <a:r>
              <a:rPr lang="en-US" sz="2000" dirty="0" err="1" smtClean="0">
                <a:solidFill>
                  <a:srgbClr val="002060"/>
                </a:solidFill>
              </a:rPr>
              <a:t>Kiểu</a:t>
            </a:r>
            <a:r>
              <a:rPr lang="en-US" sz="2000" dirty="0" smtClean="0">
                <a:solidFill>
                  <a:srgbClr val="002060"/>
                </a:solidFill>
              </a:rPr>
              <a:t> socket, SOCK_STREAM </a:t>
            </a:r>
            <a:r>
              <a:rPr lang="en-US" sz="2000" dirty="0" err="1" smtClean="0">
                <a:solidFill>
                  <a:srgbClr val="002060"/>
                </a:solidFill>
              </a:rPr>
              <a:t>cho</a:t>
            </a:r>
            <a:r>
              <a:rPr lang="en-US" sz="2000" dirty="0" smtClean="0">
                <a:solidFill>
                  <a:srgbClr val="002060"/>
                </a:solidFill>
              </a:rPr>
              <a:t> TCP/IP </a:t>
            </a:r>
            <a:r>
              <a:rPr lang="en-US" sz="2000" dirty="0" err="1" smtClean="0">
                <a:solidFill>
                  <a:srgbClr val="002060"/>
                </a:solidFill>
              </a:rPr>
              <a:t>và</a:t>
            </a:r>
            <a:r>
              <a:rPr lang="en-US" sz="2000" dirty="0" smtClean="0">
                <a:solidFill>
                  <a:srgbClr val="002060"/>
                </a:solidFill>
              </a:rPr>
              <a:t> SOCK_DGRAM </a:t>
            </a:r>
            <a:r>
              <a:rPr lang="en-US" sz="2000" dirty="0" err="1" smtClean="0">
                <a:solidFill>
                  <a:srgbClr val="002060"/>
                </a:solidFill>
              </a:rPr>
              <a:t>cho</a:t>
            </a:r>
            <a:r>
              <a:rPr lang="en-US" sz="2000" dirty="0" smtClean="0">
                <a:solidFill>
                  <a:srgbClr val="002060"/>
                </a:solidFill>
              </a:rPr>
              <a:t> UDP/IP.</a:t>
            </a:r>
          </a:p>
          <a:p>
            <a:pPr lvl="2">
              <a:buFont typeface="Wingdings" pitchFamily="2" charset="2"/>
              <a:buChar char="§"/>
            </a:pPr>
            <a:r>
              <a:rPr lang="en-US" sz="2000" b="1" dirty="0" smtClean="0">
                <a:solidFill>
                  <a:srgbClr val="002060"/>
                </a:solidFill>
              </a:rPr>
              <a:t>protocol</a:t>
            </a:r>
            <a:r>
              <a:rPr lang="en-US" sz="2000" dirty="0" smtClean="0">
                <a:solidFill>
                  <a:srgbClr val="002060"/>
                </a:solidFill>
              </a:rPr>
              <a:t>: [IN] </a:t>
            </a:r>
            <a:r>
              <a:rPr lang="en-US" sz="2000" dirty="0" err="1" smtClean="0">
                <a:solidFill>
                  <a:srgbClr val="002060"/>
                </a:solidFill>
              </a:rPr>
              <a:t>Giao</a:t>
            </a:r>
            <a:r>
              <a:rPr lang="en-US" sz="2000" dirty="0" smtClean="0">
                <a:solidFill>
                  <a:srgbClr val="002060"/>
                </a:solidFill>
              </a:rPr>
              <a:t> </a:t>
            </a:r>
            <a:r>
              <a:rPr lang="en-US" sz="2000" dirty="0" err="1" smtClean="0">
                <a:solidFill>
                  <a:srgbClr val="002060"/>
                </a:solidFill>
              </a:rPr>
              <a:t>thức</a:t>
            </a:r>
            <a:r>
              <a:rPr lang="en-US" sz="2000" dirty="0" smtClean="0">
                <a:solidFill>
                  <a:srgbClr val="002060"/>
                </a:solidFill>
              </a:rPr>
              <a:t> </a:t>
            </a:r>
            <a:r>
              <a:rPr lang="en-US" sz="2000" dirty="0" err="1" smtClean="0">
                <a:solidFill>
                  <a:srgbClr val="002060"/>
                </a:solidFill>
              </a:rPr>
              <a:t>tầng</a:t>
            </a:r>
            <a:r>
              <a:rPr lang="en-US" sz="2000" dirty="0" smtClean="0">
                <a:solidFill>
                  <a:srgbClr val="002060"/>
                </a:solidFill>
              </a:rPr>
              <a:t> </a:t>
            </a:r>
            <a:r>
              <a:rPr lang="en-US" sz="2000" dirty="0" err="1" smtClean="0">
                <a:solidFill>
                  <a:srgbClr val="002060"/>
                </a:solidFill>
              </a:rPr>
              <a:t>giao</a:t>
            </a:r>
            <a:r>
              <a:rPr lang="en-US" sz="2000" dirty="0" smtClean="0">
                <a:solidFill>
                  <a:srgbClr val="002060"/>
                </a:solidFill>
              </a:rPr>
              <a:t> </a:t>
            </a:r>
            <a:r>
              <a:rPr lang="en-US" sz="2000" dirty="0" err="1" smtClean="0">
                <a:solidFill>
                  <a:srgbClr val="002060"/>
                </a:solidFill>
              </a:rPr>
              <a:t>vận</a:t>
            </a:r>
            <a:r>
              <a:rPr lang="en-US" sz="2000" dirty="0" smtClean="0">
                <a:solidFill>
                  <a:srgbClr val="002060"/>
                </a:solidFill>
              </a:rPr>
              <a:t>, IPPROTO_TCP </a:t>
            </a:r>
            <a:r>
              <a:rPr lang="en-US" sz="2000" dirty="0" err="1" smtClean="0">
                <a:solidFill>
                  <a:srgbClr val="002060"/>
                </a:solidFill>
              </a:rPr>
              <a:t>hoặc</a:t>
            </a:r>
            <a:r>
              <a:rPr lang="en-US" sz="2000" dirty="0" smtClean="0">
                <a:solidFill>
                  <a:srgbClr val="002060"/>
                </a:solidFill>
              </a:rPr>
              <a:t> IPPROTO_UDP</a:t>
            </a:r>
            <a:endParaRPr lang="en-US" sz="2000" b="1"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3048000"/>
            <a:ext cx="4953000" cy="1200329"/>
          </a:xfrm>
          <a:prstGeom prst="rect">
            <a:avLst/>
          </a:prstGeom>
          <a:noFill/>
        </p:spPr>
        <p:txBody>
          <a:bodyPr wrap="square" rtlCol="0">
            <a:spAutoFit/>
          </a:bodyPr>
          <a:lstStyle/>
          <a:p>
            <a:r>
              <a:rPr lang="en-US" b="1" smtClean="0">
                <a:solidFill>
                  <a:srgbClr val="002060"/>
                </a:solidFill>
                <a:latin typeface="Courier New" panose="02070309020205020404" pitchFamily="49" charset="0"/>
                <a:cs typeface="Courier New" panose="02070309020205020404" pitchFamily="49" charset="0"/>
              </a:rPr>
              <a:t>SOCKET socket (</a:t>
            </a:r>
          </a:p>
          <a:p>
            <a:r>
              <a:rPr lang="en-US" b="1" smtClean="0">
                <a:solidFill>
                  <a:srgbClr val="002060"/>
                </a:solidFill>
                <a:latin typeface="Courier New" panose="02070309020205020404" pitchFamily="49" charset="0"/>
                <a:cs typeface="Courier New" panose="02070309020205020404" pitchFamily="49" charset="0"/>
              </a:rPr>
              <a:t>    int af,</a:t>
            </a:r>
          </a:p>
          <a:p>
            <a:r>
              <a:rPr lang="en-US" b="1" smtClean="0">
                <a:solidFill>
                  <a:srgbClr val="002060"/>
                </a:solidFill>
                <a:latin typeface="Courier New" panose="02070309020205020404" pitchFamily="49" charset="0"/>
                <a:cs typeface="Courier New" panose="02070309020205020404" pitchFamily="49" charset="0"/>
              </a:rPr>
              <a:t>    int type,</a:t>
            </a:r>
          </a:p>
          <a:p>
            <a:r>
              <a:rPr lang="en-US" b="1" smtClean="0">
                <a:solidFill>
                  <a:srgbClr val="002060"/>
                </a:solidFill>
                <a:latin typeface="Courier New" panose="02070309020205020404" pitchFamily="49" charset="0"/>
                <a:cs typeface="Courier New" panose="02070309020205020404" pitchFamily="49" charset="0"/>
              </a:rPr>
              <a:t>    int protocol );</a:t>
            </a:r>
          </a:p>
        </p:txBody>
      </p:sp>
      <p:sp>
        <p:nvSpPr>
          <p:cNvPr id="4" name="Slide Number Placeholder 3"/>
          <p:cNvSpPr>
            <a:spLocks noGrp="1"/>
          </p:cNvSpPr>
          <p:nvPr>
            <p:ph type="sldNum" sz="quarter" idx="11"/>
          </p:nvPr>
        </p:nvSpPr>
        <p:spPr/>
        <p:txBody>
          <a:bodyPr/>
          <a:lstStyle/>
          <a:p>
            <a:fld id="{01FC069F-519A-4FBA-A280-9BFE5EA1AC9F}"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Tạo SOCKET</a:t>
            </a:r>
          </a:p>
          <a:p>
            <a:pPr lvl="1"/>
            <a:r>
              <a:rPr lang="en-US" sz="2000" smtClean="0">
                <a:solidFill>
                  <a:srgbClr val="002060"/>
                </a:solidFill>
              </a:rPr>
              <a:t>Thí dụ</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371600" y="2464475"/>
            <a:ext cx="6781800" cy="2031325"/>
          </a:xfrm>
          <a:prstGeom prst="rect">
            <a:avLst/>
          </a:prstGeom>
          <a:noFill/>
        </p:spPr>
        <p:txBody>
          <a:bodyPr wrap="square" rtlCol="0">
            <a:spAutoFit/>
          </a:bodyPr>
          <a:lstStyle/>
          <a:p>
            <a:r>
              <a:rPr lang="en-US" b="1" dirty="0" smtClean="0">
                <a:solidFill>
                  <a:srgbClr val="002060"/>
                </a:solidFill>
                <a:latin typeface="Courier New" panose="02070309020205020404" pitchFamily="49" charset="0"/>
                <a:cs typeface="Courier New" panose="02070309020205020404" pitchFamily="49" charset="0"/>
              </a:rPr>
              <a:t>SOCKET s1,s2</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Khai</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báo</a:t>
            </a:r>
            <a:r>
              <a:rPr lang="en-US" b="1" dirty="0" smtClean="0">
                <a:solidFill>
                  <a:srgbClr val="006020"/>
                </a:solidFill>
                <a:latin typeface="Courier New" panose="02070309020205020404" pitchFamily="49" charset="0"/>
                <a:cs typeface="Courier New" panose="02070309020205020404" pitchFamily="49" charset="0"/>
              </a:rPr>
              <a:t> socket s1,s2</a:t>
            </a:r>
          </a:p>
          <a:p>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Tạo</a:t>
            </a:r>
            <a:r>
              <a:rPr lang="en-US" b="1" dirty="0" smtClean="0">
                <a:solidFill>
                  <a:srgbClr val="006020"/>
                </a:solidFill>
                <a:latin typeface="Courier New" panose="02070309020205020404" pitchFamily="49" charset="0"/>
                <a:cs typeface="Courier New" panose="02070309020205020404" pitchFamily="49" charset="0"/>
              </a:rPr>
              <a:t> socket TCP</a:t>
            </a:r>
          </a:p>
          <a:p>
            <a:r>
              <a:rPr lang="en-US" b="1" dirty="0" smtClean="0">
                <a:solidFill>
                  <a:srgbClr val="002060"/>
                </a:solidFill>
                <a:latin typeface="Courier New" panose="02070309020205020404" pitchFamily="49" charset="0"/>
                <a:cs typeface="Courier New" panose="02070309020205020404" pitchFamily="49" charset="0"/>
              </a:rPr>
              <a:t>s1 = socket(AF_INET, SOCK_STREAM, IPPROTO_TCP);</a:t>
            </a:r>
          </a:p>
          <a:p>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Tạo</a:t>
            </a:r>
            <a:r>
              <a:rPr lang="en-US" b="1" dirty="0" smtClean="0">
                <a:solidFill>
                  <a:srgbClr val="006020"/>
                </a:solidFill>
                <a:latin typeface="Courier New" panose="02070309020205020404" pitchFamily="49" charset="0"/>
                <a:cs typeface="Courier New" panose="02070309020205020404" pitchFamily="49" charset="0"/>
              </a:rPr>
              <a:t> socket UDP</a:t>
            </a:r>
          </a:p>
          <a:p>
            <a:r>
              <a:rPr lang="en-US" b="1" dirty="0" smtClean="0">
                <a:solidFill>
                  <a:srgbClr val="002060"/>
                </a:solidFill>
                <a:latin typeface="Courier New" panose="02070309020205020404" pitchFamily="49" charset="0"/>
                <a:cs typeface="Courier New" panose="02070309020205020404" pitchFamily="49" charset="0"/>
              </a:rPr>
              <a:t>s2 = socket(AF_INET,SOCK_DGRAM,IPPROTO_UDP);</a:t>
            </a:r>
          </a:p>
        </p:txBody>
      </p:sp>
      <p:sp>
        <p:nvSpPr>
          <p:cNvPr id="4" name="Slide Number Placeholder 3"/>
          <p:cNvSpPr>
            <a:spLocks noGrp="1"/>
          </p:cNvSpPr>
          <p:nvPr>
            <p:ph type="sldNum" sz="quarter" idx="11"/>
          </p:nvPr>
        </p:nvSpPr>
        <p:spPr/>
        <p:txBody>
          <a:bodyPr/>
          <a:lstStyle/>
          <a:p>
            <a:fld id="{01FC069F-519A-4FBA-A280-9BFE5EA1AC9F}" type="slidenum">
              <a:rPr lang="en-US" smtClean="0"/>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Xác</a:t>
            </a:r>
            <a:r>
              <a:rPr lang="en-US" sz="2400" dirty="0" smtClean="0">
                <a:solidFill>
                  <a:srgbClr val="002060"/>
                </a:solidFill>
              </a:rPr>
              <a:t> </a:t>
            </a:r>
            <a:r>
              <a:rPr lang="en-US" sz="2400" dirty="0" err="1" smtClean="0">
                <a:solidFill>
                  <a:srgbClr val="002060"/>
                </a:solidFill>
              </a:rPr>
              <a:t>định</a:t>
            </a:r>
            <a:r>
              <a:rPr lang="en-US" sz="2400" dirty="0" smtClean="0">
                <a:solidFill>
                  <a:srgbClr val="002060"/>
                </a:solidFill>
              </a:rPr>
              <a:t> </a:t>
            </a:r>
            <a:r>
              <a:rPr lang="en-US" sz="2400" dirty="0" err="1" smtClean="0">
                <a:solidFill>
                  <a:srgbClr val="002060"/>
                </a:solidFill>
              </a:rPr>
              <a:t>địa</a:t>
            </a:r>
            <a:r>
              <a:rPr lang="en-US" sz="2400" dirty="0" smtClean="0">
                <a:solidFill>
                  <a:srgbClr val="002060"/>
                </a:solidFill>
              </a:rPr>
              <a:t> </a:t>
            </a:r>
            <a:r>
              <a:rPr lang="en-US" sz="2400" dirty="0" err="1" smtClean="0">
                <a:solidFill>
                  <a:srgbClr val="002060"/>
                </a:solidFill>
              </a:rPr>
              <a:t>chỉ</a:t>
            </a:r>
            <a:endParaRPr lang="en-US" sz="2400" dirty="0" smtClean="0">
              <a:solidFill>
                <a:srgbClr val="002060"/>
              </a:solidFill>
            </a:endParaRPr>
          </a:p>
          <a:p>
            <a:pPr lvl="1"/>
            <a:r>
              <a:rPr lang="en-US" sz="2000" dirty="0" smtClean="0">
                <a:solidFill>
                  <a:srgbClr val="002060"/>
                </a:solidFill>
              </a:rPr>
              <a:t>WinSock </a:t>
            </a:r>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b="1" dirty="0" err="1" smtClean="0">
                <a:solidFill>
                  <a:srgbClr val="002060"/>
                </a:solidFill>
              </a:rPr>
              <a:t>sockaddr_in</a:t>
            </a:r>
            <a:r>
              <a:rPr lang="en-US" sz="2000" dirty="0" smtClean="0">
                <a:solidFill>
                  <a:srgbClr val="002060"/>
                </a:solidFill>
              </a:rPr>
              <a:t> </a:t>
            </a:r>
            <a:r>
              <a:rPr lang="en-US" sz="2000" dirty="0" err="1" smtClean="0">
                <a:solidFill>
                  <a:srgbClr val="002060"/>
                </a:solidFill>
              </a:rPr>
              <a:t>để</a:t>
            </a:r>
            <a:r>
              <a:rPr lang="en-US" sz="2000" dirty="0" smtClean="0">
                <a:solidFill>
                  <a:srgbClr val="002060"/>
                </a:solidFill>
              </a:rPr>
              <a:t> </a:t>
            </a:r>
            <a:r>
              <a:rPr lang="en-US" sz="2000" dirty="0" err="1" smtClean="0">
                <a:solidFill>
                  <a:srgbClr val="002060"/>
                </a:solidFill>
              </a:rPr>
              <a:t>lưu</a:t>
            </a:r>
            <a:r>
              <a:rPr lang="en-US" sz="2000" dirty="0" smtClean="0">
                <a:solidFill>
                  <a:srgbClr val="002060"/>
                </a:solidFill>
              </a:rPr>
              <a:t> </a:t>
            </a:r>
            <a:r>
              <a:rPr lang="en-US" sz="2000" dirty="0" err="1" smtClean="0">
                <a:solidFill>
                  <a:srgbClr val="002060"/>
                </a:solidFill>
              </a:rPr>
              <a:t>địa</a:t>
            </a:r>
            <a:r>
              <a:rPr lang="en-US" sz="2000" dirty="0" smtClean="0">
                <a:solidFill>
                  <a:srgbClr val="002060"/>
                </a:solidFill>
              </a:rPr>
              <a:t> </a:t>
            </a:r>
            <a:r>
              <a:rPr lang="en-US" sz="2000" dirty="0" err="1" smtClean="0">
                <a:solidFill>
                  <a:srgbClr val="002060"/>
                </a:solidFill>
              </a:rPr>
              <a:t>chỉ</a:t>
            </a:r>
            <a:r>
              <a:rPr lang="en-US" sz="2000" dirty="0" smtClean="0">
                <a:solidFill>
                  <a:srgbClr val="002060"/>
                </a:solidFill>
              </a:rPr>
              <a:t> </a:t>
            </a:r>
            <a:r>
              <a:rPr lang="en-US" sz="2000" dirty="0" err="1" smtClean="0">
                <a:solidFill>
                  <a:srgbClr val="002060"/>
                </a:solidFill>
              </a:rPr>
              <a:t>của</a:t>
            </a:r>
            <a:r>
              <a:rPr lang="en-US" sz="2000" dirty="0" smtClean="0">
                <a:solidFill>
                  <a:srgbClr val="002060"/>
                </a:solidFill>
              </a:rPr>
              <a:t> </a:t>
            </a:r>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đích</a:t>
            </a:r>
            <a:r>
              <a:rPr lang="en-US" sz="2000" dirty="0" smtClean="0">
                <a:solidFill>
                  <a:srgbClr val="002060"/>
                </a:solidFill>
              </a:rPr>
              <a:t> </a:t>
            </a:r>
            <a:r>
              <a:rPr lang="en-US" sz="2000" dirty="0" err="1" smtClean="0">
                <a:solidFill>
                  <a:srgbClr val="002060"/>
                </a:solidFill>
              </a:rPr>
              <a:t>cần</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đến</a:t>
            </a:r>
            <a:r>
              <a:rPr lang="en-US" sz="2000" dirty="0" smtClean="0">
                <a:solidFill>
                  <a:srgbClr val="002060"/>
                </a:solidFill>
              </a:rPr>
              <a:t>. </a:t>
            </a:r>
          </a:p>
          <a:p>
            <a:pPr lvl="1"/>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cần</a:t>
            </a:r>
            <a:r>
              <a:rPr lang="en-US" sz="2000" dirty="0" smtClean="0">
                <a:solidFill>
                  <a:srgbClr val="002060"/>
                </a:solidFill>
              </a:rPr>
              <a:t> </a:t>
            </a:r>
            <a:r>
              <a:rPr lang="en-US" sz="2000" dirty="0" err="1" smtClean="0">
                <a:solidFill>
                  <a:srgbClr val="002060"/>
                </a:solidFill>
              </a:rPr>
              <a:t>khởi</a:t>
            </a:r>
            <a:r>
              <a:rPr lang="en-US" sz="2000" dirty="0" smtClean="0">
                <a:solidFill>
                  <a:srgbClr val="002060"/>
                </a:solidFill>
              </a:rPr>
              <a:t> </a:t>
            </a:r>
            <a:r>
              <a:rPr lang="en-US" sz="2000" dirty="0" err="1" smtClean="0">
                <a:solidFill>
                  <a:srgbClr val="002060"/>
                </a:solidFill>
              </a:rPr>
              <a:t>tạo</a:t>
            </a:r>
            <a:r>
              <a:rPr lang="en-US" sz="2000" dirty="0" smtClean="0">
                <a:solidFill>
                  <a:srgbClr val="002060"/>
                </a:solidFill>
              </a:rPr>
              <a:t> </a:t>
            </a:r>
            <a:r>
              <a:rPr lang="en-US" sz="2000" dirty="0" err="1" smtClean="0">
                <a:solidFill>
                  <a:srgbClr val="002060"/>
                </a:solidFill>
              </a:rPr>
              <a:t>thông</a:t>
            </a:r>
            <a:r>
              <a:rPr lang="en-US" sz="2000" dirty="0" smtClean="0">
                <a:solidFill>
                  <a:srgbClr val="002060"/>
                </a:solidFill>
              </a:rPr>
              <a:t> tin </a:t>
            </a:r>
            <a:r>
              <a:rPr lang="en-US" sz="2000" dirty="0" err="1" smtClean="0">
                <a:solidFill>
                  <a:srgbClr val="002060"/>
                </a:solidFill>
              </a:rPr>
              <a:t>trong</a:t>
            </a:r>
            <a:r>
              <a:rPr lang="en-US" sz="2000" dirty="0" smtClean="0">
                <a:solidFill>
                  <a:srgbClr val="002060"/>
                </a:solidFill>
              </a:rPr>
              <a:t> </a:t>
            </a:r>
            <a:r>
              <a:rPr lang="en-US" sz="2000" dirty="0" err="1" smtClean="0">
                <a:solidFill>
                  <a:srgbClr val="002060"/>
                </a:solidFill>
              </a:rPr>
              <a:t>cấu</a:t>
            </a:r>
            <a:r>
              <a:rPr lang="en-US" sz="2000" dirty="0" smtClean="0">
                <a:solidFill>
                  <a:srgbClr val="002060"/>
                </a:solidFill>
              </a:rPr>
              <a:t> </a:t>
            </a:r>
            <a:r>
              <a:rPr lang="en-US" sz="2000" dirty="0" err="1" smtClean="0">
                <a:solidFill>
                  <a:srgbClr val="002060"/>
                </a:solidFill>
              </a:rPr>
              <a:t>trúc</a:t>
            </a:r>
            <a:r>
              <a:rPr lang="en-US" sz="2000" dirty="0" smtClean="0">
                <a:solidFill>
                  <a:srgbClr val="002060"/>
                </a:solidFill>
              </a:rPr>
              <a:t> </a:t>
            </a:r>
            <a:r>
              <a:rPr lang="en-US" sz="2000" dirty="0" err="1" smtClean="0">
                <a:solidFill>
                  <a:srgbClr val="002060"/>
                </a:solidFill>
              </a:rPr>
              <a:t>này</a:t>
            </a:r>
            <a:endParaRPr lang="en-US" sz="2000" dirty="0" smtClean="0">
              <a:solidFill>
                <a:srgbClr val="002060"/>
              </a:solidFill>
            </a:endParaRPr>
          </a:p>
          <a:p>
            <a:pPr lvl="1"/>
            <a:endParaRPr lang="en-US" sz="2000" dirty="0" smtClean="0">
              <a:solidFill>
                <a:srgbClr val="002060"/>
              </a:solidFill>
            </a:endParaRPr>
          </a:p>
          <a:p>
            <a:pPr lvl="1"/>
            <a:endParaRPr lang="en-US" sz="2000" dirty="0" smtClean="0">
              <a:solidFill>
                <a:srgbClr val="002060"/>
              </a:solidFill>
            </a:endParaRPr>
          </a:p>
          <a:p>
            <a:pPr lvl="2">
              <a:buNone/>
            </a:pPr>
            <a:r>
              <a:rPr lang="en-US" sz="2000" dirty="0" smtClean="0">
                <a:solidFill>
                  <a:srgbClr val="002060"/>
                </a:solidFill>
              </a:rPr>
              <a:t>	</a:t>
            </a:r>
          </a:p>
          <a:p>
            <a:pPr lvl="2">
              <a:buNone/>
            </a:pPr>
            <a:endParaRPr lang="en-US" sz="2000" dirty="0" smtClean="0">
              <a:solidFill>
                <a:srgbClr val="002060"/>
              </a:solidFill>
            </a:endParaRPr>
          </a:p>
          <a:p>
            <a:pPr lvl="1">
              <a:buNone/>
            </a:pPr>
            <a:endParaRPr lang="en-US" sz="2000"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a:xfrm>
            <a:off x="533400" y="3122474"/>
            <a:ext cx="8153400" cy="1754326"/>
          </a:xfrm>
          <a:prstGeom prst="rect">
            <a:avLst/>
          </a:prstGeom>
          <a:noFill/>
        </p:spPr>
        <p:txBody>
          <a:bodyPr wrap="square" rtlCol="0">
            <a:spAutoFit/>
          </a:bodyPr>
          <a:lstStyle/>
          <a:p>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sockaddr_in</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short </a:t>
            </a:r>
            <a:r>
              <a:rPr lang="en-US" b="1" dirty="0" err="1" smtClean="0">
                <a:solidFill>
                  <a:srgbClr val="002060"/>
                </a:solidFill>
                <a:latin typeface="Courier New" panose="02070309020205020404" pitchFamily="49" charset="0"/>
                <a:cs typeface="Courier New" panose="02070309020205020404" pitchFamily="49" charset="0"/>
              </a:rPr>
              <a:t>sin_family</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Họ</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giao</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thức</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thường</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là</a:t>
            </a:r>
            <a:r>
              <a:rPr lang="en-US" b="1" dirty="0" smtClean="0">
                <a:solidFill>
                  <a:srgbClr val="006020"/>
                </a:solidFill>
                <a:latin typeface="Courier New" panose="02070309020205020404" pitchFamily="49" charset="0"/>
                <a:cs typeface="Courier New" panose="02070309020205020404" pitchFamily="49" charset="0"/>
              </a:rPr>
              <a:t> AF_INET</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u_short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sin_port</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Cổng</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dạng</a:t>
            </a:r>
            <a:r>
              <a:rPr lang="en-US" b="1" dirty="0" smtClean="0">
                <a:solidFill>
                  <a:srgbClr val="006020"/>
                </a:solidFill>
                <a:latin typeface="Courier New" panose="02070309020205020404" pitchFamily="49" charset="0"/>
                <a:cs typeface="Courier New" panose="02070309020205020404" pitchFamily="49" charset="0"/>
              </a:rPr>
              <a:t> big-endian</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in_addr</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sin_addr</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Địa</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chỉ</a:t>
            </a:r>
            <a:r>
              <a:rPr lang="en-US" b="1" dirty="0" smtClean="0">
                <a:solidFill>
                  <a:srgbClr val="006020"/>
                </a:solidFill>
                <a:latin typeface="Courier New" panose="02070309020205020404" pitchFamily="49" charset="0"/>
                <a:cs typeface="Courier New" panose="02070309020205020404" pitchFamily="49" charset="0"/>
              </a:rPr>
              <a:t> IP</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char </a:t>
            </a:r>
            <a:r>
              <a:rPr lang="en-US" b="1" dirty="0" err="1" smtClean="0">
                <a:solidFill>
                  <a:srgbClr val="002060"/>
                </a:solidFill>
                <a:latin typeface="Courier New" panose="02070309020205020404" pitchFamily="49" charset="0"/>
                <a:cs typeface="Courier New" panose="02070309020205020404" pitchFamily="49" charset="0"/>
              </a:rPr>
              <a:t>sin_zero</a:t>
            </a:r>
            <a:r>
              <a:rPr lang="en-US" b="1" dirty="0" smtClean="0">
                <a:solidFill>
                  <a:srgbClr val="002060"/>
                </a:solidFill>
                <a:latin typeface="Courier New" panose="02070309020205020404" pitchFamily="49" charset="0"/>
                <a:cs typeface="Courier New" panose="02070309020205020404" pitchFamily="49" charset="0"/>
              </a:rPr>
              <a:t>[8</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Không</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sử</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dụng</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với</a:t>
            </a:r>
            <a:r>
              <a:rPr lang="en-US" b="1" dirty="0" smtClean="0">
                <a:solidFill>
                  <a:srgbClr val="006020"/>
                </a:solidFill>
                <a:latin typeface="Courier New" panose="02070309020205020404" pitchFamily="49" charset="0"/>
                <a:cs typeface="Courier New" panose="02070309020205020404" pitchFamily="49" charset="0"/>
              </a:rPr>
              <a:t> IPv4</a:t>
            </a:r>
            <a:r>
              <a:rPr lang="en-US" b="1" dirty="0" smtClean="0">
                <a:solidFill>
                  <a:srgbClr val="002060"/>
                </a:solidFill>
                <a:latin typeface="Courier New" panose="02070309020205020404" pitchFamily="49" charset="0"/>
                <a:cs typeface="Courier New" panose="02070309020205020404" pitchFamily="49" charset="0"/>
              </a:rPr>
              <a:t> </a:t>
            </a:r>
          </a:p>
          <a:p>
            <a:r>
              <a:rPr lang="en-US" b="1" dirty="0" smtClean="0">
                <a:solidFill>
                  <a:srgbClr val="00206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Xác</a:t>
            </a:r>
            <a:r>
              <a:rPr lang="en-US" sz="2400" dirty="0" smtClean="0">
                <a:solidFill>
                  <a:srgbClr val="002060"/>
                </a:solidFill>
              </a:rPr>
              <a:t> </a:t>
            </a:r>
            <a:r>
              <a:rPr lang="en-US" sz="2400" dirty="0" err="1" smtClean="0">
                <a:solidFill>
                  <a:srgbClr val="002060"/>
                </a:solidFill>
              </a:rPr>
              <a:t>định</a:t>
            </a:r>
            <a:r>
              <a:rPr lang="en-US" sz="2400" dirty="0" smtClean="0">
                <a:solidFill>
                  <a:srgbClr val="002060"/>
                </a:solidFill>
              </a:rPr>
              <a:t> </a:t>
            </a:r>
            <a:r>
              <a:rPr lang="en-US" sz="2400" dirty="0" err="1" smtClean="0">
                <a:solidFill>
                  <a:srgbClr val="002060"/>
                </a:solidFill>
              </a:rPr>
              <a:t>địa</a:t>
            </a:r>
            <a:r>
              <a:rPr lang="en-US" sz="2400" dirty="0" smtClean="0">
                <a:solidFill>
                  <a:srgbClr val="002060"/>
                </a:solidFill>
              </a:rPr>
              <a:t> </a:t>
            </a:r>
            <a:r>
              <a:rPr lang="en-US" sz="2400" dirty="0" err="1" smtClean="0">
                <a:solidFill>
                  <a:srgbClr val="002060"/>
                </a:solidFill>
              </a:rPr>
              <a:t>chỉ</a:t>
            </a:r>
            <a:endParaRPr lang="en-US" sz="2400" dirty="0" smtClean="0">
              <a:solidFill>
                <a:srgbClr val="002060"/>
              </a:solidFill>
            </a:endParaRPr>
          </a:p>
          <a:p>
            <a:pPr lvl="1"/>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các</a:t>
            </a:r>
            <a:r>
              <a:rPr lang="en-US" sz="2000" dirty="0" smtClean="0">
                <a:solidFill>
                  <a:srgbClr val="002060"/>
                </a:solidFill>
              </a:rPr>
              <a:t> </a:t>
            </a:r>
            <a:r>
              <a:rPr lang="en-US" sz="2000" dirty="0" err="1" smtClean="0">
                <a:solidFill>
                  <a:srgbClr val="002060"/>
                </a:solidFill>
              </a:rPr>
              <a:t>hàm</a:t>
            </a:r>
            <a:r>
              <a:rPr lang="en-US" sz="2000" dirty="0" smtClean="0">
                <a:solidFill>
                  <a:srgbClr val="002060"/>
                </a:solidFill>
              </a:rPr>
              <a:t> </a:t>
            </a:r>
            <a:r>
              <a:rPr lang="en-US" sz="2000" dirty="0" err="1" smtClean="0">
                <a:solidFill>
                  <a:srgbClr val="002060"/>
                </a:solidFill>
              </a:rPr>
              <a:t>hỗ</a:t>
            </a:r>
            <a:r>
              <a:rPr lang="en-US" sz="2000" dirty="0" smtClean="0">
                <a:solidFill>
                  <a:srgbClr val="002060"/>
                </a:solidFill>
              </a:rPr>
              <a:t> </a:t>
            </a:r>
            <a:r>
              <a:rPr lang="en-US" sz="2000" dirty="0" err="1" smtClean="0">
                <a:solidFill>
                  <a:srgbClr val="002060"/>
                </a:solidFill>
              </a:rPr>
              <a:t>trợ</a:t>
            </a:r>
            <a:r>
              <a:rPr lang="en-US" sz="2000" dirty="0" smtClean="0">
                <a:solidFill>
                  <a:srgbClr val="002060"/>
                </a:solidFill>
              </a:rPr>
              <a:t> :</a:t>
            </a:r>
          </a:p>
          <a:p>
            <a:pPr lvl="2">
              <a:buFont typeface="Courier New" panose="02070309020205020404" pitchFamily="49" charset="0"/>
              <a:buChar char="o"/>
            </a:pPr>
            <a:r>
              <a:rPr lang="en-US" sz="2000" dirty="0" err="1" smtClean="0">
                <a:solidFill>
                  <a:srgbClr val="002060"/>
                </a:solidFill>
              </a:rPr>
              <a:t>Chuyển</a:t>
            </a:r>
            <a:r>
              <a:rPr lang="en-US" sz="2000" dirty="0" smtClean="0">
                <a:solidFill>
                  <a:srgbClr val="002060"/>
                </a:solidFill>
              </a:rPr>
              <a:t> </a:t>
            </a:r>
            <a:r>
              <a:rPr lang="en-US" sz="2000" dirty="0" err="1" smtClean="0">
                <a:solidFill>
                  <a:srgbClr val="002060"/>
                </a:solidFill>
              </a:rPr>
              <a:t>đổi</a:t>
            </a:r>
            <a:r>
              <a:rPr lang="en-US" sz="2000" dirty="0" smtClean="0">
                <a:solidFill>
                  <a:srgbClr val="002060"/>
                </a:solidFill>
              </a:rPr>
              <a:t> </a:t>
            </a:r>
            <a:r>
              <a:rPr lang="en-US" sz="2000" dirty="0" err="1" smtClean="0">
                <a:solidFill>
                  <a:srgbClr val="002060"/>
                </a:solidFill>
              </a:rPr>
              <a:t>địa</a:t>
            </a:r>
            <a:r>
              <a:rPr lang="en-US" sz="2000" dirty="0" smtClean="0">
                <a:solidFill>
                  <a:srgbClr val="002060"/>
                </a:solidFill>
              </a:rPr>
              <a:t> </a:t>
            </a:r>
            <a:r>
              <a:rPr lang="en-US" sz="2000" dirty="0" err="1" smtClean="0">
                <a:solidFill>
                  <a:srgbClr val="002060"/>
                </a:solidFill>
              </a:rPr>
              <a:t>chỉ</a:t>
            </a:r>
            <a:r>
              <a:rPr lang="en-US" sz="2000" dirty="0" smtClean="0">
                <a:solidFill>
                  <a:srgbClr val="002060"/>
                </a:solidFill>
              </a:rPr>
              <a:t> IP </a:t>
            </a:r>
            <a:r>
              <a:rPr lang="en-US" sz="2000" dirty="0" err="1" smtClean="0">
                <a:solidFill>
                  <a:srgbClr val="002060"/>
                </a:solidFill>
              </a:rPr>
              <a:t>dạng</a:t>
            </a:r>
            <a:r>
              <a:rPr lang="en-US" sz="2000" dirty="0" smtClean="0">
                <a:solidFill>
                  <a:srgbClr val="002060"/>
                </a:solidFill>
              </a:rPr>
              <a:t> </a:t>
            </a:r>
            <a:r>
              <a:rPr lang="en-US" sz="2000" dirty="0" err="1" smtClean="0">
                <a:solidFill>
                  <a:srgbClr val="002060"/>
                </a:solidFill>
              </a:rPr>
              <a:t>xâu</a:t>
            </a:r>
            <a:r>
              <a:rPr lang="en-US" sz="2000" dirty="0" smtClean="0">
                <a:solidFill>
                  <a:srgbClr val="002060"/>
                </a:solidFill>
              </a:rPr>
              <a:t> sang </a:t>
            </a:r>
            <a:r>
              <a:rPr lang="en-US" sz="2000" dirty="0" err="1" smtClean="0">
                <a:solidFill>
                  <a:srgbClr val="002060"/>
                </a:solidFill>
              </a:rPr>
              <a:t>số</a:t>
            </a:r>
            <a:r>
              <a:rPr lang="en-US" sz="2000" dirty="0" smtClean="0">
                <a:solidFill>
                  <a:srgbClr val="002060"/>
                </a:solidFill>
              </a:rPr>
              <a:t> </a:t>
            </a:r>
            <a:r>
              <a:rPr lang="en-US" sz="2000" dirty="0" err="1" smtClean="0">
                <a:solidFill>
                  <a:srgbClr val="002060"/>
                </a:solidFill>
              </a:rPr>
              <a:t>nguyên</a:t>
            </a:r>
            <a:r>
              <a:rPr lang="en-US" sz="2000" dirty="0" smtClean="0">
                <a:solidFill>
                  <a:srgbClr val="002060"/>
                </a:solidFill>
              </a:rPr>
              <a:t> 32 bit</a:t>
            </a:r>
          </a:p>
          <a:p>
            <a:pPr lvl="2">
              <a:buFont typeface="Courier New" panose="02070309020205020404" pitchFamily="49" charset="0"/>
              <a:buChar char="o"/>
            </a:pPr>
            <a:endParaRPr lang="en-US" sz="2000" dirty="0" smtClean="0">
              <a:solidFill>
                <a:srgbClr val="002060"/>
              </a:solidFill>
            </a:endParaRPr>
          </a:p>
          <a:p>
            <a:pPr lvl="2">
              <a:buFont typeface="Courier New" panose="02070309020205020404" pitchFamily="49" charset="0"/>
              <a:buChar char="o"/>
            </a:pPr>
            <a:r>
              <a:rPr lang="en-US" sz="2000" dirty="0" err="1" smtClean="0">
                <a:solidFill>
                  <a:srgbClr val="002060"/>
                </a:solidFill>
              </a:rPr>
              <a:t>Chuyển</a:t>
            </a:r>
            <a:r>
              <a:rPr lang="en-US" sz="2000" dirty="0" smtClean="0">
                <a:solidFill>
                  <a:srgbClr val="002060"/>
                </a:solidFill>
              </a:rPr>
              <a:t> </a:t>
            </a:r>
            <a:r>
              <a:rPr lang="en-US" sz="2000" dirty="0" err="1" smtClean="0">
                <a:solidFill>
                  <a:srgbClr val="002060"/>
                </a:solidFill>
              </a:rPr>
              <a:t>đổi</a:t>
            </a:r>
            <a:r>
              <a:rPr lang="en-US" sz="2000" dirty="0" smtClean="0">
                <a:solidFill>
                  <a:srgbClr val="002060"/>
                </a:solidFill>
              </a:rPr>
              <a:t> </a:t>
            </a:r>
            <a:r>
              <a:rPr lang="en-US" sz="2000" dirty="0" err="1" smtClean="0">
                <a:solidFill>
                  <a:srgbClr val="002060"/>
                </a:solidFill>
              </a:rPr>
              <a:t>địa</a:t>
            </a:r>
            <a:r>
              <a:rPr lang="en-US" sz="2000" dirty="0" smtClean="0">
                <a:solidFill>
                  <a:srgbClr val="002060"/>
                </a:solidFill>
              </a:rPr>
              <a:t> </a:t>
            </a:r>
            <a:r>
              <a:rPr lang="en-US" sz="2000" dirty="0" err="1" smtClean="0">
                <a:solidFill>
                  <a:srgbClr val="002060"/>
                </a:solidFill>
              </a:rPr>
              <a:t>chỉ</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dạng</a:t>
            </a:r>
            <a:r>
              <a:rPr lang="en-US" sz="2000" dirty="0" smtClean="0">
                <a:solidFill>
                  <a:srgbClr val="002060"/>
                </a:solidFill>
              </a:rPr>
              <a:t> </a:t>
            </a:r>
            <a:r>
              <a:rPr lang="en-US" sz="2000" b="1" dirty="0" err="1" smtClean="0">
                <a:solidFill>
                  <a:srgbClr val="002060"/>
                </a:solidFill>
              </a:rPr>
              <a:t>in_addr</a:t>
            </a:r>
            <a:r>
              <a:rPr lang="en-US" sz="2000" dirty="0" smtClean="0">
                <a:solidFill>
                  <a:srgbClr val="002060"/>
                </a:solidFill>
              </a:rPr>
              <a:t> sang </a:t>
            </a:r>
            <a:r>
              <a:rPr lang="en-US" sz="2000" dirty="0" err="1" smtClean="0">
                <a:solidFill>
                  <a:srgbClr val="002060"/>
                </a:solidFill>
              </a:rPr>
              <a:t>dạng</a:t>
            </a:r>
            <a:r>
              <a:rPr lang="en-US" sz="2000" dirty="0" smtClean="0">
                <a:solidFill>
                  <a:srgbClr val="002060"/>
                </a:solidFill>
              </a:rPr>
              <a:t> </a:t>
            </a:r>
            <a:r>
              <a:rPr lang="en-US" sz="2000" dirty="0" err="1" smtClean="0">
                <a:solidFill>
                  <a:srgbClr val="002060"/>
                </a:solidFill>
              </a:rPr>
              <a:t>xâu</a:t>
            </a:r>
            <a:endParaRPr lang="en-US" sz="2000" dirty="0" smtClean="0">
              <a:solidFill>
                <a:srgbClr val="002060"/>
              </a:solidFill>
            </a:endParaRPr>
          </a:p>
          <a:p>
            <a:pPr lvl="2">
              <a:buFont typeface="Courier New" panose="02070309020205020404" pitchFamily="49" charset="0"/>
              <a:buChar char="o"/>
            </a:pPr>
            <a:endParaRPr lang="en-US" sz="2000" dirty="0" smtClean="0">
              <a:solidFill>
                <a:srgbClr val="002060"/>
              </a:solidFill>
            </a:endParaRPr>
          </a:p>
          <a:p>
            <a:pPr lvl="2">
              <a:buFont typeface="Courier New" panose="02070309020205020404" pitchFamily="49" charset="0"/>
              <a:buChar char="o"/>
            </a:pPr>
            <a:r>
              <a:rPr lang="en-US" sz="2000" dirty="0" err="1" smtClean="0">
                <a:solidFill>
                  <a:srgbClr val="002060"/>
                </a:solidFill>
              </a:rPr>
              <a:t>Chuyển</a:t>
            </a:r>
            <a:r>
              <a:rPr lang="en-US" sz="2000" dirty="0" smtClean="0">
                <a:solidFill>
                  <a:srgbClr val="002060"/>
                </a:solidFill>
              </a:rPr>
              <a:t> </a:t>
            </a:r>
            <a:r>
              <a:rPr lang="en-US" sz="2000" dirty="0" err="1" smtClean="0">
                <a:solidFill>
                  <a:srgbClr val="002060"/>
                </a:solidFill>
              </a:rPr>
              <a:t>đổi</a:t>
            </a:r>
            <a:r>
              <a:rPr lang="en-US" sz="2000" dirty="0" smtClean="0">
                <a:solidFill>
                  <a:srgbClr val="002060"/>
                </a:solidFill>
              </a:rPr>
              <a:t> little-endian =&gt; big-endian (network order)</a:t>
            </a:r>
          </a:p>
          <a:p>
            <a:pPr lvl="2">
              <a:buFont typeface="Courier New" panose="02070309020205020404" pitchFamily="49" charset="0"/>
              <a:buChar char="o"/>
            </a:pPr>
            <a:endParaRPr lang="en-US" sz="2000" dirty="0" smtClean="0">
              <a:solidFill>
                <a:srgbClr val="002060"/>
              </a:solidFill>
            </a:endParaRPr>
          </a:p>
          <a:p>
            <a:pPr lvl="2">
              <a:buFont typeface="Courier New" panose="02070309020205020404" pitchFamily="49" charset="0"/>
              <a:buChar char="o"/>
            </a:pPr>
            <a:endParaRPr lang="en-US" sz="2000" dirty="0" smtClean="0">
              <a:solidFill>
                <a:srgbClr val="002060"/>
              </a:solidFill>
            </a:endParaRPr>
          </a:p>
          <a:p>
            <a:pPr lvl="2">
              <a:buFont typeface="Courier New" panose="02070309020205020404" pitchFamily="49" charset="0"/>
              <a:buChar char="o"/>
            </a:pPr>
            <a:endParaRPr lang="en-US" sz="2000" dirty="0" smtClean="0">
              <a:solidFill>
                <a:srgbClr val="002060"/>
              </a:solidFill>
            </a:endParaRPr>
          </a:p>
          <a:p>
            <a:pPr lvl="2">
              <a:buFont typeface="Courier New" panose="02070309020205020404" pitchFamily="49" charset="0"/>
              <a:buChar char="o"/>
            </a:pPr>
            <a:endParaRPr lang="en-US" sz="2000" dirty="0" smtClean="0">
              <a:solidFill>
                <a:srgbClr val="002060"/>
              </a:solidFill>
            </a:endParaRPr>
          </a:p>
          <a:p>
            <a:pPr lvl="2">
              <a:buFont typeface="Courier New" panose="02070309020205020404" pitchFamily="49" charset="0"/>
              <a:buChar char="o"/>
            </a:pPr>
            <a:r>
              <a:rPr lang="en-US" sz="2000" dirty="0" err="1" smtClean="0">
                <a:solidFill>
                  <a:srgbClr val="002060"/>
                </a:solidFill>
              </a:rPr>
              <a:t>Chuyển</a:t>
            </a:r>
            <a:r>
              <a:rPr lang="en-US" sz="2000" dirty="0" smtClean="0">
                <a:solidFill>
                  <a:srgbClr val="002060"/>
                </a:solidFill>
              </a:rPr>
              <a:t> </a:t>
            </a:r>
            <a:r>
              <a:rPr lang="en-US" sz="2000" dirty="0" err="1" smtClean="0">
                <a:solidFill>
                  <a:srgbClr val="002060"/>
                </a:solidFill>
              </a:rPr>
              <a:t>đổi</a:t>
            </a:r>
            <a:r>
              <a:rPr lang="en-US" sz="2000" dirty="0" smtClean="0">
                <a:solidFill>
                  <a:srgbClr val="002060"/>
                </a:solidFill>
              </a:rPr>
              <a:t> big-endian =&gt; little-endian (host order)</a:t>
            </a:r>
          </a:p>
          <a:p>
            <a:pPr lvl="2">
              <a:buNone/>
            </a:pPr>
            <a:r>
              <a:rPr lang="en-US" sz="2000" dirty="0" smtClean="0">
                <a:solidFill>
                  <a:srgbClr val="002060"/>
                </a:solidFill>
              </a:rPr>
              <a:t>	</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1676400" y="5334000"/>
            <a:ext cx="6324600" cy="1107996"/>
          </a:xfrm>
          <a:prstGeom prst="rect">
            <a:avLst/>
          </a:prstGeom>
          <a:noFill/>
        </p:spPr>
        <p:txBody>
          <a:bodyPr wrap="square" rtlCol="0">
            <a:spAutoFit/>
          </a:bodyPr>
          <a:lstStyle/>
          <a:p>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Chuyển</a:t>
            </a:r>
            <a:r>
              <a:rPr lang="en-US" sz="1600" b="1" dirty="0" smtClean="0">
                <a:solidFill>
                  <a:srgbClr val="006020"/>
                </a:solidFill>
                <a:latin typeface="Courier New" panose="02070309020205020404" pitchFamily="49" charset="0"/>
                <a:cs typeface="Courier New" panose="02070309020205020404" pitchFamily="49" charset="0"/>
              </a:rPr>
              <a:t> 4 byte </a:t>
            </a:r>
            <a:r>
              <a:rPr lang="en-US" sz="1600" b="1" dirty="0" err="1" smtClean="0">
                <a:solidFill>
                  <a:srgbClr val="006020"/>
                </a:solidFill>
                <a:latin typeface="Courier New" panose="02070309020205020404" pitchFamily="49" charset="0"/>
                <a:cs typeface="Courier New" panose="02070309020205020404" pitchFamily="49" charset="0"/>
              </a:rPr>
              <a:t>từ</a:t>
            </a:r>
            <a:r>
              <a:rPr lang="en-US" sz="1600" b="1" dirty="0" smtClean="0">
                <a:solidFill>
                  <a:srgbClr val="006020"/>
                </a:solidFill>
                <a:latin typeface="Courier New" panose="02070309020205020404" pitchFamily="49" charset="0"/>
                <a:cs typeface="Courier New" panose="02070309020205020404" pitchFamily="49" charset="0"/>
              </a:rPr>
              <a:t> big-endian=&gt;little-endian</a:t>
            </a:r>
          </a:p>
          <a:p>
            <a:r>
              <a:rPr lang="en-US" sz="1600" b="1" dirty="0" err="1" smtClean="0">
                <a:solidFill>
                  <a:srgbClr val="002060"/>
                </a:solidFill>
                <a:latin typeface="Courier New" panose="02070309020205020404" pitchFamily="49" charset="0"/>
                <a:cs typeface="Courier New" panose="02070309020205020404" pitchFamily="49" charset="0"/>
              </a:rPr>
              <a:t>u_long</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ntohl</a:t>
            </a:r>
            <a:r>
              <a:rPr lang="en-US" sz="1600" b="1" dirty="0" smtClean="0">
                <a:solidFill>
                  <a:srgbClr val="002060"/>
                </a:solidFill>
                <a:latin typeface="Courier New" panose="02070309020205020404" pitchFamily="49" charset="0"/>
                <a:cs typeface="Courier New" panose="02070309020205020404" pitchFamily="49" charset="0"/>
              </a:rPr>
              <a:t>(</a:t>
            </a:r>
            <a:r>
              <a:rPr lang="en-US" sz="1600" b="1" dirty="0" err="1" smtClean="0">
                <a:solidFill>
                  <a:srgbClr val="002060"/>
                </a:solidFill>
                <a:latin typeface="Courier New" panose="02070309020205020404" pitchFamily="49" charset="0"/>
                <a:cs typeface="Courier New" panose="02070309020205020404" pitchFamily="49" charset="0"/>
              </a:rPr>
              <a:t>u_long</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netlong</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Chuyển</a:t>
            </a:r>
            <a:r>
              <a:rPr lang="en-US" sz="1600" b="1" dirty="0" smtClean="0">
                <a:solidFill>
                  <a:srgbClr val="006020"/>
                </a:solidFill>
                <a:latin typeface="Courier New" panose="02070309020205020404" pitchFamily="49" charset="0"/>
                <a:cs typeface="Courier New" panose="02070309020205020404" pitchFamily="49" charset="0"/>
              </a:rPr>
              <a:t> 2 byte </a:t>
            </a:r>
            <a:r>
              <a:rPr lang="en-US" sz="1600" b="1" dirty="0" err="1" smtClean="0">
                <a:solidFill>
                  <a:srgbClr val="006020"/>
                </a:solidFill>
                <a:latin typeface="Courier New" panose="02070309020205020404" pitchFamily="49" charset="0"/>
                <a:cs typeface="Courier New" panose="02070309020205020404" pitchFamily="49" charset="0"/>
              </a:rPr>
              <a:t>từ</a:t>
            </a:r>
            <a:r>
              <a:rPr lang="en-US" sz="1600" b="1" dirty="0" smtClean="0">
                <a:solidFill>
                  <a:srgbClr val="006020"/>
                </a:solidFill>
                <a:latin typeface="Courier New" panose="02070309020205020404" pitchFamily="49" charset="0"/>
                <a:cs typeface="Courier New" panose="02070309020205020404" pitchFamily="49" charset="0"/>
              </a:rPr>
              <a:t> big-endian=&gt;little-endian</a:t>
            </a:r>
          </a:p>
          <a:p>
            <a:r>
              <a:rPr lang="en-US" sz="1600" b="1" dirty="0" err="1" smtClean="0">
                <a:solidFill>
                  <a:srgbClr val="002060"/>
                </a:solidFill>
                <a:latin typeface="Courier New" panose="02070309020205020404" pitchFamily="49" charset="0"/>
                <a:cs typeface="Courier New" panose="02070309020205020404" pitchFamily="49" charset="0"/>
              </a:rPr>
              <a:t>u_short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ntohs</a:t>
            </a:r>
            <a:r>
              <a:rPr lang="en-US" sz="1600" b="1" dirty="0" smtClean="0">
                <a:solidFill>
                  <a:srgbClr val="002060"/>
                </a:solidFill>
                <a:latin typeface="Courier New" panose="02070309020205020404" pitchFamily="49" charset="0"/>
                <a:cs typeface="Courier New" panose="02070309020205020404" pitchFamily="49" charset="0"/>
              </a:rPr>
              <a:t>(</a:t>
            </a:r>
            <a:r>
              <a:rPr lang="en-US" sz="1600" b="1" dirty="0" err="1" smtClean="0">
                <a:solidFill>
                  <a:srgbClr val="002060"/>
                </a:solidFill>
                <a:latin typeface="Courier New" panose="02070309020205020404" pitchFamily="49" charset="0"/>
                <a:cs typeface="Courier New" panose="02070309020205020404" pitchFamily="49" charset="0"/>
              </a:rPr>
              <a:t>u_short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netshort</a:t>
            </a:r>
            <a:r>
              <a:rPr lang="en-US" sz="1600" b="1" dirty="0" smtClean="0">
                <a:solidFill>
                  <a:srgbClr val="002060"/>
                </a:solidFill>
                <a:latin typeface="Courier New" panose="02070309020205020404" pitchFamily="49" charset="0"/>
                <a:cs typeface="Courier New" panose="02070309020205020404" pitchFamily="49" charset="0"/>
              </a:rPr>
              <a:t>)</a:t>
            </a:r>
            <a:endParaRPr lang="en-US" sz="1600" b="1" dirty="0">
              <a:solidFill>
                <a:srgbClr val="002060"/>
              </a:solidFill>
              <a:latin typeface="Courier New" panose="02070309020205020404" pitchFamily="49" charset="0"/>
              <a:cs typeface="Courier New" panose="02070309020205020404" pitchFamily="49" charset="0"/>
            </a:endParaRPr>
          </a:p>
        </p:txBody>
      </p:sp>
      <p:sp>
        <p:nvSpPr>
          <p:cNvPr id="12" name="TextBox 11"/>
          <p:cNvSpPr txBox="1"/>
          <p:nvPr/>
        </p:nvSpPr>
        <p:spPr>
          <a:xfrm>
            <a:off x="1676400" y="2590800"/>
            <a:ext cx="6324600" cy="369332"/>
          </a:xfrm>
          <a:prstGeom prst="rect">
            <a:avLst/>
          </a:prstGeom>
          <a:noFill/>
        </p:spPr>
        <p:txBody>
          <a:bodyPr wrap="square" rtlCol="0">
            <a:spAutoFit/>
          </a:bodyPr>
          <a:lstStyle/>
          <a:p>
            <a:r>
              <a:rPr lang="en-US" b="1" dirty="0" smtClean="0">
                <a:solidFill>
                  <a:srgbClr val="002060"/>
                </a:solidFill>
                <a:latin typeface="Courier New" panose="02070309020205020404" pitchFamily="49" charset="0"/>
                <a:cs typeface="Courier New" panose="02070309020205020404" pitchFamily="49" charset="0"/>
              </a:rPr>
              <a:t>unsigned long </a:t>
            </a:r>
            <a:r>
              <a:rPr lang="en-US" b="1" dirty="0" err="1" smtClean="0">
                <a:solidFill>
                  <a:srgbClr val="002060"/>
                </a:solidFill>
                <a:latin typeface="Courier New" panose="02070309020205020404" pitchFamily="49" charset="0"/>
                <a:cs typeface="Courier New" panose="02070309020205020404" pitchFamily="49" charset="0"/>
              </a:rPr>
              <a:t>inet_addr</a:t>
            </a:r>
            <a:r>
              <a:rPr lang="en-US" b="1" dirty="0" smtClean="0">
                <a:solidFill>
                  <a:srgbClr val="002060"/>
                </a:solidFill>
                <a:latin typeface="Courier New" panose="02070309020205020404" pitchFamily="49" charset="0"/>
                <a:cs typeface="Courier New" panose="02070309020205020404" pitchFamily="49" charset="0"/>
              </a:rPr>
              <a:t>(</a:t>
            </a:r>
            <a:r>
              <a:rPr lang="en-US" b="1" dirty="0" err="1" smtClean="0">
                <a:solidFill>
                  <a:srgbClr val="002060"/>
                </a:solidFill>
                <a:latin typeface="Courier New" panose="02070309020205020404" pitchFamily="49" charset="0"/>
                <a:cs typeface="Courier New" panose="02070309020205020404" pitchFamily="49" charset="0"/>
              </a:rPr>
              <a:t>const</a:t>
            </a:r>
            <a:r>
              <a:rPr lang="en-US" b="1" dirty="0" smtClean="0">
                <a:solidFill>
                  <a:srgbClr val="002060"/>
                </a:solidFill>
                <a:latin typeface="Courier New" panose="02070309020205020404" pitchFamily="49" charset="0"/>
                <a:cs typeface="Courier New" panose="02070309020205020404" pitchFamily="49" charset="0"/>
              </a:rPr>
              <a:t> char FAR *</a:t>
            </a:r>
            <a:r>
              <a:rPr lang="en-US" b="1" dirty="0" err="1" smtClean="0">
                <a:solidFill>
                  <a:srgbClr val="002060"/>
                </a:solidFill>
                <a:latin typeface="Courier New" panose="02070309020205020404" pitchFamily="49" charset="0"/>
                <a:cs typeface="Courier New" panose="02070309020205020404" pitchFamily="49" charset="0"/>
              </a:rPr>
              <a:t>cp</a:t>
            </a:r>
            <a:r>
              <a:rPr lang="en-US" b="1" dirty="0" smtClean="0">
                <a:solidFill>
                  <a:srgbClr val="002060"/>
                </a:solidFill>
                <a:latin typeface="Courier New" panose="02070309020205020404" pitchFamily="49" charset="0"/>
                <a:cs typeface="Courier New" panose="02070309020205020404" pitchFamily="49" charset="0"/>
              </a:rPr>
              <a:t>); </a:t>
            </a:r>
          </a:p>
        </p:txBody>
      </p:sp>
      <p:sp>
        <p:nvSpPr>
          <p:cNvPr id="13" name="TextBox 12"/>
          <p:cNvSpPr txBox="1"/>
          <p:nvPr/>
        </p:nvSpPr>
        <p:spPr>
          <a:xfrm>
            <a:off x="1676400" y="3200400"/>
            <a:ext cx="6324600" cy="369332"/>
          </a:xfrm>
          <a:prstGeom prst="rect">
            <a:avLst/>
          </a:prstGeom>
          <a:noFill/>
        </p:spPr>
        <p:txBody>
          <a:bodyPr wrap="square" rtlCol="0">
            <a:spAutoFit/>
          </a:bodyPr>
          <a:lstStyle/>
          <a:p>
            <a:r>
              <a:rPr lang="en-US" b="1" dirty="0" smtClean="0">
                <a:solidFill>
                  <a:srgbClr val="002060"/>
                </a:solidFill>
                <a:latin typeface="Courier New" panose="02070309020205020404" pitchFamily="49" charset="0"/>
                <a:cs typeface="Courier New" panose="02070309020205020404" pitchFamily="49" charset="0"/>
              </a:rPr>
              <a:t>char FAR *</a:t>
            </a:r>
            <a:r>
              <a:rPr lang="en-US" b="1" dirty="0" err="1" smtClean="0">
                <a:solidFill>
                  <a:srgbClr val="002060"/>
                </a:solidFill>
                <a:latin typeface="Courier New" panose="02070309020205020404" pitchFamily="49" charset="0"/>
                <a:cs typeface="Courier New" panose="02070309020205020404" pitchFamily="49" charset="0"/>
              </a:rPr>
              <a:t>inet_ntoa</a:t>
            </a:r>
            <a:r>
              <a:rPr lang="en-US" b="1" dirty="0" smtClean="0">
                <a:solidFill>
                  <a:srgbClr val="002060"/>
                </a:solidFill>
                <a:latin typeface="Courier New" panose="02070309020205020404" pitchFamily="49" charset="0"/>
                <a:cs typeface="Courier New" panose="02070309020205020404" pitchFamily="49" charset="0"/>
              </a:rPr>
              <a:t>(</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in_addr</a:t>
            </a:r>
            <a:r>
              <a:rPr lang="en-US" b="1" dirty="0" smtClean="0">
                <a:solidFill>
                  <a:srgbClr val="002060"/>
                </a:solidFill>
                <a:latin typeface="Courier New" panose="02070309020205020404" pitchFamily="49" charset="0"/>
                <a:cs typeface="Courier New" panose="02070309020205020404" pitchFamily="49" charset="0"/>
              </a:rPr>
              <a:t> in);</a:t>
            </a:r>
            <a:endParaRPr lang="en-US" b="1" dirty="0">
              <a:solidFill>
                <a:srgbClr val="002060"/>
              </a:solidFill>
              <a:latin typeface="Courier New" panose="02070309020205020404" pitchFamily="49" charset="0"/>
              <a:cs typeface="Courier New" panose="02070309020205020404" pitchFamily="49" charset="0"/>
            </a:endParaRPr>
          </a:p>
        </p:txBody>
      </p:sp>
      <p:sp>
        <p:nvSpPr>
          <p:cNvPr id="15" name="TextBox 14"/>
          <p:cNvSpPr txBox="1"/>
          <p:nvPr/>
        </p:nvSpPr>
        <p:spPr>
          <a:xfrm>
            <a:off x="1676400" y="3886200"/>
            <a:ext cx="6324600" cy="1107996"/>
          </a:xfrm>
          <a:prstGeom prst="rect">
            <a:avLst/>
          </a:prstGeom>
          <a:noFill/>
        </p:spPr>
        <p:txBody>
          <a:bodyPr wrap="square" rtlCol="0">
            <a:spAutoFit/>
          </a:bodyPr>
          <a:lstStyle/>
          <a:p>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Chuyển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đổi</a:t>
            </a:r>
            <a:r>
              <a:rPr lang="en-US" sz="1600" b="1" dirty="0" smtClean="0">
                <a:solidFill>
                  <a:srgbClr val="006020"/>
                </a:solidFill>
                <a:latin typeface="Courier New" panose="02070309020205020404" pitchFamily="49" charset="0"/>
                <a:cs typeface="Courier New" panose="02070309020205020404" pitchFamily="49" charset="0"/>
              </a:rPr>
              <a:t> 4 byte </a:t>
            </a:r>
            <a:r>
              <a:rPr lang="en-US" sz="1600" b="1" dirty="0" err="1" smtClean="0">
                <a:solidFill>
                  <a:srgbClr val="006020"/>
                </a:solidFill>
                <a:latin typeface="Courier New" panose="02070309020205020404" pitchFamily="49" charset="0"/>
                <a:cs typeface="Courier New" panose="02070309020205020404" pitchFamily="49" charset="0"/>
              </a:rPr>
              <a:t>từ</a:t>
            </a:r>
            <a:r>
              <a:rPr lang="en-US" sz="1600" b="1" dirty="0" smtClean="0">
                <a:solidFill>
                  <a:srgbClr val="006020"/>
                </a:solidFill>
                <a:latin typeface="Courier New" panose="02070309020205020404" pitchFamily="49" charset="0"/>
                <a:cs typeface="Courier New" panose="02070309020205020404" pitchFamily="49" charset="0"/>
              </a:rPr>
              <a:t> little-endian=&gt;big-endian</a:t>
            </a:r>
          </a:p>
          <a:p>
            <a:r>
              <a:rPr lang="en-US" sz="1600" b="1" dirty="0" err="1" smtClean="0">
                <a:solidFill>
                  <a:srgbClr val="002060"/>
                </a:solidFill>
                <a:latin typeface="Courier New" panose="02070309020205020404" pitchFamily="49" charset="0"/>
                <a:cs typeface="Courier New" panose="02070309020205020404" pitchFamily="49" charset="0"/>
              </a:rPr>
              <a:t>u_long</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htonl</a:t>
            </a:r>
            <a:r>
              <a:rPr lang="en-US" sz="1600" b="1" dirty="0" smtClean="0">
                <a:solidFill>
                  <a:srgbClr val="002060"/>
                </a:solidFill>
                <a:latin typeface="Courier New" panose="02070309020205020404" pitchFamily="49" charset="0"/>
                <a:cs typeface="Courier New" panose="02070309020205020404" pitchFamily="49" charset="0"/>
              </a:rPr>
              <a:t>(</a:t>
            </a:r>
            <a:r>
              <a:rPr lang="en-US" sz="1600" b="1" dirty="0" err="1" smtClean="0">
                <a:solidFill>
                  <a:srgbClr val="002060"/>
                </a:solidFill>
                <a:latin typeface="Courier New" panose="02070309020205020404" pitchFamily="49" charset="0"/>
                <a:cs typeface="Courier New" panose="02070309020205020404" pitchFamily="49" charset="0"/>
              </a:rPr>
              <a:t>u_long</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hostlong</a:t>
            </a:r>
            <a:r>
              <a:rPr lang="en-US" sz="1600" b="1" dirty="0" smtClean="0">
                <a:solidFill>
                  <a:srgbClr val="002060"/>
                </a:solidFill>
                <a:latin typeface="Courier New" panose="02070309020205020404" pitchFamily="49" charset="0"/>
                <a:cs typeface="Courier New" panose="02070309020205020404" pitchFamily="49" charset="0"/>
              </a:rPr>
              <a:t>)</a:t>
            </a:r>
          </a:p>
          <a:p>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Chuyển</a:t>
            </a:r>
            <a:r>
              <a:rPr lang="en-US" sz="1600" b="1" dirty="0" smtClean="0">
                <a:solidFill>
                  <a:srgbClr val="006020"/>
                </a:solidFill>
                <a:latin typeface="Courier New" panose="02070309020205020404" pitchFamily="49" charset="0"/>
                <a:cs typeface="Courier New" panose="02070309020205020404" pitchFamily="49" charset="0"/>
              </a:rPr>
              <a:t> </a:t>
            </a:r>
            <a:r>
              <a:rPr lang="en-US" sz="1600" b="1" dirty="0" err="1" smtClean="0">
                <a:solidFill>
                  <a:srgbClr val="006020"/>
                </a:solidFill>
                <a:latin typeface="Courier New" panose="02070309020205020404" pitchFamily="49" charset="0"/>
                <a:cs typeface="Courier New" panose="02070309020205020404" pitchFamily="49" charset="0"/>
              </a:rPr>
              <a:t>đổi</a:t>
            </a:r>
            <a:r>
              <a:rPr lang="en-US" sz="1600" b="1" dirty="0" smtClean="0">
                <a:solidFill>
                  <a:srgbClr val="006020"/>
                </a:solidFill>
                <a:latin typeface="Courier New" panose="02070309020205020404" pitchFamily="49" charset="0"/>
                <a:cs typeface="Courier New" panose="02070309020205020404" pitchFamily="49" charset="0"/>
              </a:rPr>
              <a:t> 2 byte </a:t>
            </a:r>
            <a:r>
              <a:rPr lang="en-US" sz="1600" b="1" dirty="0" err="1" smtClean="0">
                <a:solidFill>
                  <a:srgbClr val="006020"/>
                </a:solidFill>
                <a:latin typeface="Courier New" panose="02070309020205020404" pitchFamily="49" charset="0"/>
                <a:cs typeface="Courier New" panose="02070309020205020404" pitchFamily="49" charset="0"/>
              </a:rPr>
              <a:t>từ</a:t>
            </a:r>
            <a:r>
              <a:rPr lang="en-US" sz="1600" b="1" dirty="0" smtClean="0">
                <a:solidFill>
                  <a:srgbClr val="006020"/>
                </a:solidFill>
                <a:latin typeface="Courier New" panose="02070309020205020404" pitchFamily="49" charset="0"/>
                <a:cs typeface="Courier New" panose="02070309020205020404" pitchFamily="49" charset="0"/>
              </a:rPr>
              <a:t> little-endian=&gt;big-endian</a:t>
            </a:r>
          </a:p>
          <a:p>
            <a:r>
              <a:rPr lang="en-US" sz="1600" b="1" dirty="0" err="1" smtClean="0">
                <a:solidFill>
                  <a:srgbClr val="002060"/>
                </a:solidFill>
                <a:latin typeface="Courier New" panose="02070309020205020404" pitchFamily="49" charset="0"/>
                <a:cs typeface="Courier New" panose="02070309020205020404" pitchFamily="49" charset="0"/>
              </a:rPr>
              <a:t>u_short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htons</a:t>
            </a:r>
            <a:r>
              <a:rPr lang="en-US" sz="1600" b="1" dirty="0" smtClean="0">
                <a:solidFill>
                  <a:srgbClr val="002060"/>
                </a:solidFill>
                <a:latin typeface="Courier New" panose="02070309020205020404" pitchFamily="49" charset="0"/>
                <a:cs typeface="Courier New" panose="02070309020205020404" pitchFamily="49" charset="0"/>
              </a:rPr>
              <a:t>(</a:t>
            </a:r>
            <a:r>
              <a:rPr lang="en-US" sz="1600" b="1" dirty="0" err="1" smtClean="0">
                <a:solidFill>
                  <a:srgbClr val="002060"/>
                </a:solidFill>
                <a:latin typeface="Courier New" panose="02070309020205020404" pitchFamily="49" charset="0"/>
                <a:cs typeface="Courier New" panose="02070309020205020404" pitchFamily="49" charset="0"/>
              </a:rPr>
              <a:t>u_short</a:t>
            </a:r>
            <a:r>
              <a:rPr lang="en-US" sz="1600" b="1" dirty="0" smtClean="0">
                <a:solidFill>
                  <a:srgbClr val="002060"/>
                </a:solidFill>
                <a:latin typeface="Courier New" panose="02070309020205020404" pitchFamily="49" charset="0"/>
                <a:cs typeface="Courier New" panose="02070309020205020404" pitchFamily="49" charset="0"/>
              </a:rPr>
              <a:t> </a:t>
            </a:r>
            <a:r>
              <a:rPr lang="en-US" sz="1600" b="1" dirty="0" err="1" smtClean="0">
                <a:solidFill>
                  <a:srgbClr val="002060"/>
                </a:solidFill>
                <a:latin typeface="Courier New" panose="02070309020205020404" pitchFamily="49" charset="0"/>
                <a:cs typeface="Courier New" panose="02070309020205020404" pitchFamily="49" charset="0"/>
              </a:rPr>
              <a:t>hostshort</a:t>
            </a:r>
            <a:r>
              <a:rPr lang="en-US" sz="1600" b="1" dirty="0" smtClean="0">
                <a:solidFill>
                  <a:srgbClr val="002060"/>
                </a:solidFill>
                <a:latin typeface="Courier New" panose="02070309020205020404" pitchFamily="49" charset="0"/>
                <a:cs typeface="Courier New" panose="02070309020205020404" pitchFamily="49" charset="0"/>
              </a:rPr>
              <a:t>)</a:t>
            </a:r>
            <a:endParaRPr lang="en-US" sz="1600" b="1" dirty="0">
              <a:solidFill>
                <a:srgbClr val="00206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Xác định địa chỉ</a:t>
            </a:r>
          </a:p>
          <a:p>
            <a:pPr lvl="1"/>
            <a:r>
              <a:rPr lang="en-US" sz="2000" smtClean="0">
                <a:solidFill>
                  <a:srgbClr val="002060"/>
                </a:solidFill>
              </a:rPr>
              <a:t>Thí dụ: điền địa chỉ 192.168.0.1:80 vào cấu trúc sockaddr_in</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457200" y="2728079"/>
            <a:ext cx="8305800" cy="3139321"/>
          </a:xfrm>
          <a:prstGeom prst="rect">
            <a:avLst/>
          </a:prstGeom>
          <a:noFill/>
        </p:spPr>
        <p:txBody>
          <a:bodyPr wrap="square" rtlCol="0">
            <a:spAutoFit/>
          </a:bodyPr>
          <a:lstStyle/>
          <a:p>
            <a:r>
              <a:rPr lang="vi-VN" b="1" dirty="0" smtClean="0">
                <a:solidFill>
                  <a:srgbClr val="002060"/>
                </a:solidFill>
                <a:latin typeface="Courier New" panose="02070309020205020404" pitchFamily="49" charset="0"/>
                <a:cs typeface="Courier New" panose="02070309020205020404" pitchFamily="49" charset="0"/>
              </a:rPr>
              <a:t>SOCKADDR_IN </a:t>
            </a:r>
            <a:r>
              <a:rPr lang="en-US" b="1" dirty="0" smtClean="0">
                <a:solidFill>
                  <a:srgbClr val="002060"/>
                </a:solidFill>
                <a:latin typeface="Courier New" panose="02070309020205020404" pitchFamily="49" charset="0"/>
                <a:cs typeface="Courier New" panose="02070309020205020404" pitchFamily="49" charset="0"/>
              </a:rPr>
              <a:t>   </a:t>
            </a:r>
            <a:r>
              <a:rPr lang="vi-VN" b="1" dirty="0" smtClean="0">
                <a:solidFill>
                  <a:srgbClr val="002060"/>
                </a:solidFill>
                <a:latin typeface="Courier New" panose="02070309020205020404" pitchFamily="49" charset="0"/>
                <a:cs typeface="Courier New" panose="02070309020205020404" pitchFamily="49" charset="0"/>
              </a:rPr>
              <a:t>InternetAddr; </a:t>
            </a:r>
            <a:r>
              <a:rPr lang="vi-VN" b="1" dirty="0" smtClean="0">
                <a:solidFill>
                  <a:srgbClr val="006020"/>
                </a:solidFill>
                <a:latin typeface="Courier New" panose="02070309020205020404" pitchFamily="49" charset="0"/>
                <a:cs typeface="Courier New" panose="02070309020205020404" pitchFamily="49" charset="0"/>
              </a:rPr>
              <a:t>// Khai báo </a:t>
            </a:r>
            <a:r>
              <a:rPr lang="en-US" b="1" dirty="0" err="1" smtClean="0">
                <a:solidFill>
                  <a:srgbClr val="006020"/>
                </a:solidFill>
                <a:latin typeface="Courier New" panose="02070309020205020404" pitchFamily="49" charset="0"/>
                <a:cs typeface="Courier New" panose="02070309020205020404" pitchFamily="49" charset="0"/>
              </a:rPr>
              <a:t>biến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lưu</a:t>
            </a:r>
            <a:r>
              <a:rPr lang="vi-VN" b="1" dirty="0" smtClean="0">
                <a:solidFill>
                  <a:srgbClr val="006020"/>
                </a:solidFill>
                <a:latin typeface="Courier New" panose="02070309020205020404" pitchFamily="49" charset="0"/>
                <a:cs typeface="Courier New" panose="02070309020205020404" pitchFamily="49" charset="0"/>
              </a:rPr>
              <a:t> địa chỉ</a:t>
            </a:r>
          </a:p>
          <a:p>
            <a:r>
              <a:rPr lang="vi-VN" b="1" dirty="0" smtClean="0">
                <a:solidFill>
                  <a:srgbClr val="002060"/>
                </a:solidFill>
                <a:latin typeface="Courier New" panose="02070309020205020404" pitchFamily="49" charset="0"/>
                <a:cs typeface="Courier New" panose="02070309020205020404" pitchFamily="49" charset="0"/>
              </a:rPr>
              <a:t> </a:t>
            </a:r>
          </a:p>
          <a:p>
            <a:r>
              <a:rPr lang="vi-VN" b="1" dirty="0" smtClean="0">
                <a:solidFill>
                  <a:srgbClr val="002060"/>
                </a:solidFill>
                <a:latin typeface="Courier New" panose="02070309020205020404" pitchFamily="49" charset="0"/>
                <a:cs typeface="Courier New" panose="02070309020205020404" pitchFamily="49" charset="0"/>
              </a:rPr>
              <a:t>InternetAddr.sin_family = AF_INET;</a:t>
            </a:r>
            <a:r>
              <a:rPr lang="vi-VN" b="1" dirty="0" smtClean="0">
                <a:solidFill>
                  <a:srgbClr val="006020"/>
                </a:solidFill>
                <a:latin typeface="Courier New" panose="02070309020205020404" pitchFamily="49" charset="0"/>
                <a:cs typeface="Courier New" panose="02070309020205020404" pitchFamily="49" charset="0"/>
              </a:rPr>
              <a:t>// Họ địa chỉ Internet</a:t>
            </a:r>
          </a:p>
          <a:p>
            <a:endParaRPr lang="en-US" b="1" dirty="0" smtClean="0">
              <a:solidFill>
                <a:srgbClr val="006020"/>
              </a:solidFill>
              <a:latin typeface="Courier New" panose="02070309020205020404" pitchFamily="49" charset="0"/>
              <a:cs typeface="Courier New" panose="02070309020205020404" pitchFamily="49" charset="0"/>
            </a:endParaRPr>
          </a:p>
          <a:p>
            <a:r>
              <a:rPr lang="vi-VN" b="1" dirty="0" smtClean="0">
                <a:solidFill>
                  <a:srgbClr val="006020"/>
                </a:solidFill>
                <a:latin typeface="Courier New" panose="02070309020205020404" pitchFamily="49" charset="0"/>
                <a:cs typeface="Courier New" panose="02070309020205020404" pitchFamily="49" charset="0"/>
              </a:rPr>
              <a:t>//Chuyển xâu địa chỉ </a:t>
            </a:r>
            <a:r>
              <a:rPr lang="en-US" b="1" dirty="0" smtClean="0">
                <a:solidFill>
                  <a:srgbClr val="006020"/>
                </a:solidFill>
                <a:latin typeface="Courier New" panose="02070309020205020404" pitchFamily="49" charset="0"/>
                <a:cs typeface="Courier New" panose="02070309020205020404" pitchFamily="49" charset="0"/>
              </a:rPr>
              <a:t>192.168.0.1</a:t>
            </a:r>
            <a:r>
              <a:rPr lang="vi-VN" b="1" dirty="0" smtClean="0">
                <a:solidFill>
                  <a:srgbClr val="006020"/>
                </a:solidFill>
                <a:latin typeface="Courier New" panose="02070309020205020404" pitchFamily="49" charset="0"/>
                <a:cs typeface="Courier New" panose="02070309020205020404" pitchFamily="49" charset="0"/>
              </a:rPr>
              <a:t> sang số 4 byte dang network-byte </a:t>
            </a:r>
            <a:r>
              <a:rPr lang="en-US" b="1" dirty="0" smtClean="0">
                <a:solidFill>
                  <a:srgbClr val="006020"/>
                </a:solidFill>
                <a:latin typeface="Courier New" panose="02070309020205020404" pitchFamily="49" charset="0"/>
                <a:cs typeface="Courier New" panose="02070309020205020404" pitchFamily="49" charset="0"/>
              </a:rPr>
              <a:t>// </a:t>
            </a:r>
            <a:r>
              <a:rPr lang="vi-VN" b="1" dirty="0" smtClean="0">
                <a:solidFill>
                  <a:srgbClr val="006020"/>
                </a:solidFill>
                <a:latin typeface="Courier New" panose="02070309020205020404" pitchFamily="49" charset="0"/>
                <a:cs typeface="Courier New" panose="02070309020205020404" pitchFamily="49" charset="0"/>
              </a:rPr>
              <a:t>order và gán cho trường sin_addr</a:t>
            </a:r>
          </a:p>
          <a:p>
            <a:r>
              <a:rPr lang="vi-VN" b="1" dirty="0" smtClean="0">
                <a:solidFill>
                  <a:srgbClr val="002060"/>
                </a:solidFill>
                <a:latin typeface="Courier New" panose="02070309020205020404" pitchFamily="49" charset="0"/>
                <a:cs typeface="Courier New" panose="02070309020205020404" pitchFamily="49" charset="0"/>
              </a:rPr>
              <a:t>InternetAddr.sin_addr.s_addr = inet_addr(“</a:t>
            </a:r>
            <a:r>
              <a:rPr lang="en-US" b="1" dirty="0" smtClean="0">
                <a:solidFill>
                  <a:srgbClr val="002060"/>
                </a:solidFill>
                <a:latin typeface="Courier New" panose="02070309020205020404" pitchFamily="49" charset="0"/>
                <a:cs typeface="Courier New" panose="02070309020205020404" pitchFamily="49" charset="0"/>
              </a:rPr>
              <a:t>192.168.0.1</a:t>
            </a:r>
            <a:r>
              <a:rPr lang="vi-VN" b="1" dirty="0" smtClean="0">
                <a:solidFill>
                  <a:srgbClr val="002060"/>
                </a:solidFill>
                <a:latin typeface="Courier New" panose="02070309020205020404" pitchFamily="49" charset="0"/>
                <a:cs typeface="Courier New" panose="02070309020205020404" pitchFamily="49" charset="0"/>
              </a:rPr>
              <a:t>");</a:t>
            </a:r>
          </a:p>
          <a:p>
            <a:endParaRPr lang="en-US" b="1" dirty="0" smtClean="0">
              <a:solidFill>
                <a:srgbClr val="002060"/>
              </a:solidFill>
              <a:latin typeface="Courier New" panose="02070309020205020404" pitchFamily="49" charset="0"/>
              <a:cs typeface="Courier New" panose="02070309020205020404" pitchFamily="49" charset="0"/>
            </a:endParaRPr>
          </a:p>
          <a:p>
            <a:r>
              <a:rPr lang="vi-VN" b="1" dirty="0" smtClean="0">
                <a:solidFill>
                  <a:srgbClr val="006020"/>
                </a:solidFill>
                <a:latin typeface="Courier New" panose="02070309020205020404" pitchFamily="49" charset="0"/>
                <a:cs typeface="Courier New" panose="02070309020205020404" pitchFamily="49" charset="0"/>
              </a:rPr>
              <a:t>//Chuyển đổi cổng sang dạng network-byte order và gán cho trường </a:t>
            </a:r>
            <a:r>
              <a:rPr lang="en-US" b="1" dirty="0" smtClean="0">
                <a:solidFill>
                  <a:srgbClr val="006020"/>
                </a:solidFill>
                <a:latin typeface="Courier New" panose="02070309020205020404" pitchFamily="49" charset="0"/>
                <a:cs typeface="Courier New" panose="02070309020205020404" pitchFamily="49" charset="0"/>
              </a:rPr>
              <a:t>// </a:t>
            </a:r>
            <a:r>
              <a:rPr lang="vi-VN" b="1" dirty="0" smtClean="0">
                <a:solidFill>
                  <a:srgbClr val="006020"/>
                </a:solidFill>
                <a:latin typeface="Courier New" panose="02070309020205020404" pitchFamily="49" charset="0"/>
                <a:cs typeface="Courier New" panose="02070309020205020404" pitchFamily="49" charset="0"/>
              </a:rPr>
              <a:t>sin_port</a:t>
            </a:r>
          </a:p>
          <a:p>
            <a:r>
              <a:rPr lang="vi-VN" b="1" dirty="0" smtClean="0">
                <a:solidFill>
                  <a:srgbClr val="002060"/>
                </a:solidFill>
                <a:latin typeface="Courier New" panose="02070309020205020404" pitchFamily="49" charset="0"/>
                <a:cs typeface="Courier New" panose="02070309020205020404" pitchFamily="49" charset="0"/>
              </a:rPr>
              <a:t>InternetAddr.sin_port = htons(</a:t>
            </a:r>
            <a:r>
              <a:rPr lang="en-US" b="1" dirty="0" smtClean="0">
                <a:solidFill>
                  <a:srgbClr val="002060"/>
                </a:solidFill>
                <a:latin typeface="Courier New" panose="02070309020205020404" pitchFamily="49" charset="0"/>
                <a:cs typeface="Courier New" panose="02070309020205020404" pitchFamily="49" charset="0"/>
              </a:rPr>
              <a:t>80</a:t>
            </a:r>
            <a:r>
              <a:rPr lang="vi-VN" b="1" dirty="0" smtClean="0">
                <a:solidFill>
                  <a:srgbClr val="00206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986" y="3330575"/>
            <a:ext cx="7577814" cy="1470025"/>
          </a:xfrm>
        </p:spPr>
        <p:txBody>
          <a:bodyPr/>
          <a:lstStyle/>
          <a:p>
            <a:r>
              <a:rPr lang="en-US" b="1" dirty="0" err="1" smtClean="0">
                <a:solidFill>
                  <a:srgbClr val="002060"/>
                </a:solidFill>
              </a:rPr>
              <a:t>Chương</a:t>
            </a:r>
            <a:r>
              <a:rPr lang="en-US" b="1" dirty="0" smtClean="0">
                <a:solidFill>
                  <a:srgbClr val="002060"/>
                </a:solidFill>
              </a:rPr>
              <a:t> 1. </a:t>
            </a:r>
            <a:r>
              <a:rPr lang="en-US" b="1" dirty="0" err="1" smtClean="0">
                <a:solidFill>
                  <a:srgbClr val="002060"/>
                </a:solidFill>
              </a:rPr>
              <a:t>Giới</a:t>
            </a:r>
            <a:r>
              <a:rPr lang="en-US" b="1" dirty="0" smtClean="0">
                <a:solidFill>
                  <a:srgbClr val="002060"/>
                </a:solidFill>
              </a:rPr>
              <a:t> </a:t>
            </a:r>
            <a:r>
              <a:rPr lang="en-US" b="1" dirty="0" err="1" smtClean="0">
                <a:solidFill>
                  <a:srgbClr val="002060"/>
                </a:solidFill>
              </a:rPr>
              <a:t>thiệu</a:t>
            </a:r>
            <a:r>
              <a:rPr lang="en-US" b="1" dirty="0" smtClean="0">
                <a:solidFill>
                  <a:srgbClr val="002060"/>
                </a:solidFill>
              </a:rPr>
              <a:t> </a:t>
            </a:r>
            <a:r>
              <a:rPr lang="en-US" b="1" dirty="0" err="1" smtClean="0">
                <a:solidFill>
                  <a:srgbClr val="002060"/>
                </a:solidFill>
              </a:rPr>
              <a:t>các</a:t>
            </a:r>
            <a:r>
              <a:rPr lang="en-US" b="1" dirty="0" smtClean="0">
                <a:solidFill>
                  <a:srgbClr val="002060"/>
                </a:solidFill>
              </a:rPr>
              <a:t> </a:t>
            </a:r>
            <a:r>
              <a:rPr lang="en-US" b="1" dirty="0" err="1" smtClean="0">
                <a:solidFill>
                  <a:srgbClr val="002060"/>
                </a:solidFill>
              </a:rPr>
              <a:t>mô</a:t>
            </a:r>
            <a:r>
              <a:rPr lang="en-US" b="1" dirty="0" smtClean="0">
                <a:solidFill>
                  <a:srgbClr val="002060"/>
                </a:solidFill>
              </a:rPr>
              <a:t> </a:t>
            </a:r>
            <a:r>
              <a:rPr lang="en-US" b="1" dirty="0" err="1" smtClean="0">
                <a:solidFill>
                  <a:srgbClr val="002060"/>
                </a:solidFill>
              </a:rPr>
              <a:t>hình</a:t>
            </a:r>
            <a:r>
              <a:rPr lang="en-US" b="1" dirty="0" smtClean="0">
                <a:solidFill>
                  <a:srgbClr val="002060"/>
                </a:solidFill>
              </a:rPr>
              <a:t> </a:t>
            </a:r>
            <a:r>
              <a:rPr lang="en-US" b="1" dirty="0" err="1" smtClean="0">
                <a:solidFill>
                  <a:srgbClr val="002060"/>
                </a:solidFill>
              </a:rPr>
              <a:t>lập</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mạng</a:t>
            </a:r>
            <a:endParaRPr lang="en-US" b="1" dirty="0">
              <a:solidFill>
                <a:srgbClr val="002060"/>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Phân giải tên miền</a:t>
            </a:r>
          </a:p>
          <a:p>
            <a:pPr lvl="1"/>
            <a:r>
              <a:rPr lang="en-US" sz="2000" smtClean="0">
                <a:solidFill>
                  <a:srgbClr val="002060"/>
                </a:solidFill>
              </a:rPr>
              <a:t>Đôi khi địa chỉ của máy đích được cho dưới dạng tên miền</a:t>
            </a:r>
          </a:p>
          <a:p>
            <a:pPr lvl="1"/>
            <a:r>
              <a:rPr lang="en-US" sz="2000" smtClean="0">
                <a:solidFill>
                  <a:srgbClr val="002060"/>
                </a:solidFill>
              </a:rPr>
              <a:t>Ứng dụng cần thực hiện phân giải tên miền để có địa chỉ thích hợp</a:t>
            </a:r>
          </a:p>
          <a:p>
            <a:pPr lvl="1"/>
            <a:r>
              <a:rPr lang="en-US" sz="2000" smtClean="0">
                <a:solidFill>
                  <a:srgbClr val="002060"/>
                </a:solidFill>
              </a:rPr>
              <a:t>Hàm </a:t>
            </a:r>
            <a:r>
              <a:rPr lang="en-US" sz="2000" b="1" smtClean="0">
                <a:solidFill>
                  <a:srgbClr val="002060"/>
                </a:solidFill>
              </a:rPr>
              <a:t>getnameinfo</a:t>
            </a:r>
            <a:r>
              <a:rPr lang="en-US" sz="2000" smtClean="0">
                <a:solidFill>
                  <a:srgbClr val="002060"/>
                </a:solidFill>
              </a:rPr>
              <a:t> và </a:t>
            </a:r>
            <a:r>
              <a:rPr lang="en-US" sz="2000" b="1" smtClean="0">
                <a:solidFill>
                  <a:srgbClr val="002060"/>
                </a:solidFill>
              </a:rPr>
              <a:t>getaddrinfo </a:t>
            </a:r>
            <a:r>
              <a:rPr lang="en-US" sz="2000" smtClean="0">
                <a:solidFill>
                  <a:srgbClr val="002060"/>
                </a:solidFill>
              </a:rPr>
              <a:t>sử dụng để phân giải tên miền</a:t>
            </a:r>
          </a:p>
          <a:p>
            <a:pPr lvl="1"/>
            <a:r>
              <a:rPr lang="en-US" sz="2000" smtClean="0">
                <a:solidFill>
                  <a:srgbClr val="002060"/>
                </a:solidFill>
              </a:rPr>
              <a:t>Cần thêm tệp tiêu đề WS2TCPIP.H </a:t>
            </a:r>
          </a:p>
          <a:p>
            <a:pPr lvl="1">
              <a:buNone/>
            </a:pPr>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685800" y="3413879"/>
            <a:ext cx="8458200" cy="3139321"/>
          </a:xfrm>
          <a:prstGeom prst="rect">
            <a:avLst/>
          </a:prstGeom>
          <a:noFill/>
        </p:spPr>
        <p:txBody>
          <a:bodyPr wrap="square" rtlCol="0">
            <a:spAutoFit/>
          </a:bodyPr>
          <a:lstStyle/>
          <a:p>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getaddrinfo</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const</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char  *</a:t>
            </a:r>
            <a:r>
              <a:rPr lang="en-US" b="1" dirty="0" err="1" smtClean="0">
                <a:solidFill>
                  <a:srgbClr val="002060"/>
                </a:solidFill>
                <a:latin typeface="Courier New" panose="02070309020205020404" pitchFamily="49" charset="0"/>
                <a:cs typeface="Courier New" panose="02070309020205020404" pitchFamily="49" charset="0"/>
              </a:rPr>
              <a:t>nodename</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Tên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miền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hoặc</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địa</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chỉ</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cần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phân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giải</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const</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char  *</a:t>
            </a:r>
            <a:r>
              <a:rPr lang="en-US" b="1" dirty="0" err="1" smtClean="0">
                <a:solidFill>
                  <a:srgbClr val="002060"/>
                </a:solidFill>
                <a:latin typeface="Courier New" panose="02070309020205020404" pitchFamily="49" charset="0"/>
                <a:cs typeface="Courier New" panose="02070309020205020404" pitchFamily="49" charset="0"/>
              </a:rPr>
              <a:t>servname</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Dịch</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vụ</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hoặc</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cổng</a:t>
            </a:r>
            <a:r>
              <a:rPr lang="en-US" b="1" dirty="0" smtClean="0">
                <a:solidFill>
                  <a:srgbClr val="006020"/>
                </a:solidFill>
                <a:latin typeface="Courier New" panose="02070309020205020404" pitchFamily="49" charset="0"/>
                <a:cs typeface="Courier New" panose="02070309020205020404" pitchFamily="49" charset="0"/>
              </a:rPr>
              <a:t>	</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a:solidFill>
                  <a:srgbClr val="00602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const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addrinfo</a:t>
            </a:r>
            <a:r>
              <a:rPr lang="en-US" b="1" dirty="0" smtClean="0">
                <a:solidFill>
                  <a:srgbClr val="002060"/>
                </a:solidFill>
                <a:latin typeface="Courier New" panose="02070309020205020404" pitchFamily="49" charset="0"/>
                <a:cs typeface="Courier New" panose="02070309020205020404" pitchFamily="49" charset="0"/>
              </a:rPr>
              <a:t>  *hints,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Cấu</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trúc</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gợi</a:t>
            </a:r>
            <a:r>
              <a:rPr lang="en-US" b="1" dirty="0" smtClean="0">
                <a:solidFill>
                  <a:srgbClr val="006020"/>
                </a:solidFill>
                <a:latin typeface="Courier New" panose="02070309020205020404" pitchFamily="49" charset="0"/>
                <a:cs typeface="Courier New" panose="02070309020205020404" pitchFamily="49" charset="0"/>
              </a:rPr>
              <a:t> ý</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addrinfo</a:t>
            </a:r>
            <a:r>
              <a:rPr lang="en-US" b="1" dirty="0" smtClean="0">
                <a:solidFill>
                  <a:srgbClr val="002060"/>
                </a:solidFill>
                <a:latin typeface="Courier New" panose="02070309020205020404" pitchFamily="49" charset="0"/>
                <a:cs typeface="Courier New" panose="02070309020205020404" pitchFamily="49" charset="0"/>
              </a:rPr>
              <a:t>  **res  </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Kết</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quả</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dirty="0" err="1" smtClean="0">
                <a:solidFill>
                  <a:srgbClr val="002060"/>
                </a:solidFill>
                <a:latin typeface="Courier New" panose="02070309020205020404" pitchFamily="49" charset="0"/>
                <a:cs typeface="Courier New" panose="02070309020205020404" pitchFamily="49" charset="0"/>
              </a:rPr>
              <a:t>Giá</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trị</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trả</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về</a:t>
            </a:r>
            <a:endParaRPr lang="en-US" dirty="0" smtClean="0">
              <a:solidFill>
                <a:srgbClr val="002060"/>
              </a:solidFill>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err="1" smtClean="0">
                <a:solidFill>
                  <a:srgbClr val="002060"/>
                </a:solidFill>
                <a:latin typeface="Courier New" panose="02070309020205020404" pitchFamily="49" charset="0"/>
                <a:cs typeface="Courier New" panose="02070309020205020404" pitchFamily="49" charset="0"/>
              </a:rPr>
              <a:t>Thành</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công</a:t>
            </a:r>
            <a:r>
              <a:rPr lang="en-US" dirty="0" smtClean="0">
                <a:solidFill>
                  <a:srgbClr val="002060"/>
                </a:solidFill>
                <a:latin typeface="Courier New" panose="02070309020205020404" pitchFamily="49" charset="0"/>
                <a:cs typeface="Courier New" panose="02070309020205020404" pitchFamily="49" charset="0"/>
              </a:rPr>
              <a:t>: 0</a:t>
            </a:r>
          </a:p>
          <a:p>
            <a:pPr marL="742950" lvl="1" indent="-285750">
              <a:buFont typeface="Arial" panose="020B0604020202020204" pitchFamily="34" charset="0"/>
              <a:buChar char="•"/>
            </a:pPr>
            <a:r>
              <a:rPr lang="en-US" dirty="0" err="1" smtClean="0">
                <a:solidFill>
                  <a:srgbClr val="002060"/>
                </a:solidFill>
                <a:latin typeface="Courier New" panose="02070309020205020404" pitchFamily="49" charset="0"/>
                <a:cs typeface="Courier New" panose="02070309020205020404" pitchFamily="49" charset="0"/>
              </a:rPr>
              <a:t>Thất</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bại</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mã</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lỗi</a:t>
            </a:r>
            <a:endParaRPr lang="en-US" dirty="0" smtClean="0">
              <a:solidFill>
                <a:srgbClr val="00206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err="1" smtClean="0">
                <a:solidFill>
                  <a:srgbClr val="002060"/>
                </a:solidFill>
                <a:latin typeface="Courier New" panose="02070309020205020404" pitchFamily="49" charset="0"/>
                <a:cs typeface="Courier New" panose="02070309020205020404" pitchFamily="49" charset="0"/>
              </a:rPr>
              <a:t>Giải</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phóng</a:t>
            </a:r>
            <a:r>
              <a:rPr lang="en-US"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freeaddrinfo</a:t>
            </a:r>
            <a:r>
              <a:rPr lang="en-US" b="1" dirty="0" smtClean="0">
                <a:solidFill>
                  <a:srgbClr val="002060"/>
                </a:solidFill>
                <a:latin typeface="Courier New" panose="02070309020205020404" pitchFamily="49" charset="0"/>
                <a:cs typeface="Courier New" panose="02070309020205020404" pitchFamily="49" charset="0"/>
              </a:rPr>
              <a:t>()</a:t>
            </a:r>
            <a:endParaRPr lang="vi-VN" b="1" dirty="0" smtClean="0">
              <a:solidFill>
                <a:srgbClr val="00206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Phân giải tên miền</a:t>
            </a:r>
          </a:p>
          <a:p>
            <a:pPr lvl="1"/>
            <a:r>
              <a:rPr lang="en-US" sz="2000" smtClean="0">
                <a:solidFill>
                  <a:srgbClr val="002060"/>
                </a:solidFill>
              </a:rPr>
              <a:t>Cấu trúc </a:t>
            </a:r>
            <a:r>
              <a:rPr lang="en-US" sz="2000" b="1" smtClean="0">
                <a:solidFill>
                  <a:srgbClr val="002060"/>
                </a:solidFill>
              </a:rPr>
              <a:t>addrinfo</a:t>
            </a:r>
            <a:r>
              <a:rPr lang="en-US" sz="2000" smtClean="0">
                <a:solidFill>
                  <a:srgbClr val="002060"/>
                </a:solidFill>
              </a:rPr>
              <a:t>: danh sách liên kết đơn chứa thông tin về tên miền tương ứng</a:t>
            </a:r>
            <a:endParaRPr lang="en-US" sz="2000" b="1"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685800" y="2672477"/>
            <a:ext cx="8153400" cy="3416320"/>
          </a:xfrm>
          <a:prstGeom prst="rect">
            <a:avLst/>
          </a:prstGeom>
          <a:noFill/>
        </p:spPr>
        <p:txBody>
          <a:bodyPr wrap="square" rtlCol="0">
            <a:spAutoFit/>
          </a:bodyPr>
          <a:lstStyle/>
          <a:p>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addrinfo</a:t>
            </a:r>
            <a:r>
              <a:rPr lang="en-US" b="1" dirty="0" smtClean="0">
                <a:solidFill>
                  <a:srgbClr val="002060"/>
                </a:solidFill>
                <a:latin typeface="Courier New" panose="02070309020205020404" pitchFamily="49" charset="0"/>
                <a:cs typeface="Courier New" panose="02070309020205020404" pitchFamily="49" charset="0"/>
              </a:rPr>
              <a:t> {	</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ai_flags</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Thường</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là</a:t>
            </a:r>
            <a:r>
              <a:rPr lang="en-US" b="1" dirty="0" smtClean="0">
                <a:solidFill>
                  <a:srgbClr val="002060"/>
                </a:solidFill>
                <a:latin typeface="Courier New" panose="02070309020205020404" pitchFamily="49" charset="0"/>
                <a:cs typeface="Courier New" panose="02070309020205020404" pitchFamily="49" charset="0"/>
              </a:rPr>
              <a:t> AI_CANONNAME</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ai_family</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Thường</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là</a:t>
            </a:r>
            <a:r>
              <a:rPr lang="en-US" b="1" dirty="0" smtClean="0">
                <a:solidFill>
                  <a:srgbClr val="002060"/>
                </a:solidFill>
                <a:latin typeface="Courier New" panose="02070309020205020404" pitchFamily="49" charset="0"/>
                <a:cs typeface="Courier New" panose="02070309020205020404" pitchFamily="49" charset="0"/>
              </a:rPr>
              <a:t> AF_INET</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ai_socktype</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Loại</a:t>
            </a:r>
            <a:r>
              <a:rPr lang="en-US" b="1" dirty="0" smtClean="0">
                <a:solidFill>
                  <a:srgbClr val="002060"/>
                </a:solidFill>
                <a:latin typeface="Courier New" panose="02070309020205020404" pitchFamily="49" charset="0"/>
                <a:cs typeface="Courier New" panose="02070309020205020404" pitchFamily="49" charset="0"/>
              </a:rPr>
              <a:t> socket</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ai_protocol</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Giao</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thứ</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giao</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vận</a:t>
            </a:r>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size_t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ai_addrlen</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Chiều</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dài</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của</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ai_addr</a:t>
            </a:r>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	char		*</a:t>
            </a:r>
            <a:r>
              <a:rPr lang="en-US" b="1" dirty="0" err="1" smtClean="0">
                <a:solidFill>
                  <a:srgbClr val="002060"/>
                </a:solidFill>
                <a:latin typeface="Courier New" panose="02070309020205020404" pitchFamily="49" charset="0"/>
                <a:cs typeface="Courier New" panose="02070309020205020404" pitchFamily="49" charset="0"/>
              </a:rPr>
              <a:t>ai_canonname</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Tên</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miền</a:t>
            </a:r>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sockaddr</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ai_addr</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Địa</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chỉ</a:t>
            </a:r>
            <a:r>
              <a:rPr lang="en-US" b="1" dirty="0" smtClean="0">
                <a:solidFill>
                  <a:srgbClr val="002060"/>
                </a:solidFill>
                <a:latin typeface="Courier New" panose="02070309020205020404" pitchFamily="49" charset="0"/>
                <a:cs typeface="Courier New" panose="02070309020205020404" pitchFamily="49" charset="0"/>
              </a:rPr>
              <a:t> socket </a:t>
            </a:r>
            <a:r>
              <a:rPr lang="en-US" b="1" dirty="0" err="1" smtClean="0">
                <a:solidFill>
                  <a:srgbClr val="002060"/>
                </a:solidFill>
                <a:latin typeface="Courier New" panose="02070309020205020404" pitchFamily="49" charset="0"/>
                <a:cs typeface="Courier New" panose="02070309020205020404" pitchFamily="49" charset="0"/>
              </a:rPr>
              <a:t>đã</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phân</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giải</a:t>
            </a:r>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addrinfo</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ai_next</a:t>
            </a:r>
            <a:r>
              <a:rPr lang="en-US" b="1" dirty="0" smtClean="0">
                <a:solidFill>
                  <a:srgbClr val="002060"/>
                </a:solidFill>
                <a:latin typeface="Courier New" panose="02070309020205020404" pitchFamily="49" charset="0"/>
                <a:cs typeface="Courier New" panose="02070309020205020404" pitchFamily="49" charset="0"/>
              </a:rPr>
              <a:t>;    // Con </a:t>
            </a:r>
            <a:r>
              <a:rPr lang="en-US" b="1" dirty="0" err="1" smtClean="0">
                <a:solidFill>
                  <a:srgbClr val="002060"/>
                </a:solidFill>
                <a:latin typeface="Courier New" panose="02070309020205020404" pitchFamily="49" charset="0"/>
                <a:cs typeface="Courier New" panose="02070309020205020404" pitchFamily="49" charset="0"/>
              </a:rPr>
              <a:t>trỏ</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tới</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cấu</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trúc</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tiếp</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theo</a:t>
            </a:r>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p:txBody>
          <a:bodyPr/>
          <a:lstStyle/>
          <a:p>
            <a:fld id="{01FC069F-519A-4FBA-A280-9BFE5EA1AC9F}" type="slidenum">
              <a:rPr lang="en-US" smtClean="0"/>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Phân giải tên miền</a:t>
            </a:r>
          </a:p>
          <a:p>
            <a:pPr lvl="1"/>
            <a:r>
              <a:rPr lang="en-US" sz="2000" smtClean="0">
                <a:solidFill>
                  <a:srgbClr val="002060"/>
                </a:solidFill>
              </a:rPr>
              <a:t>Đoạn chương trình sau sẽ thực hiện phân giải địa chỉ cho tên miền www.hut.edu.vn</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228600" y="2804279"/>
            <a:ext cx="8763000" cy="3139321"/>
          </a:xfrm>
          <a:prstGeom prst="rect">
            <a:avLst/>
          </a:prstGeom>
          <a:noFill/>
        </p:spPr>
        <p:txBody>
          <a:bodyPr wrap="square" rtlCol="0">
            <a:spAutoFit/>
          </a:bodyPr>
          <a:lstStyle/>
          <a:p>
            <a:r>
              <a:rPr lang="en-US" b="1" dirty="0" err="1" smtClean="0">
                <a:solidFill>
                  <a:srgbClr val="002060"/>
                </a:solidFill>
                <a:latin typeface="Courier New" panose="02070309020205020404" pitchFamily="49" charset="0"/>
                <a:cs typeface="Courier New" panose="02070309020205020404" pitchFamily="49" charset="0"/>
              </a:rPr>
              <a:t>addrinfo</a:t>
            </a:r>
            <a:r>
              <a:rPr lang="en-US" b="1" dirty="0" smtClean="0">
                <a:solidFill>
                  <a:srgbClr val="002060"/>
                </a:solidFill>
                <a:latin typeface="Courier New" panose="02070309020205020404" pitchFamily="49" charset="0"/>
                <a:cs typeface="Courier New" panose="02070309020205020404" pitchFamily="49" charset="0"/>
              </a:rPr>
              <a:t> * </a:t>
            </a:r>
            <a:r>
              <a:rPr lang="en-US" b="1" dirty="0" smtClean="0">
                <a:solidFill>
                  <a:srgbClr val="002060"/>
                </a:solidFill>
                <a:latin typeface="Courier New" panose="02070309020205020404" pitchFamily="49" charset="0"/>
                <a:cs typeface="Courier New" panose="02070309020205020404" pitchFamily="49" charset="0"/>
              </a:rPr>
              <a:t>result; </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Lưu </a:t>
            </a:r>
            <a:r>
              <a:rPr lang="en-US" b="1" dirty="0" err="1" smtClean="0">
                <a:solidFill>
                  <a:srgbClr val="006020"/>
                </a:solidFill>
                <a:latin typeface="Courier New" panose="02070309020205020404" pitchFamily="49" charset="0"/>
                <a:cs typeface="Courier New" panose="02070309020205020404" pitchFamily="49" charset="0"/>
              </a:rPr>
              <a:t>kết</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quả</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phân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giải</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rc</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Lưu </a:t>
            </a:r>
            <a:r>
              <a:rPr lang="en-US" b="1" dirty="0" err="1" smtClean="0">
                <a:solidFill>
                  <a:srgbClr val="006020"/>
                </a:solidFill>
                <a:latin typeface="Courier New" panose="02070309020205020404" pitchFamily="49" charset="0"/>
                <a:cs typeface="Courier New" panose="02070309020205020404" pitchFamily="49" charset="0"/>
              </a:rPr>
              <a:t>mã</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trả</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về</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err="1" smtClean="0">
                <a:solidFill>
                  <a:srgbClr val="002060"/>
                </a:solidFill>
                <a:latin typeface="Courier New" panose="02070309020205020404" pitchFamily="49" charset="0"/>
                <a:cs typeface="Courier New" panose="02070309020205020404" pitchFamily="49" charset="0"/>
              </a:rPr>
              <a:t>sockaddr_in</a:t>
            </a:r>
            <a:r>
              <a:rPr lang="en-US" b="1" dirty="0" smtClean="0">
                <a:solidFill>
                  <a:srgbClr val="002060"/>
                </a:solidFill>
                <a:latin typeface="Courier New" panose="02070309020205020404" pitchFamily="49" charset="0"/>
                <a:cs typeface="Courier New" panose="02070309020205020404" pitchFamily="49" charset="0"/>
              </a:rPr>
              <a:t> address</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Lưu </a:t>
            </a:r>
            <a:r>
              <a:rPr lang="en-US" b="1" dirty="0" err="1" smtClean="0">
                <a:solidFill>
                  <a:srgbClr val="006020"/>
                </a:solidFill>
                <a:latin typeface="Courier New" panose="02070309020205020404" pitchFamily="49" charset="0"/>
                <a:cs typeface="Courier New" panose="02070309020205020404" pitchFamily="49" charset="0"/>
              </a:rPr>
              <a:t>địa</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chỉ</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phân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giải</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được</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err="1" smtClean="0">
                <a:solidFill>
                  <a:srgbClr val="002060"/>
                </a:solidFill>
                <a:latin typeface="Courier New" panose="02070309020205020404" pitchFamily="49" charset="0"/>
                <a:cs typeface="Courier New" panose="02070309020205020404" pitchFamily="49" charset="0"/>
              </a:rPr>
              <a:t>rc</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getaddrinfo</a:t>
            </a:r>
            <a:r>
              <a:rPr lang="en-US" b="1" dirty="0" smtClean="0">
                <a:solidFill>
                  <a:srgbClr val="002060"/>
                </a:solidFill>
                <a:latin typeface="Courier New" panose="02070309020205020404" pitchFamily="49" charset="0"/>
                <a:cs typeface="Courier New" panose="02070309020205020404" pitchFamily="49" charset="0"/>
              </a:rPr>
              <a:t>(“</a:t>
            </a:r>
            <a:r>
              <a:rPr lang="en-US" b="1" dirty="0" smtClean="0">
                <a:solidFill>
                  <a:srgbClr val="002060"/>
                </a:solidFill>
                <a:latin typeface="Courier New" panose="02070309020205020404" pitchFamily="49" charset="0"/>
                <a:cs typeface="Courier New" panose="02070309020205020404" pitchFamily="49" charset="0"/>
              </a:rPr>
              <a:t>www.hust.edu.vn”, “</a:t>
            </a:r>
            <a:r>
              <a:rPr lang="en-US" b="1" dirty="0" smtClean="0">
                <a:solidFill>
                  <a:srgbClr val="002060"/>
                </a:solidFill>
                <a:latin typeface="Courier New" panose="02070309020205020404" pitchFamily="49" charset="0"/>
                <a:cs typeface="Courier New" panose="02070309020205020404" pitchFamily="49" charset="0"/>
              </a:rPr>
              <a:t>http”, NULL</a:t>
            </a:r>
            <a:r>
              <a:rPr lang="en-US" b="1" dirty="0" smtClean="0">
                <a:solidFill>
                  <a:srgbClr val="002060"/>
                </a:solidFill>
                <a:latin typeface="Courier New" panose="02070309020205020404" pitchFamily="49" charset="0"/>
                <a:cs typeface="Courier New" panose="02070309020205020404" pitchFamily="49" charset="0"/>
              </a:rPr>
              <a:t>, &amp;</a:t>
            </a:r>
            <a:r>
              <a:rPr lang="en-US" b="1" dirty="0" smtClean="0">
                <a:solidFill>
                  <a:srgbClr val="002060"/>
                </a:solidFill>
                <a:latin typeface="Courier New" panose="02070309020205020404" pitchFamily="49" charset="0"/>
                <a:cs typeface="Courier New" panose="02070309020205020404" pitchFamily="49" charset="0"/>
              </a:rPr>
              <a:t>result);</a:t>
            </a:r>
          </a:p>
          <a:p>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Một</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tên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miền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có</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thể</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có</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nhiều</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địa</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chỉ</a:t>
            </a:r>
            <a:r>
              <a:rPr lang="en-US" b="1" dirty="0" smtClean="0">
                <a:solidFill>
                  <a:srgbClr val="006020"/>
                </a:solidFill>
                <a:latin typeface="Courier New" panose="02070309020205020404" pitchFamily="49" charset="0"/>
                <a:cs typeface="Courier New" panose="02070309020205020404" pitchFamily="49" charset="0"/>
              </a:rPr>
              <a:t> IP </a:t>
            </a:r>
            <a:r>
              <a:rPr lang="en-US" b="1" dirty="0" err="1" smtClean="0">
                <a:solidFill>
                  <a:srgbClr val="006020"/>
                </a:solidFill>
                <a:latin typeface="Courier New" panose="02070309020205020404" pitchFamily="49" charset="0"/>
                <a:cs typeface="Courier New" panose="02070309020205020404" pitchFamily="49" charset="0"/>
              </a:rPr>
              <a:t>tương</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ứng</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Lấy</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kết</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quả</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đầu</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tiên</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if (</a:t>
            </a:r>
            <a:r>
              <a:rPr lang="en-US" b="1" dirty="0" err="1" smtClean="0">
                <a:solidFill>
                  <a:srgbClr val="002060"/>
                </a:solidFill>
                <a:latin typeface="Courier New" panose="02070309020205020404" pitchFamily="49" charset="0"/>
                <a:cs typeface="Courier New" panose="02070309020205020404" pitchFamily="49" charset="0"/>
              </a:rPr>
              <a:t>rc</a:t>
            </a:r>
            <a:r>
              <a:rPr lang="en-US" b="1" dirty="0" smtClean="0">
                <a:solidFill>
                  <a:srgbClr val="002060"/>
                </a:solidFill>
                <a:latin typeface="Courier New" panose="02070309020205020404" pitchFamily="49" charset="0"/>
                <a:cs typeface="Courier New" panose="02070309020205020404" pitchFamily="49" charset="0"/>
              </a:rPr>
              <a:t> == 0</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memcpy</a:t>
            </a:r>
            <a:r>
              <a:rPr lang="en-US" b="1" dirty="0" smtClean="0">
                <a:solidFill>
                  <a:srgbClr val="002060"/>
                </a:solidFill>
                <a:latin typeface="Courier New" panose="02070309020205020404" pitchFamily="49" charset="0"/>
                <a:cs typeface="Courier New" panose="02070309020205020404" pitchFamily="49" charset="0"/>
              </a:rPr>
              <a:t>(&amp;address</a:t>
            </a:r>
            <a:r>
              <a:rPr lang="en-US" b="1" dirty="0" smtClean="0">
                <a:solidFill>
                  <a:srgbClr val="002060"/>
                </a:solidFill>
                <a:latin typeface="Courier New" panose="02070309020205020404" pitchFamily="49" charset="0"/>
                <a:cs typeface="Courier New" panose="02070309020205020404" pitchFamily="49" charset="0"/>
              </a:rPr>
              <a:t>, result-</a:t>
            </a:r>
            <a:r>
              <a:rPr lang="en-US" b="1" dirty="0" smtClean="0">
                <a:solidFill>
                  <a:srgbClr val="002060"/>
                </a:solidFill>
                <a:latin typeface="Courier New" panose="02070309020205020404" pitchFamily="49" charset="0"/>
                <a:cs typeface="Courier New" panose="02070309020205020404" pitchFamily="49" charset="0"/>
              </a:rPr>
              <a:t>&gt;</a:t>
            </a:r>
            <a:r>
              <a:rPr lang="en-US" b="1" dirty="0" err="1" smtClean="0">
                <a:solidFill>
                  <a:srgbClr val="002060"/>
                </a:solidFill>
                <a:latin typeface="Courier New" panose="02070309020205020404" pitchFamily="49" charset="0"/>
                <a:cs typeface="Courier New" panose="02070309020205020404" pitchFamily="49" charset="0"/>
              </a:rPr>
              <a:t>ai_addr</a:t>
            </a:r>
            <a:r>
              <a:rPr lang="en-US" b="1" dirty="0" smtClean="0">
                <a:solidFill>
                  <a:srgbClr val="002060"/>
                </a:solidFill>
                <a:latin typeface="Courier New" panose="02070309020205020404" pitchFamily="49" charset="0"/>
                <a:cs typeface="Courier New" panose="02070309020205020404" pitchFamily="49" charset="0"/>
              </a:rPr>
              <a:t>, result-</a:t>
            </a:r>
            <a:r>
              <a:rPr lang="en-US" b="1" dirty="0" smtClean="0">
                <a:solidFill>
                  <a:srgbClr val="002060"/>
                </a:solidFill>
                <a:latin typeface="Courier New" panose="02070309020205020404" pitchFamily="49" charset="0"/>
                <a:cs typeface="Courier New" panose="02070309020205020404" pitchFamily="49" charset="0"/>
              </a:rPr>
              <a:t>&gt;</a:t>
            </a:r>
            <a:r>
              <a:rPr lang="en-US" b="1" dirty="0" err="1" smtClean="0">
                <a:solidFill>
                  <a:srgbClr val="002060"/>
                </a:solidFill>
                <a:latin typeface="Courier New" panose="02070309020205020404" pitchFamily="49" charset="0"/>
                <a:cs typeface="Courier New" panose="02070309020205020404" pitchFamily="49" charset="0"/>
              </a:rPr>
              <a:t>ai_addrlen</a:t>
            </a:r>
            <a:r>
              <a:rPr lang="en-US" b="1" dirty="0" smtClean="0">
                <a:solidFill>
                  <a:srgbClr val="002060"/>
                </a:solidFill>
                <a:latin typeface="Courier New" panose="02070309020205020404" pitchFamily="49" charset="0"/>
                <a:cs typeface="Courier New" panose="02070309020205020404" pitchFamily="49" charset="0"/>
              </a:rPr>
              <a:t>);</a:t>
            </a:r>
          </a:p>
          <a:p>
            <a:endParaRPr lang="en-US" b="1"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Xử</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lý</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với</a:t>
            </a:r>
            <a:r>
              <a:rPr lang="en-US" b="1" dirty="0" smtClean="0">
                <a:solidFill>
                  <a:srgbClr val="006020"/>
                </a:solidFill>
                <a:latin typeface="Courier New" panose="02070309020205020404" pitchFamily="49" charset="0"/>
                <a:cs typeface="Courier New" panose="02070309020205020404" pitchFamily="49" charset="0"/>
              </a:rPr>
              <a:t> address...</a:t>
            </a:r>
            <a:r>
              <a:rPr lang="en-US" b="1" dirty="0" smtClean="0">
                <a:solidFill>
                  <a:srgbClr val="002060"/>
                </a:solidFill>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1"/>
          </p:nvPr>
        </p:nvSpPr>
        <p:spPr/>
        <p:txBody>
          <a:bodyPr/>
          <a:lstStyle/>
          <a:p>
            <a:fld id="{01FC069F-519A-4FBA-A280-9BFE5EA1AC9F}" type="slidenum">
              <a:rPr lang="en-US" smtClean="0"/>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Truyền</a:t>
            </a:r>
            <a:r>
              <a:rPr lang="en-US" sz="2400" dirty="0" smtClean="0">
                <a:solidFill>
                  <a:srgbClr val="002060"/>
                </a:solidFill>
              </a:rPr>
              <a:t> </a:t>
            </a:r>
            <a:r>
              <a:rPr lang="en-US" sz="2400" dirty="0" err="1" smtClean="0">
                <a:solidFill>
                  <a:srgbClr val="002060"/>
                </a:solidFill>
              </a:rPr>
              <a:t>dữ</a:t>
            </a:r>
            <a:r>
              <a:rPr lang="en-US" sz="2400" dirty="0" smtClean="0">
                <a:solidFill>
                  <a:srgbClr val="002060"/>
                </a:solidFill>
              </a:rPr>
              <a:t> </a:t>
            </a:r>
            <a:r>
              <a:rPr lang="en-US" sz="2400" dirty="0" err="1" smtClean="0">
                <a:solidFill>
                  <a:srgbClr val="002060"/>
                </a:solidFill>
              </a:rPr>
              <a:t>liệu</a:t>
            </a:r>
            <a:r>
              <a:rPr lang="en-US" sz="2400" dirty="0" smtClean="0">
                <a:solidFill>
                  <a:srgbClr val="002060"/>
                </a:solidFill>
              </a:rPr>
              <a:t> </a:t>
            </a:r>
            <a:r>
              <a:rPr lang="en-US" sz="2400" dirty="0" err="1" smtClean="0">
                <a:solidFill>
                  <a:srgbClr val="002060"/>
                </a:solidFill>
              </a:rPr>
              <a:t>sử</a:t>
            </a:r>
            <a:r>
              <a:rPr lang="en-US" sz="2400" dirty="0" smtClean="0">
                <a:solidFill>
                  <a:srgbClr val="002060"/>
                </a:solidFill>
              </a:rPr>
              <a:t> </a:t>
            </a:r>
            <a:r>
              <a:rPr lang="en-US" sz="2400" dirty="0" err="1" smtClean="0">
                <a:solidFill>
                  <a:srgbClr val="002060"/>
                </a:solidFill>
              </a:rPr>
              <a:t>dụng</a:t>
            </a:r>
            <a:r>
              <a:rPr lang="en-US" sz="2400" dirty="0" smtClean="0">
                <a:solidFill>
                  <a:srgbClr val="002060"/>
                </a:solidFill>
              </a:rPr>
              <a:t> TCP</a:t>
            </a:r>
          </a:p>
          <a:p>
            <a:pPr lvl="1"/>
            <a:r>
              <a:rPr lang="en-US" sz="2000" dirty="0" err="1" smtClean="0">
                <a:solidFill>
                  <a:srgbClr val="002060"/>
                </a:solidFill>
              </a:rPr>
              <a:t>Việc</a:t>
            </a:r>
            <a:r>
              <a:rPr lang="en-US" sz="2000" dirty="0" smtClean="0">
                <a:solidFill>
                  <a:srgbClr val="002060"/>
                </a:solidFill>
              </a:rPr>
              <a:t> </a:t>
            </a:r>
            <a:r>
              <a:rPr lang="en-US" sz="2000" dirty="0" err="1" smtClean="0">
                <a:solidFill>
                  <a:srgbClr val="002060"/>
                </a:solidFill>
              </a:rPr>
              <a:t>truyền</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sử</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giao</a:t>
            </a:r>
            <a:r>
              <a:rPr lang="en-US" sz="2000" dirty="0" smtClean="0">
                <a:solidFill>
                  <a:srgbClr val="002060"/>
                </a:solidFill>
              </a:rPr>
              <a:t> </a:t>
            </a:r>
            <a:r>
              <a:rPr lang="en-US" sz="2000" dirty="0" err="1" smtClean="0">
                <a:solidFill>
                  <a:srgbClr val="002060"/>
                </a:solidFill>
              </a:rPr>
              <a:t>thức</a:t>
            </a:r>
            <a:r>
              <a:rPr lang="en-US" sz="2000" dirty="0" smtClean="0">
                <a:solidFill>
                  <a:srgbClr val="002060"/>
                </a:solidFill>
              </a:rPr>
              <a:t> TCP </a:t>
            </a:r>
            <a:r>
              <a:rPr lang="en-US" sz="2000" dirty="0" err="1" smtClean="0">
                <a:solidFill>
                  <a:srgbClr val="002060"/>
                </a:solidFill>
              </a:rPr>
              <a:t>sẽ</a:t>
            </a:r>
            <a:r>
              <a:rPr lang="en-US" sz="2000" dirty="0" smtClean="0">
                <a:solidFill>
                  <a:srgbClr val="002060"/>
                </a:solidFill>
              </a:rPr>
              <a:t> </a:t>
            </a:r>
            <a:r>
              <a:rPr lang="en-US" sz="2000" dirty="0" err="1" smtClean="0">
                <a:solidFill>
                  <a:srgbClr val="002060"/>
                </a:solidFill>
              </a:rPr>
              <a:t>bao</a:t>
            </a:r>
            <a:r>
              <a:rPr lang="en-US" sz="2000" dirty="0" smtClean="0">
                <a:solidFill>
                  <a:srgbClr val="002060"/>
                </a:solidFill>
              </a:rPr>
              <a:t> </a:t>
            </a:r>
            <a:r>
              <a:rPr lang="en-US" sz="2000" dirty="0" err="1" smtClean="0">
                <a:solidFill>
                  <a:srgbClr val="002060"/>
                </a:solidFill>
              </a:rPr>
              <a:t>gồm</a:t>
            </a:r>
            <a:r>
              <a:rPr lang="en-US" sz="2000" dirty="0" smtClean="0">
                <a:solidFill>
                  <a:srgbClr val="002060"/>
                </a:solidFill>
              </a:rPr>
              <a:t> </a:t>
            </a:r>
            <a:r>
              <a:rPr lang="en-US" sz="2000" dirty="0" err="1" smtClean="0">
                <a:solidFill>
                  <a:srgbClr val="002060"/>
                </a:solidFill>
              </a:rPr>
              <a:t>hai</a:t>
            </a:r>
            <a:r>
              <a:rPr lang="en-US" sz="2000" dirty="0" smtClean="0">
                <a:solidFill>
                  <a:srgbClr val="002060"/>
                </a:solidFill>
              </a:rPr>
              <a:t> </a:t>
            </a:r>
            <a:r>
              <a:rPr lang="en-US" sz="2000" dirty="0" err="1" smtClean="0">
                <a:solidFill>
                  <a:srgbClr val="002060"/>
                </a:solidFill>
              </a:rPr>
              <a:t>phần</a:t>
            </a:r>
            <a:r>
              <a:rPr lang="en-US" sz="2000" dirty="0" smtClean="0">
                <a:solidFill>
                  <a:srgbClr val="002060"/>
                </a:solidFill>
              </a:rPr>
              <a:t>: </a:t>
            </a:r>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phía</a:t>
            </a:r>
            <a:r>
              <a:rPr lang="en-US" sz="2000" dirty="0" smtClean="0">
                <a:solidFill>
                  <a:srgbClr val="002060"/>
                </a:solidFill>
              </a:rPr>
              <a:t> client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phía</a:t>
            </a:r>
            <a:r>
              <a:rPr lang="en-US" sz="2000" dirty="0" smtClean="0">
                <a:solidFill>
                  <a:srgbClr val="002060"/>
                </a:solidFill>
              </a:rPr>
              <a:t> server.</a:t>
            </a:r>
          </a:p>
          <a:p>
            <a:pPr lvl="1"/>
            <a:r>
              <a:rPr lang="en-US" sz="2000" dirty="0" err="1" smtClean="0">
                <a:solidFill>
                  <a:srgbClr val="002060"/>
                </a:solidFill>
              </a:rPr>
              <a:t>Ứng</a:t>
            </a:r>
            <a:r>
              <a:rPr lang="en-US" sz="2000" dirty="0" smtClean="0">
                <a:solidFill>
                  <a:srgbClr val="002060"/>
                </a:solidFill>
              </a:rPr>
              <a:t> </a:t>
            </a:r>
            <a:r>
              <a:rPr lang="en-US" sz="2000" dirty="0" err="1" smtClean="0">
                <a:solidFill>
                  <a:srgbClr val="002060"/>
                </a:solidFill>
              </a:rPr>
              <a:t>dụng</a:t>
            </a:r>
            <a:r>
              <a:rPr lang="en-US" sz="2000" dirty="0" smtClean="0">
                <a:solidFill>
                  <a:srgbClr val="002060"/>
                </a:solidFill>
              </a:rPr>
              <a:t> </a:t>
            </a:r>
            <a:r>
              <a:rPr lang="en-US" sz="2000" dirty="0" err="1" smtClean="0">
                <a:solidFill>
                  <a:srgbClr val="002060"/>
                </a:solidFill>
              </a:rPr>
              <a:t>phía</a:t>
            </a:r>
            <a:r>
              <a:rPr lang="en-US" sz="2000" dirty="0" smtClean="0">
                <a:solidFill>
                  <a:srgbClr val="002060"/>
                </a:solidFill>
              </a:rPr>
              <a:t> server:</a:t>
            </a:r>
          </a:p>
          <a:p>
            <a:pPr lvl="2">
              <a:buFont typeface="Courier New" panose="02070309020205020404" pitchFamily="49" charset="0"/>
              <a:buChar char="o"/>
            </a:pPr>
            <a:r>
              <a:rPr lang="en-US" sz="2000" dirty="0" err="1" smtClean="0">
                <a:solidFill>
                  <a:srgbClr val="002060"/>
                </a:solidFill>
              </a:rPr>
              <a:t>Khởi</a:t>
            </a:r>
            <a:r>
              <a:rPr lang="en-US" sz="2000" dirty="0" smtClean="0">
                <a:solidFill>
                  <a:srgbClr val="002060"/>
                </a:solidFill>
              </a:rPr>
              <a:t> </a:t>
            </a:r>
            <a:r>
              <a:rPr lang="en-US" sz="2000" dirty="0" err="1" smtClean="0">
                <a:solidFill>
                  <a:srgbClr val="002060"/>
                </a:solidFill>
              </a:rPr>
              <a:t>tạo</a:t>
            </a:r>
            <a:r>
              <a:rPr lang="en-US" sz="2000" dirty="0" smtClean="0">
                <a:solidFill>
                  <a:srgbClr val="002060"/>
                </a:solidFill>
              </a:rPr>
              <a:t> WinSock qua </a:t>
            </a:r>
            <a:r>
              <a:rPr lang="en-US" sz="2000" dirty="0" err="1" smtClean="0">
                <a:solidFill>
                  <a:srgbClr val="002060"/>
                </a:solidFill>
              </a:rPr>
              <a:t>hàm</a:t>
            </a:r>
            <a:r>
              <a:rPr lang="en-US" sz="2000" dirty="0" smtClean="0">
                <a:solidFill>
                  <a:srgbClr val="002060"/>
                </a:solidFill>
              </a:rPr>
              <a:t> </a:t>
            </a:r>
            <a:r>
              <a:rPr lang="en-US" sz="2000" b="1" dirty="0" err="1" smtClean="0">
                <a:solidFill>
                  <a:srgbClr val="002060"/>
                </a:solidFill>
              </a:rPr>
              <a:t>WSAStartup</a:t>
            </a:r>
            <a:endParaRPr lang="en-US" sz="2000" b="1" dirty="0" smtClean="0">
              <a:solidFill>
                <a:srgbClr val="002060"/>
              </a:solidFill>
            </a:endParaRPr>
          </a:p>
          <a:p>
            <a:pPr lvl="2">
              <a:buFont typeface="Courier New" panose="02070309020205020404" pitchFamily="49" charset="0"/>
              <a:buChar char="o"/>
            </a:pPr>
            <a:r>
              <a:rPr lang="en-US" sz="2000" dirty="0" err="1" smtClean="0">
                <a:solidFill>
                  <a:srgbClr val="002060"/>
                </a:solidFill>
              </a:rPr>
              <a:t>Tạo</a:t>
            </a:r>
            <a:r>
              <a:rPr lang="en-US" sz="2000" dirty="0" smtClean="0">
                <a:solidFill>
                  <a:srgbClr val="002060"/>
                </a:solidFill>
              </a:rPr>
              <a:t> SOCKET qua </a:t>
            </a:r>
            <a:r>
              <a:rPr lang="en-US" sz="2000" dirty="0" err="1" smtClean="0">
                <a:solidFill>
                  <a:srgbClr val="002060"/>
                </a:solidFill>
              </a:rPr>
              <a:t>hàm</a:t>
            </a:r>
            <a:r>
              <a:rPr lang="en-US" sz="2000" dirty="0" smtClean="0">
                <a:solidFill>
                  <a:srgbClr val="002060"/>
                </a:solidFill>
              </a:rPr>
              <a:t> </a:t>
            </a:r>
            <a:r>
              <a:rPr lang="en-US" sz="2000" b="1" dirty="0" smtClean="0">
                <a:solidFill>
                  <a:srgbClr val="002060"/>
                </a:solidFill>
              </a:rPr>
              <a:t>socket</a:t>
            </a:r>
            <a:r>
              <a:rPr lang="en-US" sz="2000" dirty="0" smtClean="0">
                <a:solidFill>
                  <a:srgbClr val="002060"/>
                </a:solidFill>
              </a:rPr>
              <a:t> </a:t>
            </a:r>
            <a:r>
              <a:rPr lang="en-US" sz="2000" dirty="0" err="1" smtClean="0">
                <a:solidFill>
                  <a:srgbClr val="002060"/>
                </a:solidFill>
              </a:rPr>
              <a:t>hoặc</a:t>
            </a:r>
            <a:r>
              <a:rPr lang="en-US" sz="2000" dirty="0" smtClean="0">
                <a:solidFill>
                  <a:srgbClr val="002060"/>
                </a:solidFill>
              </a:rPr>
              <a:t> </a:t>
            </a:r>
            <a:r>
              <a:rPr lang="en-US" sz="2000" b="1" dirty="0" err="1" smtClean="0">
                <a:solidFill>
                  <a:srgbClr val="002060"/>
                </a:solidFill>
              </a:rPr>
              <a:t>WSASocket</a:t>
            </a:r>
            <a:endParaRPr lang="en-US" sz="2000" b="1" dirty="0" smtClean="0">
              <a:solidFill>
                <a:srgbClr val="002060"/>
              </a:solidFill>
            </a:endParaRPr>
          </a:p>
          <a:p>
            <a:pPr lvl="2">
              <a:buFont typeface="Courier New" panose="02070309020205020404" pitchFamily="49" charset="0"/>
              <a:buChar char="o"/>
            </a:pPr>
            <a:r>
              <a:rPr lang="en-US" sz="2000" dirty="0" err="1" smtClean="0">
                <a:solidFill>
                  <a:srgbClr val="002060"/>
                </a:solidFill>
              </a:rPr>
              <a:t>Gắn</a:t>
            </a:r>
            <a:r>
              <a:rPr lang="en-US" sz="2000" dirty="0" smtClean="0">
                <a:solidFill>
                  <a:srgbClr val="002060"/>
                </a:solidFill>
              </a:rPr>
              <a:t> SOCKET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một</a:t>
            </a:r>
            <a:r>
              <a:rPr lang="en-US" sz="2000" dirty="0" smtClean="0">
                <a:solidFill>
                  <a:srgbClr val="002060"/>
                </a:solidFill>
              </a:rPr>
              <a:t> </a:t>
            </a:r>
            <a:r>
              <a:rPr lang="en-US" sz="2000" dirty="0" err="1" smtClean="0">
                <a:solidFill>
                  <a:srgbClr val="002060"/>
                </a:solidFill>
              </a:rPr>
              <a:t>giao</a:t>
            </a:r>
            <a:r>
              <a:rPr lang="en-US" sz="2000" dirty="0" smtClean="0">
                <a:solidFill>
                  <a:srgbClr val="002060"/>
                </a:solidFill>
              </a:rPr>
              <a:t> </a:t>
            </a:r>
            <a:r>
              <a:rPr lang="en-US" sz="2000" dirty="0" err="1" smtClean="0">
                <a:solidFill>
                  <a:srgbClr val="002060"/>
                </a:solidFill>
              </a:rPr>
              <a:t>diện</a:t>
            </a:r>
            <a:r>
              <a:rPr lang="en-US" sz="2000" dirty="0" smtClean="0">
                <a:solidFill>
                  <a:srgbClr val="002060"/>
                </a:solidFill>
              </a:rPr>
              <a:t> </a:t>
            </a:r>
            <a:r>
              <a:rPr lang="en-US" sz="2000" dirty="0" err="1" smtClean="0">
                <a:solidFill>
                  <a:srgbClr val="002060"/>
                </a:solidFill>
              </a:rPr>
              <a:t>mạng</a:t>
            </a:r>
            <a:r>
              <a:rPr lang="en-US" sz="2000" dirty="0" smtClean="0">
                <a:solidFill>
                  <a:srgbClr val="002060"/>
                </a:solidFill>
              </a:rPr>
              <a:t> </a:t>
            </a:r>
            <a:r>
              <a:rPr lang="en-US" sz="2000" dirty="0" err="1" smtClean="0">
                <a:solidFill>
                  <a:srgbClr val="002060"/>
                </a:solidFill>
              </a:rPr>
              <a:t>thông</a:t>
            </a:r>
            <a:r>
              <a:rPr lang="en-US" sz="2000" dirty="0" smtClean="0">
                <a:solidFill>
                  <a:srgbClr val="002060"/>
                </a:solidFill>
              </a:rPr>
              <a:t> qua </a:t>
            </a:r>
            <a:r>
              <a:rPr lang="en-US" sz="2000" dirty="0" err="1" smtClean="0">
                <a:solidFill>
                  <a:srgbClr val="002060"/>
                </a:solidFill>
              </a:rPr>
              <a:t>hàm</a:t>
            </a:r>
            <a:r>
              <a:rPr lang="en-US" sz="2000" dirty="0" smtClean="0">
                <a:solidFill>
                  <a:srgbClr val="002060"/>
                </a:solidFill>
              </a:rPr>
              <a:t> </a:t>
            </a:r>
            <a:r>
              <a:rPr lang="en-US" sz="2000" b="1" dirty="0" smtClean="0">
                <a:solidFill>
                  <a:srgbClr val="002060"/>
                </a:solidFill>
              </a:rPr>
              <a:t>bind</a:t>
            </a:r>
          </a:p>
          <a:p>
            <a:pPr lvl="2">
              <a:buFont typeface="Courier New" panose="02070309020205020404" pitchFamily="49" charset="0"/>
              <a:buChar char="o"/>
            </a:pPr>
            <a:r>
              <a:rPr lang="en-US" sz="2000" dirty="0" err="1" smtClean="0">
                <a:solidFill>
                  <a:srgbClr val="002060"/>
                </a:solidFill>
              </a:rPr>
              <a:t>Chuyển</a:t>
            </a:r>
            <a:r>
              <a:rPr lang="en-US" sz="2000" dirty="0" smtClean="0">
                <a:solidFill>
                  <a:srgbClr val="002060"/>
                </a:solidFill>
              </a:rPr>
              <a:t> SOCKET sang </a:t>
            </a:r>
            <a:r>
              <a:rPr lang="en-US" sz="2000" dirty="0" err="1" smtClean="0">
                <a:solidFill>
                  <a:srgbClr val="002060"/>
                </a:solidFill>
              </a:rPr>
              <a:t>trạng</a:t>
            </a:r>
            <a:r>
              <a:rPr lang="en-US" sz="2000" dirty="0" smtClean="0">
                <a:solidFill>
                  <a:srgbClr val="002060"/>
                </a:solidFill>
              </a:rPr>
              <a:t> </a:t>
            </a:r>
            <a:r>
              <a:rPr lang="en-US" sz="2000" dirty="0" err="1" smtClean="0">
                <a:solidFill>
                  <a:srgbClr val="002060"/>
                </a:solidFill>
              </a:rPr>
              <a:t>thái</a:t>
            </a:r>
            <a:r>
              <a:rPr lang="en-US" sz="2000" dirty="0" smtClean="0">
                <a:solidFill>
                  <a:srgbClr val="002060"/>
                </a:solidFill>
              </a:rPr>
              <a:t> </a:t>
            </a:r>
            <a:r>
              <a:rPr lang="en-US" sz="2000" dirty="0" err="1" smtClean="0">
                <a:solidFill>
                  <a:srgbClr val="002060"/>
                </a:solidFill>
              </a:rPr>
              <a:t>đợi</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qua </a:t>
            </a:r>
            <a:r>
              <a:rPr lang="en-US" sz="2000" dirty="0" err="1" smtClean="0">
                <a:solidFill>
                  <a:srgbClr val="002060"/>
                </a:solidFill>
              </a:rPr>
              <a:t>hàm</a:t>
            </a:r>
            <a:r>
              <a:rPr lang="en-US" sz="2000" dirty="0" smtClean="0">
                <a:solidFill>
                  <a:srgbClr val="002060"/>
                </a:solidFill>
              </a:rPr>
              <a:t> </a:t>
            </a:r>
            <a:r>
              <a:rPr lang="en-US" sz="2000" b="1" dirty="0" smtClean="0">
                <a:solidFill>
                  <a:srgbClr val="002060"/>
                </a:solidFill>
              </a:rPr>
              <a:t>listen</a:t>
            </a:r>
          </a:p>
          <a:p>
            <a:pPr lvl="2">
              <a:buFont typeface="Courier New" panose="02070309020205020404" pitchFamily="49" charset="0"/>
              <a:buChar char="o"/>
            </a:pPr>
            <a:r>
              <a:rPr lang="en-US" sz="2000" dirty="0" err="1" smtClean="0">
                <a:solidFill>
                  <a:srgbClr val="002060"/>
                </a:solidFill>
              </a:rPr>
              <a:t>Chấp</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client </a:t>
            </a:r>
            <a:r>
              <a:rPr lang="en-US" sz="2000" dirty="0" err="1" smtClean="0">
                <a:solidFill>
                  <a:srgbClr val="002060"/>
                </a:solidFill>
              </a:rPr>
              <a:t>thông</a:t>
            </a:r>
            <a:r>
              <a:rPr lang="en-US" sz="2000" dirty="0" smtClean="0">
                <a:solidFill>
                  <a:srgbClr val="002060"/>
                </a:solidFill>
              </a:rPr>
              <a:t> qua </a:t>
            </a:r>
            <a:r>
              <a:rPr lang="en-US" sz="2000" dirty="0" err="1" smtClean="0">
                <a:solidFill>
                  <a:srgbClr val="002060"/>
                </a:solidFill>
              </a:rPr>
              <a:t>hàm</a:t>
            </a:r>
            <a:r>
              <a:rPr lang="en-US" sz="2000" dirty="0" smtClean="0">
                <a:solidFill>
                  <a:srgbClr val="002060"/>
                </a:solidFill>
              </a:rPr>
              <a:t> </a:t>
            </a:r>
            <a:r>
              <a:rPr lang="en-US" sz="2000" b="1" dirty="0" smtClean="0">
                <a:solidFill>
                  <a:srgbClr val="002060"/>
                </a:solidFill>
              </a:rPr>
              <a:t>accept</a:t>
            </a:r>
          </a:p>
          <a:p>
            <a:pPr lvl="2">
              <a:buFont typeface="Courier New" panose="02070309020205020404" pitchFamily="49" charset="0"/>
              <a:buChar char="o"/>
            </a:pP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tới</a:t>
            </a:r>
            <a:r>
              <a:rPr lang="en-US" sz="2000" dirty="0" smtClean="0">
                <a:solidFill>
                  <a:srgbClr val="002060"/>
                </a:solidFill>
              </a:rPr>
              <a:t> client </a:t>
            </a:r>
            <a:r>
              <a:rPr lang="en-US" sz="2000" dirty="0" err="1" smtClean="0">
                <a:solidFill>
                  <a:srgbClr val="002060"/>
                </a:solidFill>
              </a:rPr>
              <a:t>thông</a:t>
            </a:r>
            <a:r>
              <a:rPr lang="en-US" sz="2000" dirty="0" smtClean="0">
                <a:solidFill>
                  <a:srgbClr val="002060"/>
                </a:solidFill>
              </a:rPr>
              <a:t> qua </a:t>
            </a:r>
            <a:r>
              <a:rPr lang="en-US" sz="2000" dirty="0" err="1" smtClean="0">
                <a:solidFill>
                  <a:srgbClr val="002060"/>
                </a:solidFill>
              </a:rPr>
              <a:t>hàm</a:t>
            </a:r>
            <a:r>
              <a:rPr lang="en-US" sz="2000" dirty="0" smtClean="0">
                <a:solidFill>
                  <a:srgbClr val="002060"/>
                </a:solidFill>
              </a:rPr>
              <a:t> </a:t>
            </a:r>
            <a:r>
              <a:rPr lang="en-US" sz="2000" b="1" dirty="0" smtClean="0">
                <a:solidFill>
                  <a:srgbClr val="002060"/>
                </a:solidFill>
              </a:rPr>
              <a:t>send</a:t>
            </a:r>
            <a:r>
              <a:rPr lang="en-US" sz="2000" dirty="0" smtClean="0">
                <a:solidFill>
                  <a:srgbClr val="002060"/>
                </a:solidFill>
              </a:rPr>
              <a:t> </a:t>
            </a:r>
            <a:r>
              <a:rPr lang="en-US" sz="2000" dirty="0" err="1" smtClean="0">
                <a:solidFill>
                  <a:srgbClr val="002060"/>
                </a:solidFill>
              </a:rPr>
              <a:t>hoặc</a:t>
            </a:r>
            <a:r>
              <a:rPr lang="en-US" sz="2000" dirty="0" smtClean="0">
                <a:solidFill>
                  <a:srgbClr val="002060"/>
                </a:solidFill>
              </a:rPr>
              <a:t> </a:t>
            </a:r>
            <a:r>
              <a:rPr lang="en-US" sz="2000" b="1" dirty="0" err="1" smtClean="0">
                <a:solidFill>
                  <a:srgbClr val="002060"/>
                </a:solidFill>
              </a:rPr>
              <a:t>WSASend</a:t>
            </a:r>
            <a:endParaRPr lang="en-US" sz="2000" b="1" dirty="0" smtClean="0">
              <a:solidFill>
                <a:srgbClr val="002060"/>
              </a:solidFill>
            </a:endParaRPr>
          </a:p>
          <a:p>
            <a:pPr lvl="2">
              <a:buFont typeface="Courier New" panose="02070309020205020404" pitchFamily="49" charset="0"/>
              <a:buChar char="o"/>
            </a:pP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client </a:t>
            </a:r>
            <a:r>
              <a:rPr lang="en-US" sz="2000" dirty="0" err="1" smtClean="0">
                <a:solidFill>
                  <a:srgbClr val="002060"/>
                </a:solidFill>
              </a:rPr>
              <a:t>thông</a:t>
            </a:r>
            <a:r>
              <a:rPr lang="en-US" sz="2000" dirty="0" smtClean="0">
                <a:solidFill>
                  <a:srgbClr val="002060"/>
                </a:solidFill>
              </a:rPr>
              <a:t> qua </a:t>
            </a:r>
            <a:r>
              <a:rPr lang="en-US" sz="2000" dirty="0" err="1" smtClean="0">
                <a:solidFill>
                  <a:srgbClr val="002060"/>
                </a:solidFill>
              </a:rPr>
              <a:t>hàm</a:t>
            </a:r>
            <a:r>
              <a:rPr lang="en-US" sz="2000" dirty="0" smtClean="0">
                <a:solidFill>
                  <a:srgbClr val="002060"/>
                </a:solidFill>
              </a:rPr>
              <a:t> </a:t>
            </a:r>
            <a:r>
              <a:rPr lang="en-US" sz="2000" b="1" dirty="0" err="1" smtClean="0">
                <a:solidFill>
                  <a:srgbClr val="002060"/>
                </a:solidFill>
              </a:rPr>
              <a:t>recv</a:t>
            </a:r>
            <a:r>
              <a:rPr lang="en-US" sz="2000" dirty="0" smtClean="0">
                <a:solidFill>
                  <a:srgbClr val="002060"/>
                </a:solidFill>
              </a:rPr>
              <a:t> </a:t>
            </a:r>
            <a:r>
              <a:rPr lang="en-US" sz="2000" dirty="0" err="1" smtClean="0">
                <a:solidFill>
                  <a:srgbClr val="002060"/>
                </a:solidFill>
              </a:rPr>
              <a:t>hoặc</a:t>
            </a:r>
            <a:r>
              <a:rPr lang="en-US" sz="2000" dirty="0" smtClean="0">
                <a:solidFill>
                  <a:srgbClr val="002060"/>
                </a:solidFill>
              </a:rPr>
              <a:t> </a:t>
            </a:r>
            <a:r>
              <a:rPr lang="en-US" sz="2000" b="1" dirty="0" err="1" smtClean="0">
                <a:solidFill>
                  <a:srgbClr val="002060"/>
                </a:solidFill>
              </a:rPr>
              <a:t>WSARecv</a:t>
            </a:r>
            <a:endParaRPr lang="en-US" sz="2000" b="1" dirty="0" smtClean="0">
              <a:solidFill>
                <a:srgbClr val="002060"/>
              </a:solidFill>
            </a:endParaRPr>
          </a:p>
          <a:p>
            <a:pPr lvl="2">
              <a:buFont typeface="Courier New" panose="02070309020205020404" pitchFamily="49" charset="0"/>
              <a:buChar char="o"/>
            </a:pPr>
            <a:r>
              <a:rPr lang="en-US" sz="2000" dirty="0" err="1" smtClean="0">
                <a:solidFill>
                  <a:srgbClr val="002060"/>
                </a:solidFill>
              </a:rPr>
              <a:t>Đóng</a:t>
            </a:r>
            <a:r>
              <a:rPr lang="en-US" sz="2000" dirty="0" smtClean="0">
                <a:solidFill>
                  <a:srgbClr val="002060"/>
                </a:solidFill>
              </a:rPr>
              <a:t> SOCKET </a:t>
            </a:r>
            <a:r>
              <a:rPr lang="en-US" sz="2000" dirty="0" err="1" smtClean="0">
                <a:solidFill>
                  <a:srgbClr val="002060"/>
                </a:solidFill>
              </a:rPr>
              <a:t>khi</a:t>
            </a:r>
            <a:r>
              <a:rPr lang="en-US" sz="2000" dirty="0" smtClean="0">
                <a:solidFill>
                  <a:srgbClr val="002060"/>
                </a:solidFill>
              </a:rPr>
              <a:t> </a:t>
            </a:r>
            <a:r>
              <a:rPr lang="en-US" sz="2000" dirty="0" err="1" smtClean="0">
                <a:solidFill>
                  <a:srgbClr val="002060"/>
                </a:solidFill>
              </a:rPr>
              <a:t>việc</a:t>
            </a:r>
            <a:r>
              <a:rPr lang="en-US" sz="2000" dirty="0" smtClean="0">
                <a:solidFill>
                  <a:srgbClr val="002060"/>
                </a:solidFill>
              </a:rPr>
              <a:t> </a:t>
            </a:r>
            <a:r>
              <a:rPr lang="en-US" sz="2000" dirty="0" err="1" smtClean="0">
                <a:solidFill>
                  <a:srgbClr val="002060"/>
                </a:solidFill>
              </a:rPr>
              <a:t>truyền</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thúc</a:t>
            </a:r>
            <a:r>
              <a:rPr lang="en-US" sz="2000" dirty="0" smtClean="0">
                <a:solidFill>
                  <a:srgbClr val="002060"/>
                </a:solidFill>
              </a:rPr>
              <a:t> </a:t>
            </a:r>
            <a:r>
              <a:rPr lang="en-US" sz="2000" dirty="0" err="1" smtClean="0">
                <a:solidFill>
                  <a:srgbClr val="002060"/>
                </a:solidFill>
              </a:rPr>
              <a:t>bằng</a:t>
            </a:r>
            <a:r>
              <a:rPr lang="en-US" sz="2000" dirty="0" smtClean="0">
                <a:solidFill>
                  <a:srgbClr val="002060"/>
                </a:solidFill>
              </a:rPr>
              <a:t> </a:t>
            </a:r>
            <a:r>
              <a:rPr lang="en-US" sz="2000" dirty="0" err="1" smtClean="0">
                <a:solidFill>
                  <a:srgbClr val="002060"/>
                </a:solidFill>
              </a:rPr>
              <a:t>hàm</a:t>
            </a:r>
            <a:r>
              <a:rPr lang="en-US" sz="2000" dirty="0" smtClean="0">
                <a:solidFill>
                  <a:srgbClr val="002060"/>
                </a:solidFill>
              </a:rPr>
              <a:t> </a:t>
            </a:r>
            <a:r>
              <a:rPr lang="en-US" sz="2000" b="1" dirty="0" err="1" smtClean="0">
                <a:solidFill>
                  <a:srgbClr val="002060"/>
                </a:solidFill>
              </a:rPr>
              <a:t>closesocket</a:t>
            </a:r>
            <a:endParaRPr lang="en-US" sz="2000" b="1" dirty="0" smtClean="0">
              <a:solidFill>
                <a:srgbClr val="002060"/>
              </a:solidFill>
            </a:endParaRPr>
          </a:p>
          <a:p>
            <a:pPr lvl="2">
              <a:buFont typeface="Courier New" panose="02070309020205020404" pitchFamily="49" charset="0"/>
              <a:buChar char="o"/>
            </a:pPr>
            <a:r>
              <a:rPr lang="en-US" sz="2000" dirty="0" err="1" smtClean="0">
                <a:solidFill>
                  <a:srgbClr val="002060"/>
                </a:solidFill>
              </a:rPr>
              <a:t>Giải</a:t>
            </a:r>
            <a:r>
              <a:rPr lang="en-US" sz="2000" dirty="0" smtClean="0">
                <a:solidFill>
                  <a:srgbClr val="002060"/>
                </a:solidFill>
              </a:rPr>
              <a:t> </a:t>
            </a:r>
            <a:r>
              <a:rPr lang="en-US" sz="2000" dirty="0" err="1" smtClean="0">
                <a:solidFill>
                  <a:srgbClr val="002060"/>
                </a:solidFill>
              </a:rPr>
              <a:t>phóng</a:t>
            </a:r>
            <a:r>
              <a:rPr lang="en-US" sz="2000" dirty="0" smtClean="0">
                <a:solidFill>
                  <a:srgbClr val="002060"/>
                </a:solidFill>
              </a:rPr>
              <a:t> WinSock </a:t>
            </a:r>
            <a:r>
              <a:rPr lang="en-US" sz="2000" dirty="0" err="1" smtClean="0">
                <a:solidFill>
                  <a:srgbClr val="002060"/>
                </a:solidFill>
              </a:rPr>
              <a:t>bằng</a:t>
            </a:r>
            <a:r>
              <a:rPr lang="en-US" sz="2000" dirty="0" smtClean="0">
                <a:solidFill>
                  <a:srgbClr val="002060"/>
                </a:solidFill>
              </a:rPr>
              <a:t> </a:t>
            </a:r>
            <a:r>
              <a:rPr lang="en-US" sz="2000" dirty="0" err="1" smtClean="0">
                <a:solidFill>
                  <a:srgbClr val="002060"/>
                </a:solidFill>
              </a:rPr>
              <a:t>hàm</a:t>
            </a:r>
            <a:r>
              <a:rPr lang="en-US" sz="2000" dirty="0" smtClean="0">
                <a:solidFill>
                  <a:srgbClr val="002060"/>
                </a:solidFill>
              </a:rPr>
              <a:t> </a:t>
            </a:r>
            <a:r>
              <a:rPr lang="en-US" sz="2000" b="1" dirty="0" err="1" smtClean="0">
                <a:solidFill>
                  <a:srgbClr val="002060"/>
                </a:solidFill>
              </a:rPr>
              <a:t>WSACleanup</a:t>
            </a:r>
            <a:endParaRPr lang="en-US" sz="2000" b="1" dirty="0" smtClean="0">
              <a:solidFill>
                <a:srgbClr val="002060"/>
              </a:solidFill>
            </a:endParaRPr>
          </a:p>
          <a:p>
            <a:pPr lvl="2"/>
            <a:endParaRPr lang="en-US" sz="2000" dirty="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bind</a:t>
            </a:r>
            <a:r>
              <a:rPr lang="en-US" sz="2000" smtClean="0">
                <a:solidFill>
                  <a:srgbClr val="002060"/>
                </a:solidFill>
              </a:rPr>
              <a:t>: gắn SOCKET vào một giao diện mạng của máy</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228600" y="2667000"/>
            <a:ext cx="8915400" cy="3970318"/>
          </a:xfrm>
          <a:prstGeom prst="rect">
            <a:avLst/>
          </a:prstGeom>
          <a:noFill/>
        </p:spPr>
        <p:txBody>
          <a:bodyPr wrap="square" rtlCol="0">
            <a:spAutoFit/>
          </a:bodyPr>
          <a:lstStyle/>
          <a:p>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bind( SOCKET  s, </a:t>
            </a:r>
            <a:r>
              <a:rPr lang="en-US" b="1" dirty="0" err="1" smtClean="0">
                <a:solidFill>
                  <a:srgbClr val="002060"/>
                </a:solidFill>
                <a:latin typeface="Courier New" panose="02070309020205020404" pitchFamily="49" charset="0"/>
                <a:cs typeface="Courier New" panose="02070309020205020404" pitchFamily="49" charset="0"/>
              </a:rPr>
              <a:t>const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struct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sockaddr</a:t>
            </a:r>
            <a:r>
              <a:rPr lang="en-US" b="1" dirty="0" smtClean="0">
                <a:solidFill>
                  <a:srgbClr val="002060"/>
                </a:solidFill>
                <a:latin typeface="Courier New" panose="02070309020205020404" pitchFamily="49" charset="0"/>
                <a:cs typeface="Courier New" panose="02070309020205020404" pitchFamily="49" charset="0"/>
              </a:rPr>
              <a:t> FAR* name, </a:t>
            </a:r>
            <a:r>
              <a:rPr lang="en-US" b="1" dirty="0" err="1" smtClean="0">
                <a:solidFill>
                  <a:srgbClr val="002060"/>
                </a:solidFill>
                <a:latin typeface="Courier New" panose="02070309020205020404" pitchFamily="49" charset="0"/>
                <a:cs typeface="Courier New" panose="02070309020205020404" pitchFamily="49" charset="0"/>
              </a:rPr>
              <a:t>int</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namelen</a:t>
            </a:r>
            <a:r>
              <a:rPr lang="en-US" b="1" dirty="0" smtClean="0">
                <a:solidFill>
                  <a:srgbClr val="002060"/>
                </a:solidFill>
                <a:latin typeface="Courier New" panose="02070309020205020404" pitchFamily="49" charset="0"/>
                <a:cs typeface="Courier New" panose="02070309020205020404" pitchFamily="49" charset="0"/>
              </a:rPr>
              <a:t>);</a:t>
            </a:r>
            <a:endParaRPr lang="en-US" dirty="0" smtClean="0">
              <a:solidFill>
                <a:srgbClr val="002060"/>
              </a:solidFill>
              <a:latin typeface="Courier New" panose="02070309020205020404" pitchFamily="49" charset="0"/>
              <a:cs typeface="Courier New" panose="02070309020205020404" pitchFamily="49" charset="0"/>
            </a:endParaRPr>
          </a:p>
          <a:p>
            <a:r>
              <a:rPr lang="en-US" dirty="0" err="1" smtClean="0">
                <a:solidFill>
                  <a:srgbClr val="002060"/>
                </a:solidFill>
                <a:latin typeface="Courier New" panose="02070309020205020404" pitchFamily="49" charset="0"/>
                <a:cs typeface="Courier New" panose="02070309020205020404" pitchFamily="49" charset="0"/>
              </a:rPr>
              <a:t>Trong</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đó</a:t>
            </a:r>
            <a:endParaRPr lang="en-US" dirty="0" smtClean="0">
              <a:solidFill>
                <a:srgbClr val="002060"/>
              </a:solidFill>
              <a:latin typeface="Courier New" panose="02070309020205020404" pitchFamily="49" charset="0"/>
              <a:cs typeface="Courier New" panose="02070309020205020404" pitchFamily="49" charset="0"/>
            </a:endParaRPr>
          </a:p>
          <a:p>
            <a:pPr lvl="1"/>
            <a:r>
              <a:rPr lang="en-US" b="1" dirty="0" smtClean="0">
                <a:solidFill>
                  <a:srgbClr val="002060"/>
                </a:solidFill>
                <a:latin typeface="Courier New" panose="02070309020205020404" pitchFamily="49" charset="0"/>
                <a:cs typeface="Courier New" panose="02070309020205020404" pitchFamily="49" charset="0"/>
              </a:rPr>
              <a:t>s: [IN] </a:t>
            </a:r>
            <a:r>
              <a:rPr lang="en-US" dirty="0" smtClean="0">
                <a:solidFill>
                  <a:srgbClr val="002060"/>
                </a:solidFill>
                <a:latin typeface="Courier New" panose="02070309020205020404" pitchFamily="49" charset="0"/>
                <a:cs typeface="Courier New" panose="02070309020205020404" pitchFamily="49" charset="0"/>
              </a:rPr>
              <a:t>SOCKET </a:t>
            </a:r>
            <a:r>
              <a:rPr lang="en-US" dirty="0" err="1" smtClean="0">
                <a:solidFill>
                  <a:srgbClr val="002060"/>
                </a:solidFill>
                <a:latin typeface="Courier New" panose="02070309020205020404" pitchFamily="49" charset="0"/>
                <a:cs typeface="Courier New" panose="02070309020205020404" pitchFamily="49" charset="0"/>
              </a:rPr>
              <a:t>vừa</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được</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tạo</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bằng</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hàm</a:t>
            </a:r>
            <a:r>
              <a:rPr lang="en-US" dirty="0" smtClean="0">
                <a:solidFill>
                  <a:srgbClr val="002060"/>
                </a:solidFill>
                <a:latin typeface="Courier New" panose="02070309020205020404" pitchFamily="49" charset="0"/>
                <a:cs typeface="Courier New" panose="02070309020205020404" pitchFamily="49" charset="0"/>
              </a:rPr>
              <a:t> socket</a:t>
            </a:r>
          </a:p>
          <a:p>
            <a:pPr lvl="1"/>
            <a:r>
              <a:rPr lang="en-US" b="1" dirty="0" smtClean="0">
                <a:solidFill>
                  <a:srgbClr val="002060"/>
                </a:solidFill>
                <a:latin typeface="Courier New" panose="02070309020205020404" pitchFamily="49" charset="0"/>
                <a:cs typeface="Courier New" panose="02070309020205020404" pitchFamily="49" charset="0"/>
              </a:rPr>
              <a:t>name: [IN] </a:t>
            </a:r>
            <a:r>
              <a:rPr lang="en-US" dirty="0" err="1" smtClean="0">
                <a:solidFill>
                  <a:srgbClr val="002060"/>
                </a:solidFill>
                <a:latin typeface="Courier New" panose="02070309020205020404" pitchFamily="49" charset="0"/>
                <a:cs typeface="Courier New" panose="02070309020205020404" pitchFamily="49" charset="0"/>
              </a:rPr>
              <a:t>địa</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chỉ</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của</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giao</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diện</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mạng</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cục</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bộ</a:t>
            </a:r>
            <a:endParaRPr lang="en-US" dirty="0" smtClean="0">
              <a:solidFill>
                <a:srgbClr val="002060"/>
              </a:solidFill>
              <a:latin typeface="Courier New" panose="02070309020205020404" pitchFamily="49" charset="0"/>
              <a:cs typeface="Courier New" panose="02070309020205020404" pitchFamily="49" charset="0"/>
            </a:endParaRPr>
          </a:p>
          <a:p>
            <a:pPr lvl="1"/>
            <a:r>
              <a:rPr lang="en-US" b="1" dirty="0" err="1" smtClean="0">
                <a:solidFill>
                  <a:srgbClr val="002060"/>
                </a:solidFill>
                <a:latin typeface="Courier New" panose="02070309020205020404" pitchFamily="49" charset="0"/>
                <a:cs typeface="Courier New" panose="02070309020205020404" pitchFamily="49" charset="0"/>
              </a:rPr>
              <a:t>namelen</a:t>
            </a:r>
            <a:r>
              <a:rPr lang="en-US" b="1" dirty="0" smtClean="0">
                <a:solidFill>
                  <a:srgbClr val="002060"/>
                </a:solidFill>
                <a:latin typeface="Courier New" panose="02070309020205020404" pitchFamily="49" charset="0"/>
                <a:cs typeface="Courier New" panose="02070309020205020404" pitchFamily="49" charset="0"/>
              </a:rPr>
              <a:t>: [IN] </a:t>
            </a:r>
            <a:r>
              <a:rPr lang="en-US" dirty="0" err="1" smtClean="0">
                <a:solidFill>
                  <a:srgbClr val="002060"/>
                </a:solidFill>
                <a:latin typeface="Courier New" panose="02070309020205020404" pitchFamily="49" charset="0"/>
                <a:cs typeface="Courier New" panose="02070309020205020404" pitchFamily="49" charset="0"/>
              </a:rPr>
              <a:t>chiều</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dài</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của</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cấu</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trúc</a:t>
            </a:r>
            <a:r>
              <a:rPr lang="en-US" dirty="0" smtClean="0">
                <a:solidFill>
                  <a:srgbClr val="002060"/>
                </a:solidFill>
                <a:latin typeface="Courier New" panose="02070309020205020404" pitchFamily="49" charset="0"/>
                <a:cs typeface="Courier New" panose="02070309020205020404" pitchFamily="49" charset="0"/>
              </a:rPr>
              <a:t> name</a:t>
            </a:r>
          </a:p>
          <a:p>
            <a:r>
              <a:rPr lang="en-US" dirty="0" err="1" smtClean="0">
                <a:solidFill>
                  <a:srgbClr val="002060"/>
                </a:solidFill>
                <a:latin typeface="Courier New" panose="02070309020205020404" pitchFamily="49" charset="0"/>
                <a:cs typeface="Courier New" panose="02070309020205020404" pitchFamily="49" charset="0"/>
              </a:rPr>
              <a:t>Thí</a:t>
            </a:r>
            <a:r>
              <a:rPr lang="en-US" dirty="0" smtClean="0">
                <a:solidFill>
                  <a:srgbClr val="002060"/>
                </a:solidFill>
                <a:latin typeface="Courier New" panose="02070309020205020404" pitchFamily="49" charset="0"/>
                <a:cs typeface="Courier New" panose="02070309020205020404" pitchFamily="49" charset="0"/>
              </a:rPr>
              <a:t> </a:t>
            </a:r>
            <a:r>
              <a:rPr lang="en-US" dirty="0" err="1" smtClean="0">
                <a:solidFill>
                  <a:srgbClr val="002060"/>
                </a:solidFill>
                <a:latin typeface="Courier New" panose="02070309020205020404" pitchFamily="49" charset="0"/>
                <a:cs typeface="Courier New" panose="02070309020205020404" pitchFamily="49" charset="0"/>
              </a:rPr>
              <a:t>dụ</a:t>
            </a:r>
            <a:endParaRPr lang="en-US" dirty="0" smtClean="0">
              <a:solidFill>
                <a:srgbClr val="00206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SOCKADDR_IN </a:t>
            </a:r>
            <a:r>
              <a:rPr lang="en-US" b="1" dirty="0" err="1" smtClean="0">
                <a:solidFill>
                  <a:srgbClr val="002060"/>
                </a:solidFill>
                <a:latin typeface="Courier New" panose="02070309020205020404" pitchFamily="49" charset="0"/>
                <a:cs typeface="Courier New" panose="02070309020205020404" pitchFamily="49" charset="0"/>
              </a:rPr>
              <a:t>tcpaddr</a:t>
            </a:r>
            <a:r>
              <a:rPr lang="en-US" b="1" dirty="0" smtClean="0">
                <a:solidFill>
                  <a:srgbClr val="002060"/>
                </a:solidFill>
                <a:latin typeface="Courier New" panose="02070309020205020404" pitchFamily="49" charset="0"/>
                <a:cs typeface="Courier New" panose="02070309020205020404" pitchFamily="49" charset="0"/>
              </a:rPr>
              <a:t>;</a:t>
            </a:r>
          </a:p>
          <a:p>
            <a:r>
              <a:rPr lang="en-US" b="1" dirty="0" smtClean="0">
                <a:solidFill>
                  <a:srgbClr val="002060"/>
                </a:solidFill>
                <a:latin typeface="Courier New" panose="02070309020205020404" pitchFamily="49" charset="0"/>
                <a:cs typeface="Courier New" panose="02070309020205020404" pitchFamily="49" charset="0"/>
              </a:rPr>
              <a:t>Short port </a:t>
            </a:r>
            <a:r>
              <a:rPr lang="en-US" b="1" dirty="0" smtClean="0">
                <a:solidFill>
                  <a:srgbClr val="002060"/>
                </a:solidFill>
                <a:latin typeface="Courier New" panose="02070309020205020404" pitchFamily="49" charset="0"/>
                <a:cs typeface="Courier New" panose="02070309020205020404" pitchFamily="49" charset="0"/>
              </a:rPr>
              <a:t>= 8888;</a:t>
            </a:r>
          </a:p>
          <a:p>
            <a:r>
              <a:rPr lang="en-US" b="1" dirty="0" err="1" smtClean="0">
                <a:solidFill>
                  <a:srgbClr val="002060"/>
                </a:solidFill>
                <a:latin typeface="Courier New" panose="02070309020205020404" pitchFamily="49" charset="0"/>
                <a:cs typeface="Courier New" panose="02070309020205020404" pitchFamily="49" charset="0"/>
              </a:rPr>
              <a:t>tcpaddr.sin_family</a:t>
            </a:r>
            <a:r>
              <a:rPr lang="en-US" b="1" dirty="0" smtClean="0">
                <a:solidFill>
                  <a:srgbClr val="002060"/>
                </a:solidFill>
                <a:latin typeface="Courier New" panose="02070309020205020404" pitchFamily="49" charset="0"/>
                <a:cs typeface="Courier New" panose="02070309020205020404" pitchFamily="49" charset="0"/>
              </a:rPr>
              <a:t> = AF_INET</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Socket IPv4</a:t>
            </a:r>
          </a:p>
          <a:p>
            <a:r>
              <a:rPr lang="en-US" b="1" dirty="0" err="1" smtClean="0">
                <a:solidFill>
                  <a:srgbClr val="002060"/>
                </a:solidFill>
                <a:latin typeface="Courier New" panose="02070309020205020404" pitchFamily="49" charset="0"/>
                <a:cs typeface="Courier New" panose="02070309020205020404" pitchFamily="49" charset="0"/>
              </a:rPr>
              <a:t>tcpaddr.sin_port</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htons</a:t>
            </a:r>
            <a:r>
              <a:rPr lang="en-US" b="1" dirty="0" smtClean="0">
                <a:solidFill>
                  <a:srgbClr val="002060"/>
                </a:solidFill>
                <a:latin typeface="Courier New" panose="02070309020205020404" pitchFamily="49" charset="0"/>
                <a:cs typeface="Courier New" panose="02070309020205020404" pitchFamily="49" charset="0"/>
              </a:rPr>
              <a:t>(port); </a:t>
            </a:r>
            <a:r>
              <a:rPr lang="en-US" b="1" dirty="0" smtClean="0">
                <a:solidFill>
                  <a:srgbClr val="006020"/>
                </a:solidFill>
                <a:latin typeface="Courier New" panose="02070309020205020404" pitchFamily="49" charset="0"/>
                <a:cs typeface="Courier New" panose="02070309020205020404" pitchFamily="49" charset="0"/>
              </a:rPr>
              <a:t>// host order =&gt; net order  </a:t>
            </a:r>
          </a:p>
          <a:p>
            <a:r>
              <a:rPr lang="en-US" b="1" dirty="0" err="1" smtClean="0">
                <a:solidFill>
                  <a:srgbClr val="002060"/>
                </a:solidFill>
                <a:latin typeface="Courier New" panose="02070309020205020404" pitchFamily="49" charset="0"/>
                <a:cs typeface="Courier New" panose="02070309020205020404" pitchFamily="49" charset="0"/>
              </a:rPr>
              <a:t>tcpaddr.sin_addr.s_addr</a:t>
            </a:r>
            <a:r>
              <a:rPr lang="en-US" b="1" dirty="0" smtClean="0">
                <a:solidFill>
                  <a:srgbClr val="002060"/>
                </a:solidFill>
                <a:latin typeface="Courier New" panose="02070309020205020404" pitchFamily="49" charset="0"/>
                <a:cs typeface="Courier New" panose="02070309020205020404" pitchFamily="49" charset="0"/>
              </a:rPr>
              <a:t> = </a:t>
            </a:r>
            <a:r>
              <a:rPr lang="en-US" b="1" dirty="0" err="1" smtClean="0">
                <a:solidFill>
                  <a:srgbClr val="002060"/>
                </a:solidFill>
                <a:latin typeface="Courier New" panose="02070309020205020404" pitchFamily="49" charset="0"/>
                <a:cs typeface="Courier New" panose="02070309020205020404" pitchFamily="49" charset="0"/>
              </a:rPr>
              <a:t>htonl</a:t>
            </a:r>
            <a:r>
              <a:rPr lang="en-US" b="1" dirty="0" smtClean="0">
                <a:solidFill>
                  <a:srgbClr val="002060"/>
                </a:solidFill>
                <a:latin typeface="Courier New" panose="02070309020205020404" pitchFamily="49" charset="0"/>
                <a:cs typeface="Courier New" panose="02070309020205020404" pitchFamily="49" charset="0"/>
              </a:rPr>
              <a:t>(INADDR_ANY); </a:t>
            </a:r>
            <a:r>
              <a:rPr lang="en-US" b="1" dirty="0" smtClean="0">
                <a:solidFill>
                  <a:srgbClr val="006020"/>
                </a:solidFill>
                <a:latin typeface="Courier New" panose="02070309020205020404" pitchFamily="49" charset="0"/>
                <a:cs typeface="Courier New" panose="02070309020205020404" pitchFamily="49" charset="0"/>
              </a:rPr>
              <a:t>//</a:t>
            </a:r>
            <a:r>
              <a:rPr lang="en-US" b="1" dirty="0" err="1" smtClean="0">
                <a:solidFill>
                  <a:srgbClr val="006020"/>
                </a:solidFill>
                <a:latin typeface="Courier New" panose="02070309020205020404" pitchFamily="49" charset="0"/>
                <a:cs typeface="Courier New" panose="02070309020205020404" pitchFamily="49" charset="0"/>
              </a:rPr>
              <a:t>Giao</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diện</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bất</a:t>
            </a:r>
            <a:r>
              <a:rPr lang="en-US" b="1" dirty="0" smtClean="0">
                <a:solidFill>
                  <a:srgbClr val="006020"/>
                </a:solidFill>
                <a:latin typeface="Courier New" panose="02070309020205020404" pitchFamily="49" charset="0"/>
                <a:cs typeface="Courier New" panose="02070309020205020404" pitchFamily="49" charset="0"/>
              </a:rPr>
              <a:t> </a:t>
            </a:r>
            <a:r>
              <a:rPr lang="en-US" b="1" dirty="0" err="1" smtClean="0">
                <a:solidFill>
                  <a:srgbClr val="006020"/>
                </a:solidFill>
                <a:latin typeface="Courier New" panose="02070309020205020404" pitchFamily="49" charset="0"/>
                <a:cs typeface="Courier New" panose="02070309020205020404" pitchFamily="49" charset="0"/>
              </a:rPr>
              <a:t>kỳ</a:t>
            </a:r>
            <a:r>
              <a:rPr lang="en-US" b="1" dirty="0" smtClean="0">
                <a:solidFill>
                  <a:srgbClr val="006020"/>
                </a:solidFill>
                <a:latin typeface="Courier New" panose="02070309020205020404" pitchFamily="49" charset="0"/>
                <a:cs typeface="Courier New" panose="02070309020205020404" pitchFamily="49" charset="0"/>
              </a:rPr>
              <a:t> </a:t>
            </a:r>
            <a:endParaRPr lang="en-US" b="1" dirty="0" smtClean="0">
              <a:solidFill>
                <a:srgbClr val="006020"/>
              </a:solidFill>
              <a:latin typeface="Courier New" panose="02070309020205020404" pitchFamily="49" charset="0"/>
              <a:cs typeface="Courier New" panose="02070309020205020404" pitchFamily="49" charset="0"/>
            </a:endParaRPr>
          </a:p>
          <a:p>
            <a:r>
              <a:rPr lang="en-US" b="1" dirty="0" smtClean="0">
                <a:solidFill>
                  <a:srgbClr val="002060"/>
                </a:solidFill>
                <a:latin typeface="Courier New" panose="02070309020205020404" pitchFamily="49" charset="0"/>
                <a:cs typeface="Courier New" panose="02070309020205020404" pitchFamily="49" charset="0"/>
              </a:rPr>
              <a:t>bind(s, (SOCKADDR *)&amp;</a:t>
            </a:r>
            <a:r>
              <a:rPr lang="en-US" b="1" dirty="0" err="1" smtClean="0">
                <a:solidFill>
                  <a:srgbClr val="002060"/>
                </a:solidFill>
                <a:latin typeface="Courier New" panose="02070309020205020404" pitchFamily="49" charset="0"/>
                <a:cs typeface="Courier New" panose="02070309020205020404" pitchFamily="49" charset="0"/>
              </a:rPr>
              <a:t>tcpaddr</a:t>
            </a:r>
            <a:r>
              <a:rPr lang="en-US" b="1" dirty="0" smtClean="0">
                <a:solidFill>
                  <a:srgbClr val="002060"/>
                </a:solidFill>
                <a:latin typeface="Courier New" panose="02070309020205020404" pitchFamily="49" charset="0"/>
                <a:cs typeface="Courier New" panose="02070309020205020404" pitchFamily="49" charset="0"/>
              </a:rPr>
              <a:t>, </a:t>
            </a:r>
            <a:r>
              <a:rPr lang="en-US" b="1" dirty="0" err="1" smtClean="0">
                <a:solidFill>
                  <a:srgbClr val="002060"/>
                </a:solidFill>
                <a:latin typeface="Courier New" panose="02070309020205020404" pitchFamily="49" charset="0"/>
                <a:cs typeface="Courier New" panose="02070309020205020404" pitchFamily="49" charset="0"/>
              </a:rPr>
              <a:t>sizeof</a:t>
            </a:r>
            <a:r>
              <a:rPr lang="en-US" b="1" dirty="0" smtClean="0">
                <a:solidFill>
                  <a:srgbClr val="002060"/>
                </a:solidFill>
                <a:latin typeface="Courier New" panose="02070309020205020404" pitchFamily="49" charset="0"/>
                <a:cs typeface="Courier New" panose="02070309020205020404" pitchFamily="49" charset="0"/>
              </a:rPr>
              <a:t>(</a:t>
            </a:r>
            <a:r>
              <a:rPr lang="en-US" b="1" dirty="0" err="1" smtClean="0">
                <a:solidFill>
                  <a:srgbClr val="002060"/>
                </a:solidFill>
                <a:latin typeface="Courier New" panose="02070309020205020404" pitchFamily="49" charset="0"/>
                <a:cs typeface="Courier New" panose="02070309020205020404" pitchFamily="49" charset="0"/>
              </a:rPr>
              <a:t>tcpaddr</a:t>
            </a:r>
            <a:r>
              <a:rPr lang="en-US" b="1" dirty="0" smtClean="0">
                <a:solidFill>
                  <a:srgbClr val="002060"/>
                </a:solidFill>
                <a:latin typeface="Courier New" panose="02070309020205020404" pitchFamily="49" charset="0"/>
                <a:cs typeface="Courier New" panose="02070309020205020404" pitchFamily="49" charset="0"/>
              </a:rPr>
              <a:t>)); </a:t>
            </a:r>
            <a:r>
              <a:rPr lang="en-US" b="1" dirty="0" smtClean="0">
                <a:solidFill>
                  <a:srgbClr val="006020"/>
                </a:solidFill>
                <a:latin typeface="Courier New" panose="02070309020205020404" pitchFamily="49" charset="0"/>
                <a:cs typeface="Courier New" panose="02070309020205020404" pitchFamily="49" charset="0"/>
              </a:rPr>
              <a:t>// Bind socket</a:t>
            </a:r>
          </a:p>
          <a:p>
            <a:pPr>
              <a:buFont typeface="Wingdings" pitchFamily="2" charset="2"/>
              <a:buChar char="§"/>
            </a:pPr>
            <a:endParaRPr lang="en-US" dirty="0">
              <a:solidFill>
                <a:srgbClr val="00206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listen</a:t>
            </a:r>
            <a:r>
              <a:rPr lang="en-US" sz="2000" smtClean="0">
                <a:solidFill>
                  <a:srgbClr val="002060"/>
                </a:solidFill>
              </a:rPr>
              <a:t>: chuyến SOCKET sang trạng thái đợi kết nối</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2602468"/>
            <a:ext cx="7543800" cy="1477328"/>
          </a:xfrm>
          <a:prstGeom prst="rect">
            <a:avLst/>
          </a:prstGeom>
          <a:noFill/>
        </p:spPr>
        <p:txBody>
          <a:bodyPr wrap="square" rtlCol="0">
            <a:spAutoFit/>
          </a:bodyPr>
          <a:lstStyle/>
          <a:p>
            <a:r>
              <a:rPr lang="en-US" b="1" smtClean="0">
                <a:solidFill>
                  <a:srgbClr val="002060"/>
                </a:solidFill>
              </a:rPr>
              <a:t>int listen(SOCKET s, int    backlog);</a:t>
            </a:r>
          </a:p>
          <a:p>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[IN] SOCKET đã được tạo trước đó bằng socket/WSASocket</a:t>
            </a:r>
          </a:p>
          <a:p>
            <a:pPr lvl="1">
              <a:buFont typeface="Wingdings" pitchFamily="2" charset="2"/>
              <a:buChar char="§"/>
            </a:pPr>
            <a:r>
              <a:rPr lang="en-US" b="1" smtClean="0">
                <a:solidFill>
                  <a:srgbClr val="002060"/>
                </a:solidFill>
              </a:rPr>
              <a:t>backlog</a:t>
            </a:r>
            <a:r>
              <a:rPr lang="en-US" smtClean="0">
                <a:solidFill>
                  <a:srgbClr val="002060"/>
                </a:solidFill>
              </a:rPr>
              <a:t>: [IN] chiều dài hàng đợi chấp nhận kết nối</a:t>
            </a:r>
          </a:p>
        </p:txBody>
      </p:sp>
      <p:sp>
        <p:nvSpPr>
          <p:cNvPr id="4" name="Slide Number Placeholder 3"/>
          <p:cNvSpPr>
            <a:spLocks noGrp="1"/>
          </p:cNvSpPr>
          <p:nvPr>
            <p:ph type="sldNum" sz="quarter" idx="11"/>
          </p:nvPr>
        </p:nvSpPr>
        <p:spPr/>
        <p:txBody>
          <a:bodyPr/>
          <a:lstStyle/>
          <a:p>
            <a:fld id="{01FC069F-519A-4FBA-A280-9BFE5EA1AC9F}" type="slidenum">
              <a:rPr lang="en-US" smtClean="0"/>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accept</a:t>
            </a:r>
            <a:r>
              <a:rPr lang="en-US" sz="2000" smtClean="0">
                <a:solidFill>
                  <a:srgbClr val="002060"/>
                </a:solidFill>
              </a:rPr>
              <a:t>: chấp nhận kết nối</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467600" cy="3139321"/>
          </a:xfrm>
          <a:prstGeom prst="rect">
            <a:avLst/>
          </a:prstGeom>
          <a:noFill/>
        </p:spPr>
        <p:txBody>
          <a:bodyPr wrap="square" rtlCol="0">
            <a:spAutoFit/>
          </a:bodyPr>
          <a:lstStyle/>
          <a:p>
            <a:r>
              <a:rPr lang="en-US" b="1" smtClean="0">
                <a:solidFill>
                  <a:srgbClr val="002060"/>
                </a:solidFill>
              </a:rPr>
              <a:t>SOCKET accept(SOCKET s, struct sockaddr FAR* addr,int FAR* addrlen);</a:t>
            </a:r>
          </a:p>
          <a:p>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được bind và listen trước đó</a:t>
            </a:r>
          </a:p>
          <a:p>
            <a:pPr lvl="1">
              <a:buFont typeface="Wingdings" pitchFamily="2" charset="2"/>
              <a:buChar char="§"/>
            </a:pPr>
            <a:r>
              <a:rPr lang="en-US" b="1" smtClean="0">
                <a:solidFill>
                  <a:srgbClr val="002060"/>
                </a:solidFill>
              </a:rPr>
              <a:t>addr: [OUT] </a:t>
            </a:r>
            <a:r>
              <a:rPr lang="en-US" smtClean="0">
                <a:solidFill>
                  <a:srgbClr val="002060"/>
                </a:solidFill>
              </a:rPr>
              <a:t>địa chỉ của client kết nối đến</a:t>
            </a:r>
          </a:p>
          <a:p>
            <a:pPr lvl="1">
              <a:buFont typeface="Wingdings" pitchFamily="2" charset="2"/>
              <a:buChar char="§"/>
            </a:pPr>
            <a:r>
              <a:rPr lang="en-US" b="1" smtClean="0">
                <a:solidFill>
                  <a:srgbClr val="002060"/>
                </a:solidFill>
              </a:rPr>
              <a:t>addrlen: [IN/OUT] </a:t>
            </a:r>
            <a:r>
              <a:rPr lang="en-US" smtClean="0">
                <a:solidFill>
                  <a:srgbClr val="002060"/>
                </a:solidFill>
              </a:rPr>
              <a:t>con trỏ tới chiều dài của cấu trúc addr.</a:t>
            </a:r>
            <a:r>
              <a:rPr lang="en-US" i="1" smtClean="0">
                <a:solidFill>
                  <a:srgbClr val="002060"/>
                </a:solidFill>
              </a:rPr>
              <a:t> </a:t>
            </a:r>
            <a:r>
              <a:rPr lang="en-US" smtClean="0">
                <a:solidFill>
                  <a:srgbClr val="002060"/>
                </a:solidFill>
              </a:rPr>
              <a:t>Ứng dụng cần khởi tạo addrlen trỏ tới một số nguyên chứa chiều dài của addr</a:t>
            </a:r>
          </a:p>
          <a:p>
            <a:pPr lvl="1">
              <a:buFont typeface="Wingdings" pitchFamily="2" charset="2"/>
              <a:buChar char="§"/>
            </a:pPr>
            <a:endParaRPr lang="en-US" smtClean="0">
              <a:solidFill>
                <a:srgbClr val="002060"/>
              </a:solidFill>
            </a:endParaRPr>
          </a:p>
          <a:p>
            <a:r>
              <a:rPr lang="en-US" smtClean="0">
                <a:solidFill>
                  <a:srgbClr val="002060"/>
                </a:solidFill>
              </a:rPr>
              <a:t>Giá trị trả về là một SOCKET mới, sẵn sàng cho việc gửi nhận dữ liệu trên đó. Ứng với mỗi kết nối của client sẽ có một SOCKET riêng.</a:t>
            </a:r>
          </a:p>
        </p:txBody>
      </p:sp>
      <p:sp>
        <p:nvSpPr>
          <p:cNvPr id="4" name="Slide Number Placeholder 3"/>
          <p:cNvSpPr>
            <a:spLocks noGrp="1"/>
          </p:cNvSpPr>
          <p:nvPr>
            <p:ph type="sldNum" sz="quarter" idx="11"/>
          </p:nvPr>
        </p:nvSpPr>
        <p:spPr/>
        <p:txBody>
          <a:bodyPr/>
          <a:lstStyle/>
          <a:p>
            <a:fld id="{01FC069F-519A-4FBA-A280-9BFE5EA1AC9F}" type="slidenum">
              <a:rPr lang="en-US" smtClean="0"/>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send</a:t>
            </a:r>
            <a:r>
              <a:rPr lang="en-US" sz="2000" smtClean="0">
                <a:solidFill>
                  <a:srgbClr val="002060"/>
                </a:solidFill>
              </a:rPr>
              <a:t>: gửi dữ liệu trên SOCKET</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858000" cy="3693319"/>
          </a:xfrm>
          <a:prstGeom prst="rect">
            <a:avLst/>
          </a:prstGeom>
          <a:noFill/>
        </p:spPr>
        <p:txBody>
          <a:bodyPr wrap="square" rtlCol="0">
            <a:spAutoFit/>
          </a:bodyPr>
          <a:lstStyle/>
          <a:p>
            <a:r>
              <a:rPr lang="en-US" b="1" smtClean="0">
                <a:solidFill>
                  <a:srgbClr val="002060"/>
                </a:solidFill>
              </a:rPr>
              <a:t>int send(SOCKET s, const char FAR * buf, int len, int flags);</a:t>
            </a: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được accept trước đó</a:t>
            </a:r>
          </a:p>
          <a:p>
            <a:pPr lvl="1">
              <a:buFont typeface="Wingdings" pitchFamily="2" charset="2"/>
              <a:buChar char="§"/>
            </a:pPr>
            <a:r>
              <a:rPr lang="en-US" b="1" smtClean="0">
                <a:solidFill>
                  <a:srgbClr val="002060"/>
                </a:solidFill>
              </a:rPr>
              <a:t>buf: [IN] </a:t>
            </a:r>
            <a:r>
              <a:rPr lang="en-US" smtClean="0">
                <a:solidFill>
                  <a:srgbClr val="002060"/>
                </a:solidFill>
              </a:rPr>
              <a:t>địa chỉ của bộ đệm chứa dữ liệu cần gửi</a:t>
            </a:r>
          </a:p>
          <a:p>
            <a:pPr lvl="1">
              <a:buFont typeface="Wingdings" pitchFamily="2" charset="2"/>
              <a:buChar char="§"/>
            </a:pPr>
            <a:r>
              <a:rPr lang="en-US" b="1" smtClean="0">
                <a:solidFill>
                  <a:srgbClr val="002060"/>
                </a:solidFill>
              </a:rPr>
              <a:t>len: [IN] </a:t>
            </a:r>
            <a:r>
              <a:rPr lang="en-US" smtClean="0">
                <a:solidFill>
                  <a:srgbClr val="002060"/>
                </a:solidFill>
              </a:rPr>
              <a:t>số byte cần gửi</a:t>
            </a:r>
          </a:p>
          <a:p>
            <a:pPr lvl="1">
              <a:buFont typeface="Wingdings" pitchFamily="2" charset="2"/>
              <a:buChar char="§"/>
            </a:pPr>
            <a:r>
              <a:rPr lang="en-US" b="1" smtClean="0">
                <a:solidFill>
                  <a:srgbClr val="002060"/>
                </a:solidFill>
              </a:rPr>
              <a:t>flags:[IN] </a:t>
            </a:r>
            <a:r>
              <a:rPr lang="en-US" smtClean="0">
                <a:solidFill>
                  <a:srgbClr val="002060"/>
                </a:solidFill>
              </a:rPr>
              <a:t>cờ quy định cách thức gửi, có thể là 0,MSG_OOB,MSG_DONTROUTE</a:t>
            </a:r>
            <a:endParaRPr lang="en-US" b="1" smtClean="0">
              <a:solidFill>
                <a:srgbClr val="002060"/>
              </a:solidFill>
            </a:endParaRP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số byte gửi được, có thể nhỏ hơn </a:t>
            </a:r>
            <a:r>
              <a:rPr lang="en-US" b="1" smtClean="0">
                <a:solidFill>
                  <a:srgbClr val="002060"/>
                </a:solidFill>
              </a:rPr>
              <a:t>len</a:t>
            </a:r>
          </a:p>
          <a:p>
            <a:pPr lvl="1">
              <a:buFont typeface="Wingdings" pitchFamily="2" charset="2"/>
              <a:buChar char="§"/>
            </a:pPr>
            <a:r>
              <a:rPr lang="en-US" smtClean="0">
                <a:solidFill>
                  <a:srgbClr val="002060"/>
                </a:solidFill>
              </a:rPr>
              <a:t>Thất bại: SOCKET_ERROR</a:t>
            </a:r>
          </a:p>
          <a:p>
            <a:r>
              <a:rPr lang="en-US" smtClean="0">
                <a:solidFill>
                  <a:srgbClr val="002060"/>
                </a:solidFill>
              </a:rPr>
              <a:t>Thí dụ</a:t>
            </a:r>
          </a:p>
          <a:p>
            <a:r>
              <a:rPr lang="en-US" b="1" smtClean="0">
                <a:solidFill>
                  <a:srgbClr val="002060"/>
                </a:solidFill>
              </a:rPr>
              <a:t>char szHello[]=”Hello Network Programming”;</a:t>
            </a:r>
          </a:p>
          <a:p>
            <a:r>
              <a:rPr lang="en-US" b="1" smtClean="0">
                <a:solidFill>
                  <a:srgbClr val="002060"/>
                </a:solidFill>
              </a:rPr>
              <a:t>send(s,szHello,strlen(szHello),0);</a:t>
            </a:r>
          </a:p>
        </p:txBody>
      </p:sp>
      <p:sp>
        <p:nvSpPr>
          <p:cNvPr id="4" name="Slide Number Placeholder 3"/>
          <p:cNvSpPr>
            <a:spLocks noGrp="1"/>
          </p:cNvSpPr>
          <p:nvPr>
            <p:ph type="sldNum" sz="quarter" idx="11"/>
          </p:nvPr>
        </p:nvSpPr>
        <p:spPr/>
        <p:txBody>
          <a:bodyPr/>
          <a:lstStyle/>
          <a:p>
            <a:fld id="{01FC069F-519A-4FBA-A280-9BFE5EA1AC9F}" type="slidenum">
              <a:rPr lang="en-US" smtClean="0"/>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recv</a:t>
            </a:r>
            <a:r>
              <a:rPr lang="en-US" sz="2000" smtClean="0">
                <a:solidFill>
                  <a:srgbClr val="002060"/>
                </a:solidFill>
              </a:rPr>
              <a:t>: nhận dữ liệu trên SOCKET</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9"/>
            <a:ext cx="6781800" cy="4247317"/>
          </a:xfrm>
          <a:prstGeom prst="rect">
            <a:avLst/>
          </a:prstGeom>
          <a:noFill/>
        </p:spPr>
        <p:txBody>
          <a:bodyPr wrap="square" rtlCol="0">
            <a:spAutoFit/>
          </a:bodyPr>
          <a:lstStyle/>
          <a:p>
            <a:r>
              <a:rPr lang="en-US" b="1" smtClean="0">
                <a:solidFill>
                  <a:srgbClr val="002060"/>
                </a:solidFill>
              </a:rPr>
              <a:t>int recv(SOCKET s, const char FAR * buf, int len, int flags);</a:t>
            </a: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được accept trước đó</a:t>
            </a:r>
          </a:p>
          <a:p>
            <a:pPr lvl="1">
              <a:buFont typeface="Wingdings" pitchFamily="2" charset="2"/>
              <a:buChar char="§"/>
            </a:pPr>
            <a:r>
              <a:rPr lang="en-US" b="1" smtClean="0">
                <a:solidFill>
                  <a:srgbClr val="002060"/>
                </a:solidFill>
              </a:rPr>
              <a:t>buf: [OUT] </a:t>
            </a:r>
            <a:r>
              <a:rPr lang="en-US" smtClean="0">
                <a:solidFill>
                  <a:srgbClr val="002060"/>
                </a:solidFill>
              </a:rPr>
              <a:t>địa chỉ của bộ đệm nhận dữ liệu</a:t>
            </a:r>
          </a:p>
          <a:p>
            <a:pPr lvl="1">
              <a:buFont typeface="Wingdings" pitchFamily="2" charset="2"/>
              <a:buChar char="§"/>
            </a:pPr>
            <a:r>
              <a:rPr lang="en-US" b="1" smtClean="0">
                <a:solidFill>
                  <a:srgbClr val="002060"/>
                </a:solidFill>
              </a:rPr>
              <a:t>len: [IN] </a:t>
            </a:r>
            <a:r>
              <a:rPr lang="en-US" smtClean="0">
                <a:solidFill>
                  <a:srgbClr val="002060"/>
                </a:solidFill>
              </a:rPr>
              <a:t>kích thước bộ đệm</a:t>
            </a:r>
          </a:p>
          <a:p>
            <a:pPr lvl="1">
              <a:buFont typeface="Wingdings" pitchFamily="2" charset="2"/>
              <a:buChar char="§"/>
            </a:pPr>
            <a:r>
              <a:rPr lang="en-US" b="1" smtClean="0">
                <a:solidFill>
                  <a:srgbClr val="002060"/>
                </a:solidFill>
              </a:rPr>
              <a:t>flags:[IN] </a:t>
            </a:r>
            <a:r>
              <a:rPr lang="en-US" smtClean="0">
                <a:solidFill>
                  <a:srgbClr val="002060"/>
                </a:solidFill>
              </a:rPr>
              <a:t>cờ quy định cách thức nhận, có thể là 0, MSG_PEEK, MSG_OOB, MSG_WAITALL</a:t>
            </a:r>
            <a:endParaRPr lang="en-US" b="1" smtClean="0">
              <a:solidFill>
                <a:srgbClr val="002060"/>
              </a:solidFill>
            </a:endParaRP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số byte nhận được, có thể nhỏ hơn </a:t>
            </a:r>
            <a:r>
              <a:rPr lang="en-US" b="1" smtClean="0">
                <a:solidFill>
                  <a:srgbClr val="002060"/>
                </a:solidFill>
              </a:rPr>
              <a:t>len</a:t>
            </a:r>
          </a:p>
          <a:p>
            <a:pPr lvl="1">
              <a:buFont typeface="Wingdings" pitchFamily="2" charset="2"/>
              <a:buChar char="§"/>
            </a:pPr>
            <a:r>
              <a:rPr lang="en-US" smtClean="0">
                <a:solidFill>
                  <a:srgbClr val="002060"/>
                </a:solidFill>
              </a:rPr>
              <a:t>Thất bại: SOCKET_ERROR</a:t>
            </a:r>
          </a:p>
          <a:p>
            <a:r>
              <a:rPr lang="en-US" smtClean="0">
                <a:solidFill>
                  <a:srgbClr val="002060"/>
                </a:solidFill>
              </a:rPr>
              <a:t>Thí dụ</a:t>
            </a:r>
          </a:p>
          <a:p>
            <a:r>
              <a:rPr lang="en-US" b="1" smtClean="0">
                <a:solidFill>
                  <a:srgbClr val="002060"/>
                </a:solidFill>
              </a:rPr>
              <a:t>char buf[100];</a:t>
            </a:r>
          </a:p>
          <a:p>
            <a:r>
              <a:rPr lang="en-US" b="1" smtClean="0">
                <a:solidFill>
                  <a:srgbClr val="002060"/>
                </a:solidFill>
              </a:rPr>
              <a:t>int len = 0;</a:t>
            </a:r>
          </a:p>
          <a:p>
            <a:r>
              <a:rPr lang="en-US" b="1" smtClean="0">
                <a:solidFill>
                  <a:srgbClr val="002060"/>
                </a:solidFill>
              </a:rPr>
              <a:t>len = recv(s,buf,100,0);</a:t>
            </a:r>
          </a:p>
          <a:p>
            <a:endParaRPr lang="en-US" smtClean="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89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dirty="0" smtClean="0">
                <a:solidFill>
                  <a:srgbClr val="002060"/>
                </a:solidFill>
              </a:rPr>
              <a:t>1.1. </a:t>
            </a:r>
            <a:r>
              <a:rPr lang="en-US" dirty="0" err="1" smtClean="0">
                <a:solidFill>
                  <a:srgbClr val="002060"/>
                </a:solidFill>
              </a:rPr>
              <a:t>Tổng</a:t>
            </a:r>
            <a:r>
              <a:rPr lang="en-US" dirty="0" smtClean="0">
                <a:solidFill>
                  <a:srgbClr val="002060"/>
                </a:solidFill>
              </a:rPr>
              <a:t> </a:t>
            </a:r>
            <a:r>
              <a:rPr lang="en-US" dirty="0" err="1" smtClean="0">
                <a:solidFill>
                  <a:srgbClr val="002060"/>
                </a:solidFill>
              </a:rPr>
              <a:t>quan</a:t>
            </a:r>
            <a:r>
              <a:rPr lang="en-US" dirty="0" smtClean="0">
                <a:solidFill>
                  <a:srgbClr val="002060"/>
                </a:solidFill>
              </a:rPr>
              <a:t> </a:t>
            </a:r>
            <a:r>
              <a:rPr lang="en-US" dirty="0" err="1" smtClean="0">
                <a:solidFill>
                  <a:srgbClr val="002060"/>
                </a:solidFill>
              </a:rPr>
              <a:t>về</a:t>
            </a:r>
            <a:r>
              <a:rPr lang="en-US" dirty="0" smtClean="0">
                <a:solidFill>
                  <a:srgbClr val="002060"/>
                </a:solidFill>
              </a:rPr>
              <a:t> </a:t>
            </a:r>
            <a:r>
              <a:rPr lang="en-US" dirty="0" err="1" smtClean="0">
                <a:solidFill>
                  <a:srgbClr val="002060"/>
                </a:solidFill>
              </a:rPr>
              <a:t>lập</a:t>
            </a:r>
            <a:r>
              <a:rPr lang="en-US" dirty="0" smtClean="0">
                <a:solidFill>
                  <a:srgbClr val="002060"/>
                </a:solidFill>
              </a:rPr>
              <a:t> </a:t>
            </a:r>
            <a:r>
              <a:rPr lang="en-US" dirty="0" err="1" smtClean="0">
                <a:solidFill>
                  <a:srgbClr val="002060"/>
                </a:solidFill>
              </a:rPr>
              <a:t>trình</a:t>
            </a:r>
            <a:r>
              <a:rPr lang="en-US" dirty="0" smtClean="0">
                <a:solidFill>
                  <a:srgbClr val="002060"/>
                </a:solidFill>
              </a:rPr>
              <a:t> </a:t>
            </a:r>
            <a:r>
              <a:rPr lang="en-US" dirty="0" err="1" smtClean="0">
                <a:solidFill>
                  <a:srgbClr val="002060"/>
                </a:solidFill>
              </a:rPr>
              <a:t>mạng</a:t>
            </a:r>
            <a:endParaRPr lang="en-US" dirty="0" smtClean="0">
              <a:solidFill>
                <a:srgbClr val="002060"/>
              </a:solidFill>
            </a:endParaRPr>
          </a:p>
          <a:p>
            <a:pPr marL="0" indent="0">
              <a:buNone/>
            </a:pPr>
            <a:r>
              <a:rPr lang="en-US" dirty="0" smtClean="0">
                <a:solidFill>
                  <a:srgbClr val="002060"/>
                </a:solidFill>
              </a:rPr>
              <a:t>1.2. </a:t>
            </a:r>
            <a:r>
              <a:rPr lang="en-US" dirty="0" err="1" smtClean="0">
                <a:solidFill>
                  <a:srgbClr val="002060"/>
                </a:solidFill>
              </a:rPr>
              <a:t>Giao</a:t>
            </a:r>
            <a:r>
              <a:rPr lang="en-US" dirty="0" smtClean="0">
                <a:solidFill>
                  <a:srgbClr val="002060"/>
                </a:solidFill>
              </a:rPr>
              <a:t> </a:t>
            </a:r>
            <a:r>
              <a:rPr lang="en-US" dirty="0" err="1" smtClean="0">
                <a:solidFill>
                  <a:srgbClr val="002060"/>
                </a:solidFill>
              </a:rPr>
              <a:t>thức</a:t>
            </a:r>
            <a:r>
              <a:rPr lang="en-US" dirty="0" smtClean="0">
                <a:solidFill>
                  <a:srgbClr val="002060"/>
                </a:solidFill>
              </a:rPr>
              <a:t> Internet</a:t>
            </a:r>
          </a:p>
        </p:txBody>
      </p:sp>
      <p:sp>
        <p:nvSpPr>
          <p:cNvPr id="3" name="Title 2"/>
          <p:cNvSpPr>
            <a:spLocks noGrp="1"/>
          </p:cNvSpPr>
          <p:nvPr>
            <p:ph type="title"/>
          </p:nvPr>
        </p:nvSpPr>
        <p:spPr/>
        <p:txBody>
          <a:bodyPr>
            <a:normAutofit fontScale="90000"/>
          </a:bodyPr>
          <a:lstStyle/>
          <a:p>
            <a:pPr algn="ctr"/>
            <a:r>
              <a:rPr lang="en-US" b="1" smtClean="0">
                <a:solidFill>
                  <a:srgbClr val="002060"/>
                </a:solidFill>
              </a:rPr>
              <a:t>Chương 1. Giới thiệu các mô hình lập trình mạng</a:t>
            </a:r>
            <a:endParaRPr lang="en-US" b="1">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server (tiếp)</a:t>
            </a:r>
          </a:p>
          <a:p>
            <a:pPr lvl="2"/>
            <a:r>
              <a:rPr lang="en-US" sz="2000" smtClean="0">
                <a:solidFill>
                  <a:srgbClr val="002060"/>
                </a:solidFill>
              </a:rPr>
              <a:t>Hàm </a:t>
            </a:r>
            <a:r>
              <a:rPr lang="en-US" sz="2000" b="1" smtClean="0">
                <a:solidFill>
                  <a:srgbClr val="002060"/>
                </a:solidFill>
              </a:rPr>
              <a:t>closesocket</a:t>
            </a:r>
            <a:r>
              <a:rPr lang="en-US" sz="2000" smtClean="0">
                <a:solidFill>
                  <a:srgbClr val="002060"/>
                </a:solidFill>
              </a:rPr>
              <a:t>: đóng kết nối trên một socket</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524000" y="2602468"/>
            <a:ext cx="7620000" cy="2031325"/>
          </a:xfrm>
          <a:prstGeom prst="rect">
            <a:avLst/>
          </a:prstGeom>
          <a:noFill/>
        </p:spPr>
        <p:txBody>
          <a:bodyPr wrap="square" rtlCol="0">
            <a:spAutoFit/>
          </a:bodyPr>
          <a:lstStyle/>
          <a:p>
            <a:r>
              <a:rPr lang="en-US" b="1" smtClean="0">
                <a:solidFill>
                  <a:srgbClr val="002060"/>
                </a:solidFill>
              </a:rPr>
              <a:t>int closesocket(SOCKET </a:t>
            </a:r>
            <a:r>
              <a:rPr lang="en-US" b="1" i="1" smtClean="0">
                <a:solidFill>
                  <a:srgbClr val="002060"/>
                </a:solidFill>
              </a:rPr>
              <a:t>s</a:t>
            </a:r>
            <a:r>
              <a:rPr lang="en-US" b="1" smtClean="0">
                <a:solidFill>
                  <a:srgbClr val="002060"/>
                </a:solidFill>
              </a:rPr>
              <a:t> )</a:t>
            </a:r>
          </a:p>
          <a:p>
            <a:endParaRPr lang="en-US"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a:t>
            </a:r>
            <a:r>
              <a:rPr lang="en-US" smtClean="0">
                <a:solidFill>
                  <a:srgbClr val="002060"/>
                </a:solidFill>
              </a:rPr>
              <a:t>: </a:t>
            </a:r>
            <a:r>
              <a:rPr lang="en-US" b="1" smtClean="0">
                <a:solidFill>
                  <a:srgbClr val="002060"/>
                </a:solidFill>
              </a:rPr>
              <a:t>[IN] </a:t>
            </a:r>
            <a:r>
              <a:rPr lang="en-US" smtClean="0">
                <a:solidFill>
                  <a:srgbClr val="002060"/>
                </a:solidFill>
              </a:rPr>
              <a:t>SOCKET hợp lệ, đã kết nối</a:t>
            </a: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0</a:t>
            </a:r>
            <a:endParaRPr lang="en-US" b="1" smtClean="0">
              <a:solidFill>
                <a:srgbClr val="002060"/>
              </a:solidFill>
            </a:endParaRPr>
          </a:p>
          <a:p>
            <a:pPr lvl="1">
              <a:buFont typeface="Wingdings" pitchFamily="2" charset="2"/>
              <a:buChar char="§"/>
            </a:pPr>
            <a:r>
              <a:rPr lang="en-US" smtClean="0">
                <a:solidFill>
                  <a:srgbClr val="002060"/>
                </a:solidFill>
              </a:rPr>
              <a:t>Thất bại: SOCKET_ERROR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Đoạn chương trình minh họa</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241352"/>
            <a:ext cx="7010400" cy="4616648"/>
          </a:xfrm>
          <a:prstGeom prst="rect">
            <a:avLst/>
          </a:prstGeom>
          <a:noFill/>
        </p:spPr>
        <p:txBody>
          <a:bodyPr wrap="square" rtlCol="0">
            <a:spAutoFit/>
          </a:bodyPr>
          <a:lstStyle/>
          <a:p>
            <a:r>
              <a:rPr lang="en-US" sz="1400" smtClean="0">
                <a:solidFill>
                  <a:srgbClr val="002060"/>
                </a:solidFill>
              </a:rPr>
              <a:t>#include &lt;winsock2.h&gt; 		//Thu vien </a:t>
            </a:r>
            <a:r>
              <a:rPr lang="vi-VN" sz="1400" smtClean="0">
                <a:solidFill>
                  <a:srgbClr val="002060"/>
                </a:solidFill>
              </a:rPr>
              <a:t>Winsock</a:t>
            </a:r>
            <a:endParaRPr lang="en-US" sz="1400" smtClean="0">
              <a:solidFill>
                <a:srgbClr val="002060"/>
              </a:solidFill>
            </a:endParaRPr>
          </a:p>
          <a:p>
            <a:r>
              <a:rPr lang="en-US" sz="1400" smtClean="0">
                <a:solidFill>
                  <a:srgbClr val="002060"/>
                </a:solidFill>
              </a:rPr>
              <a:t>void main(void)</a:t>
            </a:r>
          </a:p>
          <a:p>
            <a:r>
              <a:rPr lang="en-US" sz="1400" smtClean="0">
                <a:solidFill>
                  <a:srgbClr val="002060"/>
                </a:solidFill>
              </a:rPr>
              <a:t>{</a:t>
            </a:r>
          </a:p>
          <a:p>
            <a:r>
              <a:rPr lang="en-US" sz="1400" smtClean="0">
                <a:solidFill>
                  <a:srgbClr val="002060"/>
                </a:solidFill>
              </a:rPr>
              <a:t>   WSADATA              wsaData;</a:t>
            </a:r>
          </a:p>
          <a:p>
            <a:r>
              <a:rPr lang="en-US" sz="1400" smtClean="0">
                <a:solidFill>
                  <a:srgbClr val="002060"/>
                </a:solidFill>
              </a:rPr>
              <a:t>   SOCKET               ListeningSocket;</a:t>
            </a:r>
          </a:p>
          <a:p>
            <a:r>
              <a:rPr lang="en-US" sz="1400" smtClean="0">
                <a:solidFill>
                  <a:srgbClr val="002060"/>
                </a:solidFill>
              </a:rPr>
              <a:t>   SOCKET               NewConnection;</a:t>
            </a:r>
          </a:p>
          <a:p>
            <a:r>
              <a:rPr lang="en-US" sz="1400" smtClean="0">
                <a:solidFill>
                  <a:srgbClr val="002060"/>
                </a:solidFill>
              </a:rPr>
              <a:t>   SOCKADDR_IN          ServerAddr;</a:t>
            </a:r>
          </a:p>
          <a:p>
            <a:r>
              <a:rPr lang="en-US" sz="1400" smtClean="0">
                <a:solidFill>
                  <a:srgbClr val="002060"/>
                </a:solidFill>
              </a:rPr>
              <a:t>   SOCKADDR_IN          ClientAddr;</a:t>
            </a:r>
          </a:p>
          <a:p>
            <a:r>
              <a:rPr lang="en-US" sz="1400" smtClean="0">
                <a:solidFill>
                  <a:srgbClr val="002060"/>
                </a:solidFill>
              </a:rPr>
              <a:t>   int			        ClientAddrLen;</a:t>
            </a:r>
          </a:p>
          <a:p>
            <a:r>
              <a:rPr lang="en-US" sz="1400" smtClean="0">
                <a:solidFill>
                  <a:srgbClr val="002060"/>
                </a:solidFill>
              </a:rPr>
              <a:t>   int                  Port = 8888;</a:t>
            </a:r>
          </a:p>
          <a:p>
            <a:r>
              <a:rPr lang="en-US" sz="1400" smtClean="0">
                <a:solidFill>
                  <a:srgbClr val="002060"/>
                </a:solidFill>
              </a:rPr>
              <a:t>    </a:t>
            </a:r>
            <a:r>
              <a:rPr lang="en-US" sz="1400" smtClean="0">
                <a:solidFill>
                  <a:srgbClr val="006020"/>
                </a:solidFill>
              </a:rPr>
              <a:t>// Khoi tao Winsock 2.2</a:t>
            </a:r>
          </a:p>
          <a:p>
            <a:r>
              <a:rPr lang="en-US" sz="1400" smtClean="0">
                <a:solidFill>
                  <a:srgbClr val="002060"/>
                </a:solidFill>
              </a:rPr>
              <a:t>    WSAStartup(MAKEWORD(2,2), &amp;wsaData);</a:t>
            </a:r>
          </a:p>
          <a:p>
            <a:r>
              <a:rPr lang="en-US" sz="1400" smtClean="0">
                <a:solidFill>
                  <a:srgbClr val="002060"/>
                </a:solidFill>
              </a:rPr>
              <a:t>    </a:t>
            </a:r>
            <a:r>
              <a:rPr lang="en-US" sz="1400" smtClean="0">
                <a:solidFill>
                  <a:srgbClr val="006020"/>
                </a:solidFill>
              </a:rPr>
              <a:t>// Tao socket lang nghe ket noi tu client.</a:t>
            </a:r>
          </a:p>
          <a:p>
            <a:r>
              <a:rPr lang="en-US" sz="1400" smtClean="0">
                <a:solidFill>
                  <a:srgbClr val="002060"/>
                </a:solidFill>
              </a:rPr>
              <a:t>     ListeningSocket = socket(AF_INET, SOCK_STREAM, IPPROTO_TCP);</a:t>
            </a:r>
          </a:p>
          <a:p>
            <a:r>
              <a:rPr lang="en-US" sz="1400" smtClean="0">
                <a:solidFill>
                  <a:srgbClr val="002060"/>
                </a:solidFill>
              </a:rPr>
              <a:t>    </a:t>
            </a:r>
            <a:r>
              <a:rPr lang="en-US" sz="1400" smtClean="0">
                <a:solidFill>
                  <a:srgbClr val="006020"/>
                </a:solidFill>
              </a:rPr>
              <a:t>// Khoi tao cau truc SOCKADDR_IN cua server</a:t>
            </a:r>
          </a:p>
          <a:p>
            <a:r>
              <a:rPr lang="en-US" sz="1400" smtClean="0">
                <a:solidFill>
                  <a:srgbClr val="006020"/>
                </a:solidFill>
              </a:rPr>
              <a:t>    // doi ket noi o cong 8888</a:t>
            </a:r>
          </a:p>
          <a:p>
            <a:r>
              <a:rPr lang="en-US" sz="1400" smtClean="0">
                <a:solidFill>
                  <a:srgbClr val="006020"/>
                </a:solidFill>
              </a:rPr>
              <a:t>    </a:t>
            </a:r>
            <a:r>
              <a:rPr lang="en-US" sz="1400" smtClean="0">
                <a:solidFill>
                  <a:srgbClr val="002060"/>
                </a:solidFill>
              </a:rPr>
              <a:t>  ServerAddr.sin_family = AF_INET;</a:t>
            </a:r>
          </a:p>
          <a:p>
            <a:r>
              <a:rPr lang="en-US" sz="1400" smtClean="0">
                <a:solidFill>
                  <a:srgbClr val="002060"/>
                </a:solidFill>
              </a:rPr>
              <a:t>      ServerAddr.sin_port = htons(Port);    </a:t>
            </a:r>
          </a:p>
          <a:p>
            <a:r>
              <a:rPr lang="en-US" sz="1400" smtClean="0">
                <a:solidFill>
                  <a:srgbClr val="002060"/>
                </a:solidFill>
              </a:rPr>
              <a:t>      ServerAddr.sin_addr.s_addr = htonl(INADDR_ANY);</a:t>
            </a:r>
          </a:p>
          <a:p>
            <a:r>
              <a:rPr lang="en-US" sz="1400" smtClean="0"/>
              <a:t>	  </a:t>
            </a:r>
          </a:p>
          <a:p>
            <a:r>
              <a:rPr lang="en-US" sz="1400" smtClean="0"/>
              <a:t>   </a:t>
            </a:r>
            <a:endParaRPr lang="en-US" sz="1400"/>
          </a:p>
        </p:txBody>
      </p:sp>
      <p:sp>
        <p:nvSpPr>
          <p:cNvPr id="4" name="Slide Number Placeholder 3"/>
          <p:cNvSpPr>
            <a:spLocks noGrp="1"/>
          </p:cNvSpPr>
          <p:nvPr>
            <p:ph type="sldNum" sz="quarter" idx="11"/>
          </p:nvPr>
        </p:nvSpPr>
        <p:spPr/>
        <p:txBody>
          <a:bodyPr/>
          <a:lstStyle/>
          <a:p>
            <a:fld id="{01FC069F-519A-4FBA-A280-9BFE5EA1AC9F}" type="slidenum">
              <a:rPr lang="en-US" smtClean="0"/>
              <a:pPr/>
              <a:t>91</a:t>
            </a:fld>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Đoạn chương trình minh họa (tiếp)</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62200"/>
            <a:ext cx="7010400" cy="3539430"/>
          </a:xfrm>
          <a:prstGeom prst="rect">
            <a:avLst/>
          </a:prstGeom>
          <a:noFill/>
        </p:spPr>
        <p:txBody>
          <a:bodyPr wrap="square" rtlCol="0">
            <a:spAutoFit/>
          </a:bodyPr>
          <a:lstStyle/>
          <a:p>
            <a:r>
              <a:rPr lang="en-US" sz="1400" smtClean="0">
                <a:solidFill>
                  <a:srgbClr val="002060"/>
                </a:solidFill>
              </a:rPr>
              <a:t> </a:t>
            </a:r>
            <a:r>
              <a:rPr lang="en-US" sz="1400" smtClean="0">
                <a:solidFill>
                  <a:srgbClr val="006020"/>
                </a:solidFill>
              </a:rPr>
              <a:t>// Bind socket cua server.</a:t>
            </a:r>
          </a:p>
          <a:p>
            <a:r>
              <a:rPr lang="en-US" sz="1400" smtClean="0">
                <a:solidFill>
                  <a:srgbClr val="002060"/>
                </a:solidFill>
              </a:rPr>
              <a:t>      bind(ListeningSocket, (SOCKADDR *)&amp;ServerAddr, sizeof(ServerAddr));</a:t>
            </a:r>
          </a:p>
          <a:p>
            <a:r>
              <a:rPr lang="en-US" sz="1400" smtClean="0">
                <a:solidFill>
                  <a:srgbClr val="006020"/>
                </a:solidFill>
              </a:rPr>
              <a:t>   // Chuyen sang trang thai doi ket noi</a:t>
            </a:r>
          </a:p>
          <a:p>
            <a:r>
              <a:rPr lang="en-US" sz="1400" smtClean="0">
                <a:solidFill>
                  <a:srgbClr val="002060"/>
                </a:solidFill>
              </a:rPr>
              <a:t>      listen(ListeningSocket, 5); </a:t>
            </a:r>
          </a:p>
          <a:p>
            <a:r>
              <a:rPr lang="en-US" sz="1400" smtClean="0">
                <a:solidFill>
                  <a:srgbClr val="002060"/>
                </a:solidFill>
              </a:rPr>
              <a:t>   </a:t>
            </a:r>
            <a:r>
              <a:rPr lang="en-US" sz="1400" smtClean="0">
                <a:solidFill>
                  <a:srgbClr val="006020"/>
                </a:solidFill>
              </a:rPr>
              <a:t>// Chap nhan ket noi moi.</a:t>
            </a:r>
          </a:p>
          <a:p>
            <a:r>
              <a:rPr lang="en-US" sz="1400" smtClean="0">
                <a:solidFill>
                  <a:srgbClr val="006020"/>
                </a:solidFill>
              </a:rPr>
              <a:t>      </a:t>
            </a:r>
            <a:r>
              <a:rPr lang="en-US" sz="1400" smtClean="0">
                <a:solidFill>
                  <a:srgbClr val="002060"/>
                </a:solidFill>
              </a:rPr>
              <a:t>ClientAddrLen = sizeof(ClientAddr);</a:t>
            </a:r>
          </a:p>
          <a:p>
            <a:r>
              <a:rPr lang="en-US" sz="1400" smtClean="0">
                <a:solidFill>
                  <a:srgbClr val="002060"/>
                </a:solidFill>
              </a:rPr>
              <a:t>      NewConnection = accept(ListeningSocket, (SOCKADDR *) </a:t>
            </a:r>
          </a:p>
          <a:p>
            <a:r>
              <a:rPr lang="en-US" sz="1400" smtClean="0">
                <a:solidFill>
                  <a:srgbClr val="002060"/>
                </a:solidFill>
              </a:rPr>
              <a:t>                          &amp;ClientAddr,&amp;ClientAddrLen);</a:t>
            </a:r>
          </a:p>
          <a:p>
            <a:r>
              <a:rPr lang="en-US" sz="1400" smtClean="0">
                <a:solidFill>
                  <a:srgbClr val="002060"/>
                </a:solidFill>
              </a:rPr>
              <a:t>  </a:t>
            </a:r>
            <a:r>
              <a:rPr lang="en-US" sz="1400" smtClean="0">
                <a:solidFill>
                  <a:srgbClr val="006020"/>
                </a:solidFill>
              </a:rPr>
              <a:t> // Sau khi chap nhan ket noi, server co the tiep tuc chap nhan them cac ket noi khac, </a:t>
            </a:r>
          </a:p>
          <a:p>
            <a:r>
              <a:rPr lang="en-US" sz="1400" smtClean="0">
                <a:solidFill>
                  <a:srgbClr val="006020"/>
                </a:solidFill>
              </a:rPr>
              <a:t>  //  hoac gui nhan du lieu voi cac client thong qua cac socket duoc accept voi client</a:t>
            </a:r>
          </a:p>
          <a:p>
            <a:r>
              <a:rPr lang="en-US" sz="1400" smtClean="0">
                <a:solidFill>
                  <a:srgbClr val="006020"/>
                </a:solidFill>
              </a:rPr>
              <a:t>   // Dong socket</a:t>
            </a:r>
          </a:p>
          <a:p>
            <a:r>
              <a:rPr lang="en-US" sz="1400" smtClean="0">
                <a:solidFill>
                  <a:srgbClr val="006020"/>
                </a:solidFill>
              </a:rPr>
              <a:t>  </a:t>
            </a:r>
            <a:r>
              <a:rPr lang="en-US" sz="1400" smtClean="0">
                <a:solidFill>
                  <a:srgbClr val="002060"/>
                </a:solidFill>
              </a:rPr>
              <a:t>    closesocket(NewConnection);</a:t>
            </a:r>
          </a:p>
          <a:p>
            <a:r>
              <a:rPr lang="en-US" sz="1400" smtClean="0">
                <a:solidFill>
                  <a:srgbClr val="002060"/>
                </a:solidFill>
              </a:rPr>
              <a:t>      closesocket(ListeningSocket);</a:t>
            </a:r>
          </a:p>
          <a:p>
            <a:r>
              <a:rPr lang="en-US" sz="1400" smtClean="0">
                <a:solidFill>
                  <a:srgbClr val="006020"/>
                </a:solidFill>
              </a:rPr>
              <a:t>   // Giai phong Winsock</a:t>
            </a:r>
          </a:p>
          <a:p>
            <a:r>
              <a:rPr lang="en-US" sz="1400" smtClean="0">
                <a:solidFill>
                  <a:srgbClr val="002060"/>
                </a:solidFill>
              </a:rPr>
              <a:t>      WSACleanup();</a:t>
            </a:r>
          </a:p>
          <a:p>
            <a:r>
              <a:rPr lang="en-US" sz="1400" smtClean="0">
                <a:solidFill>
                  <a:srgbClr val="002060"/>
                </a:solidFill>
              </a:rPr>
              <a:t>}   </a:t>
            </a:r>
            <a:endParaRPr lang="en-US" sz="140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client</a:t>
            </a:r>
          </a:p>
          <a:p>
            <a:pPr lvl="2"/>
            <a:r>
              <a:rPr lang="en-US" sz="2000" smtClean="0">
                <a:solidFill>
                  <a:srgbClr val="002060"/>
                </a:solidFill>
              </a:rPr>
              <a:t>Khởi tạo WinSock qua hàm </a:t>
            </a:r>
            <a:r>
              <a:rPr lang="en-US" sz="2000" b="1" smtClean="0">
                <a:solidFill>
                  <a:srgbClr val="002060"/>
                </a:solidFill>
              </a:rPr>
              <a:t>WSAStartup</a:t>
            </a:r>
          </a:p>
          <a:p>
            <a:pPr lvl="2"/>
            <a:r>
              <a:rPr lang="en-US" sz="2000" smtClean="0">
                <a:solidFill>
                  <a:srgbClr val="002060"/>
                </a:solidFill>
              </a:rPr>
              <a:t>Tạo SOCKET qua hàm </a:t>
            </a:r>
            <a:r>
              <a:rPr lang="en-US" sz="2000" b="1" smtClean="0">
                <a:solidFill>
                  <a:srgbClr val="002060"/>
                </a:solidFill>
              </a:rPr>
              <a:t>socket</a:t>
            </a:r>
            <a:r>
              <a:rPr lang="en-US" sz="2000" smtClean="0">
                <a:solidFill>
                  <a:srgbClr val="002060"/>
                </a:solidFill>
              </a:rPr>
              <a:t> hoặc </a:t>
            </a:r>
            <a:r>
              <a:rPr lang="en-US" sz="2000" b="1" smtClean="0">
                <a:solidFill>
                  <a:srgbClr val="002060"/>
                </a:solidFill>
              </a:rPr>
              <a:t>WSASocket</a:t>
            </a:r>
          </a:p>
          <a:p>
            <a:pPr lvl="2"/>
            <a:r>
              <a:rPr lang="en-US" sz="2000" smtClean="0">
                <a:solidFill>
                  <a:srgbClr val="002060"/>
                </a:solidFill>
              </a:rPr>
              <a:t>Điền thông tin về server vào cấu trúc </a:t>
            </a:r>
            <a:r>
              <a:rPr lang="en-US" sz="2000" b="1" smtClean="0">
                <a:solidFill>
                  <a:srgbClr val="002060"/>
                </a:solidFill>
              </a:rPr>
              <a:t>sockaddr_in</a:t>
            </a:r>
          </a:p>
          <a:p>
            <a:pPr lvl="2"/>
            <a:r>
              <a:rPr lang="en-US" sz="2000" smtClean="0">
                <a:solidFill>
                  <a:srgbClr val="002060"/>
                </a:solidFill>
              </a:rPr>
              <a:t>Kết nối tới server qua hàm </a:t>
            </a:r>
            <a:r>
              <a:rPr lang="en-US" sz="2000" b="1" smtClean="0">
                <a:solidFill>
                  <a:srgbClr val="002060"/>
                </a:solidFill>
              </a:rPr>
              <a:t>connect</a:t>
            </a:r>
            <a:r>
              <a:rPr lang="en-US" sz="2000" smtClean="0">
                <a:solidFill>
                  <a:srgbClr val="002060"/>
                </a:solidFill>
              </a:rPr>
              <a:t> hoặc </a:t>
            </a:r>
            <a:r>
              <a:rPr lang="en-US" sz="2000" b="1" smtClean="0">
                <a:solidFill>
                  <a:srgbClr val="002060"/>
                </a:solidFill>
              </a:rPr>
              <a:t>WSAConnect</a:t>
            </a:r>
          </a:p>
          <a:p>
            <a:pPr lvl="2"/>
            <a:r>
              <a:rPr lang="en-US" sz="2000" smtClean="0">
                <a:solidFill>
                  <a:srgbClr val="002060"/>
                </a:solidFill>
              </a:rPr>
              <a:t>Gửi dữ liệu tới server thông qua hàm </a:t>
            </a:r>
            <a:r>
              <a:rPr lang="en-US" sz="2000" b="1" smtClean="0">
                <a:solidFill>
                  <a:srgbClr val="002060"/>
                </a:solidFill>
              </a:rPr>
              <a:t>send</a:t>
            </a:r>
            <a:r>
              <a:rPr lang="en-US" sz="2000" smtClean="0">
                <a:solidFill>
                  <a:srgbClr val="002060"/>
                </a:solidFill>
              </a:rPr>
              <a:t> hoặc </a:t>
            </a:r>
            <a:r>
              <a:rPr lang="en-US" sz="2000" b="1" smtClean="0">
                <a:solidFill>
                  <a:srgbClr val="002060"/>
                </a:solidFill>
              </a:rPr>
              <a:t>WSASend</a:t>
            </a:r>
          </a:p>
          <a:p>
            <a:pPr lvl="2"/>
            <a:r>
              <a:rPr lang="en-US" sz="2000" smtClean="0">
                <a:solidFill>
                  <a:srgbClr val="002060"/>
                </a:solidFill>
              </a:rPr>
              <a:t>Nhận dữ liệu từ server thông qua hàm </a:t>
            </a:r>
            <a:r>
              <a:rPr lang="en-US" sz="2000" b="1" smtClean="0">
                <a:solidFill>
                  <a:srgbClr val="002060"/>
                </a:solidFill>
              </a:rPr>
              <a:t>recv</a:t>
            </a:r>
            <a:r>
              <a:rPr lang="en-US" sz="2000" smtClean="0">
                <a:solidFill>
                  <a:srgbClr val="002060"/>
                </a:solidFill>
              </a:rPr>
              <a:t> hoặc </a:t>
            </a:r>
            <a:r>
              <a:rPr lang="en-US" sz="2000" b="1" smtClean="0">
                <a:solidFill>
                  <a:srgbClr val="002060"/>
                </a:solidFill>
              </a:rPr>
              <a:t>WSARecv</a:t>
            </a:r>
          </a:p>
          <a:p>
            <a:pPr lvl="2"/>
            <a:r>
              <a:rPr lang="en-US" sz="2000" smtClean="0">
                <a:solidFill>
                  <a:srgbClr val="002060"/>
                </a:solidFill>
              </a:rPr>
              <a:t>Đóng SOCKET khi việc truyền nhận kết thúc bằng hàm </a:t>
            </a:r>
            <a:r>
              <a:rPr lang="en-US" sz="2000" b="1" smtClean="0">
                <a:solidFill>
                  <a:srgbClr val="002060"/>
                </a:solidFill>
              </a:rPr>
              <a:t>closesocket</a:t>
            </a:r>
          </a:p>
          <a:p>
            <a:pPr lvl="2"/>
            <a:r>
              <a:rPr lang="en-US" sz="2000" smtClean="0">
                <a:solidFill>
                  <a:srgbClr val="002060"/>
                </a:solidFill>
              </a:rPr>
              <a:t>Giải phóng WinSock bằng hàm </a:t>
            </a:r>
            <a:r>
              <a:rPr lang="en-US" sz="2000" b="1" smtClean="0">
                <a:solidFill>
                  <a:srgbClr val="002060"/>
                </a:solidFill>
              </a:rPr>
              <a:t>WSACleanup</a:t>
            </a:r>
          </a:p>
          <a:p>
            <a:pPr lvl="2"/>
            <a:endParaRPr lang="en-US" sz="2000"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client (tiếp)</a:t>
            </a: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Diagram 5"/>
          <p:cNvGraphicFramePr/>
          <p:nvPr/>
        </p:nvGraphicFramePr>
        <p:xfrm>
          <a:off x="2133600" y="2438400"/>
          <a:ext cx="52578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94</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Ứng dụng phía client (tiếp)</a:t>
            </a:r>
          </a:p>
          <a:p>
            <a:pPr lvl="2"/>
            <a:r>
              <a:rPr lang="en-US" sz="2000" smtClean="0">
                <a:solidFill>
                  <a:srgbClr val="002060"/>
                </a:solidFill>
              </a:rPr>
              <a:t>Địa chỉ của server xác định trong cấu trúc </a:t>
            </a:r>
            <a:r>
              <a:rPr lang="en-US" sz="2000" b="1" smtClean="0">
                <a:solidFill>
                  <a:srgbClr val="002060"/>
                </a:solidFill>
              </a:rPr>
              <a:t>sockaddr_in</a:t>
            </a:r>
            <a:r>
              <a:rPr lang="en-US" sz="2000" smtClean="0">
                <a:solidFill>
                  <a:srgbClr val="002060"/>
                </a:solidFill>
              </a:rPr>
              <a:t> nhờ hàm </a:t>
            </a:r>
            <a:r>
              <a:rPr lang="en-US" sz="2000" b="1" smtClean="0">
                <a:solidFill>
                  <a:srgbClr val="002060"/>
                </a:solidFill>
              </a:rPr>
              <a:t>inet_addr</a:t>
            </a:r>
            <a:r>
              <a:rPr lang="en-US" sz="2000" smtClean="0">
                <a:solidFill>
                  <a:srgbClr val="002060"/>
                </a:solidFill>
              </a:rPr>
              <a:t> hoặc theo </a:t>
            </a:r>
            <a:r>
              <a:rPr lang="en-US" sz="2000" b="1" smtClean="0">
                <a:solidFill>
                  <a:srgbClr val="002060"/>
                </a:solidFill>
              </a:rPr>
              <a:t>getaddrinfo</a:t>
            </a:r>
          </a:p>
          <a:p>
            <a:pPr lvl="2"/>
            <a:r>
              <a:rPr lang="en-US" sz="2000" smtClean="0">
                <a:solidFill>
                  <a:srgbClr val="002060"/>
                </a:solidFill>
              </a:rPr>
              <a:t>Hàm </a:t>
            </a:r>
            <a:r>
              <a:rPr lang="en-US" sz="2000" b="1" smtClean="0">
                <a:solidFill>
                  <a:srgbClr val="002060"/>
                </a:solidFill>
              </a:rPr>
              <a:t>connect</a:t>
            </a:r>
            <a:r>
              <a:rPr lang="en-US" sz="2000" smtClean="0">
                <a:solidFill>
                  <a:srgbClr val="002060"/>
                </a:solidFill>
              </a:rPr>
              <a:t>: kết nối đến server</a:t>
            </a:r>
            <a:endParaRPr lang="en-US" sz="2000" b="1" smtClean="0">
              <a:solidFill>
                <a:srgbClr val="002060"/>
              </a:solidFill>
            </a:endParaRPr>
          </a:p>
          <a:p>
            <a:pPr lvl="2"/>
            <a:endParaRPr lang="en-US" sz="2000" smtClean="0">
              <a:solidFill>
                <a:srgbClr val="002060"/>
              </a:solidFill>
            </a:endParaRP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600200" y="3200400"/>
            <a:ext cx="7620000" cy="2585323"/>
          </a:xfrm>
          <a:prstGeom prst="rect">
            <a:avLst/>
          </a:prstGeom>
          <a:noFill/>
        </p:spPr>
        <p:txBody>
          <a:bodyPr wrap="square" rtlCol="0">
            <a:spAutoFit/>
          </a:bodyPr>
          <a:lstStyle/>
          <a:p>
            <a:r>
              <a:rPr lang="en-US" b="1" smtClean="0">
                <a:solidFill>
                  <a:srgbClr val="002060"/>
                </a:solidFill>
              </a:rPr>
              <a:t>int connect(SOCKET s,const struct sockaddr FAR* name,int namelen);</a:t>
            </a:r>
          </a:p>
          <a:p>
            <a:endParaRPr lang="en-US" b="1" smtClean="0">
              <a:solidFill>
                <a:srgbClr val="002060"/>
              </a:solidFill>
            </a:endParaRPr>
          </a:p>
          <a:p>
            <a:r>
              <a:rPr lang="en-US" smtClean="0">
                <a:solidFill>
                  <a:srgbClr val="002060"/>
                </a:solidFill>
              </a:rPr>
              <a:t>Trong đó</a:t>
            </a:r>
          </a:p>
          <a:p>
            <a:pPr lvl="1">
              <a:buFont typeface="Wingdings" pitchFamily="2" charset="2"/>
              <a:buChar char="§"/>
            </a:pPr>
            <a:r>
              <a:rPr lang="en-US" b="1" smtClean="0">
                <a:solidFill>
                  <a:srgbClr val="002060"/>
                </a:solidFill>
              </a:rPr>
              <a:t>s: [IN]</a:t>
            </a:r>
            <a:r>
              <a:rPr lang="en-US" smtClean="0">
                <a:solidFill>
                  <a:srgbClr val="002060"/>
                </a:solidFill>
              </a:rPr>
              <a:t> SOCKET đã được tạo bằng </a:t>
            </a:r>
            <a:r>
              <a:rPr lang="en-US" b="1" smtClean="0">
                <a:solidFill>
                  <a:srgbClr val="002060"/>
                </a:solidFill>
              </a:rPr>
              <a:t>socket</a:t>
            </a:r>
            <a:r>
              <a:rPr lang="en-US" smtClean="0">
                <a:solidFill>
                  <a:srgbClr val="002060"/>
                </a:solidFill>
              </a:rPr>
              <a:t> hoặc </a:t>
            </a:r>
            <a:r>
              <a:rPr lang="en-US" b="1" smtClean="0">
                <a:solidFill>
                  <a:srgbClr val="002060"/>
                </a:solidFill>
              </a:rPr>
              <a:t>WSASocket</a:t>
            </a:r>
            <a:r>
              <a:rPr lang="en-US" smtClean="0">
                <a:solidFill>
                  <a:srgbClr val="002060"/>
                </a:solidFill>
              </a:rPr>
              <a:t> trước đó</a:t>
            </a:r>
          </a:p>
          <a:p>
            <a:pPr lvl="1">
              <a:buFont typeface="Wingdings" pitchFamily="2" charset="2"/>
              <a:buChar char="§"/>
            </a:pPr>
            <a:r>
              <a:rPr lang="en-US" b="1" smtClean="0">
                <a:solidFill>
                  <a:srgbClr val="002060"/>
                </a:solidFill>
              </a:rPr>
              <a:t>name:[IN] </a:t>
            </a:r>
            <a:r>
              <a:rPr lang="en-US" smtClean="0">
                <a:solidFill>
                  <a:srgbClr val="002060"/>
                </a:solidFill>
              </a:rPr>
              <a:t>địa chỉ của server</a:t>
            </a:r>
          </a:p>
          <a:p>
            <a:pPr lvl="1">
              <a:buFont typeface="Wingdings" pitchFamily="2" charset="2"/>
              <a:buChar char="§"/>
            </a:pPr>
            <a:r>
              <a:rPr lang="en-US" b="1" smtClean="0">
                <a:solidFill>
                  <a:srgbClr val="002060"/>
                </a:solidFill>
              </a:rPr>
              <a:t>namelen:[IN] </a:t>
            </a:r>
            <a:r>
              <a:rPr lang="en-US" smtClean="0">
                <a:solidFill>
                  <a:srgbClr val="002060"/>
                </a:solidFill>
              </a:rPr>
              <a:t>chiều dài cấu trúc </a:t>
            </a:r>
            <a:r>
              <a:rPr lang="en-US" b="1" smtClean="0">
                <a:solidFill>
                  <a:srgbClr val="002060"/>
                </a:solidFill>
              </a:rPr>
              <a:t>name</a:t>
            </a:r>
          </a:p>
          <a:p>
            <a:r>
              <a:rPr lang="en-US" smtClean="0">
                <a:solidFill>
                  <a:srgbClr val="002060"/>
                </a:solidFill>
              </a:rPr>
              <a:t>Giá trị trả về</a:t>
            </a:r>
          </a:p>
          <a:p>
            <a:pPr lvl="1">
              <a:buFont typeface="Wingdings" pitchFamily="2" charset="2"/>
              <a:buChar char="§"/>
            </a:pPr>
            <a:r>
              <a:rPr lang="en-US" smtClean="0">
                <a:solidFill>
                  <a:srgbClr val="002060"/>
                </a:solidFill>
              </a:rPr>
              <a:t>Thành công: 0</a:t>
            </a:r>
          </a:p>
          <a:p>
            <a:pPr lvl="1">
              <a:buFont typeface="Wingdings" pitchFamily="2" charset="2"/>
              <a:buChar char="§"/>
            </a:pPr>
            <a:r>
              <a:rPr lang="en-US" smtClean="0">
                <a:solidFill>
                  <a:srgbClr val="002060"/>
                </a:solidFill>
              </a:rPr>
              <a:t>Thất bại: SOCKET_ERROR</a:t>
            </a:r>
          </a:p>
        </p:txBody>
      </p:sp>
      <p:sp>
        <p:nvSpPr>
          <p:cNvPr id="4" name="Slide Number Placeholder 3"/>
          <p:cNvSpPr>
            <a:spLocks noGrp="1"/>
          </p:cNvSpPr>
          <p:nvPr>
            <p:ph type="sldNum" sz="quarter" idx="11"/>
          </p:nvPr>
        </p:nvSpPr>
        <p:spPr/>
        <p:txBody>
          <a:bodyPr/>
          <a:lstStyle/>
          <a:p>
            <a:fld id="{01FC069F-519A-4FBA-A280-9BFE5EA1AC9F}" type="slidenum">
              <a:rPr lang="en-US" smtClean="0"/>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Chương trình minh họa</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341126"/>
            <a:ext cx="7620000" cy="3754874"/>
          </a:xfrm>
          <a:prstGeom prst="rect">
            <a:avLst/>
          </a:prstGeom>
          <a:noFill/>
        </p:spPr>
        <p:txBody>
          <a:bodyPr wrap="square" rtlCol="0">
            <a:spAutoFit/>
          </a:bodyPr>
          <a:lstStyle/>
          <a:p>
            <a:r>
              <a:rPr lang="en-US" sz="1400" smtClean="0">
                <a:solidFill>
                  <a:srgbClr val="002060"/>
                </a:solidFill>
              </a:rPr>
              <a:t>#include &lt;winsock2.h&gt;</a:t>
            </a:r>
          </a:p>
          <a:p>
            <a:r>
              <a:rPr lang="en-US" sz="1400" smtClean="0">
                <a:solidFill>
                  <a:srgbClr val="002060"/>
                </a:solidFill>
              </a:rPr>
              <a:t> void main(void)</a:t>
            </a:r>
          </a:p>
          <a:p>
            <a:r>
              <a:rPr lang="en-US" sz="1400" smtClean="0">
                <a:solidFill>
                  <a:srgbClr val="002060"/>
                </a:solidFill>
              </a:rPr>
              <a:t>{</a:t>
            </a:r>
          </a:p>
          <a:p>
            <a:r>
              <a:rPr lang="en-US" sz="1400" smtClean="0">
                <a:solidFill>
                  <a:srgbClr val="002060"/>
                </a:solidFill>
              </a:rPr>
              <a:t>   WSADATA              	wsaData;</a:t>
            </a:r>
          </a:p>
          <a:p>
            <a:r>
              <a:rPr lang="en-US" sz="1400" smtClean="0">
                <a:solidFill>
                  <a:srgbClr val="002060"/>
                </a:solidFill>
              </a:rPr>
              <a:t>   SOCKET               	s;</a:t>
            </a:r>
          </a:p>
          <a:p>
            <a:r>
              <a:rPr lang="en-US" sz="1400" smtClean="0">
                <a:solidFill>
                  <a:srgbClr val="002060"/>
                </a:solidFill>
              </a:rPr>
              <a:t>   SOCKADDR_IN          	ServerAddr;</a:t>
            </a:r>
          </a:p>
          <a:p>
            <a:r>
              <a:rPr lang="en-US" sz="1400" smtClean="0">
                <a:solidFill>
                  <a:srgbClr val="002060"/>
                </a:solidFill>
              </a:rPr>
              <a:t>   int                  	Port = 8888;</a:t>
            </a:r>
          </a:p>
          <a:p>
            <a:r>
              <a:rPr lang="en-US" sz="1400" smtClean="0">
                <a:solidFill>
                  <a:srgbClr val="006020"/>
                </a:solidFill>
              </a:rPr>
              <a:t>   // Khoi tao Winsock 2.2</a:t>
            </a:r>
          </a:p>
          <a:p>
            <a:r>
              <a:rPr lang="en-US" sz="1400" smtClean="0">
                <a:solidFill>
                  <a:srgbClr val="002060"/>
                </a:solidFill>
              </a:rPr>
              <a:t>    WSAStartup(MAKEWORD(2,2), &amp;wsaData);</a:t>
            </a:r>
          </a:p>
          <a:p>
            <a:r>
              <a:rPr lang="en-US" sz="1400" smtClean="0">
                <a:solidFill>
                  <a:srgbClr val="006020"/>
                </a:solidFill>
              </a:rPr>
              <a:t>    // Tao socket client</a:t>
            </a:r>
          </a:p>
          <a:p>
            <a:r>
              <a:rPr lang="en-US" sz="1400" smtClean="0">
                <a:solidFill>
                  <a:srgbClr val="002060"/>
                </a:solidFill>
              </a:rPr>
              <a:t>      s = socket(AF_INET, SOCK_STREAM, IPPROTO_TCP);</a:t>
            </a:r>
          </a:p>
          <a:p>
            <a:r>
              <a:rPr lang="en-US" sz="1400" smtClean="0">
                <a:solidFill>
                  <a:srgbClr val="002060"/>
                </a:solidFill>
              </a:rPr>
              <a:t>   </a:t>
            </a:r>
          </a:p>
          <a:p>
            <a:r>
              <a:rPr lang="en-US" sz="1400" smtClean="0">
                <a:solidFill>
                  <a:srgbClr val="006020"/>
                </a:solidFill>
              </a:rPr>
              <a:t>   // Khoi tao cau truc SOCKADDR_IN co dia chi server la 202.191.56.69 va cong 8888</a:t>
            </a:r>
          </a:p>
          <a:p>
            <a:r>
              <a:rPr lang="en-US" sz="1400" smtClean="0">
                <a:solidFill>
                  <a:srgbClr val="002060"/>
                </a:solidFill>
              </a:rPr>
              <a:t> </a:t>
            </a:r>
          </a:p>
          <a:p>
            <a:r>
              <a:rPr lang="en-US" sz="1400" smtClean="0">
                <a:solidFill>
                  <a:srgbClr val="002060"/>
                </a:solidFill>
              </a:rPr>
              <a:t>      ServerAddr.sin_family = AF_INET;</a:t>
            </a:r>
          </a:p>
          <a:p>
            <a:r>
              <a:rPr lang="en-US" sz="1400" smtClean="0">
                <a:solidFill>
                  <a:srgbClr val="002060"/>
                </a:solidFill>
              </a:rPr>
              <a:t>      ServerAddr.sin_port = htons(Port);    </a:t>
            </a:r>
          </a:p>
          <a:p>
            <a:r>
              <a:rPr lang="en-US" sz="1400" smtClean="0">
                <a:solidFill>
                  <a:srgbClr val="002060"/>
                </a:solidFill>
              </a:rPr>
              <a:t>      ServerAddr.sin_addr.s_addr = inet_addr("202.191.56.69");</a:t>
            </a:r>
          </a:p>
        </p:txBody>
      </p:sp>
      <p:sp>
        <p:nvSpPr>
          <p:cNvPr id="4" name="Slide Number Placeholder 3"/>
          <p:cNvSpPr>
            <a:spLocks noGrp="1"/>
          </p:cNvSpPr>
          <p:nvPr>
            <p:ph type="sldNum" sz="quarter" idx="11"/>
          </p:nvPr>
        </p:nvSpPr>
        <p:spPr/>
        <p:txBody>
          <a:bodyPr/>
          <a:lstStyle/>
          <a:p>
            <a:fld id="{01FC069F-519A-4FBA-A280-9BFE5EA1AC9F}" type="slidenum">
              <a:rPr lang="en-US" smtClean="0"/>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TCP</a:t>
            </a:r>
          </a:p>
          <a:p>
            <a:pPr lvl="1"/>
            <a:r>
              <a:rPr lang="en-US" sz="2000" smtClean="0">
                <a:solidFill>
                  <a:srgbClr val="002060"/>
                </a:solidFill>
              </a:rPr>
              <a:t>Chương trình minh họa (tiếp)</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1219200" y="2467213"/>
            <a:ext cx="7620000" cy="3108543"/>
          </a:xfrm>
          <a:prstGeom prst="rect">
            <a:avLst/>
          </a:prstGeom>
          <a:noFill/>
        </p:spPr>
        <p:txBody>
          <a:bodyPr wrap="square" rtlCol="0">
            <a:spAutoFit/>
          </a:bodyPr>
          <a:lstStyle/>
          <a:p>
            <a:r>
              <a:rPr lang="en-US" sz="1400" smtClean="0">
                <a:solidFill>
                  <a:srgbClr val="006020"/>
                </a:solidFill>
              </a:rPr>
              <a:t> // Ket noi den server thong qua socket s.</a:t>
            </a:r>
          </a:p>
          <a:p>
            <a:r>
              <a:rPr lang="en-US" sz="1400" smtClean="0">
                <a:solidFill>
                  <a:srgbClr val="002060"/>
                </a:solidFill>
              </a:rPr>
              <a:t>       connect(s, (SOCKADDR *) &amp;ServerAddr, sizeof(ServerAddr)); </a:t>
            </a:r>
          </a:p>
          <a:p>
            <a:r>
              <a:rPr lang="en-US" sz="1400" smtClean="0">
                <a:solidFill>
                  <a:srgbClr val="002060"/>
                </a:solidFill>
              </a:rPr>
              <a:t>      </a:t>
            </a:r>
          </a:p>
          <a:p>
            <a:r>
              <a:rPr lang="en-US" sz="1400" smtClean="0">
                <a:solidFill>
                  <a:srgbClr val="006020"/>
                </a:solidFill>
              </a:rPr>
              <a:t>   // Bat dau gui nhan du lieu</a:t>
            </a:r>
          </a:p>
          <a:p>
            <a:r>
              <a:rPr lang="en-US" sz="1400" smtClean="0">
                <a:solidFill>
                  <a:srgbClr val="002060"/>
                </a:solidFill>
              </a:rPr>
              <a:t> </a:t>
            </a:r>
          </a:p>
          <a:p>
            <a:r>
              <a:rPr lang="en-US" sz="1400" smtClean="0">
                <a:solidFill>
                  <a:srgbClr val="006020"/>
                </a:solidFill>
              </a:rPr>
              <a:t>   // Ket thuc gui nhan du lieu</a:t>
            </a:r>
          </a:p>
          <a:p>
            <a:r>
              <a:rPr lang="en-US" sz="1400" smtClean="0">
                <a:solidFill>
                  <a:srgbClr val="006020"/>
                </a:solidFill>
              </a:rPr>
              <a:t>  //  Dong socket	</a:t>
            </a:r>
          </a:p>
          <a:p>
            <a:r>
              <a:rPr lang="en-US" sz="1400" smtClean="0">
                <a:solidFill>
                  <a:srgbClr val="002060"/>
                </a:solidFill>
              </a:rPr>
              <a:t>      closesocket(s);</a:t>
            </a:r>
          </a:p>
          <a:p>
            <a:r>
              <a:rPr lang="en-US" sz="1400" smtClean="0">
                <a:solidFill>
                  <a:srgbClr val="002060"/>
                </a:solidFill>
              </a:rPr>
              <a:t> </a:t>
            </a:r>
          </a:p>
          <a:p>
            <a:r>
              <a:rPr lang="en-US" sz="1400" smtClean="0">
                <a:solidFill>
                  <a:srgbClr val="006020"/>
                </a:solidFill>
              </a:rPr>
              <a:t>   // Giai phong Winsock</a:t>
            </a:r>
          </a:p>
          <a:p>
            <a:r>
              <a:rPr lang="en-US" sz="1400" smtClean="0">
                <a:solidFill>
                  <a:srgbClr val="002060"/>
                </a:solidFill>
              </a:rPr>
              <a:t> </a:t>
            </a:r>
          </a:p>
          <a:p>
            <a:r>
              <a:rPr lang="en-US" sz="1400" smtClean="0">
                <a:solidFill>
                  <a:srgbClr val="002060"/>
                </a:solidFill>
              </a:rPr>
              <a:t>      WSACleanup();</a:t>
            </a:r>
          </a:p>
          <a:p>
            <a:r>
              <a:rPr lang="en-US" sz="1400" smtClean="0">
                <a:solidFill>
                  <a:srgbClr val="002060"/>
                </a:solidFill>
              </a:rPr>
              <a:t>} </a:t>
            </a:r>
          </a:p>
          <a:p>
            <a:r>
              <a:rPr lang="en-US" sz="1400" smtClean="0">
                <a:solidFill>
                  <a:srgbClr val="002060"/>
                </a:solidFill>
              </a:rPr>
              <a:t> </a:t>
            </a:r>
            <a:endParaRPr lang="en-US" sz="1400">
              <a:solidFill>
                <a:srgbClr val="002060"/>
              </a:solidFill>
            </a:endParaRPr>
          </a:p>
        </p:txBody>
      </p:sp>
      <p:sp>
        <p:nvSpPr>
          <p:cNvPr id="4" name="Slide Number Placeholder 3"/>
          <p:cNvSpPr>
            <a:spLocks noGrp="1"/>
          </p:cNvSpPr>
          <p:nvPr>
            <p:ph type="sldNum" sz="quarter" idx="11"/>
          </p:nvPr>
        </p:nvSpPr>
        <p:spPr/>
        <p:txBody>
          <a:bodyPr/>
          <a:lstStyle/>
          <a:p>
            <a:fld id="{01FC069F-519A-4FBA-A280-9BFE5EA1AC9F}" type="slidenum">
              <a:rPr lang="en-US" smtClean="0"/>
              <a:pPr/>
              <a:t>97</a:t>
            </a:fld>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dirty="0" err="1" smtClean="0">
                <a:solidFill>
                  <a:srgbClr val="002060"/>
                </a:solidFill>
              </a:rPr>
              <a:t>Bài</a:t>
            </a:r>
            <a:r>
              <a:rPr lang="en-US" sz="2400" dirty="0" smtClean="0">
                <a:solidFill>
                  <a:srgbClr val="002060"/>
                </a:solidFill>
              </a:rPr>
              <a:t> </a:t>
            </a:r>
            <a:r>
              <a:rPr lang="en-US" sz="2400" dirty="0" err="1" smtClean="0">
                <a:solidFill>
                  <a:srgbClr val="002060"/>
                </a:solidFill>
              </a:rPr>
              <a:t>tập</a:t>
            </a:r>
            <a:endParaRPr lang="en-US" sz="2400" dirty="0" smtClean="0">
              <a:solidFill>
                <a:srgbClr val="002060"/>
              </a:solidFill>
            </a:endParaRPr>
          </a:p>
          <a:p>
            <a:pPr marL="457200" lvl="1" indent="0">
              <a:buNone/>
            </a:pPr>
            <a:r>
              <a:rPr lang="en-US" sz="2000" dirty="0" smtClean="0">
                <a:solidFill>
                  <a:srgbClr val="002060"/>
                </a:solidFill>
              </a:rPr>
              <a:t>1. </a:t>
            </a:r>
            <a:r>
              <a:rPr lang="en-US" sz="2000" dirty="0" err="1" smtClean="0">
                <a:solidFill>
                  <a:srgbClr val="002060"/>
                </a:solidFill>
              </a:rPr>
              <a:t>Viết</a:t>
            </a:r>
            <a:r>
              <a:rPr lang="en-US" sz="2000" dirty="0" smtClean="0">
                <a:solidFill>
                  <a:srgbClr val="002060"/>
                </a:solidFill>
              </a:rPr>
              <a:t> </a:t>
            </a:r>
            <a:r>
              <a:rPr lang="en-US" sz="2000" dirty="0" err="1" smtClean="0">
                <a:solidFill>
                  <a:srgbClr val="002060"/>
                </a:solidFill>
              </a:rPr>
              <a:t>chương</a:t>
            </a:r>
            <a:r>
              <a:rPr lang="en-US" sz="2000" dirty="0" smtClean="0">
                <a:solidFill>
                  <a:srgbClr val="002060"/>
                </a:solidFill>
              </a:rPr>
              <a:t> </a:t>
            </a:r>
            <a:r>
              <a:rPr lang="en-US" sz="2000" dirty="0" err="1" smtClean="0">
                <a:solidFill>
                  <a:srgbClr val="002060"/>
                </a:solidFill>
              </a:rPr>
              <a:t>trình</a:t>
            </a:r>
            <a:r>
              <a:rPr lang="en-US" sz="2000" dirty="0" smtClean="0">
                <a:solidFill>
                  <a:srgbClr val="002060"/>
                </a:solidFill>
              </a:rPr>
              <a:t> </a:t>
            </a:r>
            <a:r>
              <a:rPr lang="en-US" sz="2000" dirty="0" err="1" smtClean="0">
                <a:solidFill>
                  <a:srgbClr val="002060"/>
                </a:solidFill>
              </a:rPr>
              <a:t>TCPClient</a:t>
            </a:r>
            <a:r>
              <a:rPr lang="en-US" sz="2000" dirty="0" smtClean="0">
                <a:solidFill>
                  <a:srgbClr val="002060"/>
                </a:solidFill>
              </a:rPr>
              <a:t>, </a:t>
            </a:r>
            <a:r>
              <a:rPr lang="en-US" sz="2000" dirty="0" err="1" smtClean="0">
                <a:solidFill>
                  <a:srgbClr val="002060"/>
                </a:solidFill>
              </a:rPr>
              <a:t>kết</a:t>
            </a:r>
            <a:r>
              <a:rPr lang="en-US" sz="2000" dirty="0" smtClean="0">
                <a:solidFill>
                  <a:srgbClr val="002060"/>
                </a:solidFill>
              </a:rPr>
              <a:t> </a:t>
            </a:r>
            <a:r>
              <a:rPr lang="en-US" sz="2000" dirty="0" err="1" smtClean="0">
                <a:solidFill>
                  <a:srgbClr val="002060"/>
                </a:solidFill>
              </a:rPr>
              <a:t>nối</a:t>
            </a:r>
            <a:r>
              <a:rPr lang="en-US" sz="2000" dirty="0" smtClean="0">
                <a:solidFill>
                  <a:srgbClr val="002060"/>
                </a:solidFill>
              </a:rPr>
              <a:t> </a:t>
            </a:r>
            <a:r>
              <a:rPr lang="en-US" sz="2000" dirty="0" err="1" smtClean="0">
                <a:solidFill>
                  <a:srgbClr val="002060"/>
                </a:solidFill>
              </a:rPr>
              <a:t>đến</a:t>
            </a:r>
            <a:r>
              <a:rPr lang="en-US" sz="2000" dirty="0" smtClean="0">
                <a:solidFill>
                  <a:srgbClr val="002060"/>
                </a:solidFill>
              </a:rPr>
              <a:t> </a:t>
            </a:r>
            <a:r>
              <a:rPr lang="en-US" sz="2000" dirty="0" err="1" smtClean="0">
                <a:solidFill>
                  <a:srgbClr val="002060"/>
                </a:solidFill>
              </a:rPr>
              <a:t>một</a:t>
            </a:r>
            <a:r>
              <a:rPr lang="en-US" sz="2000" dirty="0" smtClean="0">
                <a:solidFill>
                  <a:srgbClr val="002060"/>
                </a:solidFill>
              </a:rPr>
              <a:t> </a:t>
            </a:r>
            <a:r>
              <a:rPr lang="en-US" sz="2000" dirty="0" err="1" smtClean="0">
                <a:solidFill>
                  <a:srgbClr val="002060"/>
                </a:solidFill>
              </a:rPr>
              <a:t>máy</a:t>
            </a:r>
            <a:r>
              <a:rPr lang="en-US" sz="2000" dirty="0" smtClean="0">
                <a:solidFill>
                  <a:srgbClr val="002060"/>
                </a:solidFill>
              </a:rPr>
              <a:t> </a:t>
            </a:r>
            <a:r>
              <a:rPr lang="en-US" sz="2000" dirty="0" err="1" smtClean="0">
                <a:solidFill>
                  <a:srgbClr val="002060"/>
                </a:solidFill>
              </a:rPr>
              <a:t>chủ</a:t>
            </a:r>
            <a:r>
              <a:rPr lang="en-US" sz="2000" dirty="0" smtClean="0">
                <a:solidFill>
                  <a:srgbClr val="002060"/>
                </a:solidFill>
              </a:rPr>
              <a:t> </a:t>
            </a:r>
            <a:r>
              <a:rPr lang="en-US" sz="2000" dirty="0" err="1" smtClean="0">
                <a:solidFill>
                  <a:srgbClr val="002060"/>
                </a:solidFill>
              </a:rPr>
              <a:t>xác</a:t>
            </a:r>
            <a:r>
              <a:rPr lang="en-US" sz="2000" dirty="0" smtClean="0">
                <a:solidFill>
                  <a:srgbClr val="002060"/>
                </a:solidFill>
              </a:rPr>
              <a:t> </a:t>
            </a:r>
            <a:r>
              <a:rPr lang="en-US" sz="2000" dirty="0" err="1" smtClean="0">
                <a:solidFill>
                  <a:srgbClr val="002060"/>
                </a:solidFill>
              </a:rPr>
              <a:t>định</a:t>
            </a:r>
            <a:r>
              <a:rPr lang="en-US" sz="2000" dirty="0" smtClean="0">
                <a:solidFill>
                  <a:srgbClr val="002060"/>
                </a:solidFill>
              </a:rPr>
              <a:t> </a:t>
            </a:r>
            <a:r>
              <a:rPr lang="en-US" sz="2000" dirty="0" err="1" smtClean="0">
                <a:solidFill>
                  <a:srgbClr val="002060"/>
                </a:solidFill>
              </a:rPr>
              <a:t>bởi</a:t>
            </a:r>
            <a:r>
              <a:rPr lang="en-US" sz="2000" dirty="0" smtClean="0">
                <a:solidFill>
                  <a:srgbClr val="002060"/>
                </a:solidFill>
              </a:rPr>
              <a:t> </a:t>
            </a:r>
            <a:r>
              <a:rPr lang="en-US" sz="2000" dirty="0" err="1" smtClean="0">
                <a:solidFill>
                  <a:srgbClr val="002060"/>
                </a:solidFill>
              </a:rPr>
              <a:t>tên</a:t>
            </a:r>
            <a:r>
              <a:rPr lang="en-US" sz="2000" dirty="0" smtClean="0">
                <a:solidFill>
                  <a:srgbClr val="002060"/>
                </a:solidFill>
              </a:rPr>
              <a:t> </a:t>
            </a:r>
            <a:r>
              <a:rPr lang="en-US" sz="2000" dirty="0" err="1" smtClean="0">
                <a:solidFill>
                  <a:srgbClr val="002060"/>
                </a:solidFill>
              </a:rPr>
              <a:t>miền</a:t>
            </a:r>
            <a:r>
              <a:rPr lang="en-US" sz="2000" dirty="0" smtClean="0">
                <a:solidFill>
                  <a:srgbClr val="002060"/>
                </a:solidFill>
              </a:rPr>
              <a:t> </a:t>
            </a:r>
            <a:r>
              <a:rPr lang="en-US" sz="2000" dirty="0" err="1" smtClean="0">
                <a:solidFill>
                  <a:srgbClr val="002060"/>
                </a:solidFill>
              </a:rPr>
              <a:t>hoặc</a:t>
            </a:r>
            <a:r>
              <a:rPr lang="en-US" sz="2000" dirty="0" smtClean="0">
                <a:solidFill>
                  <a:srgbClr val="002060"/>
                </a:solidFill>
              </a:rPr>
              <a:t> </a:t>
            </a:r>
            <a:r>
              <a:rPr lang="en-US" sz="2000" dirty="0" err="1" smtClean="0">
                <a:solidFill>
                  <a:srgbClr val="002060"/>
                </a:solidFill>
              </a:rPr>
              <a:t>địa</a:t>
            </a:r>
            <a:r>
              <a:rPr lang="en-US" sz="2000" dirty="0" smtClean="0">
                <a:solidFill>
                  <a:srgbClr val="002060"/>
                </a:solidFill>
              </a:rPr>
              <a:t> </a:t>
            </a:r>
            <a:r>
              <a:rPr lang="en-US" sz="2000" dirty="0" err="1" smtClean="0">
                <a:solidFill>
                  <a:srgbClr val="002060"/>
                </a:solidFill>
              </a:rPr>
              <a:t>chỉ</a:t>
            </a:r>
            <a:r>
              <a:rPr lang="en-US" sz="2000" dirty="0" smtClean="0">
                <a:solidFill>
                  <a:srgbClr val="002060"/>
                </a:solidFill>
              </a:rPr>
              <a:t> IP. </a:t>
            </a:r>
            <a:r>
              <a:rPr lang="en-US" sz="2000" dirty="0" err="1" smtClean="0">
                <a:solidFill>
                  <a:srgbClr val="002060"/>
                </a:solidFill>
              </a:rPr>
              <a:t>Sau</a:t>
            </a:r>
            <a:r>
              <a:rPr lang="en-US" sz="2000" dirty="0" smtClean="0">
                <a:solidFill>
                  <a:srgbClr val="002060"/>
                </a:solidFill>
              </a:rPr>
              <a:t> </a:t>
            </a:r>
            <a:r>
              <a:rPr lang="en-US" sz="2000" dirty="0" err="1" smtClean="0">
                <a:solidFill>
                  <a:srgbClr val="002060"/>
                </a:solidFill>
              </a:rPr>
              <a:t>đó</a:t>
            </a:r>
            <a:r>
              <a:rPr lang="en-US" sz="2000" dirty="0" smtClean="0">
                <a:solidFill>
                  <a:srgbClr val="002060"/>
                </a:solidFill>
              </a:rPr>
              <a:t> </a:t>
            </a:r>
            <a:r>
              <a:rPr lang="en-US" sz="2000" dirty="0" err="1" smtClean="0">
                <a:solidFill>
                  <a:srgbClr val="002060"/>
                </a:solidFill>
              </a:rPr>
              <a:t>nhận</a:t>
            </a:r>
            <a:r>
              <a:rPr lang="en-US" sz="2000" dirty="0" smtClean="0">
                <a:solidFill>
                  <a:srgbClr val="002060"/>
                </a:solidFill>
              </a:rPr>
              <a:t> </a:t>
            </a:r>
            <a:r>
              <a:rPr lang="en-US" sz="2000" dirty="0" err="1" smtClean="0">
                <a:solidFill>
                  <a:srgbClr val="002060"/>
                </a:solidFill>
              </a:rPr>
              <a:t>dữ</a:t>
            </a:r>
            <a:r>
              <a:rPr lang="en-US" sz="2000" dirty="0" smtClean="0">
                <a:solidFill>
                  <a:srgbClr val="002060"/>
                </a:solidFill>
              </a:rPr>
              <a:t> </a:t>
            </a:r>
            <a:r>
              <a:rPr lang="en-US" sz="2000" dirty="0" err="1" smtClean="0">
                <a:solidFill>
                  <a:srgbClr val="002060"/>
                </a:solidFill>
              </a:rPr>
              <a:t>liệu</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bàn</a:t>
            </a:r>
            <a:r>
              <a:rPr lang="en-US" sz="2000" dirty="0" smtClean="0">
                <a:solidFill>
                  <a:srgbClr val="002060"/>
                </a:solidFill>
              </a:rPr>
              <a:t> </a:t>
            </a:r>
            <a:r>
              <a:rPr lang="en-US" sz="2000" dirty="0" err="1" smtClean="0">
                <a:solidFill>
                  <a:srgbClr val="002060"/>
                </a:solidFill>
              </a:rPr>
              <a:t>phím</a:t>
            </a:r>
            <a:r>
              <a:rPr lang="en-US" sz="2000" dirty="0" smtClean="0">
                <a:solidFill>
                  <a:srgbClr val="002060"/>
                </a:solidFill>
              </a:rPr>
              <a:t> </a:t>
            </a:r>
            <a:r>
              <a:rPr lang="en-US" sz="2000" dirty="0" err="1" smtClean="0">
                <a:solidFill>
                  <a:srgbClr val="002060"/>
                </a:solidFill>
              </a:rPr>
              <a:t>và</a:t>
            </a:r>
            <a:r>
              <a:rPr lang="en-US" sz="2000" dirty="0" smtClean="0">
                <a:solidFill>
                  <a:srgbClr val="002060"/>
                </a:solidFill>
              </a:rPr>
              <a:t> </a:t>
            </a:r>
            <a:r>
              <a:rPr lang="en-US" sz="2000" dirty="0" err="1" smtClean="0">
                <a:solidFill>
                  <a:srgbClr val="002060"/>
                </a:solidFill>
              </a:rPr>
              <a:t>gửi</a:t>
            </a:r>
            <a:r>
              <a:rPr lang="en-US" sz="2000" dirty="0" smtClean="0">
                <a:solidFill>
                  <a:srgbClr val="002060"/>
                </a:solidFill>
              </a:rPr>
              <a:t> </a:t>
            </a:r>
            <a:r>
              <a:rPr lang="en-US" sz="2000" dirty="0" err="1" smtClean="0">
                <a:solidFill>
                  <a:srgbClr val="002060"/>
                </a:solidFill>
              </a:rPr>
              <a:t>đến</a:t>
            </a:r>
            <a:r>
              <a:rPr lang="en-US" sz="2000" dirty="0" smtClean="0">
                <a:solidFill>
                  <a:srgbClr val="002060"/>
                </a:solidFill>
              </a:rPr>
              <a:t> Server. </a:t>
            </a:r>
            <a:r>
              <a:rPr lang="en-US" sz="2000" dirty="0" err="1" smtClean="0">
                <a:solidFill>
                  <a:srgbClr val="002060"/>
                </a:solidFill>
              </a:rPr>
              <a:t>Tham</a:t>
            </a:r>
            <a:r>
              <a:rPr lang="en-US" sz="2000" dirty="0" smtClean="0">
                <a:solidFill>
                  <a:srgbClr val="002060"/>
                </a:solidFill>
              </a:rPr>
              <a:t> </a:t>
            </a:r>
            <a:r>
              <a:rPr lang="en-US" sz="2000" dirty="0" err="1" smtClean="0">
                <a:solidFill>
                  <a:srgbClr val="002060"/>
                </a:solidFill>
              </a:rPr>
              <a:t>số</a:t>
            </a:r>
            <a:r>
              <a:rPr lang="en-US" sz="2000" dirty="0" smtClean="0">
                <a:solidFill>
                  <a:srgbClr val="002060"/>
                </a:solidFill>
              </a:rPr>
              <a:t> </a:t>
            </a:r>
            <a:r>
              <a:rPr lang="en-US" sz="2000" dirty="0" err="1" smtClean="0">
                <a:solidFill>
                  <a:srgbClr val="002060"/>
                </a:solidFill>
              </a:rPr>
              <a:t>được</a:t>
            </a:r>
            <a:r>
              <a:rPr lang="en-US" sz="2000" dirty="0" smtClean="0">
                <a:solidFill>
                  <a:srgbClr val="002060"/>
                </a:solidFill>
              </a:rPr>
              <a:t> </a:t>
            </a:r>
            <a:r>
              <a:rPr lang="en-US" sz="2000" dirty="0" err="1" smtClean="0">
                <a:solidFill>
                  <a:srgbClr val="002060"/>
                </a:solidFill>
              </a:rPr>
              <a:t>truyền</a:t>
            </a:r>
            <a:r>
              <a:rPr lang="en-US" sz="2000" dirty="0" smtClean="0">
                <a:solidFill>
                  <a:srgbClr val="002060"/>
                </a:solidFill>
              </a:rPr>
              <a:t> </a:t>
            </a:r>
            <a:r>
              <a:rPr lang="en-US" sz="2000" dirty="0" err="1" smtClean="0">
                <a:solidFill>
                  <a:srgbClr val="002060"/>
                </a:solidFill>
              </a:rPr>
              <a:t>vào</a:t>
            </a:r>
            <a:r>
              <a:rPr lang="en-US" sz="2000" dirty="0" smtClean="0">
                <a:solidFill>
                  <a:srgbClr val="002060"/>
                </a:solidFill>
              </a:rPr>
              <a:t>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dòng</a:t>
            </a:r>
            <a:r>
              <a:rPr lang="en-US" sz="2000" dirty="0" smtClean="0">
                <a:solidFill>
                  <a:srgbClr val="002060"/>
                </a:solidFill>
              </a:rPr>
              <a:t> </a:t>
            </a:r>
            <a:r>
              <a:rPr lang="en-US" sz="2000" dirty="0" err="1" smtClean="0">
                <a:solidFill>
                  <a:srgbClr val="002060"/>
                </a:solidFill>
              </a:rPr>
              <a:t>lệnh</a:t>
            </a:r>
            <a:r>
              <a:rPr lang="en-US" sz="2000" dirty="0" smtClean="0">
                <a:solidFill>
                  <a:srgbClr val="002060"/>
                </a:solidFill>
              </a:rPr>
              <a:t> </a:t>
            </a:r>
            <a:r>
              <a:rPr lang="en-US" sz="2000" dirty="0" err="1" smtClean="0">
                <a:solidFill>
                  <a:srgbClr val="002060"/>
                </a:solidFill>
              </a:rPr>
              <a:t>có</a:t>
            </a:r>
            <a:r>
              <a:rPr lang="en-US" sz="2000" dirty="0" smtClean="0">
                <a:solidFill>
                  <a:srgbClr val="002060"/>
                </a:solidFill>
              </a:rPr>
              <a:t> </a:t>
            </a:r>
            <a:r>
              <a:rPr lang="en-US" sz="2000" dirty="0" err="1" smtClean="0">
                <a:solidFill>
                  <a:srgbClr val="002060"/>
                </a:solidFill>
              </a:rPr>
              <a:t>dạng</a:t>
            </a:r>
            <a:endParaRPr lang="en-US" sz="2000" dirty="0" smtClean="0">
              <a:solidFill>
                <a:srgbClr val="002060"/>
              </a:solidFill>
            </a:endParaRPr>
          </a:p>
          <a:p>
            <a:pPr marL="457200" lvl="1" indent="0">
              <a:buNone/>
            </a:pPr>
            <a:r>
              <a:rPr lang="en-US" sz="2000" dirty="0">
                <a:solidFill>
                  <a:srgbClr val="002060"/>
                </a:solidFill>
              </a:rPr>
              <a:t>	</a:t>
            </a:r>
            <a:r>
              <a:rPr lang="en-US" sz="2000" b="1" dirty="0" smtClean="0">
                <a:solidFill>
                  <a:srgbClr val="002060"/>
                </a:solidFill>
                <a:latin typeface="Candara" pitchFamily="34" charset="0"/>
              </a:rPr>
              <a:t>TCPClient.exe	&lt;</a:t>
            </a:r>
            <a:r>
              <a:rPr lang="en-US" sz="2000" b="1" dirty="0" err="1" smtClean="0">
                <a:solidFill>
                  <a:srgbClr val="002060"/>
                </a:solidFill>
                <a:latin typeface="Candara" pitchFamily="34" charset="0"/>
              </a:rPr>
              <a:t>Địa</a:t>
            </a:r>
            <a:r>
              <a:rPr lang="en-US" sz="2000" b="1" dirty="0" smtClean="0">
                <a:solidFill>
                  <a:srgbClr val="002060"/>
                </a:solidFill>
                <a:latin typeface="Candara" pitchFamily="34" charset="0"/>
              </a:rPr>
              <a:t> </a:t>
            </a:r>
            <a:r>
              <a:rPr lang="en-US" sz="2000" b="1" dirty="0" err="1" smtClean="0">
                <a:solidFill>
                  <a:srgbClr val="002060"/>
                </a:solidFill>
                <a:latin typeface="Candara" pitchFamily="34" charset="0"/>
              </a:rPr>
              <a:t>chỉ</a:t>
            </a:r>
            <a:r>
              <a:rPr lang="en-US" sz="2000" b="1" dirty="0" smtClean="0">
                <a:solidFill>
                  <a:srgbClr val="002060"/>
                </a:solidFill>
                <a:latin typeface="Candara" pitchFamily="34" charset="0"/>
              </a:rPr>
              <a:t> IP/</a:t>
            </a:r>
            <a:r>
              <a:rPr lang="en-US" sz="2000" b="1" dirty="0" err="1" smtClean="0">
                <a:solidFill>
                  <a:srgbClr val="002060"/>
                </a:solidFill>
                <a:latin typeface="Candara" pitchFamily="34" charset="0"/>
              </a:rPr>
              <a:t>Tên</a:t>
            </a:r>
            <a:r>
              <a:rPr lang="en-US" sz="2000" b="1" dirty="0" smtClean="0">
                <a:solidFill>
                  <a:srgbClr val="002060"/>
                </a:solidFill>
                <a:latin typeface="Candara" pitchFamily="34" charset="0"/>
              </a:rPr>
              <a:t> </a:t>
            </a:r>
            <a:r>
              <a:rPr lang="en-US" sz="2000" b="1" dirty="0" err="1" smtClean="0">
                <a:solidFill>
                  <a:srgbClr val="002060"/>
                </a:solidFill>
                <a:latin typeface="Candara" pitchFamily="34" charset="0"/>
              </a:rPr>
              <a:t>miền</a:t>
            </a:r>
            <a:r>
              <a:rPr lang="en-US" sz="2000" b="1" dirty="0" smtClean="0">
                <a:solidFill>
                  <a:srgbClr val="002060"/>
                </a:solidFill>
                <a:latin typeface="Candara" pitchFamily="34" charset="0"/>
              </a:rPr>
              <a:t>&gt;	&lt;</a:t>
            </a:r>
            <a:r>
              <a:rPr lang="en-US" sz="2000" b="1" dirty="0" err="1" smtClean="0">
                <a:solidFill>
                  <a:srgbClr val="002060"/>
                </a:solidFill>
                <a:latin typeface="Candara" pitchFamily="34" charset="0"/>
              </a:rPr>
              <a:t>Cổng</a:t>
            </a:r>
            <a:r>
              <a:rPr lang="en-US" sz="2000" b="1" dirty="0" smtClean="0">
                <a:solidFill>
                  <a:srgbClr val="002060"/>
                </a:solidFill>
                <a:latin typeface="Candara" pitchFamily="34" charset="0"/>
              </a:rPr>
              <a:t>&gt;</a:t>
            </a:r>
          </a:p>
          <a:p>
            <a:pPr marL="457200" lvl="1" indent="0">
              <a:buNone/>
            </a:pPr>
            <a:r>
              <a:rPr lang="en-US" sz="2000" dirty="0" smtClean="0">
                <a:solidFill>
                  <a:srgbClr val="002060"/>
                </a:solidFill>
                <a:latin typeface="+mj-lt"/>
              </a:rPr>
              <a:t>2. </a:t>
            </a:r>
            <a:r>
              <a:rPr lang="en-US" sz="2000" dirty="0" err="1" smtClean="0">
                <a:solidFill>
                  <a:srgbClr val="002060"/>
                </a:solidFill>
                <a:latin typeface="+mj-lt"/>
              </a:rPr>
              <a:t>Viết</a:t>
            </a:r>
            <a:r>
              <a:rPr lang="en-US" sz="2000" dirty="0" smtClean="0">
                <a:solidFill>
                  <a:srgbClr val="002060"/>
                </a:solidFill>
                <a:latin typeface="+mj-lt"/>
              </a:rPr>
              <a:t> </a:t>
            </a:r>
            <a:r>
              <a:rPr lang="en-US" sz="2000" dirty="0" err="1" smtClean="0">
                <a:solidFill>
                  <a:srgbClr val="002060"/>
                </a:solidFill>
                <a:latin typeface="+mj-lt"/>
              </a:rPr>
              <a:t>chương</a:t>
            </a:r>
            <a:r>
              <a:rPr lang="en-US" sz="2000" dirty="0" smtClean="0">
                <a:solidFill>
                  <a:srgbClr val="002060"/>
                </a:solidFill>
                <a:latin typeface="+mj-lt"/>
              </a:rPr>
              <a:t> </a:t>
            </a:r>
            <a:r>
              <a:rPr lang="en-US" sz="2000" dirty="0" err="1" smtClean="0">
                <a:solidFill>
                  <a:srgbClr val="002060"/>
                </a:solidFill>
                <a:latin typeface="+mj-lt"/>
              </a:rPr>
              <a:t>trình</a:t>
            </a:r>
            <a:r>
              <a:rPr lang="en-US" sz="2000" dirty="0" smtClean="0">
                <a:solidFill>
                  <a:srgbClr val="002060"/>
                </a:solidFill>
                <a:latin typeface="+mj-lt"/>
              </a:rPr>
              <a:t> </a:t>
            </a:r>
            <a:r>
              <a:rPr lang="en-US" sz="2000" dirty="0" err="1" smtClean="0">
                <a:solidFill>
                  <a:srgbClr val="002060"/>
                </a:solidFill>
                <a:latin typeface="+mj-lt"/>
              </a:rPr>
              <a:t>TCPServer</a:t>
            </a:r>
            <a:r>
              <a:rPr lang="en-US" sz="2000" dirty="0" smtClean="0">
                <a:solidFill>
                  <a:srgbClr val="002060"/>
                </a:solidFill>
                <a:latin typeface="+mj-lt"/>
              </a:rPr>
              <a:t>, </a:t>
            </a:r>
            <a:r>
              <a:rPr lang="en-US" sz="2000" dirty="0" err="1" smtClean="0">
                <a:solidFill>
                  <a:srgbClr val="002060"/>
                </a:solidFill>
                <a:latin typeface="+mj-lt"/>
              </a:rPr>
              <a:t>đợi</a:t>
            </a:r>
            <a:r>
              <a:rPr lang="en-US" sz="2000" dirty="0" smtClean="0">
                <a:solidFill>
                  <a:srgbClr val="002060"/>
                </a:solidFill>
                <a:latin typeface="+mj-lt"/>
              </a:rPr>
              <a:t> </a:t>
            </a:r>
            <a:r>
              <a:rPr lang="en-US" sz="2000" dirty="0" err="1" smtClean="0">
                <a:solidFill>
                  <a:srgbClr val="002060"/>
                </a:solidFill>
                <a:latin typeface="+mj-lt"/>
              </a:rPr>
              <a:t>kết</a:t>
            </a:r>
            <a:r>
              <a:rPr lang="en-US" sz="2000" dirty="0" smtClean="0">
                <a:solidFill>
                  <a:srgbClr val="002060"/>
                </a:solidFill>
                <a:latin typeface="+mj-lt"/>
              </a:rPr>
              <a:t> </a:t>
            </a:r>
            <a:r>
              <a:rPr lang="en-US" sz="2000" dirty="0" err="1" smtClean="0">
                <a:solidFill>
                  <a:srgbClr val="002060"/>
                </a:solidFill>
                <a:latin typeface="+mj-lt"/>
              </a:rPr>
              <a:t>nối</a:t>
            </a:r>
            <a:r>
              <a:rPr lang="en-US" sz="2000" dirty="0" smtClean="0">
                <a:solidFill>
                  <a:srgbClr val="002060"/>
                </a:solidFill>
                <a:latin typeface="+mj-lt"/>
              </a:rPr>
              <a:t> ở </a:t>
            </a:r>
            <a:r>
              <a:rPr lang="en-US" sz="2000" dirty="0" err="1" smtClean="0">
                <a:solidFill>
                  <a:srgbClr val="002060"/>
                </a:solidFill>
                <a:latin typeface="+mj-lt"/>
              </a:rPr>
              <a:t>cổng</a:t>
            </a:r>
            <a:r>
              <a:rPr lang="en-US" sz="2000" dirty="0" smtClean="0">
                <a:solidFill>
                  <a:srgbClr val="002060"/>
                </a:solidFill>
                <a:latin typeface="+mj-lt"/>
              </a:rPr>
              <a:t> </a:t>
            </a:r>
            <a:r>
              <a:rPr lang="en-US" sz="2000" dirty="0" err="1" smtClean="0">
                <a:solidFill>
                  <a:srgbClr val="002060"/>
                </a:solidFill>
                <a:latin typeface="+mj-lt"/>
              </a:rPr>
              <a:t>xác</a:t>
            </a:r>
            <a:r>
              <a:rPr lang="en-US" sz="2000" dirty="0" smtClean="0">
                <a:solidFill>
                  <a:srgbClr val="002060"/>
                </a:solidFill>
                <a:latin typeface="+mj-lt"/>
              </a:rPr>
              <a:t> </a:t>
            </a:r>
            <a:r>
              <a:rPr lang="en-US" sz="2000" dirty="0" err="1" smtClean="0">
                <a:solidFill>
                  <a:srgbClr val="002060"/>
                </a:solidFill>
                <a:latin typeface="+mj-lt"/>
              </a:rPr>
              <a:t>định</a:t>
            </a:r>
            <a:r>
              <a:rPr lang="en-US" sz="2000" dirty="0" smtClean="0">
                <a:solidFill>
                  <a:srgbClr val="002060"/>
                </a:solidFill>
                <a:latin typeface="+mj-lt"/>
              </a:rPr>
              <a:t> </a:t>
            </a:r>
            <a:r>
              <a:rPr lang="en-US" sz="2000" dirty="0" err="1" smtClean="0">
                <a:solidFill>
                  <a:srgbClr val="002060"/>
                </a:solidFill>
                <a:latin typeface="+mj-lt"/>
              </a:rPr>
              <a:t>bởi</a:t>
            </a:r>
            <a:r>
              <a:rPr lang="en-US" sz="2000" dirty="0" smtClean="0">
                <a:solidFill>
                  <a:srgbClr val="002060"/>
                </a:solidFill>
                <a:latin typeface="+mj-lt"/>
              </a:rPr>
              <a:t> </a:t>
            </a:r>
            <a:r>
              <a:rPr lang="en-US" sz="2000" dirty="0" err="1" smtClean="0">
                <a:solidFill>
                  <a:srgbClr val="002060"/>
                </a:solidFill>
                <a:latin typeface="+mj-lt"/>
              </a:rPr>
              <a:t>tham</a:t>
            </a:r>
            <a:r>
              <a:rPr lang="en-US" sz="2000" dirty="0" smtClean="0">
                <a:solidFill>
                  <a:srgbClr val="002060"/>
                </a:solidFill>
                <a:latin typeface="+mj-lt"/>
              </a:rPr>
              <a:t> </a:t>
            </a:r>
            <a:r>
              <a:rPr lang="en-US" sz="2000" dirty="0" err="1" smtClean="0">
                <a:solidFill>
                  <a:srgbClr val="002060"/>
                </a:solidFill>
                <a:latin typeface="+mj-lt"/>
              </a:rPr>
              <a:t>số</a:t>
            </a:r>
            <a:r>
              <a:rPr lang="en-US" sz="2000" dirty="0" smtClean="0">
                <a:solidFill>
                  <a:srgbClr val="002060"/>
                </a:solidFill>
                <a:latin typeface="+mj-lt"/>
              </a:rPr>
              <a:t> </a:t>
            </a:r>
            <a:r>
              <a:rPr lang="en-US" sz="2000" dirty="0" err="1" smtClean="0">
                <a:solidFill>
                  <a:srgbClr val="002060"/>
                </a:solidFill>
                <a:latin typeface="+mj-lt"/>
              </a:rPr>
              <a:t>dòng</a:t>
            </a:r>
            <a:r>
              <a:rPr lang="en-US" sz="2000" dirty="0" smtClean="0">
                <a:solidFill>
                  <a:srgbClr val="002060"/>
                </a:solidFill>
                <a:latin typeface="+mj-lt"/>
              </a:rPr>
              <a:t> </a:t>
            </a:r>
            <a:r>
              <a:rPr lang="en-US" sz="2000" dirty="0" err="1" smtClean="0">
                <a:solidFill>
                  <a:srgbClr val="002060"/>
                </a:solidFill>
                <a:latin typeface="+mj-lt"/>
              </a:rPr>
              <a:t>lệnh</a:t>
            </a:r>
            <a:r>
              <a:rPr lang="en-US" sz="2000" dirty="0" smtClean="0">
                <a:solidFill>
                  <a:srgbClr val="002060"/>
                </a:solidFill>
                <a:latin typeface="+mj-lt"/>
              </a:rPr>
              <a:t>. </a:t>
            </a:r>
            <a:r>
              <a:rPr lang="en-US" sz="2000" dirty="0" err="1" smtClean="0">
                <a:solidFill>
                  <a:srgbClr val="002060"/>
                </a:solidFill>
                <a:latin typeface="+mj-lt"/>
              </a:rPr>
              <a:t>Mỗi</a:t>
            </a:r>
            <a:r>
              <a:rPr lang="en-US" sz="2000" dirty="0" smtClean="0">
                <a:solidFill>
                  <a:srgbClr val="002060"/>
                </a:solidFill>
                <a:latin typeface="+mj-lt"/>
              </a:rPr>
              <a:t> </a:t>
            </a:r>
            <a:r>
              <a:rPr lang="en-US" sz="2000" dirty="0" err="1" smtClean="0">
                <a:solidFill>
                  <a:srgbClr val="002060"/>
                </a:solidFill>
                <a:latin typeface="+mj-lt"/>
              </a:rPr>
              <a:t>khi</a:t>
            </a:r>
            <a:r>
              <a:rPr lang="en-US" sz="2000" dirty="0" smtClean="0">
                <a:solidFill>
                  <a:srgbClr val="002060"/>
                </a:solidFill>
                <a:latin typeface="+mj-lt"/>
              </a:rPr>
              <a:t> </a:t>
            </a:r>
            <a:r>
              <a:rPr lang="en-US" sz="2000" dirty="0" err="1" smtClean="0">
                <a:solidFill>
                  <a:srgbClr val="002060"/>
                </a:solidFill>
                <a:latin typeface="+mj-lt"/>
              </a:rPr>
              <a:t>có</a:t>
            </a:r>
            <a:r>
              <a:rPr lang="en-US" sz="2000" dirty="0" smtClean="0">
                <a:solidFill>
                  <a:srgbClr val="002060"/>
                </a:solidFill>
                <a:latin typeface="+mj-lt"/>
              </a:rPr>
              <a:t> client </a:t>
            </a:r>
            <a:r>
              <a:rPr lang="en-US" sz="2000" dirty="0" err="1" smtClean="0">
                <a:solidFill>
                  <a:srgbClr val="002060"/>
                </a:solidFill>
                <a:latin typeface="+mj-lt"/>
              </a:rPr>
              <a:t>kết</a:t>
            </a:r>
            <a:r>
              <a:rPr lang="en-US" sz="2000" dirty="0" smtClean="0">
                <a:solidFill>
                  <a:srgbClr val="002060"/>
                </a:solidFill>
                <a:latin typeface="+mj-lt"/>
              </a:rPr>
              <a:t> </a:t>
            </a:r>
            <a:r>
              <a:rPr lang="en-US" sz="2000" dirty="0" err="1" smtClean="0">
                <a:solidFill>
                  <a:srgbClr val="002060"/>
                </a:solidFill>
                <a:latin typeface="+mj-lt"/>
              </a:rPr>
              <a:t>nối</a:t>
            </a:r>
            <a:r>
              <a:rPr lang="en-US" sz="2000" dirty="0" smtClean="0">
                <a:solidFill>
                  <a:srgbClr val="002060"/>
                </a:solidFill>
                <a:latin typeface="+mj-lt"/>
              </a:rPr>
              <a:t> </a:t>
            </a:r>
            <a:r>
              <a:rPr lang="en-US" sz="2000" dirty="0" err="1" smtClean="0">
                <a:solidFill>
                  <a:srgbClr val="002060"/>
                </a:solidFill>
                <a:latin typeface="+mj-lt"/>
              </a:rPr>
              <a:t>đến</a:t>
            </a:r>
            <a:r>
              <a:rPr lang="en-US" sz="2000" dirty="0" smtClean="0">
                <a:solidFill>
                  <a:srgbClr val="002060"/>
                </a:solidFill>
                <a:latin typeface="+mj-lt"/>
              </a:rPr>
              <a:t>, </a:t>
            </a:r>
            <a:r>
              <a:rPr lang="en-US" sz="2000" dirty="0" err="1" smtClean="0">
                <a:solidFill>
                  <a:srgbClr val="002060"/>
                </a:solidFill>
                <a:latin typeface="+mj-lt"/>
              </a:rPr>
              <a:t>thì</a:t>
            </a:r>
            <a:r>
              <a:rPr lang="en-US" sz="2000" dirty="0" smtClean="0">
                <a:solidFill>
                  <a:srgbClr val="002060"/>
                </a:solidFill>
                <a:latin typeface="+mj-lt"/>
              </a:rPr>
              <a:t> </a:t>
            </a:r>
            <a:r>
              <a:rPr lang="en-US" sz="2000" dirty="0" err="1" smtClean="0">
                <a:solidFill>
                  <a:srgbClr val="002060"/>
                </a:solidFill>
                <a:latin typeface="+mj-lt"/>
              </a:rPr>
              <a:t>gửi</a:t>
            </a:r>
            <a:r>
              <a:rPr lang="en-US" sz="2000" dirty="0" smtClean="0">
                <a:solidFill>
                  <a:srgbClr val="002060"/>
                </a:solidFill>
                <a:latin typeface="+mj-lt"/>
              </a:rPr>
              <a:t> </a:t>
            </a:r>
            <a:r>
              <a:rPr lang="en-US" sz="2000" dirty="0" err="1" smtClean="0">
                <a:solidFill>
                  <a:srgbClr val="002060"/>
                </a:solidFill>
                <a:latin typeface="+mj-lt"/>
              </a:rPr>
              <a:t>xâu</a:t>
            </a:r>
            <a:r>
              <a:rPr lang="en-US" sz="2000" dirty="0" smtClean="0">
                <a:solidFill>
                  <a:srgbClr val="002060"/>
                </a:solidFill>
                <a:latin typeface="+mj-lt"/>
              </a:rPr>
              <a:t> </a:t>
            </a:r>
            <a:r>
              <a:rPr lang="en-US" sz="2000" dirty="0" err="1" smtClean="0">
                <a:solidFill>
                  <a:srgbClr val="002060"/>
                </a:solidFill>
                <a:latin typeface="+mj-lt"/>
              </a:rPr>
              <a:t>chào</a:t>
            </a:r>
            <a:r>
              <a:rPr lang="en-US" sz="2000" dirty="0" smtClean="0">
                <a:solidFill>
                  <a:srgbClr val="002060"/>
                </a:solidFill>
                <a:latin typeface="+mj-lt"/>
              </a:rPr>
              <a:t> </a:t>
            </a:r>
            <a:r>
              <a:rPr lang="en-US" sz="2000" dirty="0" err="1" smtClean="0">
                <a:solidFill>
                  <a:srgbClr val="002060"/>
                </a:solidFill>
                <a:latin typeface="+mj-lt"/>
              </a:rPr>
              <a:t>được</a:t>
            </a:r>
            <a:r>
              <a:rPr lang="en-US" sz="2000" dirty="0" smtClean="0">
                <a:solidFill>
                  <a:srgbClr val="002060"/>
                </a:solidFill>
                <a:latin typeface="+mj-lt"/>
              </a:rPr>
              <a:t> </a:t>
            </a:r>
            <a:r>
              <a:rPr lang="en-US" sz="2000" dirty="0" err="1" smtClean="0">
                <a:solidFill>
                  <a:srgbClr val="002060"/>
                </a:solidFill>
                <a:latin typeface="+mj-lt"/>
              </a:rPr>
              <a:t>chỉ</a:t>
            </a:r>
            <a:r>
              <a:rPr lang="en-US" sz="2000" dirty="0" smtClean="0">
                <a:solidFill>
                  <a:srgbClr val="002060"/>
                </a:solidFill>
                <a:latin typeface="+mj-lt"/>
              </a:rPr>
              <a:t> </a:t>
            </a:r>
            <a:r>
              <a:rPr lang="en-US" sz="2000" dirty="0" err="1" smtClean="0">
                <a:solidFill>
                  <a:srgbClr val="002060"/>
                </a:solidFill>
                <a:latin typeface="+mj-lt"/>
              </a:rPr>
              <a:t>ra</a:t>
            </a:r>
            <a:r>
              <a:rPr lang="en-US" sz="2000" dirty="0" smtClean="0">
                <a:solidFill>
                  <a:srgbClr val="002060"/>
                </a:solidFill>
                <a:latin typeface="+mj-lt"/>
              </a:rPr>
              <a:t> </a:t>
            </a:r>
            <a:r>
              <a:rPr lang="en-US" sz="2000" dirty="0" err="1" smtClean="0">
                <a:solidFill>
                  <a:srgbClr val="002060"/>
                </a:solidFill>
                <a:latin typeface="+mj-lt"/>
              </a:rPr>
              <a:t>trong</a:t>
            </a:r>
            <a:r>
              <a:rPr lang="en-US" sz="2000" dirty="0" smtClean="0">
                <a:solidFill>
                  <a:srgbClr val="002060"/>
                </a:solidFill>
                <a:latin typeface="+mj-lt"/>
              </a:rPr>
              <a:t> </a:t>
            </a:r>
            <a:r>
              <a:rPr lang="en-US" sz="2000" dirty="0" err="1" smtClean="0">
                <a:solidFill>
                  <a:srgbClr val="002060"/>
                </a:solidFill>
                <a:latin typeface="+mj-lt"/>
              </a:rPr>
              <a:t>một</a:t>
            </a:r>
            <a:r>
              <a:rPr lang="en-US" sz="2000" dirty="0" smtClean="0">
                <a:solidFill>
                  <a:srgbClr val="002060"/>
                </a:solidFill>
                <a:latin typeface="+mj-lt"/>
              </a:rPr>
              <a:t> </a:t>
            </a:r>
            <a:r>
              <a:rPr lang="en-US" sz="2000" dirty="0" err="1" smtClean="0">
                <a:solidFill>
                  <a:srgbClr val="002060"/>
                </a:solidFill>
                <a:latin typeface="+mj-lt"/>
              </a:rPr>
              <a:t>tệp</a:t>
            </a:r>
            <a:r>
              <a:rPr lang="en-US" sz="2000" dirty="0" smtClean="0">
                <a:solidFill>
                  <a:srgbClr val="002060"/>
                </a:solidFill>
                <a:latin typeface="+mj-lt"/>
              </a:rPr>
              <a:t> tin </a:t>
            </a:r>
            <a:r>
              <a:rPr lang="en-US" sz="2000" dirty="0" err="1" smtClean="0">
                <a:solidFill>
                  <a:srgbClr val="002060"/>
                </a:solidFill>
                <a:latin typeface="+mj-lt"/>
              </a:rPr>
              <a:t>xác</a:t>
            </a:r>
            <a:r>
              <a:rPr lang="en-US" sz="2000" dirty="0" smtClean="0">
                <a:solidFill>
                  <a:srgbClr val="002060"/>
                </a:solidFill>
                <a:latin typeface="+mj-lt"/>
              </a:rPr>
              <a:t> </a:t>
            </a:r>
            <a:r>
              <a:rPr lang="en-US" sz="2000" dirty="0" err="1" smtClean="0">
                <a:solidFill>
                  <a:srgbClr val="002060"/>
                </a:solidFill>
                <a:latin typeface="+mj-lt"/>
              </a:rPr>
              <a:t>định</a:t>
            </a:r>
            <a:r>
              <a:rPr lang="en-US" sz="2000" dirty="0" smtClean="0">
                <a:solidFill>
                  <a:srgbClr val="002060"/>
                </a:solidFill>
                <a:latin typeface="+mj-lt"/>
              </a:rPr>
              <a:t>, </a:t>
            </a:r>
            <a:r>
              <a:rPr lang="en-US" sz="2000" dirty="0" err="1" smtClean="0">
                <a:solidFill>
                  <a:srgbClr val="002060"/>
                </a:solidFill>
                <a:latin typeface="+mj-lt"/>
              </a:rPr>
              <a:t>sau</a:t>
            </a:r>
            <a:r>
              <a:rPr lang="en-US" sz="2000" dirty="0" smtClean="0">
                <a:solidFill>
                  <a:srgbClr val="002060"/>
                </a:solidFill>
                <a:latin typeface="+mj-lt"/>
              </a:rPr>
              <a:t> </a:t>
            </a:r>
            <a:r>
              <a:rPr lang="en-US" sz="2000" dirty="0" err="1" smtClean="0">
                <a:solidFill>
                  <a:srgbClr val="002060"/>
                </a:solidFill>
                <a:latin typeface="+mj-lt"/>
              </a:rPr>
              <a:t>đó</a:t>
            </a:r>
            <a:r>
              <a:rPr lang="en-US" sz="2000" dirty="0" smtClean="0">
                <a:solidFill>
                  <a:srgbClr val="002060"/>
                </a:solidFill>
                <a:latin typeface="+mj-lt"/>
              </a:rPr>
              <a:t> </a:t>
            </a:r>
            <a:r>
              <a:rPr lang="en-US" sz="2000" dirty="0" err="1" smtClean="0">
                <a:solidFill>
                  <a:srgbClr val="002060"/>
                </a:solidFill>
                <a:latin typeface="+mj-lt"/>
              </a:rPr>
              <a:t>ghi</a:t>
            </a:r>
            <a:r>
              <a:rPr lang="en-US" sz="2000" dirty="0" smtClean="0">
                <a:solidFill>
                  <a:srgbClr val="002060"/>
                </a:solidFill>
                <a:latin typeface="+mj-lt"/>
              </a:rPr>
              <a:t> </a:t>
            </a:r>
            <a:r>
              <a:rPr lang="en-US" sz="2000" dirty="0" err="1" smtClean="0">
                <a:solidFill>
                  <a:srgbClr val="002060"/>
                </a:solidFill>
                <a:latin typeface="+mj-lt"/>
              </a:rPr>
              <a:t>toàn</a:t>
            </a:r>
            <a:r>
              <a:rPr lang="en-US" sz="2000" dirty="0" smtClean="0">
                <a:solidFill>
                  <a:srgbClr val="002060"/>
                </a:solidFill>
                <a:latin typeface="+mj-lt"/>
              </a:rPr>
              <a:t> </a:t>
            </a:r>
            <a:r>
              <a:rPr lang="en-US" sz="2000" dirty="0" err="1" smtClean="0">
                <a:solidFill>
                  <a:srgbClr val="002060"/>
                </a:solidFill>
                <a:latin typeface="+mj-lt"/>
              </a:rPr>
              <a:t>bộ</a:t>
            </a:r>
            <a:r>
              <a:rPr lang="en-US" sz="2000" dirty="0" smtClean="0">
                <a:solidFill>
                  <a:srgbClr val="002060"/>
                </a:solidFill>
                <a:latin typeface="+mj-lt"/>
              </a:rPr>
              <a:t> </a:t>
            </a:r>
            <a:r>
              <a:rPr lang="en-US" sz="2000" dirty="0" err="1" smtClean="0">
                <a:solidFill>
                  <a:srgbClr val="002060"/>
                </a:solidFill>
                <a:latin typeface="+mj-lt"/>
              </a:rPr>
              <a:t>nội</a:t>
            </a:r>
            <a:r>
              <a:rPr lang="en-US" sz="2000" dirty="0" smtClean="0">
                <a:solidFill>
                  <a:srgbClr val="002060"/>
                </a:solidFill>
                <a:latin typeface="+mj-lt"/>
              </a:rPr>
              <a:t> dung client </a:t>
            </a:r>
            <a:r>
              <a:rPr lang="en-US" sz="2000" dirty="0" err="1" smtClean="0">
                <a:solidFill>
                  <a:srgbClr val="002060"/>
                </a:solidFill>
                <a:latin typeface="+mj-lt"/>
              </a:rPr>
              <a:t>gửi</a:t>
            </a:r>
            <a:r>
              <a:rPr lang="en-US" sz="2000" dirty="0" smtClean="0">
                <a:solidFill>
                  <a:srgbClr val="002060"/>
                </a:solidFill>
                <a:latin typeface="+mj-lt"/>
              </a:rPr>
              <a:t> </a:t>
            </a:r>
            <a:r>
              <a:rPr lang="en-US" sz="2000" dirty="0" err="1" smtClean="0">
                <a:solidFill>
                  <a:srgbClr val="002060"/>
                </a:solidFill>
                <a:latin typeface="+mj-lt"/>
              </a:rPr>
              <a:t>đến</a:t>
            </a:r>
            <a:r>
              <a:rPr lang="en-US" sz="2000" dirty="0" smtClean="0">
                <a:solidFill>
                  <a:srgbClr val="002060"/>
                </a:solidFill>
                <a:latin typeface="+mj-lt"/>
              </a:rPr>
              <a:t> </a:t>
            </a:r>
            <a:r>
              <a:rPr lang="en-US" sz="2000" dirty="0" err="1" smtClean="0">
                <a:solidFill>
                  <a:srgbClr val="002060"/>
                </a:solidFill>
                <a:latin typeface="+mj-lt"/>
              </a:rPr>
              <a:t>vào</a:t>
            </a:r>
            <a:r>
              <a:rPr lang="en-US" sz="2000" dirty="0" smtClean="0">
                <a:solidFill>
                  <a:srgbClr val="002060"/>
                </a:solidFill>
                <a:latin typeface="+mj-lt"/>
              </a:rPr>
              <a:t> </a:t>
            </a:r>
            <a:r>
              <a:rPr lang="en-US" sz="2000" dirty="0" err="1" smtClean="0">
                <a:solidFill>
                  <a:srgbClr val="002060"/>
                </a:solidFill>
                <a:latin typeface="+mj-lt"/>
              </a:rPr>
              <a:t>một</a:t>
            </a:r>
            <a:r>
              <a:rPr lang="en-US" sz="2000" dirty="0" smtClean="0">
                <a:solidFill>
                  <a:srgbClr val="002060"/>
                </a:solidFill>
                <a:latin typeface="+mj-lt"/>
              </a:rPr>
              <a:t> </a:t>
            </a:r>
            <a:r>
              <a:rPr lang="en-US" sz="2000" dirty="0" err="1" smtClean="0">
                <a:solidFill>
                  <a:srgbClr val="002060"/>
                </a:solidFill>
                <a:latin typeface="+mj-lt"/>
              </a:rPr>
              <a:t>tệp</a:t>
            </a:r>
            <a:r>
              <a:rPr lang="en-US" sz="2000" dirty="0" smtClean="0">
                <a:solidFill>
                  <a:srgbClr val="002060"/>
                </a:solidFill>
                <a:latin typeface="+mj-lt"/>
              </a:rPr>
              <a:t> tin </a:t>
            </a:r>
            <a:r>
              <a:rPr lang="en-US" sz="2000" dirty="0" err="1" smtClean="0">
                <a:solidFill>
                  <a:srgbClr val="002060"/>
                </a:solidFill>
                <a:latin typeface="+mj-lt"/>
              </a:rPr>
              <a:t>khác</a:t>
            </a:r>
            <a:r>
              <a:rPr lang="en-US" sz="2000" dirty="0" smtClean="0">
                <a:solidFill>
                  <a:srgbClr val="002060"/>
                </a:solidFill>
                <a:latin typeface="+mj-lt"/>
              </a:rPr>
              <a:t> </a:t>
            </a:r>
            <a:r>
              <a:rPr lang="en-US" sz="2000" dirty="0" err="1" smtClean="0">
                <a:solidFill>
                  <a:srgbClr val="002060"/>
                </a:solidFill>
                <a:latin typeface="+mj-lt"/>
              </a:rPr>
              <a:t>được</a:t>
            </a:r>
            <a:r>
              <a:rPr lang="en-US" sz="2000" dirty="0" smtClean="0">
                <a:solidFill>
                  <a:srgbClr val="002060"/>
                </a:solidFill>
                <a:latin typeface="+mj-lt"/>
              </a:rPr>
              <a:t> </a:t>
            </a:r>
            <a:r>
              <a:rPr lang="en-US" sz="2000" dirty="0" err="1" smtClean="0">
                <a:solidFill>
                  <a:srgbClr val="002060"/>
                </a:solidFill>
                <a:latin typeface="+mj-lt"/>
              </a:rPr>
              <a:t>chỉ</a:t>
            </a:r>
            <a:r>
              <a:rPr lang="en-US" sz="2000" dirty="0" smtClean="0">
                <a:solidFill>
                  <a:srgbClr val="002060"/>
                </a:solidFill>
                <a:latin typeface="+mj-lt"/>
              </a:rPr>
              <a:t> </a:t>
            </a:r>
            <a:r>
              <a:rPr lang="en-US" sz="2000" dirty="0" err="1" smtClean="0">
                <a:solidFill>
                  <a:srgbClr val="002060"/>
                </a:solidFill>
                <a:latin typeface="+mj-lt"/>
              </a:rPr>
              <a:t>ra</a:t>
            </a:r>
            <a:r>
              <a:rPr lang="en-US" sz="2000" dirty="0" smtClean="0">
                <a:solidFill>
                  <a:srgbClr val="002060"/>
                </a:solidFill>
                <a:latin typeface="+mj-lt"/>
              </a:rPr>
              <a:t> </a:t>
            </a:r>
            <a:r>
              <a:rPr lang="en-US" sz="2000" dirty="0" err="1" smtClean="0">
                <a:solidFill>
                  <a:srgbClr val="002060"/>
                </a:solidFill>
                <a:latin typeface="+mj-lt"/>
              </a:rPr>
              <a:t>trong</a:t>
            </a:r>
            <a:r>
              <a:rPr lang="en-US" sz="2000" dirty="0" smtClean="0">
                <a:solidFill>
                  <a:srgbClr val="002060"/>
                </a:solidFill>
                <a:latin typeface="+mj-lt"/>
              </a:rPr>
              <a:t> </a:t>
            </a:r>
            <a:r>
              <a:rPr lang="en-US" sz="2000" dirty="0" err="1" smtClean="0">
                <a:solidFill>
                  <a:srgbClr val="002060"/>
                </a:solidFill>
                <a:latin typeface="+mj-lt"/>
              </a:rPr>
              <a:t>tham</a:t>
            </a:r>
            <a:r>
              <a:rPr lang="en-US" sz="2000" dirty="0" smtClean="0">
                <a:solidFill>
                  <a:srgbClr val="002060"/>
                </a:solidFill>
                <a:latin typeface="+mj-lt"/>
              </a:rPr>
              <a:t> </a:t>
            </a:r>
            <a:r>
              <a:rPr lang="en-US" sz="2000" dirty="0" err="1" smtClean="0">
                <a:solidFill>
                  <a:srgbClr val="002060"/>
                </a:solidFill>
                <a:latin typeface="+mj-lt"/>
              </a:rPr>
              <a:t>số</a:t>
            </a:r>
            <a:r>
              <a:rPr lang="en-US" sz="2000" dirty="0" smtClean="0">
                <a:solidFill>
                  <a:srgbClr val="002060"/>
                </a:solidFill>
                <a:latin typeface="+mj-lt"/>
              </a:rPr>
              <a:t> </a:t>
            </a:r>
            <a:r>
              <a:rPr lang="en-US" sz="2000" dirty="0" err="1" smtClean="0">
                <a:solidFill>
                  <a:srgbClr val="002060"/>
                </a:solidFill>
                <a:latin typeface="+mj-lt"/>
              </a:rPr>
              <a:t>dòng</a:t>
            </a:r>
            <a:r>
              <a:rPr lang="en-US" sz="2000" dirty="0" smtClean="0">
                <a:solidFill>
                  <a:srgbClr val="002060"/>
                </a:solidFill>
                <a:latin typeface="+mj-lt"/>
              </a:rPr>
              <a:t> </a:t>
            </a:r>
            <a:r>
              <a:rPr lang="en-US" sz="2000" dirty="0" err="1" smtClean="0">
                <a:solidFill>
                  <a:srgbClr val="002060"/>
                </a:solidFill>
                <a:latin typeface="+mj-lt"/>
              </a:rPr>
              <a:t>lệnh</a:t>
            </a:r>
            <a:endParaRPr lang="en-US" sz="2000" dirty="0" smtClean="0">
              <a:solidFill>
                <a:srgbClr val="002060"/>
              </a:solidFill>
              <a:latin typeface="+mj-lt"/>
            </a:endParaRPr>
          </a:p>
          <a:p>
            <a:pPr marL="457200" lvl="1" indent="0">
              <a:buNone/>
            </a:pPr>
            <a:r>
              <a:rPr lang="en-US" sz="2000" dirty="0">
                <a:solidFill>
                  <a:srgbClr val="002060"/>
                </a:solidFill>
                <a:latin typeface="+mj-lt"/>
              </a:rPr>
              <a:t>	</a:t>
            </a:r>
            <a:r>
              <a:rPr lang="en-US" sz="1400" b="1" dirty="0" smtClean="0">
                <a:solidFill>
                  <a:srgbClr val="002060"/>
                </a:solidFill>
                <a:latin typeface="+mj-lt"/>
              </a:rPr>
              <a:t>TCPServer.exe    &lt;</a:t>
            </a:r>
            <a:r>
              <a:rPr lang="en-US" sz="1400" b="1" dirty="0" err="1" smtClean="0">
                <a:solidFill>
                  <a:srgbClr val="002060"/>
                </a:solidFill>
                <a:latin typeface="+mj-lt"/>
              </a:rPr>
              <a:t>Cổng</a:t>
            </a:r>
            <a:r>
              <a:rPr lang="en-US" sz="1400" b="1" dirty="0" smtClean="0">
                <a:solidFill>
                  <a:srgbClr val="002060"/>
                </a:solidFill>
                <a:latin typeface="+mj-lt"/>
              </a:rPr>
              <a:t>&gt;   &lt;</a:t>
            </a:r>
            <a:r>
              <a:rPr lang="en-US" sz="1400" b="1" dirty="0" err="1" smtClean="0">
                <a:solidFill>
                  <a:srgbClr val="002060"/>
                </a:solidFill>
                <a:latin typeface="+mj-lt"/>
              </a:rPr>
              <a:t>Tệp</a:t>
            </a:r>
            <a:r>
              <a:rPr lang="en-US" sz="1400" b="1" dirty="0" smtClean="0">
                <a:solidFill>
                  <a:srgbClr val="002060"/>
                </a:solidFill>
                <a:latin typeface="+mj-lt"/>
              </a:rPr>
              <a:t> tin </a:t>
            </a:r>
            <a:r>
              <a:rPr lang="en-US" sz="1400" b="1" dirty="0" err="1" smtClean="0">
                <a:solidFill>
                  <a:srgbClr val="002060"/>
                </a:solidFill>
                <a:latin typeface="+mj-lt"/>
              </a:rPr>
              <a:t>chứa</a:t>
            </a:r>
            <a:r>
              <a:rPr lang="en-US" sz="1400" b="1" dirty="0" smtClean="0">
                <a:solidFill>
                  <a:srgbClr val="002060"/>
                </a:solidFill>
                <a:latin typeface="+mj-lt"/>
              </a:rPr>
              <a:t> </a:t>
            </a:r>
            <a:r>
              <a:rPr lang="en-US" sz="1400" b="1" dirty="0" err="1" smtClean="0">
                <a:solidFill>
                  <a:srgbClr val="002060"/>
                </a:solidFill>
                <a:latin typeface="+mj-lt"/>
              </a:rPr>
              <a:t>câu</a:t>
            </a:r>
            <a:r>
              <a:rPr lang="en-US" sz="1400" b="1" dirty="0" smtClean="0">
                <a:solidFill>
                  <a:srgbClr val="002060"/>
                </a:solidFill>
                <a:latin typeface="+mj-lt"/>
              </a:rPr>
              <a:t> </a:t>
            </a:r>
            <a:r>
              <a:rPr lang="en-US" sz="1400" b="1" dirty="0" err="1" smtClean="0">
                <a:solidFill>
                  <a:srgbClr val="002060"/>
                </a:solidFill>
                <a:latin typeface="+mj-lt"/>
              </a:rPr>
              <a:t>chào</a:t>
            </a:r>
            <a:r>
              <a:rPr lang="en-US" sz="1400" b="1" dirty="0" smtClean="0">
                <a:solidFill>
                  <a:srgbClr val="002060"/>
                </a:solidFill>
                <a:latin typeface="+mj-lt"/>
              </a:rPr>
              <a:t>&gt;  &lt;</a:t>
            </a:r>
            <a:r>
              <a:rPr lang="en-US" sz="1400" b="1" dirty="0" err="1" smtClean="0">
                <a:solidFill>
                  <a:srgbClr val="002060"/>
                </a:solidFill>
                <a:latin typeface="+mj-lt"/>
              </a:rPr>
              <a:t>Tệp</a:t>
            </a:r>
            <a:r>
              <a:rPr lang="en-US" sz="1400" b="1" dirty="0" smtClean="0">
                <a:solidFill>
                  <a:srgbClr val="002060"/>
                </a:solidFill>
                <a:latin typeface="+mj-lt"/>
              </a:rPr>
              <a:t> tin </a:t>
            </a:r>
            <a:r>
              <a:rPr lang="en-US" sz="1400" b="1" dirty="0" err="1" smtClean="0">
                <a:solidFill>
                  <a:srgbClr val="002060"/>
                </a:solidFill>
                <a:latin typeface="+mj-lt"/>
              </a:rPr>
              <a:t>lưu</a:t>
            </a:r>
            <a:r>
              <a:rPr lang="en-US" sz="1400" b="1" dirty="0" smtClean="0">
                <a:solidFill>
                  <a:srgbClr val="002060"/>
                </a:solidFill>
                <a:latin typeface="+mj-lt"/>
              </a:rPr>
              <a:t> </a:t>
            </a:r>
            <a:r>
              <a:rPr lang="en-US" sz="1400" b="1" dirty="0" err="1" smtClean="0">
                <a:solidFill>
                  <a:srgbClr val="002060"/>
                </a:solidFill>
                <a:latin typeface="+mj-lt"/>
              </a:rPr>
              <a:t>nội</a:t>
            </a:r>
            <a:r>
              <a:rPr lang="en-US" sz="1400" b="1" dirty="0" smtClean="0">
                <a:solidFill>
                  <a:srgbClr val="002060"/>
                </a:solidFill>
                <a:latin typeface="+mj-lt"/>
              </a:rPr>
              <a:t> dung client </a:t>
            </a:r>
            <a:r>
              <a:rPr lang="en-US" sz="1400" b="1" dirty="0" err="1" smtClean="0">
                <a:solidFill>
                  <a:srgbClr val="002060"/>
                </a:solidFill>
                <a:latin typeface="+mj-lt"/>
              </a:rPr>
              <a:t>gửi</a:t>
            </a:r>
            <a:r>
              <a:rPr lang="en-US" sz="1400" b="1" dirty="0" smtClean="0">
                <a:solidFill>
                  <a:srgbClr val="002060"/>
                </a:solidFill>
                <a:latin typeface="+mj-lt"/>
              </a:rPr>
              <a:t> </a:t>
            </a:r>
            <a:r>
              <a:rPr lang="en-US" sz="1400" b="1" dirty="0" err="1" smtClean="0">
                <a:solidFill>
                  <a:srgbClr val="002060"/>
                </a:solidFill>
                <a:latin typeface="+mj-lt"/>
              </a:rPr>
              <a:t>đến</a:t>
            </a:r>
            <a:r>
              <a:rPr lang="en-US" sz="1400" b="1" dirty="0" smtClean="0">
                <a:solidFill>
                  <a:srgbClr val="002060"/>
                </a:solidFill>
                <a:latin typeface="+mj-lt"/>
              </a:rPr>
              <a:t>&gt;</a:t>
            </a:r>
          </a:p>
          <a:p>
            <a:pPr marL="457200" lvl="1" indent="0">
              <a:buNone/>
            </a:pPr>
            <a:r>
              <a:rPr lang="en-US" sz="1400" b="1" dirty="0">
                <a:solidFill>
                  <a:srgbClr val="002060"/>
                </a:solidFill>
                <a:latin typeface="+mj-lt"/>
              </a:rPr>
              <a:t>	</a:t>
            </a:r>
            <a:r>
              <a:rPr lang="en-US" sz="1400" b="1" dirty="0" smtClean="0">
                <a:solidFill>
                  <a:srgbClr val="002060"/>
                </a:solidFill>
                <a:latin typeface="+mj-lt"/>
              </a:rPr>
              <a:t>VD: TCPServer.exe 	8888	chao.txt	client.txt</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1"/>
          </p:nvPr>
        </p:nvSpPr>
        <p:spPr/>
        <p:txBody>
          <a:bodyPr/>
          <a:lstStyle/>
          <a:p>
            <a:fld id="{01FC069F-519A-4FBA-A280-9BFE5EA1AC9F}" type="slidenum">
              <a:rPr lang="en-US" smtClean="0"/>
              <a:pPr/>
              <a:t>98</a:t>
            </a:fld>
            <a:endParaRPr lang="en-US" dirty="0"/>
          </a:p>
        </p:txBody>
      </p:sp>
    </p:spTree>
    <p:extLst>
      <p:ext uri="{BB962C8B-B14F-4D97-AF65-F5344CB8AC3E}">
        <p14:creationId xmlns:p14="http://schemas.microsoft.com/office/powerpoint/2010/main" val="20800335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600200"/>
            <a:ext cx="8229600" cy="4724399"/>
          </a:xfrm>
        </p:spPr>
        <p:txBody>
          <a:bodyPr>
            <a:normAutofit/>
          </a:bodyPr>
          <a:lstStyle/>
          <a:p>
            <a:r>
              <a:rPr lang="en-US" sz="2400" smtClean="0">
                <a:solidFill>
                  <a:srgbClr val="002060"/>
                </a:solidFill>
              </a:rPr>
              <a:t>Truyền dữ liệu sử dụng UDP</a:t>
            </a:r>
          </a:p>
          <a:p>
            <a:pPr lvl="1"/>
            <a:r>
              <a:rPr lang="en-US" sz="2000" smtClean="0">
                <a:solidFill>
                  <a:srgbClr val="002060"/>
                </a:solidFill>
              </a:rPr>
              <a:t>Giao thức UDP là giao thức không kết nối (Connectionless)</a:t>
            </a:r>
          </a:p>
          <a:p>
            <a:pPr lvl="1"/>
            <a:r>
              <a:rPr lang="en-US" sz="2000" smtClean="0">
                <a:solidFill>
                  <a:srgbClr val="002060"/>
                </a:solidFill>
              </a:rPr>
              <a:t>Ứng dụng không cần phải thiết lập kết nối trước khi gửi tin.</a:t>
            </a:r>
          </a:p>
          <a:p>
            <a:pPr lvl="1"/>
            <a:r>
              <a:rPr lang="en-US" sz="2000" smtClean="0">
                <a:solidFill>
                  <a:srgbClr val="002060"/>
                </a:solidFill>
              </a:rPr>
              <a:t>Ứng dụng có thể nhận được tin từ bất kỳ máy tính nào trong mạng.</a:t>
            </a:r>
          </a:p>
          <a:p>
            <a:pPr lvl="1"/>
            <a:r>
              <a:rPr lang="en-US" sz="2000" smtClean="0">
                <a:solidFill>
                  <a:srgbClr val="002060"/>
                </a:solidFill>
              </a:rPr>
              <a:t>Trình tự gửi thông tin ở bên gửi như sau</a:t>
            </a:r>
          </a:p>
        </p:txBody>
      </p:sp>
      <p:sp>
        <p:nvSpPr>
          <p:cNvPr id="3" name="Title 2"/>
          <p:cNvSpPr>
            <a:spLocks noGrp="1"/>
          </p:cNvSpPr>
          <p:nvPr>
            <p:ph type="title"/>
          </p:nvPr>
        </p:nvSpPr>
        <p:spPr/>
        <p:txBody>
          <a:bodyPr>
            <a:normAutofit/>
          </a:bodyPr>
          <a:lstStyle/>
          <a:p>
            <a:pPr algn="ctr"/>
            <a:r>
              <a:rPr lang="en-US" b="1" smtClean="0">
                <a:solidFill>
                  <a:srgbClr val="002060"/>
                </a:solidFill>
              </a:rPr>
              <a:t>3.3 Lập trình WinSock</a:t>
            </a:r>
            <a:endParaRPr lang="en-US" b="1">
              <a:solidFill>
                <a:srgbClr val="002060"/>
              </a:solidFill>
            </a:endParaRPr>
          </a:p>
        </p:txBody>
      </p:sp>
      <p:sp>
        <p:nvSpPr>
          <p:cNvPr id="96274"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Diagram 7"/>
          <p:cNvGraphicFramePr/>
          <p:nvPr/>
        </p:nvGraphicFramePr>
        <p:xfrm>
          <a:off x="2057400" y="3352800"/>
          <a:ext cx="53340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fld id="{01FC069F-519A-4FBA-A280-9BFE5EA1AC9F}" type="slidenum">
              <a:rPr lang="en-US" smtClean="0"/>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blue desig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yFonts">
      <a:majorFont>
        <a:latin typeface="Cambria"/>
        <a:ea typeface=""/>
        <a:cs typeface=""/>
      </a:majorFont>
      <a:minorFont>
        <a:latin typeface="Cambria"/>
        <a:ea typeface=""/>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10315</TotalTime>
  <Words>10931</Words>
  <Application>Microsoft Office PowerPoint</Application>
  <PresentationFormat>On-screen Show (4:3)</PresentationFormat>
  <Paragraphs>2391</Paragraphs>
  <Slides>187</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187</vt:i4>
      </vt:variant>
    </vt:vector>
  </HeadingPairs>
  <TitlesOfParts>
    <vt:vector size="195" baseType="lpstr">
      <vt:lpstr>Arial</vt:lpstr>
      <vt:lpstr>Calibri</vt:lpstr>
      <vt:lpstr>Cambria</vt:lpstr>
      <vt:lpstr>Candara</vt:lpstr>
      <vt:lpstr>Courier New</vt:lpstr>
      <vt:lpstr>Times New Roman</vt:lpstr>
      <vt:lpstr>Wingdings</vt:lpstr>
      <vt:lpstr>Contemporary blue design template</vt:lpstr>
      <vt:lpstr>PowerPoint Presentation</vt:lpstr>
      <vt:lpstr>LẬP TRÌNH MẠNG Network Programming</vt:lpstr>
      <vt:lpstr>Mục đích</vt:lpstr>
      <vt:lpstr>Yêu cầu</vt:lpstr>
      <vt:lpstr>Thời lượng môn học</vt:lpstr>
      <vt:lpstr>Tài liệu</vt:lpstr>
      <vt:lpstr>Nội dung</vt:lpstr>
      <vt:lpstr>Chương 1. Giới thiệu các mô hình lập trình mạng</vt:lpstr>
      <vt:lpstr>Chương 1. Giới thiệu các mô hình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1.1. Tổng quan về lập trình mạng</vt:lpstr>
      <vt:lpstr>1.2. Giao thức Internet</vt:lpstr>
      <vt:lpstr>Chương 2. Bộ giao thức Internet TCP/IP</vt:lpstr>
      <vt:lpstr>Chương 2. Bộ giao thức Internet (TCP/IP)</vt:lpstr>
      <vt:lpstr>2.1. Giới thiệu</vt:lpstr>
      <vt:lpstr>2.1. Giới thiệu</vt:lpstr>
      <vt:lpstr>2.1. Giới thiệu</vt:lpstr>
      <vt:lpstr>2.1. Giới thiệu</vt:lpstr>
      <vt:lpstr>2.1. Giới thiệu</vt:lpstr>
      <vt:lpstr>2.1. Giới thiệu</vt:lpstr>
      <vt:lpstr>2.1. Giới thiệu</vt:lpstr>
      <vt:lpstr>2.2. Giao thức IPv4</vt:lpstr>
      <vt:lpstr>2.2. Giao thức IPv4</vt:lpstr>
      <vt:lpstr>2.2. Giao thức IPv4</vt:lpstr>
      <vt:lpstr>2.2. Giao thức IPv4</vt:lpstr>
      <vt:lpstr>PowerPoint Presentation</vt:lpstr>
      <vt:lpstr>2.2. Giao thức IPv4</vt:lpstr>
      <vt:lpstr>2.2. Giao thức IPv4</vt:lpstr>
      <vt:lpstr>2.2. Giao thức IPv4</vt:lpstr>
      <vt:lpstr>2.2. Giao thức IPv4</vt:lpstr>
      <vt:lpstr>2.3. Giao thức IPv6</vt:lpstr>
      <vt:lpstr>2.4. Giao thức TCP</vt:lpstr>
      <vt:lpstr>2.4. Giao thức TCP</vt:lpstr>
      <vt:lpstr>2.4. Giao thức TCP</vt:lpstr>
      <vt:lpstr>2.4. Giao thức TCP</vt:lpstr>
      <vt:lpstr>2.4. Giao thức TCP</vt:lpstr>
      <vt:lpstr>2.4. Giao thức TCP</vt:lpstr>
      <vt:lpstr>2.5. Giao thức UDP</vt:lpstr>
      <vt:lpstr>2.5. Giao thức UDP</vt:lpstr>
      <vt:lpstr>2.5. Giao thức UDP</vt:lpstr>
      <vt:lpstr>2.5. Giao thức UDP</vt:lpstr>
      <vt:lpstr>2.6. Hệ thống phân giải tên miền DNS</vt:lpstr>
      <vt:lpstr>2.6. Hệ thống phân giải tên miền DNS</vt:lpstr>
      <vt:lpstr>2.6. Hệ thống phân giải tên miền DNS</vt:lpstr>
      <vt:lpstr>2.6. Hệ thống phân giải tên miền DNS</vt:lpstr>
      <vt:lpstr>Chương 3. Windows Socket</vt:lpstr>
      <vt:lpstr>Chương 3. Windows Socket</vt:lpstr>
      <vt:lpstr>3.1 Kiến trúc</vt:lpstr>
      <vt:lpstr>3.1 Kiến trúc</vt:lpstr>
      <vt:lpstr>3.1 Kiến trúc</vt:lpstr>
      <vt:lpstr>3.2 Đặc tính</vt:lpstr>
      <vt:lpstr>3.2 Đặc tính</vt:lpstr>
      <vt:lpstr>3.2 Đặc tính</vt:lpstr>
      <vt:lpstr>3.2 Đặc tính</vt:lpstr>
      <vt:lpstr>3.2 Đặc tính</vt:lpstr>
      <vt:lpstr>3.2 Đặc tính</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3.3 Lập trình WinSock</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Viết TELNET Server</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3.4 Các phương pháp vào ra</vt:lpstr>
      <vt:lpstr>Chương 4. MFC Socket</vt:lpstr>
      <vt:lpstr>Chương 4. MFC Soket</vt:lpstr>
      <vt:lpstr>Chương 4.1 Giới thiệu</vt:lpstr>
      <vt:lpstr>Chương 4.2 CSocket</vt:lpstr>
      <vt:lpstr>Chương 4.2 CSocket</vt:lpstr>
      <vt:lpstr>Chương 4.2 CSocket</vt:lpstr>
      <vt:lpstr>Chương 4.2 CSocket</vt:lpstr>
      <vt:lpstr>Chương 4.2 CSocket</vt:lpstr>
      <vt:lpstr>Chương 4.2 CSocket</vt:lpstr>
      <vt:lpstr>Chương 4.2 CSocket</vt:lpstr>
      <vt:lpstr>Chương 4.2 CSocket</vt:lpstr>
      <vt:lpstr>Chương 4.3 CAsyncSocket</vt:lpstr>
      <vt:lpstr>Chương 4.3 CAsyncSocket</vt:lpstr>
      <vt:lpstr>Chương 4.3 CAsyncSocket</vt:lpstr>
      <vt:lpstr>Chương 4.3 CAsyncSocket</vt:lpstr>
      <vt:lpstr>Chương 4.3 CAsyncSocket</vt:lpstr>
      <vt:lpstr>Chương 4.3 CAsyncSocket</vt:lpstr>
      <vt:lpstr>Chương 4.3 CAsyncSocket</vt:lpstr>
      <vt:lpstr>Chương 5. NET Socket</vt:lpstr>
      <vt:lpstr>Chương 5. NET Soket</vt:lpstr>
      <vt:lpstr>Chương 5.1 Giới thiệu</vt:lpstr>
      <vt:lpstr>Chương 5.1 Giới thiệu</vt:lpstr>
      <vt:lpstr>Chương 5.2 TCP Server</vt:lpstr>
      <vt:lpstr>Chương 5.2 TCP Server</vt:lpstr>
      <vt:lpstr>Chương 5.2 TCP Server</vt:lpstr>
      <vt:lpstr>Chương 5.3 TCP Client</vt:lpstr>
      <vt:lpstr>Chương 5.3 TCP Client</vt:lpstr>
      <vt:lpstr>Chương 5.3 TCP Client</vt:lpstr>
      <vt:lpstr>Chương 5.4 UDP Server/Client</vt:lpstr>
      <vt:lpstr>Phân phối điểm</vt:lpstr>
      <vt:lpstr>Nội dung</vt:lpstr>
      <vt:lpstr>Hình thức thi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dc:creator>Luong Anh Hoang</dc:creator>
  <cp:lastModifiedBy>Ba-Vui Le</cp:lastModifiedBy>
  <cp:revision>672</cp:revision>
  <dcterms:created xsi:type="dcterms:W3CDTF">2011-01-03T15:31:51Z</dcterms:created>
  <dcterms:modified xsi:type="dcterms:W3CDTF">2016-08-30T08:38:39Z</dcterms:modified>
</cp:coreProperties>
</file>