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72" r:id="rId8"/>
    <p:sldId id="273" r:id="rId9"/>
    <p:sldId id="274" r:id="rId10"/>
    <p:sldId id="275" r:id="rId11"/>
    <p:sldId id="276" r:id="rId12"/>
    <p:sldId id="277" r:id="rId13"/>
    <p:sldId id="262" r:id="rId14"/>
    <p:sldId id="278" r:id="rId15"/>
    <p:sldId id="279"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OOP Practical Project</a:t>
            </a:r>
            <a:endParaRPr lang="en-US" dirty="0"/>
          </a:p>
        </p:txBody>
      </p:sp>
      <p:sp>
        <p:nvSpPr>
          <p:cNvPr id="3" name="Subtitle 2"/>
          <p:cNvSpPr>
            <a:spLocks noGrp="1"/>
          </p:cNvSpPr>
          <p:nvPr>
            <p:ph type="subTitle" idx="1"/>
          </p:nvPr>
        </p:nvSpPr>
        <p:spPr/>
        <p:txBody>
          <a:bodyPr/>
          <a:lstStyle/>
          <a:p>
            <a:r>
              <a:rPr lang="en-US" dirty="0" smtClean="0"/>
              <a:t>Applying the principles of OOP in making a Java based card game.</a:t>
            </a:r>
            <a:endParaRPr lang="en-US" dirty="0"/>
          </a:p>
        </p:txBody>
      </p:sp>
    </p:spTree>
    <p:extLst>
      <p:ext uri="{BB962C8B-B14F-4D97-AF65-F5344CB8AC3E}">
        <p14:creationId xmlns:p14="http://schemas.microsoft.com/office/powerpoint/2010/main" val="4114079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options</a:t>
            </a:r>
            <a:endParaRPr lang="en-US" dirty="0"/>
          </a:p>
        </p:txBody>
      </p:sp>
      <p:sp>
        <p:nvSpPr>
          <p:cNvPr id="3" name="Text Placeholder 2"/>
          <p:cNvSpPr>
            <a:spLocks noGrp="1"/>
          </p:cNvSpPr>
          <p:nvPr>
            <p:ph type="body" idx="1"/>
          </p:nvPr>
        </p:nvSpPr>
        <p:spPr/>
        <p:txBody>
          <a:bodyPr/>
          <a:lstStyle/>
          <a:p>
            <a:r>
              <a:rPr lang="en-US" dirty="0" smtClean="0"/>
              <a:t>1. Show cards</a:t>
            </a:r>
            <a:endParaRPr lang="en-US" dirty="0"/>
          </a:p>
        </p:txBody>
      </p:sp>
      <p:sp>
        <p:nvSpPr>
          <p:cNvPr id="4" name="Content Placeholder 3"/>
          <p:cNvSpPr>
            <a:spLocks noGrp="1"/>
          </p:cNvSpPr>
          <p:nvPr>
            <p:ph sz="half" idx="2"/>
          </p:nvPr>
        </p:nvSpPr>
        <p:spPr/>
        <p:txBody>
          <a:bodyPr/>
          <a:lstStyle/>
          <a:p>
            <a:r>
              <a:rPr lang="en-US" dirty="0" smtClean="0"/>
              <a:t>Use this to display all the cards of the current player</a:t>
            </a:r>
            <a:endParaRPr lang="en-US" dirty="0"/>
          </a:p>
        </p:txBody>
      </p:sp>
      <p:sp>
        <p:nvSpPr>
          <p:cNvPr id="5" name="Text Placeholder 4"/>
          <p:cNvSpPr>
            <a:spLocks noGrp="1"/>
          </p:cNvSpPr>
          <p:nvPr>
            <p:ph type="body" sz="quarter" idx="3"/>
          </p:nvPr>
        </p:nvSpPr>
        <p:spPr/>
        <p:txBody>
          <a:bodyPr/>
          <a:lstStyle/>
          <a:p>
            <a:r>
              <a:rPr lang="en-US" dirty="0" smtClean="0"/>
              <a:t>2</a:t>
            </a:r>
            <a:r>
              <a:rPr lang="en-US" dirty="0" smtClean="0"/>
              <a:t>. Dump Cards</a:t>
            </a:r>
            <a:endParaRPr lang="en-US" dirty="0"/>
          </a:p>
        </p:txBody>
      </p:sp>
      <p:sp>
        <p:nvSpPr>
          <p:cNvPr id="6" name="Content Placeholder 5"/>
          <p:cNvSpPr>
            <a:spLocks noGrp="1"/>
          </p:cNvSpPr>
          <p:nvPr>
            <p:ph sz="quarter" idx="4"/>
          </p:nvPr>
        </p:nvSpPr>
        <p:spPr/>
        <p:txBody>
          <a:bodyPr/>
          <a:lstStyle/>
          <a:p>
            <a:r>
              <a:rPr lang="en-US" dirty="0" smtClean="0"/>
              <a:t>Use this to allow the current player to select a card to dump onto the pile. Note, that the first card can only be dumped if it matches the suit of the top card in the pile and then afterwards only if it matches the value of the card that was first dumped.</a:t>
            </a:r>
            <a:endParaRPr lang="en-US" dirty="0"/>
          </a:p>
        </p:txBody>
      </p:sp>
    </p:spTree>
    <p:extLst>
      <p:ext uri="{BB962C8B-B14F-4D97-AF65-F5344CB8AC3E}">
        <p14:creationId xmlns:p14="http://schemas.microsoft.com/office/powerpoint/2010/main" val="369501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options</a:t>
            </a:r>
            <a:endParaRPr lang="en-US" dirty="0"/>
          </a:p>
        </p:txBody>
      </p:sp>
      <p:sp>
        <p:nvSpPr>
          <p:cNvPr id="3" name="Text Placeholder 2"/>
          <p:cNvSpPr>
            <a:spLocks noGrp="1"/>
          </p:cNvSpPr>
          <p:nvPr>
            <p:ph type="body" idx="1"/>
          </p:nvPr>
        </p:nvSpPr>
        <p:spPr/>
        <p:txBody>
          <a:bodyPr>
            <a:normAutofit fontScale="92500"/>
          </a:bodyPr>
          <a:lstStyle/>
          <a:p>
            <a:r>
              <a:rPr lang="en-US" dirty="0" smtClean="0"/>
              <a:t>3. Order Cards By Value		</a:t>
            </a:r>
            <a:endParaRPr lang="en-US" dirty="0"/>
          </a:p>
        </p:txBody>
      </p:sp>
      <p:sp>
        <p:nvSpPr>
          <p:cNvPr id="4" name="Content Placeholder 3"/>
          <p:cNvSpPr>
            <a:spLocks noGrp="1"/>
          </p:cNvSpPr>
          <p:nvPr>
            <p:ph sz="half" idx="2"/>
          </p:nvPr>
        </p:nvSpPr>
        <p:spPr/>
        <p:txBody>
          <a:bodyPr/>
          <a:lstStyle/>
          <a:p>
            <a:r>
              <a:rPr lang="en-US" dirty="0" smtClean="0"/>
              <a:t>Sort the cards in a players hand by value.	</a:t>
            </a:r>
            <a:endParaRPr lang="en-US" dirty="0"/>
          </a:p>
        </p:txBody>
      </p:sp>
      <p:sp>
        <p:nvSpPr>
          <p:cNvPr id="5" name="Text Placeholder 4"/>
          <p:cNvSpPr>
            <a:spLocks noGrp="1"/>
          </p:cNvSpPr>
          <p:nvPr>
            <p:ph type="body" sz="quarter" idx="3"/>
          </p:nvPr>
        </p:nvSpPr>
        <p:spPr/>
        <p:txBody>
          <a:bodyPr/>
          <a:lstStyle/>
          <a:p>
            <a:r>
              <a:rPr lang="en-US" dirty="0" smtClean="0"/>
              <a:t>4. Order Cards By Suit</a:t>
            </a:r>
            <a:endParaRPr lang="en-US" dirty="0"/>
          </a:p>
        </p:txBody>
      </p:sp>
      <p:sp>
        <p:nvSpPr>
          <p:cNvPr id="6" name="Content Placeholder 5"/>
          <p:cNvSpPr>
            <a:spLocks noGrp="1"/>
          </p:cNvSpPr>
          <p:nvPr>
            <p:ph sz="quarter" idx="4"/>
          </p:nvPr>
        </p:nvSpPr>
        <p:spPr/>
        <p:txBody>
          <a:bodyPr/>
          <a:lstStyle/>
          <a:p>
            <a:r>
              <a:rPr lang="en-US" dirty="0" smtClean="0"/>
              <a:t>Sort the cards in the players hand by suit.</a:t>
            </a:r>
            <a:endParaRPr lang="en-US" dirty="0"/>
          </a:p>
        </p:txBody>
      </p:sp>
    </p:spTree>
    <p:extLst>
      <p:ext uri="{BB962C8B-B14F-4D97-AF65-F5344CB8AC3E}">
        <p14:creationId xmlns:p14="http://schemas.microsoft.com/office/powerpoint/2010/main" val="273771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options</a:t>
            </a:r>
            <a:endParaRPr lang="en-US" dirty="0"/>
          </a:p>
        </p:txBody>
      </p:sp>
      <p:sp>
        <p:nvSpPr>
          <p:cNvPr id="3" name="Text Placeholder 2"/>
          <p:cNvSpPr>
            <a:spLocks noGrp="1"/>
          </p:cNvSpPr>
          <p:nvPr>
            <p:ph type="body" idx="1"/>
          </p:nvPr>
        </p:nvSpPr>
        <p:spPr/>
        <p:txBody>
          <a:bodyPr>
            <a:normAutofit fontScale="92500"/>
          </a:bodyPr>
          <a:lstStyle/>
          <a:p>
            <a:r>
              <a:rPr lang="en-US" dirty="0"/>
              <a:t>5</a:t>
            </a:r>
            <a:r>
              <a:rPr lang="en-US" dirty="0" smtClean="0"/>
              <a:t>. Pass To Other Player		</a:t>
            </a:r>
            <a:endParaRPr lang="en-US" dirty="0"/>
          </a:p>
        </p:txBody>
      </p:sp>
      <p:sp>
        <p:nvSpPr>
          <p:cNvPr id="4" name="Content Placeholder 3"/>
          <p:cNvSpPr>
            <a:spLocks noGrp="1"/>
          </p:cNvSpPr>
          <p:nvPr>
            <p:ph sz="half" idx="2"/>
          </p:nvPr>
        </p:nvSpPr>
        <p:spPr/>
        <p:txBody>
          <a:bodyPr/>
          <a:lstStyle/>
          <a:p>
            <a:r>
              <a:rPr lang="en-US" dirty="0" smtClean="0"/>
              <a:t>Basically passes the play to the other player. This is only done if the current player has no more cards they can dump into the pile.	</a:t>
            </a:r>
            <a:endParaRPr lang="en-US" dirty="0"/>
          </a:p>
        </p:txBody>
      </p:sp>
      <p:sp>
        <p:nvSpPr>
          <p:cNvPr id="5" name="Text Placeholder 4"/>
          <p:cNvSpPr>
            <a:spLocks noGrp="1"/>
          </p:cNvSpPr>
          <p:nvPr>
            <p:ph type="body" sz="quarter" idx="3"/>
          </p:nvPr>
        </p:nvSpPr>
        <p:spPr/>
        <p:txBody>
          <a:bodyPr/>
          <a:lstStyle/>
          <a:p>
            <a:r>
              <a:rPr lang="en-US" dirty="0" smtClean="0"/>
              <a:t>6. Show Top Card</a:t>
            </a:r>
            <a:endParaRPr lang="en-US" dirty="0"/>
          </a:p>
        </p:txBody>
      </p:sp>
      <p:sp>
        <p:nvSpPr>
          <p:cNvPr id="6" name="Content Placeholder 5"/>
          <p:cNvSpPr>
            <a:spLocks noGrp="1"/>
          </p:cNvSpPr>
          <p:nvPr>
            <p:ph sz="quarter" idx="4"/>
          </p:nvPr>
        </p:nvSpPr>
        <p:spPr/>
        <p:txBody>
          <a:bodyPr/>
          <a:lstStyle/>
          <a:p>
            <a:r>
              <a:rPr lang="en-US" dirty="0" smtClean="0"/>
              <a:t>Display the current top card from the pile.</a:t>
            </a:r>
            <a:endParaRPr lang="en-US" dirty="0"/>
          </a:p>
        </p:txBody>
      </p:sp>
    </p:spTree>
    <p:extLst>
      <p:ext uri="{BB962C8B-B14F-4D97-AF65-F5344CB8AC3E}">
        <p14:creationId xmlns:p14="http://schemas.microsoft.com/office/powerpoint/2010/main" val="36270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Class Map</a:t>
            </a:r>
            <a:endParaRPr lang="en-US" dirty="0"/>
          </a:p>
        </p:txBody>
      </p:sp>
      <p:sp>
        <p:nvSpPr>
          <p:cNvPr id="4" name="Rounded Rectangle 3"/>
          <p:cNvSpPr/>
          <p:nvPr/>
        </p:nvSpPr>
        <p:spPr>
          <a:xfrm>
            <a:off x="3780802" y="2776671"/>
            <a:ext cx="1828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DECK</a:t>
            </a:r>
            <a:endParaRPr lang="en-US" dirty="0"/>
          </a:p>
        </p:txBody>
      </p:sp>
      <p:sp>
        <p:nvSpPr>
          <p:cNvPr id="7" name="Rounded Rectangle 6"/>
          <p:cNvSpPr/>
          <p:nvPr/>
        </p:nvSpPr>
        <p:spPr>
          <a:xfrm>
            <a:off x="1600200" y="1843755"/>
            <a:ext cx="1828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PLAYER</a:t>
            </a:r>
            <a:endParaRPr lang="en-US" dirty="0"/>
          </a:p>
        </p:txBody>
      </p:sp>
      <p:sp>
        <p:nvSpPr>
          <p:cNvPr id="8" name="Rounded Rectangle 7"/>
          <p:cNvSpPr/>
          <p:nvPr/>
        </p:nvSpPr>
        <p:spPr>
          <a:xfrm>
            <a:off x="5867400" y="1810284"/>
            <a:ext cx="1828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CARD</a:t>
            </a:r>
            <a:endParaRPr lang="en-US" dirty="0"/>
          </a:p>
        </p:txBody>
      </p:sp>
      <p:sp>
        <p:nvSpPr>
          <p:cNvPr id="9" name="Rounded Rectangle 8"/>
          <p:cNvSpPr/>
          <p:nvPr/>
        </p:nvSpPr>
        <p:spPr>
          <a:xfrm>
            <a:off x="3751604" y="4572000"/>
            <a:ext cx="1828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PILE</a:t>
            </a:r>
            <a:endParaRPr lang="en-US" dirty="0"/>
          </a:p>
        </p:txBody>
      </p:sp>
      <p:sp>
        <p:nvSpPr>
          <p:cNvPr id="10" name="Rounded Rectangle 9"/>
          <p:cNvSpPr/>
          <p:nvPr/>
        </p:nvSpPr>
        <p:spPr>
          <a:xfrm>
            <a:off x="3766203" y="1098847"/>
            <a:ext cx="1828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cxnSp>
        <p:nvCxnSpPr>
          <p:cNvPr id="14" name="Straight Arrow Connector 13"/>
          <p:cNvCxnSpPr>
            <a:stCxn id="4" idx="0"/>
            <a:endCxn id="10" idx="2"/>
          </p:cNvCxnSpPr>
          <p:nvPr/>
        </p:nvCxnSpPr>
        <p:spPr>
          <a:xfrm flipH="1" flipV="1">
            <a:off x="4680603" y="2470447"/>
            <a:ext cx="14599" cy="30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a:endCxn id="4" idx="2"/>
          </p:cNvCxnSpPr>
          <p:nvPr/>
        </p:nvCxnSpPr>
        <p:spPr>
          <a:xfrm flipV="1">
            <a:off x="4666004" y="4148271"/>
            <a:ext cx="29198" cy="423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09600" y="4586243"/>
            <a:ext cx="1828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a:t>
            </a:r>
            <a:endParaRPr lang="en-US" dirty="0"/>
          </a:p>
        </p:txBody>
      </p:sp>
    </p:spTree>
    <p:extLst>
      <p:ext uri="{BB962C8B-B14F-4D97-AF65-F5344CB8AC3E}">
        <p14:creationId xmlns:p14="http://schemas.microsoft.com/office/powerpoint/2010/main" val="309495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Using the class map, the class descriptions create the game Crazy Eights.</a:t>
            </a:r>
          </a:p>
          <a:p>
            <a:r>
              <a:rPr lang="en-US" dirty="0" smtClean="0"/>
              <a:t>Start by creating the classes that will represent the game objects. Add all class members without worrying about function definitions. </a:t>
            </a:r>
            <a:endParaRPr lang="en-US" dirty="0"/>
          </a:p>
          <a:p>
            <a:r>
              <a:rPr lang="en-US" dirty="0" smtClean="0"/>
              <a:t>Fill in the function definitions.</a:t>
            </a:r>
          </a:p>
          <a:p>
            <a:r>
              <a:rPr lang="en-US" dirty="0" smtClean="0"/>
              <a:t>Create the main game class and use the classes and objects to make the game (see supplied exe as an example of how it should look)</a:t>
            </a:r>
          </a:p>
          <a:p>
            <a:r>
              <a:rPr lang="en-US" dirty="0" smtClean="0"/>
              <a:t>Modify it, extend it, develop a more comprehensive version of the game using OOP.</a:t>
            </a:r>
          </a:p>
          <a:p>
            <a:r>
              <a:rPr lang="en-US" dirty="0" smtClean="0"/>
              <a:t>Always make use of proper OOP protocols.</a:t>
            </a:r>
          </a:p>
          <a:p>
            <a:r>
              <a:rPr lang="en-US" dirty="0" smtClean="0"/>
              <a:t>Where possible, use constants.</a:t>
            </a:r>
          </a:p>
          <a:p>
            <a:r>
              <a:rPr lang="en-US" dirty="0" smtClean="0"/>
              <a:t>Only use access methods to get and set instance variables.</a:t>
            </a:r>
          </a:p>
          <a:p>
            <a:r>
              <a:rPr lang="en-US" dirty="0" smtClean="0"/>
              <a:t>Incorporate Encapsulation by making sure all instance variables are private, unless otherwise required.</a:t>
            </a:r>
          </a:p>
          <a:p>
            <a:r>
              <a:rPr lang="en-US" dirty="0" smtClean="0"/>
              <a:t>Inheritance is already done for you(see class map) however, add at least one other class to our map by inheriting from anywhere on it.</a:t>
            </a:r>
          </a:p>
          <a:p>
            <a:r>
              <a:rPr lang="en-US" dirty="0" smtClean="0"/>
              <a:t>Show evidence of overloaded and overridden methods.</a:t>
            </a:r>
          </a:p>
          <a:p>
            <a:r>
              <a:rPr lang="en-US" dirty="0" smtClean="0"/>
              <a:t>Show evidence of overloaded constructors.</a:t>
            </a:r>
          </a:p>
          <a:p>
            <a:r>
              <a:rPr lang="en-US" dirty="0" smtClean="0"/>
              <a:t>Show evidence </a:t>
            </a:r>
            <a:r>
              <a:rPr lang="en-US" smtClean="0"/>
              <a:t>of Polymorphism</a:t>
            </a:r>
            <a:r>
              <a:rPr lang="en-US" dirty="0" smtClean="0"/>
              <a:t>.</a:t>
            </a:r>
          </a:p>
          <a:p>
            <a:r>
              <a:rPr lang="en-US" dirty="0" smtClean="0"/>
              <a:t>Use static where suitable.</a:t>
            </a:r>
          </a:p>
          <a:p>
            <a:r>
              <a:rPr lang="en-US" dirty="0" smtClean="0"/>
              <a:t>Provide a revised detailed class map with variable, constructor and method descriptions.</a:t>
            </a:r>
          </a:p>
          <a:p>
            <a:pPr marL="0" indent="0">
              <a:buNone/>
            </a:pPr>
            <a:endParaRPr lang="en-US" dirty="0"/>
          </a:p>
        </p:txBody>
      </p:sp>
    </p:spTree>
    <p:extLst>
      <p:ext uri="{BB962C8B-B14F-4D97-AF65-F5344CB8AC3E}">
        <p14:creationId xmlns:p14="http://schemas.microsoft.com/office/powerpoint/2010/main" val="417577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Marking</a:t>
            </a:r>
            <a:endParaRPr lang="en-US" dirty="0"/>
          </a:p>
        </p:txBody>
      </p:sp>
      <p:sp>
        <p:nvSpPr>
          <p:cNvPr id="3" name="Text Placeholder 2"/>
          <p:cNvSpPr>
            <a:spLocks noGrp="1"/>
          </p:cNvSpPr>
          <p:nvPr>
            <p:ph type="body" idx="1"/>
          </p:nvPr>
        </p:nvSpPr>
        <p:spPr/>
        <p:txBody>
          <a:bodyPr/>
          <a:lstStyle/>
          <a:p>
            <a:r>
              <a:rPr lang="en-US" dirty="0" smtClean="0"/>
              <a:t>APP-30	</a:t>
            </a:r>
            <a:endParaRPr lang="en-US" dirty="0"/>
          </a:p>
        </p:txBody>
      </p:sp>
      <p:sp>
        <p:nvSpPr>
          <p:cNvPr id="4" name="Content Placeholder 3"/>
          <p:cNvSpPr>
            <a:spLocks noGrp="1"/>
          </p:cNvSpPr>
          <p:nvPr>
            <p:ph sz="half" idx="2"/>
          </p:nvPr>
        </p:nvSpPr>
        <p:spPr/>
        <p:txBody>
          <a:bodyPr/>
          <a:lstStyle/>
          <a:p>
            <a:r>
              <a:rPr lang="en-US" dirty="0" smtClean="0"/>
              <a:t>Demonstration of Inheritance</a:t>
            </a:r>
          </a:p>
          <a:p>
            <a:r>
              <a:rPr lang="en-US" dirty="0" smtClean="0"/>
              <a:t>Demonstration of Encapsulation</a:t>
            </a:r>
          </a:p>
          <a:p>
            <a:r>
              <a:rPr lang="en-US" dirty="0" smtClean="0"/>
              <a:t>Demonstration of Polymorphism</a:t>
            </a:r>
          </a:p>
          <a:p>
            <a:endParaRPr lang="en-US" dirty="0"/>
          </a:p>
        </p:txBody>
      </p:sp>
      <p:sp>
        <p:nvSpPr>
          <p:cNvPr id="5" name="Text Placeholder 4"/>
          <p:cNvSpPr>
            <a:spLocks noGrp="1"/>
          </p:cNvSpPr>
          <p:nvPr>
            <p:ph type="body" sz="quarter" idx="3"/>
          </p:nvPr>
        </p:nvSpPr>
        <p:spPr/>
        <p:txBody>
          <a:bodyPr/>
          <a:lstStyle/>
          <a:p>
            <a:r>
              <a:rPr lang="en-US" dirty="0" smtClean="0"/>
              <a:t>TI-30</a:t>
            </a:r>
            <a:endParaRPr lang="en-US" dirty="0"/>
          </a:p>
        </p:txBody>
      </p:sp>
      <p:sp>
        <p:nvSpPr>
          <p:cNvPr id="6" name="Content Placeholder 5"/>
          <p:cNvSpPr>
            <a:spLocks noGrp="1"/>
          </p:cNvSpPr>
          <p:nvPr>
            <p:ph sz="quarter" idx="4"/>
          </p:nvPr>
        </p:nvSpPr>
        <p:spPr/>
        <p:txBody>
          <a:bodyPr/>
          <a:lstStyle/>
          <a:p>
            <a:r>
              <a:rPr lang="en-US" dirty="0" smtClean="0"/>
              <a:t>The degree to which the concepts of OOP have been applied.</a:t>
            </a:r>
          </a:p>
          <a:p>
            <a:r>
              <a:rPr lang="en-US" dirty="0" smtClean="0"/>
              <a:t>The level of complexity of the final product.</a:t>
            </a:r>
            <a:endParaRPr lang="en-US" dirty="0"/>
          </a:p>
        </p:txBody>
      </p:sp>
    </p:spTree>
    <p:extLst>
      <p:ext uri="{BB962C8B-B14F-4D97-AF65-F5344CB8AC3E}">
        <p14:creationId xmlns:p14="http://schemas.microsoft.com/office/powerpoint/2010/main" val="190033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Marking Continued</a:t>
            </a:r>
            <a:endParaRPr lang="en-US" dirty="0"/>
          </a:p>
        </p:txBody>
      </p:sp>
      <p:sp>
        <p:nvSpPr>
          <p:cNvPr id="3" name="Text Placeholder 2"/>
          <p:cNvSpPr>
            <a:spLocks noGrp="1"/>
          </p:cNvSpPr>
          <p:nvPr>
            <p:ph type="body" idx="1"/>
          </p:nvPr>
        </p:nvSpPr>
        <p:spPr/>
        <p:txBody>
          <a:bodyPr/>
          <a:lstStyle/>
          <a:p>
            <a:r>
              <a:rPr lang="en-US" smtClean="0"/>
              <a:t>COMM-30</a:t>
            </a:r>
            <a:endParaRPr lang="en-US" dirty="0"/>
          </a:p>
        </p:txBody>
      </p:sp>
      <p:sp>
        <p:nvSpPr>
          <p:cNvPr id="4" name="Content Placeholder 3"/>
          <p:cNvSpPr>
            <a:spLocks noGrp="1"/>
          </p:cNvSpPr>
          <p:nvPr>
            <p:ph sz="half" idx="2"/>
          </p:nvPr>
        </p:nvSpPr>
        <p:spPr/>
        <p:txBody>
          <a:bodyPr>
            <a:normAutofit/>
          </a:bodyPr>
          <a:lstStyle/>
          <a:p>
            <a:r>
              <a:rPr lang="en-US" dirty="0" smtClean="0"/>
              <a:t>Code formatting</a:t>
            </a:r>
          </a:p>
          <a:p>
            <a:r>
              <a:rPr lang="en-US" dirty="0" smtClean="0"/>
              <a:t>Code Naming</a:t>
            </a:r>
          </a:p>
          <a:p>
            <a:r>
              <a:rPr lang="en-US" dirty="0" smtClean="0"/>
              <a:t>Documentation</a:t>
            </a:r>
          </a:p>
          <a:p>
            <a:r>
              <a:rPr lang="en-US" dirty="0" smtClean="0"/>
              <a:t>Spelling and Grammar</a:t>
            </a:r>
          </a:p>
          <a:p>
            <a:r>
              <a:rPr lang="en-US" dirty="0" smtClean="0"/>
              <a:t>Design, layout, content  and organization of project website</a:t>
            </a:r>
          </a:p>
        </p:txBody>
      </p:sp>
      <p:sp>
        <p:nvSpPr>
          <p:cNvPr id="5" name="Text Placeholder 4"/>
          <p:cNvSpPr>
            <a:spLocks noGrp="1"/>
          </p:cNvSpPr>
          <p:nvPr>
            <p:ph type="body" sz="quarter" idx="3"/>
          </p:nvPr>
        </p:nvSpPr>
        <p:spPr/>
        <p:txBody>
          <a:bodyPr/>
          <a:lstStyle/>
          <a:p>
            <a:r>
              <a:rPr lang="en-US" dirty="0" smtClean="0"/>
              <a:t>COMM</a:t>
            </a:r>
            <a:endParaRPr lang="en-US" dirty="0"/>
          </a:p>
        </p:txBody>
      </p:sp>
      <p:sp>
        <p:nvSpPr>
          <p:cNvPr id="6" name="Content Placeholder 5"/>
          <p:cNvSpPr>
            <a:spLocks noGrp="1"/>
          </p:cNvSpPr>
          <p:nvPr>
            <p:ph sz="quarter" idx="4"/>
          </p:nvPr>
        </p:nvSpPr>
        <p:spPr/>
        <p:txBody>
          <a:bodyPr>
            <a:normAutofit fontScale="85000" lnSpcReduction="20000"/>
          </a:bodyPr>
          <a:lstStyle/>
          <a:p>
            <a:r>
              <a:rPr lang="en-US" dirty="0"/>
              <a:t>Website describing the game with screenshots.</a:t>
            </a:r>
          </a:p>
          <a:p>
            <a:r>
              <a:rPr lang="en-US" dirty="0"/>
              <a:t>Website has link to zipped game project.</a:t>
            </a:r>
          </a:p>
          <a:p>
            <a:r>
              <a:rPr lang="en-US" dirty="0"/>
              <a:t>Website </a:t>
            </a:r>
            <a:r>
              <a:rPr lang="en-US" dirty="0" smtClean="0"/>
              <a:t>has link to zipped exe.</a:t>
            </a:r>
          </a:p>
          <a:p>
            <a:r>
              <a:rPr lang="en-US" dirty="0" smtClean="0"/>
              <a:t>Website has link to source as text file.</a:t>
            </a:r>
          </a:p>
          <a:p>
            <a:r>
              <a:rPr lang="en-US" dirty="0" smtClean="0"/>
              <a:t>Website has revised class map </a:t>
            </a:r>
            <a:r>
              <a:rPr lang="en-US" dirty="0"/>
              <a:t>with variable, constructor and method information.</a:t>
            </a:r>
          </a:p>
          <a:p>
            <a:r>
              <a:rPr lang="en-US" dirty="0" smtClean="0"/>
              <a:t>Website has detailed explanation of how OOP was incorporated into the code (refer to your revised, updated class map).</a:t>
            </a:r>
            <a:endParaRPr lang="en-US" dirty="0"/>
          </a:p>
          <a:p>
            <a:endParaRPr lang="en-US" dirty="0"/>
          </a:p>
        </p:txBody>
      </p:sp>
    </p:spTree>
    <p:extLst>
      <p:ext uri="{BB962C8B-B14F-4D97-AF65-F5344CB8AC3E}">
        <p14:creationId xmlns:p14="http://schemas.microsoft.com/office/powerpoint/2010/main" val="337725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Game-Crazy Eights</a:t>
            </a:r>
            <a:endParaRPr lang="en-US" dirty="0"/>
          </a:p>
        </p:txBody>
      </p:sp>
      <p:sp>
        <p:nvSpPr>
          <p:cNvPr id="3" name="Content Placeholder 2"/>
          <p:cNvSpPr>
            <a:spLocks noGrp="1"/>
          </p:cNvSpPr>
          <p:nvPr>
            <p:ph idx="1"/>
          </p:nvPr>
        </p:nvSpPr>
        <p:spPr>
          <a:xfrm>
            <a:off x="152400" y="1600200"/>
            <a:ext cx="8915400" cy="5181600"/>
          </a:xfrm>
        </p:spPr>
        <p:txBody>
          <a:bodyPr>
            <a:normAutofit fontScale="55000" lnSpcReduction="20000"/>
          </a:bodyPr>
          <a:lstStyle/>
          <a:p>
            <a:r>
              <a:rPr lang="en-US" dirty="0" smtClean="0"/>
              <a:t>In order to solve our problem we need to begin by first understanding it.</a:t>
            </a:r>
          </a:p>
          <a:p>
            <a:r>
              <a:rPr lang="en-US" dirty="0" smtClean="0"/>
              <a:t>What is Crazy Eights?</a:t>
            </a:r>
          </a:p>
          <a:p>
            <a:r>
              <a:rPr lang="en-US" dirty="0" smtClean="0"/>
              <a:t>It’s a simple card game where the object is to get rid of all your cards as quickly as possible.</a:t>
            </a:r>
          </a:p>
          <a:p>
            <a:r>
              <a:rPr lang="en-US" dirty="0" smtClean="0"/>
              <a:t>You start off by getting a </a:t>
            </a:r>
            <a:r>
              <a:rPr lang="en-US" b="1" dirty="0" smtClean="0"/>
              <a:t>deck </a:t>
            </a:r>
            <a:r>
              <a:rPr lang="en-US" dirty="0" smtClean="0"/>
              <a:t>of cards.</a:t>
            </a:r>
          </a:p>
          <a:p>
            <a:r>
              <a:rPr lang="en-US" dirty="0" smtClean="0"/>
              <a:t>The deck is shuffled.</a:t>
            </a:r>
          </a:p>
          <a:p>
            <a:r>
              <a:rPr lang="en-US" dirty="0" smtClean="0"/>
              <a:t>There are usually only two </a:t>
            </a:r>
            <a:r>
              <a:rPr lang="en-US" b="1" dirty="0" smtClean="0"/>
              <a:t>players</a:t>
            </a:r>
            <a:r>
              <a:rPr lang="en-US" dirty="0" smtClean="0"/>
              <a:t>, however you can still play with more.</a:t>
            </a:r>
          </a:p>
          <a:p>
            <a:r>
              <a:rPr lang="en-US" dirty="0" smtClean="0"/>
              <a:t>Each player is assigned 8 cards (we will refer to this as each player’s </a:t>
            </a:r>
            <a:r>
              <a:rPr lang="en-US" b="1" dirty="0" smtClean="0"/>
              <a:t>hand</a:t>
            </a:r>
            <a:r>
              <a:rPr lang="en-US" dirty="0" smtClean="0"/>
              <a:t>).</a:t>
            </a:r>
          </a:p>
          <a:p>
            <a:r>
              <a:rPr lang="en-US" dirty="0" smtClean="0"/>
              <a:t>The deck is then placed down on the table between the players so that all card faces are hidden but the first card on the top is removed and placed face up on the table. This single card will form what will become a growing pile, so let’s call this the </a:t>
            </a:r>
            <a:r>
              <a:rPr lang="en-US" b="1" dirty="0" smtClean="0"/>
              <a:t>pile</a:t>
            </a:r>
            <a:r>
              <a:rPr lang="en-US" dirty="0" smtClean="0"/>
              <a:t>.</a:t>
            </a:r>
          </a:p>
          <a:p>
            <a:r>
              <a:rPr lang="en-US" dirty="0" smtClean="0"/>
              <a:t>Each player, one at a time, looks through their hand and tries to find cards that match the </a:t>
            </a:r>
            <a:r>
              <a:rPr lang="en-US" b="1" dirty="0" smtClean="0"/>
              <a:t>suit </a:t>
            </a:r>
            <a:r>
              <a:rPr lang="en-US" dirty="0" smtClean="0"/>
              <a:t>of the card that is face up on the pile. They can then place these cards and any other card  that is of the same  </a:t>
            </a:r>
            <a:r>
              <a:rPr lang="en-US" b="1" dirty="0" smtClean="0"/>
              <a:t>value</a:t>
            </a:r>
            <a:r>
              <a:rPr lang="en-US" dirty="0" smtClean="0"/>
              <a:t> onto the pile. </a:t>
            </a:r>
          </a:p>
          <a:p>
            <a:r>
              <a:rPr lang="en-US" dirty="0" smtClean="0"/>
              <a:t>If the player does not have a card that matches the suit then they need to pick up a card from the </a:t>
            </a:r>
            <a:r>
              <a:rPr lang="en-US" b="1" dirty="0" smtClean="0"/>
              <a:t>deck</a:t>
            </a:r>
            <a:r>
              <a:rPr lang="en-US" dirty="0" smtClean="0"/>
              <a:t> and the play is passed to the other player.</a:t>
            </a:r>
          </a:p>
          <a:p>
            <a:r>
              <a:rPr lang="en-US" dirty="0" smtClean="0"/>
              <a:t>This continues between players until one of them gets rid of all their cards and wins!</a:t>
            </a:r>
            <a:endParaRPr lang="en-US" dirty="0"/>
          </a:p>
        </p:txBody>
      </p:sp>
    </p:spTree>
    <p:extLst>
      <p:ext uri="{BB962C8B-B14F-4D97-AF65-F5344CB8AC3E}">
        <p14:creationId xmlns:p14="http://schemas.microsoft.com/office/powerpoint/2010/main" val="4026987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the Classes</a:t>
            </a:r>
            <a:endParaRPr lang="en-US" dirty="0"/>
          </a:p>
        </p:txBody>
      </p:sp>
      <p:sp>
        <p:nvSpPr>
          <p:cNvPr id="3" name="Content Placeholder 2"/>
          <p:cNvSpPr>
            <a:spLocks noGrp="1"/>
          </p:cNvSpPr>
          <p:nvPr>
            <p:ph idx="1"/>
          </p:nvPr>
        </p:nvSpPr>
        <p:spPr/>
        <p:txBody>
          <a:bodyPr>
            <a:normAutofit lnSpcReduction="10000"/>
          </a:bodyPr>
          <a:lstStyle/>
          <a:p>
            <a:r>
              <a:rPr lang="en-US" dirty="0" smtClean="0"/>
              <a:t>The first step in creating the game is to come up with all potential classes/objects.</a:t>
            </a:r>
          </a:p>
          <a:p>
            <a:r>
              <a:rPr lang="en-US" dirty="0" smtClean="0"/>
              <a:t>List of classes/objects:</a:t>
            </a:r>
          </a:p>
          <a:p>
            <a:pPr marL="514350" indent="-514350">
              <a:buFont typeface="+mj-lt"/>
              <a:buAutoNum type="arabicPeriod"/>
            </a:pPr>
            <a:r>
              <a:rPr lang="en-US" dirty="0" smtClean="0"/>
              <a:t>Card</a:t>
            </a:r>
          </a:p>
          <a:p>
            <a:pPr marL="514350" indent="-514350">
              <a:buFont typeface="+mj-lt"/>
              <a:buAutoNum type="arabicPeriod"/>
            </a:pPr>
            <a:r>
              <a:rPr lang="en-US" dirty="0" smtClean="0"/>
              <a:t>Deck</a:t>
            </a:r>
          </a:p>
          <a:p>
            <a:pPr marL="514350" indent="-514350">
              <a:buFont typeface="+mj-lt"/>
              <a:buAutoNum type="arabicPeriod"/>
            </a:pPr>
            <a:r>
              <a:rPr lang="en-US" dirty="0" smtClean="0"/>
              <a:t>Player</a:t>
            </a:r>
          </a:p>
          <a:p>
            <a:pPr marL="514350" indent="-514350">
              <a:buFont typeface="+mj-lt"/>
              <a:buAutoNum type="arabicPeriod"/>
            </a:pPr>
            <a:r>
              <a:rPr lang="en-US" dirty="0" smtClean="0"/>
              <a:t>Pile</a:t>
            </a:r>
          </a:p>
          <a:p>
            <a:pPr marL="514350" indent="-514350">
              <a:buFont typeface="+mj-lt"/>
              <a:buAutoNum type="arabicPeriod"/>
            </a:pPr>
            <a:r>
              <a:rPr lang="en-US" dirty="0" smtClean="0"/>
              <a:t>Others?</a:t>
            </a:r>
            <a:endParaRPr lang="en-US" dirty="0"/>
          </a:p>
        </p:txBody>
      </p:sp>
    </p:spTree>
    <p:extLst>
      <p:ext uri="{BB962C8B-B14F-4D97-AF65-F5344CB8AC3E}">
        <p14:creationId xmlns:p14="http://schemas.microsoft.com/office/powerpoint/2010/main" val="3337923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the Class Prototype</a:t>
            </a:r>
            <a:endParaRPr lang="en-US" dirty="0"/>
          </a:p>
        </p:txBody>
      </p:sp>
      <p:sp>
        <p:nvSpPr>
          <p:cNvPr id="3" name="Content Placeholder 2"/>
          <p:cNvSpPr>
            <a:spLocks noGrp="1"/>
          </p:cNvSpPr>
          <p:nvPr>
            <p:ph idx="1"/>
          </p:nvPr>
        </p:nvSpPr>
        <p:spPr/>
        <p:txBody>
          <a:bodyPr/>
          <a:lstStyle/>
          <a:p>
            <a:r>
              <a:rPr lang="en-US" dirty="0" smtClean="0"/>
              <a:t>Each class requires a list of properties and functions.</a:t>
            </a:r>
          </a:p>
          <a:p>
            <a:r>
              <a:rPr lang="en-US" dirty="0" smtClean="0"/>
              <a:t>Each class may or may not be instantiated into an object and therefore we need to come up with potential constructors.</a:t>
            </a:r>
            <a:endParaRPr lang="en-US" dirty="0"/>
          </a:p>
        </p:txBody>
      </p:sp>
    </p:spTree>
    <p:extLst>
      <p:ext uri="{BB962C8B-B14F-4D97-AF65-F5344CB8AC3E}">
        <p14:creationId xmlns:p14="http://schemas.microsoft.com/office/powerpoint/2010/main" val="3478339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Card(</a:t>
            </a:r>
            <a:r>
              <a:rPr lang="en-US" dirty="0" err="1" smtClean="0"/>
              <a:t>int,String</a:t>
            </a:r>
            <a:r>
              <a:rPr lang="en-US" dirty="0" smtClean="0"/>
              <a:t>)</a:t>
            </a:r>
            <a:br>
              <a:rPr lang="en-US" dirty="0" smtClean="0"/>
            </a:br>
            <a:r>
              <a:rPr lang="en-US" sz="2700" dirty="0" smtClean="0"/>
              <a:t>-we build this card by providing a number value and a string suit name</a:t>
            </a:r>
            <a:endParaRPr lang="en-US" dirty="0"/>
          </a:p>
        </p:txBody>
      </p:sp>
      <p:sp>
        <p:nvSpPr>
          <p:cNvPr id="3" name="Text Placeholder 2"/>
          <p:cNvSpPr>
            <a:spLocks noGrp="1"/>
          </p:cNvSpPr>
          <p:nvPr>
            <p:ph type="body" idx="1"/>
          </p:nvPr>
        </p:nvSpPr>
        <p:spPr/>
        <p:txBody>
          <a:bodyPr/>
          <a:lstStyle/>
          <a:p>
            <a:r>
              <a:rPr lang="en-US" dirty="0" smtClean="0"/>
              <a:t>Properties</a:t>
            </a:r>
            <a:endParaRPr lang="en-US" dirty="0"/>
          </a:p>
        </p:txBody>
      </p:sp>
      <p:sp>
        <p:nvSpPr>
          <p:cNvPr id="4" name="Content Placeholder 3"/>
          <p:cNvSpPr>
            <a:spLocks noGrp="1"/>
          </p:cNvSpPr>
          <p:nvPr>
            <p:ph sz="half" idx="2"/>
          </p:nvPr>
        </p:nvSpPr>
        <p:spPr/>
        <p:txBody>
          <a:bodyPr>
            <a:normAutofit fontScale="92500" lnSpcReduction="10000"/>
          </a:bodyPr>
          <a:lstStyle/>
          <a:p>
            <a:r>
              <a:rPr lang="en-US" b="1" dirty="0" err="1" smtClean="0"/>
              <a:t>int</a:t>
            </a:r>
            <a:r>
              <a:rPr lang="en-US" b="1" dirty="0" smtClean="0"/>
              <a:t> value</a:t>
            </a:r>
            <a:r>
              <a:rPr lang="en-US" dirty="0" smtClean="0"/>
              <a:t>-the actual numerical value of the card (to make things simple jack is 11, queen 12 and king is 13)</a:t>
            </a:r>
          </a:p>
          <a:p>
            <a:r>
              <a:rPr lang="en-US" b="1" dirty="0" smtClean="0"/>
              <a:t>String suit</a:t>
            </a:r>
            <a:r>
              <a:rPr lang="en-US" dirty="0" smtClean="0"/>
              <a:t>-the name of the suit on the card (heart, spade, diamond, clover)</a:t>
            </a:r>
          </a:p>
          <a:p>
            <a:r>
              <a:rPr lang="en-US" b="1" dirty="0" smtClean="0"/>
              <a:t>String face</a:t>
            </a:r>
            <a:r>
              <a:rPr lang="en-US" dirty="0" smtClean="0"/>
              <a:t>-the actual appearance of the card (built using characters!!)</a:t>
            </a:r>
          </a:p>
          <a:p>
            <a:r>
              <a:rPr lang="en-US" b="1" dirty="0" smtClean="0"/>
              <a:t>String back</a:t>
            </a:r>
            <a:r>
              <a:rPr lang="en-US" dirty="0" smtClean="0"/>
              <a:t>-the back face of the card built using characters</a:t>
            </a:r>
          </a:p>
          <a:p>
            <a:pPr marL="0" indent="0">
              <a:buNone/>
            </a:pPr>
            <a:endParaRPr lang="en-US" dirty="0" smtClean="0"/>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Functions</a:t>
            </a:r>
            <a:endParaRPr lang="en-US" dirty="0"/>
          </a:p>
        </p:txBody>
      </p:sp>
      <p:sp>
        <p:nvSpPr>
          <p:cNvPr id="6" name="Content Placeholder 5"/>
          <p:cNvSpPr>
            <a:spLocks noGrp="1"/>
          </p:cNvSpPr>
          <p:nvPr>
            <p:ph sz="quarter" idx="4"/>
          </p:nvPr>
        </p:nvSpPr>
        <p:spPr/>
        <p:txBody>
          <a:bodyPr/>
          <a:lstStyle/>
          <a:p>
            <a:r>
              <a:rPr lang="en-US" b="1" dirty="0" err="1" smtClean="0"/>
              <a:t>int</a:t>
            </a:r>
            <a:r>
              <a:rPr lang="en-US" b="1" dirty="0" smtClean="0"/>
              <a:t> </a:t>
            </a:r>
            <a:r>
              <a:rPr lang="en-US" b="1" dirty="0" err="1" smtClean="0"/>
              <a:t>getValue</a:t>
            </a:r>
            <a:r>
              <a:rPr lang="en-US" b="1" dirty="0" smtClean="0"/>
              <a:t>()</a:t>
            </a:r>
            <a:r>
              <a:rPr lang="en-US" dirty="0" smtClean="0"/>
              <a:t>-access method to return the value of the card</a:t>
            </a:r>
          </a:p>
          <a:p>
            <a:r>
              <a:rPr lang="en-US" b="1" dirty="0" smtClean="0"/>
              <a:t>String </a:t>
            </a:r>
            <a:r>
              <a:rPr lang="en-US" b="1" dirty="0" err="1" smtClean="0"/>
              <a:t>getSuit</a:t>
            </a:r>
            <a:r>
              <a:rPr lang="en-US" b="1" dirty="0" smtClean="0"/>
              <a:t>()</a:t>
            </a:r>
            <a:r>
              <a:rPr lang="en-US" dirty="0" smtClean="0"/>
              <a:t>-access method to return the suit name of </a:t>
            </a:r>
            <a:r>
              <a:rPr lang="en-US" dirty="0"/>
              <a:t>the card(heart, spade, diamond, clover)</a:t>
            </a:r>
          </a:p>
          <a:p>
            <a:pPr marL="0" indent="0">
              <a:buNone/>
            </a:pPr>
            <a:endParaRPr lang="en-US" dirty="0" smtClean="0"/>
          </a:p>
          <a:p>
            <a:endParaRPr lang="en-US" dirty="0"/>
          </a:p>
        </p:txBody>
      </p:sp>
    </p:spTree>
    <p:extLst>
      <p:ext uri="{BB962C8B-B14F-4D97-AF65-F5344CB8AC3E}">
        <p14:creationId xmlns:p14="http://schemas.microsoft.com/office/powerpoint/2010/main" val="1620813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ArrayList</a:t>
            </a:r>
            <a:r>
              <a:rPr lang="en-US" dirty="0" err="1" smtClean="0">
                <a:sym typeface="Wingdings" panose="05000000000000000000" pitchFamily="2" charset="2"/>
              </a:rPr>
              <a:t></a:t>
            </a:r>
            <a:r>
              <a:rPr lang="en-US" dirty="0" err="1" smtClean="0"/>
              <a:t>Deck</a:t>
            </a:r>
            <a:r>
              <a:rPr lang="en-US" dirty="0" smtClean="0"/>
              <a:t>()</a:t>
            </a:r>
            <a:br>
              <a:rPr lang="en-US" dirty="0" smtClean="0"/>
            </a:br>
            <a:r>
              <a:rPr lang="en-US" sz="2700" dirty="0" smtClean="0"/>
              <a:t>-the deck is a resizable list of cards</a:t>
            </a:r>
            <a:br>
              <a:rPr lang="en-US" sz="2700" dirty="0" smtClean="0"/>
            </a:br>
            <a:r>
              <a:rPr lang="en-US" sz="2700" dirty="0" smtClean="0"/>
              <a:t>-therefore it can inherit many of its features from the </a:t>
            </a:r>
            <a:r>
              <a:rPr lang="en-US" sz="2700" dirty="0" err="1" smtClean="0"/>
              <a:t>ArrayList</a:t>
            </a:r>
            <a:r>
              <a:rPr lang="en-US" sz="2700" dirty="0" smtClean="0"/>
              <a:t/>
            </a:r>
            <a:br>
              <a:rPr lang="en-US" sz="2700" dirty="0" smtClean="0"/>
            </a:br>
            <a:r>
              <a:rPr lang="en-US" sz="2700" dirty="0" smtClean="0"/>
              <a:t>-when created we add all the cards to it</a:t>
            </a:r>
            <a:endParaRPr lang="en-US" sz="2700" dirty="0"/>
          </a:p>
        </p:txBody>
      </p:sp>
      <p:sp>
        <p:nvSpPr>
          <p:cNvPr id="3" name="Text Placeholder 2"/>
          <p:cNvSpPr>
            <a:spLocks noGrp="1"/>
          </p:cNvSpPr>
          <p:nvPr>
            <p:ph type="body" idx="1"/>
          </p:nvPr>
        </p:nvSpPr>
        <p:spPr/>
        <p:txBody>
          <a:bodyPr/>
          <a:lstStyle/>
          <a:p>
            <a:r>
              <a:rPr lang="en-US" dirty="0" smtClean="0"/>
              <a:t>Properties</a:t>
            </a:r>
            <a:endParaRPr lang="en-US" dirty="0"/>
          </a:p>
        </p:txBody>
      </p:sp>
      <p:sp>
        <p:nvSpPr>
          <p:cNvPr id="4" name="Content Placeholder 3"/>
          <p:cNvSpPr>
            <a:spLocks noGrp="1"/>
          </p:cNvSpPr>
          <p:nvPr>
            <p:ph sz="half" idx="2"/>
          </p:nvPr>
        </p:nvSpPr>
        <p:spPr/>
        <p:txBody>
          <a:bodyPr/>
          <a:lstStyle/>
          <a:p>
            <a:r>
              <a:rPr lang="en-US" dirty="0" smtClean="0"/>
              <a:t>inherited from </a:t>
            </a:r>
            <a:r>
              <a:rPr lang="en-US" dirty="0" err="1" smtClean="0"/>
              <a:t>ArrayList</a:t>
            </a:r>
            <a:endParaRPr lang="en-US" dirty="0"/>
          </a:p>
        </p:txBody>
      </p:sp>
      <p:sp>
        <p:nvSpPr>
          <p:cNvPr id="5" name="Text Placeholder 4"/>
          <p:cNvSpPr>
            <a:spLocks noGrp="1"/>
          </p:cNvSpPr>
          <p:nvPr>
            <p:ph type="body" sz="quarter" idx="3"/>
          </p:nvPr>
        </p:nvSpPr>
        <p:spPr/>
        <p:txBody>
          <a:bodyPr/>
          <a:lstStyle/>
          <a:p>
            <a:r>
              <a:rPr lang="en-US" dirty="0" smtClean="0"/>
              <a:t>Functions</a:t>
            </a:r>
            <a:endParaRPr lang="en-US" dirty="0"/>
          </a:p>
        </p:txBody>
      </p:sp>
      <p:sp>
        <p:nvSpPr>
          <p:cNvPr id="6" name="Content Placeholder 5"/>
          <p:cNvSpPr>
            <a:spLocks noGrp="1"/>
          </p:cNvSpPr>
          <p:nvPr>
            <p:ph sz="quarter" idx="4"/>
          </p:nvPr>
        </p:nvSpPr>
        <p:spPr/>
        <p:txBody>
          <a:bodyPr>
            <a:normAutofit lnSpcReduction="10000"/>
          </a:bodyPr>
          <a:lstStyle/>
          <a:p>
            <a:r>
              <a:rPr lang="en-US" b="1" dirty="0" smtClean="0"/>
              <a:t>void shuffle()</a:t>
            </a:r>
            <a:r>
              <a:rPr lang="en-US" dirty="0" smtClean="0"/>
              <a:t>-shuffle the deck using the Fisher-Yates shuffle algorithm</a:t>
            </a:r>
          </a:p>
          <a:p>
            <a:r>
              <a:rPr lang="en-US" b="1" dirty="0" smtClean="0"/>
              <a:t>card deal()-</a:t>
            </a:r>
            <a:r>
              <a:rPr lang="en-US" dirty="0" smtClean="0"/>
              <a:t>take a card from the top and return it for use in the game</a:t>
            </a:r>
          </a:p>
          <a:p>
            <a:r>
              <a:rPr lang="en-US" b="1" dirty="0" err="1" smtClean="0"/>
              <a:t>addCard</a:t>
            </a:r>
            <a:r>
              <a:rPr lang="en-US" b="1" dirty="0" smtClean="0"/>
              <a:t>(card)-</a:t>
            </a:r>
            <a:r>
              <a:rPr lang="en-US" dirty="0" smtClean="0"/>
              <a:t>add a given card to the bottom of the deck</a:t>
            </a:r>
          </a:p>
          <a:p>
            <a:r>
              <a:rPr lang="en-US" dirty="0" smtClean="0"/>
              <a:t>inherited from </a:t>
            </a:r>
            <a:r>
              <a:rPr lang="en-US" dirty="0" err="1" smtClean="0"/>
              <a:t>ArrayList</a:t>
            </a:r>
            <a:endParaRPr lang="en-US" dirty="0" smtClean="0"/>
          </a:p>
          <a:p>
            <a:pPr marL="0" indent="0">
              <a:buNone/>
            </a:pPr>
            <a:endParaRPr lang="en-US" dirty="0"/>
          </a:p>
        </p:txBody>
      </p:sp>
    </p:spTree>
    <p:extLst>
      <p:ext uri="{BB962C8B-B14F-4D97-AF65-F5344CB8AC3E}">
        <p14:creationId xmlns:p14="http://schemas.microsoft.com/office/powerpoint/2010/main" val="236690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Player(String)</a:t>
            </a:r>
            <a:br>
              <a:rPr lang="en-US" dirty="0" smtClean="0"/>
            </a:br>
            <a:r>
              <a:rPr lang="en-US" sz="2700" dirty="0" smtClean="0"/>
              <a:t>-creates the player given a name</a:t>
            </a:r>
            <a:br>
              <a:rPr lang="en-US" sz="2700" dirty="0" smtClean="0"/>
            </a:br>
            <a:r>
              <a:rPr lang="en-US" sz="2700" dirty="0" smtClean="0"/>
              <a:t>-sets their starting score to 0 </a:t>
            </a:r>
            <a:br>
              <a:rPr lang="en-US" sz="2700" dirty="0" smtClean="0"/>
            </a:br>
            <a:r>
              <a:rPr lang="en-US" sz="2700" dirty="0" smtClean="0"/>
              <a:t>-creates an empty set of cards (they’re not assigned yet)</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r>
              <a:rPr lang="en-US" dirty="0" smtClean="0"/>
              <a:t>Properties</a:t>
            </a:r>
            <a:endParaRPr lang="en-US" dirty="0"/>
          </a:p>
        </p:txBody>
      </p:sp>
      <p:sp>
        <p:nvSpPr>
          <p:cNvPr id="4" name="Content Placeholder 3"/>
          <p:cNvSpPr>
            <a:spLocks noGrp="1"/>
          </p:cNvSpPr>
          <p:nvPr>
            <p:ph sz="half" idx="2"/>
          </p:nvPr>
        </p:nvSpPr>
        <p:spPr/>
        <p:txBody>
          <a:bodyPr/>
          <a:lstStyle/>
          <a:p>
            <a:r>
              <a:rPr lang="en-US" b="1" dirty="0" smtClean="0"/>
              <a:t>String Name</a:t>
            </a:r>
            <a:r>
              <a:rPr lang="en-US" dirty="0" smtClean="0"/>
              <a:t>-obvious</a:t>
            </a:r>
          </a:p>
          <a:p>
            <a:r>
              <a:rPr lang="en-US" b="1" dirty="0" smtClean="0"/>
              <a:t>deck </a:t>
            </a:r>
            <a:r>
              <a:rPr lang="en-US" b="1" dirty="0" err="1" smtClean="0"/>
              <a:t>cardsInhand</a:t>
            </a:r>
            <a:r>
              <a:rPr lang="en-US" dirty="0" smtClean="0"/>
              <a:t>-a deck-like set of cards managed by the user</a:t>
            </a:r>
            <a:endParaRPr lang="en-US" dirty="0"/>
          </a:p>
        </p:txBody>
      </p:sp>
      <p:sp>
        <p:nvSpPr>
          <p:cNvPr id="5" name="Text Placeholder 4"/>
          <p:cNvSpPr>
            <a:spLocks noGrp="1"/>
          </p:cNvSpPr>
          <p:nvPr>
            <p:ph type="body" sz="quarter" idx="3"/>
          </p:nvPr>
        </p:nvSpPr>
        <p:spPr/>
        <p:txBody>
          <a:bodyPr/>
          <a:lstStyle/>
          <a:p>
            <a:r>
              <a:rPr lang="en-US" dirty="0" smtClean="0"/>
              <a:t>Functions</a:t>
            </a:r>
            <a:endParaRPr lang="en-US" dirty="0"/>
          </a:p>
        </p:txBody>
      </p:sp>
      <p:sp>
        <p:nvSpPr>
          <p:cNvPr id="6" name="Content Placeholder 5"/>
          <p:cNvSpPr>
            <a:spLocks noGrp="1"/>
          </p:cNvSpPr>
          <p:nvPr>
            <p:ph sz="quarter" idx="4"/>
          </p:nvPr>
        </p:nvSpPr>
        <p:spPr/>
        <p:txBody>
          <a:bodyPr>
            <a:normAutofit fontScale="85000" lnSpcReduction="20000"/>
          </a:bodyPr>
          <a:lstStyle/>
          <a:p>
            <a:r>
              <a:rPr lang="en-US" b="1" dirty="0" err="1" smtClean="0"/>
              <a:t>orderCardsInHandByValue</a:t>
            </a:r>
            <a:r>
              <a:rPr lang="en-US" b="1" dirty="0" smtClean="0"/>
              <a:t>()-</a:t>
            </a:r>
            <a:r>
              <a:rPr lang="en-US" dirty="0" smtClean="0"/>
              <a:t>sorts the cards by their numerical value</a:t>
            </a:r>
          </a:p>
          <a:p>
            <a:r>
              <a:rPr lang="en-US" b="1" dirty="0" err="1" smtClean="0"/>
              <a:t>orderCardsInHandBySuit</a:t>
            </a:r>
            <a:r>
              <a:rPr lang="en-US" b="1" dirty="0" smtClean="0"/>
              <a:t>()-</a:t>
            </a:r>
            <a:r>
              <a:rPr lang="en-US" dirty="0" smtClean="0"/>
              <a:t>sorts the players cards by the suit name</a:t>
            </a:r>
          </a:p>
          <a:p>
            <a:r>
              <a:rPr lang="en-US" sz="1800" b="1" dirty="0" smtClean="0"/>
              <a:t>Card </a:t>
            </a:r>
            <a:r>
              <a:rPr lang="en-US" sz="1800" b="1" dirty="0" err="1" smtClean="0"/>
              <a:t>dumpCardInHand</a:t>
            </a:r>
            <a:r>
              <a:rPr lang="en-US" sz="1800" b="1" dirty="0" smtClean="0"/>
              <a:t>(</a:t>
            </a:r>
            <a:r>
              <a:rPr lang="en-US" sz="1800" b="1" dirty="0" err="1" smtClean="0"/>
              <a:t>int,String</a:t>
            </a:r>
            <a:r>
              <a:rPr lang="en-US" sz="1800" b="1" dirty="0" smtClean="0"/>
              <a:t>)</a:t>
            </a:r>
            <a:r>
              <a:rPr lang="en-US" sz="2000" dirty="0" smtClean="0"/>
              <a:t>-</a:t>
            </a:r>
            <a:r>
              <a:rPr lang="en-US" dirty="0" smtClean="0"/>
              <a:t>removes and returns a card given its value and suit</a:t>
            </a:r>
          </a:p>
          <a:p>
            <a:r>
              <a:rPr lang="en-US" b="1" dirty="0" err="1" smtClean="0"/>
              <a:t>boolean</a:t>
            </a:r>
            <a:r>
              <a:rPr lang="en-US" b="1" dirty="0" smtClean="0"/>
              <a:t> </a:t>
            </a:r>
            <a:r>
              <a:rPr lang="en-US" b="1" dirty="0" err="1" smtClean="0"/>
              <a:t>hasCard</a:t>
            </a:r>
            <a:r>
              <a:rPr lang="en-US" b="1" dirty="0" smtClean="0"/>
              <a:t>(</a:t>
            </a:r>
            <a:r>
              <a:rPr lang="en-US" b="1" dirty="0" err="1" smtClean="0"/>
              <a:t>int,String</a:t>
            </a:r>
            <a:r>
              <a:rPr lang="en-US" b="1" dirty="0" smtClean="0"/>
              <a:t>)-</a:t>
            </a:r>
            <a:r>
              <a:rPr lang="en-US" dirty="0" smtClean="0"/>
              <a:t>determines if the player has the card given its value and suit</a:t>
            </a:r>
          </a:p>
          <a:p>
            <a:r>
              <a:rPr lang="en-US" b="1" dirty="0" smtClean="0"/>
              <a:t>void </a:t>
            </a:r>
            <a:r>
              <a:rPr lang="en-US" b="1" dirty="0" err="1" smtClean="0"/>
              <a:t>showHand</a:t>
            </a:r>
            <a:r>
              <a:rPr lang="en-US" b="1" dirty="0" smtClean="0"/>
              <a:t>()-</a:t>
            </a:r>
            <a:r>
              <a:rPr lang="en-US" dirty="0" smtClean="0"/>
              <a:t>displays all the cards the player has</a:t>
            </a:r>
          </a:p>
          <a:p>
            <a:endParaRPr lang="en-US" dirty="0"/>
          </a:p>
        </p:txBody>
      </p:sp>
    </p:spTree>
    <p:extLst>
      <p:ext uri="{BB962C8B-B14F-4D97-AF65-F5344CB8AC3E}">
        <p14:creationId xmlns:p14="http://schemas.microsoft.com/office/powerpoint/2010/main" val="236690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smtClean="0">
                <a:sym typeface="Wingdings" panose="05000000000000000000" pitchFamily="2" charset="2"/>
              </a:rPr>
              <a:t>Deck</a:t>
            </a:r>
            <a:r>
              <a:rPr lang="en-US" sz="3600" b="1" dirty="0" err="1" smtClean="0"/>
              <a:t>Pile</a:t>
            </a:r>
            <a:r>
              <a:rPr lang="en-US" sz="3600" b="1" dirty="0" smtClean="0"/>
              <a:t>(deck)</a:t>
            </a:r>
            <a:r>
              <a:rPr lang="en-US" sz="2000" dirty="0" smtClean="0"/>
              <a:t/>
            </a:r>
            <a:br>
              <a:rPr lang="en-US" sz="2000" dirty="0" smtClean="0"/>
            </a:br>
            <a:r>
              <a:rPr lang="en-US" sz="2000" dirty="0" smtClean="0"/>
              <a:t>-build the pile by adding the top card from a deck of cards</a:t>
            </a:r>
            <a:br>
              <a:rPr lang="en-US" sz="2000" dirty="0" smtClean="0"/>
            </a:br>
            <a:r>
              <a:rPr lang="en-US" sz="2000" dirty="0" smtClean="0"/>
              <a:t>-the Pile is a kind of deck as it has a series of cards in it that can be shuffled, have cards added to it and removed from it etc.</a:t>
            </a:r>
            <a:endParaRPr lang="en-US" sz="2000" dirty="0"/>
          </a:p>
        </p:txBody>
      </p:sp>
      <p:sp>
        <p:nvSpPr>
          <p:cNvPr id="3" name="Text Placeholder 2"/>
          <p:cNvSpPr>
            <a:spLocks noGrp="1"/>
          </p:cNvSpPr>
          <p:nvPr>
            <p:ph type="body" idx="1"/>
          </p:nvPr>
        </p:nvSpPr>
        <p:spPr/>
        <p:txBody>
          <a:bodyPr/>
          <a:lstStyle/>
          <a:p>
            <a:r>
              <a:rPr lang="en-US" dirty="0" smtClean="0"/>
              <a:t>Properties</a:t>
            </a:r>
            <a:endParaRPr lang="en-US" dirty="0"/>
          </a:p>
        </p:txBody>
      </p:sp>
      <p:sp>
        <p:nvSpPr>
          <p:cNvPr id="4" name="Content Placeholder 3"/>
          <p:cNvSpPr>
            <a:spLocks noGrp="1"/>
          </p:cNvSpPr>
          <p:nvPr>
            <p:ph sz="half" idx="2"/>
          </p:nvPr>
        </p:nvSpPr>
        <p:spPr/>
        <p:txBody>
          <a:bodyPr/>
          <a:lstStyle/>
          <a:p>
            <a:r>
              <a:rPr lang="en-US" b="1" dirty="0" smtClean="0"/>
              <a:t>card </a:t>
            </a:r>
            <a:r>
              <a:rPr lang="en-US" b="1" dirty="0" err="1" smtClean="0"/>
              <a:t>topCard</a:t>
            </a:r>
            <a:r>
              <a:rPr lang="en-US" dirty="0" smtClean="0"/>
              <a:t>-the current top card i.e. the one the players see</a:t>
            </a:r>
            <a:endParaRPr lang="en-US" dirty="0"/>
          </a:p>
        </p:txBody>
      </p:sp>
      <p:sp>
        <p:nvSpPr>
          <p:cNvPr id="5" name="Text Placeholder 4"/>
          <p:cNvSpPr>
            <a:spLocks noGrp="1"/>
          </p:cNvSpPr>
          <p:nvPr>
            <p:ph type="body" sz="quarter" idx="3"/>
          </p:nvPr>
        </p:nvSpPr>
        <p:spPr>
          <a:xfrm>
            <a:off x="4572000" y="1535113"/>
            <a:ext cx="4041775" cy="639762"/>
          </a:xfrm>
        </p:spPr>
        <p:txBody>
          <a:bodyPr/>
          <a:lstStyle/>
          <a:p>
            <a:r>
              <a:rPr lang="en-US" dirty="0" smtClean="0"/>
              <a:t>Functions</a:t>
            </a:r>
            <a:endParaRPr lang="en-US" dirty="0"/>
          </a:p>
        </p:txBody>
      </p:sp>
      <p:sp>
        <p:nvSpPr>
          <p:cNvPr id="6" name="Content Placeholder 5"/>
          <p:cNvSpPr>
            <a:spLocks noGrp="1"/>
          </p:cNvSpPr>
          <p:nvPr>
            <p:ph sz="quarter" idx="4"/>
          </p:nvPr>
        </p:nvSpPr>
        <p:spPr/>
        <p:txBody>
          <a:bodyPr/>
          <a:lstStyle/>
          <a:p>
            <a:r>
              <a:rPr lang="en-US" b="1" dirty="0" err="1" smtClean="0"/>
              <a:t>getTopCard</a:t>
            </a:r>
            <a:r>
              <a:rPr lang="en-US" b="1" dirty="0" smtClean="0"/>
              <a:t>()-</a:t>
            </a:r>
            <a:r>
              <a:rPr lang="en-US" dirty="0" smtClean="0"/>
              <a:t>returns the current card on top of the pile</a:t>
            </a:r>
          </a:p>
        </p:txBody>
      </p:sp>
    </p:spTree>
    <p:extLst>
      <p:ext uri="{BB962C8B-B14F-4D97-AF65-F5344CB8AC3E}">
        <p14:creationId xmlns:p14="http://schemas.microsoft.com/office/powerpoint/2010/main" val="236690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smtClean="0"/>
              <a:t>Game class to manage the game logic by incorporating the classes as objects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Start by creating the deck</a:t>
            </a:r>
          </a:p>
          <a:p>
            <a:r>
              <a:rPr lang="en-US" dirty="0" smtClean="0"/>
              <a:t>Create each player (give them names of course)</a:t>
            </a:r>
          </a:p>
          <a:p>
            <a:r>
              <a:rPr lang="en-US" dirty="0" smtClean="0"/>
              <a:t>Assign to each player 8 cards from the deck</a:t>
            </a:r>
          </a:p>
          <a:p>
            <a:r>
              <a:rPr lang="en-US" dirty="0" smtClean="0"/>
              <a:t>Create the game pile by giving it what’s left of the deck </a:t>
            </a:r>
          </a:p>
          <a:p>
            <a:r>
              <a:rPr lang="en-US" dirty="0" smtClean="0"/>
              <a:t>Get the top card from the pile and show it</a:t>
            </a:r>
          </a:p>
          <a:p>
            <a:r>
              <a:rPr lang="en-US" dirty="0" smtClean="0"/>
              <a:t>Now the first player makes one of several choices:</a:t>
            </a:r>
            <a:endParaRPr lang="en-US" dirty="0"/>
          </a:p>
        </p:txBody>
      </p:sp>
      <p:sp>
        <p:nvSpPr>
          <p:cNvPr id="6" name="Content Placeholder 5"/>
          <p:cNvSpPr>
            <a:spLocks noGrp="1"/>
          </p:cNvSpPr>
          <p:nvPr>
            <p:ph sz="quarter" idx="4"/>
          </p:nvPr>
        </p:nvSpPr>
        <p:spPr/>
        <p:txBody>
          <a:bodyPr>
            <a:normAutofit/>
          </a:bodyPr>
          <a:lstStyle/>
          <a:p>
            <a:r>
              <a:rPr lang="en-US" b="1" i="1" dirty="0" smtClean="0"/>
              <a:t>1</a:t>
            </a:r>
            <a:r>
              <a:rPr lang="en-US" b="1" i="1" dirty="0"/>
              <a:t>. Show </a:t>
            </a:r>
            <a:r>
              <a:rPr lang="en-US" b="1" i="1" dirty="0" smtClean="0"/>
              <a:t>Cards</a:t>
            </a:r>
            <a:endParaRPr lang="en-US" b="1" i="1" dirty="0"/>
          </a:p>
          <a:p>
            <a:r>
              <a:rPr lang="en-US" b="1" i="1" dirty="0" smtClean="0"/>
              <a:t>2</a:t>
            </a:r>
            <a:r>
              <a:rPr lang="en-US" b="1" i="1" dirty="0"/>
              <a:t>. Dump Card(s</a:t>
            </a:r>
            <a:r>
              <a:rPr lang="en-US" b="1" i="1" dirty="0" smtClean="0"/>
              <a:t>)</a:t>
            </a:r>
          </a:p>
          <a:p>
            <a:r>
              <a:rPr lang="en-US" b="1" i="1" dirty="0" smtClean="0"/>
              <a:t> 3</a:t>
            </a:r>
            <a:r>
              <a:rPr lang="en-US" b="1" i="1" dirty="0"/>
              <a:t>. Order Card(s) by </a:t>
            </a:r>
            <a:r>
              <a:rPr lang="en-US" b="1" i="1" dirty="0" smtClean="0"/>
              <a:t>Value</a:t>
            </a:r>
            <a:endParaRPr lang="en-US" b="1" i="1" dirty="0"/>
          </a:p>
          <a:p>
            <a:r>
              <a:rPr lang="en-US" b="1" i="1" dirty="0" smtClean="0"/>
              <a:t>4</a:t>
            </a:r>
            <a:r>
              <a:rPr lang="en-US" b="1" i="1" dirty="0"/>
              <a:t>. Order Card(s) by </a:t>
            </a:r>
            <a:r>
              <a:rPr lang="en-US" b="1" i="1" dirty="0" smtClean="0"/>
              <a:t>Suit</a:t>
            </a:r>
            <a:endParaRPr lang="en-US" b="1" i="1" dirty="0"/>
          </a:p>
          <a:p>
            <a:r>
              <a:rPr lang="en-US" b="1" i="1" dirty="0" smtClean="0"/>
              <a:t>5</a:t>
            </a:r>
            <a:r>
              <a:rPr lang="en-US" b="1" i="1" dirty="0"/>
              <a:t>. Pass to other </a:t>
            </a:r>
            <a:r>
              <a:rPr lang="en-US" b="1" i="1" dirty="0" smtClean="0"/>
              <a:t>player</a:t>
            </a:r>
            <a:endParaRPr lang="en-US" b="1" i="1" dirty="0"/>
          </a:p>
          <a:p>
            <a:r>
              <a:rPr lang="en-US" b="1" i="1" dirty="0" smtClean="0"/>
              <a:t>6</a:t>
            </a:r>
            <a:r>
              <a:rPr lang="en-US" b="1" i="1" dirty="0"/>
              <a:t>. Show top </a:t>
            </a:r>
            <a:r>
              <a:rPr lang="en-US" b="1" i="1" dirty="0" smtClean="0"/>
              <a:t>card</a:t>
            </a:r>
            <a:endParaRPr lang="en-US" b="1" i="1" dirty="0"/>
          </a:p>
          <a:p>
            <a:r>
              <a:rPr lang="en-US" b="1" i="1" dirty="0" smtClean="0"/>
              <a:t>7</a:t>
            </a:r>
            <a:r>
              <a:rPr lang="en-US" b="1" i="1" dirty="0"/>
              <a:t>. </a:t>
            </a:r>
            <a:r>
              <a:rPr lang="en-US" b="1" i="1" dirty="0" smtClean="0"/>
              <a:t>Quit</a:t>
            </a:r>
            <a:endParaRPr lang="en-US" dirty="0"/>
          </a:p>
        </p:txBody>
      </p:sp>
    </p:spTree>
    <p:extLst>
      <p:ext uri="{BB962C8B-B14F-4D97-AF65-F5344CB8AC3E}">
        <p14:creationId xmlns:p14="http://schemas.microsoft.com/office/powerpoint/2010/main" val="2748708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1175</Words>
  <Application>Microsoft Office PowerPoint</Application>
  <PresentationFormat>On-screen Show (4:3)</PresentationFormat>
  <Paragraphs>132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 OOP Practical Project</vt:lpstr>
      <vt:lpstr>The Game-Crazy Eights</vt:lpstr>
      <vt:lpstr>Designing the Classes</vt:lpstr>
      <vt:lpstr>Design the Class Prototype</vt:lpstr>
      <vt:lpstr>Card(int,String) -we build this card by providing a number value and a string suit name</vt:lpstr>
      <vt:lpstr>ArrayListDeck() -the deck is a resizable list of cards -therefore it can inherit many of its features from the ArrayList -when created we add all the cards to it</vt:lpstr>
      <vt:lpstr>Player(String) -creates the player given a name -sets their starting score to 0  -creates an empty set of cards (they’re not assigned yet) </vt:lpstr>
      <vt:lpstr>DeckPile(deck) -build the pile by adding the top card from a deck of cards -the Pile is a kind of deck as it has a series of cards in it that can be shuffled, have cards added to it and removed from it etc.</vt:lpstr>
      <vt:lpstr>game</vt:lpstr>
      <vt:lpstr>Game options</vt:lpstr>
      <vt:lpstr>Game options</vt:lpstr>
      <vt:lpstr>Game options</vt:lpstr>
      <vt:lpstr>Class Map</vt:lpstr>
      <vt:lpstr>Assignment</vt:lpstr>
      <vt:lpstr>Marking</vt:lpstr>
      <vt:lpstr>Marking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OOP Practical Project</dc:title>
  <dc:creator>Krnic, Albert</dc:creator>
  <cp:lastModifiedBy>AutoBVT</cp:lastModifiedBy>
  <cp:revision>49</cp:revision>
  <dcterms:created xsi:type="dcterms:W3CDTF">2006-08-16T00:00:00Z</dcterms:created>
  <dcterms:modified xsi:type="dcterms:W3CDTF">2018-05-15T13:40:26Z</dcterms:modified>
</cp:coreProperties>
</file>