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S%20projects\Udacity%20Nano%20Degree\Python\SQL\Query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S%20projects\Udacity%20Nano%20Degree\Python\SQL\Query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S%20projects\Udacity%20Nano%20Degree\Python\SQL\Query3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S%20projects\Udacity%20Nano%20Degree\Python\SQL\Query4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10 country in Renting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Query1!$A$2:$A$17</c:f>
              <c:strCache>
                <c:ptCount val="16"/>
                <c:pt idx="0">
                  <c:v>Sports</c:v>
                </c:pt>
                <c:pt idx="1">
                  <c:v>Action</c:v>
                </c:pt>
                <c:pt idx="2">
                  <c:v>Sci-Fi</c:v>
                </c:pt>
                <c:pt idx="3">
                  <c:v>Family</c:v>
                </c:pt>
                <c:pt idx="4">
                  <c:v>Animation</c:v>
                </c:pt>
                <c:pt idx="5">
                  <c:v>Documentary</c:v>
                </c:pt>
                <c:pt idx="6">
                  <c:v>Foreign</c:v>
                </c:pt>
                <c:pt idx="7">
                  <c:v>Drama</c:v>
                </c:pt>
                <c:pt idx="8">
                  <c:v>Games</c:v>
                </c:pt>
                <c:pt idx="9">
                  <c:v>Comedy</c:v>
                </c:pt>
                <c:pt idx="10">
                  <c:v>New</c:v>
                </c:pt>
                <c:pt idx="11">
                  <c:v>Classics</c:v>
                </c:pt>
                <c:pt idx="12">
                  <c:v>Children</c:v>
                </c:pt>
                <c:pt idx="13">
                  <c:v>Travel</c:v>
                </c:pt>
                <c:pt idx="14">
                  <c:v>Music</c:v>
                </c:pt>
                <c:pt idx="15">
                  <c:v>Horror</c:v>
                </c:pt>
              </c:strCache>
            </c:strRef>
          </c:cat>
          <c:val>
            <c:numRef>
              <c:f>Query1!$D$2:$D$17</c:f>
              <c:numCache>
                <c:formatCode>General</c:formatCode>
                <c:ptCount val="16"/>
                <c:pt idx="0">
                  <c:v>45.462256150000002</c:v>
                </c:pt>
                <c:pt idx="1">
                  <c:v>46.133093529999996</c:v>
                </c:pt>
                <c:pt idx="2">
                  <c:v>46.230699360000003</c:v>
                </c:pt>
                <c:pt idx="3">
                  <c:v>46.076642339999999</c:v>
                </c:pt>
                <c:pt idx="4">
                  <c:v>49.399656950000001</c:v>
                </c:pt>
                <c:pt idx="5">
                  <c:v>47.714285709999999</c:v>
                </c:pt>
                <c:pt idx="6">
                  <c:v>47.337850920000001</c:v>
                </c:pt>
                <c:pt idx="7">
                  <c:v>48.962264150000003</c:v>
                </c:pt>
                <c:pt idx="8">
                  <c:v>45.820433440000002</c:v>
                </c:pt>
                <c:pt idx="9">
                  <c:v>45.589798090000002</c:v>
                </c:pt>
                <c:pt idx="10">
                  <c:v>48.404255319999997</c:v>
                </c:pt>
                <c:pt idx="11">
                  <c:v>48.881789140000002</c:v>
                </c:pt>
                <c:pt idx="12">
                  <c:v>50.158730159999998</c:v>
                </c:pt>
                <c:pt idx="13">
                  <c:v>45.519713260000003</c:v>
                </c:pt>
                <c:pt idx="14">
                  <c:v>46.746987949999998</c:v>
                </c:pt>
                <c:pt idx="15">
                  <c:v>48.226950350000003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6F-4728-BEB9-BC3A296853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4915352"/>
        <c:axId val="464915680"/>
      </c:barChart>
      <c:catAx>
        <c:axId val="464915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Categories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915680"/>
        <c:crosses val="autoZero"/>
        <c:auto val="1"/>
        <c:lblAlgn val="ctr"/>
        <c:lblOffset val="100"/>
        <c:noMultiLvlLbl val="0"/>
      </c:catAx>
      <c:valAx>
        <c:axId val="46491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Proportion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915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[Query2.csv]Sheet1!PivotTable8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Rental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Sheet1!$A$3:$A$20</c:f>
              <c:strCache>
                <c:ptCount val="17"/>
                <c:pt idx="0">
                  <c:v>Action</c:v>
                </c:pt>
                <c:pt idx="1">
                  <c:v>Animation</c:v>
                </c:pt>
                <c:pt idx="2">
                  <c:v>Children</c:v>
                </c:pt>
                <c:pt idx="3">
                  <c:v>Classics</c:v>
                </c:pt>
                <c:pt idx="4">
                  <c:v>Comedy</c:v>
                </c:pt>
                <c:pt idx="5">
                  <c:v>Documentary</c:v>
                </c:pt>
                <c:pt idx="6">
                  <c:v>Drama</c:v>
                </c:pt>
                <c:pt idx="7">
                  <c:v>Family</c:v>
                </c:pt>
                <c:pt idx="8">
                  <c:v>Foreign</c:v>
                </c:pt>
                <c:pt idx="9">
                  <c:v>Games</c:v>
                </c:pt>
                <c:pt idx="10">
                  <c:v>Horror</c:v>
                </c:pt>
                <c:pt idx="11">
                  <c:v>Music</c:v>
                </c:pt>
                <c:pt idx="12">
                  <c:v>New</c:v>
                </c:pt>
                <c:pt idx="13">
                  <c:v>Sci-Fi</c:v>
                </c:pt>
                <c:pt idx="14">
                  <c:v>Sports</c:v>
                </c:pt>
                <c:pt idx="15">
                  <c:v>Travel</c:v>
                </c:pt>
                <c:pt idx="16">
                  <c:v>(blank)</c:v>
                </c:pt>
              </c:strCache>
            </c:strRef>
          </c:cat>
          <c:val>
            <c:numRef>
              <c:f>Sheet1!$B$3:$B$20</c:f>
              <c:numCache>
                <c:formatCode>General</c:formatCode>
                <c:ptCount val="17"/>
                <c:pt idx="0">
                  <c:v>1112</c:v>
                </c:pt>
                <c:pt idx="1">
                  <c:v>1166</c:v>
                </c:pt>
                <c:pt idx="2">
                  <c:v>945</c:v>
                </c:pt>
                <c:pt idx="3">
                  <c:v>939</c:v>
                </c:pt>
                <c:pt idx="4">
                  <c:v>941</c:v>
                </c:pt>
                <c:pt idx="5">
                  <c:v>1050</c:v>
                </c:pt>
                <c:pt idx="6">
                  <c:v>1060</c:v>
                </c:pt>
                <c:pt idx="7">
                  <c:v>1096</c:v>
                </c:pt>
                <c:pt idx="8">
                  <c:v>1033</c:v>
                </c:pt>
                <c:pt idx="9">
                  <c:v>969</c:v>
                </c:pt>
                <c:pt idx="10">
                  <c:v>846</c:v>
                </c:pt>
                <c:pt idx="11">
                  <c:v>830</c:v>
                </c:pt>
                <c:pt idx="12">
                  <c:v>940</c:v>
                </c:pt>
                <c:pt idx="13">
                  <c:v>1101</c:v>
                </c:pt>
                <c:pt idx="14">
                  <c:v>1179</c:v>
                </c:pt>
                <c:pt idx="15">
                  <c:v>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9C-4040-AF43-E0CAA1CAFF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0769176"/>
        <c:axId val="460770160"/>
      </c:barChart>
      <c:catAx>
        <c:axId val="460769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Categories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770160"/>
        <c:crosses val="autoZero"/>
        <c:auto val="1"/>
        <c:lblAlgn val="ctr"/>
        <c:lblOffset val="100"/>
        <c:noMultiLvlLbl val="0"/>
      </c:catAx>
      <c:valAx>
        <c:axId val="46077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Rental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769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[Query3.csv]Sheet3!PivotTable16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amount spend</a:t>
            </a:r>
            <a:r>
              <a:rPr lang="en-US" baseline="0"/>
              <a:t> by customers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Sheet3!$A$4:$A$13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Sheet3!$B$4:$B$13</c:f>
              <c:numCache>
                <c:formatCode>General</c:formatCode>
                <c:ptCount val="10"/>
                <c:pt idx="0">
                  <c:v>167.67000000000002</c:v>
                </c:pt>
                <c:pt idx="1">
                  <c:v>189.6</c:v>
                </c:pt>
                <c:pt idx="2">
                  <c:v>167.62</c:v>
                </c:pt>
                <c:pt idx="3">
                  <c:v>211.55</c:v>
                </c:pt>
                <c:pt idx="4">
                  <c:v>208.57999999999998</c:v>
                </c:pt>
                <c:pt idx="5">
                  <c:v>166.61</c:v>
                </c:pt>
                <c:pt idx="6">
                  <c:v>194.61</c:v>
                </c:pt>
                <c:pt idx="7">
                  <c:v>162.66999999999999</c:v>
                </c:pt>
                <c:pt idx="8">
                  <c:v>191.62</c:v>
                </c:pt>
                <c:pt idx="9">
                  <c:v>183.63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7F-40CE-A328-CFD80FF3D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1999352"/>
        <c:axId val="472011488"/>
      </c:barChart>
      <c:catAx>
        <c:axId val="471999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011488"/>
        <c:crosses val="autoZero"/>
        <c:auto val="1"/>
        <c:lblAlgn val="ctr"/>
        <c:lblOffset val="100"/>
        <c:noMultiLvlLbl val="0"/>
      </c:catAx>
      <c:valAx>
        <c:axId val="47201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Amount Spent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999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Rental according to month</a:t>
            </a:r>
          </a:p>
        </c:rich>
      </c:tx>
      <c:layout>
        <c:manualLayout>
          <c:xMode val="edge"/>
          <c:yMode val="edge"/>
          <c:x val="0.276159667541557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Total Count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Query4!$A$2:$A$4</c:f>
              <c:strCache>
                <c:ptCount val="3"/>
                <c:pt idx="0">
                  <c:v>2007-02-01T00:00:00.000Z</c:v>
                </c:pt>
                <c:pt idx="1">
                  <c:v>2007-03-01T00:00:00.000Z</c:v>
                </c:pt>
                <c:pt idx="2">
                  <c:v>2007-04-01T00:00:00.000Z</c:v>
                </c:pt>
              </c:strCache>
            </c:strRef>
          </c:cat>
          <c:val>
            <c:numRef>
              <c:f>Query4!$B$2:$B$4</c:f>
              <c:numCache>
                <c:formatCode>General</c:formatCode>
                <c:ptCount val="3"/>
                <c:pt idx="0">
                  <c:v>518</c:v>
                </c:pt>
                <c:pt idx="1">
                  <c:v>599</c:v>
                </c:pt>
                <c:pt idx="2">
                  <c:v>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C4-4A4F-95F2-A8E0AFD88DC5}"/>
            </c:ext>
          </c:extLst>
        </c:ser>
        <c:ser>
          <c:idx val="1"/>
          <c:order val="1"/>
          <c:tx>
            <c:v>Progress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Query4!$A$2:$A$4</c:f>
              <c:strCache>
                <c:ptCount val="3"/>
                <c:pt idx="0">
                  <c:v>2007-02-01T00:00:00.000Z</c:v>
                </c:pt>
                <c:pt idx="1">
                  <c:v>2007-03-01T00:00:00.000Z</c:v>
                </c:pt>
                <c:pt idx="2">
                  <c:v>2007-04-01T00:00:00.000Z</c:v>
                </c:pt>
              </c:strCache>
            </c:strRef>
          </c:cat>
          <c:val>
            <c:numRef>
              <c:f>Query4!$C$2:$C$4</c:f>
              <c:numCache>
                <c:formatCode>General</c:formatCode>
                <c:ptCount val="3"/>
                <c:pt idx="0">
                  <c:v>471</c:v>
                </c:pt>
                <c:pt idx="1">
                  <c:v>390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C4-4A4F-95F2-A8E0AFD88DC5}"/>
            </c:ext>
          </c:extLst>
        </c:ser>
        <c:ser>
          <c:idx val="2"/>
          <c:order val="2"/>
          <c:tx>
            <c:v>Regress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Query4!$A$2:$A$4</c:f>
              <c:strCache>
                <c:ptCount val="3"/>
                <c:pt idx="0">
                  <c:v>2007-02-01T00:00:00.000Z</c:v>
                </c:pt>
                <c:pt idx="1">
                  <c:v>2007-03-01T00:00:00.000Z</c:v>
                </c:pt>
                <c:pt idx="2">
                  <c:v>2007-04-01T00:00:00.000Z</c:v>
                </c:pt>
              </c:strCache>
            </c:strRef>
          </c:cat>
          <c:val>
            <c:numRef>
              <c:f>Query4!$D$2:$D$4</c:f>
              <c:numCache>
                <c:formatCode>General</c:formatCode>
                <c:ptCount val="3"/>
                <c:pt idx="0">
                  <c:v>47</c:v>
                </c:pt>
                <c:pt idx="1">
                  <c:v>209</c:v>
                </c:pt>
                <c:pt idx="2">
                  <c:v>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C4-4A4F-95F2-A8E0AFD88D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2389328"/>
        <c:axId val="462394904"/>
      </c:barChart>
      <c:catAx>
        <c:axId val="462389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394904"/>
        <c:crosses val="autoZero"/>
        <c:auto val="1"/>
        <c:lblAlgn val="ctr"/>
        <c:lblOffset val="100"/>
        <c:noMultiLvlLbl val="0"/>
      </c:catAx>
      <c:valAx>
        <c:axId val="462394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389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This chart shows the proportion of top 10 countries in renting compare to the all other countries in the world.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This suggests the impact of top 10 countries on all the other countries in renting.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10 country in proportion of renting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D4B48F9-C598-49EA-B455-ECCCA126D3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91160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chart shows the distribution of the rentals according to the category of the film.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Total rental by the category of the films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BB98DB9-D23E-4F33-A3AC-15044A035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926803"/>
              </p:ext>
            </p:extLst>
          </p:nvPr>
        </p:nvGraphicFramePr>
        <p:xfrm>
          <a:off x="354300" y="1418451"/>
          <a:ext cx="4550700" cy="3072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This chart shows which customers has spent the most amount during February to April.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customers according to their purchase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D49E795-B48F-40A5-889C-C716A0F8D0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3299872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This chart shows how rental count changes during the observation of 3 months. </a:t>
            </a:r>
          </a:p>
          <a:p>
            <a:pPr marL="285750" indent="-285750" algn="just"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chart also shows the progress &amp; regress from the count of rental.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Rental count and up-downs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3B9CE99-A335-4ABF-B20E-6C69D1C4F9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337245"/>
              </p:ext>
            </p:extLst>
          </p:nvPr>
        </p:nvGraphicFramePr>
        <p:xfrm>
          <a:off x="354300" y="1418449"/>
          <a:ext cx="4550700" cy="3072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147</Words>
  <Application>Microsoft Office PowerPoint</Application>
  <PresentationFormat>On-screen Show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Top 10 country in proportion of renting</vt:lpstr>
      <vt:lpstr>Total rental by the category of the films</vt:lpstr>
      <vt:lpstr>Top customers according to their purchase</vt:lpstr>
      <vt:lpstr>Rental count and up-downs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&lt;title&gt;</dc:title>
  <cp:lastModifiedBy>Bhaumik Patel</cp:lastModifiedBy>
  <cp:revision>13</cp:revision>
  <dcterms:modified xsi:type="dcterms:W3CDTF">2020-05-25T18:05:35Z</dcterms:modified>
</cp:coreProperties>
</file>