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BAND\Project%203\YouTub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BAND\Project%203\top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BAND\Project%203\Query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BAND\Project%203\Query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</a:t>
            </a:r>
            <a:r>
              <a:rPr lang="en-US" baseline="0"/>
              <a:t> Music Track by their Format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YouTube!$B$1</c:f>
              <c:strCache>
                <c:ptCount val="1"/>
                <c:pt idx="0">
                  <c:v>count(*)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YouTube!$A$2:$A$5</c:f>
              <c:strCache>
                <c:ptCount val="4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</c:strCache>
            </c:strRef>
          </c:cat>
          <c:val>
            <c:numRef>
              <c:f>YouTube!$B$2:$B$5</c:f>
              <c:numCache>
                <c:formatCode>General</c:formatCode>
                <c:ptCount val="4"/>
                <c:pt idx="0">
                  <c:v>249</c:v>
                </c:pt>
                <c:pt idx="1">
                  <c:v>32</c:v>
                </c:pt>
                <c:pt idx="2">
                  <c:v>212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C-4AC8-8EE3-C1865D6A2A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56456456"/>
        <c:axId val="456459080"/>
      </c:barChart>
      <c:catAx>
        <c:axId val="456456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 Formats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459080"/>
        <c:crosses val="autoZero"/>
        <c:auto val="1"/>
        <c:lblAlgn val="ctr"/>
        <c:lblOffset val="100"/>
        <c:noMultiLvlLbl val="0"/>
      </c:catAx>
      <c:valAx>
        <c:axId val="456459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Numbers of Media Formats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456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Top 15 artists with maximum albums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'[top15.csv]top15'!$B$1</c:f>
              <c:strCache>
                <c:ptCount val="1"/>
                <c:pt idx="0">
                  <c:v>count(*)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'[top15.csv]top15'!$A$2:$A$16</c:f>
              <c:strCache>
                <c:ptCount val="15"/>
                <c:pt idx="0">
                  <c:v>Lost</c:v>
                </c:pt>
                <c:pt idx="1">
                  <c:v>Iron Maiden</c:v>
                </c:pt>
                <c:pt idx="2">
                  <c:v>The Office</c:v>
                </c:pt>
                <c:pt idx="3">
                  <c:v>Metallica</c:v>
                </c:pt>
                <c:pt idx="4">
                  <c:v>Led Zeppelin</c:v>
                </c:pt>
                <c:pt idx="5">
                  <c:v>Battlestar Galactica (Classic)</c:v>
                </c:pt>
                <c:pt idx="6">
                  <c:v>Heroes</c:v>
                </c:pt>
                <c:pt idx="7">
                  <c:v>Battlestar Galactica</c:v>
                </c:pt>
                <c:pt idx="8">
                  <c:v>Deep Purple</c:v>
                </c:pt>
                <c:pt idx="9">
                  <c:v>Santana</c:v>
                </c:pt>
                <c:pt idx="10">
                  <c:v>Miles Davis</c:v>
                </c:pt>
                <c:pt idx="11">
                  <c:v>Guns N' Roses</c:v>
                </c:pt>
                <c:pt idx="12">
                  <c:v>Terry Bozzio, Tony Levin &amp; Steve Stevens</c:v>
                </c:pt>
                <c:pt idx="13">
                  <c:v>Ozzy Osbourne</c:v>
                </c:pt>
                <c:pt idx="14">
                  <c:v>Faith No More</c:v>
                </c:pt>
              </c:strCache>
            </c:strRef>
          </c:cat>
          <c:val>
            <c:numRef>
              <c:f>'[top15.csv]top15'!$B$2:$B$16</c:f>
              <c:numCache>
                <c:formatCode>General</c:formatCode>
                <c:ptCount val="15"/>
                <c:pt idx="0">
                  <c:v>91</c:v>
                </c:pt>
                <c:pt idx="1">
                  <c:v>60</c:v>
                </c:pt>
                <c:pt idx="2">
                  <c:v>53</c:v>
                </c:pt>
                <c:pt idx="3">
                  <c:v>38</c:v>
                </c:pt>
                <c:pt idx="4">
                  <c:v>28</c:v>
                </c:pt>
                <c:pt idx="5">
                  <c:v>24</c:v>
                </c:pt>
                <c:pt idx="6">
                  <c:v>23</c:v>
                </c:pt>
                <c:pt idx="7">
                  <c:v>20</c:v>
                </c:pt>
                <c:pt idx="8">
                  <c:v>19</c:v>
                </c:pt>
                <c:pt idx="9">
                  <c:v>11</c:v>
                </c:pt>
                <c:pt idx="10">
                  <c:v>8</c:v>
                </c:pt>
                <c:pt idx="11">
                  <c:v>7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A05-A99B-627B92FCE1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63369984"/>
        <c:axId val="463370312"/>
      </c:barChart>
      <c:catAx>
        <c:axId val="46336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70312"/>
        <c:crosses val="autoZero"/>
        <c:auto val="1"/>
        <c:lblAlgn val="ctr"/>
        <c:lblOffset val="100"/>
        <c:noMultiLvlLbl val="0"/>
      </c:catAx>
      <c:valAx>
        <c:axId val="46337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albums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6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customers according to their spending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Query3!$C$1</c:f>
              <c:strCache>
                <c:ptCount val="1"/>
                <c:pt idx="0">
                  <c:v>SUM(Invoice.Total)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Query3!$A$2:$B$16</c15:sqref>
                  </c15:fullRef>
                  <c15:levelRef>
                    <c15:sqref>Query3!$A$2:$A$16</c15:sqref>
                  </c15:levelRef>
                </c:ext>
              </c:extLst>
              <c:f>Query3!$A$2:$A$16</c:f>
              <c:strCache>
                <c:ptCount val="15"/>
                <c:pt idx="0">
                  <c:v>Helena</c:v>
                </c:pt>
                <c:pt idx="1">
                  <c:v>Richard</c:v>
                </c:pt>
                <c:pt idx="2">
                  <c:v>Luis</c:v>
                </c:pt>
                <c:pt idx="3">
                  <c:v>Hugh</c:v>
                </c:pt>
                <c:pt idx="4">
                  <c:v>Ladislav</c:v>
                </c:pt>
                <c:pt idx="5">
                  <c:v>Julia</c:v>
                </c:pt>
                <c:pt idx="6">
                  <c:v>Frank</c:v>
                </c:pt>
                <c:pt idx="7">
                  <c:v>Fynn</c:v>
                </c:pt>
                <c:pt idx="8">
                  <c:v>Astrid</c:v>
                </c:pt>
                <c:pt idx="9">
                  <c:v>Victor</c:v>
                </c:pt>
                <c:pt idx="10">
                  <c:v>Terhi</c:v>
                </c:pt>
                <c:pt idx="11">
                  <c:v>FrantiÅ¡ek</c:v>
                </c:pt>
                <c:pt idx="12">
                  <c:v>Isabelle</c:v>
                </c:pt>
                <c:pt idx="13">
                  <c:v>Johannes</c:v>
                </c:pt>
                <c:pt idx="14">
                  <c:v>Jack</c:v>
                </c:pt>
              </c:strCache>
            </c:strRef>
          </c:cat>
          <c:val>
            <c:numRef>
              <c:f>Query3!$C$2:$C$16</c:f>
              <c:numCache>
                <c:formatCode>General</c:formatCode>
                <c:ptCount val="15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  <c:pt idx="10">
                  <c:v>41.62</c:v>
                </c:pt>
                <c:pt idx="11">
                  <c:v>40.619999999999997</c:v>
                </c:pt>
                <c:pt idx="12">
                  <c:v>40.619999999999997</c:v>
                </c:pt>
                <c:pt idx="13">
                  <c:v>40.619999999999997</c:v>
                </c:pt>
                <c:pt idx="14">
                  <c:v>39.619999999999997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B-485C-A654-16DF8A1CCB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9476888"/>
        <c:axId val="459472296"/>
      </c:barChart>
      <c:catAx>
        <c:axId val="459476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Customers'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72296"/>
        <c:crosses val="autoZero"/>
        <c:auto val="1"/>
        <c:lblAlgn val="ctr"/>
        <c:lblOffset val="100"/>
        <c:noMultiLvlLbl val="0"/>
      </c:catAx>
      <c:valAx>
        <c:axId val="4594722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Customers' Spending in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59476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Tracks</a:t>
            </a:r>
            <a:r>
              <a:rPr lang="en-US" baseline="0"/>
              <a:t> in Playlists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[Query4.csv]Query4!$B$1</c:f>
              <c:strCache>
                <c:ptCount val="1"/>
                <c:pt idx="0">
                  <c:v>num_of_songs_in_playlist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9999999999999993E-3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BD-488D-A1AB-43EC2C6C72DA}"/>
                </c:ext>
              </c:extLst>
            </c:dLbl>
            <c:dLbl>
              <c:idx val="1"/>
              <c:layout>
                <c:manualLayout>
                  <c:x val="2.1111111111111109E-3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D-488D-A1AB-43EC2C6C72DA}"/>
                </c:ext>
              </c:extLst>
            </c:dLbl>
            <c:dLbl>
              <c:idx val="2"/>
              <c:layout>
                <c:manualLayout>
                  <c:x val="5.8783902012247962E-3"/>
                  <c:y val="-8.48755627201332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BD-488D-A1AB-43EC2C6C7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[Query4.csv]Query4!$A$2:$A$13</c:f>
              <c:strCache>
                <c:ptCount val="12"/>
                <c:pt idx="0">
                  <c:v>Music</c:v>
                </c:pt>
                <c:pt idx="1">
                  <c:v>90â€™s Music</c:v>
                </c:pt>
                <c:pt idx="2">
                  <c:v>TV Shows</c:v>
                </c:pt>
                <c:pt idx="3">
                  <c:v>Classical</c:v>
                </c:pt>
                <c:pt idx="4">
                  <c:v>Brazilian Music</c:v>
                </c:pt>
                <c:pt idx="5">
                  <c:v>Heavy Metal Classic</c:v>
                </c:pt>
                <c:pt idx="6">
                  <c:v>Classical 101 - Deep Cuts</c:v>
                </c:pt>
                <c:pt idx="7">
                  <c:v>Classical 101 - Next Steps</c:v>
                </c:pt>
                <c:pt idx="8">
                  <c:v>Classical 101 - The Basics</c:v>
                </c:pt>
                <c:pt idx="9">
                  <c:v>Grunge</c:v>
                </c:pt>
                <c:pt idx="10">
                  <c:v>Music Videos</c:v>
                </c:pt>
                <c:pt idx="11">
                  <c:v>On-The-Go 1</c:v>
                </c:pt>
              </c:strCache>
            </c:strRef>
          </c:cat>
          <c:val>
            <c:numRef>
              <c:f>[Query4.csv]Query4!$B$2:$B$13</c:f>
              <c:numCache>
                <c:formatCode>General</c:formatCode>
                <c:ptCount val="12"/>
                <c:pt idx="0">
                  <c:v>6580</c:v>
                </c:pt>
                <c:pt idx="1">
                  <c:v>1477</c:v>
                </c:pt>
                <c:pt idx="2">
                  <c:v>426</c:v>
                </c:pt>
                <c:pt idx="3">
                  <c:v>75</c:v>
                </c:pt>
                <c:pt idx="4">
                  <c:v>39</c:v>
                </c:pt>
                <c:pt idx="5">
                  <c:v>26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15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D-488D-A1AB-43EC2C6C72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65798968"/>
        <c:axId val="465798312"/>
      </c:barChart>
      <c:catAx>
        <c:axId val="465798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Names of Playlists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98312"/>
        <c:crosses val="autoZero"/>
        <c:auto val="1"/>
        <c:lblAlgn val="ctr"/>
        <c:lblOffset val="100"/>
        <c:noMultiLvlLbl val="0"/>
      </c:catAx>
      <c:valAx>
        <c:axId val="465798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Number of Tracks in playlist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98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As we c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 see in the chart, most audio file (50.4%) in the format of MPEG audio file in the market.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Most video file (42.9%) in the format of Protected MPEG-4 video file.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conclusion, I can confidently say that the MPEG and MPEG-4 are both popular than AAC and Protected AAC.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Number of Music Track by their Format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F4ED9F-9392-4F92-A396-BD68300BC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134524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Album is the collection of songs with having same theme from an artist.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Lost is the artist with the most numbers of songs in the market.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15 artists with maximum albums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5DAC8B-C169-4A84-91BC-3656ED328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154979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shown graph illust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rates the spending on albums of top 15 customers.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Helena is on the top with spending of $49.62. Richard and Luis are on second and third with spending of $47.62 and $46.62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15 Customers according to their spending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5F135E-6109-437D-85C5-9A20DCA60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135854"/>
              </p:ext>
            </p:extLst>
          </p:nvPr>
        </p:nvGraphicFramePr>
        <p:xfrm>
          <a:off x="354300" y="1418451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evident from chart that “Music” playlist has the most numbers of track with 6580 tracks which is 77.79% of total tracks.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Other playlists with heavy number of tracks are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: 90aEtms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Music and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TV shows..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 algn="just">
              <a:spcAft>
                <a:spcPts val="1600"/>
              </a:spcAft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Tracks in Playlist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89CE21-F0AF-4313-8A3D-0C33D7D0A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58340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254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Total Number of Music Track by their Format</vt:lpstr>
      <vt:lpstr>  Top 15 artists with maximum albums</vt:lpstr>
      <vt:lpstr>Top 15 Customers according to their spending</vt:lpstr>
      <vt:lpstr>Number of Tracks in Playlist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Numbers of Music Track by their Format</dc:title>
  <cp:lastModifiedBy>Bhaumik Patel</cp:lastModifiedBy>
  <cp:revision>13</cp:revision>
  <dcterms:modified xsi:type="dcterms:W3CDTF">2020-05-06T08:53:03Z</dcterms:modified>
</cp:coreProperties>
</file>