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0" r:id="rId4"/>
    <p:sldId id="268" r:id="rId5"/>
    <p:sldId id="261" r:id="rId6"/>
    <p:sldId id="279" r:id="rId7"/>
    <p:sldId id="270" r:id="rId8"/>
    <p:sldId id="269" r:id="rId9"/>
    <p:sldId id="262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914CF-FF05-4582-AB2E-3A6CAC5877F8}" v="21" dt="2020-02-24T12:13:25.815"/>
    <p1510:client id="{58D5DD82-2270-498A-A44E-AAF7D7C4206C}" v="2" dt="2020-02-24T12:52:26.221"/>
    <p1510:client id="{5C6D61CF-7E69-4FDC-9FCA-C6B1A459D03D}" v="1" dt="2020-02-23T16:24:09.7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Shaw" userId="42926741f8374836" providerId="LiveId" clId="{58D5DD82-2270-498A-A44E-AAF7D7C4206C}"/>
    <pc:docChg chg="modSld">
      <pc:chgData name="Mark Shaw" userId="42926741f8374836" providerId="LiveId" clId="{58D5DD82-2270-498A-A44E-AAF7D7C4206C}" dt="2020-02-24T12:52:26.221" v="12" actId="207"/>
      <pc:docMkLst>
        <pc:docMk/>
      </pc:docMkLst>
      <pc:sldChg chg="modSp">
        <pc:chgData name="Mark Shaw" userId="42926741f8374836" providerId="LiveId" clId="{58D5DD82-2270-498A-A44E-AAF7D7C4206C}" dt="2020-02-24T12:52:26.221" v="12" actId="207"/>
        <pc:sldMkLst>
          <pc:docMk/>
          <pc:sldMk cId="100033002" sldId="279"/>
        </pc:sldMkLst>
        <pc:spChg chg="mod">
          <ac:chgData name="Mark Shaw" userId="42926741f8374836" providerId="LiveId" clId="{58D5DD82-2270-498A-A44E-AAF7D7C4206C}" dt="2020-02-24T12:52:26.221" v="12" actId="207"/>
          <ac:spMkLst>
            <pc:docMk/>
            <pc:sldMk cId="100033002" sldId="279"/>
            <ac:spMk id="3" creationId="{C51E0B2B-A424-4730-914C-0F8E0B73D003}"/>
          </ac:spMkLst>
        </pc:spChg>
      </pc:sldChg>
    </pc:docChg>
  </pc:docChgLst>
  <pc:docChgLst>
    <pc:chgData name="Mark Shaw" userId="42926741f8374836" providerId="LiveId" clId="{BD4F0C84-7C2B-4E3A-9BA1-16D551F5A175}"/>
    <pc:docChg chg="undo custSel addSld delSld modSld">
      <pc:chgData name="Mark Shaw" userId="42926741f8374836" providerId="LiveId" clId="{BD4F0C84-7C2B-4E3A-9BA1-16D551F5A175}" dt="2020-02-23T16:24:23.503" v="59" actId="20577"/>
      <pc:docMkLst>
        <pc:docMk/>
      </pc:docMkLst>
      <pc:sldChg chg="modSp">
        <pc:chgData name="Mark Shaw" userId="42926741f8374836" providerId="LiveId" clId="{BD4F0C84-7C2B-4E3A-9BA1-16D551F5A175}" dt="2020-02-23T16:23:25.373" v="31" actId="20577"/>
        <pc:sldMkLst>
          <pc:docMk/>
          <pc:sldMk cId="4248421894" sldId="259"/>
        </pc:sldMkLst>
        <pc:spChg chg="mod">
          <ac:chgData name="Mark Shaw" userId="42926741f8374836" providerId="LiveId" clId="{BD4F0C84-7C2B-4E3A-9BA1-16D551F5A175}" dt="2020-02-23T16:23:25.373" v="31" actId="20577"/>
          <ac:spMkLst>
            <pc:docMk/>
            <pc:sldMk cId="4248421894" sldId="259"/>
            <ac:spMk id="10" creationId="{00000000-0000-0000-0000-000000000000}"/>
          </ac:spMkLst>
        </pc:spChg>
      </pc:sldChg>
      <pc:sldChg chg="del">
        <pc:chgData name="Mark Shaw" userId="42926741f8374836" providerId="LiveId" clId="{BD4F0C84-7C2B-4E3A-9BA1-16D551F5A175}" dt="2020-02-23T16:21:29.173" v="6" actId="47"/>
        <pc:sldMkLst>
          <pc:docMk/>
          <pc:sldMk cId="898225334" sldId="263"/>
        </pc:sldMkLst>
      </pc:sldChg>
      <pc:sldChg chg="del">
        <pc:chgData name="Mark Shaw" userId="42926741f8374836" providerId="LiveId" clId="{BD4F0C84-7C2B-4E3A-9BA1-16D551F5A175}" dt="2020-02-23T16:21:27.169" v="3" actId="47"/>
        <pc:sldMkLst>
          <pc:docMk/>
          <pc:sldMk cId="229640418" sldId="264"/>
        </pc:sldMkLst>
      </pc:sldChg>
      <pc:sldChg chg="del">
        <pc:chgData name="Mark Shaw" userId="42926741f8374836" providerId="LiveId" clId="{BD4F0C84-7C2B-4E3A-9BA1-16D551F5A175}" dt="2020-02-23T16:21:37.516" v="12" actId="47"/>
        <pc:sldMkLst>
          <pc:docMk/>
          <pc:sldMk cId="2421421743" sldId="265"/>
        </pc:sldMkLst>
      </pc:sldChg>
      <pc:sldChg chg="add del">
        <pc:chgData name="Mark Shaw" userId="42926741f8374836" providerId="LiveId" clId="{BD4F0C84-7C2B-4E3A-9BA1-16D551F5A175}" dt="2020-02-23T16:21:54.680" v="15" actId="47"/>
        <pc:sldMkLst>
          <pc:docMk/>
          <pc:sldMk cId="1958892447" sldId="267"/>
        </pc:sldMkLst>
      </pc:sldChg>
      <pc:sldChg chg="del">
        <pc:chgData name="Mark Shaw" userId="42926741f8374836" providerId="LiveId" clId="{BD4F0C84-7C2B-4E3A-9BA1-16D551F5A175}" dt="2020-02-23T16:21:30.689" v="8" actId="47"/>
        <pc:sldMkLst>
          <pc:docMk/>
          <pc:sldMk cId="787892235" sldId="271"/>
        </pc:sldMkLst>
      </pc:sldChg>
      <pc:sldChg chg="del">
        <pc:chgData name="Mark Shaw" userId="42926741f8374836" providerId="LiveId" clId="{BD4F0C84-7C2B-4E3A-9BA1-16D551F5A175}" dt="2020-02-23T16:21:33.352" v="9" actId="47"/>
        <pc:sldMkLst>
          <pc:docMk/>
          <pc:sldMk cId="2124160633" sldId="272"/>
        </pc:sldMkLst>
      </pc:sldChg>
      <pc:sldChg chg="del">
        <pc:chgData name="Mark Shaw" userId="42926741f8374836" providerId="LiveId" clId="{BD4F0C84-7C2B-4E3A-9BA1-16D551F5A175}" dt="2020-02-23T16:21:28.545" v="5" actId="47"/>
        <pc:sldMkLst>
          <pc:docMk/>
          <pc:sldMk cId="1367452734" sldId="273"/>
        </pc:sldMkLst>
      </pc:sldChg>
      <pc:sldChg chg="del">
        <pc:chgData name="Mark Shaw" userId="42926741f8374836" providerId="LiveId" clId="{BD4F0C84-7C2B-4E3A-9BA1-16D551F5A175}" dt="2020-02-23T16:21:34.086" v="10" actId="47"/>
        <pc:sldMkLst>
          <pc:docMk/>
          <pc:sldMk cId="3306101092" sldId="274"/>
        </pc:sldMkLst>
      </pc:sldChg>
      <pc:sldChg chg="del">
        <pc:chgData name="Mark Shaw" userId="42926741f8374836" providerId="LiveId" clId="{BD4F0C84-7C2B-4E3A-9BA1-16D551F5A175}" dt="2020-02-23T16:21:35.096" v="11" actId="47"/>
        <pc:sldMkLst>
          <pc:docMk/>
          <pc:sldMk cId="1490447026" sldId="275"/>
        </pc:sldMkLst>
      </pc:sldChg>
      <pc:sldChg chg="modSp add">
        <pc:chgData name="Mark Shaw" userId="42926741f8374836" providerId="LiveId" clId="{BD4F0C84-7C2B-4E3A-9BA1-16D551F5A175}" dt="2020-02-23T16:24:23.503" v="59" actId="20577"/>
        <pc:sldMkLst>
          <pc:docMk/>
          <pc:sldMk cId="100033002" sldId="279"/>
        </pc:sldMkLst>
        <pc:spChg chg="mod">
          <ac:chgData name="Mark Shaw" userId="42926741f8374836" providerId="LiveId" clId="{BD4F0C84-7C2B-4E3A-9BA1-16D551F5A175}" dt="2020-02-23T16:24:23.503" v="59" actId="20577"/>
          <ac:spMkLst>
            <pc:docMk/>
            <pc:sldMk cId="100033002" sldId="279"/>
            <ac:spMk id="2" creationId="{B72ECF1C-F10A-4A91-9426-103097B7B756}"/>
          </ac:spMkLst>
        </pc:spChg>
      </pc:sldChg>
      <pc:sldChg chg="del">
        <pc:chgData name="Mark Shaw" userId="42926741f8374836" providerId="LiveId" clId="{BD4F0C84-7C2B-4E3A-9BA1-16D551F5A175}" dt="2020-02-23T16:22:00.667" v="16" actId="47"/>
        <pc:sldMkLst>
          <pc:docMk/>
          <pc:sldMk cId="2747000873" sldId="284"/>
        </pc:sldMkLst>
      </pc:sldChg>
      <pc:sldChg chg="del">
        <pc:chgData name="Mark Shaw" userId="42926741f8374836" providerId="LiveId" clId="{BD4F0C84-7C2B-4E3A-9BA1-16D551F5A175}" dt="2020-02-23T16:21:27.982" v="4" actId="47"/>
        <pc:sldMkLst>
          <pc:docMk/>
          <pc:sldMk cId="3449267630" sldId="285"/>
        </pc:sldMkLst>
      </pc:sldChg>
      <pc:sldChg chg="del">
        <pc:chgData name="Mark Shaw" userId="42926741f8374836" providerId="LiveId" clId="{BD4F0C84-7C2B-4E3A-9BA1-16D551F5A175}" dt="2020-02-23T16:21:25.554" v="2" actId="47"/>
        <pc:sldMkLst>
          <pc:docMk/>
          <pc:sldMk cId="389729763" sldId="286"/>
        </pc:sldMkLst>
      </pc:sldChg>
      <pc:sldChg chg="del">
        <pc:chgData name="Mark Shaw" userId="42926741f8374836" providerId="LiveId" clId="{BD4F0C84-7C2B-4E3A-9BA1-16D551F5A175}" dt="2020-02-23T16:21:24.376" v="1" actId="47"/>
        <pc:sldMkLst>
          <pc:docMk/>
          <pc:sldMk cId="2039862534" sldId="287"/>
        </pc:sldMkLst>
      </pc:sldChg>
      <pc:sldChg chg="del">
        <pc:chgData name="Mark Shaw" userId="42926741f8374836" providerId="LiveId" clId="{BD4F0C84-7C2B-4E3A-9BA1-16D551F5A175}" dt="2020-02-23T16:21:29.961" v="7" actId="47"/>
        <pc:sldMkLst>
          <pc:docMk/>
          <pc:sldMk cId="200306853" sldId="288"/>
        </pc:sldMkLst>
      </pc:sldChg>
      <pc:sldChg chg="del">
        <pc:chgData name="Mark Shaw" userId="42926741f8374836" providerId="LiveId" clId="{BD4F0C84-7C2B-4E3A-9BA1-16D551F5A175}" dt="2020-02-23T16:21:04.478" v="0" actId="47"/>
        <pc:sldMkLst>
          <pc:docMk/>
          <pc:sldMk cId="1768422688" sldId="290"/>
        </pc:sldMkLst>
      </pc:sldChg>
    </pc:docChg>
  </pc:docChgLst>
  <pc:docChgLst>
    <pc:chgData name="Mark Shaw" userId="42926741f8374836" providerId="LiveId" clId="{152914CF-FF05-4582-AB2E-3A6CAC5877F8}"/>
    <pc:docChg chg="custSel modSld">
      <pc:chgData name="Mark Shaw" userId="42926741f8374836" providerId="LiveId" clId="{152914CF-FF05-4582-AB2E-3A6CAC5877F8}" dt="2020-02-24T12:13:25.814" v="153" actId="207"/>
      <pc:docMkLst>
        <pc:docMk/>
      </pc:docMkLst>
      <pc:sldChg chg="addSp modSp">
        <pc:chgData name="Mark Shaw" userId="42926741f8374836" providerId="LiveId" clId="{152914CF-FF05-4582-AB2E-3A6CAC5877F8}" dt="2020-02-24T12:13:25.814" v="153" actId="207"/>
        <pc:sldMkLst>
          <pc:docMk/>
          <pc:sldMk cId="100033002" sldId="279"/>
        </pc:sldMkLst>
        <pc:spChg chg="mod">
          <ac:chgData name="Mark Shaw" userId="42926741f8374836" providerId="LiveId" clId="{152914CF-FF05-4582-AB2E-3A6CAC5877F8}" dt="2020-02-24T12:00:23.686" v="66" actId="20577"/>
          <ac:spMkLst>
            <pc:docMk/>
            <pc:sldMk cId="100033002" sldId="279"/>
            <ac:spMk id="3" creationId="{C51E0B2B-A424-4730-914C-0F8E0B73D003}"/>
          </ac:spMkLst>
        </pc:spChg>
        <pc:spChg chg="add mod">
          <ac:chgData name="Mark Shaw" userId="42926741f8374836" providerId="LiveId" clId="{152914CF-FF05-4582-AB2E-3A6CAC5877F8}" dt="2020-02-24T12:13:25.814" v="153" actId="207"/>
          <ac:spMkLst>
            <pc:docMk/>
            <pc:sldMk cId="100033002" sldId="279"/>
            <ac:spMk id="6" creationId="{DE8501C0-4B05-46FB-AC62-068590F04A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5E495-7DB7-4C74-B4C1-E62ACC72ACB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E5171-8376-4BA8-85C3-ED846FE4C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9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F4AA80EB-B44B-45FC-A1C2-CB77C8D90DDE}" type="datetime1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39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A114-66AA-4533-BEE2-3DF24BE0CE76}" type="datetime1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27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3D25-02B9-49AD-8B0E-242A8D579800}" type="datetime1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1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E096-ACAA-4F84-9C08-0FF0641C56BC}" type="datetime1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64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FFB2-C082-4539-A048-C0C36A9EF81E}" type="datetime1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4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B56-1DFB-4E13-B867-4CBB521631FC}" type="datetime1">
              <a:rPr lang="en-GB" smtClean="0"/>
              <a:t>24/02/2020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695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22F1-A1F6-487F-9D1A-2AAF4D5C09FC}" type="datetime1">
              <a:rPr lang="en-GB" smtClean="0"/>
              <a:t>24/02/2020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9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EC6C-B153-4283-AE07-8CE78F4B7111}" type="datetime1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8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ACA52B3C-BD97-45BE-9675-1A264C8B2CAC}" type="datetime1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3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740D-70EE-48FC-8029-FCF54EBE5BCD}" type="datetime1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37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C4EC4089-A331-4C53-8FD1-D48E2310593C}" type="datetime1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8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9110-B67D-4830-9449-ECAFB189C907}" type="datetime1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9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367-DCE8-4075-A51C-946065852D47}" type="datetime1">
              <a:rPr lang="en-GB" smtClean="0"/>
              <a:t>24/02/2020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53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54CB-6C03-4C69-8FDE-69839959B83B}" type="datetime1">
              <a:rPr lang="en-GB" smtClean="0"/>
              <a:t>24/02/2020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70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96B7-5742-409A-A526-DDD0F1E49BF3}" type="datetime1">
              <a:rPr lang="en-GB" smtClean="0"/>
              <a:t>24/02/2020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7E15-92DA-4B7E-BA7A-A0B40E9BDA6D}" type="datetime1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28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4F21-F976-4F68-8456-FE86676E5DD7}" type="datetime1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14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B2B1-9FEA-43E9-B99E-BDFD97795110}" type="datetime1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29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How do I manipulate variables and data sets?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Business Intelligence Systems and Data Mining</a:t>
            </a:r>
            <a:br>
              <a:rPr lang="en-GB" dirty="0"/>
            </a:br>
            <a:r>
              <a:rPr lang="en-GB" dirty="0"/>
              <a:t>IMAT5168 Analytics Programming</a:t>
            </a:r>
          </a:p>
        </p:txBody>
      </p:sp>
    </p:spTree>
    <p:extLst>
      <p:ext uri="{BB962C8B-B14F-4D97-AF65-F5344CB8AC3E}">
        <p14:creationId xmlns:p14="http://schemas.microsoft.com/office/powerpoint/2010/main" val="311497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Manipulating rows</a:t>
            </a:r>
            <a:br>
              <a:rPr lang="en-GB" dirty="0"/>
            </a:br>
            <a:r>
              <a:rPr lang="en-GB" dirty="0"/>
              <a:t>			- appending data sets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2708" y="2278816"/>
            <a:ext cx="3178696" cy="14436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test4;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a b c;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283968" y="2780928"/>
            <a:ext cx="3178696" cy="1443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03382"/>
              </p:ext>
            </p:extLst>
          </p:nvPr>
        </p:nvGraphicFramePr>
        <p:xfrm>
          <a:off x="4427984" y="2060848"/>
          <a:ext cx="4392490" cy="4536499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2409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Obs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x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a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c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7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4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5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8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6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7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115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8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10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7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467544" y="4223276"/>
            <a:ext cx="3600400" cy="144361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dirty="0"/>
              <a:t>See also: </a:t>
            </a:r>
            <a:r>
              <a:rPr lang="en-GB" b="1" dirty="0" err="1">
                <a:solidFill>
                  <a:srgbClr val="002060"/>
                </a:solidFill>
                <a:highlight>
                  <a:srgbClr val="C0C0C0"/>
                </a:highlight>
              </a:rPr>
              <a:t>proc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</a:rPr>
              <a:t>append</a:t>
            </a:r>
          </a:p>
          <a:p>
            <a:pPr lvl="1"/>
            <a:r>
              <a:rPr lang="en-GB" dirty="0"/>
              <a:t>Better when concatenating many large datasets</a:t>
            </a:r>
            <a:endParaRPr lang="en-GB" dirty="0">
              <a:solidFill>
                <a:srgbClr val="002060"/>
              </a:solidFill>
            </a:endParaRPr>
          </a:p>
          <a:p>
            <a:pPr lvl="1"/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8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9340" y="6404562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2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54" y="222759"/>
            <a:ext cx="6896100" cy="1081088"/>
          </a:xfrm>
        </p:spPr>
        <p:txBody>
          <a:bodyPr/>
          <a:lstStyle/>
          <a:p>
            <a:r>
              <a:rPr lang="en-GB" dirty="0"/>
              <a:t>Slicing and dicing data sets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615992" y="3644900"/>
            <a:ext cx="4090696" cy="264529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Choose a subset of rows</a:t>
            </a:r>
          </a:p>
          <a:p>
            <a:pPr lvl="1"/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r>
              <a:rPr lang="en-GB" dirty="0"/>
              <a:t>Group rows</a:t>
            </a:r>
          </a:p>
          <a:p>
            <a:pPr lvl="1"/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endParaRPr lang="en-GB" dirty="0"/>
          </a:p>
          <a:p>
            <a:r>
              <a:rPr lang="en-GB" dirty="0"/>
              <a:t>Merge rows</a:t>
            </a:r>
          </a:p>
          <a:p>
            <a:pPr lvl="1"/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r>
              <a:rPr lang="en-GB" dirty="0"/>
              <a:t>Add rows</a:t>
            </a:r>
          </a:p>
          <a:p>
            <a:pPr lvl="1"/>
            <a:r>
              <a:rPr lang="en-GB" dirty="0"/>
              <a:t>Concatenation</a:t>
            </a:r>
          </a:p>
          <a:p>
            <a:r>
              <a:rPr lang="en-GB" dirty="0"/>
              <a:t>Delete rows</a:t>
            </a:r>
          </a:p>
          <a:p>
            <a:pPr lvl="1"/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5991" y="1413721"/>
            <a:ext cx="3091913" cy="1407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SAS Data Set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998789" y="1874735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656940" y="1695367"/>
            <a:ext cx="3897761" cy="204587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/>
            </a:lvl1pPr>
            <a:lvl2pPr marL="621792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/>
            </a:lvl2pPr>
            <a:lvl3pPr marL="859536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/>
            </a:lvl3pPr>
            <a:lvl4pPr marL="11430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/>
            </a:lvl4pPr>
            <a:lvl5pPr marL="13716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/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/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/>
            </a:lvl9pPr>
            <a:extLst/>
          </a:lstStyle>
          <a:p>
            <a:r>
              <a:rPr lang="en-GB" dirty="0"/>
              <a:t>Add variables</a:t>
            </a:r>
          </a:p>
          <a:p>
            <a:pPr lvl="1"/>
            <a:r>
              <a:rPr lang="en-GB" dirty="0"/>
              <a:t>Calculation with assignment</a:t>
            </a:r>
          </a:p>
          <a:p>
            <a:pPr lvl="1"/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GB" dirty="0"/>
              <a:t>/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 by</a:t>
            </a:r>
          </a:p>
          <a:p>
            <a:r>
              <a:rPr lang="en-GB" dirty="0"/>
              <a:t>Remove variables</a:t>
            </a:r>
          </a:p>
          <a:p>
            <a:pPr lvl="1"/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</a:p>
          <a:p>
            <a:pPr lvl="1"/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keep</a:t>
            </a:r>
          </a:p>
          <a:p>
            <a:r>
              <a:rPr lang="en-GB" dirty="0"/>
              <a:t>Change variable names</a:t>
            </a:r>
          </a:p>
          <a:p>
            <a:pPr lvl="1"/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rename</a:t>
            </a:r>
          </a:p>
        </p:txBody>
      </p:sp>
      <p:sp>
        <p:nvSpPr>
          <p:cNvPr id="7" name="Down Arrow 6"/>
          <p:cNvSpPr/>
          <p:nvPr/>
        </p:nvSpPr>
        <p:spPr>
          <a:xfrm>
            <a:off x="2051720" y="3041327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248" y="4057945"/>
            <a:ext cx="3168352" cy="22322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anchor="ctr">
            <a:normAutofit/>
          </a:bodyPr>
          <a:lstStyle>
            <a:lvl1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/>
            </a:lvl1pPr>
            <a:lvl2pPr marL="621792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/>
            </a:lvl2pPr>
            <a:lvl3pPr marL="859536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/>
            </a:lvl3pPr>
            <a:lvl4pPr marL="11430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/>
            </a:lvl4pPr>
            <a:lvl5pPr marL="13716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/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/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/>
            </a:lvl9pPr>
            <a:extLst/>
          </a:lstStyle>
          <a:p>
            <a:r>
              <a:rPr lang="en-GB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endParaRPr lang="en-GB" dirty="0"/>
          </a:p>
          <a:p>
            <a:pPr lvl="1"/>
            <a:r>
              <a:rPr lang="en-GB" dirty="0"/>
              <a:t>can perform all these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4600" y="2940436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Manipulate</a:t>
            </a:r>
            <a:br>
              <a:rPr lang="en-GB" dirty="0"/>
            </a:br>
            <a:r>
              <a:rPr lang="en-GB" dirty="0"/>
              <a:t>Rows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9842" y="1131967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Manipulate</a:t>
            </a:r>
            <a:br>
              <a:rPr lang="en-GB" dirty="0"/>
            </a:br>
            <a:r>
              <a:rPr lang="en-GB" dirty="0"/>
              <a:t>Cols</a:t>
            </a:r>
          </a:p>
        </p:txBody>
      </p:sp>
    </p:spTree>
    <p:extLst>
      <p:ext uri="{BB962C8B-B14F-4D97-AF65-F5344CB8AC3E}">
        <p14:creationId xmlns:p14="http://schemas.microsoft.com/office/powerpoint/2010/main" val="4248421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for manipulating columns (variables)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Can be done while: </a:t>
            </a:r>
          </a:p>
          <a:p>
            <a:pPr lvl="1"/>
            <a:r>
              <a:rPr lang="en-GB" dirty="0"/>
              <a:t>reading raw data</a:t>
            </a:r>
          </a:p>
          <a:p>
            <a:pPr lvl="1"/>
            <a:r>
              <a:rPr lang="en-GB" dirty="0"/>
              <a:t>processing a data set using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pPr lvl="1"/>
            <a:endParaRPr lang="en-GB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Add new variables by calculation</a:t>
            </a:r>
          </a:p>
          <a:p>
            <a:pPr lvl="1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&lt;new variable&gt;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&lt;calculation&gt;;</a:t>
            </a:r>
          </a:p>
          <a:p>
            <a:r>
              <a:rPr lang="en-GB" dirty="0"/>
              <a:t>Drop/Keep</a:t>
            </a:r>
          </a:p>
          <a:p>
            <a:pPr lvl="1"/>
            <a:r>
              <a:rPr lang="en-GB" dirty="0"/>
              <a:t>Use drop/keep to retain a subset of variables</a:t>
            </a:r>
          </a:p>
          <a:p>
            <a:r>
              <a:rPr lang="en-GB" dirty="0"/>
              <a:t>Rename variables</a:t>
            </a:r>
          </a:p>
          <a:p>
            <a:pPr lvl="1"/>
            <a:r>
              <a:rPr lang="en-GB" b="1" dirty="0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&lt;old-name&gt; &lt;new-name&gt;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8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Manipulate columns</a:t>
            </a:r>
            <a:br>
              <a:rPr lang="en-GB" dirty="0"/>
            </a:br>
            <a:r>
              <a:rPr lang="en-GB" dirty="0"/>
              <a:t>		- by managing variables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b="1" dirty="0"/>
              <a:t>Example from Week 1: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b="1" dirty="0"/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grades_ext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/* result data set */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grades;		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source data */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new variable */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average_exam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(exam1 + exam2) / 2;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rename variable */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course_work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coursework_grade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drop/keep */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exam1 exam2;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25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Manipulate columns</a:t>
            </a:r>
            <a:br>
              <a:rPr lang="en-GB" dirty="0"/>
            </a:br>
            <a:r>
              <a:rPr lang="en-GB" dirty="0"/>
              <a:t>		- by merging data sets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Advice: </a:t>
            </a:r>
          </a:p>
          <a:p>
            <a:pPr lvl="1"/>
            <a:r>
              <a:rPr lang="en-GB" b="1" dirty="0"/>
              <a:t>Prefer to </a:t>
            </a:r>
            <a:r>
              <a:rPr lang="en-GB" dirty="0"/>
              <a:t>test merges with a sub-set of the data </a:t>
            </a:r>
          </a:p>
          <a:p>
            <a:pPr lvl="1"/>
            <a:r>
              <a:rPr lang="en-GB" dirty="0"/>
              <a:t>Merge to a new data set rather than over-write</a:t>
            </a:r>
          </a:p>
          <a:p>
            <a:pPr lvl="1"/>
            <a:endParaRPr lang="en-GB" dirty="0"/>
          </a:p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</a:t>
            </a:r>
          </a:p>
          <a:p>
            <a:pPr lvl="1"/>
            <a:r>
              <a:rPr lang="en-GB" dirty="0"/>
              <a:t>Merges by row</a:t>
            </a:r>
          </a:p>
          <a:p>
            <a:pPr lvl="2"/>
            <a:r>
              <a:rPr lang="en-GB" dirty="0"/>
              <a:t>If there are duplicate variable names, first value used</a:t>
            </a:r>
          </a:p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 by</a:t>
            </a:r>
          </a:p>
          <a:p>
            <a:pPr lvl="1"/>
            <a:r>
              <a:rPr lang="en-GB" dirty="0"/>
              <a:t>Merges by a specified ‘key’ variable</a:t>
            </a:r>
          </a:p>
          <a:p>
            <a:pPr lvl="2"/>
            <a:r>
              <a:rPr lang="en-GB" dirty="0"/>
              <a:t>All source data sets must be sorted by the variable</a:t>
            </a:r>
          </a:p>
          <a:p>
            <a:pPr lvl="2"/>
            <a:endParaRPr lang="en-GB" dirty="0"/>
          </a:p>
          <a:p>
            <a:r>
              <a:rPr lang="en-GB" dirty="0"/>
              <a:t>Sorting</a:t>
            </a:r>
          </a:p>
          <a:p>
            <a:pPr lvl="1"/>
            <a:r>
              <a:rPr lang="en-GB" dirty="0"/>
              <a:t>Use: </a:t>
            </a:r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proc sort</a:t>
            </a:r>
            <a:r>
              <a:rPr lang="en-GB" dirty="0"/>
              <a:t> to sort: </a:t>
            </a:r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a variable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CF1C-F10A-4A91-9426-103097B7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0B2B-A424-4730-914C-0F8E0B73D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966592" cy="3599316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Company $  </a:t>
            </a:r>
            <a:r>
              <a:rPr lang="en-GB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1-21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Town $     </a:t>
            </a:r>
            <a:r>
              <a:rPr lang="en-GB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22-28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datalines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Paul's Pizza         Apex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 Wide Electrics Garner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Apex Catering        Apex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501C0-4B05-46FB-AC62-068590F04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4010" y="2336873"/>
            <a:ext cx="4110606" cy="3599316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sort</a:t>
            </a: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=account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=bytown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town company;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 Customers Listed Alphabetically within Town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print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=bytown;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company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38373-505B-4E6C-8B28-3DCEBBF7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701B1-C5C0-43E1-BF59-7DCCB5A5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examples: source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50897"/>
              </p:ext>
            </p:extLst>
          </p:nvPr>
        </p:nvGraphicFramePr>
        <p:xfrm>
          <a:off x="323528" y="2560376"/>
          <a:ext cx="3096345" cy="1478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3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Obs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x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a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7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3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95301"/>
              </p:ext>
            </p:extLst>
          </p:nvPr>
        </p:nvGraphicFramePr>
        <p:xfrm>
          <a:off x="5508104" y="2535750"/>
          <a:ext cx="3178695" cy="18478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5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384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Obs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x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384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111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384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113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8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384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384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115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9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20283"/>
              </p:ext>
            </p:extLst>
          </p:nvPr>
        </p:nvGraphicFramePr>
        <p:xfrm>
          <a:off x="5533752" y="5085184"/>
          <a:ext cx="3178695" cy="1478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5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Obs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x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c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2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2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2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7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7888" y="22068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set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72841" y="215656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set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5589" y="4715852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set C</a:t>
            </a:r>
          </a:p>
        </p:txBody>
      </p:sp>
    </p:spTree>
    <p:extLst>
      <p:ext uri="{BB962C8B-B14F-4D97-AF65-F5344CB8AC3E}">
        <p14:creationId xmlns:p14="http://schemas.microsoft.com/office/powerpoint/2010/main" val="380666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columns</a:t>
            </a:r>
            <a:br>
              <a:rPr lang="en-GB" dirty="0"/>
            </a:br>
            <a:r>
              <a:rPr lang="en-GB" dirty="0"/>
              <a:t>			- merge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8942"/>
              </p:ext>
            </p:extLst>
          </p:nvPr>
        </p:nvGraphicFramePr>
        <p:xfrm>
          <a:off x="4290686" y="2098883"/>
          <a:ext cx="4536505" cy="1867338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90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435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Obs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x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a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c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7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8</a:t>
                      </a:r>
                      <a:endParaRPr lang="en-GB" b="1" i="0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9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7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115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.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76050"/>
              </p:ext>
            </p:extLst>
          </p:nvPr>
        </p:nvGraphicFramePr>
        <p:xfrm>
          <a:off x="4283968" y="4221088"/>
          <a:ext cx="4608510" cy="2448270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Obs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x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a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c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7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112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1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113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8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7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5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115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.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.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5025" y="2098883"/>
            <a:ext cx="345520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merge by row */</a:t>
            </a:r>
          </a:p>
          <a:p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test1;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a b c;</a:t>
            </a:r>
          </a:p>
          <a:p>
            <a:r>
              <a:rPr lang="en-GB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comes from </a:t>
            </a:r>
            <a:r>
              <a:rPr lang="en-GB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113 */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080" y="4226628"/>
            <a:ext cx="345520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merge using ‘x’ as key */</a:t>
            </a:r>
          </a:p>
          <a:p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test2;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a b c;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x; 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set key */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62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for manipulating rows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Adding rows from a data set</a:t>
            </a:r>
          </a:p>
          <a:p>
            <a:pPr lvl="1"/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&lt;data set1&gt; &lt;data set2&gt; [&lt;data set3&gt; … ]</a:t>
            </a:r>
          </a:p>
          <a:p>
            <a:pPr lvl="1"/>
            <a:endParaRPr lang="en-GB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Selecting rows</a:t>
            </a:r>
          </a:p>
          <a:p>
            <a:pPr lvl="1"/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&lt;condition&gt; [&lt;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&lt;condition&gt;]</a:t>
            </a:r>
          </a:p>
          <a:p>
            <a:pPr lvl="2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&lt;condition&gt; ::= &lt;variable&gt; &lt;comparison&gt; &lt;value&gt;</a:t>
            </a:r>
          </a:p>
          <a:p>
            <a:pPr lvl="2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::= ("AND","&amp;"), ("OR","|"), ("NOT","!") </a:t>
            </a:r>
          </a:p>
          <a:p>
            <a:pPr lvl="2"/>
            <a:endParaRPr lang="en-GB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Grouping by rows</a:t>
            </a:r>
          </a:p>
          <a:p>
            <a:pPr lvl="1"/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&lt;variable&gt;</a:t>
            </a:r>
          </a:p>
          <a:p>
            <a:pPr lvl="1"/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Deleting rows</a:t>
            </a:r>
          </a:p>
          <a:p>
            <a:pPr lvl="1"/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&lt;condition&gt; </a:t>
            </a:r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632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5008</TotalTime>
  <Words>758</Words>
  <Application>Microsoft Office PowerPoint</Application>
  <PresentationFormat>On-screen Show (4:3)</PresentationFormat>
  <Paragraphs>297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Trebuchet MS</vt:lpstr>
      <vt:lpstr>Verdana</vt:lpstr>
      <vt:lpstr>Wingdings 3</vt:lpstr>
      <vt:lpstr>Berlin</vt:lpstr>
      <vt:lpstr>How do I manipulate variables and data sets?</vt:lpstr>
      <vt:lpstr>Slicing and dicing data sets</vt:lpstr>
      <vt:lpstr>Methods for manipulating columns (variables)</vt:lpstr>
      <vt:lpstr>Manipulate columns   - by managing variables</vt:lpstr>
      <vt:lpstr>Manipulate columns   - by merging data sets</vt:lpstr>
      <vt:lpstr>Sorting data sets</vt:lpstr>
      <vt:lpstr>Merge examples: source data</vt:lpstr>
      <vt:lpstr>Manipulating columns    - merge examples</vt:lpstr>
      <vt:lpstr>Methods for manipulating rows</vt:lpstr>
      <vt:lpstr>Manipulating rows    - appending data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 manipulate variables and data sets?</dc:title>
  <dc:creator>Mark C Shaw</dc:creator>
  <cp:lastModifiedBy>Mark Shaw</cp:lastModifiedBy>
  <cp:revision>100</cp:revision>
  <dcterms:created xsi:type="dcterms:W3CDTF">2014-09-21T19:55:04Z</dcterms:created>
  <dcterms:modified xsi:type="dcterms:W3CDTF">2020-02-24T12:52:26Z</dcterms:modified>
</cp:coreProperties>
</file>