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89" r:id="rId3"/>
    <p:sldId id="301" r:id="rId4"/>
    <p:sldId id="288" r:id="rId5"/>
    <p:sldId id="300" r:id="rId6"/>
    <p:sldId id="265" r:id="rId7"/>
    <p:sldId id="266" r:id="rId8"/>
    <p:sldId id="302" r:id="rId9"/>
    <p:sldId id="303" r:id="rId10"/>
    <p:sldId id="30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CFB27-01BC-4D52-AF2E-03533CD71CEF}" v="1" dt="2020-03-08T20:49:12.1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Shaw" userId="42926741f8374836" providerId="LiveId" clId="{E35CFB27-01BC-4D52-AF2E-03533CD71CEF}"/>
    <pc:docChg chg="undo custSel addSld modSld sldOrd">
      <pc:chgData name="Mark Shaw" userId="42926741f8374836" providerId="LiveId" clId="{E35CFB27-01BC-4D52-AF2E-03533CD71CEF}" dt="2020-03-08T20:52:58.669" v="422" actId="20577"/>
      <pc:docMkLst>
        <pc:docMk/>
      </pc:docMkLst>
      <pc:sldChg chg="modSp add ord">
        <pc:chgData name="Mark Shaw" userId="42926741f8374836" providerId="LiveId" clId="{E35CFB27-01BC-4D52-AF2E-03533CD71CEF}" dt="2020-03-08T20:49:32.321" v="70" actId="20577"/>
        <pc:sldMkLst>
          <pc:docMk/>
          <pc:sldMk cId="3114972507" sldId="256"/>
        </pc:sldMkLst>
        <pc:spChg chg="mod">
          <ac:chgData name="Mark Shaw" userId="42926741f8374836" providerId="LiveId" clId="{E35CFB27-01BC-4D52-AF2E-03533CD71CEF}" dt="2020-03-08T20:49:32.321" v="70" actId="20577"/>
          <ac:spMkLst>
            <pc:docMk/>
            <pc:sldMk cId="3114972507" sldId="256"/>
            <ac:spMk id="2" creationId="{00000000-0000-0000-0000-000000000000}"/>
          </ac:spMkLst>
        </pc:spChg>
      </pc:sldChg>
      <pc:sldChg chg="modSp">
        <pc:chgData name="Mark Shaw" userId="42926741f8374836" providerId="LiveId" clId="{E35CFB27-01BC-4D52-AF2E-03533CD71CEF}" dt="2020-03-08T20:52:25.431" v="336" actId="20577"/>
        <pc:sldMkLst>
          <pc:docMk/>
          <pc:sldMk cId="419073825" sldId="265"/>
        </pc:sldMkLst>
        <pc:spChg chg="mod">
          <ac:chgData name="Mark Shaw" userId="42926741f8374836" providerId="LiveId" clId="{E35CFB27-01BC-4D52-AF2E-03533CD71CEF}" dt="2020-03-08T20:52:25.431" v="336" actId="20577"/>
          <ac:spMkLst>
            <pc:docMk/>
            <pc:sldMk cId="419073825" sldId="265"/>
            <ac:spMk id="5" creationId="{00000000-0000-0000-0000-000000000000}"/>
          </ac:spMkLst>
        </pc:spChg>
      </pc:sldChg>
      <pc:sldChg chg="modSp">
        <pc:chgData name="Mark Shaw" userId="42926741f8374836" providerId="LiveId" clId="{E35CFB27-01BC-4D52-AF2E-03533CD71CEF}" dt="2020-03-08T20:52:58.669" v="422" actId="20577"/>
        <pc:sldMkLst>
          <pc:docMk/>
          <pc:sldMk cId="3910147363" sldId="266"/>
        </pc:sldMkLst>
        <pc:spChg chg="mod">
          <ac:chgData name="Mark Shaw" userId="42926741f8374836" providerId="LiveId" clId="{E35CFB27-01BC-4D52-AF2E-03533CD71CEF}" dt="2020-03-08T20:52:58.669" v="422" actId="20577"/>
          <ac:spMkLst>
            <pc:docMk/>
            <pc:sldMk cId="3910147363" sldId="266"/>
            <ac:spMk id="5" creationId="{00000000-0000-0000-0000-000000000000}"/>
          </ac:spMkLst>
        </pc:spChg>
      </pc:sldChg>
      <pc:sldChg chg="modSp">
        <pc:chgData name="Mark Shaw" userId="42926741f8374836" providerId="LiveId" clId="{E35CFB27-01BC-4D52-AF2E-03533CD71CEF}" dt="2020-03-08T20:51:43.665" v="290" actId="20577"/>
        <pc:sldMkLst>
          <pc:docMk/>
          <pc:sldMk cId="3025182168" sldId="301"/>
        </pc:sldMkLst>
        <pc:spChg chg="mod">
          <ac:chgData name="Mark Shaw" userId="42926741f8374836" providerId="LiveId" clId="{E35CFB27-01BC-4D52-AF2E-03533CD71CEF}" dt="2020-03-08T20:51:43.665" v="290" actId="20577"/>
          <ac:spMkLst>
            <pc:docMk/>
            <pc:sldMk cId="3025182168" sldId="301"/>
            <ac:spMk id="2" creationId="{00000000-0000-0000-0000-000000000000}"/>
          </ac:spMkLst>
        </pc:spChg>
      </pc:sldChg>
      <pc:sldChg chg="modSp">
        <pc:chgData name="Mark Shaw" userId="42926741f8374836" providerId="LiveId" clId="{E35CFB27-01BC-4D52-AF2E-03533CD71CEF}" dt="2020-03-08T09:12:12.568" v="24" actId="20577"/>
        <pc:sldMkLst>
          <pc:docMk/>
          <pc:sldMk cId="2757445712" sldId="304"/>
        </pc:sldMkLst>
        <pc:spChg chg="mod">
          <ac:chgData name="Mark Shaw" userId="42926741f8374836" providerId="LiveId" clId="{E35CFB27-01BC-4D52-AF2E-03533CD71CEF}" dt="2020-03-08T09:12:12.568" v="24" actId="20577"/>
          <ac:spMkLst>
            <pc:docMk/>
            <pc:sldMk cId="2757445712" sldId="304"/>
            <ac:spMk id="2" creationId="{86B2FA28-DFB5-4A09-BF0F-3E949C90C722}"/>
          </ac:spMkLst>
        </pc:spChg>
      </pc:sldChg>
    </pc:docChg>
  </pc:docChgLst>
  <pc:docChgLst>
    <pc:chgData name="Mark Shaw" userId="42926741f8374836" providerId="LiveId" clId="{666965BD-35B2-47E5-AABB-A029212FDC71}"/>
    <pc:docChg chg="delSld modSld sldOrd">
      <pc:chgData name="Mark Shaw" userId="42926741f8374836" providerId="LiveId" clId="{666965BD-35B2-47E5-AABB-A029212FDC71}" dt="2020-03-06T12:14:33.508" v="13" actId="20577"/>
      <pc:docMkLst>
        <pc:docMk/>
      </pc:docMkLst>
      <pc:sldChg chg="del">
        <pc:chgData name="Mark Shaw" userId="42926741f8374836" providerId="LiveId" clId="{666965BD-35B2-47E5-AABB-A029212FDC71}" dt="2020-03-06T12:13:49.218" v="0" actId="47"/>
        <pc:sldMkLst>
          <pc:docMk/>
          <pc:sldMk cId="3114972507" sldId="256"/>
        </pc:sldMkLst>
      </pc:sldChg>
      <pc:sldChg chg="del">
        <pc:chgData name="Mark Shaw" userId="42926741f8374836" providerId="LiveId" clId="{666965BD-35B2-47E5-AABB-A029212FDC71}" dt="2020-03-06T12:13:49.218" v="0" actId="47"/>
        <pc:sldMkLst>
          <pc:docMk/>
          <pc:sldMk cId="1958892447" sldId="267"/>
        </pc:sldMkLst>
      </pc:sldChg>
      <pc:sldChg chg="del">
        <pc:chgData name="Mark Shaw" userId="42926741f8374836" providerId="LiveId" clId="{666965BD-35B2-47E5-AABB-A029212FDC71}" dt="2020-03-06T12:13:49.218" v="0" actId="47"/>
        <pc:sldMkLst>
          <pc:docMk/>
          <pc:sldMk cId="2747000873" sldId="284"/>
        </pc:sldMkLst>
      </pc:sldChg>
      <pc:sldChg chg="ord">
        <pc:chgData name="Mark Shaw" userId="42926741f8374836" providerId="LiveId" clId="{666965BD-35B2-47E5-AABB-A029212FDC71}" dt="2020-03-06T12:14:14.577" v="7"/>
        <pc:sldMkLst>
          <pc:docMk/>
          <pc:sldMk cId="3071650558" sldId="288"/>
        </pc:sldMkLst>
      </pc:sldChg>
      <pc:sldChg chg="ord">
        <pc:chgData name="Mark Shaw" userId="42926741f8374836" providerId="LiveId" clId="{666965BD-35B2-47E5-AABB-A029212FDC71}" dt="2020-03-06T12:14:06.310" v="3"/>
        <pc:sldMkLst>
          <pc:docMk/>
          <pc:sldMk cId="2527420146" sldId="289"/>
        </pc:sldMkLst>
      </pc:sldChg>
      <pc:sldChg chg="del">
        <pc:chgData name="Mark Shaw" userId="42926741f8374836" providerId="LiveId" clId="{666965BD-35B2-47E5-AABB-A029212FDC71}" dt="2020-03-06T12:13:56.118" v="1" actId="47"/>
        <pc:sldMkLst>
          <pc:docMk/>
          <pc:sldMk cId="1768422688" sldId="290"/>
        </pc:sldMkLst>
      </pc:sldChg>
      <pc:sldChg chg="del">
        <pc:chgData name="Mark Shaw" userId="42926741f8374836" providerId="LiveId" clId="{666965BD-35B2-47E5-AABB-A029212FDC71}" dt="2020-03-06T12:13:49.218" v="0" actId="47"/>
        <pc:sldMkLst>
          <pc:docMk/>
          <pc:sldMk cId="2183183025" sldId="291"/>
        </pc:sldMkLst>
      </pc:sldChg>
      <pc:sldChg chg="del">
        <pc:chgData name="Mark Shaw" userId="42926741f8374836" providerId="LiveId" clId="{666965BD-35B2-47E5-AABB-A029212FDC71}" dt="2020-03-06T12:13:49.218" v="0" actId="47"/>
        <pc:sldMkLst>
          <pc:docMk/>
          <pc:sldMk cId="4096515713" sldId="292"/>
        </pc:sldMkLst>
      </pc:sldChg>
      <pc:sldChg chg="del">
        <pc:chgData name="Mark Shaw" userId="42926741f8374836" providerId="LiveId" clId="{666965BD-35B2-47E5-AABB-A029212FDC71}" dt="2020-03-06T12:13:49.218" v="0" actId="47"/>
        <pc:sldMkLst>
          <pc:docMk/>
          <pc:sldMk cId="3909092120" sldId="293"/>
        </pc:sldMkLst>
      </pc:sldChg>
      <pc:sldChg chg="del">
        <pc:chgData name="Mark Shaw" userId="42926741f8374836" providerId="LiveId" clId="{666965BD-35B2-47E5-AABB-A029212FDC71}" dt="2020-03-06T12:13:49.218" v="0" actId="47"/>
        <pc:sldMkLst>
          <pc:docMk/>
          <pc:sldMk cId="1360529352" sldId="294"/>
        </pc:sldMkLst>
      </pc:sldChg>
      <pc:sldChg chg="del">
        <pc:chgData name="Mark Shaw" userId="42926741f8374836" providerId="LiveId" clId="{666965BD-35B2-47E5-AABB-A029212FDC71}" dt="2020-03-06T12:13:49.218" v="0" actId="47"/>
        <pc:sldMkLst>
          <pc:docMk/>
          <pc:sldMk cId="547757103" sldId="295"/>
        </pc:sldMkLst>
      </pc:sldChg>
      <pc:sldChg chg="del">
        <pc:chgData name="Mark Shaw" userId="42926741f8374836" providerId="LiveId" clId="{666965BD-35B2-47E5-AABB-A029212FDC71}" dt="2020-03-06T12:13:49.218" v="0" actId="47"/>
        <pc:sldMkLst>
          <pc:docMk/>
          <pc:sldMk cId="3879003744" sldId="296"/>
        </pc:sldMkLst>
      </pc:sldChg>
      <pc:sldChg chg="del">
        <pc:chgData name="Mark Shaw" userId="42926741f8374836" providerId="LiveId" clId="{666965BD-35B2-47E5-AABB-A029212FDC71}" dt="2020-03-06T12:13:49.218" v="0" actId="47"/>
        <pc:sldMkLst>
          <pc:docMk/>
          <pc:sldMk cId="2300306684" sldId="297"/>
        </pc:sldMkLst>
      </pc:sldChg>
      <pc:sldChg chg="del">
        <pc:chgData name="Mark Shaw" userId="42926741f8374836" providerId="LiveId" clId="{666965BD-35B2-47E5-AABB-A029212FDC71}" dt="2020-03-06T12:13:49.218" v="0" actId="47"/>
        <pc:sldMkLst>
          <pc:docMk/>
          <pc:sldMk cId="273754784" sldId="298"/>
        </pc:sldMkLst>
      </pc:sldChg>
      <pc:sldChg chg="del">
        <pc:chgData name="Mark Shaw" userId="42926741f8374836" providerId="LiveId" clId="{666965BD-35B2-47E5-AABB-A029212FDC71}" dt="2020-03-06T12:13:49.218" v="0" actId="47"/>
        <pc:sldMkLst>
          <pc:docMk/>
          <pc:sldMk cId="4049038940" sldId="299"/>
        </pc:sldMkLst>
      </pc:sldChg>
      <pc:sldChg chg="ord">
        <pc:chgData name="Mark Shaw" userId="42926741f8374836" providerId="LiveId" clId="{666965BD-35B2-47E5-AABB-A029212FDC71}" dt="2020-03-06T12:14:08.909" v="5"/>
        <pc:sldMkLst>
          <pc:docMk/>
          <pc:sldMk cId="3025182168" sldId="301"/>
        </pc:sldMkLst>
      </pc:sldChg>
      <pc:sldChg chg="modSp">
        <pc:chgData name="Mark Shaw" userId="42926741f8374836" providerId="LiveId" clId="{666965BD-35B2-47E5-AABB-A029212FDC71}" dt="2020-03-06T12:14:33.508" v="13" actId="20577"/>
        <pc:sldMkLst>
          <pc:docMk/>
          <pc:sldMk cId="2757445712" sldId="304"/>
        </pc:sldMkLst>
        <pc:spChg chg="mod">
          <ac:chgData name="Mark Shaw" userId="42926741f8374836" providerId="LiveId" clId="{666965BD-35B2-47E5-AABB-A029212FDC71}" dt="2020-03-06T12:14:33.508" v="13" actId="20577"/>
          <ac:spMkLst>
            <pc:docMk/>
            <pc:sldMk cId="2757445712" sldId="304"/>
            <ac:spMk id="2" creationId="{86B2FA28-DFB5-4A09-BF0F-3E949C90C7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5E495-7DB7-4C74-B4C1-E62ACC72ACB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E5171-8376-4BA8-85C3-ED846FE4C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19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D937E6F8-3396-4221-9BF7-DF4613745D2E}" type="datetime1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9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732F-6889-4EAE-B145-582E097C247E}" type="datetime1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82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6274-86BF-40E5-B3B2-C28885F45E81}" type="datetime1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050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EB6C-9DF3-4335-BBE6-8995242773F0}" type="datetime1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425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3F13-C0B0-421A-82AE-9603826C684A}" type="datetime1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510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82B9-B0E6-4B44-A687-E8417E0900CD}" type="datetime1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668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2F5C-536D-4E7D-9303-4AA57D1F13AB}" type="datetime1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586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A3F7-0163-47E8-96FD-FE8F31709880}" type="datetime1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69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5764F6D-1EF6-4857-9D72-0F414054CE3E}" type="datetime1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5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5C04-3F1A-440E-895A-BC1658E0C2F6}" type="datetime1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9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B7CC4C0F-F0AD-4A93-87EB-15D02DE7915B}" type="datetime1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68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2ED-AA05-4A86-A025-CD4F12101C94}" type="datetime1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13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D9A9-1AD6-4F64-AF75-1108043783BF}" type="datetime1">
              <a:rPr lang="en-GB" smtClean="0"/>
              <a:t>08/03/2020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55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1403-34EB-4722-B0A9-8767EDBBF8CD}" type="datetime1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2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9DED-E6F6-453A-A359-2F867B42435F}" type="datetime1">
              <a:rPr lang="en-GB" smtClean="0"/>
              <a:t>08/03/2020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5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EBA3-31FF-4FDF-9EFC-7683AA9BCA73}" type="datetime1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99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6953-E82F-461C-BE85-38F73CA04DDB}" type="datetime1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9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C6D0-20CC-4F6E-B177-BF330746B3DE}" type="datetime1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D6B0-4E08-4816-9ECD-96F31F010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583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iana.edu/~statmath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Univariate Analysis and Transforming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Business Intelligence Systems and Data Mining</a:t>
            </a:r>
            <a:br>
              <a:rPr lang="en-GB" dirty="0"/>
            </a:br>
            <a:r>
              <a:rPr lang="en-GB" dirty="0"/>
              <a:t>IMAT5168 Analytics Programming</a:t>
            </a:r>
          </a:p>
        </p:txBody>
      </p:sp>
    </p:spTree>
    <p:extLst>
      <p:ext uri="{BB962C8B-B14F-4D97-AF65-F5344CB8AC3E}">
        <p14:creationId xmlns:p14="http://schemas.microsoft.com/office/powerpoint/2010/main" val="311497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9940E1-D4F0-4465-A421-51B369A8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Define your own functions…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B2FA28-DFB5-4A09-BF0F-3E949C90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4864"/>
            <a:ext cx="6887389" cy="410445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cmplib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work.project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 </a:t>
            </a:r>
            <a:r>
              <a:rPr lang="en-GB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fcmp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outlib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=work.project.lib;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square(x);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(x*x);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endsub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rs1px(x);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((1+x)**-2.5);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endsub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rc1px(x);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((1+x)**-3);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endsub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delete the functions when no longer needed */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 </a:t>
            </a:r>
            <a:r>
              <a:rPr lang="en-GB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fcmp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outlib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=work.project.lib;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deletefunc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square;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deletefunc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rs1px;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deletefunc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rc1px;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D6C3B-2B3D-466C-88CE-28CC4DB4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504" y="6309320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FCEA1-E2A7-4F7E-AD1D-C83C25FE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4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Parametric Statistical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Dependent variable (DV): </a:t>
                </a:r>
              </a:p>
              <a:p>
                <a:pPr lvl="1"/>
                <a:r>
                  <a:rPr lang="en-GB" dirty="0"/>
                  <a:t>Continuous</a:t>
                </a:r>
              </a:p>
              <a:p>
                <a:endParaRPr lang="en-GB" dirty="0"/>
              </a:p>
              <a:p>
                <a:r>
                  <a:rPr lang="en-GB" dirty="0"/>
                  <a:t>Independent variable (IV): </a:t>
                </a:r>
              </a:p>
              <a:p>
                <a:pPr lvl="1"/>
                <a:r>
                  <a:rPr lang="en-GB" dirty="0"/>
                  <a:t>Categorical or continuous variable dividing DV into…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Models</a:t>
                </a:r>
              </a:p>
              <a:p>
                <a:pPr lvl="1"/>
                <a:r>
                  <a:rPr lang="en-GB" dirty="0"/>
                  <a:t>One group 			t-test, z-test</a:t>
                </a:r>
              </a:p>
              <a:p>
                <a:pPr lvl="1"/>
                <a:r>
                  <a:rPr lang="en-GB" dirty="0"/>
                  <a:t>Two independent groups	t-test</a:t>
                </a:r>
              </a:p>
              <a:p>
                <a:pPr lvl="2"/>
                <a:r>
                  <a:rPr lang="en-GB" dirty="0"/>
                  <a:t>Two dependent groups	t-test on difference,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</m:oMath>
                </a14:m>
                <a:r>
                  <a:rPr lang="en-GB" dirty="0"/>
                  <a:t>=0</a:t>
                </a:r>
              </a:p>
              <a:p>
                <a:pPr lvl="1"/>
                <a:r>
                  <a:rPr lang="en-GB" dirty="0"/>
                  <a:t>3 or more groups		one way ANOVA</a:t>
                </a:r>
              </a:p>
              <a:p>
                <a:pPr lvl="2"/>
                <a:r>
                  <a:rPr lang="en-GB" dirty="0"/>
                  <a:t>Ordered groups		ANOVA with linear trend</a:t>
                </a:r>
              </a:p>
              <a:p>
                <a:pPr lvl="1"/>
                <a:r>
                  <a:rPr lang="en-GB" dirty="0"/>
                  <a:t>Infinite groups (continuous IV)	regression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7" t="-33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C843D-5CAA-42F8-89CD-46750830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FC2BE-12D9-4FF6-A101-FC284B6E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42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Non-parametric tests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336873"/>
            <a:ext cx="8077200" cy="359931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What happens when the assumptions of parametric tests are violated?</a:t>
            </a:r>
          </a:p>
          <a:p>
            <a:pPr lvl="1"/>
            <a:r>
              <a:rPr lang="en-GB" dirty="0"/>
              <a:t>The assumptions are usually that involved variables follow the normal distribution.</a:t>
            </a:r>
          </a:p>
          <a:p>
            <a:endParaRPr lang="en-GB" dirty="0"/>
          </a:p>
          <a:p>
            <a:r>
              <a:rPr lang="en-GB" dirty="0"/>
              <a:t>If data do not follow the normal distribution:</a:t>
            </a:r>
          </a:p>
          <a:p>
            <a:pPr lvl="1"/>
            <a:r>
              <a:rPr lang="en-GB" dirty="0"/>
              <a:t>Attempt to transform the data so that the assumptions are met</a:t>
            </a:r>
          </a:p>
          <a:p>
            <a:pPr lvl="1"/>
            <a:r>
              <a:rPr lang="en-GB" dirty="0"/>
              <a:t>If this cannot be done, consider using non-parametric tests…</a:t>
            </a:r>
          </a:p>
          <a:p>
            <a:endParaRPr lang="en-GB" dirty="0"/>
          </a:p>
          <a:p>
            <a:r>
              <a:rPr lang="en-GB" dirty="0"/>
              <a:t>SAS commands that perform non-parametric statistical tests:</a:t>
            </a:r>
          </a:p>
          <a:p>
            <a:pPr lvl="1"/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 univariate</a:t>
            </a:r>
          </a:p>
          <a:p>
            <a:pPr lvl="1"/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 npar1way</a:t>
            </a:r>
          </a:p>
          <a:p>
            <a:pPr lvl="1"/>
            <a:r>
              <a:rPr lang="en-GB" b="1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 </a:t>
            </a:r>
            <a:r>
              <a:rPr lang="en-GB" b="1" dirty="0" err="1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endParaRPr lang="en-GB" b="1" dirty="0">
              <a:solidFill>
                <a:srgbClr val="002060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CF463-DF8D-415C-A2BE-0FC681DC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F953F-A191-49D4-AABF-44F3AD23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D6B0-4E08-4816-9ECD-96F31F010D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18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17175D-84AA-46ED-8DF9-529EBF38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Parametric vs non-parametric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965947-FF49-4267-8DFA-D0CA13277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Parametric models</a:t>
            </a:r>
          </a:p>
          <a:p>
            <a:pPr lvl="1"/>
            <a:r>
              <a:rPr lang="en-GB" dirty="0"/>
              <a:t>rely on assumptions about (transformed) data or residuals fitting the normal distribution</a:t>
            </a:r>
          </a:p>
          <a:p>
            <a:pPr lvl="1"/>
            <a:r>
              <a:rPr lang="en-GB" dirty="0"/>
              <a:t>are more robust if the data has no outliers (values &gt;3sd from the mean)</a:t>
            </a:r>
          </a:p>
          <a:p>
            <a:pPr lvl="1"/>
            <a:endParaRPr lang="en-GB" dirty="0"/>
          </a:p>
          <a:p>
            <a:r>
              <a:rPr lang="en-GB" dirty="0"/>
              <a:t>Non-parametric models</a:t>
            </a:r>
          </a:p>
          <a:p>
            <a:pPr lvl="1"/>
            <a:r>
              <a:rPr lang="en-GB" dirty="0"/>
              <a:t>require larger samples to prevent false positive and false negative errors</a:t>
            </a:r>
          </a:p>
          <a:p>
            <a:pPr lvl="2"/>
            <a:r>
              <a:rPr lang="en-GB" dirty="0"/>
              <a:t>i.e. have ‘less power’</a:t>
            </a:r>
          </a:p>
          <a:p>
            <a:pPr lvl="1"/>
            <a:r>
              <a:rPr lang="en-GB" dirty="0"/>
              <a:t>but make fewer assumptions</a:t>
            </a:r>
          </a:p>
          <a:p>
            <a:pPr lvl="2"/>
            <a:r>
              <a:rPr lang="en-GB" dirty="0"/>
              <a:t>i.e. are ‘more robust’</a:t>
            </a:r>
          </a:p>
          <a:p>
            <a:pPr lvl="2"/>
            <a:endParaRPr lang="en-GB" dirty="0"/>
          </a:p>
          <a:p>
            <a:r>
              <a:rPr lang="en-GB" dirty="0"/>
              <a:t>Choice of model depends on the data</a:t>
            </a:r>
          </a:p>
          <a:p>
            <a:pPr lvl="1"/>
            <a:r>
              <a:rPr lang="en-GB" dirty="0"/>
              <a:t>Numeric data related to ranks, where ‘+1’ has no meaning should suggest the use of a non-parametric test</a:t>
            </a:r>
          </a:p>
          <a:p>
            <a:pPr lvl="1"/>
            <a:r>
              <a:rPr lang="en-GB" dirty="0"/>
              <a:t>Or on evaluation of parametric test assumptions &amp; the data cannot be transformed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6BAFE-E3A4-411C-A085-1863D000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38A7-7AB9-49D4-B79E-CF2DADA9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65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Summarize the outcome variable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GB" dirty="0"/>
              <a:t>Standard histogram…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univariate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normal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qqplot</a:t>
            </a:r>
            <a:endParaRPr lang="en-GB" sz="12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normal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(mu=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endParaRPr lang="en-GB" sz="12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sigma=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 lnSpcReduction="10000"/>
          </a:bodyPr>
          <a:lstStyle/>
          <a:p>
            <a:r>
              <a:rPr lang="en-GB" dirty="0"/>
              <a:t>More control using ODS Graphics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 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nbins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xaxis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(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keylegend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location=outside 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=top;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63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the distribution with proc univariate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74" y="2088061"/>
            <a:ext cx="5977373" cy="448303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9467" y="6309320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7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with proc </a:t>
            </a:r>
            <a:r>
              <a:rPr lang="en-GB" dirty="0" err="1"/>
              <a:t>sgplot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35" y="2204864"/>
            <a:ext cx="5856651" cy="439248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14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C01040-3FEF-4A6B-87B1-D4470667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for normality example:</a:t>
            </a:r>
            <a:br>
              <a:rPr lang="en-GB" dirty="0"/>
            </a:br>
            <a:r>
              <a:rPr lang="en-GB" dirty="0"/>
              <a:t>univariate </a:t>
            </a:r>
            <a:r>
              <a:rPr lang="en-GB" dirty="0" err="1"/>
              <a:t>qq</a:t>
            </a:r>
            <a:r>
              <a:rPr lang="en-GB" dirty="0"/>
              <a:t>-plot </a:t>
            </a:r>
            <a:r>
              <a:rPr lang="en-GB" dirty="0" err="1"/>
              <a:t>nitrofen</a:t>
            </a:r>
            <a:r>
              <a:rPr lang="en-GB" dirty="0"/>
              <a:t>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08EBA0-6399-431A-987F-B3E885CE0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2135946"/>
            <a:ext cx="4616425" cy="34793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DF42F-6FD8-492F-BF22-1EBA7237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96D9A-5627-4C7E-AC58-2E23AFDF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8</a:t>
            </a:fld>
            <a:endParaRPr lang="en-GB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DFCBA3C-B4B6-4111-B534-064F3224F237}"/>
              </a:ext>
            </a:extLst>
          </p:cNvPr>
          <p:cNvSpPr txBox="1">
            <a:spLocks/>
          </p:cNvSpPr>
          <p:nvPr/>
        </p:nvSpPr>
        <p:spPr>
          <a:xfrm>
            <a:off x="457200" y="5641979"/>
            <a:ext cx="8229600" cy="7279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sz="2000" dirty="0"/>
              <a:t>See also Park HM, (2008) Univariate Analysis and Normality Test Using SAS, Stata and SPSS, </a:t>
            </a:r>
            <a:r>
              <a:rPr lang="en-GB" sz="2000" i="1" dirty="0">
                <a:hlinkClick r:id="rId3"/>
              </a:rPr>
              <a:t>http://www.indiana.edu</a:t>
            </a:r>
            <a:r>
              <a:rPr lang="en-GB" sz="2000" i="1">
                <a:hlinkClick r:id="rId3"/>
              </a:rPr>
              <a:t>/~statmath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2750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A558D3-8820-48B2-B0D8-1082F232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transformation functions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72201B-47D8-4977-8358-F76FA027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log</a:t>
            </a:r>
          </a:p>
          <a:p>
            <a:pPr lvl="1"/>
            <a:r>
              <a:rPr lang="en-GB" dirty="0"/>
              <a:t>Logarithm to base e</a:t>
            </a:r>
          </a:p>
          <a:p>
            <a:r>
              <a:rPr lang="en-GB" dirty="0">
                <a:latin typeface="Consolas" panose="020B0609020204030204" pitchFamily="49" charset="0"/>
              </a:rPr>
              <a:t>log10</a:t>
            </a:r>
          </a:p>
          <a:p>
            <a:pPr lvl="1"/>
            <a:r>
              <a:rPr lang="en-GB" dirty="0"/>
              <a:t>Logarithm to base 10</a:t>
            </a:r>
          </a:p>
          <a:p>
            <a:r>
              <a:rPr lang="en-GB" dirty="0">
                <a:latin typeface="Consolas" panose="020B0609020204030204" pitchFamily="49" charset="0"/>
              </a:rPr>
              <a:t>sqrt</a:t>
            </a:r>
          </a:p>
          <a:p>
            <a:pPr lvl="1"/>
            <a:r>
              <a:rPr lang="en-GB" dirty="0"/>
              <a:t>Square root</a:t>
            </a:r>
          </a:p>
          <a:p>
            <a:r>
              <a:rPr lang="en-GB" dirty="0">
                <a:latin typeface="Consolas" panose="020B0609020204030204" pitchFamily="49" charset="0"/>
              </a:rPr>
              <a:t>x**y</a:t>
            </a:r>
          </a:p>
          <a:p>
            <a:pPr lvl="1"/>
            <a:r>
              <a:rPr lang="en-GB" dirty="0"/>
              <a:t>Raise X to the power y</a:t>
            </a:r>
          </a:p>
          <a:p>
            <a:endParaRPr lang="en-GB" dirty="0"/>
          </a:p>
          <a:p>
            <a:r>
              <a:rPr lang="en-GB" dirty="0"/>
              <a:t>Choosing what to use is dependant on your data and the statistical model you are using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4F894-E48E-4C52-8D0B-EEAA099A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A41A8-3819-4841-8B8C-98BC79E3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8504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5369</TotalTime>
  <Words>631</Words>
  <Application>Microsoft Office PowerPoint</Application>
  <PresentationFormat>On-screen Show (4:3)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Consolas</vt:lpstr>
      <vt:lpstr>Courier New</vt:lpstr>
      <vt:lpstr>Trebuchet MS</vt:lpstr>
      <vt:lpstr>Wingdings 3</vt:lpstr>
      <vt:lpstr>Berlin</vt:lpstr>
      <vt:lpstr>Univariate Analysis and Transforming Data</vt:lpstr>
      <vt:lpstr>Parametric Statistical Models</vt:lpstr>
      <vt:lpstr>Non-parametric tests</vt:lpstr>
      <vt:lpstr>Parametric vs non-parametric data</vt:lpstr>
      <vt:lpstr>Summarize the outcome variable</vt:lpstr>
      <vt:lpstr>View the distribution with proc univariate</vt:lpstr>
      <vt:lpstr>Or with proc sgplot</vt:lpstr>
      <vt:lpstr>Testing for normality example: univariate qq-plot nitrofen data</vt:lpstr>
      <vt:lpstr>Example transformation functions</vt:lpstr>
      <vt:lpstr>Define your own functions…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I manipulate variables and data sets?</dc:title>
  <dc:creator>Mark C Shaw</dc:creator>
  <cp:lastModifiedBy>Mark Shaw</cp:lastModifiedBy>
  <cp:revision>89</cp:revision>
  <dcterms:created xsi:type="dcterms:W3CDTF">2014-09-21T19:55:04Z</dcterms:created>
  <dcterms:modified xsi:type="dcterms:W3CDTF">2020-03-08T20:53:10Z</dcterms:modified>
</cp:coreProperties>
</file>