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264" r:id="rId3"/>
    <p:sldId id="263" r:id="rId4"/>
    <p:sldId id="259" r:id="rId5"/>
    <p:sldId id="260" r:id="rId6"/>
    <p:sldId id="261" r:id="rId7"/>
    <p:sldId id="262" r:id="rId8"/>
    <p:sldId id="265" r:id="rId9"/>
    <p:sldId id="274" r:id="rId10"/>
    <p:sldId id="275" r:id="rId11"/>
    <p:sldId id="276" r:id="rId12"/>
    <p:sldId id="277" r:id="rId13"/>
    <p:sldId id="268" r:id="rId14"/>
    <p:sldId id="269" r:id="rId15"/>
    <p:sldId id="278" r:id="rId16"/>
    <p:sldId id="283" r:id="rId17"/>
    <p:sldId id="282" r:id="rId18"/>
    <p:sldId id="270" r:id="rId19"/>
    <p:sldId id="279" r:id="rId20"/>
    <p:sldId id="280" r:id="rId21"/>
    <p:sldId id="271" r:id="rId22"/>
    <p:sldId id="281" r:id="rId23"/>
    <p:sldId id="286" r:id="rId24"/>
    <p:sldId id="287" r:id="rId25"/>
    <p:sldId id="288" r:id="rId26"/>
    <p:sldId id="289" r:id="rId27"/>
    <p:sldId id="257" r:id="rId28"/>
    <p:sldId id="258" r:id="rId29"/>
    <p:sldId id="290" r:id="rId30"/>
    <p:sldId id="291" r:id="rId31"/>
    <p:sldId id="292" r:id="rId32"/>
    <p:sldId id="267" r:id="rId33"/>
    <p:sldId id="293" r:id="rId34"/>
    <p:sldId id="266" r:id="rId35"/>
    <p:sldId id="294" r:id="rId36"/>
    <p:sldId id="295" r:id="rId37"/>
    <p:sldId id="296" r:id="rId38"/>
    <p:sldId id="297" r:id="rId39"/>
    <p:sldId id="284" r:id="rId40"/>
    <p:sldId id="272" r:id="rId41"/>
    <p:sldId id="273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EB9A7-80E0-4B8D-B6D3-81B0D91A3EBA}" v="3" dt="2020-03-15T20:17:33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haw" userId="42926741f8374836" providerId="LiveId" clId="{585EB9A7-80E0-4B8D-B6D3-81B0D91A3EBA}"/>
    <pc:docChg chg="modSld">
      <pc:chgData name="Mark Shaw" userId="42926741f8374836" providerId="LiveId" clId="{585EB9A7-80E0-4B8D-B6D3-81B0D91A3EBA}" dt="2020-03-15T20:17:21.061" v="25" actId="20577"/>
      <pc:docMkLst>
        <pc:docMk/>
      </pc:docMkLst>
      <pc:sldChg chg="modSp">
        <pc:chgData name="Mark Shaw" userId="42926741f8374836" providerId="LiveId" clId="{585EB9A7-80E0-4B8D-B6D3-81B0D91A3EBA}" dt="2020-03-15T20:17:21.061" v="25" actId="20577"/>
        <pc:sldMkLst>
          <pc:docMk/>
          <pc:sldMk cId="3887155579" sldId="280"/>
        </pc:sldMkLst>
        <pc:spChg chg="mod">
          <ac:chgData name="Mark Shaw" userId="42926741f8374836" providerId="LiveId" clId="{585EB9A7-80E0-4B8D-B6D3-81B0D91A3EBA}" dt="2020-03-15T20:17:21.061" v="25" actId="20577"/>
          <ac:spMkLst>
            <pc:docMk/>
            <pc:sldMk cId="3887155579" sldId="280"/>
            <ac:spMk id="2" creationId="{00000000-0000-0000-0000-000000000000}"/>
          </ac:spMkLst>
        </pc:spChg>
      </pc:sldChg>
    </pc:docChg>
  </pc:docChgLst>
  <pc:docChgLst>
    <pc:chgData name="Mark Shaw" userId="42926741f8374836" providerId="LiveId" clId="{1CDFF32B-902A-4934-8205-2035EE0CFE4B}"/>
    <pc:docChg chg="custSel addSld delSld modSld">
      <pc:chgData name="Mark Shaw" userId="42926741f8374836" providerId="LiveId" clId="{1CDFF32B-902A-4934-8205-2035EE0CFE4B}" dt="2020-03-15T17:58:33.823" v="306" actId="20577"/>
      <pc:docMkLst>
        <pc:docMk/>
      </pc:docMkLst>
      <pc:sldChg chg="modSp">
        <pc:chgData name="Mark Shaw" userId="42926741f8374836" providerId="LiveId" clId="{1CDFF32B-902A-4934-8205-2035EE0CFE4B}" dt="2020-03-15T16:59:33.563" v="27" actId="20577"/>
        <pc:sldMkLst>
          <pc:docMk/>
          <pc:sldMk cId="436490180" sldId="256"/>
        </pc:sldMkLst>
        <pc:spChg chg="mod">
          <ac:chgData name="Mark Shaw" userId="42926741f8374836" providerId="LiveId" clId="{1CDFF32B-902A-4934-8205-2035EE0CFE4B}" dt="2020-03-15T16:59:33.563" v="27" actId="20577"/>
          <ac:spMkLst>
            <pc:docMk/>
            <pc:sldMk cId="436490180" sldId="256"/>
            <ac:spMk id="2" creationId="{00000000-0000-0000-0000-000000000000}"/>
          </ac:spMkLst>
        </pc:spChg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1111423516" sldId="257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808108276" sldId="258"/>
        </pc:sldMkLst>
      </pc:sldChg>
      <pc:sldChg chg="modSp">
        <pc:chgData name="Mark Shaw" userId="42926741f8374836" providerId="LiveId" clId="{1CDFF32B-902A-4934-8205-2035EE0CFE4B}" dt="2020-03-15T16:59:54.387" v="35" actId="20577"/>
        <pc:sldMkLst>
          <pc:docMk/>
          <pc:sldMk cId="1787885105" sldId="259"/>
        </pc:sldMkLst>
        <pc:spChg chg="mod">
          <ac:chgData name="Mark Shaw" userId="42926741f8374836" providerId="LiveId" clId="{1CDFF32B-902A-4934-8205-2035EE0CFE4B}" dt="2020-03-15T16:59:54.387" v="35" actId="20577"/>
          <ac:spMkLst>
            <pc:docMk/>
            <pc:sldMk cId="1787885105" sldId="259"/>
            <ac:spMk id="5" creationId="{00000000-0000-0000-0000-000000000000}"/>
          </ac:spMkLst>
        </pc:spChg>
      </pc:sldChg>
      <pc:sldChg chg="modSp">
        <pc:chgData name="Mark Shaw" userId="42926741f8374836" providerId="LiveId" clId="{1CDFF32B-902A-4934-8205-2035EE0CFE4B}" dt="2020-03-15T17:00:36.653" v="48" actId="20577"/>
        <pc:sldMkLst>
          <pc:docMk/>
          <pc:sldMk cId="2335421403" sldId="260"/>
        </pc:sldMkLst>
        <pc:spChg chg="mod">
          <ac:chgData name="Mark Shaw" userId="42926741f8374836" providerId="LiveId" clId="{1CDFF32B-902A-4934-8205-2035EE0CFE4B}" dt="2020-03-15T17:00:36.653" v="48" actId="20577"/>
          <ac:spMkLst>
            <pc:docMk/>
            <pc:sldMk cId="2335421403" sldId="260"/>
            <ac:spMk id="5" creationId="{00000000-0000-0000-0000-000000000000}"/>
          </ac:spMkLst>
        </pc:spChg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910147363" sldId="266"/>
        </pc:sldMkLst>
      </pc:sldChg>
      <pc:sldChg chg="modSp del">
        <pc:chgData name="Mark Shaw" userId="42926741f8374836" providerId="LiveId" clId="{1CDFF32B-902A-4934-8205-2035EE0CFE4B}" dt="2020-03-15T17:54:33.479" v="206" actId="47"/>
        <pc:sldMkLst>
          <pc:docMk/>
          <pc:sldMk cId="378158206" sldId="267"/>
        </pc:sldMkLst>
        <pc:spChg chg="mod">
          <ac:chgData name="Mark Shaw" userId="42926741f8374836" providerId="LiveId" clId="{1CDFF32B-902A-4934-8205-2035EE0CFE4B}" dt="2020-03-15T17:53:28.780" v="205" actId="20577"/>
          <ac:spMkLst>
            <pc:docMk/>
            <pc:sldMk cId="378158206" sldId="267"/>
            <ac:spMk id="5" creationId="{00000000-0000-0000-0000-000000000000}"/>
          </ac:spMkLst>
        </pc:spChg>
      </pc:sldChg>
      <pc:sldChg chg="modSp add">
        <pc:chgData name="Mark Shaw" userId="42926741f8374836" providerId="LiveId" clId="{1CDFF32B-902A-4934-8205-2035EE0CFE4B}" dt="2020-03-15T17:57:41.554" v="292" actId="5793"/>
        <pc:sldMkLst>
          <pc:docMk/>
          <pc:sldMk cId="1689636128" sldId="267"/>
        </pc:sldMkLst>
        <pc:spChg chg="mod">
          <ac:chgData name="Mark Shaw" userId="42926741f8374836" providerId="LiveId" clId="{1CDFF32B-902A-4934-8205-2035EE0CFE4B}" dt="2020-03-15T17:57:41.212" v="288" actId="27636"/>
          <ac:spMkLst>
            <pc:docMk/>
            <pc:sldMk cId="1689636128" sldId="267"/>
            <ac:spMk id="6" creationId="{00000000-0000-0000-0000-000000000000}"/>
          </ac:spMkLst>
        </pc:spChg>
        <pc:spChg chg="mod">
          <ac:chgData name="Mark Shaw" userId="42926741f8374836" providerId="LiveId" clId="{1CDFF32B-902A-4934-8205-2035EE0CFE4B}" dt="2020-03-15T17:57:41.554" v="292" actId="5793"/>
          <ac:spMkLst>
            <pc:docMk/>
            <pc:sldMk cId="1689636128" sldId="267"/>
            <ac:spMk id="7" creationId="{00000000-0000-0000-0000-000000000000}"/>
          </ac:spMkLst>
        </pc:spChg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2995504710" sldId="272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2015669597" sldId="273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490634739" sldId="284"/>
        </pc:sldMkLst>
      </pc:sldChg>
      <pc:sldChg chg="modSp del">
        <pc:chgData name="Mark Shaw" userId="42926741f8374836" providerId="LiveId" clId="{1CDFF32B-902A-4934-8205-2035EE0CFE4B}" dt="2020-03-15T17:54:33.479" v="206" actId="47"/>
        <pc:sldMkLst>
          <pc:docMk/>
          <pc:sldMk cId="3818824749" sldId="284"/>
        </pc:sldMkLst>
        <pc:spChg chg="mod">
          <ac:chgData name="Mark Shaw" userId="42926741f8374836" providerId="LiveId" clId="{1CDFF32B-902A-4934-8205-2035EE0CFE4B}" dt="2020-03-15T17:52:46.586" v="146" actId="20577"/>
          <ac:spMkLst>
            <pc:docMk/>
            <pc:sldMk cId="3818824749" sldId="284"/>
            <ac:spMk id="5" creationId="{00000000-0000-0000-0000-000000000000}"/>
          </ac:spMkLst>
        </pc:spChg>
      </pc:sldChg>
      <pc:sldChg chg="del">
        <pc:chgData name="Mark Shaw" userId="42926741f8374836" providerId="LiveId" clId="{1CDFF32B-902A-4934-8205-2035EE0CFE4B}" dt="2020-03-15T17:54:39.574" v="207" actId="47"/>
        <pc:sldMkLst>
          <pc:docMk/>
          <pc:sldMk cId="1327235793" sldId="285"/>
        </pc:sldMkLst>
      </pc:sldChg>
      <pc:sldChg chg="modSp add">
        <pc:chgData name="Mark Shaw" userId="42926741f8374836" providerId="LiveId" clId="{1CDFF32B-902A-4934-8205-2035EE0CFE4B}" dt="2020-03-15T17:55:27.753" v="233" actId="20577"/>
        <pc:sldMkLst>
          <pc:docMk/>
          <pc:sldMk cId="94863854" sldId="287"/>
        </pc:sldMkLst>
        <pc:spChg chg="mod">
          <ac:chgData name="Mark Shaw" userId="42926741f8374836" providerId="LiveId" clId="{1CDFF32B-902A-4934-8205-2035EE0CFE4B}" dt="2020-03-15T17:55:27.753" v="233" actId="20577"/>
          <ac:spMkLst>
            <pc:docMk/>
            <pc:sldMk cId="94863854" sldId="287"/>
            <ac:spMk id="2" creationId="{00000000-0000-0000-0000-000000000000}"/>
          </ac:spMkLst>
        </pc:spChg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2146480389" sldId="288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701259368" sldId="289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251340568" sldId="290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1959971295" sldId="291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528921036" sldId="292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419073825" sldId="293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495740997" sldId="294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091462236" sldId="295"/>
        </pc:sldMkLst>
      </pc:sldChg>
      <pc:sldChg chg="modSp add">
        <pc:chgData name="Mark Shaw" userId="42926741f8374836" providerId="LiveId" clId="{1CDFF32B-902A-4934-8205-2035EE0CFE4B}" dt="2020-03-15T17:58:33.823" v="306" actId="20577"/>
        <pc:sldMkLst>
          <pc:docMk/>
          <pc:sldMk cId="857713895" sldId="296"/>
        </pc:sldMkLst>
        <pc:spChg chg="mod">
          <ac:chgData name="Mark Shaw" userId="42926741f8374836" providerId="LiveId" clId="{1CDFF32B-902A-4934-8205-2035EE0CFE4B}" dt="2020-03-15T17:58:33.823" v="306" actId="20577"/>
          <ac:spMkLst>
            <pc:docMk/>
            <pc:sldMk cId="857713895" sldId="296"/>
            <ac:spMk id="6" creationId="{00000000-0000-0000-0000-000000000000}"/>
          </ac:spMkLst>
        </pc:spChg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188432805" sldId="297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1835084829" sldId="298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121752207" sldId="299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4270323563" sldId="300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168544359" sldId="301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3861730937" sldId="302"/>
        </pc:sldMkLst>
      </pc:sldChg>
      <pc:sldChg chg="add">
        <pc:chgData name="Mark Shaw" userId="42926741f8374836" providerId="LiveId" clId="{1CDFF32B-902A-4934-8205-2035EE0CFE4B}" dt="2020-03-15T17:55:17.075" v="208"/>
        <pc:sldMkLst>
          <pc:docMk/>
          <pc:sldMk cId="1099991490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FB146-8DB8-475D-8F52-1BA0CDE3B132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2A74C-C047-40E6-B9F4-951134ACF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7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2A74C-C047-40E6-B9F4-951134ACF1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7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F4A5172-F766-447F-B049-0A0B01360FDC}" type="datetime1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0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36BB-CFC2-4F4A-B988-FD2C9F4D3D60}" type="datetime1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5F76-D2CF-45C9-BA8A-4E2D1D45342F}" type="datetime1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0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B823-4345-48EC-83AB-C4221B105A02}" type="datetime1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37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9DE-F476-4AFC-B735-20FF2B2A8490}" type="datetime1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8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6D7-071D-4700-B83A-FF26D0E250FE}" type="datetime1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067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F1AC-607C-4858-97C0-709FE3B9FCB9}" type="datetime1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5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2174-AEC6-4714-9673-850C49B9A432}" type="datetime1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0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0E05A823-30DB-481F-9DA8-26D128EA5160}" type="datetime1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75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669B-23F1-4FD8-9AEE-F2E9A002A983}" type="datetime1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3DBE9B7-A57F-4B16-8148-BD2434A30336}" type="datetime1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4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B19-80C2-47F5-8412-DAFB6E1EDCA8}" type="datetime1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9C52-1B9F-4657-B31F-22E9DFB2E963}" type="datetime1">
              <a:rPr lang="en-GB" smtClean="0"/>
              <a:t>15/03/2020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5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2628-6D2E-4DC1-9465-DD850B0B16C7}" type="datetime1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748E-77F7-4856-93EF-C0DD6759226B}" type="datetime1">
              <a:rPr lang="en-GB" smtClean="0"/>
              <a:t>15/03/2020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7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01D0-7EDE-41A8-BA10-5FC75C2BFDA1}" type="datetime1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9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04C2-3431-4B7E-83FF-5ADCA0FC90BB}" type="datetime1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9533-05BF-423E-84B7-5EB8572419B7}" type="datetime1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De Montfort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F66B-EA87-49A6-911B-BF0119A0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5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sas.com/proceedings/sugi23/Begtutor/p50.pdf%20*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commons.wikimedia.org/wiki/File:Ceriodaphnia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s.ox.ac.uk/pub/datasets/csb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YOUR_PATH_HERE\loan-risk\cr-fram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Tabulating and Graphing Data?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Intelligence Systems and Data Mining</a:t>
            </a:r>
          </a:p>
          <a:p>
            <a:r>
              <a:rPr lang="en-GB" dirty="0"/>
              <a:t>IMAT5168  Analytics Programming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4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Stratify by concentration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639" y="6459541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10</a:t>
            </a:fld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1B9F7-2CC5-43E8-98F5-B2C7858D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39" y="4221088"/>
            <a:ext cx="8072809" cy="21644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	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	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classifier variable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brood1 brood2 brood3 total;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analysis variables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table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pages (1 for each value)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, brood1 brood2 brood3 total 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rows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, n min q1 median q3 max;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cols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7618B-28C9-4331-827C-51C80FBE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9" y="2156089"/>
            <a:ext cx="4076700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FBB708-9823-4BBA-A7BC-94C141A6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165451"/>
            <a:ext cx="4115591" cy="17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5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Brood then concentration…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1070" y="6381328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11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A7D517-3977-4E23-9680-51BA4257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204864"/>
            <a:ext cx="5831938" cy="18071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	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brood1 brood2 brood3 total;</a:t>
            </a:r>
          </a:p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table</a:t>
            </a:r>
          </a:p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(brood1 brood2 brood3 total) *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rows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, n min q1 median*f=4.1 q3 max;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cols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01D939-0146-4A1D-B7D5-B399A01C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609662"/>
            <a:ext cx="4437481" cy="29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Concentration then brood…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D929AB-7ED2-404F-ADA4-01029AD6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336873"/>
            <a:ext cx="5838800" cy="15241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	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brood1 brood2 brood3 total;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table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(brood1 brood2 brood3 total) 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rows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, n min q1 median*f=4.1 q3 max;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cols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EE505-66C2-493C-8A75-DFAD18F0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558048"/>
            <a:ext cx="3899633" cy="29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5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summary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Suppose we wish to classify data using averages, medians or other summary data</a:t>
            </a:r>
          </a:p>
          <a:p>
            <a:endParaRPr lang="en-GB" dirty="0"/>
          </a:p>
          <a:p>
            <a:r>
              <a:rPr lang="en-GB" dirty="0"/>
              <a:t>Steps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Summarize the data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i="1" dirty="0"/>
              <a:t>output the summary to a data set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Merge the summary data with each record of the original data set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Classify each record in the new data set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Tabulate the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7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Summarize the data and output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univariate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grades;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examm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average of exam1 &amp; exam2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student;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for extreme observations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gstats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data set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median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statistic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and classify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4BBA93-5D2A-4276-BA61-6B4F74B48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315200" cy="3599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See: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http://www2.sas.com/proceedings/sugi23/Begtutor/p50.pdf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GB" sz="1200" u="sng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grades;</a:t>
            </a: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Merge summary stats with each row of grades data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_n_ 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gstats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 stats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grades;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merge with every grades */</a:t>
            </a:r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Classify students using calculated statistic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exam1 &lt;=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prediction =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'poor’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prediction =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'good’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2800" indent="-5148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Carry out your analysis of choice ...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GB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3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Merged 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9812" y="2150494"/>
            <a:ext cx="8229600" cy="115558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Column 1: the median from </a:t>
            </a:r>
            <a:r>
              <a:rPr lang="en-GB" dirty="0" err="1"/>
              <a:t>gstats</a:t>
            </a:r>
            <a:endParaRPr lang="en-GB" dirty="0"/>
          </a:p>
          <a:p>
            <a:r>
              <a:rPr lang="en-GB" dirty="0"/>
              <a:t>Columns 2-7: the data from grades</a:t>
            </a:r>
          </a:p>
          <a:p>
            <a:r>
              <a:rPr lang="en-GB" dirty="0"/>
              <a:t>Column 8: the new classifier variable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0791" y="6492875"/>
            <a:ext cx="4834673" cy="365125"/>
          </a:xfrm>
        </p:spPr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16</a:t>
            </a:fld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23" y="3429000"/>
            <a:ext cx="8587332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0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Does grade predict exam1 mark?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Exploratory analysis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4706296" cy="2906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b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versus prediction (exam1) </a:t>
            </a:r>
            <a:b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en-GB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grades;</a:t>
            </a:r>
          </a:p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course_work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rows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* prediction	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cols */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	</a:t>
            </a:r>
          </a:p>
          <a:p>
            <a:pPr marL="566928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580388" y="2328083"/>
            <a:ext cx="3028255" cy="692076"/>
          </a:xfrm>
        </p:spPr>
        <p:txBody>
          <a:bodyPr anchor="ctr"/>
          <a:lstStyle/>
          <a:p>
            <a:pPr algn="ctr"/>
            <a:r>
              <a:rPr lang="en-GB" dirty="0"/>
              <a:t>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17</a:t>
            </a:fld>
            <a:endParaRPr lang="en-GB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FE4FEE0-43AD-488B-AF4F-C2D5B9CF08D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88" y="3030009"/>
            <a:ext cx="3028255" cy="352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72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Output Delivery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GB" dirty="0"/>
              <a:t>Output delivery system (ODS)</a:t>
            </a:r>
          </a:p>
          <a:p>
            <a:pPr lvl="1"/>
            <a:r>
              <a:rPr lang="en-GB" dirty="0"/>
              <a:t>Outputs SAS data to the destination of choice…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PDF – portable document format</a:t>
            </a:r>
          </a:p>
          <a:p>
            <a:pPr lvl="1"/>
            <a:r>
              <a:rPr lang="en-GB" dirty="0"/>
              <a:t>RTF – rich text format (for e.g. Microsoft Word)</a:t>
            </a:r>
          </a:p>
          <a:p>
            <a:pPr lvl="1"/>
            <a:r>
              <a:rPr lang="en-GB" dirty="0"/>
              <a:t>HTML – html for web pages</a:t>
            </a:r>
          </a:p>
          <a:p>
            <a:pPr lvl="1"/>
            <a:endParaRPr lang="en-GB" dirty="0"/>
          </a:p>
          <a:p>
            <a:r>
              <a:rPr lang="en-GB" dirty="0"/>
              <a:t>Usage:</a:t>
            </a:r>
          </a:p>
          <a:p>
            <a:endParaRPr lang="en-GB" dirty="0"/>
          </a:p>
          <a:p>
            <a:pPr marL="624078" indent="-514350">
              <a:buFont typeface="+mj-lt"/>
              <a:buAutoNum type="arabicPeriod"/>
            </a:pPr>
            <a:r>
              <a:rPr lang="en-GB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'grades.pdf'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buFont typeface="+mj-lt"/>
              <a:buAutoNum type="arabicPeriod"/>
            </a:pPr>
            <a:r>
              <a:rPr lang="en-GB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grades;</a:t>
            </a:r>
          </a:p>
          <a:p>
            <a:pPr marL="624078" indent="-514350">
              <a:buFont typeface="+mj-lt"/>
              <a:buAutoNum type="arabicPeriod"/>
            </a:pP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buFont typeface="+mj-lt"/>
              <a:buAutoNum type="arabicPeriod"/>
            </a:pPr>
            <a:r>
              <a:rPr lang="en-GB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GB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don’t forget this! */</a:t>
            </a: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2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HTML Tricks</a:t>
            </a:r>
            <a:br>
              <a:rPr lang="en-GB" sz="2800" dirty="0"/>
            </a:br>
            <a:r>
              <a:rPr lang="en-GB" sz="2800" dirty="0"/>
              <a:t>	- Create a web site using the ODS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337326"/>
            <a:ext cx="6401102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2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3" r="17552" b="1"/>
          <a:stretch/>
        </p:blipFill>
        <p:spPr>
          <a:xfrm>
            <a:off x="5660857" y="10"/>
            <a:ext cx="3480760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75286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Assessing Toxicity of Pollutants in Aquatic Systems</a:t>
            </a:r>
          </a:p>
        </p:txBody>
      </p:sp>
      <p:pic>
        <p:nvPicPr>
          <p:cNvPr id="22" name="Picture 17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5975286" cy="321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240" y="2336873"/>
            <a:ext cx="4817409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GB" dirty="0"/>
              <a:t>We will be using research data reported here:</a:t>
            </a:r>
          </a:p>
          <a:p>
            <a:endParaRPr lang="en-GB" dirty="0"/>
          </a:p>
          <a:p>
            <a:r>
              <a:rPr lang="en-GB" dirty="0"/>
              <a:t>Bailer A, </a:t>
            </a:r>
            <a:r>
              <a:rPr lang="en-GB" dirty="0" err="1"/>
              <a:t>Oris</a:t>
            </a:r>
            <a:r>
              <a:rPr lang="en-GB" dirty="0"/>
              <a:t> T. 1994. “Assessing Toxicity of Pollutants in Aquatic Systems”</a:t>
            </a:r>
          </a:p>
          <a:p>
            <a:pPr lvl="1"/>
            <a:r>
              <a:rPr lang="en-GB" dirty="0"/>
              <a:t>Chapter 2 in </a:t>
            </a:r>
            <a:r>
              <a:rPr lang="en-GB" i="1" dirty="0"/>
              <a:t>Case Studies in Biometry</a:t>
            </a:r>
            <a:r>
              <a:rPr lang="en-GB" dirty="0"/>
              <a:t>, Lange N, Ryan L, et al eds. New Jersey: John Wiley &amp; Sons Inc.</a:t>
            </a:r>
          </a:p>
          <a:p>
            <a:endParaRPr lang="en-GB" dirty="0"/>
          </a:p>
          <a:p>
            <a:r>
              <a:rPr lang="en-GB" dirty="0"/>
              <a:t>The data and SAS programs can be downloaded from – but see next slide:</a:t>
            </a:r>
          </a:p>
          <a:p>
            <a:pPr lvl="1"/>
            <a:r>
              <a:rPr lang="en-GB" sz="1400" dirty="0">
                <a:hlinkClick r:id="rId6"/>
              </a:rPr>
              <a:t>http://www.stats.ox.ac.uk/pub/datasets/csb/</a:t>
            </a:r>
            <a:endParaRPr lang="en-GB" sz="1400" dirty="0"/>
          </a:p>
          <a:p>
            <a:endParaRPr lang="en-US" dirty="0"/>
          </a:p>
          <a:p>
            <a:r>
              <a:rPr lang="en-US" dirty="0"/>
              <a:t>Picture: </a:t>
            </a:r>
            <a:r>
              <a:rPr lang="en-US" dirty="0" err="1"/>
              <a:t>Ceriodaphnia</a:t>
            </a:r>
            <a:endParaRPr lang="en-US" dirty="0"/>
          </a:p>
          <a:p>
            <a:pPr lvl="1"/>
            <a:r>
              <a:rPr lang="en-US" sz="1200" dirty="0">
                <a:hlinkClick r:id="rId7"/>
              </a:rPr>
              <a:t>http://commons.wikimedia.org/wiki/File:Ceriodaphnia.jpg</a:t>
            </a:r>
            <a:endParaRPr lang="en-US" sz="1200" dirty="0"/>
          </a:p>
          <a:p>
            <a:endParaRPr lang="en-GB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0240" y="5936188"/>
            <a:ext cx="48174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© De Montfort University, 2019</a:t>
            </a:r>
            <a:endParaRPr lang="en-US" sz="900" kern="1200" dirty="0">
              <a:solidFill>
                <a:prstClr val="white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5279" y="5936189"/>
            <a:ext cx="685800" cy="365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04F66B-EA87-49A6-911B-BF0119A08892}" type="slidenum">
              <a:rPr lang="en-US" sz="900">
                <a:solidFill>
                  <a:prstClr val="white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sz="90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9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How to…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1400" dirty="0"/>
              <a:t>Let SAS take the strain …</a:t>
            </a:r>
          </a:p>
          <a:p>
            <a:r>
              <a:rPr lang="en-GB" sz="1400" dirty="0"/>
              <a:t>To see the site, navigate to: </a:t>
            </a:r>
            <a:br>
              <a:rPr lang="en-GB" sz="1400" dirty="0"/>
            </a:br>
            <a:r>
              <a:rPr lang="en-GB" sz="1400" dirty="0">
                <a:solidFill>
                  <a:schemeClr val="accent2"/>
                </a:solidFill>
                <a:cs typeface="Consolas" panose="020B0609020204030204" pitchFamily="49" charset="0"/>
                <a:hlinkClick r:id="rId2" action="ppaction://hlinkfile"/>
              </a:rPr>
              <a:t>file:///C:/YOUR_PATH_HERE/loan-risk/cr-frame.html</a:t>
            </a:r>
            <a:endParaRPr lang="en-GB" sz="1400" dirty="0">
              <a:solidFill>
                <a:schemeClr val="accent2"/>
              </a:solidFill>
              <a:cs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'C:\YOUR_PATH_HERE\loan-risk'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'cr-body.html'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Output of analyses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'cr-TOC.html'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Table of contents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'cr-frame.html'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Organizes display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All results to 1 file*/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code (e.g. from your analysis of the </a:t>
            </a:r>
            <a:r>
              <a:rPr lang="en-GB" sz="12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credit-rating data)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don’t want all the output…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SAS 9.4, tick: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Tools-&gt;Options-&gt;Preferences-&gt;Results-&gt;Listing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 see the results in the output window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 SAS University edition, the output appears in 	the log.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List output components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univariate 	 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Example procedure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grades;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median exam mark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6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don’t want all the output…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GB" sz="2400" b="1" dirty="0" err="1">
                <a:solidFill>
                  <a:srgbClr val="000080"/>
                </a:solidFill>
                <a:latin typeface="Consolas"/>
              </a:rPr>
              <a:t>proc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400" b="1" dirty="0" err="1">
                <a:solidFill>
                  <a:srgbClr val="000080"/>
                </a:solidFill>
                <a:latin typeface="Consolas"/>
              </a:rPr>
              <a:t>univariate</a:t>
            </a:r>
            <a:r>
              <a:rPr lang="en-GB" sz="24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GB" dirty="0"/>
              <a:t>outputs:</a:t>
            </a:r>
          </a:p>
          <a:p>
            <a:pPr lvl="2"/>
            <a:r>
              <a:rPr lang="en-GB" dirty="0"/>
              <a:t>To find these names, look in trace listing under: “Output added”</a:t>
            </a:r>
          </a:p>
          <a:p>
            <a:pPr lvl="1"/>
            <a:r>
              <a:rPr lang="en-GB" dirty="0"/>
              <a:t>Moments</a:t>
            </a:r>
          </a:p>
          <a:p>
            <a:pPr lvl="1"/>
            <a:r>
              <a:rPr lang="en-GB" dirty="0" err="1"/>
              <a:t>BasicMeasures</a:t>
            </a:r>
            <a:endParaRPr lang="en-GB" dirty="0"/>
          </a:p>
          <a:p>
            <a:pPr lvl="1"/>
            <a:r>
              <a:rPr lang="en-GB" dirty="0" err="1"/>
              <a:t>TestsForLocation</a:t>
            </a:r>
            <a:endParaRPr lang="en-GB" dirty="0"/>
          </a:p>
          <a:p>
            <a:pPr lvl="1"/>
            <a:r>
              <a:rPr lang="en-GB" dirty="0" err="1"/>
              <a:t>Quantiles</a:t>
            </a:r>
            <a:endParaRPr lang="en-GB" dirty="0"/>
          </a:p>
          <a:p>
            <a:pPr lvl="1"/>
            <a:r>
              <a:rPr lang="en-GB" dirty="0" err="1"/>
              <a:t>ExtremeObs</a:t>
            </a:r>
            <a:endParaRPr lang="en-GB" dirty="0"/>
          </a:p>
          <a:p>
            <a:pPr lvl="1"/>
            <a:endParaRPr lang="en-GB" dirty="0"/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show only extreme observations */</a:t>
            </a:r>
            <a:endParaRPr lang="en-GB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ExtremeObs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univariate</a:t>
            </a:r>
            <a:endParaRPr lang="en-GB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grades;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examm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show all output */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2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If you don’t want all the output…</a:t>
            </a:r>
            <a:br>
              <a:rPr lang="en-GB" sz="2400" dirty="0"/>
            </a:br>
            <a:r>
              <a:rPr lang="en-GB" sz="2400" dirty="0"/>
              <a:t>	- Example: show extreme observations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356" y="2436019"/>
            <a:ext cx="3524250" cy="34004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Intelligence Systems and Data Mining</a:t>
            </a:r>
            <a:br>
              <a:rPr lang="en-GB" dirty="0"/>
            </a:br>
            <a:r>
              <a:rPr lang="en-GB" dirty="0"/>
              <a:t>IMAT5168 Analytics Programming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63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Statistical Reasoning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Research question</a:t>
            </a:r>
          </a:p>
          <a:p>
            <a:r>
              <a:rPr lang="en-GB" dirty="0"/>
              <a:t>Population</a:t>
            </a:r>
          </a:p>
          <a:p>
            <a:pPr lvl="1"/>
            <a:r>
              <a:rPr lang="en-GB" dirty="0"/>
              <a:t>Usually impractical to enumerate completely</a:t>
            </a:r>
          </a:p>
          <a:p>
            <a:r>
              <a:rPr lang="en-GB" dirty="0"/>
              <a:t>Sample of subjects</a:t>
            </a:r>
          </a:p>
          <a:p>
            <a:pPr lvl="1"/>
            <a:r>
              <a:rPr lang="en-GB" dirty="0"/>
              <a:t>Obtained from the population using a sampling method</a:t>
            </a:r>
          </a:p>
          <a:p>
            <a:r>
              <a:rPr lang="en-GB" dirty="0"/>
              <a:t>Measure the subjects</a:t>
            </a:r>
          </a:p>
          <a:p>
            <a:pPr lvl="1"/>
            <a:r>
              <a:rPr lang="en-GB" dirty="0"/>
              <a:t>Continuous data (e.g. numbers)</a:t>
            </a:r>
          </a:p>
          <a:p>
            <a:pPr lvl="2"/>
            <a:r>
              <a:rPr lang="en-GB" dirty="0"/>
              <a:t>Do the data fit a distribution?</a:t>
            </a:r>
          </a:p>
          <a:p>
            <a:pPr lvl="3"/>
            <a:r>
              <a:rPr lang="en-GB" dirty="0"/>
              <a:t>i.e. are the data appropriately summarized using a measure of central tendency (mean) and variability (standard deviation).</a:t>
            </a:r>
          </a:p>
          <a:p>
            <a:pPr lvl="1"/>
            <a:r>
              <a:rPr lang="en-GB" dirty="0"/>
              <a:t>Categorical data</a:t>
            </a:r>
          </a:p>
          <a:p>
            <a:pPr lvl="2"/>
            <a:r>
              <a:rPr lang="en-GB" dirty="0"/>
              <a:t>Have the categories been consistently applied?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8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Reasoning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Formulate a model of relationships between variables</a:t>
            </a:r>
          </a:p>
          <a:p>
            <a:pPr lvl="1"/>
            <a:r>
              <a:rPr lang="en-GB" dirty="0"/>
              <a:t>What is the dependent variable? </a:t>
            </a:r>
          </a:p>
          <a:p>
            <a:pPr lvl="1"/>
            <a:r>
              <a:rPr lang="en-GB" dirty="0"/>
              <a:t>What are the independent variables?</a:t>
            </a:r>
          </a:p>
          <a:p>
            <a:pPr lvl="2"/>
            <a:r>
              <a:rPr lang="en-GB" dirty="0"/>
              <a:t>Are there variables that are related to both, which may need to be “controlled for”?</a:t>
            </a:r>
          </a:p>
          <a:p>
            <a:r>
              <a:rPr lang="en-GB" dirty="0"/>
              <a:t>Build a statistical model</a:t>
            </a:r>
          </a:p>
          <a:p>
            <a:pPr lvl="1"/>
            <a:r>
              <a:rPr lang="en-GB" dirty="0"/>
              <a:t>Using knowledge of the properties of random variables</a:t>
            </a:r>
          </a:p>
          <a:p>
            <a:r>
              <a:rPr lang="en-GB" dirty="0"/>
              <a:t>Infer</a:t>
            </a:r>
          </a:p>
          <a:p>
            <a:pPr lvl="1"/>
            <a:r>
              <a:rPr lang="en-GB" dirty="0"/>
              <a:t>Draw conclusions about the population by looking for evidence against a claim about it</a:t>
            </a:r>
          </a:p>
          <a:p>
            <a:r>
              <a:rPr lang="en-GB" dirty="0"/>
              <a:t>Interpret</a:t>
            </a:r>
          </a:p>
          <a:p>
            <a:pPr lvl="1"/>
            <a:r>
              <a:rPr lang="en-GB" dirty="0"/>
              <a:t>the discovery of an </a:t>
            </a:r>
            <a:r>
              <a:rPr lang="en-GB" b="1" i="1" dirty="0">
                <a:latin typeface="Lucida Sans" panose="020B0602030504020204" pitchFamily="34" charset="0"/>
              </a:rPr>
              <a:t>association</a:t>
            </a:r>
          </a:p>
          <a:p>
            <a:pPr lvl="1"/>
            <a:r>
              <a:rPr lang="en-GB" dirty="0"/>
              <a:t>taking account of the methods of:</a:t>
            </a:r>
          </a:p>
          <a:p>
            <a:pPr lvl="2"/>
            <a:r>
              <a:rPr lang="en-GB" dirty="0"/>
              <a:t>Sampling (to whom does the result apply)</a:t>
            </a:r>
          </a:p>
          <a:p>
            <a:pPr lvl="2"/>
            <a:r>
              <a:rPr lang="en-GB" dirty="0"/>
              <a:t>Measurement, including the effects of missing data (how valid is the result)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5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Graphs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3"/>
            <a:ext cx="7999040" cy="3599316"/>
          </a:xfrm>
        </p:spPr>
        <p:txBody>
          <a:bodyPr>
            <a:normAutofit/>
          </a:bodyPr>
          <a:lstStyle/>
          <a:p>
            <a:r>
              <a:rPr lang="en-GB" dirty="0"/>
              <a:t>Exploratory data analysis</a:t>
            </a:r>
          </a:p>
          <a:p>
            <a:pPr lvl="1"/>
            <a:r>
              <a:rPr lang="en-GB" dirty="0"/>
              <a:t>1977 Tukey</a:t>
            </a:r>
          </a:p>
          <a:p>
            <a:pPr lvl="1"/>
            <a:r>
              <a:rPr lang="en-GB" dirty="0"/>
              <a:t>Approach to analysing data sets</a:t>
            </a:r>
          </a:p>
          <a:p>
            <a:pPr lvl="2"/>
            <a:r>
              <a:rPr lang="en-GB" dirty="0"/>
              <a:t>Focuses on visual methods</a:t>
            </a:r>
          </a:p>
          <a:p>
            <a:pPr lvl="2"/>
            <a:r>
              <a:rPr lang="en-GB" dirty="0"/>
              <a:t>Summarises the main characteristics of data</a:t>
            </a:r>
          </a:p>
          <a:p>
            <a:pPr lvl="1"/>
            <a:r>
              <a:rPr lang="en-GB" dirty="0"/>
              <a:t>Example</a:t>
            </a:r>
          </a:p>
          <a:p>
            <a:pPr lvl="2"/>
            <a:r>
              <a:rPr lang="en-GB" dirty="0"/>
              <a:t>Tip rate = 0.18 – 0.01 * bill size</a:t>
            </a:r>
          </a:p>
          <a:p>
            <a:pPr lvl="2"/>
            <a:r>
              <a:rPr lang="en-GB" dirty="0"/>
              <a:t>See: http://en.wikipedia.org/wiki/Exploratory_data_analysis</a:t>
            </a:r>
            <a:endParaRPr lang="en-GB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2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77F3-0977-40B2-A2C2-59A2593F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Increase the number of bins to see detailed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28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5" y="2221408"/>
            <a:ext cx="4181407" cy="280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4179010" cy="280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5C93F-2147-4898-AC4E-126EA55500D4}"/>
              </a:ext>
            </a:extLst>
          </p:cNvPr>
          <p:cNvSpPr txBox="1"/>
          <p:nvPr/>
        </p:nvSpPr>
        <p:spPr>
          <a:xfrm>
            <a:off x="4639065" y="2295289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peaks occur at the whole-dollar and half-dollar amounts, which is caused by customers picking round numbers as tips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2E789-C890-41DC-ADAD-EADAE3E61395}"/>
              </a:ext>
            </a:extLst>
          </p:cNvPr>
          <p:cNvSpPr txBox="1"/>
          <p:nvPr/>
        </p:nvSpPr>
        <p:spPr>
          <a:xfrm>
            <a:off x="192977" y="5229681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 the number of bins shows…</a:t>
            </a:r>
          </a:p>
        </p:txBody>
      </p:sp>
    </p:spTree>
    <p:extLst>
      <p:ext uri="{BB962C8B-B14F-4D97-AF65-F5344CB8AC3E}">
        <p14:creationId xmlns:p14="http://schemas.microsoft.com/office/powerpoint/2010/main" val="380810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EDCF28-EE26-4F13-A2DB-F9F2CB6A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Re-draw scatter plots by explanatory variables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A35DEE-3316-446C-AAB8-E49EED78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73699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C8827C-E0A0-4E0F-9FA6-4D426094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29</a:t>
            </a:fld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A5C160-4121-45A7-85B4-5B9337AE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4" y="2233667"/>
            <a:ext cx="2952328" cy="26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AC83D8FA-2842-4092-AA09-E87435A2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65275"/>
            <a:ext cx="3317745" cy="324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CD535-AA93-43DC-8928-7DE8D6AFCACC}"/>
              </a:ext>
            </a:extLst>
          </p:cNvPr>
          <p:cNvSpPr txBox="1"/>
          <p:nvPr/>
        </p:nvSpPr>
        <p:spPr>
          <a:xfrm>
            <a:off x="160185" y="5048212"/>
            <a:ext cx="433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Points below the line correspond to tips that are lower than expected (for that bill amount), and points above the line are higher than expected.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2377C-1B73-42C8-B5E0-2B084E123189}"/>
              </a:ext>
            </a:extLst>
          </p:cNvPr>
          <p:cNvSpPr txBox="1"/>
          <p:nvPr/>
        </p:nvSpPr>
        <p:spPr>
          <a:xfrm>
            <a:off x="3836236" y="2101032"/>
            <a:ext cx="521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Smoking parties have a lot more variability in the tips that they give. Males tend to pay the (few) higher bills, and the female non-smokers tend to be very consistent tippers</a:t>
            </a:r>
          </a:p>
        </p:txBody>
      </p:sp>
    </p:spTree>
    <p:extLst>
      <p:ext uri="{BB962C8B-B14F-4D97-AF65-F5344CB8AC3E}">
        <p14:creationId xmlns:p14="http://schemas.microsoft.com/office/powerpoint/2010/main" val="325134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Nitrofen</a:t>
            </a:r>
            <a:r>
              <a:rPr lang="en-GB" dirty="0"/>
              <a:t> Data 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3"/>
            <a:ext cx="7639000" cy="3599316"/>
          </a:xfrm>
        </p:spPr>
        <p:txBody>
          <a:bodyPr>
            <a:normAutofit/>
          </a:bodyPr>
          <a:lstStyle/>
          <a:p>
            <a:r>
              <a:rPr lang="en-GB" dirty="0"/>
              <a:t>nitrofen.dat &amp; </a:t>
            </a:r>
            <a:r>
              <a:rPr lang="en-GB" dirty="0" err="1"/>
              <a:t>nitrofen.sas</a:t>
            </a:r>
            <a:r>
              <a:rPr lang="en-GB" dirty="0"/>
              <a:t> can be downloaded from </a:t>
            </a:r>
            <a:r>
              <a:rPr lang="en-GB" b="1" i="1" dirty="0"/>
              <a:t>Blackboard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Data set:</a:t>
            </a:r>
          </a:p>
          <a:p>
            <a:pPr lvl="1"/>
            <a:r>
              <a:rPr lang="en-GB" dirty="0"/>
              <a:t>Animal 		animal  id (</a:t>
            </a:r>
            <a:r>
              <a:rPr lang="en-GB" dirty="0" err="1"/>
              <a:t>Ceriodaphnia</a:t>
            </a:r>
            <a:r>
              <a:rPr lang="en-GB" dirty="0"/>
              <a:t> </a:t>
            </a:r>
            <a:r>
              <a:rPr lang="en-GB" dirty="0" err="1"/>
              <a:t>dubia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Conc</a:t>
            </a:r>
            <a:r>
              <a:rPr lang="en-GB" dirty="0"/>
              <a:t>		concentration of </a:t>
            </a:r>
            <a:r>
              <a:rPr lang="en-GB" dirty="0" err="1"/>
              <a:t>nitrofen</a:t>
            </a:r>
            <a:endParaRPr lang="en-GB" dirty="0"/>
          </a:p>
          <a:p>
            <a:pPr lvl="1"/>
            <a:r>
              <a:rPr lang="en-GB" dirty="0"/>
              <a:t>Brood 1-3		no. of offspring in 3 successive broods</a:t>
            </a:r>
          </a:p>
          <a:p>
            <a:pPr lvl="1"/>
            <a:r>
              <a:rPr lang="en-GB" dirty="0"/>
              <a:t>Total		total number of offspring</a:t>
            </a:r>
          </a:p>
          <a:p>
            <a:pPr lvl="1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4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(Trivial) things to remember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Data</a:t>
            </a:r>
          </a:p>
          <a:p>
            <a:pPr lvl="1"/>
            <a:r>
              <a:rPr lang="en-GB" dirty="0"/>
              <a:t>Prefer to describe the source of data</a:t>
            </a:r>
          </a:p>
          <a:p>
            <a:pPr lvl="2"/>
            <a:r>
              <a:rPr lang="en-GB" dirty="0"/>
              <a:t>When obtained</a:t>
            </a:r>
          </a:p>
          <a:p>
            <a:pPr lvl="2"/>
            <a:r>
              <a:rPr lang="en-GB" dirty="0"/>
              <a:t>Sampling method</a:t>
            </a:r>
          </a:p>
          <a:p>
            <a:pPr lvl="2"/>
            <a:r>
              <a:rPr lang="en-GB" dirty="0"/>
              <a:t>Measurement method</a:t>
            </a:r>
          </a:p>
          <a:p>
            <a:r>
              <a:rPr lang="en-GB" dirty="0"/>
              <a:t>Scales</a:t>
            </a:r>
          </a:p>
          <a:p>
            <a:pPr lvl="1"/>
            <a:r>
              <a:rPr lang="en-GB" dirty="0"/>
              <a:t>Prefer to include zero</a:t>
            </a:r>
          </a:p>
          <a:p>
            <a:pPr lvl="1"/>
            <a:r>
              <a:rPr lang="en-GB" dirty="0"/>
              <a:t>Prefer to state measurement units</a:t>
            </a:r>
          </a:p>
          <a:p>
            <a:r>
              <a:rPr lang="en-GB" dirty="0"/>
              <a:t>Categorical data</a:t>
            </a:r>
          </a:p>
          <a:p>
            <a:pPr lvl="1"/>
            <a:r>
              <a:rPr lang="en-GB" dirty="0"/>
              <a:t>Prefer to define how categories were determined</a:t>
            </a:r>
          </a:p>
          <a:p>
            <a:pPr lvl="1"/>
            <a:r>
              <a:rPr lang="en-GB" dirty="0"/>
              <a:t>Prefer to use a legend to explain plots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71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</a:t>
            </a:r>
            <a:r>
              <a:rPr lang="en-GB" dirty="0" err="1"/>
              <a:t>Nitrofen</a:t>
            </a:r>
            <a:r>
              <a:rPr lang="en-GB" dirty="0"/>
              <a:t>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Suppose you were given the </a:t>
            </a:r>
            <a:r>
              <a:rPr lang="en-GB" dirty="0" err="1"/>
              <a:t>Nitrofen</a:t>
            </a:r>
            <a:r>
              <a:rPr lang="en-GB" dirty="0"/>
              <a:t> data to analyse:</a:t>
            </a:r>
          </a:p>
          <a:p>
            <a:pPr lvl="1"/>
            <a:r>
              <a:rPr lang="en-GB" dirty="0"/>
              <a:t>How could exploratory data analysis be used?</a:t>
            </a:r>
          </a:p>
          <a:p>
            <a:r>
              <a:rPr lang="en-GB" dirty="0"/>
              <a:t>Summarize </a:t>
            </a:r>
          </a:p>
          <a:p>
            <a:pPr lvl="1"/>
            <a:r>
              <a:rPr lang="en-GB" dirty="0"/>
              <a:t>dependent variable (brood count)</a:t>
            </a:r>
          </a:p>
          <a:p>
            <a:pPr lvl="1"/>
            <a:r>
              <a:rPr lang="en-GB" dirty="0"/>
              <a:t>independent variable (</a:t>
            </a:r>
            <a:r>
              <a:rPr lang="en-GB" dirty="0" err="1"/>
              <a:t>nitrofen</a:t>
            </a:r>
            <a:r>
              <a:rPr lang="en-GB" dirty="0"/>
              <a:t> concentration)</a:t>
            </a:r>
          </a:p>
          <a:p>
            <a:r>
              <a:rPr lang="en-GB" dirty="0"/>
              <a:t>Tabulate </a:t>
            </a:r>
          </a:p>
          <a:p>
            <a:pPr lvl="1"/>
            <a:r>
              <a:rPr lang="en-GB" dirty="0"/>
              <a:t>brood count vs </a:t>
            </a:r>
            <a:r>
              <a:rPr lang="en-GB" dirty="0" err="1"/>
              <a:t>nitrofen</a:t>
            </a:r>
            <a:r>
              <a:rPr lang="en-GB" dirty="0"/>
              <a:t> concentration</a:t>
            </a:r>
          </a:p>
          <a:p>
            <a:r>
              <a:rPr lang="en-GB" dirty="0"/>
              <a:t>Examine scatter plots</a:t>
            </a:r>
          </a:p>
          <a:p>
            <a:pPr lvl="1"/>
            <a:r>
              <a:rPr lang="en-GB" dirty="0"/>
              <a:t>Total offspring in brood by concentration</a:t>
            </a:r>
          </a:p>
          <a:p>
            <a:pPr lvl="1"/>
            <a:r>
              <a:rPr lang="en-GB" dirty="0"/>
              <a:t>Offspring in brood by concentration</a:t>
            </a:r>
          </a:p>
          <a:p>
            <a:r>
              <a:rPr lang="en-GB" dirty="0"/>
              <a:t>Carry out statistical analysis</a:t>
            </a:r>
          </a:p>
          <a:p>
            <a:pPr lvl="1"/>
            <a:r>
              <a:rPr lang="en-GB" dirty="0"/>
              <a:t>Which statistical model is appropriate?</a:t>
            </a:r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21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Summarize the outcome variable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Standard histogram…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univariate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 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normal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Alternative with more format options…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061128" y="3030009"/>
            <a:ext cx="4687336" cy="2906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sgplot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histogram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 /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keylegend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=outside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=top;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36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</a:t>
            </a:r>
            <a:r>
              <a:rPr lang="en-GB" dirty="0"/>
              <a:t> </a:t>
            </a:r>
            <a:r>
              <a:rPr lang="en-GB" dirty="0" err="1"/>
              <a:t>univariate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5576881" cy="418266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73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</a:t>
            </a:r>
            <a:r>
              <a:rPr lang="en-GB" dirty="0"/>
              <a:t> </a:t>
            </a:r>
            <a:r>
              <a:rPr lang="en-GB" dirty="0" err="1"/>
              <a:t>sgplot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04864"/>
            <a:ext cx="5760640" cy="432048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47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Summarize independent variable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code…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74430" cy="24152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88024" y="2322267"/>
            <a:ext cx="3145527" cy="692076"/>
          </a:xfrm>
        </p:spPr>
        <p:txBody>
          <a:bodyPr/>
          <a:lstStyle/>
          <a:p>
            <a:r>
              <a:rPr lang="en-GB" dirty="0"/>
              <a:t>The result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35</a:t>
            </a:fld>
            <a:endParaRPr lang="en-GB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932A287-0058-4C92-BCD5-A5C98D2B46F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15426"/>
            <a:ext cx="3367088" cy="181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740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so far…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independent variable has 10 observations for each level of concentration, in accordance with the experimental design.</a:t>
            </a:r>
          </a:p>
          <a:p>
            <a:endParaRPr lang="en-GB" dirty="0"/>
          </a:p>
          <a:p>
            <a:r>
              <a:rPr lang="en-GB" dirty="0"/>
              <a:t>The dependant variable is not normally distributed and cannot easily be transformed to a normal distribution</a:t>
            </a:r>
          </a:p>
          <a:p>
            <a:pPr lvl="1"/>
            <a:r>
              <a:rPr lang="en-GB" dirty="0"/>
              <a:t>It has no tail to positive values (right skewed)</a:t>
            </a:r>
          </a:p>
          <a:p>
            <a:pPr lvl="1"/>
            <a:r>
              <a:rPr lang="en-GB" dirty="0"/>
              <a:t>It has no tail to negative values (left skewed)</a:t>
            </a:r>
          </a:p>
          <a:p>
            <a:r>
              <a:rPr lang="en-GB" dirty="0"/>
              <a:t>The data are bi - or tri – modal (# of peaks).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462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expected relationships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0987" y="2276872"/>
            <a:ext cx="3666996" cy="693135"/>
          </a:xfrm>
        </p:spPr>
        <p:txBody>
          <a:bodyPr anchor="ctr">
            <a:normAutofit/>
          </a:bodyPr>
          <a:lstStyle/>
          <a:p>
            <a:r>
              <a:rPr lang="en-GB" dirty="0"/>
              <a:t>The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4881" y="3033170"/>
            <a:ext cx="5025866" cy="32761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brood1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brood2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brood3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total;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*(brood1 brood2 brood3 total)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q1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4.1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q3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60747" y="2276872"/>
            <a:ext cx="3145527" cy="692076"/>
          </a:xfrm>
        </p:spPr>
        <p:txBody>
          <a:bodyPr anchor="ctr">
            <a:normAutofit/>
          </a:bodyPr>
          <a:lstStyle/>
          <a:p>
            <a:r>
              <a:rPr lang="en-GB" dirty="0"/>
              <a:t>The results…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7149" y="6393934"/>
            <a:ext cx="4834673" cy="365125"/>
          </a:xfrm>
        </p:spPr>
        <p:txBody>
          <a:bodyPr/>
          <a:lstStyle/>
          <a:p>
            <a:r>
              <a:rPr lang="en-GB" dirty="0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37</a:t>
            </a:fld>
            <a:endParaRPr lang="en-GB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2BCE5FCA-F556-43F1-BEF6-D0B3DAA23D1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85" y="2915007"/>
            <a:ext cx="2316286" cy="347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713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so far…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 the concentration increases so the total brood size decreases but in a non-linear manner.</a:t>
                </a:r>
              </a:p>
              <a:p>
                <a:pPr lvl="1"/>
                <a:r>
                  <a:rPr lang="en-GB" dirty="0"/>
                  <a:t>Possible regression model: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𝑡𝑜𝑡𝑎𝑙</m:t>
                        </m:r>
                      </m:e>
                    </m:ra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𝑐𝑜𝑛𝑐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Leaves out the brood number (1</a:t>
                </a:r>
                <a:r>
                  <a:rPr lang="en-GB" baseline="30000" dirty="0"/>
                  <a:t>st</a:t>
                </a:r>
                <a:r>
                  <a:rPr lang="en-GB" dirty="0"/>
                  <a:t>, 2</a:t>
                </a:r>
                <a:r>
                  <a:rPr lang="en-GB" baseline="30000" dirty="0"/>
                  <a:t>nd</a:t>
                </a:r>
                <a:r>
                  <a:rPr lang="en-GB" dirty="0"/>
                  <a:t> or 3</a:t>
                </a:r>
                <a:r>
                  <a:rPr lang="en-GB" baseline="30000" dirty="0"/>
                  <a:t>rd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0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38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60578"/>
            <a:ext cx="4834673" cy="239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32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variable to identify the brood…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preparation…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813" y="3823766"/>
            <a:ext cx="3367087" cy="131866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preparation…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79288" y="3030538"/>
            <a:ext cx="1930162" cy="29051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63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tabular reports with </a:t>
            </a:r>
            <a:r>
              <a:rPr lang="en-GB" sz="4400" dirty="0">
                <a:solidFill>
                  <a:srgbClr val="0000FF"/>
                </a:solidFill>
                <a:latin typeface="Consolas"/>
              </a:rPr>
              <a:t>put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Example from Bailer Chapter 2 – Display 2.14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_null_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Don’t create a SAS data set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NB data already sorted using proc sort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'nitrofen.txt'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Output a header, each time concentration changes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FIRST.CONC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"Animal"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"First?"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"Last?"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Output the data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animal @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 @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FIRST.CONC @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LAST.CONC;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885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expected relationships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nitrofen_r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brood 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young = brood1;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brood 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young = brood2;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brood = 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young = brood3;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brood young;</a:t>
            </a:r>
          </a:p>
          <a:p>
            <a:pPr marL="566928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Panel of graphs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061128" y="3030009"/>
            <a:ext cx="4551233" cy="29061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sgpanel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nitrofen_r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panelby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brood;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loess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=young;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NB LOESS: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regression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applied to small sub-sets of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04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Pesticide vs Brood count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12" y="2132857"/>
            <a:ext cx="4464495" cy="446449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669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so far…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first brood is unaffected by increasing concentrations of pesticide.</a:t>
            </a:r>
          </a:p>
          <a:p>
            <a:endParaRPr lang="en-GB" dirty="0"/>
          </a:p>
          <a:p>
            <a:r>
              <a:rPr lang="en-GB" dirty="0"/>
              <a:t>The second and third broods are increasingly severely affected by pesticide.</a:t>
            </a:r>
          </a:p>
          <a:p>
            <a:endParaRPr lang="en-GB" dirty="0"/>
          </a:p>
          <a:p>
            <a:r>
              <a:rPr lang="en-GB" dirty="0"/>
              <a:t>There may be an interaction between the brood number and the concentration of pesticide.</a:t>
            </a:r>
          </a:p>
          <a:p>
            <a:pPr lvl="1"/>
            <a:r>
              <a:rPr lang="en-GB" dirty="0"/>
              <a:t>As brood number increases, the effect of pesticide increases.</a:t>
            </a:r>
          </a:p>
          <a:p>
            <a:pPr lvl="1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84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Annotated graphs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See ‘</a:t>
            </a:r>
            <a:r>
              <a:rPr lang="en-GB" dirty="0" err="1"/>
              <a:t>nitrofen-annotated.sas</a:t>
            </a:r>
            <a:r>
              <a:rPr lang="en-GB" dirty="0"/>
              <a:t>’ program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/>
              <a:t>The program does not work with SAS University Edition because it uses 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gplot</a:t>
            </a:r>
            <a:r>
              <a:rPr lang="en-GB" dirty="0"/>
              <a:t>.</a:t>
            </a:r>
          </a:p>
          <a:p>
            <a:pPr marL="109728" indent="0">
              <a:buNone/>
            </a:pPr>
            <a:endParaRPr lang="en-GB" dirty="0"/>
          </a:p>
          <a:p>
            <a:r>
              <a:rPr lang="en-GB" dirty="0"/>
              <a:t>Uses ‘annotation’</a:t>
            </a:r>
          </a:p>
          <a:p>
            <a:pPr lvl="1"/>
            <a:r>
              <a:rPr lang="en-GB" dirty="0"/>
              <a:t>Creation of a dataset with instructions for drawing on graphs</a:t>
            </a:r>
          </a:p>
          <a:p>
            <a:pPr lvl="1"/>
            <a:r>
              <a:rPr lang="en-GB" dirty="0"/>
              <a:t>Useful for adding lines, arrows, circles and text to annotate a figure</a:t>
            </a:r>
          </a:p>
          <a:p>
            <a:pPr lvl="1"/>
            <a:endParaRPr lang="en-GB" dirty="0"/>
          </a:p>
          <a:p>
            <a:r>
              <a:rPr lang="en-GB" dirty="0"/>
              <a:t>See Bailer, p250 (optional)</a:t>
            </a:r>
          </a:p>
          <a:p>
            <a:pPr lvl="1"/>
            <a:r>
              <a:rPr lang="en-GB" dirty="0"/>
              <a:t>The purpose is to illustrate what can be done.</a:t>
            </a:r>
          </a:p>
          <a:p>
            <a:pPr lvl="1"/>
            <a:endParaRPr lang="en-GB" dirty="0">
              <a:latin typeface="Lucida Sans" panose="020B0602030504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52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annotation data set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0059"/>
            <a:ext cx="6172901" cy="391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323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Distribution of responses vs concentration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88" y="2085746"/>
            <a:ext cx="6015475" cy="451160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44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Distribution of responses vs concentration with box-plot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88" y="2204864"/>
            <a:ext cx="5830743" cy="437305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30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‘advanced’ 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Things to read about…</a:t>
            </a:r>
          </a:p>
          <a:p>
            <a:pPr lvl="1"/>
            <a:r>
              <a:rPr lang="en-GB" dirty="0"/>
              <a:t>ODS Graphics Editor</a:t>
            </a:r>
          </a:p>
          <a:p>
            <a:pPr lvl="2"/>
            <a:r>
              <a:rPr lang="en-GB" dirty="0"/>
              <a:t>Allows you to edit graphical output</a:t>
            </a:r>
          </a:p>
          <a:p>
            <a:pPr lvl="2"/>
            <a:r>
              <a:rPr lang="en-GB" dirty="0"/>
              <a:t>See Bailer, p206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Graphical templates</a:t>
            </a:r>
          </a:p>
          <a:p>
            <a:pPr lvl="2"/>
            <a:r>
              <a:rPr lang="en-GB" dirty="0"/>
              <a:t>Allows you to modify the appearance of ‘standard’ graphs produced by statistical packages</a:t>
            </a:r>
          </a:p>
          <a:p>
            <a:pPr lvl="2"/>
            <a:r>
              <a:rPr lang="en-GB" dirty="0" err="1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template</a:t>
            </a:r>
          </a:p>
          <a:p>
            <a:pPr lvl="2"/>
            <a:r>
              <a:rPr lang="en-GB" dirty="0"/>
              <a:t>SAS/GRAPH </a:t>
            </a:r>
            <a:r>
              <a:rPr lang="en-GB" dirty="0" err="1"/>
              <a:t>Graph</a:t>
            </a:r>
            <a:r>
              <a:rPr lang="en-GB" dirty="0"/>
              <a:t> Template Language</a:t>
            </a:r>
          </a:p>
          <a:p>
            <a:pPr lvl="2"/>
            <a:r>
              <a:rPr lang="en-GB" dirty="0" err="1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proc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sgrender</a:t>
            </a:r>
            <a:endParaRPr lang="en-GB" dirty="0">
              <a:solidFill>
                <a:schemeClr val="accent4">
                  <a:lumMod val="75000"/>
                </a:schemeClr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lvl="2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96A5-A0CB-4652-942B-C4446CAF3F1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9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Export data in CSV form using </a:t>
            </a:r>
            <a:r>
              <a:rPr lang="en-GB" sz="4400" dirty="0">
                <a:solidFill>
                  <a:srgbClr val="0000FF"/>
                </a:solidFill>
                <a:latin typeface="Consolas"/>
              </a:rPr>
              <a:t>put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3"/>
            <a:ext cx="7639000" cy="3599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Use the put statement */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_NULL_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write variable names to file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'nitrofen.csv'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"conc,animal,brood1,brood2,brood3,total"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_NULL_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data below variable names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'nitrofen.csv'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animal brood1 brood2 brood3 total;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Use the ODS and proc print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"nitrofen.csv"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use </a:t>
            </a:r>
            <a:r>
              <a:rPr lang="en-GB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to output a csv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 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animal;	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use id instead of observation #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Don’t forget this! */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2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Import/export…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36873"/>
            <a:ext cx="7855024" cy="40946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 data from a CSV file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datafile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"nitrofen.csv"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csv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replace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=yes; 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First line has variable names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datarow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So the data start in line 2 */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guessingrows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32768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Use 32768 rows to find data types &amp; lengths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Write data from a CSV file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nitrofen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"nitrofen.csv"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csv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replace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putnames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=yes;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Output the variable names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2527" y="6431485"/>
            <a:ext cx="4834673" cy="365125"/>
          </a:xfrm>
        </p:spPr>
        <p:txBody>
          <a:bodyPr/>
          <a:lstStyle/>
          <a:p>
            <a:r>
              <a:rPr lang="en-GB"/>
              <a:t>© De Montfort University, 2019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5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GB" sz="2800" b="1" dirty="0" err="1">
                <a:solidFill>
                  <a:srgbClr val="000080"/>
                </a:solidFill>
                <a:latin typeface="Consolas"/>
              </a:rPr>
              <a:t>proc</a:t>
            </a:r>
            <a:r>
              <a:rPr lang="en-GB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800" b="1" dirty="0">
                <a:solidFill>
                  <a:srgbClr val="000080"/>
                </a:solidFill>
                <a:latin typeface="Consolas"/>
              </a:rPr>
              <a:t>tabulate</a:t>
            </a:r>
            <a:r>
              <a:rPr lang="en-GB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/>
              <a:t>allows you to control:</a:t>
            </a:r>
          </a:p>
          <a:p>
            <a:endParaRPr lang="en-GB" dirty="0"/>
          </a:p>
          <a:p>
            <a:r>
              <a:rPr lang="en-GB" dirty="0"/>
              <a:t>Table layout</a:t>
            </a:r>
          </a:p>
          <a:p>
            <a:r>
              <a:rPr lang="en-GB" dirty="0"/>
              <a:t>Data format</a:t>
            </a:r>
          </a:p>
          <a:p>
            <a:r>
              <a:rPr lang="en-GB" dirty="0"/>
              <a:t>Labels</a:t>
            </a:r>
          </a:p>
          <a:p>
            <a:r>
              <a:rPr lang="en-GB" dirty="0"/>
              <a:t>Summary statistics</a:t>
            </a:r>
          </a:p>
          <a:p>
            <a:endParaRPr lang="en-GB" dirty="0"/>
          </a:p>
          <a:p>
            <a:pPr lvl="1"/>
            <a:r>
              <a:rPr lang="en-GB" sz="2400" b="1" dirty="0" err="1">
                <a:solidFill>
                  <a:srgbClr val="000080"/>
                </a:solidFill>
                <a:latin typeface="Consolas"/>
              </a:rPr>
              <a:t>proc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nsolas"/>
              </a:rPr>
              <a:t>tabulate </a:t>
            </a:r>
            <a:r>
              <a:rPr lang="en-GB" dirty="0"/>
              <a:t>provides more precise control over the content of tables than </a:t>
            </a:r>
            <a:r>
              <a:rPr lang="en-GB" sz="2000" b="1" dirty="0" err="1">
                <a:solidFill>
                  <a:srgbClr val="000080"/>
                </a:solidFill>
                <a:latin typeface="Consolas"/>
              </a:rPr>
              <a:t>proc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nsolas"/>
              </a:rPr>
              <a:t>means</a:t>
            </a:r>
            <a:r>
              <a:rPr lang="en-GB" dirty="0"/>
              <a:t> or </a:t>
            </a:r>
            <a:r>
              <a:rPr lang="en-GB" sz="2000" b="1" dirty="0" err="1">
                <a:solidFill>
                  <a:srgbClr val="000080"/>
                </a:solidFill>
                <a:latin typeface="Consolas"/>
              </a:rPr>
              <a:t>proc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b="1" dirty="0" err="1">
                <a:solidFill>
                  <a:srgbClr val="000080"/>
                </a:solidFill>
                <a:latin typeface="Consolas"/>
              </a:rPr>
              <a:t>univariate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sz="2000" dirty="0"/>
              <a:t>NB:</a:t>
            </a:r>
            <a:r>
              <a:rPr lang="en-GB" sz="2000" b="1" dirty="0"/>
              <a:t> </a:t>
            </a:r>
            <a:r>
              <a:rPr lang="en-GB" sz="2000" b="1" dirty="0" err="1">
                <a:solidFill>
                  <a:srgbClr val="000080"/>
                </a:solidFill>
                <a:latin typeface="Consolas"/>
              </a:rPr>
              <a:t>proc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nsolas"/>
              </a:rPr>
              <a:t>report </a:t>
            </a:r>
            <a:r>
              <a:rPr lang="en-GB" dirty="0"/>
              <a:t>is an alternative which combines </a:t>
            </a:r>
            <a:r>
              <a:rPr lang="en-GB" sz="2400" b="1" dirty="0">
                <a:solidFill>
                  <a:srgbClr val="000080"/>
                </a:solidFill>
                <a:latin typeface="Consolas"/>
              </a:rPr>
              <a:t>print</a:t>
            </a:r>
            <a:r>
              <a:rPr lang="en-GB" dirty="0"/>
              <a:t>, </a:t>
            </a:r>
            <a:r>
              <a:rPr lang="en-GB" sz="2400" b="1" dirty="0">
                <a:solidFill>
                  <a:srgbClr val="000080"/>
                </a:solidFill>
                <a:latin typeface="Consolas"/>
              </a:rPr>
              <a:t>means</a:t>
            </a:r>
            <a:r>
              <a:rPr lang="en-GB" dirty="0"/>
              <a:t> and </a:t>
            </a:r>
            <a:r>
              <a:rPr lang="en-GB" sz="2400" b="1" dirty="0">
                <a:solidFill>
                  <a:srgbClr val="000080"/>
                </a:solidFill>
                <a:latin typeface="Consolas"/>
              </a:rPr>
              <a:t>tabulate</a:t>
            </a:r>
            <a:r>
              <a:rPr lang="en-GB" dirty="0"/>
              <a:t> to produce summary reports.</a:t>
            </a:r>
          </a:p>
          <a:p>
            <a:pPr lvl="1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table…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16565"/>
              </p:ext>
            </p:extLst>
          </p:nvPr>
        </p:nvGraphicFramePr>
        <p:xfrm>
          <a:off x="533400" y="2336800"/>
          <a:ext cx="799904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1403"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Sample</a:t>
                      </a:r>
                    </a:p>
                    <a:p>
                      <a:r>
                        <a:rPr lang="en-GB" dirty="0"/>
                        <a:t>Size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Min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25">
                <a:tc>
                  <a:txBody>
                    <a:bodyPr/>
                    <a:lstStyle/>
                    <a:p>
                      <a:r>
                        <a:rPr lang="en-GB" dirty="0"/>
                        <a:t>Brood1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25">
                <a:tc>
                  <a:txBody>
                    <a:bodyPr/>
                    <a:lstStyle/>
                    <a:p>
                      <a:r>
                        <a:rPr lang="en-GB" dirty="0"/>
                        <a:t>Brood2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225">
                <a:tc>
                  <a:txBody>
                    <a:bodyPr/>
                    <a:lstStyle/>
                    <a:p>
                      <a:r>
                        <a:rPr lang="en-GB" dirty="0"/>
                        <a:t>Brood3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25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t>8</a:t>
            </a:fld>
            <a:endParaRPr lang="en-GB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544" y="4653136"/>
            <a:ext cx="8208912" cy="12830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/>
              <a:t>Start with a sketch…</a:t>
            </a:r>
          </a:p>
        </p:txBody>
      </p:sp>
    </p:spTree>
    <p:extLst>
      <p:ext uri="{BB962C8B-B14F-4D97-AF65-F5344CB8AC3E}">
        <p14:creationId xmlns:p14="http://schemas.microsoft.com/office/powerpoint/2010/main" val="157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 design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710DB2A-02DD-4206-959C-6BBA6A61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861047"/>
            <a:ext cx="6887389" cy="20751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NITROFEN;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analysis variables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brood1 brood2 brood3 total;</a:t>
            </a: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table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describe table to print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brood1 brood2 brood3 total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rows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, n min q1 median q3 max;		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columns */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De Montfort University,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F66B-EA87-49A6-911B-BF0119A08892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FA64FA-4FB4-49B7-9A04-9B0CDBBA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9" y="2099590"/>
            <a:ext cx="4324998" cy="16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33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2951</Words>
  <Application>Microsoft Office PowerPoint</Application>
  <PresentationFormat>On-screen Show (4:3)</PresentationFormat>
  <Paragraphs>537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Courier New</vt:lpstr>
      <vt:lpstr>Lucida Console</vt:lpstr>
      <vt:lpstr>Lucida Sans</vt:lpstr>
      <vt:lpstr>Trebuchet MS</vt:lpstr>
      <vt:lpstr>Wingdings 3</vt:lpstr>
      <vt:lpstr>Berlin</vt:lpstr>
      <vt:lpstr>Tabulating and Graphing Data?</vt:lpstr>
      <vt:lpstr>Assessing Toxicity of Pollutants in Aquatic Systems</vt:lpstr>
      <vt:lpstr>Nitrofen Data Set</vt:lpstr>
      <vt:lpstr>Simple tabular reports with put</vt:lpstr>
      <vt:lpstr>Export data in CSV form using put</vt:lpstr>
      <vt:lpstr>Import/export…</vt:lpstr>
      <vt:lpstr>Tabulation</vt:lpstr>
      <vt:lpstr>Building a table…</vt:lpstr>
      <vt:lpstr>The basic design</vt:lpstr>
      <vt:lpstr>Stratify by concentration</vt:lpstr>
      <vt:lpstr>Brood then concentration…</vt:lpstr>
      <vt:lpstr>Concentration then brood…</vt:lpstr>
      <vt:lpstr>Using summary data</vt:lpstr>
      <vt:lpstr>Summarize the data and output</vt:lpstr>
      <vt:lpstr>Merge and classify</vt:lpstr>
      <vt:lpstr>Merged dataset</vt:lpstr>
      <vt:lpstr>Does grade predict exam1 mark?</vt:lpstr>
      <vt:lpstr>The Output Delivery System</vt:lpstr>
      <vt:lpstr>HTML Tricks  - Create a web site using the ODS</vt:lpstr>
      <vt:lpstr>HTML How to…</vt:lpstr>
      <vt:lpstr>If you don’t want all the output…</vt:lpstr>
      <vt:lpstr>If you don’t want all the output…</vt:lpstr>
      <vt:lpstr>If you don’t want all the output…  - Example: show extreme observations</vt:lpstr>
      <vt:lpstr>Exploratory data analysis</vt:lpstr>
      <vt:lpstr>Statistical Reasoning</vt:lpstr>
      <vt:lpstr>Statistical Reasoning</vt:lpstr>
      <vt:lpstr>Statistical Graphs</vt:lpstr>
      <vt:lpstr>Increase the number of bins to see detailed structure</vt:lpstr>
      <vt:lpstr>Re-draw scatter plots by explanatory variables</vt:lpstr>
      <vt:lpstr>(Trivial) things to remember</vt:lpstr>
      <vt:lpstr>Case Study: Nitrofen Data</vt:lpstr>
      <vt:lpstr>Summarize the outcome variable</vt:lpstr>
      <vt:lpstr>proc univariate</vt:lpstr>
      <vt:lpstr>proc sgplot</vt:lpstr>
      <vt:lpstr>Summarize independent variable</vt:lpstr>
      <vt:lpstr>Conclusions so far…</vt:lpstr>
      <vt:lpstr>Examine expected relationships</vt:lpstr>
      <vt:lpstr>Conclusion so far…</vt:lpstr>
      <vt:lpstr>Create a variable to identify the brood…</vt:lpstr>
      <vt:lpstr>Examine expected relationships</vt:lpstr>
      <vt:lpstr>Pesticide vs Brood count</vt:lpstr>
      <vt:lpstr>Conclusions so far…</vt:lpstr>
      <vt:lpstr>Annotated graphs</vt:lpstr>
      <vt:lpstr>Example annotation data set</vt:lpstr>
      <vt:lpstr>Distribution of responses vs concentration</vt:lpstr>
      <vt:lpstr>Distribution of responses vs concentration with box-plot</vt:lpstr>
      <vt:lpstr>Other ‘advanced’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control tabular output?</dc:title>
  <dc:creator>Mark Shaw</dc:creator>
  <cp:lastModifiedBy>Mark Shaw</cp:lastModifiedBy>
  <cp:revision>2</cp:revision>
  <dcterms:created xsi:type="dcterms:W3CDTF">2019-03-05T05:20:49Z</dcterms:created>
  <dcterms:modified xsi:type="dcterms:W3CDTF">2020-03-15T20:17:33Z</dcterms:modified>
</cp:coreProperties>
</file>