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7" r:id="rId5"/>
    <p:sldId id="258" r:id="rId6"/>
    <p:sldId id="322" r:id="rId7"/>
    <p:sldId id="324" r:id="rId8"/>
    <p:sldId id="325" r:id="rId9"/>
    <p:sldId id="273" r:id="rId10"/>
    <p:sldId id="326" r:id="rId11"/>
    <p:sldId id="327" r:id="rId12"/>
    <p:sldId id="328" r:id="rId13"/>
    <p:sldId id="30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3B843C-5640-49F7-B4E5-7497A032B336}">
          <p14:sldIdLst>
            <p14:sldId id="257"/>
            <p14:sldId id="258"/>
            <p14:sldId id="322"/>
          </p14:sldIdLst>
        </p14:section>
        <p14:section name="Untitled Section" id="{0AD7AD7D-C5F4-44D3-B8E6-578A5A38239D}">
          <p14:sldIdLst/>
        </p14:section>
        <p14:section name="Untitled Section" id="{9AB86B5D-800D-4D71-AC53-562F7689FDD8}">
          <p14:sldIdLst>
            <p14:sldId id="324"/>
            <p14:sldId id="325"/>
            <p14:sldId id="273"/>
            <p14:sldId id="326"/>
            <p14:sldId id="327"/>
            <p14:sldId id="328"/>
            <p14:sldId id="30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3C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585D01-F093-4A9E-A208-317589D8C86E}" v="12" dt="2020-07-07T20:02:26.2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225" y="45"/>
      </p:cViewPr>
      <p:guideLst/>
    </p:cSldViewPr>
  </p:slideViewPr>
  <p:notesTextViewPr>
    <p:cViewPr>
      <p:scale>
        <a:sx n="1" d="1"/>
        <a:sy n="1" d="1"/>
      </p:scale>
      <p:origin x="0" y="0"/>
    </p:cViewPr>
  </p:notesTextViewPr>
  <p:sorterViewPr>
    <p:cViewPr>
      <p:scale>
        <a:sx n="100" d="100"/>
        <a:sy n="100" d="100"/>
      </p:scale>
      <p:origin x="0" y="-42"/>
    </p:cViewPr>
  </p:sorterViewPr>
  <p:notesViewPr>
    <p:cSldViewPr snapToGrid="0">
      <p:cViewPr varScale="1">
        <p:scale>
          <a:sx n="55" d="100"/>
          <a:sy n="55" d="100"/>
        </p:scale>
        <p:origin x="2772"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lashikemi" userId="2e1aeeb6-0c71-4acf-8327-d93106783fcd" providerId="ADAL" clId="{B27FCBD0-E173-447C-9B97-5541A0346926}"/>
    <pc:docChg chg="modSld">
      <pc:chgData name="Folashikemi" userId="2e1aeeb6-0c71-4acf-8327-d93106783fcd" providerId="ADAL" clId="{B27FCBD0-E173-447C-9B97-5541A0346926}" dt="2020-03-09T04:05:14.802" v="6" actId="14100"/>
      <pc:docMkLst>
        <pc:docMk/>
      </pc:docMkLst>
      <pc:sldChg chg="modSp">
        <pc:chgData name="Folashikemi" userId="2e1aeeb6-0c71-4acf-8327-d93106783fcd" providerId="ADAL" clId="{B27FCBD0-E173-447C-9B97-5541A0346926}" dt="2020-03-09T04:04:52.980" v="4" actId="14100"/>
        <pc:sldMkLst>
          <pc:docMk/>
          <pc:sldMk cId="2597064745" sldId="309"/>
        </pc:sldMkLst>
        <pc:spChg chg="mod">
          <ac:chgData name="Folashikemi" userId="2e1aeeb6-0c71-4acf-8327-d93106783fcd" providerId="ADAL" clId="{B27FCBD0-E173-447C-9B97-5541A0346926}" dt="2020-03-09T04:04:52.980" v="4" actId="14100"/>
          <ac:spMkLst>
            <pc:docMk/>
            <pc:sldMk cId="2597064745" sldId="309"/>
            <ac:spMk id="26" creationId="{00000000-0000-0000-0000-000000000000}"/>
          </ac:spMkLst>
        </pc:spChg>
      </pc:sldChg>
      <pc:sldChg chg="modSp">
        <pc:chgData name="Folashikemi" userId="2e1aeeb6-0c71-4acf-8327-d93106783fcd" providerId="ADAL" clId="{B27FCBD0-E173-447C-9B97-5541A0346926}" dt="2020-03-09T04:05:14.802" v="6" actId="14100"/>
        <pc:sldMkLst>
          <pc:docMk/>
          <pc:sldMk cId="840687049" sldId="326"/>
        </pc:sldMkLst>
        <pc:picChg chg="mod">
          <ac:chgData name="Folashikemi" userId="2e1aeeb6-0c71-4acf-8327-d93106783fcd" providerId="ADAL" clId="{B27FCBD0-E173-447C-9B97-5541A0346926}" dt="2020-03-09T04:05:14.802" v="6" actId="14100"/>
          <ac:picMkLst>
            <pc:docMk/>
            <pc:sldMk cId="840687049" sldId="326"/>
            <ac:picMk id="22" creationId="{2EAC94CD-C2D7-412C-8D87-46FA49CFA1DD}"/>
          </ac:picMkLst>
        </pc:picChg>
        <pc:picChg chg="mod">
          <ac:chgData name="Folashikemi" userId="2e1aeeb6-0c71-4acf-8327-d93106783fcd" providerId="ADAL" clId="{B27FCBD0-E173-447C-9B97-5541A0346926}" dt="2020-03-09T04:05:09.327" v="5" actId="14100"/>
          <ac:picMkLst>
            <pc:docMk/>
            <pc:sldMk cId="840687049" sldId="326"/>
            <ac:picMk id="24" creationId="{32910453-9644-4E40-AD52-A46C30F00746}"/>
          </ac:picMkLst>
        </pc:picChg>
      </pc:sldChg>
    </pc:docChg>
  </pc:docChgLst>
  <pc:docChgLst>
    <pc:chgData name="Folashikemi Maryam Asani Olaniyan" userId="2e1aeeb6-0c71-4acf-8327-d93106783fcd" providerId="ADAL" clId="{A0585D01-F093-4A9E-A208-317589D8C86E}"/>
    <pc:docChg chg="undo custSel modSld">
      <pc:chgData name="Folashikemi Maryam Asani Olaniyan" userId="2e1aeeb6-0c71-4acf-8327-d93106783fcd" providerId="ADAL" clId="{A0585D01-F093-4A9E-A208-317589D8C86E}" dt="2020-07-07T20:01:29.299" v="11" actId="207"/>
      <pc:docMkLst>
        <pc:docMk/>
      </pc:docMkLst>
      <pc:sldChg chg="modSp mod">
        <pc:chgData name="Folashikemi Maryam Asani Olaniyan" userId="2e1aeeb6-0c71-4acf-8327-d93106783fcd" providerId="ADAL" clId="{A0585D01-F093-4A9E-A208-317589D8C86E}" dt="2020-07-07T20:01:01.811" v="10" actId="207"/>
        <pc:sldMkLst>
          <pc:docMk/>
          <pc:sldMk cId="1687957016" sldId="257"/>
        </pc:sldMkLst>
        <pc:spChg chg="mod">
          <ac:chgData name="Folashikemi Maryam Asani Olaniyan" userId="2e1aeeb6-0c71-4acf-8327-d93106783fcd" providerId="ADAL" clId="{A0585D01-F093-4A9E-A208-317589D8C86E}" dt="2020-07-07T20:01:01.811" v="10" actId="207"/>
          <ac:spMkLst>
            <pc:docMk/>
            <pc:sldMk cId="1687957016" sldId="257"/>
            <ac:spMk id="14" creationId="{00000000-0000-0000-0000-000000000000}"/>
          </ac:spMkLst>
        </pc:spChg>
      </pc:sldChg>
      <pc:sldChg chg="modSp">
        <pc:chgData name="Folashikemi Maryam Asani Olaniyan" userId="2e1aeeb6-0c71-4acf-8327-d93106783fcd" providerId="ADAL" clId="{A0585D01-F093-4A9E-A208-317589D8C86E}" dt="2020-07-07T20:01:29.299" v="11" actId="207"/>
        <pc:sldMkLst>
          <pc:docMk/>
          <pc:sldMk cId="1839458856" sldId="258"/>
        </pc:sldMkLst>
        <pc:spChg chg="mod">
          <ac:chgData name="Folashikemi Maryam Asani Olaniyan" userId="2e1aeeb6-0c71-4acf-8327-d93106783fcd" providerId="ADAL" clId="{A0585D01-F093-4A9E-A208-317589D8C86E}" dt="2020-07-07T20:01:29.299" v="11" actId="207"/>
          <ac:spMkLst>
            <pc:docMk/>
            <pc:sldMk cId="1839458856" sldId="258"/>
            <ac:spMk id="9" creationId="{00000000-0000-0000-0000-000000000000}"/>
          </ac:spMkLst>
        </pc:spChg>
      </pc:sldChg>
      <pc:sldChg chg="modSp mod">
        <pc:chgData name="Folashikemi Maryam Asani Olaniyan" userId="2e1aeeb6-0c71-4acf-8327-d93106783fcd" providerId="ADAL" clId="{A0585D01-F093-4A9E-A208-317589D8C86E}" dt="2020-07-07T19:59:43.999" v="7"/>
        <pc:sldMkLst>
          <pc:docMk/>
          <pc:sldMk cId="3201518965" sldId="322"/>
        </pc:sldMkLst>
        <pc:spChg chg="mod">
          <ac:chgData name="Folashikemi Maryam Asani Olaniyan" userId="2e1aeeb6-0c71-4acf-8327-d93106783fcd" providerId="ADAL" clId="{A0585D01-F093-4A9E-A208-317589D8C86E}" dt="2020-07-07T19:59:43.999" v="7"/>
          <ac:spMkLst>
            <pc:docMk/>
            <pc:sldMk cId="3201518965" sldId="322"/>
            <ac:spMk id="15" creationId="{E9896FBE-53F2-44C0-B003-46F42F6F6D6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DFCF8D-0EE5-47CD-A429-2CEE492BF515}" type="datetimeFigureOut">
              <a:rPr lang="en-US" smtClean="0"/>
              <a:t>7/7/2020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420878-70BF-47EF-BF75-D8DEE6F8C0D0}" type="slidenum">
              <a:rPr lang="en-US" smtClean="0"/>
              <a:t>‹#›</a:t>
            </a:fld>
            <a:endParaRPr lang="en-US"/>
          </a:p>
        </p:txBody>
      </p:sp>
    </p:spTree>
    <p:extLst>
      <p:ext uri="{BB962C8B-B14F-4D97-AF65-F5344CB8AC3E}">
        <p14:creationId xmlns:p14="http://schemas.microsoft.com/office/powerpoint/2010/main" val="192536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D558B-A90D-4C1C-8E95-F4CC8EA46992}" type="datetimeFigureOut">
              <a:rPr lang="en-US" smtClean="0"/>
              <a:t>7/7/2020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FCBEF-AA12-44EA-A197-546DE7296F43}" type="slidenum">
              <a:rPr lang="en-US" smtClean="0"/>
              <a:t>‹#›</a:t>
            </a:fld>
            <a:endParaRPr lang="en-US"/>
          </a:p>
        </p:txBody>
      </p:sp>
    </p:spTree>
    <p:extLst>
      <p:ext uri="{BB962C8B-B14F-4D97-AF65-F5344CB8AC3E}">
        <p14:creationId xmlns:p14="http://schemas.microsoft.com/office/powerpoint/2010/main" val="1110966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85E4C9-8B01-4060-8F35-6CDC8FD05C47}"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976A8-67B4-45FE-907F-645767EF9807}" type="slidenum">
              <a:rPr lang="en-US" smtClean="0"/>
              <a:t>‹#›</a:t>
            </a:fld>
            <a:endParaRPr lang="en-US"/>
          </a:p>
        </p:txBody>
      </p:sp>
    </p:spTree>
    <p:extLst>
      <p:ext uri="{BB962C8B-B14F-4D97-AF65-F5344CB8AC3E}">
        <p14:creationId xmlns:p14="http://schemas.microsoft.com/office/powerpoint/2010/main" val="242859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85E4C9-8B01-4060-8F35-6CDC8FD05C47}"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976A8-67B4-45FE-907F-645767EF9807}" type="slidenum">
              <a:rPr lang="en-US" smtClean="0"/>
              <a:t>‹#›</a:t>
            </a:fld>
            <a:endParaRPr lang="en-US"/>
          </a:p>
        </p:txBody>
      </p:sp>
    </p:spTree>
    <p:extLst>
      <p:ext uri="{BB962C8B-B14F-4D97-AF65-F5344CB8AC3E}">
        <p14:creationId xmlns:p14="http://schemas.microsoft.com/office/powerpoint/2010/main" val="348764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85E4C9-8B01-4060-8F35-6CDC8FD05C47}"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976A8-67B4-45FE-907F-645767EF9807}" type="slidenum">
              <a:rPr lang="en-US" smtClean="0"/>
              <a:t>‹#›</a:t>
            </a:fld>
            <a:endParaRPr lang="en-US"/>
          </a:p>
        </p:txBody>
      </p:sp>
    </p:spTree>
    <p:extLst>
      <p:ext uri="{BB962C8B-B14F-4D97-AF65-F5344CB8AC3E}">
        <p14:creationId xmlns:p14="http://schemas.microsoft.com/office/powerpoint/2010/main" val="258044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1802552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1" y="993912"/>
            <a:ext cx="4581798" cy="5864087"/>
          </a:xfrm>
          <a:custGeom>
            <a:avLst/>
            <a:gdLst>
              <a:gd name="connsiteX0" fmla="*/ 974209 w 4581798"/>
              <a:gd name="connsiteY0" fmla="*/ 0 h 5864087"/>
              <a:gd name="connsiteX1" fmla="*/ 4581798 w 4581798"/>
              <a:gd name="connsiteY1" fmla="*/ 0 h 5864087"/>
              <a:gd name="connsiteX2" fmla="*/ 3525125 w 4581798"/>
              <a:gd name="connsiteY2" fmla="*/ 5864087 h 5864087"/>
              <a:gd name="connsiteX3" fmla="*/ 0 w 4581798"/>
              <a:gd name="connsiteY3" fmla="*/ 5864087 h 5864087"/>
              <a:gd name="connsiteX4" fmla="*/ 0 w 4581798"/>
              <a:gd name="connsiteY4" fmla="*/ 5406446 h 5864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1798" h="5864087">
                <a:moveTo>
                  <a:pt x="974209" y="0"/>
                </a:moveTo>
                <a:lnTo>
                  <a:pt x="4581798" y="0"/>
                </a:lnTo>
                <a:lnTo>
                  <a:pt x="3525125" y="5864087"/>
                </a:lnTo>
                <a:lnTo>
                  <a:pt x="0" y="5864087"/>
                </a:lnTo>
                <a:lnTo>
                  <a:pt x="0" y="5406446"/>
                </a:lnTo>
                <a:close/>
              </a:path>
            </a:pathLst>
          </a:custGeom>
        </p:spPr>
        <p:txBody>
          <a:bodyPr wrap="square">
            <a:noAutofit/>
          </a:bodyPr>
          <a:lstStyle/>
          <a:p>
            <a:endParaRPr lang="en-US"/>
          </a:p>
        </p:txBody>
      </p:sp>
    </p:spTree>
    <p:extLst>
      <p:ext uri="{BB962C8B-B14F-4D97-AF65-F5344CB8AC3E}">
        <p14:creationId xmlns:p14="http://schemas.microsoft.com/office/powerpoint/2010/main" val="984205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6064641" cy="6858000"/>
          </a:xfrm>
          <a:custGeom>
            <a:avLst/>
            <a:gdLst>
              <a:gd name="connsiteX0" fmla="*/ 0 w 6064641"/>
              <a:gd name="connsiteY0" fmla="*/ 0 h 6858000"/>
              <a:gd name="connsiteX1" fmla="*/ 6064641 w 6064641"/>
              <a:gd name="connsiteY1" fmla="*/ 0 h 6858000"/>
              <a:gd name="connsiteX2" fmla="*/ 4828871 w 6064641"/>
              <a:gd name="connsiteY2" fmla="*/ 6858000 h 6858000"/>
              <a:gd name="connsiteX3" fmla="*/ 0 w 606464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64641" h="6858000">
                <a:moveTo>
                  <a:pt x="0" y="0"/>
                </a:moveTo>
                <a:lnTo>
                  <a:pt x="6064641" y="0"/>
                </a:lnTo>
                <a:lnTo>
                  <a:pt x="4828871" y="6858000"/>
                </a:lnTo>
                <a:lnTo>
                  <a:pt x="0" y="6858000"/>
                </a:lnTo>
                <a:close/>
              </a:path>
            </a:pathLst>
          </a:custGeom>
        </p:spPr>
        <p:txBody>
          <a:bodyPr wrap="square">
            <a:noAutofit/>
          </a:bodyPr>
          <a:lstStyle/>
          <a:p>
            <a:endParaRPr lang="en-US" dirty="0"/>
          </a:p>
        </p:txBody>
      </p:sp>
      <p:sp>
        <p:nvSpPr>
          <p:cNvPr id="3" name="Picture Placeholder 6"/>
          <p:cNvSpPr>
            <a:spLocks noGrp="1"/>
          </p:cNvSpPr>
          <p:nvPr>
            <p:ph type="pic" sz="quarter" idx="12"/>
          </p:nvPr>
        </p:nvSpPr>
        <p:spPr>
          <a:xfrm>
            <a:off x="3746493" y="1104900"/>
            <a:ext cx="2389535" cy="3429000"/>
          </a:xfrm>
          <a:custGeom>
            <a:avLst/>
            <a:gdLst>
              <a:gd name="connsiteX0" fmla="*/ 617885 w 2389535"/>
              <a:gd name="connsiteY0" fmla="*/ 0 h 3429000"/>
              <a:gd name="connsiteX1" fmla="*/ 2389535 w 2389535"/>
              <a:gd name="connsiteY1" fmla="*/ 0 h 3429000"/>
              <a:gd name="connsiteX2" fmla="*/ 1771650 w 2389535"/>
              <a:gd name="connsiteY2" fmla="*/ 3429000 h 3429000"/>
              <a:gd name="connsiteX3" fmla="*/ 0 w 2389535"/>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389535" h="3429000">
                <a:moveTo>
                  <a:pt x="617885" y="0"/>
                </a:moveTo>
                <a:lnTo>
                  <a:pt x="2389535" y="0"/>
                </a:lnTo>
                <a:lnTo>
                  <a:pt x="1771650" y="3429000"/>
                </a:lnTo>
                <a:lnTo>
                  <a:pt x="0" y="3429000"/>
                </a:lnTo>
                <a:close/>
              </a:path>
            </a:pathLst>
          </a:custGeom>
        </p:spPr>
        <p:txBody>
          <a:bodyPr wrap="square">
            <a:noAutofit/>
          </a:bodyPr>
          <a:lstStyle/>
          <a:p>
            <a:endParaRPr lang="en-US" dirty="0"/>
          </a:p>
        </p:txBody>
      </p:sp>
      <p:sp>
        <p:nvSpPr>
          <p:cNvPr id="4" name="Picture Placeholder 6"/>
          <p:cNvSpPr>
            <a:spLocks noGrp="1"/>
          </p:cNvSpPr>
          <p:nvPr>
            <p:ph type="pic" sz="quarter" idx="13"/>
          </p:nvPr>
        </p:nvSpPr>
        <p:spPr>
          <a:xfrm>
            <a:off x="5797941" y="1104900"/>
            <a:ext cx="2389535" cy="3429000"/>
          </a:xfrm>
          <a:custGeom>
            <a:avLst/>
            <a:gdLst>
              <a:gd name="connsiteX0" fmla="*/ 617885 w 2389535"/>
              <a:gd name="connsiteY0" fmla="*/ 0 h 3429000"/>
              <a:gd name="connsiteX1" fmla="*/ 2389535 w 2389535"/>
              <a:gd name="connsiteY1" fmla="*/ 0 h 3429000"/>
              <a:gd name="connsiteX2" fmla="*/ 1771650 w 2389535"/>
              <a:gd name="connsiteY2" fmla="*/ 3429000 h 3429000"/>
              <a:gd name="connsiteX3" fmla="*/ 0 w 2389535"/>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389535" h="3429000">
                <a:moveTo>
                  <a:pt x="617885" y="0"/>
                </a:moveTo>
                <a:lnTo>
                  <a:pt x="2389535" y="0"/>
                </a:lnTo>
                <a:lnTo>
                  <a:pt x="1771650" y="3429000"/>
                </a:lnTo>
                <a:lnTo>
                  <a:pt x="0" y="3429000"/>
                </a:lnTo>
                <a:close/>
              </a:path>
            </a:pathLst>
          </a:custGeom>
        </p:spPr>
        <p:txBody>
          <a:bodyPr wrap="square">
            <a:noAutofit/>
          </a:bodyPr>
          <a:lstStyle/>
          <a:p>
            <a:endParaRPr lang="en-US" dirty="0"/>
          </a:p>
        </p:txBody>
      </p:sp>
    </p:spTree>
    <p:extLst>
      <p:ext uri="{BB962C8B-B14F-4D97-AF65-F5344CB8AC3E}">
        <p14:creationId xmlns:p14="http://schemas.microsoft.com/office/powerpoint/2010/main" val="4150761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833241" y="612603"/>
            <a:ext cx="6358759" cy="5722883"/>
          </a:xfrm>
          <a:custGeom>
            <a:avLst/>
            <a:gdLst>
              <a:gd name="connsiteX0" fmla="*/ 0 w 6358759"/>
              <a:gd name="connsiteY0" fmla="*/ 0 h 5722883"/>
              <a:gd name="connsiteX1" fmla="*/ 6358759 w 6358759"/>
              <a:gd name="connsiteY1" fmla="*/ 0 h 5722883"/>
              <a:gd name="connsiteX2" fmla="*/ 6358759 w 6358759"/>
              <a:gd name="connsiteY2" fmla="*/ 5722883 h 5722883"/>
              <a:gd name="connsiteX3" fmla="*/ 0 w 6358759"/>
              <a:gd name="connsiteY3" fmla="*/ 5722883 h 5722883"/>
            </a:gdLst>
            <a:ahLst/>
            <a:cxnLst>
              <a:cxn ang="0">
                <a:pos x="connsiteX0" y="connsiteY0"/>
              </a:cxn>
              <a:cxn ang="0">
                <a:pos x="connsiteX1" y="connsiteY1"/>
              </a:cxn>
              <a:cxn ang="0">
                <a:pos x="connsiteX2" y="connsiteY2"/>
              </a:cxn>
              <a:cxn ang="0">
                <a:pos x="connsiteX3" y="connsiteY3"/>
              </a:cxn>
            </a:cxnLst>
            <a:rect l="l" t="t" r="r" b="b"/>
            <a:pathLst>
              <a:path w="6358759" h="5722883">
                <a:moveTo>
                  <a:pt x="0" y="0"/>
                </a:moveTo>
                <a:lnTo>
                  <a:pt x="6358759" y="0"/>
                </a:lnTo>
                <a:lnTo>
                  <a:pt x="6358759" y="5722883"/>
                </a:lnTo>
                <a:lnTo>
                  <a:pt x="0" y="5722883"/>
                </a:lnTo>
                <a:close/>
              </a:path>
            </a:pathLst>
          </a:custGeom>
        </p:spPr>
        <p:txBody>
          <a:bodyPr wrap="square">
            <a:noAutofit/>
          </a:bodyPr>
          <a:lstStyle/>
          <a:p>
            <a:endParaRPr lang="en-US"/>
          </a:p>
        </p:txBody>
      </p:sp>
    </p:spTree>
    <p:extLst>
      <p:ext uri="{BB962C8B-B14F-4D97-AF65-F5344CB8AC3E}">
        <p14:creationId xmlns:p14="http://schemas.microsoft.com/office/powerpoint/2010/main" val="1197998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348348" y="628650"/>
            <a:ext cx="3639227" cy="4610100"/>
          </a:xfrm>
          <a:custGeom>
            <a:avLst/>
            <a:gdLst>
              <a:gd name="connsiteX0" fmla="*/ 830712 w 3639227"/>
              <a:gd name="connsiteY0" fmla="*/ 0 h 4610100"/>
              <a:gd name="connsiteX1" fmla="*/ 3639227 w 3639227"/>
              <a:gd name="connsiteY1" fmla="*/ 0 h 4610100"/>
              <a:gd name="connsiteX2" fmla="*/ 2808515 w 3639227"/>
              <a:gd name="connsiteY2" fmla="*/ 4610100 h 4610100"/>
              <a:gd name="connsiteX3" fmla="*/ 0 w 3639227"/>
              <a:gd name="connsiteY3" fmla="*/ 4610100 h 4610100"/>
            </a:gdLst>
            <a:ahLst/>
            <a:cxnLst>
              <a:cxn ang="0">
                <a:pos x="connsiteX0" y="connsiteY0"/>
              </a:cxn>
              <a:cxn ang="0">
                <a:pos x="connsiteX1" y="connsiteY1"/>
              </a:cxn>
              <a:cxn ang="0">
                <a:pos x="connsiteX2" y="connsiteY2"/>
              </a:cxn>
              <a:cxn ang="0">
                <a:pos x="connsiteX3" y="connsiteY3"/>
              </a:cxn>
            </a:cxnLst>
            <a:rect l="l" t="t" r="r" b="b"/>
            <a:pathLst>
              <a:path w="3639227" h="4610100">
                <a:moveTo>
                  <a:pt x="830712" y="0"/>
                </a:moveTo>
                <a:lnTo>
                  <a:pt x="3639227" y="0"/>
                </a:lnTo>
                <a:lnTo>
                  <a:pt x="2808515" y="4610100"/>
                </a:lnTo>
                <a:lnTo>
                  <a:pt x="0" y="4610100"/>
                </a:lnTo>
                <a:close/>
              </a:path>
            </a:pathLst>
          </a:custGeom>
        </p:spPr>
        <p:txBody>
          <a:bodyPr wrap="square">
            <a:noAutofit/>
          </a:bodyPr>
          <a:lstStyle/>
          <a:p>
            <a:endParaRPr lang="en-US" dirty="0"/>
          </a:p>
        </p:txBody>
      </p:sp>
      <p:sp>
        <p:nvSpPr>
          <p:cNvPr id="5" name="Picture Placeholder 4"/>
          <p:cNvSpPr>
            <a:spLocks noGrp="1"/>
          </p:cNvSpPr>
          <p:nvPr>
            <p:ph type="pic" sz="quarter" idx="14"/>
          </p:nvPr>
        </p:nvSpPr>
        <p:spPr>
          <a:xfrm>
            <a:off x="3615423" y="1781175"/>
            <a:ext cx="3639227" cy="4610100"/>
          </a:xfrm>
          <a:custGeom>
            <a:avLst/>
            <a:gdLst>
              <a:gd name="connsiteX0" fmla="*/ 830712 w 3639227"/>
              <a:gd name="connsiteY0" fmla="*/ 0 h 4610100"/>
              <a:gd name="connsiteX1" fmla="*/ 3639227 w 3639227"/>
              <a:gd name="connsiteY1" fmla="*/ 0 h 4610100"/>
              <a:gd name="connsiteX2" fmla="*/ 2808515 w 3639227"/>
              <a:gd name="connsiteY2" fmla="*/ 4610100 h 4610100"/>
              <a:gd name="connsiteX3" fmla="*/ 0 w 3639227"/>
              <a:gd name="connsiteY3" fmla="*/ 4610100 h 4610100"/>
            </a:gdLst>
            <a:ahLst/>
            <a:cxnLst>
              <a:cxn ang="0">
                <a:pos x="connsiteX0" y="connsiteY0"/>
              </a:cxn>
              <a:cxn ang="0">
                <a:pos x="connsiteX1" y="connsiteY1"/>
              </a:cxn>
              <a:cxn ang="0">
                <a:pos x="connsiteX2" y="connsiteY2"/>
              </a:cxn>
              <a:cxn ang="0">
                <a:pos x="connsiteX3" y="connsiteY3"/>
              </a:cxn>
            </a:cxnLst>
            <a:rect l="l" t="t" r="r" b="b"/>
            <a:pathLst>
              <a:path w="3639227" h="4610100">
                <a:moveTo>
                  <a:pt x="830712" y="0"/>
                </a:moveTo>
                <a:lnTo>
                  <a:pt x="3639227" y="0"/>
                </a:lnTo>
                <a:lnTo>
                  <a:pt x="2808515" y="4610100"/>
                </a:lnTo>
                <a:lnTo>
                  <a:pt x="0" y="4610100"/>
                </a:lnTo>
                <a:close/>
              </a:path>
            </a:pathLst>
          </a:custGeom>
        </p:spPr>
        <p:txBody>
          <a:bodyPr wrap="square">
            <a:noAutofit/>
          </a:bodyPr>
          <a:lstStyle/>
          <a:p>
            <a:endParaRPr lang="en-US" dirty="0"/>
          </a:p>
        </p:txBody>
      </p:sp>
    </p:spTree>
    <p:extLst>
      <p:ext uri="{BB962C8B-B14F-4D97-AF65-F5344CB8AC3E}">
        <p14:creationId xmlns:p14="http://schemas.microsoft.com/office/powerpoint/2010/main" val="2954130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15007" y="515007"/>
            <a:ext cx="3689131" cy="5827986"/>
          </a:xfrm>
          <a:custGeom>
            <a:avLst/>
            <a:gdLst>
              <a:gd name="connsiteX0" fmla="*/ 0 w 3689131"/>
              <a:gd name="connsiteY0" fmla="*/ 0 h 5827986"/>
              <a:gd name="connsiteX1" fmla="*/ 3689131 w 3689131"/>
              <a:gd name="connsiteY1" fmla="*/ 0 h 5827986"/>
              <a:gd name="connsiteX2" fmla="*/ 3689131 w 3689131"/>
              <a:gd name="connsiteY2" fmla="*/ 5827986 h 5827986"/>
              <a:gd name="connsiteX3" fmla="*/ 0 w 3689131"/>
              <a:gd name="connsiteY3" fmla="*/ 5827986 h 5827986"/>
            </a:gdLst>
            <a:ahLst/>
            <a:cxnLst>
              <a:cxn ang="0">
                <a:pos x="connsiteX0" y="connsiteY0"/>
              </a:cxn>
              <a:cxn ang="0">
                <a:pos x="connsiteX1" y="connsiteY1"/>
              </a:cxn>
              <a:cxn ang="0">
                <a:pos x="connsiteX2" y="connsiteY2"/>
              </a:cxn>
              <a:cxn ang="0">
                <a:pos x="connsiteX3" y="connsiteY3"/>
              </a:cxn>
            </a:cxnLst>
            <a:rect l="l" t="t" r="r" b="b"/>
            <a:pathLst>
              <a:path w="3689131" h="5827986">
                <a:moveTo>
                  <a:pt x="0" y="0"/>
                </a:moveTo>
                <a:lnTo>
                  <a:pt x="3689131" y="0"/>
                </a:lnTo>
                <a:lnTo>
                  <a:pt x="3689131" y="5827986"/>
                </a:lnTo>
                <a:lnTo>
                  <a:pt x="0" y="5827986"/>
                </a:lnTo>
                <a:close/>
              </a:path>
            </a:pathLst>
          </a:custGeom>
        </p:spPr>
        <p:txBody>
          <a:bodyPr wrap="square">
            <a:noAutofit/>
          </a:bodyPr>
          <a:lstStyle/>
          <a:p>
            <a:endParaRPr lang="en-US"/>
          </a:p>
        </p:txBody>
      </p:sp>
    </p:spTree>
    <p:extLst>
      <p:ext uri="{BB962C8B-B14F-4D97-AF65-F5344CB8AC3E}">
        <p14:creationId xmlns:p14="http://schemas.microsoft.com/office/powerpoint/2010/main" val="315710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Section Header">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5219700" y="1371600"/>
            <a:ext cx="1619250" cy="1913870"/>
          </a:xfrm>
        </p:spPr>
        <p:txBody>
          <a:bodyPr/>
          <a:lstStyle/>
          <a:p>
            <a:endParaRPr lang="en-US"/>
          </a:p>
        </p:txBody>
      </p:sp>
      <p:sp>
        <p:nvSpPr>
          <p:cNvPr id="3" name="Picture Placeholder 7"/>
          <p:cNvSpPr>
            <a:spLocks noGrp="1"/>
          </p:cNvSpPr>
          <p:nvPr>
            <p:ph type="pic" sz="quarter" idx="11"/>
          </p:nvPr>
        </p:nvSpPr>
        <p:spPr>
          <a:xfrm>
            <a:off x="5219700" y="3714750"/>
            <a:ext cx="1619250" cy="1913870"/>
          </a:xfrm>
        </p:spPr>
        <p:txBody>
          <a:bodyPr/>
          <a:lstStyle/>
          <a:p>
            <a:endParaRPr lang="en-US"/>
          </a:p>
        </p:txBody>
      </p:sp>
      <p:sp>
        <p:nvSpPr>
          <p:cNvPr id="4" name="Picture Placeholder 7"/>
          <p:cNvSpPr>
            <a:spLocks noGrp="1"/>
          </p:cNvSpPr>
          <p:nvPr>
            <p:ph type="pic" sz="quarter" idx="12"/>
          </p:nvPr>
        </p:nvSpPr>
        <p:spPr>
          <a:xfrm>
            <a:off x="7315200" y="1371600"/>
            <a:ext cx="1619250" cy="1913870"/>
          </a:xfrm>
        </p:spPr>
        <p:txBody>
          <a:bodyPr/>
          <a:lstStyle/>
          <a:p>
            <a:endParaRPr lang="en-US"/>
          </a:p>
        </p:txBody>
      </p:sp>
      <p:sp>
        <p:nvSpPr>
          <p:cNvPr id="5" name="Picture Placeholder 7"/>
          <p:cNvSpPr>
            <a:spLocks noGrp="1"/>
          </p:cNvSpPr>
          <p:nvPr>
            <p:ph type="pic" sz="quarter" idx="13"/>
          </p:nvPr>
        </p:nvSpPr>
        <p:spPr>
          <a:xfrm>
            <a:off x="7315200" y="3714750"/>
            <a:ext cx="1619250" cy="1913870"/>
          </a:xfrm>
        </p:spPr>
        <p:txBody>
          <a:bodyPr/>
          <a:lstStyle/>
          <a:p>
            <a:endParaRPr lang="en-US"/>
          </a:p>
        </p:txBody>
      </p:sp>
      <p:sp>
        <p:nvSpPr>
          <p:cNvPr id="6" name="Picture Placeholder 7"/>
          <p:cNvSpPr>
            <a:spLocks noGrp="1"/>
          </p:cNvSpPr>
          <p:nvPr>
            <p:ph type="pic" sz="quarter" idx="14"/>
          </p:nvPr>
        </p:nvSpPr>
        <p:spPr>
          <a:xfrm>
            <a:off x="9410700" y="1371600"/>
            <a:ext cx="1619250" cy="1913870"/>
          </a:xfrm>
        </p:spPr>
        <p:txBody>
          <a:bodyPr/>
          <a:lstStyle/>
          <a:p>
            <a:endParaRPr lang="en-US"/>
          </a:p>
        </p:txBody>
      </p:sp>
      <p:sp>
        <p:nvSpPr>
          <p:cNvPr id="7" name="Picture Placeholder 7"/>
          <p:cNvSpPr>
            <a:spLocks noGrp="1"/>
          </p:cNvSpPr>
          <p:nvPr>
            <p:ph type="pic" sz="quarter" idx="15"/>
          </p:nvPr>
        </p:nvSpPr>
        <p:spPr>
          <a:xfrm>
            <a:off x="9410700" y="3714750"/>
            <a:ext cx="1619250" cy="1913870"/>
          </a:xfrm>
        </p:spPr>
        <p:txBody>
          <a:bodyPr/>
          <a:lstStyle/>
          <a:p>
            <a:endParaRPr lang="en-US"/>
          </a:p>
        </p:txBody>
      </p:sp>
    </p:spTree>
    <p:extLst>
      <p:ext uri="{BB962C8B-B14F-4D97-AF65-F5344CB8AC3E}">
        <p14:creationId xmlns:p14="http://schemas.microsoft.com/office/powerpoint/2010/main" val="82212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85E4C9-8B01-4060-8F35-6CDC8FD05C47}"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976A8-67B4-45FE-907F-645767EF9807}" type="slidenum">
              <a:rPr lang="en-US" smtClean="0"/>
              <a:t>‹#›</a:t>
            </a:fld>
            <a:endParaRPr lang="en-US"/>
          </a:p>
        </p:txBody>
      </p:sp>
    </p:spTree>
    <p:extLst>
      <p:ext uri="{BB962C8B-B14F-4D97-AF65-F5344CB8AC3E}">
        <p14:creationId xmlns:p14="http://schemas.microsoft.com/office/powerpoint/2010/main" val="4185876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85E4C9-8B01-4060-8F35-6CDC8FD05C47}"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976A8-67B4-45FE-907F-645767EF9807}" type="slidenum">
              <a:rPr lang="en-US" smtClean="0"/>
              <a:t>‹#›</a:t>
            </a:fld>
            <a:endParaRPr lang="en-US"/>
          </a:p>
        </p:txBody>
      </p:sp>
    </p:spTree>
    <p:extLst>
      <p:ext uri="{BB962C8B-B14F-4D97-AF65-F5344CB8AC3E}">
        <p14:creationId xmlns:p14="http://schemas.microsoft.com/office/powerpoint/2010/main" val="422779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85E4C9-8B01-4060-8F35-6CDC8FD05C47}"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976A8-67B4-45FE-907F-645767EF9807}" type="slidenum">
              <a:rPr lang="en-US" smtClean="0"/>
              <a:t>‹#›</a:t>
            </a:fld>
            <a:endParaRPr lang="en-US"/>
          </a:p>
        </p:txBody>
      </p:sp>
    </p:spTree>
    <p:extLst>
      <p:ext uri="{BB962C8B-B14F-4D97-AF65-F5344CB8AC3E}">
        <p14:creationId xmlns:p14="http://schemas.microsoft.com/office/powerpoint/2010/main" val="250279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85E4C9-8B01-4060-8F35-6CDC8FD05C47}" type="datetimeFigureOut">
              <a:rPr lang="en-US" smtClean="0"/>
              <a:t>7/7/2020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B976A8-67B4-45FE-907F-645767EF9807}" type="slidenum">
              <a:rPr lang="en-US" smtClean="0"/>
              <a:t>‹#›</a:t>
            </a:fld>
            <a:endParaRPr lang="en-US"/>
          </a:p>
        </p:txBody>
      </p:sp>
    </p:spTree>
    <p:extLst>
      <p:ext uri="{BB962C8B-B14F-4D97-AF65-F5344CB8AC3E}">
        <p14:creationId xmlns:p14="http://schemas.microsoft.com/office/powerpoint/2010/main" val="3094256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85E4C9-8B01-4060-8F35-6CDC8FD05C47}" type="datetimeFigureOut">
              <a:rPr lang="en-US" smtClean="0"/>
              <a:t>7/7/2020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976A8-67B4-45FE-907F-645767EF9807}" type="slidenum">
              <a:rPr lang="en-US" smtClean="0"/>
              <a:t>‹#›</a:t>
            </a:fld>
            <a:endParaRPr lang="en-US"/>
          </a:p>
        </p:txBody>
      </p:sp>
    </p:spTree>
    <p:extLst>
      <p:ext uri="{BB962C8B-B14F-4D97-AF65-F5344CB8AC3E}">
        <p14:creationId xmlns:p14="http://schemas.microsoft.com/office/powerpoint/2010/main" val="69183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85E4C9-8B01-4060-8F35-6CDC8FD05C47}" type="datetimeFigureOut">
              <a:rPr lang="en-US" smtClean="0"/>
              <a:t>7/7/2020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B976A8-67B4-45FE-907F-645767EF9807}" type="slidenum">
              <a:rPr lang="en-US" smtClean="0"/>
              <a:t>‹#›</a:t>
            </a:fld>
            <a:endParaRPr lang="en-US"/>
          </a:p>
        </p:txBody>
      </p:sp>
    </p:spTree>
    <p:extLst>
      <p:ext uri="{BB962C8B-B14F-4D97-AF65-F5344CB8AC3E}">
        <p14:creationId xmlns:p14="http://schemas.microsoft.com/office/powerpoint/2010/main" val="2228715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85E4C9-8B01-4060-8F35-6CDC8FD05C47}"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976A8-67B4-45FE-907F-645767EF9807}" type="slidenum">
              <a:rPr lang="en-US" smtClean="0"/>
              <a:t>‹#›</a:t>
            </a:fld>
            <a:endParaRPr lang="en-US"/>
          </a:p>
        </p:txBody>
      </p:sp>
    </p:spTree>
    <p:extLst>
      <p:ext uri="{BB962C8B-B14F-4D97-AF65-F5344CB8AC3E}">
        <p14:creationId xmlns:p14="http://schemas.microsoft.com/office/powerpoint/2010/main" val="110106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85E4C9-8B01-4060-8F35-6CDC8FD05C47}"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976A8-67B4-45FE-907F-645767EF9807}" type="slidenum">
              <a:rPr lang="en-US" smtClean="0"/>
              <a:t>‹#›</a:t>
            </a:fld>
            <a:endParaRPr lang="en-US"/>
          </a:p>
        </p:txBody>
      </p:sp>
    </p:spTree>
    <p:extLst>
      <p:ext uri="{BB962C8B-B14F-4D97-AF65-F5344CB8AC3E}">
        <p14:creationId xmlns:p14="http://schemas.microsoft.com/office/powerpoint/2010/main" val="1415039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85E4C9-8B01-4060-8F35-6CDC8FD05C47}" type="datetimeFigureOut">
              <a:rPr lang="en-US" smtClean="0"/>
              <a:t>7/7/2020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976A8-67B4-45FE-907F-645767EF9807}" type="slidenum">
              <a:rPr lang="en-US" smtClean="0"/>
              <a:t>‹#›</a:t>
            </a:fld>
            <a:endParaRPr lang="en-US"/>
          </a:p>
        </p:txBody>
      </p:sp>
    </p:spTree>
    <p:extLst>
      <p:ext uri="{BB962C8B-B14F-4D97-AF65-F5344CB8AC3E}">
        <p14:creationId xmlns:p14="http://schemas.microsoft.com/office/powerpoint/2010/main" val="1509648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89" r:id="rId14"/>
    <p:sldLayoutId id="2147483672" r:id="rId15"/>
    <p:sldLayoutId id="2147483690" r:id="rId16"/>
    <p:sldLayoutId id="2147483682" r:id="rId17"/>
    <p:sldLayoutId id="2147483693"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eb.ma.utexas.edu/users/mks/statmistakes/datasnooping.html" TargetMode="External"/><Relationship Id="rId2" Type="http://schemas.openxmlformats.org/officeDocument/2006/relationships/hyperlink" Target="http://search.ebscohost.com.proxy.library.dmu.ac.uk/login.aspx?direct=true&amp;AuthType=ip,shib&amp;db=e000xww&amp;AN=474297&amp;site=ehost-live" TargetMode="External"/><Relationship Id="rId1" Type="http://schemas.openxmlformats.org/officeDocument/2006/relationships/slideLayout" Target="../slideLayouts/slideLayout18.xml"/><Relationship Id="rId6" Type="http://schemas.openxmlformats.org/officeDocument/2006/relationships/hyperlink" Target="https://journals.plos.org/plosone/article?id=10.1371/journal.pone.0161788#pone-0161788-g008" TargetMode="External"/><Relationship Id="rId5" Type="http://schemas.openxmlformats.org/officeDocument/2006/relationships/hyperlink" Target="https://www.academia.edu/2788313/Data_snooping_dredging_and_fishing_the_dark_side_of_data_mining_a_SIGKDD99_panel_report" TargetMode="External"/><Relationship Id="rId4" Type="http://schemas.openxmlformats.org/officeDocument/2006/relationships/hyperlink" Target="https://www.goodreads.com/work/quotes/588029"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p:cNvSpPr/>
          <p:nvPr/>
        </p:nvSpPr>
        <p:spPr>
          <a:xfrm>
            <a:off x="0" y="0"/>
            <a:ext cx="12192000" cy="6857999"/>
          </a:xfrm>
          <a:custGeom>
            <a:avLst/>
            <a:gdLst>
              <a:gd name="connsiteX0" fmla="*/ 0 w 4113434"/>
              <a:gd name="connsiteY0" fmla="*/ 0 h 2948608"/>
              <a:gd name="connsiteX1" fmla="*/ 4113434 w 4113434"/>
              <a:gd name="connsiteY1" fmla="*/ 0 h 2948608"/>
              <a:gd name="connsiteX2" fmla="*/ 3471855 w 4113434"/>
              <a:gd name="connsiteY2" fmla="*/ 2948608 h 2948608"/>
              <a:gd name="connsiteX3" fmla="*/ 0 w 4113434"/>
              <a:gd name="connsiteY3" fmla="*/ 2948608 h 2948608"/>
            </a:gdLst>
            <a:ahLst/>
            <a:cxnLst>
              <a:cxn ang="0">
                <a:pos x="connsiteX0" y="connsiteY0"/>
              </a:cxn>
              <a:cxn ang="0">
                <a:pos x="connsiteX1" y="connsiteY1"/>
              </a:cxn>
              <a:cxn ang="0">
                <a:pos x="connsiteX2" y="connsiteY2"/>
              </a:cxn>
              <a:cxn ang="0">
                <a:pos x="connsiteX3" y="connsiteY3"/>
              </a:cxn>
            </a:cxnLst>
            <a:rect l="l" t="t" r="r" b="b"/>
            <a:pathLst>
              <a:path w="4113434" h="2948608">
                <a:moveTo>
                  <a:pt x="0" y="0"/>
                </a:moveTo>
                <a:lnTo>
                  <a:pt x="4113434" y="0"/>
                </a:lnTo>
                <a:lnTo>
                  <a:pt x="3471855" y="2948608"/>
                </a:lnTo>
                <a:lnTo>
                  <a:pt x="0" y="2948608"/>
                </a:lnTo>
                <a:close/>
              </a:path>
            </a:pathLst>
          </a:custGeom>
          <a:solidFill>
            <a:srgbClr val="8A3C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TextBox 10"/>
          <p:cNvSpPr txBox="1"/>
          <p:nvPr/>
        </p:nvSpPr>
        <p:spPr>
          <a:xfrm>
            <a:off x="1355306" y="1398124"/>
            <a:ext cx="7012817" cy="1446550"/>
          </a:xfrm>
          <a:prstGeom prst="rect">
            <a:avLst/>
          </a:prstGeom>
          <a:noFill/>
        </p:spPr>
        <p:txBody>
          <a:bodyPr wrap="none" rtlCol="0">
            <a:spAutoFit/>
          </a:bodyPr>
          <a:lstStyle/>
          <a:p>
            <a:r>
              <a:rPr lang="en-US" sz="8800" b="1" dirty="0">
                <a:solidFill>
                  <a:schemeClr val="bg1"/>
                </a:solidFill>
                <a:latin typeface="Montserrat" panose="00000500000000000000" pitchFamily="50" charset="0"/>
                <a:ea typeface="Questrial" charset="0"/>
                <a:cs typeface="Questrial" charset="0"/>
              </a:rPr>
              <a:t>Data Snooping</a:t>
            </a:r>
          </a:p>
        </p:txBody>
      </p:sp>
      <p:sp>
        <p:nvSpPr>
          <p:cNvPr id="15" name="TextBox 14">
            <a:extLst>
              <a:ext uri="{FF2B5EF4-FFF2-40B4-BE49-F238E27FC236}">
                <a16:creationId xmlns:a16="http://schemas.microsoft.com/office/drawing/2014/main" id="{E9896FBE-53F2-44C0-B003-46F42F6F6D6E}"/>
              </a:ext>
            </a:extLst>
          </p:cNvPr>
          <p:cNvSpPr txBox="1"/>
          <p:nvPr/>
        </p:nvSpPr>
        <p:spPr>
          <a:xfrm>
            <a:off x="3743517" y="3482800"/>
            <a:ext cx="6183021" cy="1015663"/>
          </a:xfrm>
          <a:prstGeom prst="rect">
            <a:avLst/>
          </a:prstGeom>
          <a:noFill/>
        </p:spPr>
        <p:txBody>
          <a:bodyPr wrap="square" rtlCol="0">
            <a:spAutoFit/>
          </a:bodyPr>
          <a:lstStyle/>
          <a:p>
            <a:pPr lvl="1" algn="r"/>
            <a:r>
              <a:rPr lang="en-US" sz="2000" dirty="0">
                <a:solidFill>
                  <a:schemeClr val="bg1"/>
                </a:solidFill>
                <a:latin typeface="Lato" panose="020F0502020204030203" pitchFamily="34" charset="0"/>
              </a:rPr>
              <a:t>FOLASHIKEMI MARYAM ASANI OLANIYAN</a:t>
            </a:r>
          </a:p>
          <a:p>
            <a:pPr algn="r"/>
            <a:r>
              <a:rPr lang="en-US" sz="2000" dirty="0">
                <a:solidFill>
                  <a:schemeClr val="bg1"/>
                </a:solidFill>
                <a:latin typeface="Lato" panose="020F0502020204030203" pitchFamily="34" charset="0"/>
              </a:rPr>
              <a:t>P2586104</a:t>
            </a:r>
          </a:p>
          <a:p>
            <a:pPr algn="r"/>
            <a:r>
              <a:rPr lang="en-US" sz="2000" dirty="0">
                <a:solidFill>
                  <a:schemeClr val="bg1"/>
                </a:solidFill>
                <a:latin typeface="Lato" panose="020F0502020204030203" pitchFamily="34" charset="0"/>
              </a:rPr>
              <a:t>MSc. Data Analytics</a:t>
            </a:r>
          </a:p>
        </p:txBody>
      </p:sp>
    </p:spTree>
    <p:extLst>
      <p:ext uri="{BB962C8B-B14F-4D97-AF65-F5344CB8AC3E}">
        <p14:creationId xmlns:p14="http://schemas.microsoft.com/office/powerpoint/2010/main" val="16879570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723900"/>
            <a:ext cx="12294435" cy="6134100"/>
          </a:xfrm>
          <a:prstGeom prst="rect">
            <a:avLst/>
          </a:prstGeom>
          <a:solidFill>
            <a:srgbClr val="8A3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t>Salkind, N. J. (2010) Encyclopedia of Research Design. Thousand Oaks, Calif: SAGE Publications, Inc. Available at: </a:t>
            </a:r>
            <a:r>
              <a:rPr lang="en-US" dirty="0">
                <a:hlinkClick r:id="rId2"/>
              </a:rPr>
              <a:t>http://search.ebscohost.com.proxy.library.dmu.ac.uk/login.aspx?direct=true&amp;AuthType=ip,shib&amp;db=e000xww&amp;AN=474297&amp;site=ehost-live</a:t>
            </a:r>
            <a:endParaRPr lang="en-US" dirty="0"/>
          </a:p>
          <a:p>
            <a:pPr marL="342900" indent="-342900">
              <a:buFont typeface="+mj-lt"/>
              <a:buAutoNum type="arabicPeriod"/>
            </a:pPr>
            <a:r>
              <a:rPr lang="en-US" dirty="0"/>
              <a:t>Common </a:t>
            </a:r>
            <a:r>
              <a:rPr lang="en-US" dirty="0" err="1"/>
              <a:t>misteaks</a:t>
            </a:r>
            <a:r>
              <a:rPr lang="en-US" dirty="0"/>
              <a:t> mistakes in using statistics: Spotting and Avoiding Them </a:t>
            </a:r>
            <a:r>
              <a:rPr lang="en-GB" dirty="0">
                <a:hlinkClick r:id="rId3"/>
              </a:rPr>
              <a:t>https://web.ma.utexas.edu/users/mks/statmistakes/datasnooping.html</a:t>
            </a:r>
            <a:endParaRPr lang="en-GB" dirty="0"/>
          </a:p>
          <a:p>
            <a:pPr marL="342900" indent="-342900">
              <a:buFont typeface="+mj-lt"/>
              <a:buAutoNum type="arabicPeriod"/>
            </a:pPr>
            <a:r>
              <a:rPr lang="en-US" dirty="0"/>
              <a:t>Ronald H. Coase, </a:t>
            </a:r>
            <a:r>
              <a:rPr lang="en-US" dirty="0">
                <a:hlinkClick r:id="rId4"/>
              </a:rPr>
              <a:t>Essays on Economics and Economists</a:t>
            </a:r>
            <a:endParaRPr lang="en-US" dirty="0"/>
          </a:p>
          <a:p>
            <a:pPr marL="342900" indent="-342900">
              <a:buFont typeface="+mj-lt"/>
              <a:buAutoNum type="arabicPeriod"/>
            </a:pPr>
            <a:r>
              <a:rPr lang="en-US" dirty="0"/>
              <a:t> </a:t>
            </a:r>
            <a:r>
              <a:rPr lang="en-GB" dirty="0"/>
              <a:t>David Jensen, 2000</a:t>
            </a:r>
            <a:r>
              <a:rPr lang="en-US" dirty="0"/>
              <a:t>, Data Snooping, Dredging and </a:t>
            </a:r>
            <a:r>
              <a:rPr lang="en-US" dirty="0" err="1"/>
              <a:t>Fishing:The</a:t>
            </a:r>
            <a:r>
              <a:rPr lang="en-US" dirty="0"/>
              <a:t> Dark Side of Data Mining </a:t>
            </a:r>
            <a:r>
              <a:rPr lang="en-GB" dirty="0">
                <a:hlinkClick r:id="rId5"/>
              </a:rPr>
              <a:t>https://www.academia.edu/2788313/Data_snooping_dredging_and_fishing_the_dark_side_of_data_mining_a_SIGKDD99_panel_report</a:t>
            </a:r>
            <a:endParaRPr lang="en-GB" dirty="0"/>
          </a:p>
          <a:p>
            <a:pPr marL="342900" indent="-342900">
              <a:buFont typeface="+mj-lt"/>
              <a:buAutoNum type="arabicPeriod"/>
            </a:pPr>
            <a:r>
              <a:rPr lang="en-US" dirty="0"/>
              <a:t>Vinicius Francisco et al, 2017 An Attempt to </a:t>
            </a:r>
            <a:r>
              <a:rPr lang="en-US" dirty="0" err="1"/>
              <a:t>Analyse</a:t>
            </a:r>
            <a:r>
              <a:rPr lang="en-US" dirty="0"/>
              <a:t> </a:t>
            </a:r>
            <a:r>
              <a:rPr lang="en-US" dirty="0" err="1"/>
              <a:t>Baarda’s</a:t>
            </a:r>
            <a:r>
              <a:rPr lang="en-US" dirty="0"/>
              <a:t> Iterative Data Snooping Procedure based on Monte Carlo Simulation</a:t>
            </a:r>
          </a:p>
          <a:p>
            <a:pPr marL="342900" indent="-342900">
              <a:buFont typeface="+mj-lt"/>
              <a:buAutoNum type="arabicPeriod"/>
            </a:pPr>
            <a:r>
              <a:rPr lang="en-US" dirty="0"/>
              <a:t>An Efficient Data Partitioning to Improve Classification Performance While Keeping Parameters Interpretable </a:t>
            </a:r>
            <a:r>
              <a:rPr lang="en-GB" dirty="0">
                <a:hlinkClick r:id="rId6"/>
              </a:rPr>
              <a:t>https://journals.plos.org/plosone/article?id=10.1371/journal.pone.0161788#pone-0161788-g008</a:t>
            </a:r>
            <a:r>
              <a:rPr lang="en-GB" dirty="0"/>
              <a:t> google scholar</a:t>
            </a:r>
          </a:p>
          <a:p>
            <a:pPr marL="342900" indent="-342900">
              <a:buFont typeface="+mj-lt"/>
              <a:buAutoNum type="arabicPeriod"/>
            </a:pPr>
            <a:r>
              <a:rPr lang="en-US" dirty="0"/>
              <a:t>WHITE, H., 2000. A Reality Check for Data Snooping. </a:t>
            </a:r>
            <a:r>
              <a:rPr lang="en-US" dirty="0" err="1"/>
              <a:t>Econometrica</a:t>
            </a:r>
            <a:r>
              <a:rPr lang="en-US" dirty="0"/>
              <a:t>.</a:t>
            </a:r>
          </a:p>
          <a:p>
            <a:pPr marL="342900" indent="-342900">
              <a:buFont typeface="+mj-lt"/>
              <a:buAutoNum type="arabicPeriod"/>
            </a:pPr>
            <a:r>
              <a:rPr lang="en-US" dirty="0"/>
              <a:t>Re-Examining the Profitability of Technical Analysis with White’s Reality Check and Hansen’s SPA Test </a:t>
            </a:r>
            <a:endParaRPr lang="en-GB" dirty="0"/>
          </a:p>
          <a:p>
            <a:pPr marL="342900" indent="-342900">
              <a:buFont typeface="+mj-lt"/>
              <a:buAutoNum type="arabicPeriod"/>
            </a:pPr>
            <a:endParaRPr lang="en-US" dirty="0"/>
          </a:p>
          <a:p>
            <a:pPr marL="342900" indent="-342900">
              <a:buFont typeface="+mj-lt"/>
              <a:buAutoNum type="arabicPeriod"/>
            </a:pPr>
            <a:endParaRPr lang="en-GB"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0" name="TextBox 19"/>
          <p:cNvSpPr txBox="1"/>
          <p:nvPr/>
        </p:nvSpPr>
        <p:spPr>
          <a:xfrm>
            <a:off x="676111" y="-14266"/>
            <a:ext cx="2985882" cy="830997"/>
          </a:xfrm>
          <a:prstGeom prst="rect">
            <a:avLst/>
          </a:prstGeom>
          <a:noFill/>
        </p:spPr>
        <p:txBody>
          <a:bodyPr wrap="none" rtlCol="0">
            <a:spAutoFit/>
          </a:bodyPr>
          <a:lstStyle/>
          <a:p>
            <a:r>
              <a:rPr lang="en-US" sz="4800" b="1" dirty="0">
                <a:latin typeface="Montserrat" panose="00000500000000000000" pitchFamily="50" charset="0"/>
                <a:ea typeface="Questrial" charset="0"/>
                <a:cs typeface="Questrial" charset="0"/>
              </a:rPr>
              <a:t>References</a:t>
            </a:r>
          </a:p>
        </p:txBody>
      </p:sp>
    </p:spTree>
    <p:extLst>
      <p:ext uri="{BB962C8B-B14F-4D97-AF65-F5344CB8AC3E}">
        <p14:creationId xmlns:p14="http://schemas.microsoft.com/office/powerpoint/2010/main" val="25970647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6899" y="192106"/>
            <a:ext cx="8073221" cy="1128068"/>
          </a:xfrm>
          <a:prstGeom prst="rect">
            <a:avLst/>
          </a:prstGeom>
        </p:spPr>
        <p:txBody>
          <a:bodyPr vert="horz" lIns="91440" tIns="45720" rIns="91440" bIns="45720" rtlCol="0" anchor="ctr">
            <a:noAutofit/>
          </a:bodyPr>
          <a:lstStyle/>
          <a:p>
            <a:pPr>
              <a:lnSpc>
                <a:spcPct val="90000"/>
              </a:lnSpc>
              <a:spcBef>
                <a:spcPct val="0"/>
              </a:spcBef>
              <a:spcAft>
                <a:spcPts val="600"/>
              </a:spcAft>
            </a:pPr>
            <a:r>
              <a:rPr lang="en-US" sz="4000" b="1" dirty="0">
                <a:solidFill>
                  <a:srgbClr val="8A3C30"/>
                </a:solidFill>
                <a:latin typeface="+mj-lt"/>
                <a:ea typeface="+mj-ea"/>
                <a:cs typeface="+mj-cs"/>
              </a:rPr>
              <a:t>INTRODUCTION TO DATA SNOOPING.</a:t>
            </a:r>
          </a:p>
        </p:txBody>
      </p:sp>
      <p:sp>
        <p:nvSpPr>
          <p:cNvPr id="15" name="TextBox 14">
            <a:extLst>
              <a:ext uri="{FF2B5EF4-FFF2-40B4-BE49-F238E27FC236}">
                <a16:creationId xmlns:a16="http://schemas.microsoft.com/office/drawing/2014/main" id="{E9896FBE-53F2-44C0-B003-46F42F6F6D6E}"/>
              </a:ext>
            </a:extLst>
          </p:cNvPr>
          <p:cNvSpPr txBox="1"/>
          <p:nvPr/>
        </p:nvSpPr>
        <p:spPr>
          <a:xfrm>
            <a:off x="114300" y="311633"/>
            <a:ext cx="8073221" cy="5045170"/>
          </a:xfrm>
          <a:prstGeom prst="rect">
            <a:avLst/>
          </a:prstGeom>
        </p:spPr>
        <p:txBody>
          <a:bodyPr vert="horz" lIns="91440" tIns="45720" rIns="91440" bIns="45720" rtlCol="0" anchor="ctr">
            <a:normAutofit/>
          </a:bodyPr>
          <a:lstStyle/>
          <a:p>
            <a:pPr algn="just">
              <a:lnSpc>
                <a:spcPct val="90000"/>
              </a:lnSpc>
              <a:spcAft>
                <a:spcPts val="600"/>
              </a:spcAft>
            </a:pPr>
            <a:r>
              <a:rPr lang="en-US" b="1" dirty="0"/>
              <a:t>Data snooping </a:t>
            </a:r>
            <a:r>
              <a:rPr lang="en-US" dirty="0"/>
              <a:t>sometimes also referred to as data dredging, p-fishing or data fishing, is used to describe the situation in which a data set is analyses repeatedly without an a priori hypothesis of interest. The practice of data snooping, although common, is problematic because it can result in a significant finding (e.g., rejection of a null hypothesis) that is nothing more than a chance artefact of the repeated analyses of the data. The biases introduced by data snooping increase the more a data set is analyses in the hope of a significant finding. Empirical research that is based on experimentation and observation has the potential to be impacted by data snooping[1].</a:t>
            </a:r>
          </a:p>
          <a:p>
            <a:pPr algn="just">
              <a:lnSpc>
                <a:spcPct val="90000"/>
              </a:lnSpc>
              <a:spcAft>
                <a:spcPts val="600"/>
              </a:spcAft>
            </a:pPr>
            <a:r>
              <a:rPr lang="en-US" dirty="0"/>
              <a:t>Data snooping is sometimes the result of the misuse of data-mining methods, such as the framing of specific alternative hypotheses in response to an observation arising out of data mining. [2]</a:t>
            </a:r>
          </a:p>
          <a:p>
            <a:pPr indent="-228600" algn="just">
              <a:lnSpc>
                <a:spcPct val="90000"/>
              </a:lnSpc>
              <a:spcAft>
                <a:spcPts val="600"/>
              </a:spcAft>
              <a:buFont typeface="Arial" panose="020B0604020202020204" pitchFamily="34" charset="0"/>
              <a:buChar char="•"/>
            </a:pPr>
            <a:endParaRPr lang="en-US" dirty="0"/>
          </a:p>
        </p:txBody>
      </p:sp>
      <p:pic>
        <p:nvPicPr>
          <p:cNvPr id="5" name="Picture 4" descr="A picture containing drawing&#10;&#10;Description automatically generated">
            <a:extLst>
              <a:ext uri="{FF2B5EF4-FFF2-40B4-BE49-F238E27FC236}">
                <a16:creationId xmlns:a16="http://schemas.microsoft.com/office/drawing/2014/main" id="{50EE71AB-01D6-4CD0-A178-F661508C7D6A}"/>
              </a:ext>
            </a:extLst>
          </p:cNvPr>
          <p:cNvPicPr>
            <a:picLocks noChangeAspect="1"/>
          </p:cNvPicPr>
          <p:nvPr/>
        </p:nvPicPr>
        <p:blipFill rotWithShape="1">
          <a:blip r:embed="rId2">
            <a:extLst>
              <a:ext uri="{28A0092B-C50C-407E-A947-70E740481C1C}">
                <a14:useLocalDpi xmlns:a14="http://schemas.microsoft.com/office/drawing/2010/main" val="0"/>
              </a:ext>
            </a:extLst>
          </a:blip>
          <a:srcRect l="10100" r="12531"/>
          <a:stretch/>
        </p:blipFill>
        <p:spPr>
          <a:xfrm>
            <a:off x="8145780" y="2734833"/>
            <a:ext cx="3931920" cy="3811534"/>
          </a:xfrm>
          <a:prstGeom prst="rect">
            <a:avLst/>
          </a:prstGeom>
        </p:spPr>
      </p:pic>
      <p:sp>
        <p:nvSpPr>
          <p:cNvPr id="13" name="TextBox 12"/>
          <p:cNvSpPr txBox="1"/>
          <p:nvPr/>
        </p:nvSpPr>
        <p:spPr>
          <a:xfrm>
            <a:off x="11441218" y="49877"/>
            <a:ext cx="497252" cy="830997"/>
          </a:xfrm>
          <a:prstGeom prst="rect">
            <a:avLst/>
          </a:prstGeom>
          <a:noFill/>
        </p:spPr>
        <p:txBody>
          <a:bodyPr wrap="none" rtlCol="0">
            <a:spAutoFit/>
          </a:bodyPr>
          <a:lstStyle/>
          <a:p>
            <a:pPr>
              <a:spcAft>
                <a:spcPts val="600"/>
              </a:spcAft>
            </a:pPr>
            <a:fld id="{9658D5FB-F58B-D84B-A04F-AD2CF8231F70}" type="slidenum">
              <a:rPr lang="en-US" sz="4800" b="1" smtClean="0">
                <a:latin typeface="Questrial" charset="0"/>
                <a:ea typeface="Questrial" charset="0"/>
                <a:cs typeface="Questrial" charset="0"/>
              </a:rPr>
              <a:pPr>
                <a:spcAft>
                  <a:spcPts val="600"/>
                </a:spcAft>
              </a:pPr>
              <a:t>2</a:t>
            </a:fld>
            <a:endParaRPr lang="en-US" sz="4800" b="1" dirty="0">
              <a:latin typeface="Questrial" charset="0"/>
              <a:ea typeface="Questrial" charset="0"/>
              <a:cs typeface="Questrial" charset="0"/>
            </a:endParaRPr>
          </a:p>
        </p:txBody>
      </p:sp>
    </p:spTree>
    <p:extLst>
      <p:ext uri="{BB962C8B-B14F-4D97-AF65-F5344CB8AC3E}">
        <p14:creationId xmlns:p14="http://schemas.microsoft.com/office/powerpoint/2010/main" val="18394588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A3C30"/>
        </a:solidFill>
        <a:effectLst/>
      </p:bgPr>
    </p:bg>
    <p:spTree>
      <p:nvGrpSpPr>
        <p:cNvPr id="1" name=""/>
        <p:cNvGrpSpPr/>
        <p:nvPr/>
      </p:nvGrpSpPr>
      <p:grpSpPr>
        <a:xfrm>
          <a:off x="0" y="0"/>
          <a:ext cx="0" cy="0"/>
          <a:chOff x="0" y="0"/>
          <a:chExt cx="0" cy="0"/>
        </a:xfrm>
      </p:grpSpPr>
      <p:sp>
        <p:nvSpPr>
          <p:cNvPr id="9" name="TextBox 8"/>
          <p:cNvSpPr txBox="1"/>
          <p:nvPr/>
        </p:nvSpPr>
        <p:spPr>
          <a:xfrm>
            <a:off x="643468" y="623392"/>
            <a:ext cx="3363974" cy="1607060"/>
          </a:xfrm>
          <a:prstGeom prst="rect">
            <a:avLst/>
          </a:prstGeom>
          <a:noFill/>
          <a:ln w="19050">
            <a:solidFill>
              <a:schemeClr val="tx1"/>
            </a:solidFill>
          </a:ln>
        </p:spPr>
        <p:txBody>
          <a:bodyPr vert="horz" wrap="square" lIns="91440" tIns="45720" rIns="91440" bIns="45720" rtlCol="0" anchor="ctr">
            <a:normAutofit/>
          </a:bodyPr>
          <a:lstStyle/>
          <a:p>
            <a:pPr algn="ctr">
              <a:lnSpc>
                <a:spcPct val="90000"/>
              </a:lnSpc>
              <a:spcBef>
                <a:spcPct val="0"/>
              </a:spcBef>
              <a:spcAft>
                <a:spcPts val="600"/>
              </a:spcAft>
            </a:pPr>
            <a:r>
              <a:rPr lang="en-US" sz="2800" b="1" kern="1200" dirty="0">
                <a:solidFill>
                  <a:schemeClr val="tx1"/>
                </a:solidFill>
                <a:latin typeface="+mj-lt"/>
                <a:ea typeface="+mj-ea"/>
                <a:cs typeface="+mj-cs"/>
              </a:rPr>
              <a:t>Data Snooping Humor</a:t>
            </a:r>
          </a:p>
        </p:txBody>
      </p:sp>
      <p:sp>
        <p:nvSpPr>
          <p:cNvPr id="15" name="TextBox 14">
            <a:extLst>
              <a:ext uri="{FF2B5EF4-FFF2-40B4-BE49-F238E27FC236}">
                <a16:creationId xmlns:a16="http://schemas.microsoft.com/office/drawing/2014/main" id="{E9896FBE-53F2-44C0-B003-46F42F6F6D6E}"/>
              </a:ext>
            </a:extLst>
          </p:cNvPr>
          <p:cNvSpPr txBox="1"/>
          <p:nvPr/>
        </p:nvSpPr>
        <p:spPr>
          <a:xfrm>
            <a:off x="643468" y="2638043"/>
            <a:ext cx="3363974" cy="3415623"/>
          </a:xfrm>
          <a:prstGeom prst="rect">
            <a:avLst/>
          </a:prstGeom>
        </p:spPr>
        <p:txBody>
          <a:bodyPr vert="horz" lIns="91440" tIns="45720" rIns="91440" bIns="45720" rtlCol="0">
            <a:normAutofit/>
          </a:bodyPr>
          <a:lstStyle/>
          <a:p>
            <a:pPr>
              <a:lnSpc>
                <a:spcPct val="90000"/>
              </a:lnSpc>
              <a:spcAft>
                <a:spcPts val="600"/>
              </a:spcAft>
            </a:pPr>
            <a:r>
              <a:rPr lang="en-US" sz="4000" dirty="0"/>
              <a:t>“ If you torture data long enough, I will confess to anything” – Ronald Coase </a:t>
            </a:r>
          </a:p>
        </p:txBody>
      </p:sp>
      <p:pic>
        <p:nvPicPr>
          <p:cNvPr id="6" name="Picture 5" descr="A picture containing clock&#10;&#10;Description automatically generated">
            <a:extLst>
              <a:ext uri="{FF2B5EF4-FFF2-40B4-BE49-F238E27FC236}">
                <a16:creationId xmlns:a16="http://schemas.microsoft.com/office/drawing/2014/main" id="{8EC02052-1A4C-4900-9570-7B9B88828E27}"/>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4650910" y="0"/>
            <a:ext cx="5127895" cy="6633612"/>
          </a:xfrm>
          <a:prstGeom prst="rect">
            <a:avLst/>
          </a:prstGeom>
          <a:ln>
            <a:noFill/>
          </a:ln>
          <a:effectLst>
            <a:outerShdw blurRad="292100" dist="139700" dir="2700000" algn="tl" rotWithShape="0">
              <a:srgbClr val="333333">
                <a:alpha val="65000"/>
              </a:srgbClr>
            </a:outerShdw>
          </a:effectLst>
        </p:spPr>
      </p:pic>
      <p:sp>
        <p:nvSpPr>
          <p:cNvPr id="13" name="TextBox 12"/>
          <p:cNvSpPr txBox="1"/>
          <p:nvPr/>
        </p:nvSpPr>
        <p:spPr>
          <a:xfrm>
            <a:off x="11441218" y="49877"/>
            <a:ext cx="497252" cy="830997"/>
          </a:xfrm>
          <a:prstGeom prst="rect">
            <a:avLst/>
          </a:prstGeom>
          <a:noFill/>
        </p:spPr>
        <p:txBody>
          <a:bodyPr wrap="none" rtlCol="0">
            <a:spAutoFit/>
          </a:bodyPr>
          <a:lstStyle/>
          <a:p>
            <a:pPr>
              <a:spcAft>
                <a:spcPts val="600"/>
              </a:spcAft>
            </a:pPr>
            <a:fld id="{9658D5FB-F58B-D84B-A04F-AD2CF8231F70}" type="slidenum">
              <a:rPr lang="en-US" sz="4800" b="1" smtClean="0">
                <a:solidFill>
                  <a:schemeClr val="bg1">
                    <a:lumMod val="95000"/>
                  </a:schemeClr>
                </a:solidFill>
                <a:latin typeface="Questrial" charset="0"/>
                <a:ea typeface="Questrial" charset="0"/>
                <a:cs typeface="Questrial" charset="0"/>
              </a:rPr>
              <a:pPr>
                <a:spcAft>
                  <a:spcPts val="600"/>
                </a:spcAft>
              </a:pPr>
              <a:t>3</a:t>
            </a:fld>
            <a:endParaRPr lang="en-US" sz="4800" b="1" dirty="0">
              <a:solidFill>
                <a:schemeClr val="bg1">
                  <a:lumMod val="95000"/>
                </a:schemeClr>
              </a:solidFill>
              <a:latin typeface="Questrial" charset="0"/>
              <a:ea typeface="Questrial" charset="0"/>
              <a:cs typeface="Questrial" charset="0"/>
            </a:endParaRPr>
          </a:p>
        </p:txBody>
      </p:sp>
      <p:sp>
        <p:nvSpPr>
          <p:cNvPr id="2" name="TextBox 1">
            <a:extLst>
              <a:ext uri="{FF2B5EF4-FFF2-40B4-BE49-F238E27FC236}">
                <a16:creationId xmlns:a16="http://schemas.microsoft.com/office/drawing/2014/main" id="{A91A5A35-BE81-4D70-99B1-4E5EB0360A85}"/>
              </a:ext>
            </a:extLst>
          </p:cNvPr>
          <p:cNvSpPr txBox="1"/>
          <p:nvPr/>
        </p:nvSpPr>
        <p:spPr>
          <a:xfrm>
            <a:off x="3620779" y="5609138"/>
            <a:ext cx="888944" cy="369332"/>
          </a:xfrm>
          <a:prstGeom prst="rect">
            <a:avLst/>
          </a:prstGeom>
          <a:noFill/>
        </p:spPr>
        <p:txBody>
          <a:bodyPr wrap="square" rtlCol="0">
            <a:spAutoFit/>
          </a:bodyPr>
          <a:lstStyle/>
          <a:p>
            <a:r>
              <a:rPr lang="en-US" dirty="0"/>
              <a:t>[3] </a:t>
            </a:r>
            <a:endParaRPr lang="en-GB" dirty="0"/>
          </a:p>
        </p:txBody>
      </p:sp>
      <p:sp>
        <p:nvSpPr>
          <p:cNvPr id="3" name="TextBox 2">
            <a:extLst>
              <a:ext uri="{FF2B5EF4-FFF2-40B4-BE49-F238E27FC236}">
                <a16:creationId xmlns:a16="http://schemas.microsoft.com/office/drawing/2014/main" id="{CBF28ED7-002D-45E2-B862-9287AA34F191}"/>
              </a:ext>
            </a:extLst>
          </p:cNvPr>
          <p:cNvSpPr txBox="1"/>
          <p:nvPr/>
        </p:nvSpPr>
        <p:spPr>
          <a:xfrm>
            <a:off x="7661968" y="6489448"/>
            <a:ext cx="4516047" cy="369332"/>
          </a:xfrm>
          <a:prstGeom prst="rect">
            <a:avLst/>
          </a:prstGeom>
          <a:noFill/>
        </p:spPr>
        <p:txBody>
          <a:bodyPr wrap="square" rtlCol="0">
            <a:spAutoFit/>
          </a:bodyPr>
          <a:lstStyle/>
          <a:p>
            <a:r>
              <a:rPr lang="en-GB" dirty="0"/>
              <a:t>-https://imgs.xkcd.com/comics/significant.png</a:t>
            </a:r>
          </a:p>
        </p:txBody>
      </p:sp>
    </p:spTree>
    <p:extLst>
      <p:ext uri="{BB962C8B-B14F-4D97-AF65-F5344CB8AC3E}">
        <p14:creationId xmlns:p14="http://schemas.microsoft.com/office/powerpoint/2010/main" val="3201518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824230" y="-46026"/>
            <a:ext cx="6739922" cy="646331"/>
          </a:xfrm>
          <a:prstGeom prst="rect">
            <a:avLst/>
          </a:prstGeom>
          <a:noFill/>
        </p:spPr>
        <p:txBody>
          <a:bodyPr wrap="none" rtlCol="0">
            <a:spAutoFit/>
          </a:bodyPr>
          <a:lstStyle/>
          <a:p>
            <a:r>
              <a:rPr lang="en-US" sz="3600" b="1" dirty="0">
                <a:solidFill>
                  <a:schemeClr val="accent3"/>
                </a:solidFill>
                <a:latin typeface="Montserrat" panose="00000500000000000000" pitchFamily="50" charset="0"/>
                <a:ea typeface="Questrial" charset="0"/>
                <a:cs typeface="Questrial" charset="0"/>
              </a:rPr>
              <a:t>HOW DO SCIENTISTS DATA SNOOP</a:t>
            </a:r>
          </a:p>
        </p:txBody>
      </p:sp>
      <p:sp>
        <p:nvSpPr>
          <p:cNvPr id="13" name="TextBox 12"/>
          <p:cNvSpPr txBox="1"/>
          <p:nvPr/>
        </p:nvSpPr>
        <p:spPr>
          <a:xfrm>
            <a:off x="11441218" y="49877"/>
            <a:ext cx="497252" cy="830997"/>
          </a:xfrm>
          <a:prstGeom prst="rect">
            <a:avLst/>
          </a:prstGeom>
          <a:noFill/>
        </p:spPr>
        <p:txBody>
          <a:bodyPr wrap="none" rtlCol="0">
            <a:spAutoFit/>
          </a:bodyPr>
          <a:lstStyle/>
          <a:p>
            <a:fld id="{9658D5FB-F58B-D84B-A04F-AD2CF8231F70}" type="slidenum">
              <a:rPr lang="en-US" sz="4800" b="1" smtClean="0">
                <a:latin typeface="Questrial" charset="0"/>
                <a:ea typeface="Questrial" charset="0"/>
                <a:cs typeface="Questrial" charset="0"/>
              </a:rPr>
              <a:pPr/>
              <a:t>4</a:t>
            </a:fld>
            <a:endParaRPr lang="en-US" sz="4800" b="1" dirty="0">
              <a:latin typeface="Questrial" charset="0"/>
              <a:ea typeface="Questrial" charset="0"/>
              <a:cs typeface="Questrial" charset="0"/>
            </a:endParaRPr>
          </a:p>
        </p:txBody>
      </p:sp>
      <p:sp>
        <p:nvSpPr>
          <p:cNvPr id="14" name="Rectangle 3">
            <a:extLst>
              <a:ext uri="{FF2B5EF4-FFF2-40B4-BE49-F238E27FC236}">
                <a16:creationId xmlns:a16="http://schemas.microsoft.com/office/drawing/2014/main" id="{554ECDA4-E1DE-4E0F-A43C-7E3E9CDA8AB4}"/>
              </a:ext>
            </a:extLst>
          </p:cNvPr>
          <p:cNvSpPr>
            <a:spLocks noChangeArrowheads="1"/>
          </p:cNvSpPr>
          <p:nvPr/>
        </p:nvSpPr>
        <p:spPr bwMode="auto">
          <a:xfrm>
            <a:off x="72390" y="743834"/>
            <a:ext cx="1204722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By performing multiple inferences on the same data set which create Type I, Type II Errors and Significance levels.</a:t>
            </a:r>
            <a:endParaRPr kumimoji="0" lang="en-GB"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Type I Error</a:t>
            </a:r>
            <a:endParaRPr kumimoji="0" lang="en-GB" altLang="en-US" sz="1600" b="1"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Rejecting the null hypothesis (p&lt;=0.05) when it is true. Many scientists decide the p-value before doing the hypothesis testing.</a:t>
            </a:r>
            <a:endParaRPr kumimoji="0" lang="en-GB"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The significance level α is the probability of making the wrong decision when the null hypothesis is true. this is one reason why it is important to report p-values when reporting results of hypothesis tests. It is also good practice to include confidence intervals corresponding to the hypothesis test.</a:t>
            </a:r>
            <a:endParaRPr kumimoji="0" lang="en-GB"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Type II Error</a:t>
            </a:r>
            <a:endParaRPr kumimoji="0" lang="en-GB" altLang="en-US" sz="1600" b="1"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Not rejecting the null hypothesis when in fact the alternate hypothesis (p-value &gt; 0.05) is true is called α</a:t>
            </a:r>
            <a:endParaRPr kumimoji="0" lang="en-GB"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Type II err</a:t>
            </a:r>
            <a:endParaRPr kumimoji="0" lang="en-GB"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In practice, people often work with Type II error relative to a specific alternate hypothesis. In this situation, the probability of Type II error relative to the specific alternate hypothesis is often called β. In other words, β is the probability of making the wrong decision when the specific alternate hypothesis is true. [2]</a:t>
            </a:r>
            <a:endParaRPr kumimoji="0" lang="en-GB"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Type III error </a:t>
            </a:r>
            <a:endParaRPr kumimoji="0" lang="en-GB" altLang="en-US" sz="1600" b="1"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Wrong exclusion (probability level κ) – Probability of misidentification a non-outlying observation as an outlier, instead of the outlying one. This type of error decision was introduced.[3]</a:t>
            </a:r>
            <a:endParaRPr kumimoji="0" lang="en-GB" altLang="en-US" sz="1600" b="0" i="0" u="none" strike="noStrike" cap="none" normalizeH="0" baseline="0" dirty="0">
              <a:ln>
                <a:noFill/>
              </a:ln>
              <a:solidFill>
                <a:schemeClr val="tx1"/>
              </a:solidFill>
              <a:effectLst/>
            </a:endParaRPr>
          </a:p>
        </p:txBody>
      </p:sp>
      <p:graphicFrame>
        <p:nvGraphicFramePr>
          <p:cNvPr id="2" name="Table 1">
            <a:extLst>
              <a:ext uri="{FF2B5EF4-FFF2-40B4-BE49-F238E27FC236}">
                <a16:creationId xmlns:a16="http://schemas.microsoft.com/office/drawing/2014/main" id="{6D5ED3E4-0F1F-4FF3-8117-3953E7AFFFA0}"/>
              </a:ext>
            </a:extLst>
          </p:cNvPr>
          <p:cNvGraphicFramePr>
            <a:graphicFrameLocks noGrp="1"/>
          </p:cNvGraphicFramePr>
          <p:nvPr>
            <p:extLst>
              <p:ext uri="{D42A27DB-BD31-4B8C-83A1-F6EECF244321}">
                <p14:modId xmlns:p14="http://schemas.microsoft.com/office/powerpoint/2010/main" val="1108325191"/>
              </p:ext>
            </p:extLst>
          </p:nvPr>
        </p:nvGraphicFramePr>
        <p:xfrm>
          <a:off x="351850" y="4591507"/>
          <a:ext cx="5373891" cy="1797019"/>
        </p:xfrm>
        <a:graphic>
          <a:graphicData uri="http://schemas.openxmlformats.org/drawingml/2006/table">
            <a:tbl>
              <a:tblPr firstRow="1" firstCol="1" bandRow="1">
                <a:tableStyleId>{E8B1032C-EA38-4F05-BA0D-38AFFFC7BED3}</a:tableStyleId>
              </a:tblPr>
              <a:tblGrid>
                <a:gridCol w="2358483">
                  <a:extLst>
                    <a:ext uri="{9D8B030D-6E8A-4147-A177-3AD203B41FA5}">
                      <a16:colId xmlns:a16="http://schemas.microsoft.com/office/drawing/2014/main" val="2815878201"/>
                    </a:ext>
                  </a:extLst>
                </a:gridCol>
                <a:gridCol w="1005136">
                  <a:extLst>
                    <a:ext uri="{9D8B030D-6E8A-4147-A177-3AD203B41FA5}">
                      <a16:colId xmlns:a16="http://schemas.microsoft.com/office/drawing/2014/main" val="759415616"/>
                    </a:ext>
                  </a:extLst>
                </a:gridCol>
                <a:gridCol w="1005136">
                  <a:extLst>
                    <a:ext uri="{9D8B030D-6E8A-4147-A177-3AD203B41FA5}">
                      <a16:colId xmlns:a16="http://schemas.microsoft.com/office/drawing/2014/main" val="2806157071"/>
                    </a:ext>
                  </a:extLst>
                </a:gridCol>
                <a:gridCol w="1005136">
                  <a:extLst>
                    <a:ext uri="{9D8B030D-6E8A-4147-A177-3AD203B41FA5}">
                      <a16:colId xmlns:a16="http://schemas.microsoft.com/office/drawing/2014/main" val="265193013"/>
                    </a:ext>
                  </a:extLst>
                </a:gridCol>
              </a:tblGrid>
              <a:tr h="400675">
                <a:tc rowSpan="2" gridSpan="2">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marL="9525" marR="9525" marT="9525" marB="9525" anchor="ctr"/>
                </a:tc>
                <a:tc rowSpan="2" hMerge="1">
                  <a:txBody>
                    <a:bodyPr/>
                    <a:lstStyle/>
                    <a:p>
                      <a:endParaRPr lang="en-GB"/>
                    </a:p>
                  </a:txBody>
                  <a:tcPr/>
                </a:tc>
                <a:tc gridSpan="2">
                  <a:txBody>
                    <a:bodyPr/>
                    <a:lstStyle/>
                    <a:p>
                      <a:pPr algn="ctr">
                        <a:lnSpc>
                          <a:spcPct val="107000"/>
                        </a:lnSpc>
                        <a:spcAft>
                          <a:spcPts val="0"/>
                        </a:spcAft>
                      </a:pPr>
                      <a:r>
                        <a:rPr lang="en-GB" sz="1100" dirty="0">
                          <a:effectLst/>
                        </a:rPr>
                        <a:t>Truth</a:t>
                      </a:r>
                      <a:br>
                        <a:rPr lang="en-GB" sz="1100" dirty="0">
                          <a:effectLst/>
                        </a:rPr>
                      </a:br>
                      <a:r>
                        <a:rPr lang="en-GB" sz="1100" dirty="0">
                          <a:effectLst/>
                        </a:rPr>
                        <a:t>(for the population studied)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n-GB"/>
                    </a:p>
                  </a:txBody>
                  <a:tcPr/>
                </a:tc>
                <a:extLst>
                  <a:ext uri="{0D108BD9-81ED-4DB2-BD59-A6C34878D82A}">
                    <a16:rowId xmlns:a16="http://schemas.microsoft.com/office/drawing/2014/main" val="2003578473"/>
                  </a:ext>
                </a:extLst>
              </a:tr>
              <a:tr h="400675">
                <a:tc gridSpan="2" vMerge="1">
                  <a:txBody>
                    <a:bodyPr/>
                    <a:lstStyle/>
                    <a:p>
                      <a:endParaRPr lang="en-GB"/>
                    </a:p>
                  </a:txBody>
                  <a:tcPr/>
                </a:tc>
                <a:tc hMerge="1" vMerge="1">
                  <a:txBody>
                    <a:bodyPr/>
                    <a:lstStyle/>
                    <a:p>
                      <a:endParaRPr lang="en-GB"/>
                    </a:p>
                  </a:txBody>
                  <a:tcPr/>
                </a:tc>
                <a:tc>
                  <a:txBody>
                    <a:bodyPr/>
                    <a:lstStyle/>
                    <a:p>
                      <a:pPr>
                        <a:lnSpc>
                          <a:spcPct val="107000"/>
                        </a:lnSpc>
                        <a:spcAft>
                          <a:spcPts val="0"/>
                        </a:spcAft>
                      </a:pPr>
                      <a:r>
                        <a:rPr lang="en-GB" sz="1100" dirty="0">
                          <a:effectLst/>
                        </a:rPr>
                        <a:t>Null Hypothesis True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GB" sz="1100" dirty="0">
                          <a:effectLst/>
                        </a:rPr>
                        <a:t>Null Hypothesis False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65344440"/>
                  </a:ext>
                </a:extLst>
              </a:tr>
              <a:tr h="400675">
                <a:tc rowSpan="2">
                  <a:txBody>
                    <a:bodyPr/>
                    <a:lstStyle/>
                    <a:p>
                      <a:pPr>
                        <a:lnSpc>
                          <a:spcPct val="107000"/>
                        </a:lnSpc>
                        <a:spcAft>
                          <a:spcPts val="0"/>
                        </a:spcAft>
                      </a:pPr>
                      <a:r>
                        <a:rPr lang="en-GB" sz="1100" dirty="0">
                          <a:effectLst/>
                        </a:rPr>
                        <a:t>Decision </a:t>
                      </a:r>
                      <a:br>
                        <a:rPr lang="en-GB" sz="1100" dirty="0">
                          <a:effectLst/>
                        </a:rPr>
                      </a:br>
                      <a:r>
                        <a:rPr lang="en-GB" sz="1100" dirty="0">
                          <a:effectLst/>
                        </a:rPr>
                        <a:t>(based on a sample)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GB" sz="1100" dirty="0">
                          <a:effectLst/>
                        </a:rPr>
                        <a:t>Reject Null Hypothesis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GB" sz="1100" dirty="0">
                          <a:effectLst/>
                        </a:rPr>
                        <a:t>Type I Error</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GB" sz="1100" dirty="0">
                          <a:effectLst/>
                        </a:rPr>
                        <a:t>Correct Decision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68963320"/>
                  </a:ext>
                </a:extLst>
              </a:tr>
              <a:tr h="594994">
                <a:tc vMerge="1">
                  <a:txBody>
                    <a:bodyPr/>
                    <a:lstStyle/>
                    <a:p>
                      <a:endParaRPr lang="en-GB"/>
                    </a:p>
                  </a:txBody>
                  <a:tcPr/>
                </a:tc>
                <a:tc>
                  <a:txBody>
                    <a:bodyPr/>
                    <a:lstStyle/>
                    <a:p>
                      <a:pPr>
                        <a:lnSpc>
                          <a:spcPct val="107000"/>
                        </a:lnSpc>
                        <a:spcAft>
                          <a:spcPts val="0"/>
                        </a:spcAft>
                      </a:pPr>
                      <a:r>
                        <a:rPr lang="en-GB" sz="1100" dirty="0">
                          <a:effectLst/>
                        </a:rPr>
                        <a:t>Fail to reject the Null Hypothesis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GB" sz="1100" dirty="0">
                          <a:effectLst/>
                        </a:rPr>
                        <a:t>Correct Decision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GB" sz="1100" dirty="0">
                          <a:effectLst/>
                        </a:rPr>
                        <a:t>Type II Error</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06456078"/>
                  </a:ext>
                </a:extLst>
              </a:tr>
            </a:tbl>
          </a:graphicData>
        </a:graphic>
      </p:graphicFrame>
      <p:sp>
        <p:nvSpPr>
          <p:cNvPr id="4" name="TextBox 3">
            <a:extLst>
              <a:ext uri="{FF2B5EF4-FFF2-40B4-BE49-F238E27FC236}">
                <a16:creationId xmlns:a16="http://schemas.microsoft.com/office/drawing/2014/main" id="{8A010D28-421A-477F-BF0F-FED034D6E820}"/>
              </a:ext>
            </a:extLst>
          </p:cNvPr>
          <p:cNvSpPr txBox="1"/>
          <p:nvPr/>
        </p:nvSpPr>
        <p:spPr>
          <a:xfrm>
            <a:off x="245477" y="6450547"/>
            <a:ext cx="4062636" cy="276999"/>
          </a:xfrm>
          <a:prstGeom prst="rect">
            <a:avLst/>
          </a:prstGeom>
          <a:noFill/>
        </p:spPr>
        <p:txBody>
          <a:bodyPr wrap="square" rtlCol="0">
            <a:spAutoFit/>
          </a:bodyPr>
          <a:lstStyle/>
          <a:p>
            <a:r>
              <a:rPr lang="en-US" sz="1200" b="1" dirty="0"/>
              <a:t>Fig 2. Summary of Type I and II Errors [5]</a:t>
            </a:r>
            <a:endParaRPr lang="en-GB" sz="1200" b="1" dirty="0"/>
          </a:p>
        </p:txBody>
      </p:sp>
    </p:spTree>
    <p:extLst>
      <p:ext uri="{BB962C8B-B14F-4D97-AF65-F5344CB8AC3E}">
        <p14:creationId xmlns:p14="http://schemas.microsoft.com/office/powerpoint/2010/main" val="1473182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31500" y="47637"/>
            <a:ext cx="10495887" cy="615553"/>
          </a:xfrm>
          <a:prstGeom prst="rect">
            <a:avLst/>
          </a:prstGeom>
          <a:noFill/>
        </p:spPr>
        <p:txBody>
          <a:bodyPr wrap="none" rtlCol="0">
            <a:spAutoFit/>
          </a:bodyPr>
          <a:lstStyle/>
          <a:p>
            <a:r>
              <a:rPr lang="en-US" sz="3400" b="1" dirty="0">
                <a:solidFill>
                  <a:schemeClr val="accent3"/>
                </a:solidFill>
                <a:latin typeface="Montserrat" panose="00000500000000000000" pitchFamily="50" charset="0"/>
                <a:ea typeface="Questrial" charset="0"/>
                <a:cs typeface="Questrial" charset="0"/>
              </a:rPr>
              <a:t>DEALING WITH MULTIPLE INFERENCE ON SAME DATA SET</a:t>
            </a:r>
          </a:p>
        </p:txBody>
      </p:sp>
      <p:sp>
        <p:nvSpPr>
          <p:cNvPr id="13" name="TextBox 12"/>
          <p:cNvSpPr txBox="1"/>
          <p:nvPr/>
        </p:nvSpPr>
        <p:spPr>
          <a:xfrm>
            <a:off x="11441218" y="49877"/>
            <a:ext cx="497252" cy="830997"/>
          </a:xfrm>
          <a:prstGeom prst="rect">
            <a:avLst/>
          </a:prstGeom>
          <a:noFill/>
        </p:spPr>
        <p:txBody>
          <a:bodyPr wrap="none" rtlCol="0">
            <a:spAutoFit/>
          </a:bodyPr>
          <a:lstStyle/>
          <a:p>
            <a:fld id="{9658D5FB-F58B-D84B-A04F-AD2CF8231F70}" type="slidenum">
              <a:rPr lang="en-US" sz="4800" b="1" smtClean="0">
                <a:latin typeface="Questrial" charset="0"/>
                <a:ea typeface="Questrial" charset="0"/>
                <a:cs typeface="Questrial" charset="0"/>
              </a:rPr>
              <a:pPr/>
              <a:t>5</a:t>
            </a:fld>
            <a:endParaRPr lang="en-US" sz="4800" b="1" dirty="0">
              <a:latin typeface="Questrial" charset="0"/>
              <a:ea typeface="Questrial" charset="0"/>
              <a:cs typeface="Questrial" charset="0"/>
            </a:endParaRPr>
          </a:p>
        </p:txBody>
      </p:sp>
      <p:sp>
        <p:nvSpPr>
          <p:cNvPr id="14" name="Rectangle 3">
            <a:extLst>
              <a:ext uri="{FF2B5EF4-FFF2-40B4-BE49-F238E27FC236}">
                <a16:creationId xmlns:a16="http://schemas.microsoft.com/office/drawing/2014/main" id="{554ECDA4-E1DE-4E0F-A43C-7E3E9CDA8AB4}"/>
              </a:ext>
            </a:extLst>
          </p:cNvPr>
          <p:cNvSpPr>
            <a:spLocks noChangeArrowheads="1"/>
          </p:cNvSpPr>
          <p:nvPr/>
        </p:nvSpPr>
        <p:spPr bwMode="auto">
          <a:xfrm>
            <a:off x="144780" y="940189"/>
            <a:ext cx="120472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dirty="0"/>
              <a:t>Family-wise Error Rate is needed to consider the Joint Type I Error. Suppose you are performing two hypothesis tests using the same data. Suppose that all model assumptions are satisfied and both null hypotheses are true.[4] </a:t>
            </a:r>
          </a:p>
        </p:txBody>
      </p:sp>
      <p:pic>
        <p:nvPicPr>
          <p:cNvPr id="5" name="Picture 4">
            <a:extLst>
              <a:ext uri="{FF2B5EF4-FFF2-40B4-BE49-F238E27FC236}">
                <a16:creationId xmlns:a16="http://schemas.microsoft.com/office/drawing/2014/main" id="{C1F05CDB-1305-4305-A5FE-61CE3F84279E}"/>
              </a:ext>
            </a:extLst>
          </p:cNvPr>
          <p:cNvPicPr/>
          <p:nvPr/>
        </p:nvPicPr>
        <p:blipFill>
          <a:blip r:embed="rId2"/>
          <a:stretch>
            <a:fillRect/>
          </a:stretch>
        </p:blipFill>
        <p:spPr>
          <a:xfrm>
            <a:off x="5733262" y="2025695"/>
            <a:ext cx="5591175" cy="1989280"/>
          </a:xfrm>
          <a:prstGeom prst="rect">
            <a:avLst/>
          </a:prstGeom>
        </p:spPr>
      </p:pic>
      <p:sp>
        <p:nvSpPr>
          <p:cNvPr id="2" name="TextBox 1">
            <a:extLst>
              <a:ext uri="{FF2B5EF4-FFF2-40B4-BE49-F238E27FC236}">
                <a16:creationId xmlns:a16="http://schemas.microsoft.com/office/drawing/2014/main" id="{1DD1903C-7C38-46A3-B563-4D82A96557B2}"/>
              </a:ext>
            </a:extLst>
          </p:cNvPr>
          <p:cNvSpPr txBox="1"/>
          <p:nvPr/>
        </p:nvSpPr>
        <p:spPr>
          <a:xfrm>
            <a:off x="492870" y="4717460"/>
            <a:ext cx="4522749" cy="369332"/>
          </a:xfrm>
          <a:prstGeom prst="rect">
            <a:avLst/>
          </a:prstGeom>
          <a:noFill/>
        </p:spPr>
        <p:txBody>
          <a:bodyPr wrap="square" rtlCol="0">
            <a:spAutoFit/>
          </a:bodyPr>
          <a:lstStyle/>
          <a:p>
            <a:r>
              <a:rPr lang="en-US" b="1" dirty="0">
                <a:solidFill>
                  <a:schemeClr val="accent3"/>
                </a:solidFill>
                <a:latin typeface="Montserrat" panose="00000500000000000000" pitchFamily="50" charset="0"/>
                <a:ea typeface="Questrial" charset="0"/>
                <a:cs typeface="Questrial" charset="0"/>
              </a:rPr>
              <a:t>Dealing with Multiple Inferences </a:t>
            </a:r>
          </a:p>
        </p:txBody>
      </p:sp>
      <p:sp>
        <p:nvSpPr>
          <p:cNvPr id="3" name="TextBox 2">
            <a:extLst>
              <a:ext uri="{FF2B5EF4-FFF2-40B4-BE49-F238E27FC236}">
                <a16:creationId xmlns:a16="http://schemas.microsoft.com/office/drawing/2014/main" id="{F4DE2B18-A2A5-469A-9C7C-4F92566F2E8C}"/>
              </a:ext>
            </a:extLst>
          </p:cNvPr>
          <p:cNvSpPr txBox="1"/>
          <p:nvPr/>
        </p:nvSpPr>
        <p:spPr>
          <a:xfrm>
            <a:off x="431500" y="5184444"/>
            <a:ext cx="8049718" cy="923330"/>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GB" dirty="0"/>
              <a:t>Bonferroni method</a:t>
            </a:r>
          </a:p>
          <a:p>
            <a:pPr marL="285750" indent="-285750">
              <a:buClr>
                <a:schemeClr val="tx1"/>
              </a:buClr>
              <a:buFont typeface="Arial" panose="020B0604020202020204" pitchFamily="34" charset="0"/>
              <a:buChar char="•"/>
            </a:pPr>
            <a:r>
              <a:rPr lang="en-GB" dirty="0"/>
              <a:t>False discovery rate</a:t>
            </a:r>
          </a:p>
          <a:p>
            <a:pPr marL="285750" indent="-285750">
              <a:buClr>
                <a:schemeClr val="tx1"/>
              </a:buClr>
              <a:buFont typeface="Arial" panose="020B0604020202020204" pitchFamily="34" charset="0"/>
              <a:buChar char="•"/>
            </a:pPr>
            <a:r>
              <a:rPr lang="en-GB" dirty="0"/>
              <a:t>Multiple inference in regression</a:t>
            </a:r>
          </a:p>
        </p:txBody>
      </p:sp>
      <p:sp>
        <p:nvSpPr>
          <p:cNvPr id="4" name="TextBox 3">
            <a:extLst>
              <a:ext uri="{FF2B5EF4-FFF2-40B4-BE49-F238E27FC236}">
                <a16:creationId xmlns:a16="http://schemas.microsoft.com/office/drawing/2014/main" id="{60812D3E-6569-44A0-BE6A-19C334AFD33F}"/>
              </a:ext>
            </a:extLst>
          </p:cNvPr>
          <p:cNvSpPr txBox="1"/>
          <p:nvPr/>
        </p:nvSpPr>
        <p:spPr>
          <a:xfrm>
            <a:off x="5733262" y="4125796"/>
            <a:ext cx="4387893" cy="276999"/>
          </a:xfrm>
          <a:prstGeom prst="rect">
            <a:avLst/>
          </a:prstGeom>
          <a:noFill/>
        </p:spPr>
        <p:txBody>
          <a:bodyPr wrap="square" rtlCol="0">
            <a:spAutoFit/>
          </a:bodyPr>
          <a:lstStyle/>
          <a:p>
            <a:r>
              <a:rPr lang="en-US" sz="1200" b="1" dirty="0"/>
              <a:t>Fig 3 Equation for FWER [5]</a:t>
            </a:r>
            <a:endParaRPr lang="en-GB" sz="1200" b="1" dirty="0"/>
          </a:p>
        </p:txBody>
      </p:sp>
    </p:spTree>
    <p:extLst>
      <p:ext uri="{BB962C8B-B14F-4D97-AF65-F5344CB8AC3E}">
        <p14:creationId xmlns:p14="http://schemas.microsoft.com/office/powerpoint/2010/main" val="13653692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2916621" cy="6858000"/>
          </a:xfrm>
          <a:prstGeom prst="rect">
            <a:avLst/>
          </a:prstGeom>
          <a:solidFill>
            <a:srgbClr val="8A3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E9896FBE-53F2-44C0-B003-46F42F6F6D6E}"/>
              </a:ext>
            </a:extLst>
          </p:cNvPr>
          <p:cNvSpPr txBox="1"/>
          <p:nvPr/>
        </p:nvSpPr>
        <p:spPr>
          <a:xfrm>
            <a:off x="3566289" y="433919"/>
            <a:ext cx="8222720" cy="5324535"/>
          </a:xfrm>
          <a:prstGeom prst="rect">
            <a:avLst/>
          </a:prstGeom>
          <a:noFill/>
        </p:spPr>
        <p:txBody>
          <a:bodyPr wrap="square" rtlCol="0">
            <a:spAutoFit/>
          </a:bodyPr>
          <a:lstStyle/>
          <a:p>
            <a:r>
              <a:rPr lang="en-GB" b="1" dirty="0"/>
              <a:t>Example 1</a:t>
            </a:r>
          </a:p>
          <a:p>
            <a:r>
              <a:rPr lang="en-GB" sz="1600" dirty="0"/>
              <a:t>An investigator obtains data to investigate the impact of treatment on the mean of a response variable of interest without a predefined view (alternative hypothesis) of the direction (positive or negative) of the possible effect of the treatment. Data snooping would occur in this situation if after analysing the data, the investigator observes that the treatment appears to have a negative effect on the response variable and then uses a one-sided alternative hypothesis corresponding to the treatment having a negative effect. In this situation, a two-sided alternative hypothesis, corresponding to the investigator's priori ignorance on the effect of the treatment, would be appropriate. Data snooping in this example results in the value for the hypothesis test being halved, resulting in a greater chance of assessing a significant effect of the treatment. To avoid problems of this nature, many journals require that two-sided alternatives be used for hypothesis tests.[1]</a:t>
            </a:r>
          </a:p>
          <a:p>
            <a:endParaRPr lang="en-GB" sz="1600" dirty="0"/>
          </a:p>
          <a:p>
            <a:r>
              <a:rPr lang="en-GB" b="1" dirty="0"/>
              <a:t>Example 2</a:t>
            </a:r>
          </a:p>
          <a:p>
            <a:r>
              <a:rPr lang="en-GB" sz="1600" dirty="0"/>
              <a:t>A data set containing information on a response variable and six explanatory variables are analysed, without any a priori hypotheses of interest, by fitting each of the 64 multiple linear regression models obtained utilizing different combinations of the six explanatory variables, and then only statistically significant associations are reported. The effect of data snooping in this example would be more severe than in Example 1 because the data are being </a:t>
            </a:r>
            <a:r>
              <a:rPr lang="en-GB" sz="1600" dirty="0" err="1"/>
              <a:t>analyzed</a:t>
            </a:r>
            <a:r>
              <a:rPr lang="en-GB" sz="1600" dirty="0"/>
              <a:t> many more times (more hypothesis tests are performed), meaning that one would expect to see several significant associations simply due to chance.[1]</a:t>
            </a:r>
          </a:p>
        </p:txBody>
      </p:sp>
      <p:sp>
        <p:nvSpPr>
          <p:cNvPr id="7" name="TextBox 6"/>
          <p:cNvSpPr txBox="1"/>
          <p:nvPr/>
        </p:nvSpPr>
        <p:spPr>
          <a:xfrm>
            <a:off x="-5787" y="1939122"/>
            <a:ext cx="2733441" cy="1446550"/>
          </a:xfrm>
          <a:prstGeom prst="rect">
            <a:avLst/>
          </a:prstGeom>
          <a:noFill/>
        </p:spPr>
        <p:txBody>
          <a:bodyPr wrap="none" rtlCol="0">
            <a:spAutoFit/>
          </a:bodyPr>
          <a:lstStyle/>
          <a:p>
            <a:r>
              <a:rPr lang="en-US" sz="4400" b="1" dirty="0">
                <a:solidFill>
                  <a:schemeClr val="bg1"/>
                </a:solidFill>
                <a:latin typeface="Montserrat" panose="00000500000000000000" pitchFamily="50" charset="0"/>
                <a:ea typeface="Questrial" charset="0"/>
                <a:cs typeface="Questrial" charset="0"/>
              </a:rPr>
              <a:t>A</a:t>
            </a:r>
          </a:p>
          <a:p>
            <a:r>
              <a:rPr lang="en-US" sz="4400" b="1" dirty="0">
                <a:solidFill>
                  <a:schemeClr val="bg1"/>
                </a:solidFill>
                <a:latin typeface="Montserrat" panose="00000500000000000000" pitchFamily="50" charset="0"/>
                <a:ea typeface="Questrial" charset="0"/>
                <a:cs typeface="Questrial" charset="0"/>
              </a:rPr>
              <a:t>Case Study</a:t>
            </a:r>
          </a:p>
        </p:txBody>
      </p:sp>
    </p:spTree>
    <p:extLst>
      <p:ext uri="{BB962C8B-B14F-4D97-AF65-F5344CB8AC3E}">
        <p14:creationId xmlns:p14="http://schemas.microsoft.com/office/powerpoint/2010/main" val="28500392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388376" y="96027"/>
            <a:ext cx="9270468" cy="584775"/>
          </a:xfrm>
          <a:prstGeom prst="rect">
            <a:avLst/>
          </a:prstGeom>
          <a:noFill/>
        </p:spPr>
        <p:txBody>
          <a:bodyPr wrap="square" rtlCol="0">
            <a:spAutoFit/>
          </a:bodyPr>
          <a:lstStyle/>
          <a:p>
            <a:r>
              <a:rPr lang="en-US" sz="3200" b="1" dirty="0">
                <a:solidFill>
                  <a:schemeClr val="accent3"/>
                </a:solidFill>
                <a:latin typeface="Montserrat" panose="00000500000000000000" pitchFamily="50" charset="0"/>
                <a:ea typeface="Questrial" charset="0"/>
                <a:cs typeface="Questrial" charset="0"/>
              </a:rPr>
              <a:t>PROBLEMS AND CONSEQUENCES OF DATA SNOOPING</a:t>
            </a:r>
          </a:p>
        </p:txBody>
      </p:sp>
      <p:sp>
        <p:nvSpPr>
          <p:cNvPr id="13" name="TextBox 12"/>
          <p:cNvSpPr txBox="1"/>
          <p:nvPr/>
        </p:nvSpPr>
        <p:spPr>
          <a:xfrm>
            <a:off x="11441218" y="49877"/>
            <a:ext cx="497252" cy="830997"/>
          </a:xfrm>
          <a:prstGeom prst="rect">
            <a:avLst/>
          </a:prstGeom>
          <a:noFill/>
        </p:spPr>
        <p:txBody>
          <a:bodyPr wrap="none" rtlCol="0">
            <a:spAutoFit/>
          </a:bodyPr>
          <a:lstStyle/>
          <a:p>
            <a:fld id="{9658D5FB-F58B-D84B-A04F-AD2CF8231F70}" type="slidenum">
              <a:rPr lang="en-US" sz="4800" b="1" smtClean="0">
                <a:latin typeface="Questrial" charset="0"/>
                <a:ea typeface="Questrial" charset="0"/>
                <a:cs typeface="Questrial" charset="0"/>
              </a:rPr>
              <a:pPr/>
              <a:t>7</a:t>
            </a:fld>
            <a:endParaRPr lang="en-US" sz="4800" b="1" dirty="0">
              <a:latin typeface="Questrial" charset="0"/>
              <a:ea typeface="Questrial" charset="0"/>
              <a:cs typeface="Questrial" charset="0"/>
            </a:endParaRPr>
          </a:p>
        </p:txBody>
      </p:sp>
      <p:sp>
        <p:nvSpPr>
          <p:cNvPr id="2" name="Rectangle 1">
            <a:extLst>
              <a:ext uri="{FF2B5EF4-FFF2-40B4-BE49-F238E27FC236}">
                <a16:creationId xmlns:a16="http://schemas.microsoft.com/office/drawing/2014/main" id="{7FB4EEDB-DAD4-4E76-B2C1-8D96E5B7F362}"/>
              </a:ext>
            </a:extLst>
          </p:cNvPr>
          <p:cNvSpPr/>
          <p:nvPr/>
        </p:nvSpPr>
        <p:spPr>
          <a:xfrm>
            <a:off x="5587300" y="761056"/>
            <a:ext cx="6488167" cy="646331"/>
          </a:xfrm>
          <a:prstGeom prst="rect">
            <a:avLst/>
          </a:prstGeom>
        </p:spPr>
        <p:txBody>
          <a:bodyPr wrap="square">
            <a:spAutoFit/>
          </a:bodyPr>
          <a:lstStyle/>
          <a:p>
            <a:r>
              <a:rPr lang="en-US" dirty="0"/>
              <a:t>“Everything should be kept as simple as possible, but no simpler.” </a:t>
            </a:r>
          </a:p>
          <a:p>
            <a:pPr algn="r"/>
            <a:r>
              <a:rPr lang="en-US" dirty="0"/>
              <a:t>-Occam's razor</a:t>
            </a:r>
            <a:endParaRPr lang="en-GB" dirty="0"/>
          </a:p>
        </p:txBody>
      </p:sp>
      <p:sp>
        <p:nvSpPr>
          <p:cNvPr id="3" name="TextBox 2">
            <a:extLst>
              <a:ext uri="{FF2B5EF4-FFF2-40B4-BE49-F238E27FC236}">
                <a16:creationId xmlns:a16="http://schemas.microsoft.com/office/drawing/2014/main" id="{6674F055-15C1-454C-90DB-8349AA6D05A6}"/>
              </a:ext>
            </a:extLst>
          </p:cNvPr>
          <p:cNvSpPr txBox="1"/>
          <p:nvPr/>
        </p:nvSpPr>
        <p:spPr>
          <a:xfrm>
            <a:off x="55166" y="1125522"/>
            <a:ext cx="10936485" cy="923330"/>
          </a:xfrm>
          <a:prstGeom prst="rect">
            <a:avLst/>
          </a:prstGeom>
          <a:noFill/>
        </p:spPr>
        <p:txBody>
          <a:bodyPr wrap="square" rtlCol="0">
            <a:spAutoFit/>
          </a:bodyPr>
          <a:lstStyle/>
          <a:p>
            <a:pPr marL="342900" indent="-342900">
              <a:buFont typeface="+mj-lt"/>
              <a:buAutoNum type="arabicPeriod"/>
            </a:pPr>
            <a:r>
              <a:rPr lang="en-GB" b="1" dirty="0"/>
              <a:t>Underfitting[6]</a:t>
            </a:r>
          </a:p>
          <a:p>
            <a:endParaRPr lang="en-GB" b="1" dirty="0"/>
          </a:p>
          <a:p>
            <a:r>
              <a:rPr lang="en-GB" dirty="0"/>
              <a:t> </a:t>
            </a:r>
          </a:p>
        </p:txBody>
      </p:sp>
      <p:sp>
        <p:nvSpPr>
          <p:cNvPr id="6" name="TextBox 5">
            <a:extLst>
              <a:ext uri="{FF2B5EF4-FFF2-40B4-BE49-F238E27FC236}">
                <a16:creationId xmlns:a16="http://schemas.microsoft.com/office/drawing/2014/main" id="{B62031AE-85F3-4B57-B380-D11E3877F828}"/>
              </a:ext>
            </a:extLst>
          </p:cNvPr>
          <p:cNvSpPr txBox="1"/>
          <p:nvPr/>
        </p:nvSpPr>
        <p:spPr>
          <a:xfrm>
            <a:off x="6096000" y="6454196"/>
            <a:ext cx="5842470" cy="307777"/>
          </a:xfrm>
          <a:prstGeom prst="rect">
            <a:avLst/>
          </a:prstGeom>
          <a:noFill/>
        </p:spPr>
        <p:txBody>
          <a:bodyPr wrap="square" rtlCol="0">
            <a:spAutoFit/>
          </a:bodyPr>
          <a:lstStyle/>
          <a:p>
            <a:r>
              <a:rPr lang="en-US" sz="1400" b="1" dirty="0"/>
              <a:t>Fig . 6 Plots showing underfitting, good fitting and overfitting.</a:t>
            </a:r>
            <a:endParaRPr lang="en-GB" sz="1400" b="1" dirty="0"/>
          </a:p>
        </p:txBody>
      </p:sp>
      <p:pic>
        <p:nvPicPr>
          <p:cNvPr id="8" name="Picture 7" descr="A screenshot of a cell phone&#10;&#10;Description automatically generated">
            <a:extLst>
              <a:ext uri="{FF2B5EF4-FFF2-40B4-BE49-F238E27FC236}">
                <a16:creationId xmlns:a16="http://schemas.microsoft.com/office/drawing/2014/main" id="{3888614D-CCA7-478D-8E67-F3593E21D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788" y="4203917"/>
            <a:ext cx="4725863" cy="21416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Rectangle 11">
            <a:extLst>
              <a:ext uri="{FF2B5EF4-FFF2-40B4-BE49-F238E27FC236}">
                <a16:creationId xmlns:a16="http://schemas.microsoft.com/office/drawing/2014/main" id="{A4A97B83-F477-4E2E-9D99-EBCDCE442828}"/>
              </a:ext>
            </a:extLst>
          </p:cNvPr>
          <p:cNvSpPr/>
          <p:nvPr/>
        </p:nvSpPr>
        <p:spPr>
          <a:xfrm>
            <a:off x="2490423" y="2690318"/>
            <a:ext cx="3628232" cy="276999"/>
          </a:xfrm>
          <a:prstGeom prst="rect">
            <a:avLst/>
          </a:prstGeom>
        </p:spPr>
        <p:txBody>
          <a:bodyPr wrap="square">
            <a:spAutoFit/>
          </a:bodyPr>
          <a:lstStyle/>
          <a:p>
            <a:r>
              <a:rPr lang="en-US" sz="1200" b="1" dirty="0"/>
              <a:t>Fig . 4 Equation to solve underfitting </a:t>
            </a:r>
            <a:endParaRPr lang="en-GB" sz="1200" b="1" dirty="0"/>
          </a:p>
        </p:txBody>
      </p:sp>
      <p:pic>
        <p:nvPicPr>
          <p:cNvPr id="16" name="Picture 15" descr="A close up of a logo&#10;&#10;Description automatically generated">
            <a:extLst>
              <a:ext uri="{FF2B5EF4-FFF2-40B4-BE49-F238E27FC236}">
                <a16:creationId xmlns:a16="http://schemas.microsoft.com/office/drawing/2014/main" id="{64FD3E0A-136B-4DEE-9E05-68CE0EBD6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46" y="4320387"/>
            <a:ext cx="5073620" cy="905192"/>
          </a:xfrm>
          <a:prstGeom prst="rect">
            <a:avLst/>
          </a:prstGeom>
        </p:spPr>
      </p:pic>
      <p:sp>
        <p:nvSpPr>
          <p:cNvPr id="19" name="TextBox 18">
            <a:extLst>
              <a:ext uri="{FF2B5EF4-FFF2-40B4-BE49-F238E27FC236}">
                <a16:creationId xmlns:a16="http://schemas.microsoft.com/office/drawing/2014/main" id="{D49EDB6B-CEE0-4B80-9CD4-87696F986817}"/>
              </a:ext>
            </a:extLst>
          </p:cNvPr>
          <p:cNvSpPr txBox="1"/>
          <p:nvPr/>
        </p:nvSpPr>
        <p:spPr>
          <a:xfrm>
            <a:off x="3307796" y="4320387"/>
            <a:ext cx="1963812" cy="682997"/>
          </a:xfrm>
          <a:prstGeom prst="rect">
            <a:avLst/>
          </a:prstGeom>
          <a:noFill/>
        </p:spPr>
        <p:txBody>
          <a:bodyPr wrap="square" rtlCol="0">
            <a:spAutoFit/>
          </a:bodyPr>
          <a:lstStyle/>
          <a:p>
            <a:endParaRPr lang="en-GB" dirty="0"/>
          </a:p>
        </p:txBody>
      </p:sp>
      <p:sp>
        <p:nvSpPr>
          <p:cNvPr id="20" name="TextBox 19">
            <a:extLst>
              <a:ext uri="{FF2B5EF4-FFF2-40B4-BE49-F238E27FC236}">
                <a16:creationId xmlns:a16="http://schemas.microsoft.com/office/drawing/2014/main" id="{DB9FC163-D9B7-411E-950F-5EF9636B6A70}"/>
              </a:ext>
            </a:extLst>
          </p:cNvPr>
          <p:cNvSpPr txBox="1"/>
          <p:nvPr/>
        </p:nvSpPr>
        <p:spPr>
          <a:xfrm>
            <a:off x="55232" y="3021780"/>
            <a:ext cx="11954706" cy="1200329"/>
          </a:xfrm>
          <a:prstGeom prst="rect">
            <a:avLst/>
          </a:prstGeom>
          <a:noFill/>
        </p:spPr>
        <p:txBody>
          <a:bodyPr wrap="square" rtlCol="0">
            <a:spAutoFit/>
          </a:bodyPr>
          <a:lstStyle/>
          <a:p>
            <a:r>
              <a:rPr lang="en-GB" b="1" dirty="0"/>
              <a:t>2. Overfitting</a:t>
            </a:r>
            <a:r>
              <a:rPr lang="en-GB" dirty="0"/>
              <a:t> occurs when a multiple comparison procedure is applied to model components.</a:t>
            </a:r>
          </a:p>
          <a:p>
            <a:r>
              <a:rPr lang="en-GB" dirty="0"/>
              <a:t>Errors in adding components to a model, usually called </a:t>
            </a:r>
            <a:r>
              <a:rPr lang="en-GB" b="1" dirty="0"/>
              <a:t>overfitting</a:t>
            </a:r>
            <a:r>
              <a:rPr lang="en-GB" dirty="0"/>
              <a:t>, are probably the best</a:t>
            </a:r>
          </a:p>
          <a:p>
            <a:r>
              <a:rPr lang="en-GB" dirty="0"/>
              <a:t>known pathology of induction algorithms. In empirical studies, induction algorithms often add spurious components to models. These components do not improve accuracy, and even reduce it, when models are tested on new data samples.[4]</a:t>
            </a:r>
          </a:p>
        </p:txBody>
      </p:sp>
      <p:pic>
        <p:nvPicPr>
          <p:cNvPr id="22" name="Picture 21" descr="A close up of a device&#10;&#10;Description automatically generated">
            <a:extLst>
              <a:ext uri="{FF2B5EF4-FFF2-40B4-BE49-F238E27FC236}">
                <a16:creationId xmlns:a16="http://schemas.microsoft.com/office/drawing/2014/main" id="{2EAC94CD-C2D7-412C-8D87-46FA49CFA1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0617" y="1138214"/>
            <a:ext cx="4615003" cy="872027"/>
          </a:xfrm>
          <a:prstGeom prst="rect">
            <a:avLst/>
          </a:prstGeom>
        </p:spPr>
      </p:pic>
      <p:pic>
        <p:nvPicPr>
          <p:cNvPr id="24" name="Picture 23">
            <a:extLst>
              <a:ext uri="{FF2B5EF4-FFF2-40B4-BE49-F238E27FC236}">
                <a16:creationId xmlns:a16="http://schemas.microsoft.com/office/drawing/2014/main" id="{32910453-9644-4E40-AD52-A46C30F007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4352" y="2031118"/>
            <a:ext cx="4255527" cy="623731"/>
          </a:xfrm>
          <a:prstGeom prst="rect">
            <a:avLst/>
          </a:prstGeom>
        </p:spPr>
      </p:pic>
      <p:sp>
        <p:nvSpPr>
          <p:cNvPr id="25" name="Rectangle 24">
            <a:extLst>
              <a:ext uri="{FF2B5EF4-FFF2-40B4-BE49-F238E27FC236}">
                <a16:creationId xmlns:a16="http://schemas.microsoft.com/office/drawing/2014/main" id="{436D5D4C-9B9C-4BAC-8760-FFCAB4CB479D}"/>
              </a:ext>
            </a:extLst>
          </p:cNvPr>
          <p:cNvSpPr/>
          <p:nvPr/>
        </p:nvSpPr>
        <p:spPr>
          <a:xfrm>
            <a:off x="1064796" y="5116373"/>
            <a:ext cx="4000006" cy="276999"/>
          </a:xfrm>
          <a:prstGeom prst="rect">
            <a:avLst/>
          </a:prstGeom>
        </p:spPr>
        <p:txBody>
          <a:bodyPr wrap="none">
            <a:spAutoFit/>
          </a:bodyPr>
          <a:lstStyle/>
          <a:p>
            <a:r>
              <a:rPr lang="en-US" sz="1200" b="1" dirty="0"/>
              <a:t>Fig . 5 Elastic regularization – equation to correct overfitting</a:t>
            </a:r>
            <a:endParaRPr lang="en-GB" sz="1200" b="1" dirty="0"/>
          </a:p>
        </p:txBody>
      </p:sp>
    </p:spTree>
    <p:extLst>
      <p:ext uri="{BB962C8B-B14F-4D97-AF65-F5344CB8AC3E}">
        <p14:creationId xmlns:p14="http://schemas.microsoft.com/office/powerpoint/2010/main" val="8406870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824230" y="-46026"/>
            <a:ext cx="5653727" cy="584775"/>
          </a:xfrm>
          <a:prstGeom prst="rect">
            <a:avLst/>
          </a:prstGeom>
          <a:noFill/>
        </p:spPr>
        <p:txBody>
          <a:bodyPr wrap="none" rtlCol="0">
            <a:spAutoFit/>
          </a:bodyPr>
          <a:lstStyle/>
          <a:p>
            <a:r>
              <a:rPr lang="en-US" sz="3200" b="1" dirty="0">
                <a:solidFill>
                  <a:schemeClr val="accent3"/>
                </a:solidFill>
                <a:latin typeface="Montserrat" panose="00000500000000000000" pitchFamily="50" charset="0"/>
                <a:ea typeface="Questrial" charset="0"/>
                <a:cs typeface="Questrial" charset="0"/>
              </a:rPr>
              <a:t>SOLUTIONS TO DATA SNOOPING</a:t>
            </a:r>
          </a:p>
        </p:txBody>
      </p:sp>
      <p:sp>
        <p:nvSpPr>
          <p:cNvPr id="13" name="TextBox 12"/>
          <p:cNvSpPr txBox="1"/>
          <p:nvPr/>
        </p:nvSpPr>
        <p:spPr>
          <a:xfrm>
            <a:off x="11441218" y="49877"/>
            <a:ext cx="497252" cy="830997"/>
          </a:xfrm>
          <a:prstGeom prst="rect">
            <a:avLst/>
          </a:prstGeom>
          <a:noFill/>
        </p:spPr>
        <p:txBody>
          <a:bodyPr wrap="none" rtlCol="0">
            <a:spAutoFit/>
          </a:bodyPr>
          <a:lstStyle/>
          <a:p>
            <a:fld id="{9658D5FB-F58B-D84B-A04F-AD2CF8231F70}" type="slidenum">
              <a:rPr lang="en-US" sz="4800" b="1" smtClean="0">
                <a:latin typeface="Questrial" charset="0"/>
                <a:ea typeface="Questrial" charset="0"/>
                <a:cs typeface="Questrial" charset="0"/>
              </a:rPr>
              <a:pPr/>
              <a:t>8</a:t>
            </a:fld>
            <a:endParaRPr lang="en-US" sz="4800" b="1" dirty="0">
              <a:latin typeface="Questrial" charset="0"/>
              <a:ea typeface="Questrial" charset="0"/>
              <a:cs typeface="Questrial" charset="0"/>
            </a:endParaRPr>
          </a:p>
        </p:txBody>
      </p:sp>
      <p:sp>
        <p:nvSpPr>
          <p:cNvPr id="14" name="Rectangle 3">
            <a:extLst>
              <a:ext uri="{FF2B5EF4-FFF2-40B4-BE49-F238E27FC236}">
                <a16:creationId xmlns:a16="http://schemas.microsoft.com/office/drawing/2014/main" id="{554ECDA4-E1DE-4E0F-A43C-7E3E9CDA8AB4}"/>
              </a:ext>
            </a:extLst>
          </p:cNvPr>
          <p:cNvSpPr>
            <a:spLocks noChangeArrowheads="1"/>
          </p:cNvSpPr>
          <p:nvPr/>
        </p:nvSpPr>
        <p:spPr bwMode="auto">
          <a:xfrm>
            <a:off x="72390" y="521102"/>
            <a:ext cx="1204722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eaLnBrk="0" fontAlgn="base" hangingPunct="0">
              <a:spcBef>
                <a:spcPct val="0"/>
              </a:spcBef>
              <a:spcAft>
                <a:spcPct val="0"/>
              </a:spcAft>
              <a:buFont typeface="Arial" panose="020B0604020202020204" pitchFamily="34" charset="0"/>
              <a:buChar char="•"/>
            </a:pPr>
            <a:r>
              <a:rPr lang="en-GB" dirty="0"/>
              <a:t>Protecting oneself against the problems of multiple inferences is the important information to remember</a:t>
            </a:r>
          </a:p>
          <a:p>
            <a:pPr marL="285750" lvl="0" indent="-285750">
              <a:buFont typeface="Arial" panose="020B0604020202020204" pitchFamily="34" charset="0"/>
              <a:buChar char="•"/>
            </a:pPr>
            <a:r>
              <a:rPr lang="en-GB" dirty="0"/>
              <a:t>Avoid data snooping</a:t>
            </a:r>
          </a:p>
          <a:p>
            <a:pPr marL="285750" lvl="0" indent="-285750">
              <a:buFont typeface="Arial" panose="020B0604020202020204" pitchFamily="34" charset="0"/>
              <a:buChar char="•"/>
            </a:pPr>
            <a:r>
              <a:rPr lang="en-GB" dirty="0"/>
              <a:t>Account for data snooping:</a:t>
            </a:r>
          </a:p>
          <a:p>
            <a:pPr lvl="0"/>
            <a:r>
              <a:rPr lang="en-GB" dirty="0"/>
              <a:t>Researchers unintentionally obtain misleading results by data snooping is in failing to account for all of the data snooping they engage in. In particular, in accounting for Type I error when data snooping, you need to count not just the actual hypothesis tests performed, but also all comparisons looked at when deciding which post hoc (i.e., not pre-planned) hypothesis tests to try.[6]</a:t>
            </a:r>
          </a:p>
          <a:p>
            <a:pPr lvl="0"/>
            <a:r>
              <a:rPr lang="en-GB" dirty="0"/>
              <a:t>New data and cross-validation:</a:t>
            </a:r>
          </a:p>
          <a:p>
            <a:r>
              <a:rPr lang="en-GB" dirty="0"/>
              <a:t>A very common approach is to obtain new data or to divide an existing sample into two or more subsamples, using one subsample to select a small number of models and the other subsamples to obtain unbiased scores. Cross-validation is a related approach that can be used when the process for identifying a "best" model is algorithmic.[7]</a:t>
            </a:r>
          </a:p>
        </p:txBody>
      </p:sp>
      <p:sp>
        <p:nvSpPr>
          <p:cNvPr id="4" name="TextBox 3">
            <a:extLst>
              <a:ext uri="{FF2B5EF4-FFF2-40B4-BE49-F238E27FC236}">
                <a16:creationId xmlns:a16="http://schemas.microsoft.com/office/drawing/2014/main" id="{8A010D28-421A-477F-BF0F-FED034D6E820}"/>
              </a:ext>
            </a:extLst>
          </p:cNvPr>
          <p:cNvSpPr txBox="1"/>
          <p:nvPr/>
        </p:nvSpPr>
        <p:spPr>
          <a:xfrm>
            <a:off x="7459763" y="6531124"/>
            <a:ext cx="4062636" cy="276999"/>
          </a:xfrm>
          <a:prstGeom prst="rect">
            <a:avLst/>
          </a:prstGeom>
          <a:noFill/>
        </p:spPr>
        <p:txBody>
          <a:bodyPr wrap="square" rtlCol="0">
            <a:spAutoFit/>
          </a:bodyPr>
          <a:lstStyle/>
          <a:p>
            <a:r>
              <a:rPr lang="en-US" sz="1200" b="1" dirty="0"/>
              <a:t>Fig 7 Cross Validation and testing process.</a:t>
            </a:r>
            <a:endParaRPr lang="en-GB" sz="1200" b="1" dirty="0"/>
          </a:p>
        </p:txBody>
      </p:sp>
      <p:pic>
        <p:nvPicPr>
          <p:cNvPr id="7" name="Picture 6" descr="A screenshot of a cell phone&#10;&#10;Description automatically generated">
            <a:extLst>
              <a:ext uri="{FF2B5EF4-FFF2-40B4-BE49-F238E27FC236}">
                <a16:creationId xmlns:a16="http://schemas.microsoft.com/office/drawing/2014/main" id="{7B74D833-EB93-486A-A581-39D376CCCA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9157" y="3751575"/>
            <a:ext cx="4873242" cy="2663234"/>
          </a:xfrm>
          <a:prstGeom prst="rect">
            <a:avLst/>
          </a:prstGeom>
        </p:spPr>
      </p:pic>
    </p:spTree>
    <p:extLst>
      <p:ext uri="{BB962C8B-B14F-4D97-AF65-F5344CB8AC3E}">
        <p14:creationId xmlns:p14="http://schemas.microsoft.com/office/powerpoint/2010/main" val="36503056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824230" y="-46026"/>
            <a:ext cx="5653727" cy="584775"/>
          </a:xfrm>
          <a:prstGeom prst="rect">
            <a:avLst/>
          </a:prstGeom>
          <a:noFill/>
        </p:spPr>
        <p:txBody>
          <a:bodyPr wrap="none" rtlCol="0">
            <a:spAutoFit/>
          </a:bodyPr>
          <a:lstStyle/>
          <a:p>
            <a:r>
              <a:rPr lang="en-US" sz="3200" b="1" dirty="0">
                <a:solidFill>
                  <a:schemeClr val="accent3"/>
                </a:solidFill>
                <a:latin typeface="Montserrat" panose="00000500000000000000" pitchFamily="50" charset="0"/>
                <a:ea typeface="Questrial" charset="0"/>
                <a:cs typeface="Questrial" charset="0"/>
              </a:rPr>
              <a:t>SOLUTIONS TO DATA SNOOPING</a:t>
            </a:r>
          </a:p>
        </p:txBody>
      </p:sp>
      <p:sp>
        <p:nvSpPr>
          <p:cNvPr id="13" name="TextBox 12"/>
          <p:cNvSpPr txBox="1"/>
          <p:nvPr/>
        </p:nvSpPr>
        <p:spPr>
          <a:xfrm>
            <a:off x="11441218" y="49877"/>
            <a:ext cx="497252" cy="830997"/>
          </a:xfrm>
          <a:prstGeom prst="rect">
            <a:avLst/>
          </a:prstGeom>
          <a:noFill/>
        </p:spPr>
        <p:txBody>
          <a:bodyPr wrap="none" rtlCol="0">
            <a:spAutoFit/>
          </a:bodyPr>
          <a:lstStyle/>
          <a:p>
            <a:fld id="{9658D5FB-F58B-D84B-A04F-AD2CF8231F70}" type="slidenum">
              <a:rPr lang="en-US" sz="4800" b="1" smtClean="0">
                <a:latin typeface="Questrial" charset="0"/>
                <a:ea typeface="Questrial" charset="0"/>
                <a:cs typeface="Questrial" charset="0"/>
              </a:rPr>
              <a:pPr/>
              <a:t>9</a:t>
            </a:fld>
            <a:endParaRPr lang="en-US" sz="4800" b="1" dirty="0">
              <a:latin typeface="Questrial" charset="0"/>
              <a:ea typeface="Questrial" charset="0"/>
              <a:cs typeface="Questrial" charset="0"/>
            </a:endParaRPr>
          </a:p>
        </p:txBody>
      </p:sp>
      <p:sp>
        <p:nvSpPr>
          <p:cNvPr id="14" name="Rectangle 3">
            <a:extLst>
              <a:ext uri="{FF2B5EF4-FFF2-40B4-BE49-F238E27FC236}">
                <a16:creationId xmlns:a16="http://schemas.microsoft.com/office/drawing/2014/main" id="{554ECDA4-E1DE-4E0F-A43C-7E3E9CDA8AB4}"/>
              </a:ext>
            </a:extLst>
          </p:cNvPr>
          <p:cNvSpPr>
            <a:spLocks noChangeArrowheads="1"/>
          </p:cNvSpPr>
          <p:nvPr/>
        </p:nvSpPr>
        <p:spPr bwMode="auto">
          <a:xfrm>
            <a:off x="144780" y="537358"/>
            <a:ext cx="1204722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buFont typeface="Arial" panose="020B0604020202020204" pitchFamily="34" charset="0"/>
              <a:buChar char="•"/>
            </a:pPr>
            <a:r>
              <a:rPr lang="en-GB" dirty="0"/>
              <a:t>Resampling and randomization techniques:</a:t>
            </a:r>
          </a:p>
          <a:p>
            <a:r>
              <a:rPr lang="en-GB" dirty="0"/>
              <a:t>Many of the most successful approaches are based on computationally-intensive techniques such as randomization and resampling using Monte Carlo Simulation. </a:t>
            </a:r>
          </a:p>
          <a:p>
            <a:pPr marL="285750" indent="-285750">
              <a:buFont typeface="Arial" panose="020B0604020202020204" pitchFamily="34" charset="0"/>
              <a:buChar char="•"/>
            </a:pPr>
            <a:r>
              <a:rPr lang="en-GB" dirty="0"/>
              <a:t>White’s bootstrap approach is based on resampling. Similarly, randomization tests have been employed in several knowledge discovery algorithms. [8]</a:t>
            </a:r>
          </a:p>
        </p:txBody>
      </p:sp>
      <p:sp>
        <p:nvSpPr>
          <p:cNvPr id="4" name="TextBox 3">
            <a:extLst>
              <a:ext uri="{FF2B5EF4-FFF2-40B4-BE49-F238E27FC236}">
                <a16:creationId xmlns:a16="http://schemas.microsoft.com/office/drawing/2014/main" id="{8A010D28-421A-477F-BF0F-FED034D6E820}"/>
              </a:ext>
            </a:extLst>
          </p:cNvPr>
          <p:cNvSpPr txBox="1"/>
          <p:nvPr/>
        </p:nvSpPr>
        <p:spPr>
          <a:xfrm>
            <a:off x="2985420" y="3419001"/>
            <a:ext cx="4062636" cy="276999"/>
          </a:xfrm>
          <a:prstGeom prst="rect">
            <a:avLst/>
          </a:prstGeom>
          <a:noFill/>
        </p:spPr>
        <p:txBody>
          <a:bodyPr wrap="square" rtlCol="0">
            <a:spAutoFit/>
          </a:bodyPr>
          <a:lstStyle/>
          <a:p>
            <a:r>
              <a:rPr lang="en-US" sz="1200" b="1" dirty="0"/>
              <a:t>Fig. 8 White’s Reality Check Equation</a:t>
            </a:r>
            <a:endParaRPr lang="en-GB" sz="1200" b="1" dirty="0"/>
          </a:p>
        </p:txBody>
      </p:sp>
      <p:sp>
        <p:nvSpPr>
          <p:cNvPr id="2" name="TextBox 1">
            <a:extLst>
              <a:ext uri="{FF2B5EF4-FFF2-40B4-BE49-F238E27FC236}">
                <a16:creationId xmlns:a16="http://schemas.microsoft.com/office/drawing/2014/main" id="{66C32C3D-8045-4EDC-91D3-6E65D1C06AC2}"/>
              </a:ext>
            </a:extLst>
          </p:cNvPr>
          <p:cNvSpPr txBox="1"/>
          <p:nvPr/>
        </p:nvSpPr>
        <p:spPr>
          <a:xfrm>
            <a:off x="144780" y="3824957"/>
            <a:ext cx="10352971" cy="369332"/>
          </a:xfrm>
          <a:prstGeom prst="rect">
            <a:avLst/>
          </a:prstGeom>
          <a:noFill/>
        </p:spPr>
        <p:txBody>
          <a:bodyPr wrap="square" rtlCol="0">
            <a:spAutoFit/>
          </a:bodyPr>
          <a:lstStyle/>
          <a:p>
            <a:pPr marL="285750" indent="-285750">
              <a:buFont typeface="Arial" panose="020B0604020202020204" pitchFamily="34" charset="0"/>
              <a:buChar char="•"/>
            </a:pPr>
            <a:r>
              <a:rPr lang="en-US" dirty="0"/>
              <a:t>Hansen's Test of Superior Predictive Ability (SPA)</a:t>
            </a:r>
          </a:p>
        </p:txBody>
      </p:sp>
      <p:pic>
        <p:nvPicPr>
          <p:cNvPr id="5" name="Picture 4" descr="A screenshot of a cell phone&#10;&#10;Description automatically generated">
            <a:extLst>
              <a:ext uri="{FF2B5EF4-FFF2-40B4-BE49-F238E27FC236}">
                <a16:creationId xmlns:a16="http://schemas.microsoft.com/office/drawing/2014/main" id="{E3E75351-87D1-44B8-96B3-4B0EB697E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752" y="1787545"/>
            <a:ext cx="4932029" cy="983899"/>
          </a:xfrm>
          <a:prstGeom prst="rect">
            <a:avLst/>
          </a:prstGeom>
        </p:spPr>
      </p:pic>
      <p:pic>
        <p:nvPicPr>
          <p:cNvPr id="8" name="Picture 7">
            <a:extLst>
              <a:ext uri="{FF2B5EF4-FFF2-40B4-BE49-F238E27FC236}">
                <a16:creationId xmlns:a16="http://schemas.microsoft.com/office/drawing/2014/main" id="{894015DC-13BE-4820-8710-F02BBF7B40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144" y="2718788"/>
            <a:ext cx="5026032" cy="576552"/>
          </a:xfrm>
          <a:prstGeom prst="rect">
            <a:avLst/>
          </a:prstGeom>
        </p:spPr>
      </p:pic>
      <p:pic>
        <p:nvPicPr>
          <p:cNvPr id="11" name="Picture 10" descr="A close up of a logo&#10;&#10;Description automatically generated">
            <a:extLst>
              <a:ext uri="{FF2B5EF4-FFF2-40B4-BE49-F238E27FC236}">
                <a16:creationId xmlns:a16="http://schemas.microsoft.com/office/drawing/2014/main" id="{74D85EF8-943C-4F28-8B00-FEA17416ED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2752" y="4222880"/>
            <a:ext cx="2338405" cy="542929"/>
          </a:xfrm>
          <a:prstGeom prst="rect">
            <a:avLst/>
          </a:prstGeom>
        </p:spPr>
      </p:pic>
      <p:pic>
        <p:nvPicPr>
          <p:cNvPr id="15" name="Picture 14" descr="A picture containing clock&#10;&#10;Description automatically generated">
            <a:extLst>
              <a:ext uri="{FF2B5EF4-FFF2-40B4-BE49-F238E27FC236}">
                <a16:creationId xmlns:a16="http://schemas.microsoft.com/office/drawing/2014/main" id="{E87ECFE2-AA3E-41B4-AF0A-9DECA49607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2144" y="4794400"/>
            <a:ext cx="3748115" cy="776293"/>
          </a:xfrm>
          <a:prstGeom prst="rect">
            <a:avLst/>
          </a:prstGeom>
        </p:spPr>
      </p:pic>
      <p:sp>
        <p:nvSpPr>
          <p:cNvPr id="16" name="Rectangle 15">
            <a:extLst>
              <a:ext uri="{FF2B5EF4-FFF2-40B4-BE49-F238E27FC236}">
                <a16:creationId xmlns:a16="http://schemas.microsoft.com/office/drawing/2014/main" id="{07C287A0-BD7A-4F76-8221-1E01274DFCFE}"/>
              </a:ext>
            </a:extLst>
          </p:cNvPr>
          <p:cNvSpPr/>
          <p:nvPr/>
        </p:nvSpPr>
        <p:spPr>
          <a:xfrm>
            <a:off x="2985420" y="5386589"/>
            <a:ext cx="3895618" cy="276999"/>
          </a:xfrm>
          <a:prstGeom prst="rect">
            <a:avLst/>
          </a:prstGeom>
        </p:spPr>
        <p:txBody>
          <a:bodyPr wrap="none">
            <a:spAutoFit/>
          </a:bodyPr>
          <a:lstStyle/>
          <a:p>
            <a:r>
              <a:rPr lang="en-US" sz="1200" b="1" dirty="0"/>
              <a:t>Fig. 9 Hansen’s Test of Superior Predictive Ability Equation</a:t>
            </a:r>
            <a:endParaRPr lang="en-GB" sz="1200" b="1" dirty="0"/>
          </a:p>
        </p:txBody>
      </p:sp>
    </p:spTree>
    <p:extLst>
      <p:ext uri="{BB962C8B-B14F-4D97-AF65-F5344CB8AC3E}">
        <p14:creationId xmlns:p14="http://schemas.microsoft.com/office/powerpoint/2010/main" val="26725073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FEAB74D5C2E34288B796D28660454C" ma:contentTypeVersion="8" ma:contentTypeDescription="Create a new document." ma:contentTypeScope="" ma:versionID="eb9ac01b5d7782c468ab9e98a2c44cc1">
  <xsd:schema xmlns:xsd="http://www.w3.org/2001/XMLSchema" xmlns:xs="http://www.w3.org/2001/XMLSchema" xmlns:p="http://schemas.microsoft.com/office/2006/metadata/properties" xmlns:ns3="99bc5e17-cf92-44d8-ab12-1b3b3c88cd1d" targetNamespace="http://schemas.microsoft.com/office/2006/metadata/properties" ma:root="true" ma:fieldsID="27968adcfd8c6adac3566ac336a8afa3" ns3:_="">
    <xsd:import namespace="99bc5e17-cf92-44d8-ab12-1b3b3c88cd1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bc5e17-cf92-44d8-ab12-1b3b3c88cd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B688CF-4DA9-42AD-80C1-B80E58DD30C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A5D9A09-7D09-462B-AEEE-C661A41D547B}">
  <ds:schemaRefs>
    <ds:schemaRef ds:uri="http://schemas.microsoft.com/sharepoint/v3/contenttype/forms"/>
  </ds:schemaRefs>
</ds:datastoreItem>
</file>

<file path=customXml/itemProps3.xml><?xml version="1.0" encoding="utf-8"?>
<ds:datastoreItem xmlns:ds="http://schemas.openxmlformats.org/officeDocument/2006/customXml" ds:itemID="{1572BD1A-E93A-46D3-99AB-B5CF11FD3C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bc5e17-cf92-44d8-ab12-1b3b3c88cd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37</TotalTime>
  <Words>1493</Words>
  <Application>Microsoft Office PowerPoint</Application>
  <PresentationFormat>Widescreen</PresentationFormat>
  <Paragraphs>92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Lato</vt:lpstr>
      <vt:lpstr>Montserrat</vt:lpstr>
      <vt:lpstr>Questrial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folashikemiolaniyan@outlook.com</dc:creator>
  <cp:lastModifiedBy>Folashikemi Maryam Asani Olaniyan</cp:lastModifiedBy>
  <cp:revision>5</cp:revision>
  <dcterms:created xsi:type="dcterms:W3CDTF">2020-03-09T03:30:40Z</dcterms:created>
  <dcterms:modified xsi:type="dcterms:W3CDTF">2020-07-07T20:02:29Z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0x010100E7FEAB74D5C2E34288B796D28660454C</vt:lpwstr>
  </property>
</Properties>
</file>