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172200" cx="10972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0c70fabe5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30c70fabe5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3" name="Google Shape;453;g30c70fabe5_0_0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-4267" l="-5218" r="58849" t="22933"/>
          <a:stretch/>
        </p:blipFill>
        <p:spPr>
          <a:xfrm flipH="1" rot="10800000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 with CONFIDENTIAL">
  <p:cSld name="Title, Subtitle, and Content with CONFIDENTIAL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7049729" y="5781717"/>
            <a:ext cx="27630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Two Content">
  <p:cSld name="Title, Subtitle, and 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3" type="body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6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>
  <p:cSld name="DEMO Placehol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 with CONFIDENTIAL">
  <p:cSld name="Title, Subtitle, and Content with CONFIDENTIAL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Two Content">
  <p:cSld name="Title, Subtitle, and 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>
  <p:cSld name="DEMO Placehol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-4270" l="-5216" r="58847" t="22936"/>
          <a:stretch/>
        </p:blipFill>
        <p:spPr>
          <a:xfrm flipH="1" rot="10800000">
            <a:off x="0" y="0"/>
            <a:ext cx="109727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-168" l="-7772" r="64278" t="26752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 flipH="1" rot="10800000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37" y="3902417"/>
            <a:ext cx="3232860" cy="11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9743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517402" y="200236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6" cy="2063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GPU-accelerated vs. CPU-only Applications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Google Shape;397;p25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98" name="Google Shape;398;p25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99" name="Google Shape;399;p25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0" name="Google Shape;400;p25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401" name="Google Shape;401;p25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402" name="Google Shape;402;p25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25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04" name="Google Shape;404;p25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5" name="Google Shape;405;p25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6" name="Google Shape;406;p25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7" name="Google Shape;407;p25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408" name="Google Shape;408;p25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/>
          </a:p>
        </p:txBody>
      </p:sp>
      <p:sp>
        <p:nvSpPr>
          <p:cNvPr id="409" name="Google Shape;409;p25"/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/>
          </a:p>
        </p:txBody>
      </p:sp>
      <p:sp>
        <p:nvSpPr>
          <p:cNvPr id="410" name="Google Shape;410;p25"/>
          <p:cNvSpPr txBox="1"/>
          <p:nvPr/>
        </p:nvSpPr>
        <p:spPr>
          <a:xfrm>
            <a:off x="5142156" y="4045270"/>
            <a:ext cx="255836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verifyWork()</a:t>
            </a:r>
            <a:endParaRPr/>
          </a:p>
        </p:txBody>
      </p:sp>
      <p:grpSp>
        <p:nvGrpSpPr>
          <p:cNvPr id="411" name="Google Shape;411;p25"/>
          <p:cNvGrpSpPr/>
          <p:nvPr/>
        </p:nvGrpSpPr>
        <p:grpSpPr>
          <a:xfrm flipH="1" rot="10800000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412" name="Google Shape;412;p25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413" name="Google Shape;413;p25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414" name="Google Shape;414;p25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25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6" name="Google Shape;416;p25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417" name="Google Shape;417;p25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25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9" name="Google Shape;419;p25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420" name="Google Shape;420;p25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421" name="Google Shape;421;p25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25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3" name="Google Shape;423;p25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424" name="Google Shape;424;p25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25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26" name="Google Shape;426;p25"/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427" name="Google Shape;427;p25"/>
            <p:cNvSpPr/>
            <p:nvPr/>
          </p:nvSpPr>
          <p:spPr>
            <a:xfrm flipH="1" rot="10800000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 flipH="1" rot="10800000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 flipH="1" rot="10800000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5"/>
            <p:cNvSpPr/>
            <p:nvPr/>
          </p:nvSpPr>
          <p:spPr>
            <a:xfrm flipH="1" rot="10800000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5"/>
            <p:cNvSpPr/>
            <p:nvPr/>
          </p:nvSpPr>
          <p:spPr>
            <a:xfrm flipH="1" rot="10800000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5"/>
            <p:cNvSpPr/>
            <p:nvPr/>
          </p:nvSpPr>
          <p:spPr>
            <a:xfrm flipH="1" rot="10800000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 flipH="1" rot="10800000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 flipH="1" rot="10800000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25"/>
          <p:cNvGrpSpPr/>
          <p:nvPr/>
        </p:nvGrpSpPr>
        <p:grpSpPr>
          <a:xfrm>
            <a:off x="5235443" y="2047567"/>
            <a:ext cx="2322558" cy="205396"/>
            <a:chOff x="7489958" y="3733107"/>
            <a:chExt cx="2322558" cy="205396"/>
          </a:xfrm>
        </p:grpSpPr>
        <p:sp>
          <p:nvSpPr>
            <p:cNvPr id="436" name="Google Shape;436;p25"/>
            <p:cNvSpPr/>
            <p:nvPr/>
          </p:nvSpPr>
          <p:spPr>
            <a:xfrm flipH="1" rot="10800000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 flipH="1" rot="10800000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 flipH="1" rot="10800000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 flipH="1" rot="10800000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 flipH="1" rot="10800000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 flipH="1" rot="10800000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 flipH="1" rot="10800000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 flipH="1" rot="10800000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25"/>
          <p:cNvGrpSpPr/>
          <p:nvPr/>
        </p:nvGrpSpPr>
        <p:grpSpPr>
          <a:xfrm>
            <a:off x="4834379" y="231006"/>
            <a:ext cx="307777" cy="5005138"/>
            <a:chOff x="4834379" y="231006"/>
            <a:chExt cx="307777" cy="5005138"/>
          </a:xfrm>
        </p:grpSpPr>
        <p:cxnSp>
          <p:nvCxnSpPr>
            <p:cNvPr id="445" name="Google Shape;445;p25"/>
            <p:cNvCxnSpPr/>
            <p:nvPr/>
          </p:nvCxnSpPr>
          <p:spPr>
            <a:xfrm>
              <a:off x="5081441" y="231006"/>
              <a:ext cx="0" cy="500513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6" name="Google Shape;446;p25"/>
            <p:cNvSpPr txBox="1"/>
            <p:nvPr/>
          </p:nvSpPr>
          <p:spPr>
            <a:xfrm rot="5400000">
              <a:off x="4402159" y="4049472"/>
              <a:ext cx="1172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/>
            </a:p>
          </p:txBody>
        </p:sp>
      </p:grpSp>
      <p:sp>
        <p:nvSpPr>
          <p:cNvPr id="447" name="Google Shape;447;p25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8" name="Google Shape;448;p25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data accesses by the CPU will automatically be migrated</a:t>
            </a:r>
            <a:endParaRPr/>
          </a:p>
        </p:txBody>
      </p:sp>
      <p:sp>
        <p:nvSpPr>
          <p:cNvPr id="449" name="Google Shape;449;p25"/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7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5" name="Google Shape;85;p1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6" name="Google Shape;86;p17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/>
          </a:p>
        </p:txBody>
      </p:sp>
      <p:grpSp>
        <p:nvGrpSpPr>
          <p:cNvPr id="90" name="Google Shape;90;p17"/>
          <p:cNvGrpSpPr/>
          <p:nvPr/>
        </p:nvGrpSpPr>
        <p:grpSpPr>
          <a:xfrm flipH="1" rot="10800000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91" name="Google Shape;91;p17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92" name="Google Shape;92;p17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93" name="Google Shape;93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" name="Google Shape;95;p17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96" name="Google Shape;96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" name="Google Shape;98;p17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99" name="Google Shape;99;p17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00" name="Google Shape;100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2" name="Google Shape;102;p17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03" name="Google Shape;103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cxnSp>
        <p:nvCxnSpPr>
          <p:cNvPr id="105" name="Google Shape;105;p17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7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CPU-only applications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allocated on CPU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8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14" name="Google Shape;114;p18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445844" y="4045270"/>
            <a:ext cx="385774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 flipH="1" rot="10800000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120" name="Google Shape;120;p18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21" name="Google Shape;121;p18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22" name="Google Shape;122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4" name="Google Shape;124;p18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25" name="Google Shape;125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7" name="Google Shape;127;p18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28" name="Google Shape;128;p18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29" name="Google Shape;129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1" name="Google Shape;131;p18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32" name="Google Shape;132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34" name="Google Shape;134;p18"/>
          <p:cNvGrpSpPr/>
          <p:nvPr/>
        </p:nvGrpSpPr>
        <p:grpSpPr>
          <a:xfrm>
            <a:off x="3546950" y="2047567"/>
            <a:ext cx="3655529" cy="205396"/>
            <a:chOff x="3546950" y="2047567"/>
            <a:chExt cx="3655529" cy="205396"/>
          </a:xfrm>
        </p:grpSpPr>
        <p:sp>
          <p:nvSpPr>
            <p:cNvPr id="135" name="Google Shape;135;p18"/>
            <p:cNvSpPr/>
            <p:nvPr/>
          </p:nvSpPr>
          <p:spPr>
            <a:xfrm flipH="1" rot="10800000">
              <a:off x="354695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 flipH="1" rot="10800000">
              <a:off x="403982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 flipH="1" rot="10800000">
              <a:off x="4532702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 flipH="1" rot="10800000">
              <a:off x="5025578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 flipH="1" rot="10800000">
              <a:off x="551845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 flipH="1" rot="10800000">
              <a:off x="601133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 flipH="1" rot="10800000">
              <a:off x="650420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 flipH="1" rot="10800000">
              <a:off x="699708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" name="Google Shape;143;p18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8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…and all work is performed on CPU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9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52" name="Google Shape;152;p19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3445844" y="4045270"/>
            <a:ext cx="385774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7407134" y="4045269"/>
            <a:ext cx="255836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verifyWork()</a:t>
            </a:r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 flipH="1" rot="10800000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159" name="Google Shape;159;p19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60" name="Google Shape;160;p19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61" name="Google Shape;161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" name="Google Shape;163;p19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64" name="Google Shape;164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6" name="Google Shape;166;p19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67" name="Google Shape;167;p19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68" name="Google Shape;168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" name="Google Shape;170;p19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71" name="Google Shape;171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73" name="Google Shape;173;p19"/>
          <p:cNvGrpSpPr/>
          <p:nvPr/>
        </p:nvGrpSpPr>
        <p:grpSpPr>
          <a:xfrm>
            <a:off x="3546950" y="2047567"/>
            <a:ext cx="3655529" cy="205396"/>
            <a:chOff x="3546950" y="2047567"/>
            <a:chExt cx="3655529" cy="205396"/>
          </a:xfrm>
        </p:grpSpPr>
        <p:sp>
          <p:nvSpPr>
            <p:cNvPr id="174" name="Google Shape;174;p19"/>
            <p:cNvSpPr/>
            <p:nvPr/>
          </p:nvSpPr>
          <p:spPr>
            <a:xfrm flipH="1" rot="10800000">
              <a:off x="354695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 flipH="1" rot="10800000">
              <a:off x="403982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 flipH="1" rot="10800000">
              <a:off x="4532702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 flipH="1" rot="10800000">
              <a:off x="5025578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 flipH="1" rot="10800000">
              <a:off x="551845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 flipH="1" rot="10800000">
              <a:off x="601133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 flipH="1" rot="10800000">
              <a:off x="650420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 flipH="1" rot="10800000">
              <a:off x="699708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19"/>
          <p:cNvGrpSpPr/>
          <p:nvPr/>
        </p:nvGrpSpPr>
        <p:grpSpPr>
          <a:xfrm>
            <a:off x="7494293" y="2047567"/>
            <a:ext cx="2322558" cy="205396"/>
            <a:chOff x="7489958" y="3733107"/>
            <a:chExt cx="2322558" cy="205396"/>
          </a:xfrm>
        </p:grpSpPr>
        <p:sp>
          <p:nvSpPr>
            <p:cNvPr id="183" name="Google Shape;183;p19"/>
            <p:cNvSpPr/>
            <p:nvPr/>
          </p:nvSpPr>
          <p:spPr>
            <a:xfrm flipH="1" rot="10800000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 flipH="1" rot="10800000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 flipH="1" rot="10800000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 flipH="1" rot="10800000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 flipH="1" rot="10800000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 flipH="1" rot="10800000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 rot="10800000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 rot="10800000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1" name="Google Shape;191;p19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19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…and all work is performed on CPU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accelerated applications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allocated with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cudaMallocManaged()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2" name="Google Shape;202;p20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204" name="Google Shape;204;p20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20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6" name="Google Shape;206;p20"/>
          <p:cNvCxnSpPr/>
          <p:nvPr/>
        </p:nvCxnSpPr>
        <p:spPr>
          <a:xfrm>
            <a:off x="1081174" y="1770819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7" name="Google Shape;207;p20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210" name="Google Shape;210;p20"/>
          <p:cNvGrpSpPr/>
          <p:nvPr/>
        </p:nvGrpSpPr>
        <p:grpSpPr>
          <a:xfrm flipH="1" rot="10800000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211" name="Google Shape;211;p20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12" name="Google Shape;212;p20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13" name="Google Shape;213;p2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5" name="Google Shape;215;p20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16" name="Google Shape;216;p2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2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8" name="Google Shape;218;p20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19" name="Google Shape;219;p20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20" name="Google Shape;220;p2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2" name="Google Shape;222;p20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23" name="Google Shape;223;p20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0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25" name="Google Shape;225;p20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where it can be accessed and worked on by the CPU</a:t>
            </a:r>
            <a:endParaRPr/>
          </a:p>
        </p:txBody>
      </p:sp>
      <p:cxnSp>
        <p:nvCxnSpPr>
          <p:cNvPr id="231" name="Google Shape;231;p21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32" name="Google Shape;232;p2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33" name="Google Shape;233;p21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4" name="Google Shape;234;p21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236" name="Google Shape;236;p21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21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8" name="Google Shape;238;p21"/>
          <p:cNvCxnSpPr/>
          <p:nvPr/>
        </p:nvCxnSpPr>
        <p:spPr>
          <a:xfrm>
            <a:off x="1081174" y="1770819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9" name="Google Shape;239;p21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/>
          </a:p>
        </p:txBody>
      </p:sp>
      <p:grpSp>
        <p:nvGrpSpPr>
          <p:cNvPr id="243" name="Google Shape;243;p21"/>
          <p:cNvGrpSpPr/>
          <p:nvPr/>
        </p:nvGrpSpPr>
        <p:grpSpPr>
          <a:xfrm flipH="1" rot="10800000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244" name="Google Shape;244;p21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45" name="Google Shape;245;p21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46" name="Google Shape;246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8" name="Google Shape;248;p21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49" name="Google Shape;249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1" name="Google Shape;251;p21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52" name="Google Shape;252;p21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53" name="Google Shape;253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5" name="Google Shape;255;p21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6" name="Google Shape;256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58" name="Google Shape;258;p21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22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64" name="Google Shape;264;p2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65" name="Google Shape;265;p22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66" name="Google Shape;266;p22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268" name="Google Shape;268;p22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22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0" name="Google Shape;270;p22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1" name="Google Shape;271;p22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/>
          </a:p>
        </p:txBody>
      </p:sp>
      <p:sp>
        <p:nvSpPr>
          <p:cNvPr id="275" name="Google Shape;275;p22"/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/>
          </a:p>
        </p:txBody>
      </p:sp>
      <p:grpSp>
        <p:nvGrpSpPr>
          <p:cNvPr id="276" name="Google Shape;276;p22"/>
          <p:cNvGrpSpPr/>
          <p:nvPr/>
        </p:nvGrpSpPr>
        <p:grpSpPr>
          <a:xfrm flipH="1" rot="10800000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277" name="Google Shape;277;p22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78" name="Google Shape;278;p22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79" name="Google Shape;279;p22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22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1" name="Google Shape;281;p22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82" name="Google Shape;282;p22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22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4" name="Google Shape;284;p22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85" name="Google Shape;285;p22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86" name="Google Shape;286;p22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22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8" name="Google Shape;288;p22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89" name="Google Shape;289;p22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p22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91" name="Google Shape;291;p22"/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292" name="Google Shape;292;p22"/>
            <p:cNvSpPr/>
            <p:nvPr/>
          </p:nvSpPr>
          <p:spPr>
            <a:xfrm flipH="1" rot="10800000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 flipH="1" rot="10800000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 flipH="1" rot="10800000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 flipH="1" rot="10800000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 flipH="1" rot="10800000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 flipH="1" rot="10800000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 flipH="1" rot="10800000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 flipH="1" rot="10800000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22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and automatically migrated to the GPU where parallel work can be done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23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07" name="Google Shape;307;p2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08" name="Google Shape;308;p23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9" name="Google Shape;309;p23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311" name="Google Shape;311;p23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23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3" name="Google Shape;313;p23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4" name="Google Shape;314;p23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/>
          </a:p>
        </p:txBody>
      </p:sp>
      <p:grpSp>
        <p:nvGrpSpPr>
          <p:cNvPr id="319" name="Google Shape;319;p23"/>
          <p:cNvGrpSpPr/>
          <p:nvPr/>
        </p:nvGrpSpPr>
        <p:grpSpPr>
          <a:xfrm flipH="1" rot="10800000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320" name="Google Shape;320;p23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321" name="Google Shape;321;p23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22" name="Google Shape;322;p23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4" name="Google Shape;324;p23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25" name="Google Shape;325;p23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23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7" name="Google Shape;327;p23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328" name="Google Shape;328;p23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29" name="Google Shape;329;p23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23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1" name="Google Shape;331;p23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32" name="Google Shape;332;p23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3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34" name="Google Shape;334;p23"/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335" name="Google Shape;335;p23"/>
            <p:cNvSpPr/>
            <p:nvPr/>
          </p:nvSpPr>
          <p:spPr>
            <a:xfrm flipH="1" rot="10800000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 flipH="1" rot="10800000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 flipH="1" rot="10800000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 flipH="1" rot="10800000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 flipH="1" rot="10800000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 flipH="1" rot="10800000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 flipH="1" rot="10800000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 flipH="1" rot="10800000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23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on the GPU is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asynchronous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CPU can work at the same time</a:t>
            </a:r>
            <a:endParaRPr/>
          </a:p>
        </p:txBody>
      </p:sp>
      <p:sp>
        <p:nvSpPr>
          <p:cNvPr id="345" name="Google Shape;345;p23"/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0" name="Google Shape;350;p24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51" name="Google Shape;351;p24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52" name="Google Shape;352;p24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53" name="Google Shape;353;p2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355" name="Google Shape;355;p24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24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57" name="Google Shape;357;p24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58" name="Google Shape;358;p24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24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361" name="Google Shape;361;p24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/>
          </a:p>
        </p:txBody>
      </p:sp>
      <p:sp>
        <p:nvSpPr>
          <p:cNvPr id="362" name="Google Shape;362;p24"/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/>
          </a:p>
        </p:txBody>
      </p:sp>
      <p:grpSp>
        <p:nvGrpSpPr>
          <p:cNvPr id="363" name="Google Shape;363;p24"/>
          <p:cNvGrpSpPr/>
          <p:nvPr/>
        </p:nvGrpSpPr>
        <p:grpSpPr>
          <a:xfrm flipH="1" rot="10800000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364" name="Google Shape;364;p24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365" name="Google Shape;365;p24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66" name="Google Shape;366;p24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24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8" name="Google Shape;368;p24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69" name="Google Shape;369;p24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24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1" name="Google Shape;371;p24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372" name="Google Shape;372;p24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73" name="Google Shape;373;p24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5" name="Google Shape;375;p24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76" name="Google Shape;376;p24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24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78" name="Google Shape;378;p24"/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379" name="Google Shape;379;p24"/>
            <p:cNvSpPr/>
            <p:nvPr/>
          </p:nvSpPr>
          <p:spPr>
            <a:xfrm flipH="1" rot="10800000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 flipH="1" rot="10800000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4"/>
            <p:cNvSpPr/>
            <p:nvPr/>
          </p:nvSpPr>
          <p:spPr>
            <a:xfrm flipH="1" rot="10800000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4"/>
            <p:cNvSpPr/>
            <p:nvPr/>
          </p:nvSpPr>
          <p:spPr>
            <a:xfrm flipH="1" rot="10800000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 flipH="1" rot="10800000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4"/>
            <p:cNvSpPr/>
            <p:nvPr/>
          </p:nvSpPr>
          <p:spPr>
            <a:xfrm flipH="1" rot="10800000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4"/>
            <p:cNvSpPr/>
            <p:nvPr/>
          </p:nvSpPr>
          <p:spPr>
            <a:xfrm flipH="1" rot="10800000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4"/>
            <p:cNvSpPr/>
            <p:nvPr/>
          </p:nvSpPr>
          <p:spPr>
            <a:xfrm flipH="1" rot="10800000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24"/>
          <p:cNvGrpSpPr/>
          <p:nvPr/>
        </p:nvGrpSpPr>
        <p:grpSpPr>
          <a:xfrm>
            <a:off x="4834379" y="231006"/>
            <a:ext cx="307777" cy="5005138"/>
            <a:chOff x="4834379" y="231006"/>
            <a:chExt cx="307777" cy="5005138"/>
          </a:xfrm>
        </p:grpSpPr>
        <p:cxnSp>
          <p:nvCxnSpPr>
            <p:cNvPr id="388" name="Google Shape;388;p24"/>
            <p:cNvCxnSpPr/>
            <p:nvPr/>
          </p:nvCxnSpPr>
          <p:spPr>
            <a:xfrm>
              <a:off x="5081441" y="231006"/>
              <a:ext cx="0" cy="500513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9" name="Google Shape;389;p24"/>
            <p:cNvSpPr txBox="1"/>
            <p:nvPr/>
          </p:nvSpPr>
          <p:spPr>
            <a:xfrm rot="5400000">
              <a:off x="4402159" y="4049472"/>
              <a:ext cx="1172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/>
            </a:p>
          </p:txBody>
        </p:sp>
      </p:grpSp>
      <p:sp>
        <p:nvSpPr>
          <p:cNvPr id="390" name="Google Shape;390;p24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1" name="Google Shape;391;p24"/>
          <p:cNvSpPr txBox="1"/>
          <p:nvPr/>
        </p:nvSpPr>
        <p:spPr>
          <a:xfrm>
            <a:off x="7421078" y="211756"/>
            <a:ext cx="3262964" cy="95410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code can sync with the asynchronous GPU work, waiting for it to complete, with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cudaDeviceSynchronize()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