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7" r:id="rId2"/>
    <p:sldId id="292" r:id="rId3"/>
    <p:sldId id="260" r:id="rId4"/>
    <p:sldId id="261" r:id="rId5"/>
    <p:sldId id="262" r:id="rId6"/>
    <p:sldId id="263" r:id="rId7"/>
    <p:sldId id="265" r:id="rId8"/>
    <p:sldId id="266" r:id="rId9"/>
    <p:sldId id="269" r:id="rId10"/>
    <p:sldId id="293" r:id="rId11"/>
    <p:sldId id="294" r:id="rId12"/>
    <p:sldId id="273" r:id="rId13"/>
    <p:sldId id="282" r:id="rId14"/>
    <p:sldId id="281" r:id="rId15"/>
    <p:sldId id="274" r:id="rId16"/>
    <p:sldId id="275" r:id="rId17"/>
    <p:sldId id="296" r:id="rId18"/>
    <p:sldId id="287" r:id="rId19"/>
    <p:sldId id="288" r:id="rId20"/>
    <p:sldId id="279" r:id="rId21"/>
    <p:sldId id="280" r:id="rId22"/>
    <p:sldId id="284" r:id="rId23"/>
    <p:sldId id="285" r:id="rId24"/>
    <p:sldId id="295" r:id="rId25"/>
    <p:sldId id="291" r:id="rId26"/>
  </p:sldIdLst>
  <p:sldSz cx="9144000" cy="5149850"/>
  <p:notesSz cx="9144000" cy="51498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7F18"/>
    <a:srgbClr val="E4851C"/>
    <a:srgbClr val="FDCBA1"/>
    <a:srgbClr val="FB4217"/>
    <a:srgbClr val="1B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6236" autoAdjust="0"/>
  </p:normalViewPr>
  <p:slideViewPr>
    <p:cSldViewPr>
      <p:cViewPr varScale="1">
        <p:scale>
          <a:sx n="89" d="100"/>
          <a:sy n="89" d="100"/>
        </p:scale>
        <p:origin x="86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72DB5-6EA0-4C80-91DC-73A890832693}"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1848CA7B-7FB5-4CAF-A372-297EDC440143}">
      <dgm:prSet phldrT="[Text]" custT="1"/>
      <dgm:spPr>
        <a:solidFill>
          <a:srgbClr val="1BF730"/>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Présentation</a:t>
          </a:r>
          <a:r>
            <a:rPr lang="en-US" sz="1200" b="1" spc="5"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de</a:t>
          </a:r>
          <a:r>
            <a:rPr lang="en-US" sz="1200" b="1" spc="-15"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la</a:t>
          </a:r>
          <a:r>
            <a:rPr lang="en-US" sz="1200" b="1" spc="-15"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problématique</a:t>
          </a:r>
          <a:r>
            <a:rPr lang="en-US" sz="1200" b="1"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8B530A4E-0A03-4452-9E91-65CBA02847D6}" type="parTrans" cxnId="{BD398031-2441-465F-B5F7-564FE3A1F26B}">
      <dgm:prSet/>
      <dgm:spPr/>
      <dgm:t>
        <a:bodyPr/>
        <a:lstStyle/>
        <a:p>
          <a:endParaRPr lang="en-US" b="1">
            <a:solidFill>
              <a:schemeClr val="tx1"/>
            </a:solidFill>
            <a:latin typeface="Consolas" panose="020B0609020204030204" pitchFamily="49" charset="0"/>
          </a:endParaRPr>
        </a:p>
      </dgm:t>
    </dgm:pt>
    <dgm:pt modelId="{185E3DFC-A099-44C2-B6AA-EB7C7390F983}" type="sibTrans" cxnId="{BD398031-2441-465F-B5F7-564FE3A1F26B}">
      <dgm:prSet/>
      <dgm:spPr>
        <a:solidFill>
          <a:srgbClr val="BBBBBB"/>
        </a:solidFill>
      </dgm:spPr>
      <dgm:t>
        <a:bodyPr/>
        <a:lstStyle/>
        <a:p>
          <a:endParaRPr lang="en-US" b="1">
            <a:solidFill>
              <a:schemeClr val="tx1"/>
            </a:solidFill>
            <a:latin typeface="Consolas" panose="020B0609020204030204" pitchFamily="49" charset="0"/>
          </a:endParaRPr>
        </a:p>
      </dgm:t>
    </dgm:pt>
    <dgm:pt modelId="{A4305547-9E67-4F4A-BFAA-B4784A6CDCDA}">
      <dgm:prSet phldrT="[Text]" custT="1"/>
      <dgm:spPr>
        <a:solidFill>
          <a:srgbClr val="F97F18"/>
        </a:solidFill>
      </dgm:spPr>
      <dgm:t>
        <a:bodyPr/>
        <a:lstStyle/>
        <a:p>
          <a:pPr>
            <a:buFont typeface="Symbol"/>
            <a:buChar char=""/>
          </a:pPr>
          <a:r>
            <a:rPr lang="en-US" sz="1200" b="1" spc="-15" dirty="0">
              <a:solidFill>
                <a:schemeClr val="tx1"/>
              </a:solidFill>
              <a:latin typeface="Consolas" panose="020B0609020204030204" pitchFamily="49" charset="0"/>
              <a:cs typeface="Microsoft Sans Serif"/>
            </a:rPr>
            <a:t>La</a:t>
          </a:r>
          <a:r>
            <a:rPr lang="en-US" sz="1200" b="1" spc="-10" dirty="0">
              <a:solidFill>
                <a:schemeClr val="tx1"/>
              </a:solidFill>
              <a:latin typeface="Consolas" panose="020B0609020204030204" pitchFamily="49" charset="0"/>
              <a:cs typeface="Microsoft Sans Serif"/>
            </a:rPr>
            <a:t> base</a:t>
          </a:r>
          <a:r>
            <a:rPr lang="en-US" sz="1200" b="1" spc="-5" dirty="0">
              <a:solidFill>
                <a:schemeClr val="tx1"/>
              </a:solidFill>
              <a:latin typeface="Consolas" panose="020B0609020204030204" pitchFamily="49" charset="0"/>
              <a:cs typeface="Microsoft Sans Serif"/>
            </a:rPr>
            <a:t> de</a:t>
          </a:r>
          <a:r>
            <a:rPr lang="en-US" sz="1200" b="1" spc="-25"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données</a:t>
          </a:r>
          <a:r>
            <a:rPr lang="en-US" sz="1200" b="1"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C42F38B4-CDD1-480F-9BDE-6963A7DBFC55}" type="parTrans" cxnId="{CA85ED02-B7F1-4222-8304-AFB76489A2B4}">
      <dgm:prSet/>
      <dgm:spPr/>
      <dgm:t>
        <a:bodyPr/>
        <a:lstStyle/>
        <a:p>
          <a:endParaRPr lang="en-US" b="1">
            <a:solidFill>
              <a:schemeClr val="tx1"/>
            </a:solidFill>
            <a:latin typeface="Consolas" panose="020B0609020204030204" pitchFamily="49" charset="0"/>
          </a:endParaRPr>
        </a:p>
      </dgm:t>
    </dgm:pt>
    <dgm:pt modelId="{830E9037-457A-4568-9C0A-A94C4AADAF99}" type="sibTrans" cxnId="{CA85ED02-B7F1-4222-8304-AFB76489A2B4}">
      <dgm:prSet/>
      <dgm:spPr>
        <a:solidFill>
          <a:srgbClr val="BBBBBB"/>
        </a:solidFill>
      </dgm:spPr>
      <dgm:t>
        <a:bodyPr/>
        <a:lstStyle/>
        <a:p>
          <a:endParaRPr lang="en-US" b="1">
            <a:solidFill>
              <a:schemeClr val="tx1"/>
            </a:solidFill>
            <a:latin typeface="Consolas" panose="020B0609020204030204" pitchFamily="49" charset="0"/>
          </a:endParaRPr>
        </a:p>
      </dgm:t>
    </dgm:pt>
    <dgm:pt modelId="{DD0B61CA-C46E-4988-80EF-29DB4E277BF9}">
      <dgm:prSet phldrT="[Text]" custT="1"/>
      <dgm:spPr>
        <a:solidFill>
          <a:srgbClr val="F97F18"/>
        </a:solidFill>
      </dgm:spPr>
      <dgm:t>
        <a:bodyPr/>
        <a:lstStyle/>
        <a:p>
          <a:r>
            <a:rPr lang="en-US" sz="1200" b="1" spc="-5" dirty="0">
              <a:solidFill>
                <a:schemeClr val="tx1"/>
              </a:solidFill>
              <a:latin typeface="Consolas" panose="020B0609020204030204" pitchFamily="49" charset="0"/>
              <a:cs typeface="Microsoft Sans Serif"/>
            </a:rPr>
            <a:t>Exploration</a:t>
          </a:r>
          <a:r>
            <a:rPr lang="en-US" sz="1200" b="1" spc="20"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895BCA8F-C504-4F00-9EDA-515CF7A97AAB}" type="parTrans" cxnId="{9373BC15-387F-47B6-9398-A3E7E1DDECC1}">
      <dgm:prSet/>
      <dgm:spPr/>
      <dgm:t>
        <a:bodyPr/>
        <a:lstStyle/>
        <a:p>
          <a:endParaRPr lang="en-US" b="1">
            <a:solidFill>
              <a:schemeClr val="tx1"/>
            </a:solidFill>
            <a:latin typeface="Consolas" panose="020B0609020204030204" pitchFamily="49" charset="0"/>
          </a:endParaRPr>
        </a:p>
      </dgm:t>
    </dgm:pt>
    <dgm:pt modelId="{6F953DC0-ECFE-49F2-8EE4-D01F9EF65711}" type="sibTrans" cxnId="{9373BC15-387F-47B6-9398-A3E7E1DDECC1}">
      <dgm:prSet/>
      <dgm:spPr>
        <a:solidFill>
          <a:srgbClr val="BBBBBB"/>
        </a:solidFill>
      </dgm:spPr>
      <dgm:t>
        <a:bodyPr/>
        <a:lstStyle/>
        <a:p>
          <a:endParaRPr lang="en-US" b="1">
            <a:solidFill>
              <a:schemeClr val="tx1"/>
            </a:solidFill>
            <a:latin typeface="Consolas" panose="020B0609020204030204" pitchFamily="49" charset="0"/>
          </a:endParaRPr>
        </a:p>
      </dgm:t>
    </dgm:pt>
    <dgm:pt modelId="{15FCAEDC-B09B-4535-B902-F88AD5003612}">
      <dgm:prSet phldrT="[Text]" custT="1"/>
      <dgm:spPr>
        <a:solidFill>
          <a:srgbClr val="F97F18"/>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Pré-traitements</a:t>
          </a:r>
          <a:r>
            <a:rPr lang="en-US" sz="1200" b="1" spc="-25"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du</a:t>
          </a:r>
          <a:r>
            <a:rPr lang="en-US" sz="1200" b="1" spc="-25"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texte</a:t>
          </a:r>
          <a:r>
            <a:rPr lang="en-US" sz="1200" b="1" spc="25"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3D0D9F3D-4C07-4E49-962D-630A533C816A}" type="parTrans" cxnId="{4986F0C5-ADA8-4B67-8C7E-54B5E5966764}">
      <dgm:prSet/>
      <dgm:spPr/>
      <dgm:t>
        <a:bodyPr/>
        <a:lstStyle/>
        <a:p>
          <a:endParaRPr lang="en-US" b="1">
            <a:solidFill>
              <a:schemeClr val="tx1"/>
            </a:solidFill>
            <a:latin typeface="Consolas" panose="020B0609020204030204" pitchFamily="49" charset="0"/>
          </a:endParaRPr>
        </a:p>
      </dgm:t>
    </dgm:pt>
    <dgm:pt modelId="{E8B40A7E-2131-4032-BEF2-623FDF231328}" type="sibTrans" cxnId="{4986F0C5-ADA8-4B67-8C7E-54B5E5966764}">
      <dgm:prSet/>
      <dgm:spPr>
        <a:solidFill>
          <a:srgbClr val="BBBBBB"/>
        </a:solidFill>
      </dgm:spPr>
      <dgm:t>
        <a:bodyPr/>
        <a:lstStyle/>
        <a:p>
          <a:endParaRPr lang="en-US" b="1">
            <a:solidFill>
              <a:schemeClr val="tx1"/>
            </a:solidFill>
            <a:latin typeface="Consolas" panose="020B0609020204030204" pitchFamily="49" charset="0"/>
          </a:endParaRPr>
        </a:p>
      </dgm:t>
    </dgm:pt>
    <dgm:pt modelId="{70B9D5D3-8757-41C3-86A0-1863A33490E3}">
      <dgm:prSet phldrT="[Text]" custT="1"/>
      <dgm:spPr>
        <a:solidFill>
          <a:srgbClr val="F97F18"/>
        </a:solidFill>
      </dgm:spPr>
      <dgm:t>
        <a:bodyPr/>
        <a:lstStyle/>
        <a:p>
          <a:pPr>
            <a:buFont typeface="Symbol"/>
            <a:buChar char=""/>
          </a:pPr>
          <a:r>
            <a:rPr lang="en-US" sz="1200" b="1" spc="-5" dirty="0">
              <a:solidFill>
                <a:schemeClr val="tx1"/>
              </a:solidFill>
              <a:latin typeface="Consolas" panose="020B0609020204030204" pitchFamily="49" charset="0"/>
              <a:cs typeface="Microsoft Sans Serif"/>
            </a:rPr>
            <a:t>Features</a:t>
          </a:r>
          <a:r>
            <a:rPr lang="en-US" sz="1200" b="1" spc="-35"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Extraction</a:t>
          </a:r>
          <a:r>
            <a:rPr lang="en-US" sz="1200" b="1" spc="20"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686AD9BB-A1AC-4BFE-A71C-C2EDE7F89F00}" type="parTrans" cxnId="{A94FE2DD-08A0-45F2-A621-C613A03B3F06}">
      <dgm:prSet/>
      <dgm:spPr/>
      <dgm:t>
        <a:bodyPr/>
        <a:lstStyle/>
        <a:p>
          <a:endParaRPr lang="en-US" b="1">
            <a:solidFill>
              <a:schemeClr val="tx1"/>
            </a:solidFill>
            <a:latin typeface="Consolas" panose="020B0609020204030204" pitchFamily="49" charset="0"/>
          </a:endParaRPr>
        </a:p>
      </dgm:t>
    </dgm:pt>
    <dgm:pt modelId="{8DCAF282-4BD8-4C89-9EE7-C4919DB2143C}" type="sibTrans" cxnId="{A94FE2DD-08A0-45F2-A621-C613A03B3F06}">
      <dgm:prSet/>
      <dgm:spPr>
        <a:solidFill>
          <a:srgbClr val="BBBBBB"/>
        </a:solidFill>
      </dgm:spPr>
      <dgm:t>
        <a:bodyPr/>
        <a:lstStyle/>
        <a:p>
          <a:endParaRPr lang="en-US" b="1">
            <a:solidFill>
              <a:schemeClr val="tx1"/>
            </a:solidFill>
            <a:latin typeface="Consolas" panose="020B0609020204030204" pitchFamily="49" charset="0"/>
          </a:endParaRPr>
        </a:p>
      </dgm:t>
    </dgm:pt>
    <dgm:pt modelId="{061B9C0D-5C2E-40E6-A9D7-4501536BD97F}">
      <dgm:prSet phldrT="[Text]" custT="1"/>
      <dgm:spPr>
        <a:solidFill>
          <a:srgbClr val="F97F18"/>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Approche</a:t>
          </a:r>
          <a:r>
            <a:rPr lang="en-US" sz="1200" b="1" spc="-80"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supervisée</a:t>
          </a:r>
          <a:r>
            <a:rPr lang="en-US" sz="1200" b="1" spc="25"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5C8AD0A0-B3EA-4BEA-BE96-89904A7EA53D}" type="parTrans" cxnId="{44F8C4D6-9370-48D2-A4A3-479FB3CD2D98}">
      <dgm:prSet/>
      <dgm:spPr/>
      <dgm:t>
        <a:bodyPr/>
        <a:lstStyle/>
        <a:p>
          <a:endParaRPr lang="en-US" b="1">
            <a:solidFill>
              <a:schemeClr val="tx1"/>
            </a:solidFill>
            <a:latin typeface="Consolas" panose="020B0609020204030204" pitchFamily="49" charset="0"/>
          </a:endParaRPr>
        </a:p>
      </dgm:t>
    </dgm:pt>
    <dgm:pt modelId="{01B8D3C0-9212-4298-B2FD-87B45B03CCEB}" type="sibTrans" cxnId="{44F8C4D6-9370-48D2-A4A3-479FB3CD2D98}">
      <dgm:prSet/>
      <dgm:spPr>
        <a:solidFill>
          <a:srgbClr val="BBBBBB"/>
        </a:solidFill>
      </dgm:spPr>
      <dgm:t>
        <a:bodyPr/>
        <a:lstStyle/>
        <a:p>
          <a:endParaRPr lang="en-US" b="1">
            <a:solidFill>
              <a:schemeClr val="tx1"/>
            </a:solidFill>
            <a:latin typeface="Consolas" panose="020B0609020204030204" pitchFamily="49" charset="0"/>
          </a:endParaRPr>
        </a:p>
      </dgm:t>
    </dgm:pt>
    <dgm:pt modelId="{C75CE8B6-2DE7-4B6C-84FD-6898CD200C35}">
      <dgm:prSet phldrT="[Text]" custT="1"/>
      <dgm:spPr>
        <a:solidFill>
          <a:srgbClr val="F97F18"/>
        </a:solidFill>
      </dgm:spPr>
      <dgm:t>
        <a:bodyPr/>
        <a:lstStyle/>
        <a:p>
          <a:pPr>
            <a:buFont typeface="Symbol"/>
            <a:buChar char=""/>
          </a:pPr>
          <a:r>
            <a:rPr lang="en-US" sz="1200" b="1" spc="-10" dirty="0" err="1">
              <a:solidFill>
                <a:schemeClr val="tx1"/>
              </a:solidFill>
              <a:latin typeface="Consolas" panose="020B0609020204030204" pitchFamily="49" charset="0"/>
              <a:cs typeface="Microsoft Sans Serif"/>
            </a:rPr>
            <a:t>Méthode</a:t>
          </a:r>
          <a:r>
            <a:rPr lang="en-US" sz="1200" b="1" spc="-60"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d'évaluation</a:t>
          </a:r>
          <a:r>
            <a:rPr lang="en-US" sz="1200" b="1" spc="20"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23F690B0-D210-448E-A064-C1B8A4B5379B}" type="parTrans" cxnId="{CB5B43EE-E2E5-4538-B43F-0022FAE1B805}">
      <dgm:prSet/>
      <dgm:spPr/>
      <dgm:t>
        <a:bodyPr/>
        <a:lstStyle/>
        <a:p>
          <a:endParaRPr lang="en-US" b="1">
            <a:solidFill>
              <a:schemeClr val="tx1"/>
            </a:solidFill>
            <a:latin typeface="Consolas" panose="020B0609020204030204" pitchFamily="49" charset="0"/>
          </a:endParaRPr>
        </a:p>
      </dgm:t>
    </dgm:pt>
    <dgm:pt modelId="{32CD07C4-F075-4447-973A-3C8F12F12BF3}" type="sibTrans" cxnId="{CB5B43EE-E2E5-4538-B43F-0022FAE1B805}">
      <dgm:prSet/>
      <dgm:spPr>
        <a:solidFill>
          <a:srgbClr val="BBBBBB"/>
        </a:solidFill>
      </dgm:spPr>
      <dgm:t>
        <a:bodyPr/>
        <a:lstStyle/>
        <a:p>
          <a:endParaRPr lang="en-US" b="1">
            <a:solidFill>
              <a:schemeClr val="tx1"/>
            </a:solidFill>
            <a:latin typeface="Consolas" panose="020B0609020204030204" pitchFamily="49" charset="0"/>
          </a:endParaRPr>
        </a:p>
      </dgm:t>
    </dgm:pt>
    <dgm:pt modelId="{F1C80DB3-01A3-4DEC-B8F7-19A013108B23}">
      <dgm:prSet phldrT="[Text]" custT="1"/>
      <dgm:spPr>
        <a:solidFill>
          <a:srgbClr val="F97F18"/>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Résultats</a:t>
          </a:r>
          <a:r>
            <a:rPr lang="en-US" sz="1200" b="1" spc="-30"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de</a:t>
          </a:r>
          <a:r>
            <a:rPr lang="en-US" sz="1200" b="1" spc="-10"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l'approche</a:t>
          </a:r>
          <a:r>
            <a:rPr lang="en-US" sz="1200" b="1" spc="-10" dirty="0">
              <a:solidFill>
                <a:schemeClr val="tx1"/>
              </a:solidFill>
              <a:latin typeface="Consolas" panose="020B0609020204030204" pitchFamily="49" charset="0"/>
              <a:cs typeface="Microsoft Sans Serif"/>
            </a:rPr>
            <a:t> </a:t>
          </a:r>
          <a:r>
            <a:rPr lang="en-US" sz="1200" b="1" dirty="0" err="1">
              <a:solidFill>
                <a:schemeClr val="tx1"/>
              </a:solidFill>
              <a:latin typeface="Consolas" panose="020B0609020204030204" pitchFamily="49" charset="0"/>
              <a:cs typeface="Microsoft Sans Serif"/>
            </a:rPr>
            <a:t>supervisée</a:t>
          </a:r>
          <a:endParaRPr lang="en-US" sz="1200" b="1" dirty="0">
            <a:solidFill>
              <a:schemeClr val="tx1"/>
            </a:solidFill>
            <a:latin typeface="Consolas" panose="020B0609020204030204" pitchFamily="49" charset="0"/>
          </a:endParaRPr>
        </a:p>
      </dgm:t>
    </dgm:pt>
    <dgm:pt modelId="{554ACB5F-A063-4B12-97B6-17ED9111718C}" type="parTrans" cxnId="{F9F880C4-B24F-43D5-A0EF-6C4C1290DBC7}">
      <dgm:prSet/>
      <dgm:spPr/>
      <dgm:t>
        <a:bodyPr/>
        <a:lstStyle/>
        <a:p>
          <a:endParaRPr lang="en-US" b="1">
            <a:solidFill>
              <a:schemeClr val="tx1"/>
            </a:solidFill>
            <a:latin typeface="Consolas" panose="020B0609020204030204" pitchFamily="49" charset="0"/>
          </a:endParaRPr>
        </a:p>
      </dgm:t>
    </dgm:pt>
    <dgm:pt modelId="{FE38168F-CCEB-4AE5-A9A0-5D8D89AE4C30}" type="sibTrans" cxnId="{F9F880C4-B24F-43D5-A0EF-6C4C1290DBC7}">
      <dgm:prSet/>
      <dgm:spPr>
        <a:solidFill>
          <a:srgbClr val="BBBBBB"/>
        </a:solidFill>
      </dgm:spPr>
      <dgm:t>
        <a:bodyPr/>
        <a:lstStyle/>
        <a:p>
          <a:endParaRPr lang="en-US" b="1">
            <a:solidFill>
              <a:schemeClr val="tx1"/>
            </a:solidFill>
            <a:latin typeface="Consolas" panose="020B0609020204030204" pitchFamily="49" charset="0"/>
          </a:endParaRPr>
        </a:p>
      </dgm:t>
    </dgm:pt>
    <dgm:pt modelId="{7385F518-83D0-417F-A464-260201484FE4}">
      <dgm:prSet phldrT="[Text]" custT="1"/>
      <dgm:spPr>
        <a:solidFill>
          <a:srgbClr val="F97F18"/>
        </a:solidFill>
      </dgm:spPr>
      <dgm:t>
        <a:bodyPr/>
        <a:lstStyle/>
        <a:p>
          <a:pPr>
            <a:buFont typeface="Symbol"/>
            <a:buChar char=""/>
          </a:pPr>
          <a:r>
            <a:rPr lang="fr-FR" sz="1200" b="1" spc="-5" dirty="0">
              <a:solidFill>
                <a:schemeClr val="tx1"/>
              </a:solidFill>
              <a:latin typeface="Consolas" panose="020B0609020204030204" pitchFamily="49" charset="0"/>
              <a:cs typeface="Microsoft Sans Serif"/>
            </a:rPr>
            <a:t>Comparaison</a:t>
          </a:r>
          <a:r>
            <a:rPr lang="fr-FR" sz="1200" b="1" spc="-30" dirty="0">
              <a:solidFill>
                <a:schemeClr val="tx1"/>
              </a:solidFill>
              <a:latin typeface="Consolas" panose="020B0609020204030204" pitchFamily="49" charset="0"/>
              <a:cs typeface="Microsoft Sans Serif"/>
            </a:rPr>
            <a:t> </a:t>
          </a:r>
          <a:r>
            <a:rPr lang="fr-FR" sz="1200" b="1" spc="-5" dirty="0">
              <a:solidFill>
                <a:schemeClr val="tx1"/>
              </a:solidFill>
              <a:latin typeface="Consolas" panose="020B0609020204030204" pitchFamily="49" charset="0"/>
              <a:cs typeface="Microsoft Sans Serif"/>
            </a:rPr>
            <a:t>des</a:t>
          </a:r>
          <a:r>
            <a:rPr lang="fr-FR" sz="1200" b="1" spc="-30" dirty="0">
              <a:solidFill>
                <a:schemeClr val="tx1"/>
              </a:solidFill>
              <a:latin typeface="Consolas" panose="020B0609020204030204" pitchFamily="49" charset="0"/>
              <a:cs typeface="Microsoft Sans Serif"/>
            </a:rPr>
            <a:t> </a:t>
          </a:r>
          <a:r>
            <a:rPr lang="fr-FR" sz="1200" b="1" dirty="0">
              <a:solidFill>
                <a:schemeClr val="tx1"/>
              </a:solidFill>
              <a:latin typeface="Consolas" panose="020B0609020204030204" pitchFamily="49" charset="0"/>
              <a:cs typeface="Microsoft Sans Serif"/>
            </a:rPr>
            <a:t>tags</a:t>
          </a:r>
          <a:r>
            <a:rPr lang="fr-FR" sz="1200" b="1" spc="-30" dirty="0">
              <a:solidFill>
                <a:schemeClr val="tx1"/>
              </a:solidFill>
              <a:latin typeface="Consolas" panose="020B0609020204030204" pitchFamily="49" charset="0"/>
              <a:cs typeface="Microsoft Sans Serif"/>
            </a:rPr>
            <a:t> </a:t>
          </a:r>
          <a:r>
            <a:rPr lang="fr-FR" sz="1200" b="1" dirty="0">
              <a:solidFill>
                <a:schemeClr val="tx1"/>
              </a:solidFill>
              <a:latin typeface="Consolas" panose="020B0609020204030204" pitchFamily="49" charset="0"/>
              <a:cs typeface="Microsoft Sans Serif"/>
            </a:rPr>
            <a:t>prédits</a:t>
          </a:r>
          <a:endParaRPr lang="en-US" sz="1200" b="1" dirty="0">
            <a:solidFill>
              <a:schemeClr val="tx1"/>
            </a:solidFill>
            <a:latin typeface="Consolas" panose="020B0609020204030204" pitchFamily="49" charset="0"/>
          </a:endParaRPr>
        </a:p>
      </dgm:t>
    </dgm:pt>
    <dgm:pt modelId="{49CED4C8-00F7-4A87-BDC8-420C65644AD8}" type="parTrans" cxnId="{3489A444-BF2A-4426-A830-54EFCFD271A1}">
      <dgm:prSet/>
      <dgm:spPr/>
      <dgm:t>
        <a:bodyPr/>
        <a:lstStyle/>
        <a:p>
          <a:endParaRPr lang="en-US" b="1">
            <a:solidFill>
              <a:schemeClr val="tx1"/>
            </a:solidFill>
            <a:latin typeface="Consolas" panose="020B0609020204030204" pitchFamily="49" charset="0"/>
          </a:endParaRPr>
        </a:p>
      </dgm:t>
    </dgm:pt>
    <dgm:pt modelId="{3763BA51-D627-469B-8350-BAC77745F44F}" type="sibTrans" cxnId="{3489A444-BF2A-4426-A830-54EFCFD271A1}">
      <dgm:prSet/>
      <dgm:spPr>
        <a:solidFill>
          <a:srgbClr val="BBBBBB"/>
        </a:solidFill>
      </dgm:spPr>
      <dgm:t>
        <a:bodyPr/>
        <a:lstStyle/>
        <a:p>
          <a:endParaRPr lang="en-US" b="1">
            <a:solidFill>
              <a:schemeClr val="tx1"/>
            </a:solidFill>
            <a:latin typeface="Consolas" panose="020B0609020204030204" pitchFamily="49" charset="0"/>
          </a:endParaRPr>
        </a:p>
      </dgm:t>
    </dgm:pt>
    <dgm:pt modelId="{0214C7EF-CF22-4F35-A868-581E2AFB8639}">
      <dgm:prSet phldrT="[Text]" custT="1"/>
      <dgm:spPr>
        <a:solidFill>
          <a:srgbClr val="F97F18"/>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Approche</a:t>
          </a:r>
          <a:r>
            <a:rPr lang="en-US" sz="1200" b="1" spc="-10" dirty="0">
              <a:solidFill>
                <a:schemeClr val="tx1"/>
              </a:solidFill>
              <a:latin typeface="Consolas" panose="020B0609020204030204" pitchFamily="49" charset="0"/>
              <a:cs typeface="Microsoft Sans Serif"/>
            </a:rPr>
            <a:t> non</a:t>
          </a:r>
          <a:r>
            <a:rPr lang="en-US" sz="1200" b="1" spc="-30"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supervisée</a:t>
          </a:r>
          <a:r>
            <a:rPr lang="en-US" sz="1200" b="1" spc="25"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DEFEBA1C-7330-4D69-8828-3E200FEB6C5A}" type="parTrans" cxnId="{DB2D7FB2-B1DE-4959-ABC3-3AB945D47A9D}">
      <dgm:prSet/>
      <dgm:spPr/>
      <dgm:t>
        <a:bodyPr/>
        <a:lstStyle/>
        <a:p>
          <a:endParaRPr lang="en-US" b="1">
            <a:solidFill>
              <a:schemeClr val="tx1"/>
            </a:solidFill>
            <a:latin typeface="Consolas" panose="020B0609020204030204" pitchFamily="49" charset="0"/>
          </a:endParaRPr>
        </a:p>
      </dgm:t>
    </dgm:pt>
    <dgm:pt modelId="{45405E8D-BB4D-4039-9DB3-99AB0B0C4DE3}" type="sibTrans" cxnId="{DB2D7FB2-B1DE-4959-ABC3-3AB945D47A9D}">
      <dgm:prSet/>
      <dgm:spPr>
        <a:solidFill>
          <a:srgbClr val="BBBBBB"/>
        </a:solidFill>
      </dgm:spPr>
      <dgm:t>
        <a:bodyPr/>
        <a:lstStyle/>
        <a:p>
          <a:endParaRPr lang="en-US" b="1">
            <a:solidFill>
              <a:schemeClr val="tx1"/>
            </a:solidFill>
            <a:latin typeface="Consolas" panose="020B0609020204030204" pitchFamily="49" charset="0"/>
          </a:endParaRPr>
        </a:p>
      </dgm:t>
    </dgm:pt>
    <dgm:pt modelId="{9082B5A5-5502-4519-8219-D0F76433296C}">
      <dgm:prSet phldrT="[Text]" custT="1"/>
      <dgm:spPr>
        <a:solidFill>
          <a:srgbClr val="F97F18"/>
        </a:solidFill>
      </dgm:spPr>
      <dgm:t>
        <a:bodyPr/>
        <a:lstStyle/>
        <a:p>
          <a:pPr>
            <a:buFont typeface="Symbol"/>
            <a:buChar char=""/>
          </a:pPr>
          <a:r>
            <a:rPr lang="nn-NO" sz="1200" b="1" spc="-10" dirty="0">
              <a:solidFill>
                <a:schemeClr val="tx1"/>
              </a:solidFill>
              <a:latin typeface="Consolas" panose="020B0609020204030204" pitchFamily="49" charset="0"/>
              <a:cs typeface="Microsoft Sans Serif"/>
            </a:rPr>
            <a:t>Topic</a:t>
          </a:r>
          <a:r>
            <a:rPr lang="nn-NO" sz="1200" b="1" spc="-5" dirty="0">
              <a:solidFill>
                <a:schemeClr val="tx1"/>
              </a:solidFill>
              <a:latin typeface="Consolas" panose="020B0609020204030204" pitchFamily="49" charset="0"/>
              <a:cs typeface="Microsoft Sans Serif"/>
            </a:rPr>
            <a:t> Modeling</a:t>
          </a:r>
          <a:r>
            <a:rPr lang="nn-NO" sz="1200" b="1" dirty="0">
              <a:solidFill>
                <a:schemeClr val="tx1"/>
              </a:solidFill>
              <a:latin typeface="Consolas" panose="020B0609020204030204" pitchFamily="49" charset="0"/>
              <a:cs typeface="Microsoft Sans Serif"/>
            </a:rPr>
            <a:t> </a:t>
          </a:r>
          <a:r>
            <a:rPr lang="nn-NO" sz="1200" b="1" spc="-10" dirty="0">
              <a:solidFill>
                <a:schemeClr val="tx1"/>
              </a:solidFill>
              <a:latin typeface="Consolas" panose="020B0609020204030204" pitchFamily="49" charset="0"/>
              <a:cs typeface="Microsoft Sans Serif"/>
            </a:rPr>
            <a:t>LDA</a:t>
          </a:r>
          <a:r>
            <a:rPr lang="nn-NO" sz="1200" b="1" spc="-25" dirty="0">
              <a:solidFill>
                <a:schemeClr val="tx1"/>
              </a:solidFill>
              <a:latin typeface="Consolas" panose="020B0609020204030204" pitchFamily="49" charset="0"/>
              <a:cs typeface="Microsoft Sans Serif"/>
            </a:rPr>
            <a:t> </a:t>
          </a:r>
          <a:r>
            <a:rPr lang="nn-NO" sz="1200" b="1" spc="5" dirty="0">
              <a:solidFill>
                <a:schemeClr val="tx1"/>
              </a:solidFill>
              <a:latin typeface="Consolas" panose="020B0609020204030204" pitchFamily="49" charset="0"/>
              <a:cs typeface="Microsoft Sans Serif"/>
            </a:rPr>
            <a:t>vs</a:t>
          </a:r>
          <a:r>
            <a:rPr lang="nn-NO" sz="1200" b="1" spc="-25" dirty="0">
              <a:solidFill>
                <a:schemeClr val="tx1"/>
              </a:solidFill>
              <a:latin typeface="Consolas" panose="020B0609020204030204" pitchFamily="49" charset="0"/>
              <a:cs typeface="Microsoft Sans Serif"/>
            </a:rPr>
            <a:t> </a:t>
          </a:r>
          <a:r>
            <a:rPr lang="nn-NO" sz="1200" b="1" dirty="0">
              <a:solidFill>
                <a:schemeClr val="tx1"/>
              </a:solidFill>
              <a:latin typeface="Consolas" panose="020B0609020204030204" pitchFamily="49" charset="0"/>
              <a:cs typeface="Microsoft Sans Serif"/>
            </a:rPr>
            <a:t>NMF</a:t>
          </a:r>
          <a:endParaRPr lang="en-US" sz="1200" b="1" dirty="0">
            <a:solidFill>
              <a:schemeClr val="tx1"/>
            </a:solidFill>
            <a:latin typeface="Consolas" panose="020B0609020204030204" pitchFamily="49" charset="0"/>
          </a:endParaRPr>
        </a:p>
      </dgm:t>
    </dgm:pt>
    <dgm:pt modelId="{3D63C07F-9DFC-4473-A0CA-35AAA3DB0FBD}" type="parTrans" cxnId="{4FC353C7-7A6E-448B-9546-E076E64DAD26}">
      <dgm:prSet/>
      <dgm:spPr/>
      <dgm:t>
        <a:bodyPr/>
        <a:lstStyle/>
        <a:p>
          <a:endParaRPr lang="en-US" b="1">
            <a:solidFill>
              <a:schemeClr val="tx1"/>
            </a:solidFill>
            <a:latin typeface="Consolas" panose="020B0609020204030204" pitchFamily="49" charset="0"/>
          </a:endParaRPr>
        </a:p>
      </dgm:t>
    </dgm:pt>
    <dgm:pt modelId="{7C9E771A-0ADB-4887-B803-3E476A09C153}" type="sibTrans" cxnId="{4FC353C7-7A6E-448B-9546-E076E64DAD26}">
      <dgm:prSet/>
      <dgm:spPr>
        <a:solidFill>
          <a:srgbClr val="BBBBBB"/>
        </a:solidFill>
      </dgm:spPr>
      <dgm:t>
        <a:bodyPr/>
        <a:lstStyle/>
        <a:p>
          <a:endParaRPr lang="en-US" b="1">
            <a:solidFill>
              <a:schemeClr val="tx1"/>
            </a:solidFill>
            <a:latin typeface="Consolas" panose="020B0609020204030204" pitchFamily="49" charset="0"/>
          </a:endParaRPr>
        </a:p>
      </dgm:t>
    </dgm:pt>
    <dgm:pt modelId="{F2B2A1BE-8EF5-4287-B168-7B072E083E72}">
      <dgm:prSet phldrT="[Text]" custT="1"/>
      <dgm:spPr>
        <a:solidFill>
          <a:srgbClr val="FB4217"/>
        </a:solidFill>
      </dgm:spPr>
      <dgm:t>
        <a:bodyPr/>
        <a:lstStyle/>
        <a:p>
          <a:pPr>
            <a:buFont typeface="Symbol"/>
            <a:buChar char=""/>
          </a:pPr>
          <a:r>
            <a:rPr lang="fr-FR" sz="1200" b="1" dirty="0">
              <a:solidFill>
                <a:schemeClr val="tx1"/>
              </a:solidFill>
              <a:latin typeface="Consolas" panose="020B0609020204030204" pitchFamily="49" charset="0"/>
              <a:cs typeface="Microsoft Sans Serif"/>
            </a:rPr>
            <a:t>Déploiement du modèle </a:t>
          </a:r>
          <a:endParaRPr lang="en-US" sz="1200" b="1" dirty="0">
            <a:solidFill>
              <a:schemeClr val="tx1"/>
            </a:solidFill>
            <a:latin typeface="Consolas" panose="020B0609020204030204" pitchFamily="49" charset="0"/>
          </a:endParaRPr>
        </a:p>
      </dgm:t>
    </dgm:pt>
    <dgm:pt modelId="{E858CA81-66CC-4E6C-A410-DBF9638AD204}" type="parTrans" cxnId="{7574DDEE-97A8-42F0-9261-5DC2E350366F}">
      <dgm:prSet/>
      <dgm:spPr/>
      <dgm:t>
        <a:bodyPr/>
        <a:lstStyle/>
        <a:p>
          <a:endParaRPr lang="en-US" b="1">
            <a:solidFill>
              <a:schemeClr val="tx1"/>
            </a:solidFill>
            <a:latin typeface="Consolas" panose="020B0609020204030204" pitchFamily="49" charset="0"/>
          </a:endParaRPr>
        </a:p>
      </dgm:t>
    </dgm:pt>
    <dgm:pt modelId="{1B6C199A-372D-4318-85BC-0CAA484BE873}" type="sibTrans" cxnId="{7574DDEE-97A8-42F0-9261-5DC2E350366F}">
      <dgm:prSet/>
      <dgm:spPr/>
      <dgm:t>
        <a:bodyPr/>
        <a:lstStyle/>
        <a:p>
          <a:endParaRPr lang="en-US" b="1">
            <a:solidFill>
              <a:schemeClr val="tx1"/>
            </a:solidFill>
            <a:latin typeface="Consolas" panose="020B0609020204030204" pitchFamily="49" charset="0"/>
          </a:endParaRPr>
        </a:p>
      </dgm:t>
    </dgm:pt>
    <dgm:pt modelId="{0FFA61BE-EF0E-442C-AEB4-AA1C0FDE55F6}" type="pres">
      <dgm:prSet presAssocID="{D4E72DB5-6EA0-4C80-91DC-73A890832693}" presName="diagram" presStyleCnt="0">
        <dgm:presLayoutVars>
          <dgm:dir/>
          <dgm:resizeHandles/>
        </dgm:presLayoutVars>
      </dgm:prSet>
      <dgm:spPr/>
    </dgm:pt>
    <dgm:pt modelId="{5EB0A19F-684B-4B2C-86E4-8CE45B9504DF}" type="pres">
      <dgm:prSet presAssocID="{1848CA7B-7FB5-4CAF-A372-297EDC440143}" presName="firstNode" presStyleLbl="node1" presStyleIdx="0" presStyleCnt="12" custScaleX="164676" custScaleY="94678" custLinFactNeighborX="7159" custLinFactNeighborY="-23769">
        <dgm:presLayoutVars>
          <dgm:bulletEnabled val="1"/>
        </dgm:presLayoutVars>
      </dgm:prSet>
      <dgm:spPr/>
    </dgm:pt>
    <dgm:pt modelId="{317E7792-EEE6-49C5-9475-901A35CCF8FC}" type="pres">
      <dgm:prSet presAssocID="{185E3DFC-A099-44C2-B6AA-EB7C7390F983}" presName="sibTrans" presStyleLbl="sibTrans2D1" presStyleIdx="0" presStyleCnt="11" custLinFactNeighborX="-3935" custLinFactNeighborY="906"/>
      <dgm:spPr/>
    </dgm:pt>
    <dgm:pt modelId="{DC2EE124-CB68-451B-B031-04B905364A82}" type="pres">
      <dgm:prSet presAssocID="{A4305547-9E67-4F4A-BFAA-B4784A6CDCDA}" presName="middleNode" presStyleCnt="0"/>
      <dgm:spPr/>
    </dgm:pt>
    <dgm:pt modelId="{994F2CA6-E35D-4B86-9A51-94517E0D8F5A}" type="pres">
      <dgm:prSet presAssocID="{A4305547-9E67-4F4A-BFAA-B4784A6CDCDA}" presName="padding" presStyleLbl="node1" presStyleIdx="0" presStyleCnt="12"/>
      <dgm:spPr/>
    </dgm:pt>
    <dgm:pt modelId="{48ACF4BC-4302-4E4D-A4B2-E942C2930067}" type="pres">
      <dgm:prSet presAssocID="{A4305547-9E67-4F4A-BFAA-B4784A6CDCDA}" presName="shape" presStyleLbl="node1" presStyleIdx="1" presStyleCnt="12" custScaleX="233917" custScaleY="126114" custLinFactNeighborX="12809" custLinFactNeighborY="-8713">
        <dgm:presLayoutVars>
          <dgm:bulletEnabled val="1"/>
        </dgm:presLayoutVars>
      </dgm:prSet>
      <dgm:spPr/>
    </dgm:pt>
    <dgm:pt modelId="{62776ED6-A86E-43F1-A468-495F3994C37C}" type="pres">
      <dgm:prSet presAssocID="{830E9037-457A-4568-9C0A-A94C4AADAF99}" presName="sibTrans" presStyleLbl="sibTrans2D1" presStyleIdx="1" presStyleCnt="11"/>
      <dgm:spPr/>
    </dgm:pt>
    <dgm:pt modelId="{FDBA70E4-E7BC-448E-B9CD-03BC0E69A7A7}" type="pres">
      <dgm:prSet presAssocID="{DD0B61CA-C46E-4988-80EF-29DB4E277BF9}" presName="middleNode" presStyleCnt="0"/>
      <dgm:spPr/>
    </dgm:pt>
    <dgm:pt modelId="{106FE711-5EBD-4C2C-AF9B-326358419630}" type="pres">
      <dgm:prSet presAssocID="{DD0B61CA-C46E-4988-80EF-29DB4E277BF9}" presName="padding" presStyleLbl="node1" presStyleIdx="1" presStyleCnt="12"/>
      <dgm:spPr/>
    </dgm:pt>
    <dgm:pt modelId="{8DE2F196-F0D4-44C7-902A-A1286DAF0C56}" type="pres">
      <dgm:prSet presAssocID="{DD0B61CA-C46E-4988-80EF-29DB4E277BF9}" presName="shape" presStyleLbl="node1" presStyleIdx="2" presStyleCnt="12" custScaleX="226496" custScaleY="89330" custLinFactNeighborX="11806" custLinFactNeighborY="-5550">
        <dgm:presLayoutVars>
          <dgm:bulletEnabled val="1"/>
        </dgm:presLayoutVars>
      </dgm:prSet>
      <dgm:spPr/>
    </dgm:pt>
    <dgm:pt modelId="{754ADC4A-8FC1-40B2-9AF6-094992C3ABB5}" type="pres">
      <dgm:prSet presAssocID="{6F953DC0-ECFE-49F2-8EE4-D01F9EF65711}" presName="sibTrans" presStyleLbl="sibTrans2D1" presStyleIdx="2" presStyleCnt="11"/>
      <dgm:spPr/>
    </dgm:pt>
    <dgm:pt modelId="{2FFFEED3-A9AC-41A2-9A05-CD611C3C2CB5}" type="pres">
      <dgm:prSet presAssocID="{15FCAEDC-B09B-4535-B902-F88AD5003612}" presName="middleNode" presStyleCnt="0"/>
      <dgm:spPr/>
    </dgm:pt>
    <dgm:pt modelId="{BCE86C1D-B133-4DF0-A3AE-D1973998BFE9}" type="pres">
      <dgm:prSet presAssocID="{15FCAEDC-B09B-4535-B902-F88AD5003612}" presName="padding" presStyleLbl="node1" presStyleIdx="2" presStyleCnt="12"/>
      <dgm:spPr/>
    </dgm:pt>
    <dgm:pt modelId="{EA4AC39C-FE43-4063-87C5-E7FD81739D77}" type="pres">
      <dgm:prSet presAssocID="{15FCAEDC-B09B-4535-B902-F88AD5003612}" presName="shape" presStyleLbl="node1" presStyleIdx="3" presStyleCnt="12" custScaleX="240279" custScaleY="111325" custLinFactNeighborX="-8453" custLinFactNeighborY="-8544">
        <dgm:presLayoutVars>
          <dgm:bulletEnabled val="1"/>
        </dgm:presLayoutVars>
      </dgm:prSet>
      <dgm:spPr/>
    </dgm:pt>
    <dgm:pt modelId="{30149884-5586-4C9D-AAC5-C976152D1C9D}" type="pres">
      <dgm:prSet presAssocID="{E8B40A7E-2131-4032-BEF2-623FDF231328}" presName="sibTrans" presStyleLbl="sibTrans2D1" presStyleIdx="3" presStyleCnt="11"/>
      <dgm:spPr/>
    </dgm:pt>
    <dgm:pt modelId="{3528916B-77AA-4A00-822B-DFBE31A4BF33}" type="pres">
      <dgm:prSet presAssocID="{70B9D5D3-8757-41C3-86A0-1863A33490E3}" presName="middleNode" presStyleCnt="0"/>
      <dgm:spPr/>
    </dgm:pt>
    <dgm:pt modelId="{879427D3-8195-45AF-BAA6-B87B55B28ECA}" type="pres">
      <dgm:prSet presAssocID="{70B9D5D3-8757-41C3-86A0-1863A33490E3}" presName="padding" presStyleLbl="node1" presStyleIdx="3" presStyleCnt="12"/>
      <dgm:spPr/>
    </dgm:pt>
    <dgm:pt modelId="{B8A250C5-9029-4958-A51C-0442EEF9DBA1}" type="pres">
      <dgm:prSet presAssocID="{70B9D5D3-8757-41C3-86A0-1863A33490E3}" presName="shape" presStyleLbl="node1" presStyleIdx="4" presStyleCnt="12" custScaleX="243666" custScaleY="115184" custLinFactNeighborX="-4734" custLinFactNeighborY="-3895">
        <dgm:presLayoutVars>
          <dgm:bulletEnabled val="1"/>
        </dgm:presLayoutVars>
      </dgm:prSet>
      <dgm:spPr/>
    </dgm:pt>
    <dgm:pt modelId="{5C75CF2F-2924-45A3-ACA6-A9B74A296ED3}" type="pres">
      <dgm:prSet presAssocID="{8DCAF282-4BD8-4C89-9EE7-C4919DB2143C}" presName="sibTrans" presStyleLbl="sibTrans2D1" presStyleIdx="4" presStyleCnt="11"/>
      <dgm:spPr/>
    </dgm:pt>
    <dgm:pt modelId="{9C46B7B8-07C5-41C5-94C0-E8947483A712}" type="pres">
      <dgm:prSet presAssocID="{061B9C0D-5C2E-40E6-A9D7-4501536BD97F}" presName="middleNode" presStyleCnt="0"/>
      <dgm:spPr/>
    </dgm:pt>
    <dgm:pt modelId="{5E0118F4-6EBD-453E-9006-21541940C21C}" type="pres">
      <dgm:prSet presAssocID="{061B9C0D-5C2E-40E6-A9D7-4501536BD97F}" presName="padding" presStyleLbl="node1" presStyleIdx="4" presStyleCnt="12"/>
      <dgm:spPr/>
    </dgm:pt>
    <dgm:pt modelId="{ADD6C7A2-6817-49C6-BECC-8B258F7B475B}" type="pres">
      <dgm:prSet presAssocID="{061B9C0D-5C2E-40E6-A9D7-4501536BD97F}" presName="shape" presStyleLbl="node1" presStyleIdx="5" presStyleCnt="12" custScaleX="242274" custScaleY="112073" custLinFactNeighborX="-4129" custLinFactNeighborY="-6640">
        <dgm:presLayoutVars>
          <dgm:bulletEnabled val="1"/>
        </dgm:presLayoutVars>
      </dgm:prSet>
      <dgm:spPr/>
    </dgm:pt>
    <dgm:pt modelId="{B5340C3C-10DF-4D8A-B441-4E940E1E316D}" type="pres">
      <dgm:prSet presAssocID="{01B8D3C0-9212-4298-B2FD-87B45B03CCEB}" presName="sibTrans" presStyleLbl="sibTrans2D1" presStyleIdx="5" presStyleCnt="11"/>
      <dgm:spPr/>
    </dgm:pt>
    <dgm:pt modelId="{89617816-A46C-4785-A0E1-BDB4D8FE7D5E}" type="pres">
      <dgm:prSet presAssocID="{C75CE8B6-2DE7-4B6C-84FD-6898CD200C35}" presName="middleNode" presStyleCnt="0"/>
      <dgm:spPr/>
    </dgm:pt>
    <dgm:pt modelId="{4103A537-7DFB-4B23-93F2-953C5CFD14D7}" type="pres">
      <dgm:prSet presAssocID="{C75CE8B6-2DE7-4B6C-84FD-6898CD200C35}" presName="padding" presStyleLbl="node1" presStyleIdx="5" presStyleCnt="12"/>
      <dgm:spPr/>
    </dgm:pt>
    <dgm:pt modelId="{5F1111D7-4E0C-4184-86B0-FB535511DE22}" type="pres">
      <dgm:prSet presAssocID="{C75CE8B6-2DE7-4B6C-84FD-6898CD200C35}" presName="shape" presStyleLbl="node1" presStyleIdx="6" presStyleCnt="12" custScaleX="241925" custScaleY="101279" custLinFactNeighborX="19090" custLinFactNeighborY="-1243">
        <dgm:presLayoutVars>
          <dgm:bulletEnabled val="1"/>
        </dgm:presLayoutVars>
      </dgm:prSet>
      <dgm:spPr/>
    </dgm:pt>
    <dgm:pt modelId="{4AB67FE7-EA0D-41F0-A6E2-C161D40CACD5}" type="pres">
      <dgm:prSet presAssocID="{32CD07C4-F075-4447-973A-3C8F12F12BF3}" presName="sibTrans" presStyleLbl="sibTrans2D1" presStyleIdx="6" presStyleCnt="11"/>
      <dgm:spPr/>
    </dgm:pt>
    <dgm:pt modelId="{04961767-F514-411D-A50A-3A053718F61F}" type="pres">
      <dgm:prSet presAssocID="{F1C80DB3-01A3-4DEC-B8F7-19A013108B23}" presName="middleNode" presStyleCnt="0"/>
      <dgm:spPr/>
    </dgm:pt>
    <dgm:pt modelId="{B848F4A3-80C0-4A5D-88A3-5D4232C9EF4F}" type="pres">
      <dgm:prSet presAssocID="{F1C80DB3-01A3-4DEC-B8F7-19A013108B23}" presName="padding" presStyleLbl="node1" presStyleIdx="6" presStyleCnt="12"/>
      <dgm:spPr/>
    </dgm:pt>
    <dgm:pt modelId="{CB1191FC-5B3F-498C-89F1-8233C830475E}" type="pres">
      <dgm:prSet presAssocID="{F1C80DB3-01A3-4DEC-B8F7-19A013108B23}" presName="shape" presStyleLbl="node1" presStyleIdx="7" presStyleCnt="12" custScaleX="259478" custScaleY="111512" custLinFactNeighborX="13797">
        <dgm:presLayoutVars>
          <dgm:bulletEnabled val="1"/>
        </dgm:presLayoutVars>
      </dgm:prSet>
      <dgm:spPr/>
    </dgm:pt>
    <dgm:pt modelId="{F3514AE7-0660-4D55-AD9D-3BE302973AA9}" type="pres">
      <dgm:prSet presAssocID="{FE38168F-CCEB-4AE5-A9A0-5D8D89AE4C30}" presName="sibTrans" presStyleLbl="sibTrans2D1" presStyleIdx="7" presStyleCnt="11"/>
      <dgm:spPr/>
    </dgm:pt>
    <dgm:pt modelId="{156E9770-B94F-4329-B233-89FF4AB57DB5}" type="pres">
      <dgm:prSet presAssocID="{7385F518-83D0-417F-A464-260201484FE4}" presName="middleNode" presStyleCnt="0"/>
      <dgm:spPr/>
    </dgm:pt>
    <dgm:pt modelId="{F7229A4C-AB0A-4FBA-BEA8-8D511DD3D2D9}" type="pres">
      <dgm:prSet presAssocID="{7385F518-83D0-417F-A464-260201484FE4}" presName="padding" presStyleLbl="node1" presStyleIdx="7" presStyleCnt="12"/>
      <dgm:spPr/>
    </dgm:pt>
    <dgm:pt modelId="{F2D02031-E991-45E7-B402-41B13A2BCAC0}" type="pres">
      <dgm:prSet presAssocID="{7385F518-83D0-417F-A464-260201484FE4}" presName="shape" presStyleLbl="node1" presStyleIdx="8" presStyleCnt="12" custScaleX="239326" custScaleY="116474" custLinFactNeighborX="12661" custLinFactNeighborY="-11118">
        <dgm:presLayoutVars>
          <dgm:bulletEnabled val="1"/>
        </dgm:presLayoutVars>
      </dgm:prSet>
      <dgm:spPr/>
    </dgm:pt>
    <dgm:pt modelId="{7E81C5EC-5A8E-4C3D-B34B-0708EB2C5ABC}" type="pres">
      <dgm:prSet presAssocID="{3763BA51-D627-469B-8350-BAC77745F44F}" presName="sibTrans" presStyleLbl="sibTrans2D1" presStyleIdx="8" presStyleCnt="11"/>
      <dgm:spPr/>
    </dgm:pt>
    <dgm:pt modelId="{AD0D657A-5AE4-4641-A52A-2BFEA2B19ABD}" type="pres">
      <dgm:prSet presAssocID="{0214C7EF-CF22-4F35-A868-581E2AFB8639}" presName="middleNode" presStyleCnt="0"/>
      <dgm:spPr/>
    </dgm:pt>
    <dgm:pt modelId="{B33E58B2-AA55-46F6-A007-6A5ECC7FC14F}" type="pres">
      <dgm:prSet presAssocID="{0214C7EF-CF22-4F35-A868-581E2AFB8639}" presName="padding" presStyleLbl="node1" presStyleIdx="8" presStyleCnt="12"/>
      <dgm:spPr/>
    </dgm:pt>
    <dgm:pt modelId="{36DD75E5-08FC-44D7-B52A-A3420ED74817}" type="pres">
      <dgm:prSet presAssocID="{0214C7EF-CF22-4F35-A868-581E2AFB8639}" presName="shape" presStyleLbl="node1" presStyleIdx="9" presStyleCnt="12" custScaleX="220529" custScaleY="116474">
        <dgm:presLayoutVars>
          <dgm:bulletEnabled val="1"/>
        </dgm:presLayoutVars>
      </dgm:prSet>
      <dgm:spPr/>
    </dgm:pt>
    <dgm:pt modelId="{9A58C466-BCA4-42ED-8BA7-D12F58515CEC}" type="pres">
      <dgm:prSet presAssocID="{45405E8D-BB4D-4039-9DB3-99AB0B0C4DE3}" presName="sibTrans" presStyleLbl="sibTrans2D1" presStyleIdx="9" presStyleCnt="11"/>
      <dgm:spPr/>
    </dgm:pt>
    <dgm:pt modelId="{35F92DA2-D475-4C7E-B0F5-905FFD377A00}" type="pres">
      <dgm:prSet presAssocID="{9082B5A5-5502-4519-8219-D0F76433296C}" presName="middleNode" presStyleCnt="0"/>
      <dgm:spPr/>
    </dgm:pt>
    <dgm:pt modelId="{BF3C6DCB-8FD9-4ECE-828F-A7BEF0DCA755}" type="pres">
      <dgm:prSet presAssocID="{9082B5A5-5502-4519-8219-D0F76433296C}" presName="padding" presStyleLbl="node1" presStyleIdx="9" presStyleCnt="12"/>
      <dgm:spPr/>
    </dgm:pt>
    <dgm:pt modelId="{B01CBCA1-FD94-4826-ACA9-F5AFBF7B7E1C}" type="pres">
      <dgm:prSet presAssocID="{9082B5A5-5502-4519-8219-D0F76433296C}" presName="shape" presStyleLbl="node1" presStyleIdx="10" presStyleCnt="12" custScaleX="237365" custScaleY="112179" custLinFactNeighborX="-2517">
        <dgm:presLayoutVars>
          <dgm:bulletEnabled val="1"/>
        </dgm:presLayoutVars>
      </dgm:prSet>
      <dgm:spPr/>
    </dgm:pt>
    <dgm:pt modelId="{3CB057FB-2D44-4DE1-8F4B-FE2E3F8B5189}" type="pres">
      <dgm:prSet presAssocID="{7C9E771A-0ADB-4887-B803-3E476A09C153}" presName="sibTrans" presStyleLbl="sibTrans2D1" presStyleIdx="10" presStyleCnt="11"/>
      <dgm:spPr/>
    </dgm:pt>
    <dgm:pt modelId="{46A499BC-5A8B-4111-A8E0-305154770450}" type="pres">
      <dgm:prSet presAssocID="{F2B2A1BE-8EF5-4287-B168-7B072E083E72}" presName="lastNode" presStyleLbl="node1" presStyleIdx="11" presStyleCnt="12" custScaleX="161898" custScaleY="89122" custLinFactNeighborX="9560" custLinFactNeighborY="-21964">
        <dgm:presLayoutVars>
          <dgm:bulletEnabled val="1"/>
        </dgm:presLayoutVars>
      </dgm:prSet>
      <dgm:spPr/>
    </dgm:pt>
  </dgm:ptLst>
  <dgm:cxnLst>
    <dgm:cxn modelId="{CA85ED02-B7F1-4222-8304-AFB76489A2B4}" srcId="{D4E72DB5-6EA0-4C80-91DC-73A890832693}" destId="{A4305547-9E67-4F4A-BFAA-B4784A6CDCDA}" srcOrd="1" destOrd="0" parTransId="{C42F38B4-CDD1-480F-9BDE-6963A7DBFC55}" sibTransId="{830E9037-457A-4568-9C0A-A94C4AADAF99}"/>
    <dgm:cxn modelId="{9373BC15-387F-47B6-9398-A3E7E1DDECC1}" srcId="{D4E72DB5-6EA0-4C80-91DC-73A890832693}" destId="{DD0B61CA-C46E-4988-80EF-29DB4E277BF9}" srcOrd="2" destOrd="0" parTransId="{895BCA8F-C504-4F00-9EDA-515CF7A97AAB}" sibTransId="{6F953DC0-ECFE-49F2-8EE4-D01F9EF65711}"/>
    <dgm:cxn modelId="{60591A23-90A5-4930-AF68-22217AAE55CC}" type="presOf" srcId="{185E3DFC-A099-44C2-B6AA-EB7C7390F983}" destId="{317E7792-EEE6-49C5-9475-901A35CCF8FC}" srcOrd="0" destOrd="0" presId="urn:microsoft.com/office/officeart/2005/8/layout/bProcess2"/>
    <dgm:cxn modelId="{AB1CB22F-32D3-4610-ACDE-88A54F1166E5}" type="presOf" srcId="{1848CA7B-7FB5-4CAF-A372-297EDC440143}" destId="{5EB0A19F-684B-4B2C-86E4-8CE45B9504DF}" srcOrd="0" destOrd="0" presId="urn:microsoft.com/office/officeart/2005/8/layout/bProcess2"/>
    <dgm:cxn modelId="{BD398031-2441-465F-B5F7-564FE3A1F26B}" srcId="{D4E72DB5-6EA0-4C80-91DC-73A890832693}" destId="{1848CA7B-7FB5-4CAF-A372-297EDC440143}" srcOrd="0" destOrd="0" parTransId="{8B530A4E-0A03-4452-9E91-65CBA02847D6}" sibTransId="{185E3DFC-A099-44C2-B6AA-EB7C7390F983}"/>
    <dgm:cxn modelId="{7DF88B36-4B4B-4C1A-A8F2-475575972592}" type="presOf" srcId="{7C9E771A-0ADB-4887-B803-3E476A09C153}" destId="{3CB057FB-2D44-4DE1-8F4B-FE2E3F8B5189}" srcOrd="0" destOrd="0" presId="urn:microsoft.com/office/officeart/2005/8/layout/bProcess2"/>
    <dgm:cxn modelId="{B97B0140-3B15-4DF6-B628-2BA9F3993F01}" type="presOf" srcId="{8DCAF282-4BD8-4C89-9EE7-C4919DB2143C}" destId="{5C75CF2F-2924-45A3-ACA6-A9B74A296ED3}" srcOrd="0" destOrd="0" presId="urn:microsoft.com/office/officeart/2005/8/layout/bProcess2"/>
    <dgm:cxn modelId="{DFABA840-30C0-4671-886B-4DE2B18ABBB9}" type="presOf" srcId="{061B9C0D-5C2E-40E6-A9D7-4501536BD97F}" destId="{ADD6C7A2-6817-49C6-BECC-8B258F7B475B}" srcOrd="0" destOrd="0" presId="urn:microsoft.com/office/officeart/2005/8/layout/bProcess2"/>
    <dgm:cxn modelId="{06D7C45E-AC72-4244-A67C-886D7B80DFAF}" type="presOf" srcId="{3763BA51-D627-469B-8350-BAC77745F44F}" destId="{7E81C5EC-5A8E-4C3D-B34B-0708EB2C5ABC}" srcOrd="0" destOrd="0" presId="urn:microsoft.com/office/officeart/2005/8/layout/bProcess2"/>
    <dgm:cxn modelId="{A2DF315F-0A58-4A9A-9BB4-85049CD44CCE}" type="presOf" srcId="{6F953DC0-ECFE-49F2-8EE4-D01F9EF65711}" destId="{754ADC4A-8FC1-40B2-9AF6-094992C3ABB5}" srcOrd="0" destOrd="0" presId="urn:microsoft.com/office/officeart/2005/8/layout/bProcess2"/>
    <dgm:cxn modelId="{C1AA2443-3A1F-4F64-B03A-682D89406FF2}" type="presOf" srcId="{D4E72DB5-6EA0-4C80-91DC-73A890832693}" destId="{0FFA61BE-EF0E-442C-AEB4-AA1C0FDE55F6}" srcOrd="0" destOrd="0" presId="urn:microsoft.com/office/officeart/2005/8/layout/bProcess2"/>
    <dgm:cxn modelId="{3489A444-BF2A-4426-A830-54EFCFD271A1}" srcId="{D4E72DB5-6EA0-4C80-91DC-73A890832693}" destId="{7385F518-83D0-417F-A464-260201484FE4}" srcOrd="8" destOrd="0" parTransId="{49CED4C8-00F7-4A87-BDC8-420C65644AD8}" sibTransId="{3763BA51-D627-469B-8350-BAC77745F44F}"/>
    <dgm:cxn modelId="{555B8C4B-170F-46DC-87E2-D7331EEE84F0}" type="presOf" srcId="{45405E8D-BB4D-4039-9DB3-99AB0B0C4DE3}" destId="{9A58C466-BCA4-42ED-8BA7-D12F58515CEC}" srcOrd="0" destOrd="0" presId="urn:microsoft.com/office/officeart/2005/8/layout/bProcess2"/>
    <dgm:cxn modelId="{A697A052-8D3C-4649-A7B5-334712E44B58}" type="presOf" srcId="{70B9D5D3-8757-41C3-86A0-1863A33490E3}" destId="{B8A250C5-9029-4958-A51C-0442EEF9DBA1}" srcOrd="0" destOrd="0" presId="urn:microsoft.com/office/officeart/2005/8/layout/bProcess2"/>
    <dgm:cxn modelId="{A34EC18C-C52F-4C91-B602-747AA73FD456}" type="presOf" srcId="{F2B2A1BE-8EF5-4287-B168-7B072E083E72}" destId="{46A499BC-5A8B-4111-A8E0-305154770450}" srcOrd="0" destOrd="0" presId="urn:microsoft.com/office/officeart/2005/8/layout/bProcess2"/>
    <dgm:cxn modelId="{D7041390-1908-4F80-BAFF-FDB89F6CBB3E}" type="presOf" srcId="{0214C7EF-CF22-4F35-A868-581E2AFB8639}" destId="{36DD75E5-08FC-44D7-B52A-A3420ED74817}" srcOrd="0" destOrd="0" presId="urn:microsoft.com/office/officeart/2005/8/layout/bProcess2"/>
    <dgm:cxn modelId="{C3B4E69D-9D98-42B6-A771-72D4F1CFD8EE}" type="presOf" srcId="{C75CE8B6-2DE7-4B6C-84FD-6898CD200C35}" destId="{5F1111D7-4E0C-4184-86B0-FB535511DE22}" srcOrd="0" destOrd="0" presId="urn:microsoft.com/office/officeart/2005/8/layout/bProcess2"/>
    <dgm:cxn modelId="{335B649E-E27B-483D-A745-D62FFF23B52F}" type="presOf" srcId="{15FCAEDC-B09B-4535-B902-F88AD5003612}" destId="{EA4AC39C-FE43-4063-87C5-E7FD81739D77}" srcOrd="0" destOrd="0" presId="urn:microsoft.com/office/officeart/2005/8/layout/bProcess2"/>
    <dgm:cxn modelId="{65D0779F-A044-4C4D-8D1C-039922CDBF59}" type="presOf" srcId="{A4305547-9E67-4F4A-BFAA-B4784A6CDCDA}" destId="{48ACF4BC-4302-4E4D-A4B2-E942C2930067}" srcOrd="0" destOrd="0" presId="urn:microsoft.com/office/officeart/2005/8/layout/bProcess2"/>
    <dgm:cxn modelId="{CAF0CDA2-B279-4FDA-B4D4-AE96EBA35B52}" type="presOf" srcId="{DD0B61CA-C46E-4988-80EF-29DB4E277BF9}" destId="{8DE2F196-F0D4-44C7-902A-A1286DAF0C56}" srcOrd="0" destOrd="0" presId="urn:microsoft.com/office/officeart/2005/8/layout/bProcess2"/>
    <dgm:cxn modelId="{DB2D7FB2-B1DE-4959-ABC3-3AB945D47A9D}" srcId="{D4E72DB5-6EA0-4C80-91DC-73A890832693}" destId="{0214C7EF-CF22-4F35-A868-581E2AFB8639}" srcOrd="9" destOrd="0" parTransId="{DEFEBA1C-7330-4D69-8828-3E200FEB6C5A}" sibTransId="{45405E8D-BB4D-4039-9DB3-99AB0B0C4DE3}"/>
    <dgm:cxn modelId="{47E1FFBE-B49D-448C-8650-14946F9FD579}" type="presOf" srcId="{7385F518-83D0-417F-A464-260201484FE4}" destId="{F2D02031-E991-45E7-B402-41B13A2BCAC0}" srcOrd="0" destOrd="0" presId="urn:microsoft.com/office/officeart/2005/8/layout/bProcess2"/>
    <dgm:cxn modelId="{4E59C9C0-7F7B-4F15-ABC8-F976D0B8404F}" type="presOf" srcId="{FE38168F-CCEB-4AE5-A9A0-5D8D89AE4C30}" destId="{F3514AE7-0660-4D55-AD9D-3BE302973AA9}" srcOrd="0" destOrd="0" presId="urn:microsoft.com/office/officeart/2005/8/layout/bProcess2"/>
    <dgm:cxn modelId="{F9F880C4-B24F-43D5-A0EF-6C4C1290DBC7}" srcId="{D4E72DB5-6EA0-4C80-91DC-73A890832693}" destId="{F1C80DB3-01A3-4DEC-B8F7-19A013108B23}" srcOrd="7" destOrd="0" parTransId="{554ACB5F-A063-4B12-97B6-17ED9111718C}" sibTransId="{FE38168F-CCEB-4AE5-A9A0-5D8D89AE4C30}"/>
    <dgm:cxn modelId="{4986F0C5-ADA8-4B67-8C7E-54B5E5966764}" srcId="{D4E72DB5-6EA0-4C80-91DC-73A890832693}" destId="{15FCAEDC-B09B-4535-B902-F88AD5003612}" srcOrd="3" destOrd="0" parTransId="{3D0D9F3D-4C07-4E49-962D-630A533C816A}" sibTransId="{E8B40A7E-2131-4032-BEF2-623FDF231328}"/>
    <dgm:cxn modelId="{4FC353C7-7A6E-448B-9546-E076E64DAD26}" srcId="{D4E72DB5-6EA0-4C80-91DC-73A890832693}" destId="{9082B5A5-5502-4519-8219-D0F76433296C}" srcOrd="10" destOrd="0" parTransId="{3D63C07F-9DFC-4473-A0CA-35AAA3DB0FBD}" sibTransId="{7C9E771A-0ADB-4887-B803-3E476A09C153}"/>
    <dgm:cxn modelId="{B14DA7D2-036B-4389-BA9F-E9E178E6868E}" type="presOf" srcId="{32CD07C4-F075-4447-973A-3C8F12F12BF3}" destId="{4AB67FE7-EA0D-41F0-A6E2-C161D40CACD5}" srcOrd="0" destOrd="0" presId="urn:microsoft.com/office/officeart/2005/8/layout/bProcess2"/>
    <dgm:cxn modelId="{55E91ED4-A4EF-4A73-96C3-8B80FB693E5B}" type="presOf" srcId="{E8B40A7E-2131-4032-BEF2-623FDF231328}" destId="{30149884-5586-4C9D-AAC5-C976152D1C9D}" srcOrd="0" destOrd="0" presId="urn:microsoft.com/office/officeart/2005/8/layout/bProcess2"/>
    <dgm:cxn modelId="{44F8C4D6-9370-48D2-A4A3-479FB3CD2D98}" srcId="{D4E72DB5-6EA0-4C80-91DC-73A890832693}" destId="{061B9C0D-5C2E-40E6-A9D7-4501536BD97F}" srcOrd="5" destOrd="0" parTransId="{5C8AD0A0-B3EA-4BEA-BE96-89904A7EA53D}" sibTransId="{01B8D3C0-9212-4298-B2FD-87B45B03CCEB}"/>
    <dgm:cxn modelId="{50FE6BD7-64EB-4C53-A327-382F8AAA3749}" type="presOf" srcId="{9082B5A5-5502-4519-8219-D0F76433296C}" destId="{B01CBCA1-FD94-4826-ACA9-F5AFBF7B7E1C}" srcOrd="0" destOrd="0" presId="urn:microsoft.com/office/officeart/2005/8/layout/bProcess2"/>
    <dgm:cxn modelId="{A94FE2DD-08A0-45F2-A621-C613A03B3F06}" srcId="{D4E72DB5-6EA0-4C80-91DC-73A890832693}" destId="{70B9D5D3-8757-41C3-86A0-1863A33490E3}" srcOrd="4" destOrd="0" parTransId="{686AD9BB-A1AC-4BFE-A71C-C2EDE7F89F00}" sibTransId="{8DCAF282-4BD8-4C89-9EE7-C4919DB2143C}"/>
    <dgm:cxn modelId="{A8AE69EB-6091-4AA2-80FB-B945C5D95EE3}" type="presOf" srcId="{F1C80DB3-01A3-4DEC-B8F7-19A013108B23}" destId="{CB1191FC-5B3F-498C-89F1-8233C830475E}" srcOrd="0" destOrd="0" presId="urn:microsoft.com/office/officeart/2005/8/layout/bProcess2"/>
    <dgm:cxn modelId="{CB5B43EE-E2E5-4538-B43F-0022FAE1B805}" srcId="{D4E72DB5-6EA0-4C80-91DC-73A890832693}" destId="{C75CE8B6-2DE7-4B6C-84FD-6898CD200C35}" srcOrd="6" destOrd="0" parTransId="{23F690B0-D210-448E-A064-C1B8A4B5379B}" sibTransId="{32CD07C4-F075-4447-973A-3C8F12F12BF3}"/>
    <dgm:cxn modelId="{7574DDEE-97A8-42F0-9261-5DC2E350366F}" srcId="{D4E72DB5-6EA0-4C80-91DC-73A890832693}" destId="{F2B2A1BE-8EF5-4287-B168-7B072E083E72}" srcOrd="11" destOrd="0" parTransId="{E858CA81-66CC-4E6C-A410-DBF9638AD204}" sibTransId="{1B6C199A-372D-4318-85BC-0CAA484BE873}"/>
    <dgm:cxn modelId="{59ACE1EF-CE4A-426B-B7D7-4E92DFC098E8}" type="presOf" srcId="{01B8D3C0-9212-4298-B2FD-87B45B03CCEB}" destId="{B5340C3C-10DF-4D8A-B441-4E940E1E316D}" srcOrd="0" destOrd="0" presId="urn:microsoft.com/office/officeart/2005/8/layout/bProcess2"/>
    <dgm:cxn modelId="{F565A8F7-19CC-47DC-8900-49086E1C09B8}" type="presOf" srcId="{830E9037-457A-4568-9C0A-A94C4AADAF99}" destId="{62776ED6-A86E-43F1-A468-495F3994C37C}" srcOrd="0" destOrd="0" presId="urn:microsoft.com/office/officeart/2005/8/layout/bProcess2"/>
    <dgm:cxn modelId="{5C12CFFB-E7DA-4E51-9E81-C6F29F1A092D}" type="presParOf" srcId="{0FFA61BE-EF0E-442C-AEB4-AA1C0FDE55F6}" destId="{5EB0A19F-684B-4B2C-86E4-8CE45B9504DF}" srcOrd="0" destOrd="0" presId="urn:microsoft.com/office/officeart/2005/8/layout/bProcess2"/>
    <dgm:cxn modelId="{2EA2561A-4A06-426C-B126-269084E75CA1}" type="presParOf" srcId="{0FFA61BE-EF0E-442C-AEB4-AA1C0FDE55F6}" destId="{317E7792-EEE6-49C5-9475-901A35CCF8FC}" srcOrd="1" destOrd="0" presId="urn:microsoft.com/office/officeart/2005/8/layout/bProcess2"/>
    <dgm:cxn modelId="{9409E975-7870-46A8-8027-AB0316F315A9}" type="presParOf" srcId="{0FFA61BE-EF0E-442C-AEB4-AA1C0FDE55F6}" destId="{DC2EE124-CB68-451B-B031-04B905364A82}" srcOrd="2" destOrd="0" presId="urn:microsoft.com/office/officeart/2005/8/layout/bProcess2"/>
    <dgm:cxn modelId="{46E5D6BF-D675-4F81-B865-06FABC9D15C3}" type="presParOf" srcId="{DC2EE124-CB68-451B-B031-04B905364A82}" destId="{994F2CA6-E35D-4B86-9A51-94517E0D8F5A}" srcOrd="0" destOrd="0" presId="urn:microsoft.com/office/officeart/2005/8/layout/bProcess2"/>
    <dgm:cxn modelId="{ABA3D967-5200-475C-B842-7C79CB54A06C}" type="presParOf" srcId="{DC2EE124-CB68-451B-B031-04B905364A82}" destId="{48ACF4BC-4302-4E4D-A4B2-E942C2930067}" srcOrd="1" destOrd="0" presId="urn:microsoft.com/office/officeart/2005/8/layout/bProcess2"/>
    <dgm:cxn modelId="{C6B06141-677B-485E-9B7D-7C8EB28310D2}" type="presParOf" srcId="{0FFA61BE-EF0E-442C-AEB4-AA1C0FDE55F6}" destId="{62776ED6-A86E-43F1-A468-495F3994C37C}" srcOrd="3" destOrd="0" presId="urn:microsoft.com/office/officeart/2005/8/layout/bProcess2"/>
    <dgm:cxn modelId="{277AAC6C-2417-4F18-A983-1F42D1693D7E}" type="presParOf" srcId="{0FFA61BE-EF0E-442C-AEB4-AA1C0FDE55F6}" destId="{FDBA70E4-E7BC-448E-B9CD-03BC0E69A7A7}" srcOrd="4" destOrd="0" presId="urn:microsoft.com/office/officeart/2005/8/layout/bProcess2"/>
    <dgm:cxn modelId="{D9105DC5-0630-481A-80C1-A7524D074FAE}" type="presParOf" srcId="{FDBA70E4-E7BC-448E-B9CD-03BC0E69A7A7}" destId="{106FE711-5EBD-4C2C-AF9B-326358419630}" srcOrd="0" destOrd="0" presId="urn:microsoft.com/office/officeart/2005/8/layout/bProcess2"/>
    <dgm:cxn modelId="{E3BFE390-CF8D-4454-A0F3-D3542E2EE8B5}" type="presParOf" srcId="{FDBA70E4-E7BC-448E-B9CD-03BC0E69A7A7}" destId="{8DE2F196-F0D4-44C7-902A-A1286DAF0C56}" srcOrd="1" destOrd="0" presId="urn:microsoft.com/office/officeart/2005/8/layout/bProcess2"/>
    <dgm:cxn modelId="{EB0384CC-EF84-4111-B49D-B0F98829A7A2}" type="presParOf" srcId="{0FFA61BE-EF0E-442C-AEB4-AA1C0FDE55F6}" destId="{754ADC4A-8FC1-40B2-9AF6-094992C3ABB5}" srcOrd="5" destOrd="0" presId="urn:microsoft.com/office/officeart/2005/8/layout/bProcess2"/>
    <dgm:cxn modelId="{D18BE0C7-EBD2-4CBB-879D-CDED0017F59D}" type="presParOf" srcId="{0FFA61BE-EF0E-442C-AEB4-AA1C0FDE55F6}" destId="{2FFFEED3-A9AC-41A2-9A05-CD611C3C2CB5}" srcOrd="6" destOrd="0" presId="urn:microsoft.com/office/officeart/2005/8/layout/bProcess2"/>
    <dgm:cxn modelId="{0F5E7651-6813-47ED-8F7F-045A56476F3D}" type="presParOf" srcId="{2FFFEED3-A9AC-41A2-9A05-CD611C3C2CB5}" destId="{BCE86C1D-B133-4DF0-A3AE-D1973998BFE9}" srcOrd="0" destOrd="0" presId="urn:microsoft.com/office/officeart/2005/8/layout/bProcess2"/>
    <dgm:cxn modelId="{114550B0-DBDB-42FA-90A0-1BF139B7E6EF}" type="presParOf" srcId="{2FFFEED3-A9AC-41A2-9A05-CD611C3C2CB5}" destId="{EA4AC39C-FE43-4063-87C5-E7FD81739D77}" srcOrd="1" destOrd="0" presId="urn:microsoft.com/office/officeart/2005/8/layout/bProcess2"/>
    <dgm:cxn modelId="{5A44BA93-9598-43A9-A253-DD4C1D10D862}" type="presParOf" srcId="{0FFA61BE-EF0E-442C-AEB4-AA1C0FDE55F6}" destId="{30149884-5586-4C9D-AAC5-C976152D1C9D}" srcOrd="7" destOrd="0" presId="urn:microsoft.com/office/officeart/2005/8/layout/bProcess2"/>
    <dgm:cxn modelId="{2A96F8C8-927F-4616-97BF-C72BF448EB0A}" type="presParOf" srcId="{0FFA61BE-EF0E-442C-AEB4-AA1C0FDE55F6}" destId="{3528916B-77AA-4A00-822B-DFBE31A4BF33}" srcOrd="8" destOrd="0" presId="urn:microsoft.com/office/officeart/2005/8/layout/bProcess2"/>
    <dgm:cxn modelId="{F89F3DD4-ED40-41CC-AF1E-7612BDA15C73}" type="presParOf" srcId="{3528916B-77AA-4A00-822B-DFBE31A4BF33}" destId="{879427D3-8195-45AF-BAA6-B87B55B28ECA}" srcOrd="0" destOrd="0" presId="urn:microsoft.com/office/officeart/2005/8/layout/bProcess2"/>
    <dgm:cxn modelId="{A3AE50EC-E14F-4108-8401-B76BF817EB0A}" type="presParOf" srcId="{3528916B-77AA-4A00-822B-DFBE31A4BF33}" destId="{B8A250C5-9029-4958-A51C-0442EEF9DBA1}" srcOrd="1" destOrd="0" presId="urn:microsoft.com/office/officeart/2005/8/layout/bProcess2"/>
    <dgm:cxn modelId="{DA871227-AFB7-4DFB-89DA-BEB9439A15B0}" type="presParOf" srcId="{0FFA61BE-EF0E-442C-AEB4-AA1C0FDE55F6}" destId="{5C75CF2F-2924-45A3-ACA6-A9B74A296ED3}" srcOrd="9" destOrd="0" presId="urn:microsoft.com/office/officeart/2005/8/layout/bProcess2"/>
    <dgm:cxn modelId="{9EA33712-224E-4AF3-9E17-B06C404C0916}" type="presParOf" srcId="{0FFA61BE-EF0E-442C-AEB4-AA1C0FDE55F6}" destId="{9C46B7B8-07C5-41C5-94C0-E8947483A712}" srcOrd="10" destOrd="0" presId="urn:microsoft.com/office/officeart/2005/8/layout/bProcess2"/>
    <dgm:cxn modelId="{B344481B-6398-4BAB-BA13-C6A80E990440}" type="presParOf" srcId="{9C46B7B8-07C5-41C5-94C0-E8947483A712}" destId="{5E0118F4-6EBD-453E-9006-21541940C21C}" srcOrd="0" destOrd="0" presId="urn:microsoft.com/office/officeart/2005/8/layout/bProcess2"/>
    <dgm:cxn modelId="{09101B66-53FD-4552-9F47-6EB4375E4631}" type="presParOf" srcId="{9C46B7B8-07C5-41C5-94C0-E8947483A712}" destId="{ADD6C7A2-6817-49C6-BECC-8B258F7B475B}" srcOrd="1" destOrd="0" presId="urn:microsoft.com/office/officeart/2005/8/layout/bProcess2"/>
    <dgm:cxn modelId="{73A7F86E-8781-4627-B05D-0885D276D96D}" type="presParOf" srcId="{0FFA61BE-EF0E-442C-AEB4-AA1C0FDE55F6}" destId="{B5340C3C-10DF-4D8A-B441-4E940E1E316D}" srcOrd="11" destOrd="0" presId="urn:microsoft.com/office/officeart/2005/8/layout/bProcess2"/>
    <dgm:cxn modelId="{FBB16200-2398-43A9-AD41-9F0BF4831242}" type="presParOf" srcId="{0FFA61BE-EF0E-442C-AEB4-AA1C0FDE55F6}" destId="{89617816-A46C-4785-A0E1-BDB4D8FE7D5E}" srcOrd="12" destOrd="0" presId="urn:microsoft.com/office/officeart/2005/8/layout/bProcess2"/>
    <dgm:cxn modelId="{6323E48D-1A5D-4DEB-8CBF-CCB723CE8BB4}" type="presParOf" srcId="{89617816-A46C-4785-A0E1-BDB4D8FE7D5E}" destId="{4103A537-7DFB-4B23-93F2-953C5CFD14D7}" srcOrd="0" destOrd="0" presId="urn:microsoft.com/office/officeart/2005/8/layout/bProcess2"/>
    <dgm:cxn modelId="{5C17D8BD-C068-4ED9-A1F8-2496069BB8C7}" type="presParOf" srcId="{89617816-A46C-4785-A0E1-BDB4D8FE7D5E}" destId="{5F1111D7-4E0C-4184-86B0-FB535511DE22}" srcOrd="1" destOrd="0" presId="urn:microsoft.com/office/officeart/2005/8/layout/bProcess2"/>
    <dgm:cxn modelId="{81293F09-DF15-45B3-B428-F0C7DE62331E}" type="presParOf" srcId="{0FFA61BE-EF0E-442C-AEB4-AA1C0FDE55F6}" destId="{4AB67FE7-EA0D-41F0-A6E2-C161D40CACD5}" srcOrd="13" destOrd="0" presId="urn:microsoft.com/office/officeart/2005/8/layout/bProcess2"/>
    <dgm:cxn modelId="{E3CBE979-3AD7-4846-AB90-0AD17A732D4B}" type="presParOf" srcId="{0FFA61BE-EF0E-442C-AEB4-AA1C0FDE55F6}" destId="{04961767-F514-411D-A50A-3A053718F61F}" srcOrd="14" destOrd="0" presId="urn:microsoft.com/office/officeart/2005/8/layout/bProcess2"/>
    <dgm:cxn modelId="{AFA3F981-4D76-41E4-98D0-D4AAEAFB2D51}" type="presParOf" srcId="{04961767-F514-411D-A50A-3A053718F61F}" destId="{B848F4A3-80C0-4A5D-88A3-5D4232C9EF4F}" srcOrd="0" destOrd="0" presId="urn:microsoft.com/office/officeart/2005/8/layout/bProcess2"/>
    <dgm:cxn modelId="{A7D3127D-11B0-439C-9644-AC68003C993A}" type="presParOf" srcId="{04961767-F514-411D-A50A-3A053718F61F}" destId="{CB1191FC-5B3F-498C-89F1-8233C830475E}" srcOrd="1" destOrd="0" presId="urn:microsoft.com/office/officeart/2005/8/layout/bProcess2"/>
    <dgm:cxn modelId="{5EF285B7-5397-41AC-AF8D-2FC4B100960E}" type="presParOf" srcId="{0FFA61BE-EF0E-442C-AEB4-AA1C0FDE55F6}" destId="{F3514AE7-0660-4D55-AD9D-3BE302973AA9}" srcOrd="15" destOrd="0" presId="urn:microsoft.com/office/officeart/2005/8/layout/bProcess2"/>
    <dgm:cxn modelId="{94E781B2-0047-4800-9CFE-DA1C4FE541DF}" type="presParOf" srcId="{0FFA61BE-EF0E-442C-AEB4-AA1C0FDE55F6}" destId="{156E9770-B94F-4329-B233-89FF4AB57DB5}" srcOrd="16" destOrd="0" presId="urn:microsoft.com/office/officeart/2005/8/layout/bProcess2"/>
    <dgm:cxn modelId="{54CFB1BC-8FBE-47EA-B989-0E28F0E43A76}" type="presParOf" srcId="{156E9770-B94F-4329-B233-89FF4AB57DB5}" destId="{F7229A4C-AB0A-4FBA-BEA8-8D511DD3D2D9}" srcOrd="0" destOrd="0" presId="urn:microsoft.com/office/officeart/2005/8/layout/bProcess2"/>
    <dgm:cxn modelId="{D243EEC0-6D7E-4B88-A046-6ADB82D6B134}" type="presParOf" srcId="{156E9770-B94F-4329-B233-89FF4AB57DB5}" destId="{F2D02031-E991-45E7-B402-41B13A2BCAC0}" srcOrd="1" destOrd="0" presId="urn:microsoft.com/office/officeart/2005/8/layout/bProcess2"/>
    <dgm:cxn modelId="{168D4CA4-81AB-4F48-A150-1AE93E266399}" type="presParOf" srcId="{0FFA61BE-EF0E-442C-AEB4-AA1C0FDE55F6}" destId="{7E81C5EC-5A8E-4C3D-B34B-0708EB2C5ABC}" srcOrd="17" destOrd="0" presId="urn:microsoft.com/office/officeart/2005/8/layout/bProcess2"/>
    <dgm:cxn modelId="{9E8CC13C-8FD6-4E65-A534-77743A8A29BA}" type="presParOf" srcId="{0FFA61BE-EF0E-442C-AEB4-AA1C0FDE55F6}" destId="{AD0D657A-5AE4-4641-A52A-2BFEA2B19ABD}" srcOrd="18" destOrd="0" presId="urn:microsoft.com/office/officeart/2005/8/layout/bProcess2"/>
    <dgm:cxn modelId="{A4D43A53-05C5-417D-A7F9-281C1CE85904}" type="presParOf" srcId="{AD0D657A-5AE4-4641-A52A-2BFEA2B19ABD}" destId="{B33E58B2-AA55-46F6-A007-6A5ECC7FC14F}" srcOrd="0" destOrd="0" presId="urn:microsoft.com/office/officeart/2005/8/layout/bProcess2"/>
    <dgm:cxn modelId="{9F1C17F3-8F53-485B-A34D-80ABDCA37CA1}" type="presParOf" srcId="{AD0D657A-5AE4-4641-A52A-2BFEA2B19ABD}" destId="{36DD75E5-08FC-44D7-B52A-A3420ED74817}" srcOrd="1" destOrd="0" presId="urn:microsoft.com/office/officeart/2005/8/layout/bProcess2"/>
    <dgm:cxn modelId="{D2F16F0B-F920-4B2E-9F45-62CA2A8F7784}" type="presParOf" srcId="{0FFA61BE-EF0E-442C-AEB4-AA1C0FDE55F6}" destId="{9A58C466-BCA4-42ED-8BA7-D12F58515CEC}" srcOrd="19" destOrd="0" presId="urn:microsoft.com/office/officeart/2005/8/layout/bProcess2"/>
    <dgm:cxn modelId="{029FFCBC-39C2-4856-A883-27F41759AA74}" type="presParOf" srcId="{0FFA61BE-EF0E-442C-AEB4-AA1C0FDE55F6}" destId="{35F92DA2-D475-4C7E-B0F5-905FFD377A00}" srcOrd="20" destOrd="0" presId="urn:microsoft.com/office/officeart/2005/8/layout/bProcess2"/>
    <dgm:cxn modelId="{DDD985ED-6F0C-4430-964C-C43B058A8F9D}" type="presParOf" srcId="{35F92DA2-D475-4C7E-B0F5-905FFD377A00}" destId="{BF3C6DCB-8FD9-4ECE-828F-A7BEF0DCA755}" srcOrd="0" destOrd="0" presId="urn:microsoft.com/office/officeart/2005/8/layout/bProcess2"/>
    <dgm:cxn modelId="{D5C220B3-2F72-4D5B-BEE6-12982E42A042}" type="presParOf" srcId="{35F92DA2-D475-4C7E-B0F5-905FFD377A00}" destId="{B01CBCA1-FD94-4826-ACA9-F5AFBF7B7E1C}" srcOrd="1" destOrd="0" presId="urn:microsoft.com/office/officeart/2005/8/layout/bProcess2"/>
    <dgm:cxn modelId="{6AB28CD5-5188-49F5-8E10-4CE30780FA68}" type="presParOf" srcId="{0FFA61BE-EF0E-442C-AEB4-AA1C0FDE55F6}" destId="{3CB057FB-2D44-4DE1-8F4B-FE2E3F8B5189}" srcOrd="21" destOrd="0" presId="urn:microsoft.com/office/officeart/2005/8/layout/bProcess2"/>
    <dgm:cxn modelId="{FD2DDDA8-E75A-45E5-8D0E-B260A4B54F46}" type="presParOf" srcId="{0FFA61BE-EF0E-442C-AEB4-AA1C0FDE55F6}" destId="{46A499BC-5A8B-4111-A8E0-305154770450}" srcOrd="2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0A19F-684B-4B2C-86E4-8CE45B9504DF}">
      <dsp:nvSpPr>
        <dsp:cNvPr id="0" name=""/>
        <dsp:cNvSpPr/>
      </dsp:nvSpPr>
      <dsp:spPr>
        <a:xfrm>
          <a:off x="77947" y="0"/>
          <a:ext cx="1729314" cy="994243"/>
        </a:xfrm>
        <a:prstGeom prst="ellipse">
          <a:avLst/>
        </a:prstGeom>
        <a:solidFill>
          <a:srgbClr val="1BF73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Présentation</a:t>
          </a:r>
          <a:r>
            <a:rPr lang="en-US" sz="1200" b="1" kern="1200" spc="5"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de</a:t>
          </a:r>
          <a:r>
            <a:rPr lang="en-US" sz="1200" b="1" kern="1200" spc="-15"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la</a:t>
          </a:r>
          <a:r>
            <a:rPr lang="en-US" sz="1200" b="1" kern="1200" spc="-15"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problématique</a:t>
          </a:r>
          <a:r>
            <a:rPr lang="en-US" sz="1200" b="1" kern="120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331199" y="145604"/>
        <a:ext cx="1222810" cy="703035"/>
      </dsp:txXfrm>
    </dsp:sp>
    <dsp:sp modelId="{317E7792-EEE6-49C5-9475-901A35CCF8FC}">
      <dsp:nvSpPr>
        <dsp:cNvPr id="0" name=""/>
        <dsp:cNvSpPr/>
      </dsp:nvSpPr>
      <dsp:spPr>
        <a:xfrm rot="10765792">
          <a:off x="756709" y="1142017"/>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48ACF4BC-4302-4E4D-A4B2-E942C2930067}">
      <dsp:nvSpPr>
        <dsp:cNvPr id="0" name=""/>
        <dsp:cNvSpPr/>
      </dsp:nvSpPr>
      <dsp:spPr>
        <a:xfrm>
          <a:off x="137923" y="1516595"/>
          <a:ext cx="1638442" cy="883349"/>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15" dirty="0">
              <a:solidFill>
                <a:schemeClr val="tx1"/>
              </a:solidFill>
              <a:latin typeface="Consolas" panose="020B0609020204030204" pitchFamily="49" charset="0"/>
              <a:cs typeface="Microsoft Sans Serif"/>
            </a:rPr>
            <a:t>La</a:t>
          </a:r>
          <a:r>
            <a:rPr lang="en-US" sz="1200" b="1" kern="1200" spc="-10" dirty="0">
              <a:solidFill>
                <a:schemeClr val="tx1"/>
              </a:solidFill>
              <a:latin typeface="Consolas" panose="020B0609020204030204" pitchFamily="49" charset="0"/>
              <a:cs typeface="Microsoft Sans Serif"/>
            </a:rPr>
            <a:t> base</a:t>
          </a:r>
          <a:r>
            <a:rPr lang="en-US" sz="1200" b="1" kern="1200" spc="-5" dirty="0">
              <a:solidFill>
                <a:schemeClr val="tx1"/>
              </a:solidFill>
              <a:latin typeface="Consolas" panose="020B0609020204030204" pitchFamily="49" charset="0"/>
              <a:cs typeface="Microsoft Sans Serif"/>
            </a:rPr>
            <a:t> de</a:t>
          </a:r>
          <a:r>
            <a:rPr lang="en-US" sz="1200" b="1" kern="1200" spc="-25"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données</a:t>
          </a:r>
          <a:r>
            <a:rPr lang="en-US" sz="1200" b="1" kern="120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377867" y="1645958"/>
        <a:ext cx="1158554" cy="624623"/>
      </dsp:txXfrm>
    </dsp:sp>
    <dsp:sp modelId="{62776ED6-A86E-43F1-A468-495F3994C37C}">
      <dsp:nvSpPr>
        <dsp:cNvPr id="0" name=""/>
        <dsp:cNvSpPr/>
      </dsp:nvSpPr>
      <dsp:spPr>
        <a:xfrm rot="10816774">
          <a:off x="769511" y="2625867"/>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8DE2F196-F0D4-44C7-902A-A1286DAF0C56}">
      <dsp:nvSpPr>
        <dsp:cNvPr id="0" name=""/>
        <dsp:cNvSpPr/>
      </dsp:nvSpPr>
      <dsp:spPr>
        <a:xfrm>
          <a:off x="156888" y="3085252"/>
          <a:ext cx="1586463" cy="625700"/>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spc="-5" dirty="0">
              <a:solidFill>
                <a:schemeClr val="tx1"/>
              </a:solidFill>
              <a:latin typeface="Consolas" panose="020B0609020204030204" pitchFamily="49" charset="0"/>
              <a:cs typeface="Microsoft Sans Serif"/>
            </a:rPr>
            <a:t>Exploration</a:t>
          </a:r>
          <a:r>
            <a:rPr lang="en-US" sz="1200" b="1" kern="1200" spc="2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389220" y="3176884"/>
        <a:ext cx="1121799" cy="442436"/>
      </dsp:txXfrm>
    </dsp:sp>
    <dsp:sp modelId="{754ADC4A-8FC1-40B2-9AF6-094992C3ABB5}">
      <dsp:nvSpPr>
        <dsp:cNvPr id="0" name=""/>
        <dsp:cNvSpPr/>
      </dsp:nvSpPr>
      <dsp:spPr>
        <a:xfrm rot="5365690">
          <a:off x="1799778" y="3264053"/>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EA4AC39C-FE43-4063-87C5-E7FD81739D77}">
      <dsp:nvSpPr>
        <dsp:cNvPr id="0" name=""/>
        <dsp:cNvSpPr/>
      </dsp:nvSpPr>
      <dsp:spPr>
        <a:xfrm>
          <a:off x="2209802" y="2987250"/>
          <a:ext cx="1683004" cy="779762"/>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Pré-traitements</a:t>
          </a:r>
          <a:r>
            <a:rPr lang="en-US" sz="1200" b="1" kern="1200" spc="-25"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du</a:t>
          </a:r>
          <a:r>
            <a:rPr lang="en-US" sz="1200" b="1" kern="1200" spc="-25"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texte</a:t>
          </a:r>
          <a:r>
            <a:rPr lang="en-US" sz="1200" b="1" kern="1200" spc="25"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2456272" y="3101444"/>
        <a:ext cx="1190064" cy="551374"/>
      </dsp:txXfrm>
    </dsp:sp>
    <dsp:sp modelId="{30149884-5586-4C9D-AAC5-C976152D1C9D}">
      <dsp:nvSpPr>
        <dsp:cNvPr id="0" name=""/>
        <dsp:cNvSpPr/>
      </dsp:nvSpPr>
      <dsp:spPr>
        <a:xfrm rot="64645">
          <a:off x="2880561" y="2560594"/>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B8A250C5-9029-4958-A51C-0442EEF9DBA1}">
      <dsp:nvSpPr>
        <dsp:cNvPr id="0" name=""/>
        <dsp:cNvSpPr/>
      </dsp:nvSpPr>
      <dsp:spPr>
        <a:xfrm>
          <a:off x="2223990" y="1588621"/>
          <a:ext cx="1706728" cy="806791"/>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a:solidFill>
                <a:schemeClr val="tx1"/>
              </a:solidFill>
              <a:latin typeface="Consolas" panose="020B0609020204030204" pitchFamily="49" charset="0"/>
              <a:cs typeface="Microsoft Sans Serif"/>
            </a:rPr>
            <a:t>Features</a:t>
          </a:r>
          <a:r>
            <a:rPr lang="en-US" sz="1200" b="1" kern="1200" spc="-35"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Extraction</a:t>
          </a:r>
          <a:r>
            <a:rPr lang="en-US" sz="1200" b="1" kern="1200" spc="2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2473935" y="1706773"/>
        <a:ext cx="1206838" cy="570487"/>
      </dsp:txXfrm>
    </dsp:sp>
    <dsp:sp modelId="{5C75CF2F-2924-45A3-ACA6-A9B74A296ED3}">
      <dsp:nvSpPr>
        <dsp:cNvPr id="0" name=""/>
        <dsp:cNvSpPr/>
      </dsp:nvSpPr>
      <dsp:spPr>
        <a:xfrm rot="10138">
          <a:off x="2895736" y="1137379"/>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ADD6C7A2-6817-49C6-BECC-8B258F7B475B}">
      <dsp:nvSpPr>
        <dsp:cNvPr id="0" name=""/>
        <dsp:cNvSpPr/>
      </dsp:nvSpPr>
      <dsp:spPr>
        <a:xfrm>
          <a:off x="2233102" y="162613"/>
          <a:ext cx="1696978" cy="785001"/>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Approche</a:t>
          </a:r>
          <a:r>
            <a:rPr lang="en-US" sz="1200" b="1" kern="1200" spc="-80"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supervisée</a:t>
          </a:r>
          <a:r>
            <a:rPr lang="en-US" sz="1200" b="1" kern="1200" spc="25"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2481619" y="277574"/>
        <a:ext cx="1199944" cy="555079"/>
      </dsp:txXfrm>
    </dsp:sp>
    <dsp:sp modelId="{B5340C3C-10DF-4D8A-B441-4E940E1E316D}">
      <dsp:nvSpPr>
        <dsp:cNvPr id="0" name=""/>
        <dsp:cNvSpPr/>
      </dsp:nvSpPr>
      <dsp:spPr>
        <a:xfrm rot="5453043">
          <a:off x="4130387" y="450398"/>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5F1111D7-4E0C-4184-86B0-FB535511DE22}">
      <dsp:nvSpPr>
        <dsp:cNvPr id="0" name=""/>
        <dsp:cNvSpPr/>
      </dsp:nvSpPr>
      <dsp:spPr>
        <a:xfrm>
          <a:off x="4684129" y="238218"/>
          <a:ext cx="1694533" cy="709396"/>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10" dirty="0" err="1">
              <a:solidFill>
                <a:schemeClr val="tx1"/>
              </a:solidFill>
              <a:latin typeface="Consolas" panose="020B0609020204030204" pitchFamily="49" charset="0"/>
              <a:cs typeface="Microsoft Sans Serif"/>
            </a:rPr>
            <a:t>Méthode</a:t>
          </a:r>
          <a:r>
            <a:rPr lang="en-US" sz="1200" b="1" kern="1200" spc="-60"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d'évaluation</a:t>
          </a:r>
          <a:r>
            <a:rPr lang="en-US" sz="1200" b="1" kern="1200" spc="2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4932288" y="342107"/>
        <a:ext cx="1198215" cy="501618"/>
      </dsp:txXfrm>
    </dsp:sp>
    <dsp:sp modelId="{4AB67FE7-EA0D-41F0-A6E2-C161D40CACD5}">
      <dsp:nvSpPr>
        <dsp:cNvPr id="0" name=""/>
        <dsp:cNvSpPr/>
      </dsp:nvSpPr>
      <dsp:spPr>
        <a:xfrm rot="10889333">
          <a:off x="5329370" y="1171457"/>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CB1191FC-5B3F-498C-89F1-8233C830475E}">
      <dsp:nvSpPr>
        <dsp:cNvPr id="0" name=""/>
        <dsp:cNvSpPr/>
      </dsp:nvSpPr>
      <dsp:spPr>
        <a:xfrm>
          <a:off x="4585581" y="1628764"/>
          <a:ext cx="1817481" cy="781071"/>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Résultats</a:t>
          </a:r>
          <a:r>
            <a:rPr lang="en-US" sz="1200" b="1" kern="1200" spc="-30"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de</a:t>
          </a:r>
          <a:r>
            <a:rPr lang="en-US" sz="1200" b="1" kern="1200" spc="-10"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l'approche</a:t>
          </a:r>
          <a:r>
            <a:rPr lang="en-US" sz="1200" b="1" kern="1200" spc="-10" dirty="0">
              <a:solidFill>
                <a:schemeClr val="tx1"/>
              </a:solidFill>
              <a:latin typeface="Consolas" panose="020B0609020204030204" pitchFamily="49" charset="0"/>
              <a:cs typeface="Microsoft Sans Serif"/>
            </a:rPr>
            <a:t> </a:t>
          </a:r>
          <a:r>
            <a:rPr lang="en-US" sz="1200" b="1" kern="1200" dirty="0" err="1">
              <a:solidFill>
                <a:schemeClr val="tx1"/>
              </a:solidFill>
              <a:latin typeface="Consolas" panose="020B0609020204030204" pitchFamily="49" charset="0"/>
              <a:cs typeface="Microsoft Sans Serif"/>
            </a:rPr>
            <a:t>supervisée</a:t>
          </a:r>
          <a:endParaRPr lang="en-US" sz="1200" b="1" kern="1200" dirty="0">
            <a:solidFill>
              <a:schemeClr val="tx1"/>
            </a:solidFill>
            <a:latin typeface="Consolas" panose="020B0609020204030204" pitchFamily="49" charset="0"/>
          </a:endParaRPr>
        </a:p>
      </dsp:txBody>
      <dsp:txXfrm>
        <a:off x="4851745" y="1743149"/>
        <a:ext cx="1285153" cy="552301"/>
      </dsp:txXfrm>
    </dsp:sp>
    <dsp:sp modelId="{F3514AE7-0660-4D55-AD9D-3BE302973AA9}">
      <dsp:nvSpPr>
        <dsp:cNvPr id="0" name=""/>
        <dsp:cNvSpPr/>
      </dsp:nvSpPr>
      <dsp:spPr>
        <a:xfrm rot="10820416">
          <a:off x="5306581" y="2563781"/>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F2D02031-E991-45E7-B402-41B13A2BCAC0}">
      <dsp:nvSpPr>
        <dsp:cNvPr id="0" name=""/>
        <dsp:cNvSpPr/>
      </dsp:nvSpPr>
      <dsp:spPr>
        <a:xfrm>
          <a:off x="4648201" y="2951188"/>
          <a:ext cx="1676329" cy="815827"/>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fr-FR" sz="1200" b="1" kern="1200" spc="-5" dirty="0">
              <a:solidFill>
                <a:schemeClr val="tx1"/>
              </a:solidFill>
              <a:latin typeface="Consolas" panose="020B0609020204030204" pitchFamily="49" charset="0"/>
              <a:cs typeface="Microsoft Sans Serif"/>
            </a:rPr>
            <a:t>Comparaison</a:t>
          </a:r>
          <a:r>
            <a:rPr lang="fr-FR" sz="1200" b="1" kern="1200" spc="-30" dirty="0">
              <a:solidFill>
                <a:schemeClr val="tx1"/>
              </a:solidFill>
              <a:latin typeface="Consolas" panose="020B0609020204030204" pitchFamily="49" charset="0"/>
              <a:cs typeface="Microsoft Sans Serif"/>
            </a:rPr>
            <a:t> </a:t>
          </a:r>
          <a:r>
            <a:rPr lang="fr-FR" sz="1200" b="1" kern="1200" spc="-5" dirty="0">
              <a:solidFill>
                <a:schemeClr val="tx1"/>
              </a:solidFill>
              <a:latin typeface="Consolas" panose="020B0609020204030204" pitchFamily="49" charset="0"/>
              <a:cs typeface="Microsoft Sans Serif"/>
            </a:rPr>
            <a:t>des</a:t>
          </a:r>
          <a:r>
            <a:rPr lang="fr-FR" sz="1200" b="1" kern="1200" spc="-30" dirty="0">
              <a:solidFill>
                <a:schemeClr val="tx1"/>
              </a:solidFill>
              <a:latin typeface="Consolas" panose="020B0609020204030204" pitchFamily="49" charset="0"/>
              <a:cs typeface="Microsoft Sans Serif"/>
            </a:rPr>
            <a:t> </a:t>
          </a:r>
          <a:r>
            <a:rPr lang="fr-FR" sz="1200" b="1" kern="1200" dirty="0">
              <a:solidFill>
                <a:schemeClr val="tx1"/>
              </a:solidFill>
              <a:latin typeface="Consolas" panose="020B0609020204030204" pitchFamily="49" charset="0"/>
              <a:cs typeface="Microsoft Sans Serif"/>
            </a:rPr>
            <a:t>tags</a:t>
          </a:r>
          <a:r>
            <a:rPr lang="fr-FR" sz="1200" b="1" kern="1200" spc="-30" dirty="0">
              <a:solidFill>
                <a:schemeClr val="tx1"/>
              </a:solidFill>
              <a:latin typeface="Consolas" panose="020B0609020204030204" pitchFamily="49" charset="0"/>
              <a:cs typeface="Microsoft Sans Serif"/>
            </a:rPr>
            <a:t> </a:t>
          </a:r>
          <a:r>
            <a:rPr lang="fr-FR" sz="1200" b="1" kern="1200" dirty="0">
              <a:solidFill>
                <a:schemeClr val="tx1"/>
              </a:solidFill>
              <a:latin typeface="Consolas" panose="020B0609020204030204" pitchFamily="49" charset="0"/>
              <a:cs typeface="Microsoft Sans Serif"/>
            </a:rPr>
            <a:t>prédits</a:t>
          </a:r>
          <a:endParaRPr lang="en-US" sz="1200" b="1" kern="1200" dirty="0">
            <a:solidFill>
              <a:schemeClr val="tx1"/>
            </a:solidFill>
            <a:latin typeface="Consolas" panose="020B0609020204030204" pitchFamily="49" charset="0"/>
          </a:endParaRPr>
        </a:p>
      </dsp:txBody>
      <dsp:txXfrm>
        <a:off x="4893694" y="3070663"/>
        <a:ext cx="1185343" cy="576877"/>
      </dsp:txXfrm>
    </dsp:sp>
    <dsp:sp modelId="{7E81C5EC-5A8E-4C3D-B34B-0708EB2C5ABC}">
      <dsp:nvSpPr>
        <dsp:cNvPr id="0" name=""/>
        <dsp:cNvSpPr/>
      </dsp:nvSpPr>
      <dsp:spPr>
        <a:xfrm rot="5521903">
          <a:off x="6439863" y="3275712"/>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36DD75E5-08FC-44D7-B52A-A3420ED74817}">
      <dsp:nvSpPr>
        <dsp:cNvPr id="0" name=""/>
        <dsp:cNvSpPr/>
      </dsp:nvSpPr>
      <dsp:spPr>
        <a:xfrm>
          <a:off x="6909226" y="3029063"/>
          <a:ext cx="1544667" cy="815827"/>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Approche</a:t>
          </a:r>
          <a:r>
            <a:rPr lang="en-US" sz="1200" b="1" kern="1200" spc="-10" dirty="0">
              <a:solidFill>
                <a:schemeClr val="tx1"/>
              </a:solidFill>
              <a:latin typeface="Consolas" panose="020B0609020204030204" pitchFamily="49" charset="0"/>
              <a:cs typeface="Microsoft Sans Serif"/>
            </a:rPr>
            <a:t> non</a:t>
          </a:r>
          <a:r>
            <a:rPr lang="en-US" sz="1200" b="1" kern="1200" spc="-30"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supervisée</a:t>
          </a:r>
          <a:r>
            <a:rPr lang="en-US" sz="1200" b="1" kern="1200" spc="25"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7135437" y="3148538"/>
        <a:ext cx="1092245" cy="576877"/>
      </dsp:txXfrm>
    </dsp:sp>
    <dsp:sp modelId="{9A58C466-BCA4-42ED-8BA7-D12F58515CEC}">
      <dsp:nvSpPr>
        <dsp:cNvPr id="0" name=""/>
        <dsp:cNvSpPr/>
      </dsp:nvSpPr>
      <dsp:spPr>
        <a:xfrm rot="21557251">
          <a:off x="7488791" y="2589880"/>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B01CBCA1-FD94-4826-ACA9-F5AFBF7B7E1C}">
      <dsp:nvSpPr>
        <dsp:cNvPr id="0" name=""/>
        <dsp:cNvSpPr/>
      </dsp:nvSpPr>
      <dsp:spPr>
        <a:xfrm>
          <a:off x="6832633" y="1626428"/>
          <a:ext cx="1662593" cy="785743"/>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nn-NO" sz="1200" b="1" kern="1200" spc="-10" dirty="0">
              <a:solidFill>
                <a:schemeClr val="tx1"/>
              </a:solidFill>
              <a:latin typeface="Consolas" panose="020B0609020204030204" pitchFamily="49" charset="0"/>
              <a:cs typeface="Microsoft Sans Serif"/>
            </a:rPr>
            <a:t>Topic</a:t>
          </a:r>
          <a:r>
            <a:rPr lang="nn-NO" sz="1200" b="1" kern="1200" spc="-5" dirty="0">
              <a:solidFill>
                <a:schemeClr val="tx1"/>
              </a:solidFill>
              <a:latin typeface="Consolas" panose="020B0609020204030204" pitchFamily="49" charset="0"/>
              <a:cs typeface="Microsoft Sans Serif"/>
            </a:rPr>
            <a:t> Modeling</a:t>
          </a:r>
          <a:r>
            <a:rPr lang="nn-NO" sz="1200" b="1" kern="1200" dirty="0">
              <a:solidFill>
                <a:schemeClr val="tx1"/>
              </a:solidFill>
              <a:latin typeface="Consolas" panose="020B0609020204030204" pitchFamily="49" charset="0"/>
              <a:cs typeface="Microsoft Sans Serif"/>
            </a:rPr>
            <a:t> </a:t>
          </a:r>
          <a:r>
            <a:rPr lang="nn-NO" sz="1200" b="1" kern="1200" spc="-10" dirty="0">
              <a:solidFill>
                <a:schemeClr val="tx1"/>
              </a:solidFill>
              <a:latin typeface="Consolas" panose="020B0609020204030204" pitchFamily="49" charset="0"/>
              <a:cs typeface="Microsoft Sans Serif"/>
            </a:rPr>
            <a:t>LDA</a:t>
          </a:r>
          <a:r>
            <a:rPr lang="nn-NO" sz="1200" b="1" kern="1200" spc="-25" dirty="0">
              <a:solidFill>
                <a:schemeClr val="tx1"/>
              </a:solidFill>
              <a:latin typeface="Consolas" panose="020B0609020204030204" pitchFamily="49" charset="0"/>
              <a:cs typeface="Microsoft Sans Serif"/>
            </a:rPr>
            <a:t> </a:t>
          </a:r>
          <a:r>
            <a:rPr lang="nn-NO" sz="1200" b="1" kern="1200" spc="5" dirty="0">
              <a:solidFill>
                <a:schemeClr val="tx1"/>
              </a:solidFill>
              <a:latin typeface="Consolas" panose="020B0609020204030204" pitchFamily="49" charset="0"/>
              <a:cs typeface="Microsoft Sans Serif"/>
            </a:rPr>
            <a:t>vs</a:t>
          </a:r>
          <a:r>
            <a:rPr lang="nn-NO" sz="1200" b="1" kern="1200" spc="-25" dirty="0">
              <a:solidFill>
                <a:schemeClr val="tx1"/>
              </a:solidFill>
              <a:latin typeface="Consolas" panose="020B0609020204030204" pitchFamily="49" charset="0"/>
              <a:cs typeface="Microsoft Sans Serif"/>
            </a:rPr>
            <a:t> </a:t>
          </a:r>
          <a:r>
            <a:rPr lang="nn-NO" sz="1200" b="1" kern="1200" dirty="0">
              <a:solidFill>
                <a:schemeClr val="tx1"/>
              </a:solidFill>
              <a:latin typeface="Consolas" panose="020B0609020204030204" pitchFamily="49" charset="0"/>
              <a:cs typeface="Microsoft Sans Serif"/>
            </a:rPr>
            <a:t>NMF</a:t>
          </a:r>
          <a:endParaRPr lang="en-US" sz="1200" b="1" kern="1200" dirty="0">
            <a:solidFill>
              <a:schemeClr val="tx1"/>
            </a:solidFill>
            <a:latin typeface="Consolas" panose="020B0609020204030204" pitchFamily="49" charset="0"/>
          </a:endParaRPr>
        </a:p>
      </dsp:txBody>
      <dsp:txXfrm>
        <a:off x="7076114" y="1741497"/>
        <a:ext cx="1175631" cy="555605"/>
      </dsp:txXfrm>
    </dsp:sp>
    <dsp:sp modelId="{3CB057FB-2D44-4DE1-8F4B-FE2E3F8B5189}">
      <dsp:nvSpPr>
        <dsp:cNvPr id="0" name=""/>
        <dsp:cNvSpPr/>
      </dsp:nvSpPr>
      <dsp:spPr>
        <a:xfrm rot="45201">
          <a:off x="7489955" y="1150422"/>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46A499BC-5A8B-4111-A8E0-305154770450}">
      <dsp:nvSpPr>
        <dsp:cNvPr id="0" name=""/>
        <dsp:cNvSpPr/>
      </dsp:nvSpPr>
      <dsp:spPr>
        <a:xfrm>
          <a:off x="6834258" y="0"/>
          <a:ext cx="1700141" cy="935897"/>
        </a:xfrm>
        <a:prstGeom prst="ellipse">
          <a:avLst/>
        </a:prstGeom>
        <a:solidFill>
          <a:srgbClr val="FB421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fr-FR" sz="1200" b="1" kern="1200" dirty="0">
              <a:solidFill>
                <a:schemeClr val="tx1"/>
              </a:solidFill>
              <a:latin typeface="Consolas" panose="020B0609020204030204" pitchFamily="49" charset="0"/>
              <a:cs typeface="Microsoft Sans Serif"/>
            </a:rPr>
            <a:t>Déploiement du modèle </a:t>
          </a:r>
          <a:endParaRPr lang="en-US" sz="1200" b="1" kern="1200" dirty="0">
            <a:solidFill>
              <a:schemeClr val="tx1"/>
            </a:solidFill>
            <a:latin typeface="Consolas" panose="020B0609020204030204" pitchFamily="49" charset="0"/>
          </a:endParaRPr>
        </a:p>
      </dsp:txBody>
      <dsp:txXfrm>
        <a:off x="7083238" y="137059"/>
        <a:ext cx="1202181" cy="66177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6FCE60CF-78AD-4089-AEDC-A7791BA418B1}" type="datetimeFigureOut">
              <a:rPr lang="en-US" smtClean="0"/>
              <a:t>8/5/2023</a:t>
            </a:fld>
            <a:endParaRPr lang="en-US"/>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D4BBBA62-86BD-4016-AC21-A49C730F235A}" type="slidenum">
              <a:rPr lang="en-US" smtClean="0"/>
              <a:t>‹N°›</a:t>
            </a:fld>
            <a:endParaRPr lang="en-US"/>
          </a:p>
        </p:txBody>
      </p:sp>
    </p:spTree>
    <p:extLst>
      <p:ext uri="{BB962C8B-B14F-4D97-AF65-F5344CB8AC3E}">
        <p14:creationId xmlns:p14="http://schemas.microsoft.com/office/powerpoint/2010/main" val="2031410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BBA62-86BD-4016-AC21-A49C730F235A}" type="slidenum">
              <a:rPr lang="en-US" smtClean="0"/>
              <a:t>7</a:t>
            </a:fld>
            <a:endParaRPr lang="en-US"/>
          </a:p>
        </p:txBody>
      </p:sp>
    </p:spTree>
    <p:extLst>
      <p:ext uri="{BB962C8B-B14F-4D97-AF65-F5344CB8AC3E}">
        <p14:creationId xmlns:p14="http://schemas.microsoft.com/office/powerpoint/2010/main" val="318078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4BBBA62-86BD-4016-AC21-A49C730F235A}" type="slidenum">
              <a:rPr lang="en-US" smtClean="0"/>
              <a:t>16</a:t>
            </a:fld>
            <a:endParaRPr lang="en-US"/>
          </a:p>
        </p:txBody>
      </p:sp>
    </p:spTree>
    <p:extLst>
      <p:ext uri="{BB962C8B-B14F-4D97-AF65-F5344CB8AC3E}">
        <p14:creationId xmlns:p14="http://schemas.microsoft.com/office/powerpoint/2010/main" val="4077790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4135"/>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600" b="1"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404040"/>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29255" y="440477"/>
            <a:ext cx="4285488" cy="796925"/>
          </a:xfrm>
          <a:prstGeom prst="rect">
            <a:avLst/>
          </a:prstGeom>
        </p:spPr>
        <p:txBody>
          <a:bodyPr wrap="square" lIns="0" tIns="0" rIns="0" bIns="0">
            <a:spAutoFit/>
          </a:bodyPr>
          <a:lstStyle>
            <a:lvl1pPr>
              <a:defRPr sz="2600" b="1" i="0">
                <a:solidFill>
                  <a:srgbClr val="404040"/>
                </a:solidFill>
                <a:latin typeface="Arial"/>
                <a:cs typeface="Arial"/>
              </a:defRPr>
            </a:lvl1pPr>
          </a:lstStyle>
          <a:p>
            <a:endParaRPr/>
          </a:p>
        </p:txBody>
      </p:sp>
      <p:sp>
        <p:nvSpPr>
          <p:cNvPr id="3" name="Holder 3"/>
          <p:cNvSpPr>
            <a:spLocks noGrp="1"/>
          </p:cNvSpPr>
          <p:nvPr>
            <p:ph type="body" idx="1"/>
          </p:nvPr>
        </p:nvSpPr>
        <p:spPr>
          <a:xfrm>
            <a:off x="295656" y="921080"/>
            <a:ext cx="8470900" cy="32423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r>
              <a:rPr lang="en-US"/>
              <a:t>7/26/2023</a:t>
            </a:r>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pic>
        <p:nvPicPr>
          <p:cNvPr id="4" name="object 4"/>
          <p:cNvPicPr/>
          <p:nvPr/>
        </p:nvPicPr>
        <p:blipFill>
          <a:blip r:embed="rId2" cstate="print"/>
          <a:stretch>
            <a:fillRect/>
          </a:stretch>
        </p:blipFill>
        <p:spPr>
          <a:xfrm>
            <a:off x="2597548" y="2171899"/>
            <a:ext cx="3948903" cy="806052"/>
          </a:xfrm>
          <a:prstGeom prst="rect">
            <a:avLst/>
          </a:prstGeom>
        </p:spPr>
      </p:pic>
      <p:sp>
        <p:nvSpPr>
          <p:cNvPr id="5" name="object 5"/>
          <p:cNvSpPr txBox="1"/>
          <p:nvPr/>
        </p:nvSpPr>
        <p:spPr>
          <a:xfrm>
            <a:off x="228594" y="609222"/>
            <a:ext cx="8686799" cy="631776"/>
          </a:xfrm>
          <a:prstGeom prst="rect">
            <a:avLst/>
          </a:prstGeom>
        </p:spPr>
        <p:txBody>
          <a:bodyPr vert="horz" wrap="square" lIns="0" tIns="13335" rIns="0" bIns="0" rtlCol="0">
            <a:spAutoFit/>
          </a:bodyPr>
          <a:lstStyle/>
          <a:p>
            <a:pPr marL="12065" marR="5080" algn="ctr">
              <a:lnSpc>
                <a:spcPct val="150000"/>
              </a:lnSpc>
              <a:spcBef>
                <a:spcPts val="515"/>
              </a:spcBef>
            </a:pPr>
            <a:r>
              <a:rPr lang="fr-FR" sz="2900" b="1" dirty="0">
                <a:latin typeface="Consolas" panose="020B0609020204030204" pitchFamily="49" charset="0"/>
                <a:ea typeface="NSimSun" panose="02010609030101010101" pitchFamily="49" charset="-122"/>
                <a:cs typeface="Lao UI" panose="020B0502040204020203" pitchFamily="34" charset="0"/>
              </a:rPr>
              <a:t>CATÉGORISEZ AUTOMATIQUEMENT </a:t>
            </a:r>
            <a:r>
              <a:rPr lang="fr-FR" sz="2800" b="1" dirty="0">
                <a:latin typeface="Consolas" panose="020B0609020204030204" pitchFamily="49" charset="0"/>
                <a:ea typeface="NSimSun" panose="02010609030101010101" pitchFamily="49" charset="-122"/>
                <a:cs typeface="Lao UI" panose="020B0502040204020203" pitchFamily="34" charset="0"/>
              </a:rPr>
              <a:t>DES </a:t>
            </a:r>
            <a:r>
              <a:rPr lang="fr-FR" sz="2900" b="1" dirty="0">
                <a:latin typeface="Consolas" panose="020B0609020204030204" pitchFamily="49" charset="0"/>
                <a:ea typeface="NSimSun" panose="02010609030101010101" pitchFamily="49" charset="-122"/>
                <a:cs typeface="Lao UI" panose="020B0502040204020203" pitchFamily="34" charset="0"/>
              </a:rPr>
              <a:t>QUESTIONS</a:t>
            </a:r>
          </a:p>
        </p:txBody>
      </p:sp>
      <p:sp>
        <p:nvSpPr>
          <p:cNvPr id="6" name="object 6"/>
          <p:cNvSpPr txBox="1"/>
          <p:nvPr/>
        </p:nvSpPr>
        <p:spPr>
          <a:xfrm>
            <a:off x="3047994" y="3828015"/>
            <a:ext cx="3048000" cy="259045"/>
          </a:xfrm>
          <a:prstGeom prst="rect">
            <a:avLst/>
          </a:prstGeom>
        </p:spPr>
        <p:txBody>
          <a:bodyPr vert="horz" wrap="square" lIns="0" tIns="12700" rIns="0" bIns="0" rtlCol="0">
            <a:spAutoFit/>
          </a:bodyPr>
          <a:lstStyle/>
          <a:p>
            <a:pPr marL="12700" algn="ctr">
              <a:lnSpc>
                <a:spcPct val="100000"/>
              </a:lnSpc>
              <a:spcBef>
                <a:spcPts val="100"/>
              </a:spcBef>
            </a:pPr>
            <a:r>
              <a:rPr sz="1600" b="1" spc="300" dirty="0">
                <a:latin typeface="Arial MT"/>
                <a:cs typeface="Arial MT"/>
              </a:rPr>
              <a:t>BELGHAZI SEDDIK</a:t>
            </a:r>
          </a:p>
        </p:txBody>
      </p:sp>
      <p:sp>
        <p:nvSpPr>
          <p:cNvPr id="9" name="TextBox 8">
            <a:extLst>
              <a:ext uri="{FF2B5EF4-FFF2-40B4-BE49-F238E27FC236}">
                <a16:creationId xmlns:a16="http://schemas.microsoft.com/office/drawing/2014/main" id="{3D0109A8-D369-BB4C-6F6B-D50CD0AF9DEF}"/>
              </a:ext>
            </a:extLst>
          </p:cNvPr>
          <p:cNvSpPr txBox="1"/>
          <p:nvPr/>
        </p:nvSpPr>
        <p:spPr>
          <a:xfrm>
            <a:off x="2285993" y="1729957"/>
            <a:ext cx="4572000" cy="400110"/>
          </a:xfrm>
          <a:prstGeom prst="rect">
            <a:avLst/>
          </a:prstGeom>
          <a:noFill/>
        </p:spPr>
        <p:txBody>
          <a:bodyPr wrap="square">
            <a:spAutoFit/>
          </a:bodyPr>
          <a:lstStyle/>
          <a:p>
            <a:pPr algn="ctr"/>
            <a:r>
              <a:rPr lang="en-US" sz="2000" b="1" dirty="0">
                <a:latin typeface="Consolas" panose="020B0609020204030204" pitchFamily="49" charset="0"/>
                <a:ea typeface="NSimSun" panose="02010609030101010101" pitchFamily="49" charset="-122"/>
                <a:cs typeface="Lao UI" panose="020B0502040204020203" pitchFamily="34" charset="0"/>
              </a:rPr>
              <a:t>SUR</a:t>
            </a:r>
            <a:endParaRPr lang="en-US" sz="2000" dirty="0"/>
          </a:p>
        </p:txBody>
      </p:sp>
      <p:sp>
        <p:nvSpPr>
          <p:cNvPr id="10" name="Slide Number Placeholder 9">
            <a:extLst>
              <a:ext uri="{FF2B5EF4-FFF2-40B4-BE49-F238E27FC236}">
                <a16:creationId xmlns:a16="http://schemas.microsoft.com/office/drawing/2014/main" id="{51249167-07AF-FC16-7E3C-CFE29A95A831}"/>
              </a:ext>
            </a:extLst>
          </p:cNvPr>
          <p:cNvSpPr>
            <a:spLocks noGrp="1"/>
          </p:cNvSpPr>
          <p:nvPr>
            <p:ph type="sldNum" sz="quarter" idx="7"/>
          </p:nvPr>
        </p:nvSpPr>
        <p:spPr>
          <a:xfrm>
            <a:off x="3520438" y="4937125"/>
            <a:ext cx="2103120" cy="200055"/>
          </a:xfrm>
        </p:spPr>
        <p:txBody>
          <a:bodyPr/>
          <a:lstStyle/>
          <a:p>
            <a:pPr algn="ctr"/>
            <a:fld id="{B6F15528-21DE-4FAA-801E-634DDDAF4B2B}" type="slidenum">
              <a:rPr lang="en-US" sz="1300" b="1" smtClean="0">
                <a:solidFill>
                  <a:schemeClr val="bg1"/>
                </a:solidFill>
              </a:rPr>
              <a:pPr algn="ctr"/>
              <a:t>1</a:t>
            </a:fld>
            <a:endParaRPr lang="en-US" sz="13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3">
            <a:extLst>
              <a:ext uri="{FF2B5EF4-FFF2-40B4-BE49-F238E27FC236}">
                <a16:creationId xmlns:a16="http://schemas.microsoft.com/office/drawing/2014/main" id="{25B83A52-30D2-B346-DA07-8D779BF455F6}"/>
              </a:ext>
            </a:extLst>
          </p:cNvPr>
          <p:cNvSpPr/>
          <p:nvPr/>
        </p:nvSpPr>
        <p:spPr>
          <a:xfrm>
            <a:off x="0" y="12"/>
            <a:ext cx="9144000" cy="5149850"/>
          </a:xfrm>
          <a:custGeom>
            <a:avLst/>
            <a:gdLst/>
            <a:ahLst/>
            <a:cxnLst/>
            <a:rect l="l" t="t" r="r" b="b"/>
            <a:pathLst>
              <a:path w="9144000" h="5133975">
                <a:moveTo>
                  <a:pt x="9144000" y="0"/>
                </a:moveTo>
                <a:lnTo>
                  <a:pt x="8940800" y="0"/>
                </a:lnTo>
                <a:lnTo>
                  <a:pt x="8940800" y="241"/>
                </a:lnTo>
                <a:lnTo>
                  <a:pt x="8940800" y="193281"/>
                </a:lnTo>
                <a:lnTo>
                  <a:pt x="8940800" y="4930381"/>
                </a:lnTo>
                <a:lnTo>
                  <a:pt x="203200" y="4930381"/>
                </a:lnTo>
                <a:lnTo>
                  <a:pt x="203200" y="193281"/>
                </a:lnTo>
                <a:lnTo>
                  <a:pt x="8940800" y="193281"/>
                </a:lnTo>
                <a:lnTo>
                  <a:pt x="8940800" y="241"/>
                </a:lnTo>
                <a:lnTo>
                  <a:pt x="0" y="241"/>
                </a:lnTo>
                <a:lnTo>
                  <a:pt x="0" y="193281"/>
                </a:lnTo>
                <a:lnTo>
                  <a:pt x="0" y="4930381"/>
                </a:lnTo>
                <a:lnTo>
                  <a:pt x="0" y="5133581"/>
                </a:lnTo>
                <a:lnTo>
                  <a:pt x="9144000" y="5133581"/>
                </a:lnTo>
                <a:lnTo>
                  <a:pt x="9144000" y="4930775"/>
                </a:lnTo>
                <a:lnTo>
                  <a:pt x="9144000" y="4930381"/>
                </a:lnTo>
                <a:lnTo>
                  <a:pt x="9144000" y="0"/>
                </a:lnTo>
                <a:close/>
              </a:path>
            </a:pathLst>
          </a:custGeom>
          <a:solidFill>
            <a:srgbClr val="BBBBBB"/>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858931940"/>
              </p:ext>
            </p:extLst>
          </p:nvPr>
        </p:nvGraphicFramePr>
        <p:xfrm>
          <a:off x="351853" y="1310106"/>
          <a:ext cx="8449564" cy="2764899"/>
        </p:xfrm>
        <a:graphic>
          <a:graphicData uri="http://schemas.openxmlformats.org/drawingml/2006/table">
            <a:tbl>
              <a:tblPr firstRow="1" bandRow="1">
                <a:tableStyleId>{2D5ABB26-0587-4C30-8999-92F81FD0307C}</a:tableStyleId>
              </a:tblPr>
              <a:tblGrid>
                <a:gridCol w="3191764">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85211">
                <a:tc>
                  <a:txBody>
                    <a:bodyPr/>
                    <a:lstStyle/>
                    <a:p>
                      <a:pPr marL="19685" algn="ctr">
                        <a:lnSpc>
                          <a:spcPts val="2030"/>
                        </a:lnSpc>
                      </a:pPr>
                      <a:r>
                        <a:rPr sz="2000" b="1" spc="-5" dirty="0">
                          <a:solidFill>
                            <a:srgbClr val="FFFFFF"/>
                          </a:solidFill>
                          <a:latin typeface="Consolas" panose="020B0609020204030204" pitchFamily="49" charset="0"/>
                          <a:cs typeface="Arial"/>
                        </a:rPr>
                        <a:t>Traitement</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sz="2000" b="1" dirty="0">
                          <a:solidFill>
                            <a:srgbClr val="FFFFFF"/>
                          </a:solidFill>
                          <a:latin typeface="Consolas" panose="020B0609020204030204" pitchFamily="49" charset="0"/>
                          <a:cs typeface="Arial"/>
                        </a:rPr>
                        <a:t>Description</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extLst>
                  <a:ext uri="{0D108BD9-81ED-4DB2-BD59-A6C34878D82A}">
                    <a16:rowId xmlns:a16="http://schemas.microsoft.com/office/drawing/2014/main" val="10000"/>
                  </a:ext>
                </a:extLst>
              </a:tr>
              <a:tr h="771116">
                <a:tc>
                  <a:txBody>
                    <a:bodyPr/>
                    <a:lstStyle/>
                    <a:p>
                      <a:pPr marL="77470" algn="l">
                        <a:lnSpc>
                          <a:spcPts val="1380"/>
                        </a:lnSpc>
                        <a:spcBef>
                          <a:spcPts val="5"/>
                        </a:spcBef>
                      </a:pPr>
                      <a:r>
                        <a:rPr lang="en-US" sz="1200" b="1" spc="-5" dirty="0" err="1">
                          <a:solidFill>
                            <a:sysClr val="windowText" lastClr="000000"/>
                          </a:solidFill>
                          <a:effectLst/>
                          <a:latin typeface="Courier New" panose="02070309020205020404" pitchFamily="49" charset="0"/>
                          <a:ea typeface="+mn-ea"/>
                          <a:cs typeface="Courier New" panose="02070309020205020404" pitchFamily="49" charset="0"/>
                        </a:rPr>
                        <a:t>Réduction</a:t>
                      </a:r>
                      <a:r>
                        <a:rPr lang="en-US" sz="1200" b="1" spc="-5" dirty="0">
                          <a:solidFill>
                            <a:sysClr val="windowText" lastClr="000000"/>
                          </a:solidFill>
                          <a:effectLst/>
                          <a:latin typeface="Courier New" panose="02070309020205020404" pitchFamily="49" charset="0"/>
                          <a:ea typeface="+mn-ea"/>
                          <a:cs typeface="Courier New" panose="02070309020205020404" pitchFamily="49" charset="0"/>
                        </a:rPr>
                        <a:t> des dimensions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On choisit le modèle </a:t>
                      </a:r>
                      <a:r>
                        <a:rPr lang="fr-FR" sz="1200" b="1" spc="-10" dirty="0" err="1">
                          <a:solidFill>
                            <a:schemeClr val="tx1"/>
                          </a:solidFill>
                          <a:latin typeface="Courier New" panose="02070309020205020404" pitchFamily="49" charset="0"/>
                          <a:ea typeface="+mn-ea"/>
                          <a:cs typeface="Courier New" panose="02070309020205020404" pitchFamily="49" charset="0"/>
                        </a:rPr>
                        <a:t>TruncatedSVD</a:t>
                      </a:r>
                      <a:r>
                        <a:rPr lang="fr-FR" sz="1200" spc="-10" dirty="0">
                          <a:solidFill>
                            <a:schemeClr val="tx1"/>
                          </a:solidFill>
                          <a:latin typeface="Courier New" panose="02070309020205020404" pitchFamily="49" charset="0"/>
                          <a:ea typeface="+mn-ea"/>
                          <a:cs typeface="Courier New" panose="02070309020205020404" pitchFamily="49" charset="0"/>
                        </a:rPr>
                        <a:t> plutôt que l’ACP dont l’implémentation ne supporte pas les </a:t>
                      </a:r>
                      <a:r>
                        <a:rPr lang="fr-FR" sz="1200" spc="-10" dirty="0" err="1">
                          <a:solidFill>
                            <a:schemeClr val="tx1"/>
                          </a:solidFill>
                          <a:latin typeface="Courier New" panose="02070309020205020404" pitchFamily="49" charset="0"/>
                          <a:ea typeface="+mn-ea"/>
                          <a:cs typeface="Courier New" panose="02070309020205020404" pitchFamily="49" charset="0"/>
                        </a:rPr>
                        <a:t>features</a:t>
                      </a:r>
                      <a:r>
                        <a:rPr lang="fr-FR" sz="1200" spc="-10" dirty="0">
                          <a:solidFill>
                            <a:schemeClr val="tx1"/>
                          </a:solidFill>
                          <a:latin typeface="Courier New" panose="02070309020205020404" pitchFamily="49" charset="0"/>
                          <a:ea typeface="+mn-ea"/>
                          <a:cs typeface="Courier New" panose="02070309020205020404" pitchFamily="49" charset="0"/>
                        </a:rPr>
                        <a:t> </a:t>
                      </a:r>
                      <a:r>
                        <a:rPr lang="fr-FR" sz="1200" spc="-10" dirty="0" err="1">
                          <a:solidFill>
                            <a:schemeClr val="tx1"/>
                          </a:solidFill>
                          <a:latin typeface="Courier New" panose="02070309020205020404" pitchFamily="49" charset="0"/>
                          <a:ea typeface="+mn-ea"/>
                          <a:cs typeface="Courier New" panose="02070309020205020404" pitchFamily="49" charset="0"/>
                        </a:rPr>
                        <a:t>sparses</a:t>
                      </a:r>
                      <a:r>
                        <a:rPr lang="fr-FR" sz="1200" spc="-10" dirty="0">
                          <a:solidFill>
                            <a:schemeClr val="tx1"/>
                          </a:solidFill>
                          <a:latin typeface="Courier New" panose="02070309020205020404" pitchFamily="49" charset="0"/>
                          <a:ea typeface="+mn-ea"/>
                          <a:cs typeface="Courier New" panose="02070309020205020404" pitchFamily="49" charset="0"/>
                        </a:rPr>
                        <a:t>.</a:t>
                      </a:r>
                    </a:p>
                    <a:p>
                      <a:pPr marL="77470" marR="751205" indent="0">
                        <a:lnSpc>
                          <a:spcPts val="1380"/>
                        </a:lnSpc>
                        <a:spcBef>
                          <a:spcPts val="50"/>
                        </a:spcBef>
                        <a:buFont typeface="Arial" panose="020B0604020202020204" pitchFamily="34" charset="0"/>
                        <a:buNone/>
                      </a:pPr>
                      <a:endParaRPr lang="fr-FR" sz="1200" spc="-10" dirty="0">
                        <a:solidFill>
                          <a:schemeClr val="tx1"/>
                        </a:solidFill>
                        <a:latin typeface="Courier New" panose="02070309020205020404" pitchFamily="49" charset="0"/>
                        <a:ea typeface="+mn-ea"/>
                        <a:cs typeface="Courier New" panose="02070309020205020404" pitchFamily="49" charset="0"/>
                      </a:endParaRPr>
                    </a:p>
                    <a:p>
                      <a:pPr marL="248920" marR="751205" indent="-171450">
                        <a:lnSpc>
                          <a:spcPts val="1380"/>
                        </a:lnSpc>
                        <a:spcBef>
                          <a:spcPts val="50"/>
                        </a:spcBef>
                        <a:buFont typeface="Arial" panose="020B0604020202020204" pitchFamily="34" charset="0"/>
                        <a:buChar char="•"/>
                      </a:pPr>
                      <a:r>
                        <a:rPr lang="en-US" sz="1200" b="1" spc="-10" dirty="0">
                          <a:solidFill>
                            <a:schemeClr val="tx1"/>
                          </a:solidFill>
                          <a:latin typeface="Courier New" panose="02070309020205020404" pitchFamily="49" charset="0"/>
                          <a:ea typeface="+mn-ea"/>
                          <a:cs typeface="Courier New" panose="02070309020205020404" pitchFamily="49" charset="0"/>
                        </a:rPr>
                        <a:t>t-SNE</a:t>
                      </a:r>
                      <a:r>
                        <a:rPr lang="en-US" sz="1200" spc="-10" dirty="0">
                          <a:solidFill>
                            <a:schemeClr val="tx1"/>
                          </a:solidFill>
                          <a:latin typeface="Courier New" panose="02070309020205020404" pitchFamily="49" charset="0"/>
                          <a:ea typeface="+mn-ea"/>
                          <a:cs typeface="Courier New" panose="02070309020205020404" pitchFamily="49" charset="0"/>
                        </a:rPr>
                        <a:t> (t-distributed stochastic neighbor embedding)</a:t>
                      </a:r>
                      <a:r>
                        <a:rPr lang="fr-FR" sz="1200" spc="-10" dirty="0">
                          <a:solidFill>
                            <a:schemeClr val="tx1"/>
                          </a:solidFill>
                          <a:latin typeface="Courier New" panose="02070309020205020404" pitchFamily="49" charset="0"/>
                          <a:ea typeface="+mn-ea"/>
                          <a:cs typeface="Courier New" panose="02070309020205020404" pitchFamily="49" charset="0"/>
                        </a:rPr>
                        <a:t> visualiser des données de haute dimension dans un espace de dimension inférieure</a:t>
                      </a:r>
                    </a:p>
                    <a:p>
                      <a:pPr marL="77470" marR="751205">
                        <a:lnSpc>
                          <a:spcPts val="1380"/>
                        </a:lnSpc>
                        <a:spcBef>
                          <a:spcPts val="50"/>
                        </a:spcBef>
                      </a:pPr>
                      <a:endParaRPr lang="en-US" sz="1200" spc="-1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740118">
                <a:tc>
                  <a:txBody>
                    <a:bodyPr/>
                    <a:lstStyle/>
                    <a:p>
                      <a:pPr marL="77470" algn="l">
                        <a:lnSpc>
                          <a:spcPts val="1380"/>
                        </a:lnSpc>
                      </a:pPr>
                      <a:r>
                        <a:rPr lang="en-US" sz="1200" b="1" spc="-5" dirty="0" err="1">
                          <a:solidFill>
                            <a:sysClr val="windowText" lastClr="000000"/>
                          </a:solidFill>
                          <a:effectLst/>
                          <a:latin typeface="Courier New" panose="02070309020205020404" pitchFamily="49" charset="0"/>
                          <a:ea typeface="+mn-ea"/>
                          <a:cs typeface="Courier New" panose="02070309020205020404" pitchFamily="49" charset="0"/>
                        </a:rPr>
                        <a:t>Vectorisation</a:t>
                      </a:r>
                      <a:r>
                        <a:rPr lang="en-US" sz="1200" b="1" spc="-5" dirty="0">
                          <a:solidFill>
                            <a:sysClr val="windowText" lastClr="000000"/>
                          </a:solidFill>
                          <a:effectLst/>
                          <a:latin typeface="Courier New" panose="02070309020205020404" pitchFamily="49" charset="0"/>
                          <a:ea typeface="+mn-ea"/>
                          <a:cs typeface="Courier New" panose="02070309020205020404" pitchFamily="49" charset="0"/>
                        </a:rPr>
                        <a:t> des tags – labels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marR="751205">
                        <a:lnSpc>
                          <a:spcPts val="1380"/>
                        </a:lnSpc>
                        <a:spcBef>
                          <a:spcPts val="50"/>
                        </a:spcBef>
                      </a:pPr>
                      <a:r>
                        <a:rPr lang="fr-FR" sz="1200" spc="-10" dirty="0">
                          <a:solidFill>
                            <a:schemeClr val="tx1"/>
                          </a:solidFill>
                          <a:latin typeface="Courier New" panose="02070309020205020404" pitchFamily="49" charset="0"/>
                          <a:ea typeface="+mn-ea"/>
                          <a:cs typeface="Courier New" panose="02070309020205020404" pitchFamily="49" charset="0"/>
                        </a:rPr>
                        <a:t>Transformation des labels en valeurs  numériques  </a:t>
                      </a:r>
                    </a:p>
                  </a:txBody>
                  <a:tcPr marL="0" marR="0" marT="6540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
        <p:nvSpPr>
          <p:cNvPr id="4" name="object 4"/>
          <p:cNvSpPr txBox="1"/>
          <p:nvPr/>
        </p:nvSpPr>
        <p:spPr>
          <a:xfrm>
            <a:off x="313436" y="4016146"/>
            <a:ext cx="76835" cy="1116330"/>
          </a:xfrm>
          <a:prstGeom prst="rect">
            <a:avLst/>
          </a:prstGeom>
        </p:spPr>
        <p:txBody>
          <a:bodyPr vert="horz" wrap="square" lIns="0" tIns="13970" rIns="0" bIns="0" rtlCol="0">
            <a:spAutoFit/>
          </a:bodyPr>
          <a:lstStyle/>
          <a:p>
            <a:pPr marL="12700">
              <a:lnSpc>
                <a:spcPts val="1739"/>
              </a:lnSpc>
              <a:spcBef>
                <a:spcPts val="110"/>
              </a:spcBef>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05"/>
              </a:lnSpc>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39"/>
              </a:lnSpc>
            </a:pPr>
            <a:r>
              <a:rPr sz="1500" dirty="0">
                <a:latin typeface="Microsoft Sans Serif"/>
                <a:cs typeface="Microsoft Sans Serif"/>
              </a:rPr>
              <a:t> </a:t>
            </a:r>
            <a:endParaRPr sz="1500">
              <a:latin typeface="Microsoft Sans Serif"/>
              <a:cs typeface="Microsoft Sans Serif"/>
            </a:endParaRPr>
          </a:p>
        </p:txBody>
      </p:sp>
      <p:sp>
        <p:nvSpPr>
          <p:cNvPr id="6" name="Slide Number Placeholder 9">
            <a:extLst>
              <a:ext uri="{FF2B5EF4-FFF2-40B4-BE49-F238E27FC236}">
                <a16:creationId xmlns:a16="http://schemas.microsoft.com/office/drawing/2014/main" id="{99BB7CF9-4C1E-DF34-9A77-62F5E21EE25D}"/>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10</a:t>
            </a:fld>
            <a:endParaRPr lang="en-US" sz="1300" b="1" dirty="0">
              <a:solidFill>
                <a:schemeClr val="bg1"/>
              </a:solidFill>
            </a:endParaRPr>
          </a:p>
        </p:txBody>
      </p:sp>
      <p:sp>
        <p:nvSpPr>
          <p:cNvPr id="9" name="object 3">
            <a:extLst>
              <a:ext uri="{FF2B5EF4-FFF2-40B4-BE49-F238E27FC236}">
                <a16:creationId xmlns:a16="http://schemas.microsoft.com/office/drawing/2014/main" id="{C69E86EA-C1EF-AC51-13E9-ED73D73269BF}"/>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PRE-TRAITEMENTS DU TEXT</a:t>
            </a:r>
          </a:p>
        </p:txBody>
      </p:sp>
    </p:spTree>
    <p:extLst>
      <p:ext uri="{BB962C8B-B14F-4D97-AF65-F5344CB8AC3E}">
        <p14:creationId xmlns:p14="http://schemas.microsoft.com/office/powerpoint/2010/main" val="371758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848DF2A5-290E-C463-6935-945E29D499F8}"/>
              </a:ext>
            </a:extLst>
          </p:cNvPr>
          <p:cNvSpPr/>
          <p:nvPr/>
        </p:nvSpPr>
        <p:spPr>
          <a:xfrm>
            <a:off x="0" y="12"/>
            <a:ext cx="9144000" cy="5149850"/>
          </a:xfrm>
          <a:custGeom>
            <a:avLst/>
            <a:gdLst/>
            <a:ahLst/>
            <a:cxnLst/>
            <a:rect l="l" t="t" r="r" b="b"/>
            <a:pathLst>
              <a:path w="9144000" h="5133975">
                <a:moveTo>
                  <a:pt x="9144000" y="0"/>
                </a:moveTo>
                <a:lnTo>
                  <a:pt x="8940800" y="0"/>
                </a:lnTo>
                <a:lnTo>
                  <a:pt x="8940800" y="241"/>
                </a:lnTo>
                <a:lnTo>
                  <a:pt x="8940800" y="193281"/>
                </a:lnTo>
                <a:lnTo>
                  <a:pt x="8940800" y="4930381"/>
                </a:lnTo>
                <a:lnTo>
                  <a:pt x="203200" y="4930381"/>
                </a:lnTo>
                <a:lnTo>
                  <a:pt x="203200" y="193281"/>
                </a:lnTo>
                <a:lnTo>
                  <a:pt x="8940800" y="193281"/>
                </a:lnTo>
                <a:lnTo>
                  <a:pt x="8940800" y="241"/>
                </a:lnTo>
                <a:lnTo>
                  <a:pt x="0" y="241"/>
                </a:lnTo>
                <a:lnTo>
                  <a:pt x="0" y="193281"/>
                </a:lnTo>
                <a:lnTo>
                  <a:pt x="0" y="4930381"/>
                </a:lnTo>
                <a:lnTo>
                  <a:pt x="0" y="5133581"/>
                </a:lnTo>
                <a:lnTo>
                  <a:pt x="9144000" y="5133581"/>
                </a:lnTo>
                <a:lnTo>
                  <a:pt x="9144000" y="4930775"/>
                </a:lnTo>
                <a:lnTo>
                  <a:pt x="9144000" y="4930381"/>
                </a:lnTo>
                <a:lnTo>
                  <a:pt x="9144000" y="0"/>
                </a:lnTo>
                <a:close/>
              </a:path>
            </a:pathLst>
          </a:custGeom>
          <a:solidFill>
            <a:srgbClr val="BBBBBB"/>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89169213"/>
              </p:ext>
            </p:extLst>
          </p:nvPr>
        </p:nvGraphicFramePr>
        <p:xfrm>
          <a:off x="347217" y="886747"/>
          <a:ext cx="8449564" cy="3950970"/>
        </p:xfrm>
        <a:graphic>
          <a:graphicData uri="http://schemas.openxmlformats.org/drawingml/2006/table">
            <a:tbl>
              <a:tblPr firstRow="1" bandRow="1">
                <a:tableStyleId>{2D5ABB26-0587-4C30-8999-92F81FD0307C}</a:tableStyleId>
              </a:tblPr>
              <a:tblGrid>
                <a:gridCol w="3191764">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81000">
                <a:tc>
                  <a:txBody>
                    <a:bodyPr/>
                    <a:lstStyle/>
                    <a:p>
                      <a:pPr marL="19685" algn="ctr">
                        <a:lnSpc>
                          <a:spcPts val="2030"/>
                        </a:lnSpc>
                      </a:pPr>
                      <a:r>
                        <a:rPr sz="2000" b="1" spc="-5" dirty="0">
                          <a:solidFill>
                            <a:srgbClr val="FFFFFF"/>
                          </a:solidFill>
                          <a:latin typeface="Consolas" panose="020B0609020204030204" pitchFamily="49" charset="0"/>
                          <a:cs typeface="Arial"/>
                        </a:rPr>
                        <a:t>Traitement</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sz="2000" b="1" dirty="0">
                          <a:solidFill>
                            <a:srgbClr val="FFFFFF"/>
                          </a:solidFill>
                          <a:latin typeface="Consolas" panose="020B0609020204030204" pitchFamily="49" charset="0"/>
                          <a:cs typeface="Arial"/>
                        </a:rPr>
                        <a:t>Description</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extLst>
                  <a:ext uri="{0D108BD9-81ED-4DB2-BD59-A6C34878D82A}">
                    <a16:rowId xmlns:a16="http://schemas.microsoft.com/office/drawing/2014/main" val="10000"/>
                  </a:ext>
                </a:extLst>
              </a:tr>
              <a:tr h="1306830">
                <a:tc>
                  <a:txBody>
                    <a:bodyPr/>
                    <a:lstStyle/>
                    <a:p>
                      <a:pPr marL="77470" algn="l">
                        <a:lnSpc>
                          <a:spcPts val="1380"/>
                        </a:lnSpc>
                        <a:spcBef>
                          <a:spcPts val="5"/>
                        </a:spcBef>
                      </a:pPr>
                      <a:r>
                        <a:rPr lang="en-US" sz="1200" b="1" spc="-5" dirty="0">
                          <a:solidFill>
                            <a:sysClr val="windowText" lastClr="000000"/>
                          </a:solidFill>
                          <a:effectLst/>
                          <a:latin typeface="Courier New" panose="02070309020205020404" pitchFamily="49" charset="0"/>
                          <a:ea typeface="+mn-ea"/>
                          <a:cs typeface="Courier New" panose="02070309020205020404" pitchFamily="49" charset="0"/>
                        </a:rPr>
                        <a:t>Bag-of-words</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TF-IDF (</a:t>
                      </a:r>
                      <a:r>
                        <a:rPr lang="fr-FR" sz="1200" spc="-10" dirty="0" err="1">
                          <a:solidFill>
                            <a:schemeClr val="tx1"/>
                          </a:solidFill>
                          <a:latin typeface="Courier New" panose="02070309020205020404" pitchFamily="49" charset="0"/>
                          <a:ea typeface="+mn-ea"/>
                          <a:cs typeface="Courier New" panose="02070309020205020404" pitchFamily="49" charset="0"/>
                        </a:rPr>
                        <a:t>Term</a:t>
                      </a:r>
                      <a:r>
                        <a:rPr lang="fr-FR" sz="1200" spc="-10" dirty="0">
                          <a:solidFill>
                            <a:schemeClr val="tx1"/>
                          </a:solidFill>
                          <a:latin typeface="Courier New" panose="02070309020205020404" pitchFamily="49" charset="0"/>
                          <a:ea typeface="+mn-ea"/>
                          <a:cs typeface="Courier New" panose="02070309020205020404" pitchFamily="49" charset="0"/>
                        </a:rPr>
                        <a:t> Frequency-Inverse Document Frequency): Poids mots selon  fréquence locale et rareté globale pour représenter l'importance dans un  document.</a:t>
                      </a:r>
                    </a:p>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Les n-grammes  :Groupes de mots contigus utilisés pour capturer le sens et la signification du texte de manière contextuelle.</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2133600">
                <a:tc>
                  <a:txBody>
                    <a:bodyPr/>
                    <a:lstStyle/>
                    <a:p>
                      <a:pPr marL="77470" algn="l">
                        <a:lnSpc>
                          <a:spcPts val="1380"/>
                        </a:lnSpc>
                      </a:pPr>
                      <a:r>
                        <a:rPr lang="en-US" sz="1200" b="1" spc="-5" dirty="0">
                          <a:solidFill>
                            <a:sysClr val="windowText" lastClr="000000"/>
                          </a:solidFill>
                          <a:effectLst/>
                          <a:latin typeface="Courier New" panose="02070309020205020404" pitchFamily="49" charset="0"/>
                          <a:ea typeface="+mn-ea"/>
                          <a:cs typeface="Courier New" panose="02070309020205020404" pitchFamily="49" charset="0"/>
                        </a:rPr>
                        <a:t>Word/Sentence Embedding</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Doc2Vec : Représente les paragraphes sous forme de vecteurs continus. </a:t>
                      </a:r>
                    </a:p>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BERT (</a:t>
                      </a:r>
                      <a:r>
                        <a:rPr lang="fr-FR" sz="1200" spc="-10" dirty="0" err="1">
                          <a:solidFill>
                            <a:schemeClr val="tx1"/>
                          </a:solidFill>
                          <a:latin typeface="Courier New" panose="02070309020205020404" pitchFamily="49" charset="0"/>
                          <a:ea typeface="+mn-ea"/>
                          <a:cs typeface="Courier New" panose="02070309020205020404" pitchFamily="49" charset="0"/>
                        </a:rPr>
                        <a:t>Bidirectional</a:t>
                      </a:r>
                      <a:r>
                        <a:rPr lang="fr-FR" sz="1200" spc="-10" dirty="0">
                          <a:solidFill>
                            <a:schemeClr val="tx1"/>
                          </a:solidFill>
                          <a:latin typeface="Courier New" panose="02070309020205020404" pitchFamily="49" charset="0"/>
                          <a:ea typeface="+mn-ea"/>
                          <a:cs typeface="Courier New" panose="02070309020205020404" pitchFamily="49" charset="0"/>
                        </a:rPr>
                        <a:t> Encoder </a:t>
                      </a:r>
                      <a:r>
                        <a:rPr lang="fr-FR" sz="1200" spc="-10" dirty="0" err="1">
                          <a:solidFill>
                            <a:schemeClr val="tx1"/>
                          </a:solidFill>
                          <a:latin typeface="Courier New" panose="02070309020205020404" pitchFamily="49" charset="0"/>
                          <a:ea typeface="+mn-ea"/>
                          <a:cs typeface="Courier New" panose="02070309020205020404" pitchFamily="49" charset="0"/>
                        </a:rPr>
                        <a:t>Representations</a:t>
                      </a:r>
                      <a:r>
                        <a:rPr lang="fr-FR" sz="1200" spc="-10" dirty="0">
                          <a:solidFill>
                            <a:schemeClr val="tx1"/>
                          </a:solidFill>
                          <a:latin typeface="Courier New" panose="02070309020205020404" pitchFamily="49" charset="0"/>
                          <a:ea typeface="+mn-ea"/>
                          <a:cs typeface="Courier New" panose="02070309020205020404" pitchFamily="49" charset="0"/>
                        </a:rPr>
                        <a:t> </a:t>
                      </a:r>
                      <a:r>
                        <a:rPr lang="fr-FR" sz="1200" spc="-10" dirty="0" err="1">
                          <a:solidFill>
                            <a:schemeClr val="tx1"/>
                          </a:solidFill>
                          <a:latin typeface="Courier New" panose="02070309020205020404" pitchFamily="49" charset="0"/>
                          <a:ea typeface="+mn-ea"/>
                          <a:cs typeface="Courier New" panose="02070309020205020404" pitchFamily="49" charset="0"/>
                        </a:rPr>
                        <a:t>from</a:t>
                      </a:r>
                      <a:r>
                        <a:rPr lang="fr-FR" sz="1200" spc="-10" dirty="0">
                          <a:solidFill>
                            <a:schemeClr val="tx1"/>
                          </a:solidFill>
                          <a:latin typeface="Courier New" panose="02070309020205020404" pitchFamily="49" charset="0"/>
                          <a:ea typeface="+mn-ea"/>
                          <a:cs typeface="Courier New" panose="02070309020205020404" pitchFamily="49" charset="0"/>
                        </a:rPr>
                        <a:t> Transformers) : Modèle  NLP bidirectionnel puissant utilisant des </a:t>
                      </a:r>
                      <a:r>
                        <a:rPr lang="fr-FR" sz="1200" spc="-10" dirty="0" err="1">
                          <a:solidFill>
                            <a:schemeClr val="tx1"/>
                          </a:solidFill>
                          <a:latin typeface="Courier New" panose="02070309020205020404" pitchFamily="49" charset="0"/>
                          <a:ea typeface="+mn-ea"/>
                          <a:cs typeface="Courier New" panose="02070309020205020404" pitchFamily="49" charset="0"/>
                        </a:rPr>
                        <a:t>transformers</a:t>
                      </a:r>
                      <a:r>
                        <a:rPr lang="fr-FR" sz="1200" spc="-10" dirty="0">
                          <a:solidFill>
                            <a:schemeClr val="tx1"/>
                          </a:solidFill>
                          <a:latin typeface="Courier New" panose="02070309020205020404" pitchFamily="49" charset="0"/>
                          <a:ea typeface="+mn-ea"/>
                          <a:cs typeface="Courier New" panose="02070309020205020404" pitchFamily="49" charset="0"/>
                        </a:rPr>
                        <a:t> </a:t>
                      </a:r>
                    </a:p>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USE (Universal Sentence Encoder) : Encode les phrases en vecteurs  sémantiques  </a:t>
                      </a:r>
                    </a:p>
                  </a:txBody>
                  <a:tcPr marL="0" marR="0" marT="6540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
        <p:nvSpPr>
          <p:cNvPr id="4" name="object 4"/>
          <p:cNvSpPr txBox="1"/>
          <p:nvPr/>
        </p:nvSpPr>
        <p:spPr>
          <a:xfrm>
            <a:off x="313436" y="4016146"/>
            <a:ext cx="76835" cy="1116330"/>
          </a:xfrm>
          <a:prstGeom prst="rect">
            <a:avLst/>
          </a:prstGeom>
        </p:spPr>
        <p:txBody>
          <a:bodyPr vert="horz" wrap="square" lIns="0" tIns="13970" rIns="0" bIns="0" rtlCol="0">
            <a:spAutoFit/>
          </a:bodyPr>
          <a:lstStyle/>
          <a:p>
            <a:pPr marL="12700">
              <a:lnSpc>
                <a:spcPts val="1739"/>
              </a:lnSpc>
              <a:spcBef>
                <a:spcPts val="110"/>
              </a:spcBef>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05"/>
              </a:lnSpc>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39"/>
              </a:lnSpc>
            </a:pPr>
            <a:r>
              <a:rPr sz="1500" dirty="0">
                <a:latin typeface="Microsoft Sans Serif"/>
                <a:cs typeface="Microsoft Sans Serif"/>
              </a:rPr>
              <a:t> </a:t>
            </a:r>
            <a:endParaRPr sz="1500">
              <a:latin typeface="Microsoft Sans Serif"/>
              <a:cs typeface="Microsoft Sans Serif"/>
            </a:endParaRPr>
          </a:p>
        </p:txBody>
      </p:sp>
      <p:sp>
        <p:nvSpPr>
          <p:cNvPr id="6" name="Slide Number Placeholder 9">
            <a:extLst>
              <a:ext uri="{FF2B5EF4-FFF2-40B4-BE49-F238E27FC236}">
                <a16:creationId xmlns:a16="http://schemas.microsoft.com/office/drawing/2014/main" id="{99BB7CF9-4C1E-DF34-9A77-62F5E21EE25D}"/>
              </a:ext>
            </a:extLst>
          </p:cNvPr>
          <p:cNvSpPr txBox="1">
            <a:spLocks/>
          </p:cNvSpPr>
          <p:nvPr/>
        </p:nvSpPr>
        <p:spPr>
          <a:xfrm>
            <a:off x="3520440"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11</a:t>
            </a:fld>
            <a:endParaRPr lang="en-US" sz="1300" b="1" dirty="0">
              <a:solidFill>
                <a:schemeClr val="bg1"/>
              </a:solidFill>
            </a:endParaRPr>
          </a:p>
        </p:txBody>
      </p:sp>
      <p:sp>
        <p:nvSpPr>
          <p:cNvPr id="5" name="object 3">
            <a:extLst>
              <a:ext uri="{FF2B5EF4-FFF2-40B4-BE49-F238E27FC236}">
                <a16:creationId xmlns:a16="http://schemas.microsoft.com/office/drawing/2014/main" id="{1BEBEBB1-0DA1-104C-7B25-747ACC717866}"/>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FEATURES EXTRACTION</a:t>
            </a:r>
          </a:p>
        </p:txBody>
      </p:sp>
    </p:spTree>
    <p:extLst>
      <p:ext uri="{BB962C8B-B14F-4D97-AF65-F5344CB8AC3E}">
        <p14:creationId xmlns:p14="http://schemas.microsoft.com/office/powerpoint/2010/main" val="403351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421D3659-6581-C2A3-8A81-A6A60E15961E}"/>
              </a:ext>
            </a:extLst>
          </p:cNvPr>
          <p:cNvSpPr/>
          <p:nvPr/>
        </p:nvSpPr>
        <p:spPr>
          <a:xfrm>
            <a:off x="0" y="12"/>
            <a:ext cx="9144000" cy="5149850"/>
          </a:xfrm>
          <a:custGeom>
            <a:avLst/>
            <a:gdLst/>
            <a:ahLst/>
            <a:cxnLst/>
            <a:rect l="l" t="t" r="r" b="b"/>
            <a:pathLst>
              <a:path w="9144000" h="5133975">
                <a:moveTo>
                  <a:pt x="9144000" y="0"/>
                </a:moveTo>
                <a:lnTo>
                  <a:pt x="8940800" y="0"/>
                </a:lnTo>
                <a:lnTo>
                  <a:pt x="8940800" y="241"/>
                </a:lnTo>
                <a:lnTo>
                  <a:pt x="8940800" y="193281"/>
                </a:lnTo>
                <a:lnTo>
                  <a:pt x="8940800" y="4930381"/>
                </a:lnTo>
                <a:lnTo>
                  <a:pt x="203200" y="4930381"/>
                </a:lnTo>
                <a:lnTo>
                  <a:pt x="203200" y="193281"/>
                </a:lnTo>
                <a:lnTo>
                  <a:pt x="8940800" y="193281"/>
                </a:lnTo>
                <a:lnTo>
                  <a:pt x="8940800" y="241"/>
                </a:lnTo>
                <a:lnTo>
                  <a:pt x="0" y="241"/>
                </a:lnTo>
                <a:lnTo>
                  <a:pt x="0" y="193281"/>
                </a:lnTo>
                <a:lnTo>
                  <a:pt x="0" y="4930381"/>
                </a:lnTo>
                <a:lnTo>
                  <a:pt x="0" y="5133581"/>
                </a:lnTo>
                <a:lnTo>
                  <a:pt x="9144000" y="5133581"/>
                </a:lnTo>
                <a:lnTo>
                  <a:pt x="9144000" y="4930775"/>
                </a:lnTo>
                <a:lnTo>
                  <a:pt x="9144000" y="4930381"/>
                </a:lnTo>
                <a:lnTo>
                  <a:pt x="9144000" y="0"/>
                </a:lnTo>
                <a:close/>
              </a:path>
            </a:pathLst>
          </a:custGeom>
          <a:solidFill>
            <a:srgbClr val="BBBBBB"/>
          </a:solidFill>
        </p:spPr>
        <p:txBody>
          <a:bodyPr wrap="square" lIns="0" tIns="0" rIns="0" bIns="0" rtlCol="0"/>
          <a:lstStyle/>
          <a:p>
            <a:endParaRPr/>
          </a:p>
        </p:txBody>
      </p:sp>
      <p:sp>
        <p:nvSpPr>
          <p:cNvPr id="2" name="object 2"/>
          <p:cNvSpPr/>
          <p:nvPr/>
        </p:nvSpPr>
        <p:spPr>
          <a:xfrm>
            <a:off x="9525" y="12"/>
            <a:ext cx="9134475" cy="5144135"/>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6" name="Slide Number Placeholder 9">
            <a:extLst>
              <a:ext uri="{FF2B5EF4-FFF2-40B4-BE49-F238E27FC236}">
                <a16:creationId xmlns:a16="http://schemas.microsoft.com/office/drawing/2014/main" id="{8AB720B6-3B4F-7BB7-5197-F856E573DE04}"/>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12</a:t>
            </a:fld>
            <a:endParaRPr lang="en-US" sz="1300" b="1" dirty="0">
              <a:solidFill>
                <a:schemeClr val="bg1"/>
              </a:solidFill>
            </a:endParaRPr>
          </a:p>
        </p:txBody>
      </p:sp>
      <p:sp>
        <p:nvSpPr>
          <p:cNvPr id="8" name="object 3">
            <a:extLst>
              <a:ext uri="{FF2B5EF4-FFF2-40B4-BE49-F238E27FC236}">
                <a16:creationId xmlns:a16="http://schemas.microsoft.com/office/drawing/2014/main" id="{92C24AEE-603A-F965-E197-BC892E6612F4}"/>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APPROCHE SUPERVISÉE</a:t>
            </a:r>
          </a:p>
        </p:txBody>
      </p:sp>
      <p:sp>
        <p:nvSpPr>
          <p:cNvPr id="9" name="object 4">
            <a:extLst>
              <a:ext uri="{FF2B5EF4-FFF2-40B4-BE49-F238E27FC236}">
                <a16:creationId xmlns:a16="http://schemas.microsoft.com/office/drawing/2014/main" id="{9E487614-6489-82FF-A026-0BA18A3C0D35}"/>
              </a:ext>
            </a:extLst>
          </p:cNvPr>
          <p:cNvSpPr txBox="1"/>
          <p:nvPr/>
        </p:nvSpPr>
        <p:spPr>
          <a:xfrm>
            <a:off x="419098" y="1127125"/>
            <a:ext cx="8305800" cy="3201261"/>
          </a:xfrm>
          <a:prstGeom prst="rect">
            <a:avLst/>
          </a:prstGeom>
        </p:spPr>
        <p:txBody>
          <a:bodyPr vert="horz" wrap="square" lIns="0" tIns="13335" rIns="0" bIns="0" rtlCol="0">
            <a:spAutoFit/>
          </a:bodyPr>
          <a:lstStyle/>
          <a:p>
            <a:pPr marL="12700" marR="5080" algn="just">
              <a:lnSpc>
                <a:spcPct val="108900"/>
              </a:lnSpc>
              <a:spcBef>
                <a:spcPts val="105"/>
              </a:spcBef>
            </a:pPr>
            <a:r>
              <a:rPr lang="fr-FR" sz="1600" dirty="0">
                <a:latin typeface="Consolas" panose="020B0609020204030204" pitchFamily="49" charset="0"/>
                <a:cs typeface="Microsoft Sans Serif"/>
              </a:rPr>
              <a:t>Les </a:t>
            </a:r>
            <a:r>
              <a:rPr lang="fr-FR" sz="1600" spc="-10" dirty="0">
                <a:latin typeface="Consolas" panose="020B0609020204030204" pitchFamily="49" charset="0"/>
                <a:cs typeface="Microsoft Sans Serif"/>
              </a:rPr>
              <a:t>approches</a:t>
            </a:r>
            <a:r>
              <a:rPr lang="fr-FR" sz="1600" spc="5" dirty="0">
                <a:latin typeface="Consolas" panose="020B0609020204030204" pitchFamily="49" charset="0"/>
                <a:cs typeface="Microsoft Sans Serif"/>
              </a:rPr>
              <a:t> </a:t>
            </a:r>
            <a:r>
              <a:rPr lang="fr-FR" sz="1600" spc="-5" dirty="0">
                <a:latin typeface="Consolas" panose="020B0609020204030204" pitchFamily="49" charset="0"/>
                <a:cs typeface="Microsoft Sans Serif"/>
              </a:rPr>
              <a:t>supervisées</a:t>
            </a:r>
            <a:r>
              <a:rPr lang="fr-FR" sz="1600" dirty="0">
                <a:latin typeface="Consolas" panose="020B0609020204030204" pitchFamily="49" charset="0"/>
                <a:cs typeface="Microsoft Sans Serif"/>
              </a:rPr>
              <a:t> aborder pour l’</a:t>
            </a:r>
            <a:r>
              <a:rPr lang="fr-FR" sz="1600" spc="-10" dirty="0">
                <a:latin typeface="Consolas" panose="020B0609020204030204" pitchFamily="49" charset="0"/>
                <a:cs typeface="Microsoft Sans Serif"/>
              </a:rPr>
              <a:t>entraînements des </a:t>
            </a:r>
            <a:r>
              <a:rPr lang="fr-FR" sz="1600" spc="-5" dirty="0">
                <a:latin typeface="Consolas" panose="020B0609020204030204" pitchFamily="49" charset="0"/>
                <a:cs typeface="Microsoft Sans Serif"/>
              </a:rPr>
              <a:t>différents modèles sont comme suit</a:t>
            </a:r>
            <a:r>
              <a:rPr lang="fr-FR" sz="1600" spc="-15" dirty="0">
                <a:latin typeface="Consolas" panose="020B0609020204030204" pitchFamily="49" charset="0"/>
                <a:cs typeface="Microsoft Sans Serif"/>
              </a:rPr>
              <a:t>: </a:t>
            </a:r>
          </a:p>
          <a:p>
            <a:pPr marL="12700" marR="5080" algn="just">
              <a:lnSpc>
                <a:spcPct val="108900"/>
              </a:lnSpc>
              <a:spcBef>
                <a:spcPts val="105"/>
              </a:spcBef>
            </a:pPr>
            <a:endParaRPr lang="fr-FR" sz="800" spc="-15"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sz="1600" dirty="0">
                <a:latin typeface="Consolas" panose="020B0609020204030204" pitchFamily="49" charset="0"/>
                <a:cs typeface="Microsoft Sans Serif"/>
              </a:rPr>
              <a:t>Multi-layer </a:t>
            </a:r>
            <a:r>
              <a:rPr sz="1600" spc="-10" dirty="0">
                <a:latin typeface="Consolas" panose="020B0609020204030204" pitchFamily="49" charset="0"/>
                <a:cs typeface="Microsoft Sans Serif"/>
              </a:rPr>
              <a:t>Perceptron</a:t>
            </a:r>
            <a:r>
              <a:rPr lang="fr-FR" sz="1600" spc="-10" dirty="0">
                <a:latin typeface="Consolas" panose="020B0609020204030204" pitchFamily="49" charset="0"/>
                <a:cs typeface="Microsoft Sans Serif"/>
              </a:rPr>
              <a:t> </a:t>
            </a:r>
            <a:r>
              <a:rPr sz="1600" spc="-5" dirty="0">
                <a:latin typeface="Consolas" panose="020B0609020204030204" pitchFamily="49" charset="0"/>
                <a:cs typeface="Microsoft Sans Serif"/>
              </a:rPr>
              <a:t>(MLP),</a:t>
            </a:r>
            <a:endParaRPr lang="fr-FR" sz="1600"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sz="1600" dirty="0">
                <a:latin typeface="Consolas" panose="020B0609020204030204" pitchFamily="49" charset="0"/>
                <a:cs typeface="Microsoft Sans Serif"/>
              </a:rPr>
              <a:t>Logistic </a:t>
            </a:r>
            <a:r>
              <a:rPr sz="1600" spc="-10" dirty="0">
                <a:latin typeface="Consolas" panose="020B0609020204030204" pitchFamily="49" charset="0"/>
                <a:cs typeface="Microsoft Sans Serif"/>
              </a:rPr>
              <a:t>Regression</a:t>
            </a:r>
            <a:r>
              <a:rPr lang="fr-FR" sz="1600" spc="-10" dirty="0">
                <a:latin typeface="Consolas" panose="020B0609020204030204" pitchFamily="49" charset="0"/>
                <a:cs typeface="Microsoft Sans Serif"/>
              </a:rPr>
              <a:t> (LR)</a:t>
            </a:r>
            <a:r>
              <a:rPr sz="1600" spc="-10" dirty="0">
                <a:latin typeface="Consolas" panose="020B0609020204030204" pitchFamily="49" charset="0"/>
                <a:cs typeface="Microsoft Sans Serif"/>
              </a:rPr>
              <a:t>,</a:t>
            </a:r>
            <a:r>
              <a:rPr sz="1600" dirty="0">
                <a:latin typeface="Consolas" panose="020B0609020204030204" pitchFamily="49" charset="0"/>
                <a:cs typeface="Microsoft Sans Serif"/>
              </a:rPr>
              <a:t> </a:t>
            </a:r>
            <a:endParaRPr lang="fr-FR" sz="1600"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sz="1600" spc="-10" dirty="0">
                <a:latin typeface="Consolas" panose="020B0609020204030204" pitchFamily="49" charset="0"/>
                <a:cs typeface="Microsoft Sans Serif"/>
              </a:rPr>
              <a:t>Support</a:t>
            </a:r>
            <a:r>
              <a:rPr sz="1600" spc="15" dirty="0">
                <a:latin typeface="Consolas" panose="020B0609020204030204" pitchFamily="49" charset="0"/>
                <a:cs typeface="Microsoft Sans Serif"/>
              </a:rPr>
              <a:t> </a:t>
            </a:r>
            <a:r>
              <a:rPr sz="1600" spc="-10" dirty="0">
                <a:latin typeface="Consolas" panose="020B0609020204030204" pitchFamily="49" charset="0"/>
                <a:cs typeface="Microsoft Sans Serif"/>
              </a:rPr>
              <a:t>Vector</a:t>
            </a:r>
            <a:r>
              <a:rPr sz="1600" dirty="0">
                <a:latin typeface="Consolas" panose="020B0609020204030204" pitchFamily="49" charset="0"/>
                <a:cs typeface="Microsoft Sans Serif"/>
              </a:rPr>
              <a:t> </a:t>
            </a:r>
            <a:r>
              <a:rPr sz="1600" spc="-5" dirty="0">
                <a:latin typeface="Consolas" panose="020B0609020204030204" pitchFamily="49" charset="0"/>
                <a:cs typeface="Microsoft Sans Serif"/>
              </a:rPr>
              <a:t>Machine</a:t>
            </a:r>
            <a:r>
              <a:rPr lang="fr-FR" sz="1600" spc="-5" dirty="0">
                <a:latin typeface="Consolas" panose="020B0609020204030204" pitchFamily="49" charset="0"/>
                <a:cs typeface="Microsoft Sans Serif"/>
              </a:rPr>
              <a:t> </a:t>
            </a:r>
            <a:r>
              <a:rPr sz="1600" spc="-10" dirty="0">
                <a:latin typeface="Consolas" panose="020B0609020204030204" pitchFamily="49" charset="0"/>
                <a:cs typeface="Microsoft Sans Serif"/>
              </a:rPr>
              <a:t>(SVM),</a:t>
            </a:r>
            <a:r>
              <a:rPr sz="1600" spc="-5" dirty="0">
                <a:latin typeface="Consolas" panose="020B0609020204030204" pitchFamily="49" charset="0"/>
                <a:cs typeface="Microsoft Sans Serif"/>
              </a:rPr>
              <a:t> </a:t>
            </a:r>
            <a:endParaRPr lang="fr-FR" sz="1600" spc="-5"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sz="1600" spc="-5" dirty="0">
                <a:latin typeface="Consolas" panose="020B0609020204030204" pitchFamily="49" charset="0"/>
                <a:cs typeface="Microsoft Sans Serif"/>
              </a:rPr>
              <a:t>Random</a:t>
            </a:r>
            <a:r>
              <a:rPr sz="1600" spc="-10" dirty="0">
                <a:latin typeface="Consolas" panose="020B0609020204030204" pitchFamily="49" charset="0"/>
                <a:cs typeface="Microsoft Sans Serif"/>
              </a:rPr>
              <a:t> </a:t>
            </a:r>
            <a:r>
              <a:rPr sz="1600" spc="-5" dirty="0">
                <a:latin typeface="Consolas" panose="020B0609020204030204" pitchFamily="49" charset="0"/>
                <a:cs typeface="Microsoft Sans Serif"/>
              </a:rPr>
              <a:t>Forest</a:t>
            </a:r>
            <a:r>
              <a:rPr lang="fr-FR" sz="1600" spc="-5" dirty="0">
                <a:latin typeface="Consolas" panose="020B0609020204030204" pitchFamily="49" charset="0"/>
                <a:cs typeface="Microsoft Sans Serif"/>
              </a:rPr>
              <a:t> (RF),</a:t>
            </a:r>
            <a:endParaRPr lang="fr-FR" sz="1600" spc="-15"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lang="en-US" sz="1600" spc="-5" dirty="0">
                <a:latin typeface="Consolas" panose="020B0609020204030204" pitchFamily="49" charset="0"/>
                <a:cs typeface="Microsoft Sans Serif"/>
              </a:rPr>
              <a:t>CNN (Convolutional Neural Network),</a:t>
            </a:r>
            <a:endParaRPr lang="fr-FR" sz="1600" spc="15"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lang="fr-FR" sz="1600" dirty="0">
                <a:latin typeface="Consolas" panose="020B0609020204030204" pitchFamily="49" charset="0"/>
                <a:cs typeface="Microsoft Sans Serif"/>
              </a:rPr>
              <a:t>LSTM (Long Short-</a:t>
            </a:r>
            <a:r>
              <a:rPr lang="fr-FR" sz="1600" dirty="0" err="1">
                <a:latin typeface="Consolas" panose="020B0609020204030204" pitchFamily="49" charset="0"/>
                <a:cs typeface="Microsoft Sans Serif"/>
              </a:rPr>
              <a:t>Term</a:t>
            </a:r>
            <a:r>
              <a:rPr lang="fr-FR" sz="1600" dirty="0">
                <a:latin typeface="Consolas" panose="020B0609020204030204" pitchFamily="49" charset="0"/>
                <a:cs typeface="Microsoft Sans Serif"/>
              </a:rPr>
              <a:t> Memory). </a:t>
            </a:r>
            <a:r>
              <a:rPr lang="fr-FR" sz="1600" spc="5" dirty="0">
                <a:latin typeface="Consolas" panose="020B0609020204030204" pitchFamily="49" charset="0"/>
                <a:cs typeface="Microsoft Sans Serif"/>
              </a:rPr>
              <a:t> </a:t>
            </a:r>
          </a:p>
          <a:p>
            <a:pPr marL="469900" marR="5080" lvl="1" algn="just">
              <a:lnSpc>
                <a:spcPct val="108900"/>
              </a:lnSpc>
              <a:spcBef>
                <a:spcPts val="105"/>
              </a:spcBef>
            </a:pPr>
            <a:endParaRPr lang="fr-FR" sz="1600" spc="5" dirty="0">
              <a:latin typeface="Consolas" panose="020B0609020204030204" pitchFamily="49" charset="0"/>
              <a:cs typeface="Microsoft Sans Serif"/>
            </a:endParaRPr>
          </a:p>
          <a:p>
            <a:pPr marL="12700" marR="5080" algn="just">
              <a:lnSpc>
                <a:spcPct val="108900"/>
              </a:lnSpc>
              <a:spcBef>
                <a:spcPts val="105"/>
              </a:spcBef>
            </a:pPr>
            <a:r>
              <a:rPr lang="fr-FR" sz="1600" spc="5" dirty="0">
                <a:latin typeface="Consolas" panose="020B0609020204030204" pitchFamily="49" charset="0"/>
                <a:cs typeface="Microsoft Sans Serif"/>
              </a:rPr>
              <a:t>À noter que La</a:t>
            </a:r>
            <a:r>
              <a:rPr lang="fr-FR" sz="1600" spc="-10" dirty="0">
                <a:latin typeface="Consolas" panose="020B0609020204030204" pitchFamily="49" charset="0"/>
                <a:cs typeface="Microsoft Sans Serif"/>
              </a:rPr>
              <a:t> technique </a:t>
            </a:r>
            <a:r>
              <a:rPr lang="fr-FR" sz="1600" spc="-15" dirty="0">
                <a:latin typeface="Consolas" panose="020B0609020204030204" pitchFamily="49" charset="0"/>
                <a:cs typeface="Microsoft Sans Serif"/>
              </a:rPr>
              <a:t>de</a:t>
            </a:r>
            <a:r>
              <a:rPr lang="fr-FR" sz="1600" spc="20" dirty="0">
                <a:latin typeface="Consolas" panose="020B0609020204030204" pitchFamily="49" charset="0"/>
                <a:cs typeface="Microsoft Sans Serif"/>
              </a:rPr>
              <a:t> </a:t>
            </a:r>
            <a:r>
              <a:rPr lang="en-US" sz="1600" dirty="0">
                <a:latin typeface="Consolas" panose="020B0609020204030204" pitchFamily="49" charset="0"/>
                <a:cs typeface="Microsoft Sans Serif"/>
              </a:rPr>
              <a:t>Grid</a:t>
            </a:r>
            <a:r>
              <a:rPr lang="en-US" sz="1600" spc="-10" dirty="0">
                <a:latin typeface="Consolas" panose="020B0609020204030204" pitchFamily="49" charset="0"/>
                <a:cs typeface="Microsoft Sans Serif"/>
              </a:rPr>
              <a:t> </a:t>
            </a:r>
            <a:r>
              <a:rPr lang="en-US" sz="1600" spc="-5" dirty="0">
                <a:latin typeface="Consolas" panose="020B0609020204030204" pitchFamily="49" charset="0"/>
                <a:cs typeface="Microsoft Sans Serif"/>
              </a:rPr>
              <a:t>Search</a:t>
            </a:r>
            <a:r>
              <a:rPr lang="en-US" sz="1600" spc="-10"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qui inclue la </a:t>
            </a:r>
            <a:r>
              <a:rPr lang="fr-FR" sz="1600" dirty="0">
                <a:latin typeface="Consolas" panose="020B0609020204030204" pitchFamily="49" charset="0"/>
                <a:cs typeface="Microsoft Sans Serif"/>
              </a:rPr>
              <a:t>Cross-</a:t>
            </a:r>
            <a:r>
              <a:rPr lang="fr-FR" sz="1600" spc="-5" dirty="0">
                <a:latin typeface="Consolas" panose="020B0609020204030204" pitchFamily="49" charset="0"/>
                <a:cs typeface="Microsoft Sans Serif"/>
              </a:rPr>
              <a:t>Validation (CV) a été appliquer</a:t>
            </a:r>
            <a:r>
              <a:rPr lang="fr-FR" sz="1600" dirty="0">
                <a:latin typeface="Consolas" panose="020B0609020204030204" pitchFamily="49" charset="0"/>
                <a:cs typeface="Microsoft Sans Serif"/>
              </a:rPr>
              <a:t>.</a:t>
            </a:r>
            <a:endParaRPr sz="1600" dirty="0">
              <a:latin typeface="Consolas" panose="020B0609020204030204" pitchFamily="49" charset="0"/>
              <a:cs typeface="Microsoft Sans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4B2DD8B-7D13-B2B3-450A-9B02217B824F}"/>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7" name="Slide Number Placeholder 9">
            <a:extLst>
              <a:ext uri="{FF2B5EF4-FFF2-40B4-BE49-F238E27FC236}">
                <a16:creationId xmlns:a16="http://schemas.microsoft.com/office/drawing/2014/main" id="{DB68E6C4-CB35-D0AD-13A9-E2237839E86A}"/>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13</a:t>
            </a:fld>
            <a:endParaRPr lang="en-US" sz="1300" b="1" dirty="0">
              <a:solidFill>
                <a:schemeClr val="bg1"/>
              </a:solidFill>
            </a:endParaRPr>
          </a:p>
        </p:txBody>
      </p:sp>
      <p:sp>
        <p:nvSpPr>
          <p:cNvPr id="2" name="TextBox 10">
            <a:extLst>
              <a:ext uri="{FF2B5EF4-FFF2-40B4-BE49-F238E27FC236}">
                <a16:creationId xmlns:a16="http://schemas.microsoft.com/office/drawing/2014/main" id="{40EDB018-6B97-1A88-3C50-85C2F73D5BB1}"/>
              </a:ext>
            </a:extLst>
          </p:cNvPr>
          <p:cNvSpPr txBox="1"/>
          <p:nvPr/>
        </p:nvSpPr>
        <p:spPr>
          <a:xfrm>
            <a:off x="380998" y="822325"/>
            <a:ext cx="8382000" cy="3785652"/>
          </a:xfrm>
          <a:prstGeom prst="rect">
            <a:avLst/>
          </a:prstGeom>
          <a:noFill/>
        </p:spPr>
        <p:txBody>
          <a:bodyPr wrap="square">
            <a:spAutoFit/>
          </a:bodyPr>
          <a:lstStyle/>
          <a:p>
            <a:r>
              <a:rPr lang="fr-FR" sz="1200" b="1" spc="-10" dirty="0">
                <a:latin typeface="Consolas" panose="020B0609020204030204" pitchFamily="49" charset="0"/>
                <a:cs typeface="Calibri"/>
              </a:rPr>
              <a:t>BERT (</a:t>
            </a:r>
            <a:r>
              <a:rPr lang="fr-FR" sz="1200" b="1" spc="-10" dirty="0" err="1">
                <a:latin typeface="Consolas" panose="020B0609020204030204" pitchFamily="49" charset="0"/>
                <a:cs typeface="Calibri"/>
              </a:rPr>
              <a:t>Bidirectional</a:t>
            </a:r>
            <a:r>
              <a:rPr lang="fr-FR" sz="1200" b="1" spc="-10" dirty="0">
                <a:latin typeface="Consolas" panose="020B0609020204030204" pitchFamily="49" charset="0"/>
                <a:cs typeface="Calibri"/>
              </a:rPr>
              <a:t> Encoder </a:t>
            </a:r>
            <a:r>
              <a:rPr lang="fr-FR" sz="1200" b="1" spc="-10" dirty="0" err="1">
                <a:latin typeface="Consolas" panose="020B0609020204030204" pitchFamily="49" charset="0"/>
                <a:cs typeface="Calibri"/>
              </a:rPr>
              <a:t>Representations</a:t>
            </a:r>
            <a:r>
              <a:rPr lang="fr-FR" sz="1200" b="1" spc="-10" dirty="0">
                <a:latin typeface="Consolas" panose="020B0609020204030204" pitchFamily="49" charset="0"/>
                <a:cs typeface="Calibri"/>
              </a:rPr>
              <a:t> </a:t>
            </a:r>
            <a:r>
              <a:rPr lang="fr-FR" sz="1200" b="1" spc="-10" dirty="0" err="1">
                <a:latin typeface="Consolas" panose="020B0609020204030204" pitchFamily="49" charset="0"/>
                <a:cs typeface="Calibri"/>
              </a:rPr>
              <a:t>from</a:t>
            </a:r>
            <a:r>
              <a:rPr lang="fr-FR" sz="1200" b="1" spc="-10" dirty="0">
                <a:latin typeface="Consolas" panose="020B0609020204030204" pitchFamily="49" charset="0"/>
                <a:cs typeface="Calibri"/>
              </a:rPr>
              <a:t> Transformers) : </a:t>
            </a:r>
          </a:p>
          <a:p>
            <a:pPr marL="171450" indent="-171450">
              <a:buFont typeface="Arial" panose="020B0604020202020204" pitchFamily="34" charset="0"/>
              <a:buChar char="•"/>
            </a:pPr>
            <a:r>
              <a:rPr lang="fr-FR" sz="1200" spc="-10" dirty="0">
                <a:latin typeface="Consolas" panose="020B0609020204030204" pitchFamily="49" charset="0"/>
                <a:cs typeface="Calibri"/>
              </a:rPr>
              <a:t>Modèle basé sur l'architecture Transformer, entraîné sur de larges corpus pour apprendre la représentation contextuelle des mots. </a:t>
            </a:r>
          </a:p>
          <a:p>
            <a:pPr marL="171450" indent="-171450">
              <a:buFont typeface="Arial" panose="020B0604020202020204" pitchFamily="34" charset="0"/>
              <a:buChar char="•"/>
            </a:pPr>
            <a:r>
              <a:rPr lang="fr-FR" sz="1200" spc="-10" dirty="0">
                <a:latin typeface="Consolas" panose="020B0609020204030204" pitchFamily="49" charset="0"/>
                <a:cs typeface="Calibri"/>
              </a:rPr>
              <a:t>Entraîné sur de vastes corpus pour apprendre des représentations contextuelles de haute qualité.</a:t>
            </a:r>
          </a:p>
          <a:p>
            <a:pPr marL="171450" indent="-171450">
              <a:buFont typeface="Arial" panose="020B0604020202020204" pitchFamily="34" charset="0"/>
              <a:buChar char="•"/>
            </a:pPr>
            <a:endParaRPr lang="fr-FR" sz="1200" spc="-10" dirty="0">
              <a:latin typeface="Consolas" panose="020B0609020204030204" pitchFamily="49" charset="0"/>
              <a:cs typeface="Calibri"/>
            </a:endParaRPr>
          </a:p>
          <a:p>
            <a:r>
              <a:rPr lang="fr-FR" sz="1200" b="1" spc="-10" dirty="0">
                <a:latin typeface="Consolas" panose="020B0609020204030204" pitchFamily="49" charset="0"/>
                <a:cs typeface="Calibri"/>
              </a:rPr>
              <a:t>USE (Universal Sentence Encoder) :</a:t>
            </a:r>
          </a:p>
          <a:p>
            <a:pPr marL="171450" indent="-171450">
              <a:buFont typeface="Arial" panose="020B0604020202020204" pitchFamily="34" charset="0"/>
              <a:buChar char="•"/>
            </a:pPr>
            <a:r>
              <a:rPr lang="fr-FR" sz="1200" spc="-10" dirty="0">
                <a:latin typeface="Consolas" panose="020B0609020204030204" pitchFamily="49" charset="0"/>
                <a:cs typeface="Calibri"/>
              </a:rPr>
              <a:t>Modèle de réseau de neurones pré-entraîné qui encode les phrases en vecteurs de haute dimension.</a:t>
            </a:r>
          </a:p>
          <a:p>
            <a:pPr marL="171450" indent="-171450">
              <a:buFont typeface="Arial" panose="020B0604020202020204" pitchFamily="34" charset="0"/>
              <a:buChar char="•"/>
            </a:pPr>
            <a:r>
              <a:rPr lang="fr-FR" sz="1200" spc="-10" dirty="0">
                <a:latin typeface="Consolas" panose="020B0609020204030204" pitchFamily="49" charset="0"/>
                <a:cs typeface="Calibri"/>
              </a:rPr>
              <a:t>Utilise une combinaison de modèles Transformer pour capturer la sémantique des phrases. </a:t>
            </a:r>
          </a:p>
          <a:p>
            <a:pPr marL="171450" indent="-171450">
              <a:buFont typeface="Arial" panose="020B0604020202020204" pitchFamily="34" charset="0"/>
              <a:buChar char="•"/>
            </a:pPr>
            <a:endParaRPr lang="fr-FR" sz="1200" spc="-10" dirty="0">
              <a:latin typeface="Consolas" panose="020B0609020204030204" pitchFamily="49" charset="0"/>
              <a:cs typeface="Calibri"/>
            </a:endParaRPr>
          </a:p>
          <a:p>
            <a:r>
              <a:rPr lang="fr-FR" sz="1200" b="1" spc="-10" dirty="0">
                <a:latin typeface="Consolas" panose="020B0609020204030204" pitchFamily="49" charset="0"/>
                <a:cs typeface="Calibri"/>
              </a:rPr>
              <a:t>Doc2Vec : </a:t>
            </a:r>
          </a:p>
          <a:p>
            <a:pPr marL="171450" indent="-171450">
              <a:buFont typeface="Arial" panose="020B0604020202020204" pitchFamily="34" charset="0"/>
              <a:buChar char="•"/>
            </a:pPr>
            <a:r>
              <a:rPr lang="fr-FR" sz="1200" spc="-10" dirty="0">
                <a:latin typeface="Consolas" panose="020B0609020204030204" pitchFamily="49" charset="0"/>
                <a:cs typeface="Calibri"/>
              </a:rPr>
              <a:t>Méthode basée sur Word2Vec, étendue pour encoder des documents entiers en vecteurs. </a:t>
            </a:r>
          </a:p>
          <a:p>
            <a:pPr marL="171450" indent="-171450">
              <a:buFont typeface="Arial" panose="020B0604020202020204" pitchFamily="34" charset="0"/>
              <a:buChar char="•"/>
            </a:pPr>
            <a:r>
              <a:rPr lang="fr-FR" sz="1200" spc="-10" dirty="0">
                <a:latin typeface="Consolas" panose="020B0609020204030204" pitchFamily="49" charset="0"/>
                <a:cs typeface="Calibri"/>
              </a:rPr>
              <a:t>Crée des représentations vectorielles d'ensembles de mots ou de phrases, permettant l'analyse sémantique et la recherche de similarité entre documents.</a:t>
            </a:r>
          </a:p>
          <a:p>
            <a:endParaRPr lang="fr-FR" sz="1200" b="1" spc="-10" dirty="0">
              <a:latin typeface="Consolas" panose="020B0609020204030204" pitchFamily="49" charset="0"/>
              <a:cs typeface="Calibri"/>
            </a:endParaRPr>
          </a:p>
          <a:p>
            <a:r>
              <a:rPr lang="fr-FR" sz="1200" b="1" spc="-10" dirty="0">
                <a:latin typeface="Consolas" panose="020B0609020204030204" pitchFamily="49" charset="0"/>
                <a:cs typeface="Calibri"/>
              </a:rPr>
              <a:t>TF-IDF (</a:t>
            </a:r>
            <a:r>
              <a:rPr lang="fr-FR" sz="1200" b="1" spc="-10" dirty="0" err="1">
                <a:latin typeface="Consolas" panose="020B0609020204030204" pitchFamily="49" charset="0"/>
                <a:cs typeface="Calibri"/>
              </a:rPr>
              <a:t>Term</a:t>
            </a:r>
            <a:r>
              <a:rPr lang="fr-FR" sz="1200" b="1" spc="-10" dirty="0">
                <a:latin typeface="Consolas" panose="020B0609020204030204" pitchFamily="49" charset="0"/>
                <a:cs typeface="Calibri"/>
              </a:rPr>
              <a:t> Frequency-Inverse Document Frequency) :</a:t>
            </a:r>
          </a:p>
          <a:p>
            <a:pPr marL="171450" indent="-171450">
              <a:buFont typeface="Arial" panose="020B0604020202020204" pitchFamily="34" charset="0"/>
              <a:buChar char="•"/>
            </a:pPr>
            <a:r>
              <a:rPr lang="fr-FR" sz="1200" spc="-10" dirty="0">
                <a:latin typeface="Consolas" panose="020B0609020204030204" pitchFamily="49" charset="0"/>
                <a:cs typeface="Calibri"/>
              </a:rPr>
              <a:t>Méthode classique pour représenter des documents sous forme de vecteurs. </a:t>
            </a:r>
          </a:p>
          <a:p>
            <a:pPr marL="171450" indent="-171450">
              <a:buFont typeface="Arial" panose="020B0604020202020204" pitchFamily="34" charset="0"/>
              <a:buChar char="•"/>
            </a:pPr>
            <a:r>
              <a:rPr lang="fr-FR" sz="1200" spc="-10" dirty="0">
                <a:latin typeface="Consolas" panose="020B0609020204030204" pitchFamily="49" charset="0"/>
                <a:cs typeface="Calibri"/>
              </a:rPr>
              <a:t>Calcule l'importance d'un terme dans un document par rapport à sa fréquence globale dans un ensemble de documents. </a:t>
            </a:r>
          </a:p>
          <a:p>
            <a:pPr marL="171450" indent="-171450">
              <a:buFont typeface="Arial" panose="020B0604020202020204" pitchFamily="34" charset="0"/>
              <a:buChar char="•"/>
            </a:pPr>
            <a:r>
              <a:rPr lang="fr-FR" sz="1200" spc="-10" dirty="0">
                <a:latin typeface="Consolas" panose="020B0609020204030204" pitchFamily="49" charset="0"/>
                <a:cs typeface="Calibri"/>
              </a:rPr>
              <a:t>Utile pour la recherche d'informations et la classification de documents. </a:t>
            </a:r>
          </a:p>
          <a:p>
            <a:pPr marL="171450" indent="-171450">
              <a:buFont typeface="Arial" panose="020B0604020202020204" pitchFamily="34" charset="0"/>
              <a:buChar char="•"/>
            </a:pPr>
            <a:r>
              <a:rPr lang="fr-FR" sz="1200" spc="-10" dirty="0">
                <a:latin typeface="Consolas" panose="020B0609020204030204" pitchFamily="49" charset="0"/>
                <a:cs typeface="Calibri"/>
              </a:rPr>
              <a:t>Convient bien aux ensembles de données de grande taille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96996EEF-C4B8-2B4D-E97B-0661AD701D45}"/>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7" name="Slide Number Placeholder 9">
            <a:extLst>
              <a:ext uri="{FF2B5EF4-FFF2-40B4-BE49-F238E27FC236}">
                <a16:creationId xmlns:a16="http://schemas.microsoft.com/office/drawing/2014/main" id="{BDFB2C9A-4C98-04C9-F707-82D0960BC43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14</a:t>
            </a:fld>
            <a:endParaRPr lang="en-US" sz="1300" b="1" dirty="0">
              <a:solidFill>
                <a:schemeClr val="bg1"/>
              </a:solidFill>
            </a:endParaRPr>
          </a:p>
        </p:txBody>
      </p:sp>
      <p:pic>
        <p:nvPicPr>
          <p:cNvPr id="1026" name="Picture 2" descr="Multi-layer perceptron (MLP-NN) basic Architecture. | Download Scientific  Diagram">
            <a:extLst>
              <a:ext uri="{FF2B5EF4-FFF2-40B4-BE49-F238E27FC236}">
                <a16:creationId xmlns:a16="http://schemas.microsoft.com/office/drawing/2014/main" id="{D44FB0F2-3378-87E6-124A-650DE351725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14800" y="1325275"/>
            <a:ext cx="4676078" cy="2954452"/>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3">
            <a:extLst>
              <a:ext uri="{FF2B5EF4-FFF2-40B4-BE49-F238E27FC236}">
                <a16:creationId xmlns:a16="http://schemas.microsoft.com/office/drawing/2014/main" id="{BC2920B4-3E0F-9A66-1163-ECF0FA747FCF}"/>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MULTI-LAYER PERCEPTRON</a:t>
            </a:r>
          </a:p>
        </p:txBody>
      </p:sp>
      <p:sp>
        <p:nvSpPr>
          <p:cNvPr id="2" name="TextBox 10">
            <a:extLst>
              <a:ext uri="{FF2B5EF4-FFF2-40B4-BE49-F238E27FC236}">
                <a16:creationId xmlns:a16="http://schemas.microsoft.com/office/drawing/2014/main" id="{685278D8-4ECD-E787-774D-82FD22CFEFA0}"/>
              </a:ext>
            </a:extLst>
          </p:cNvPr>
          <p:cNvSpPr txBox="1"/>
          <p:nvPr/>
        </p:nvSpPr>
        <p:spPr>
          <a:xfrm>
            <a:off x="370155" y="1184283"/>
            <a:ext cx="3449321" cy="3046988"/>
          </a:xfrm>
          <a:prstGeom prst="rect">
            <a:avLst/>
          </a:prstGeom>
          <a:noFill/>
        </p:spPr>
        <p:txBody>
          <a:bodyPr wrap="square">
            <a:spAutoFit/>
          </a:bodyPr>
          <a:lstStyle/>
          <a:p>
            <a:pPr marL="171450" indent="-171450">
              <a:buFont typeface="Arial" panose="020B0604020202020204" pitchFamily="34" charset="0"/>
              <a:buChar char="•"/>
            </a:pPr>
            <a:r>
              <a:rPr lang="fr-FR" sz="1200" spc="-10" dirty="0">
                <a:latin typeface="Consolas" panose="020B0609020204030204" pitchFamily="49" charset="0"/>
                <a:cs typeface="Calibri"/>
              </a:rPr>
              <a:t>Couche d'entrée : Reçoit les données d'entrée initiales.</a:t>
            </a: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pPr marL="171450" indent="-171450">
              <a:buFont typeface="Arial" panose="020B0604020202020204" pitchFamily="34" charset="0"/>
              <a:buChar char="•"/>
            </a:pPr>
            <a:r>
              <a:rPr lang="fr-FR" sz="1200" spc="-10" dirty="0">
                <a:latin typeface="Consolas" panose="020B0609020204030204" pitchFamily="49" charset="0"/>
                <a:cs typeface="Calibri"/>
              </a:rPr>
              <a:t>Couches cachées : Effectuent des transformations non linéaires successives.</a:t>
            </a: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pPr marL="171450" indent="-171450">
              <a:buFont typeface="Arial" panose="020B0604020202020204" pitchFamily="34" charset="0"/>
              <a:buChar char="•"/>
            </a:pPr>
            <a:r>
              <a:rPr lang="fr-FR" sz="1200" spc="-10" dirty="0">
                <a:latin typeface="Consolas" panose="020B0609020204030204" pitchFamily="49" charset="0"/>
                <a:cs typeface="Calibri"/>
              </a:rPr>
              <a:t> Couche de sortie : Fournit les prédictions finales du modèle.</a:t>
            </a: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1F3CD4C1-6845-7FF2-81EF-25E0616FCDF3}"/>
              </a:ext>
            </a:extLst>
          </p:cNvPr>
          <p:cNvSpPr/>
          <p:nvPr/>
        </p:nvSpPr>
        <p:spPr>
          <a:xfrm>
            <a:off x="9525" y="12"/>
            <a:ext cx="9134475"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6" name="Slide Number Placeholder 9">
            <a:extLst>
              <a:ext uri="{FF2B5EF4-FFF2-40B4-BE49-F238E27FC236}">
                <a16:creationId xmlns:a16="http://schemas.microsoft.com/office/drawing/2014/main" id="{DE9E6E61-28CC-EB09-04F6-E6B3AB1F280B}"/>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15</a:t>
            </a:fld>
            <a:endParaRPr lang="en-US" sz="1300" b="1" dirty="0">
              <a:solidFill>
                <a:schemeClr val="bg1"/>
              </a:solidFill>
            </a:endParaRPr>
          </a:p>
        </p:txBody>
      </p:sp>
      <p:sp>
        <p:nvSpPr>
          <p:cNvPr id="7" name="object 3">
            <a:extLst>
              <a:ext uri="{FF2B5EF4-FFF2-40B4-BE49-F238E27FC236}">
                <a16:creationId xmlns:a16="http://schemas.microsoft.com/office/drawing/2014/main" id="{238EE4C1-2272-171F-95F8-5024EDD5AD2C}"/>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MÉTHODE D’ÉVALUATION</a:t>
            </a:r>
          </a:p>
        </p:txBody>
      </p:sp>
      <p:graphicFrame>
        <p:nvGraphicFramePr>
          <p:cNvPr id="11" name="object 3">
            <a:extLst>
              <a:ext uri="{FF2B5EF4-FFF2-40B4-BE49-F238E27FC236}">
                <a16:creationId xmlns:a16="http://schemas.microsoft.com/office/drawing/2014/main" id="{2FE9BCDA-6D38-DBE8-48AA-9B9E09333974}"/>
              </a:ext>
            </a:extLst>
          </p:cNvPr>
          <p:cNvGraphicFramePr>
            <a:graphicFrameLocks noGrp="1"/>
          </p:cNvGraphicFramePr>
          <p:nvPr>
            <p:extLst>
              <p:ext uri="{D42A27DB-BD31-4B8C-83A1-F6EECF244321}">
                <p14:modId xmlns:p14="http://schemas.microsoft.com/office/powerpoint/2010/main" val="2082344784"/>
              </p:ext>
            </p:extLst>
          </p:nvPr>
        </p:nvGraphicFramePr>
        <p:xfrm>
          <a:off x="347216" y="1004909"/>
          <a:ext cx="8449564" cy="3474619"/>
        </p:xfrm>
        <a:graphic>
          <a:graphicData uri="http://schemas.openxmlformats.org/drawingml/2006/table">
            <a:tbl>
              <a:tblPr firstRow="1" bandRow="1">
                <a:tableStyleId>{2D5ABB26-0587-4C30-8999-92F81FD0307C}</a:tableStyleId>
              </a:tblPr>
              <a:tblGrid>
                <a:gridCol w="2888923">
                  <a:extLst>
                    <a:ext uri="{9D8B030D-6E8A-4147-A177-3AD203B41FA5}">
                      <a16:colId xmlns:a16="http://schemas.microsoft.com/office/drawing/2014/main" val="20000"/>
                    </a:ext>
                  </a:extLst>
                </a:gridCol>
                <a:gridCol w="5560641">
                  <a:extLst>
                    <a:ext uri="{9D8B030D-6E8A-4147-A177-3AD203B41FA5}">
                      <a16:colId xmlns:a16="http://schemas.microsoft.com/office/drawing/2014/main" val="20001"/>
                    </a:ext>
                  </a:extLst>
                </a:gridCol>
              </a:tblGrid>
              <a:tr h="350816">
                <a:tc>
                  <a:txBody>
                    <a:bodyPr/>
                    <a:lstStyle/>
                    <a:p>
                      <a:pPr marL="19685" algn="ctr">
                        <a:lnSpc>
                          <a:spcPts val="2030"/>
                        </a:lnSpc>
                      </a:pPr>
                      <a:r>
                        <a:rPr lang="en-US" sz="2000" b="1" spc="-5" dirty="0">
                          <a:solidFill>
                            <a:srgbClr val="FFFFFF"/>
                          </a:solidFill>
                          <a:latin typeface="Consolas" panose="020B0609020204030204" pitchFamily="49" charset="0"/>
                          <a:cs typeface="Arial"/>
                        </a:rPr>
                        <a:t>SCORE CHOISI </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extLst>
                  <a:ext uri="{0D108BD9-81ED-4DB2-BD59-A6C34878D82A}">
                    <a16:rowId xmlns:a16="http://schemas.microsoft.com/office/drawing/2014/main" val="10000"/>
                  </a:ext>
                </a:extLst>
              </a:tr>
              <a:tr h="928551">
                <a:tc>
                  <a:txBody>
                    <a:bodyPr/>
                    <a:lstStyle/>
                    <a:p>
                      <a:pPr marL="77470" algn="l">
                        <a:lnSpc>
                          <a:spcPts val="1380"/>
                        </a:lnSpc>
                      </a:pPr>
                      <a:r>
                        <a:rPr lang="en-US" sz="1200" b="1" spc="-5" dirty="0">
                          <a:solidFill>
                            <a:sysClr val="windowText" lastClr="000000"/>
                          </a:solidFill>
                          <a:effectLst/>
                          <a:latin typeface="Courier New" panose="02070309020205020404" pitchFamily="49" charset="0"/>
                          <a:cs typeface="Courier New" panose="02070309020205020404" pitchFamily="49" charset="0"/>
                        </a:rPr>
                        <a:t>F1 score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80"/>
                        </a:lnSpc>
                      </a:pPr>
                      <a:r>
                        <a:rPr lang="fr-FR" sz="1200" spc="-10" dirty="0">
                          <a:solidFill>
                            <a:schemeClr val="tx1"/>
                          </a:solidFill>
                          <a:latin typeface="Courier New" panose="02070309020205020404" pitchFamily="49" charset="0"/>
                          <a:ea typeface="+mn-ea"/>
                          <a:cs typeface="Courier New" panose="02070309020205020404" pitchFamily="49" charset="0"/>
                        </a:rPr>
                        <a:t>Il combine la précision et le rappel en un seul score, ce qui est utile lorsque les classes sont déséquilibrées. Il donne une mesure globale du compromis entre la  précision et le rappel.</a:t>
                      </a: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914400">
                <a:tc>
                  <a:txBody>
                    <a:bodyPr/>
                    <a:lstStyle/>
                    <a:p>
                      <a:pPr marL="77470" algn="l">
                        <a:lnSpc>
                          <a:spcPts val="1405"/>
                        </a:lnSpc>
                      </a:pPr>
                      <a:r>
                        <a:rPr lang="en-US" sz="1200" b="1" spc="25" dirty="0">
                          <a:solidFill>
                            <a:sysClr val="windowText" lastClr="000000"/>
                          </a:solidFill>
                          <a:effectLst/>
                          <a:latin typeface="Courier New" panose="02070309020205020404" pitchFamily="49" charset="0"/>
                          <a:cs typeface="Courier New" panose="02070309020205020404" pitchFamily="49" charset="0"/>
                        </a:rPr>
                        <a:t>Coefficient de Jaccard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6835" indent="0">
                        <a:lnSpc>
                          <a:spcPct val="100000"/>
                        </a:lnSpc>
                        <a:spcBef>
                          <a:spcPts val="515"/>
                        </a:spcBef>
                        <a:buFont typeface="Arial MT"/>
                        <a:buNone/>
                        <a:tabLst>
                          <a:tab pos="248920" algn="l"/>
                        </a:tabLst>
                      </a:pPr>
                      <a:r>
                        <a:rPr lang="fr-FR" sz="1200" spc="-10" dirty="0">
                          <a:solidFill>
                            <a:schemeClr val="tx1"/>
                          </a:solidFill>
                          <a:latin typeface="Courier New" panose="02070309020205020404" pitchFamily="49" charset="0"/>
                          <a:ea typeface="+mn-ea"/>
                          <a:cs typeface="Courier New" panose="02070309020205020404" pitchFamily="49" charset="0"/>
                        </a:rPr>
                        <a:t>Il mesure la similarité entre deux ensembles, dans ce cas, les ensembles de prédictions et de vraies étiquettes. C'est une métrique utile pour les tâches de  classification multi-classes.</a:t>
                      </a:r>
                      <a:endParaRPr sz="1200" dirty="0">
                        <a:latin typeface="Courier New" panose="02070309020205020404" pitchFamily="49" charset="0"/>
                        <a:cs typeface="Courier New" panose="02070309020205020404" pitchFamily="49" charset="0"/>
                      </a:endParaRPr>
                    </a:p>
                  </a:txBody>
                  <a:tcPr marL="0" marR="0" marT="6540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609600">
                <a:tc>
                  <a:txBody>
                    <a:bodyPr/>
                    <a:lstStyle/>
                    <a:p>
                      <a:pPr marL="77470" algn="l">
                        <a:lnSpc>
                          <a:spcPts val="1380"/>
                        </a:lnSpc>
                      </a:pPr>
                      <a:r>
                        <a:rPr lang="en-US" sz="1200" b="1" spc="25" dirty="0">
                          <a:solidFill>
                            <a:sysClr val="windowText" lastClr="000000"/>
                          </a:solidFill>
                          <a:effectLst/>
                          <a:latin typeface="Courier New" panose="02070309020205020404" pitchFamily="49" charset="0"/>
                          <a:cs typeface="Courier New" panose="02070309020205020404" pitchFamily="49" charset="0"/>
                        </a:rPr>
                        <a:t>Accuracy</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6835" indent="0">
                        <a:lnSpc>
                          <a:spcPts val="1380"/>
                        </a:lnSpc>
                        <a:buFont typeface="Arial MT"/>
                        <a:buNone/>
                        <a:tabLst>
                          <a:tab pos="248920" algn="l"/>
                        </a:tabLst>
                      </a:pPr>
                      <a:r>
                        <a:rPr lang="fr-FR" sz="1200" dirty="0">
                          <a:latin typeface="Courier New" panose="02070309020205020404" pitchFamily="49" charset="0"/>
                          <a:cs typeface="Courier New" panose="02070309020205020404" pitchFamily="49" charset="0"/>
                        </a:rPr>
                        <a:t>Mesure la proportion de prédictions correctes par rapport au total des prédictions effectuées.</a:t>
                      </a: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671252">
                <a:tc>
                  <a:txBody>
                    <a:bodyPr/>
                    <a:lstStyle/>
                    <a:p>
                      <a:pPr marL="77470" algn="l">
                        <a:lnSpc>
                          <a:spcPts val="1380"/>
                        </a:lnSpc>
                      </a:pPr>
                      <a:r>
                        <a:rPr lang="fr-FR" sz="1200" b="1" spc="-5" noProof="0" dirty="0">
                          <a:solidFill>
                            <a:sysClr val="windowText" lastClr="000000"/>
                          </a:solidFill>
                          <a:effectLst/>
                          <a:latin typeface="Courier New" panose="02070309020205020404" pitchFamily="49" charset="0"/>
                          <a:cs typeface="Courier New" panose="02070309020205020404" pitchFamily="49" charset="0"/>
                        </a:rPr>
                        <a:t> Temps d'exécution</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80"/>
                        </a:lnSpc>
                      </a:pPr>
                      <a:r>
                        <a:rPr lang="fr-FR" sz="1200" spc="-10" dirty="0">
                          <a:solidFill>
                            <a:schemeClr val="tx1"/>
                          </a:solidFill>
                          <a:latin typeface="Courier New" panose="02070309020205020404" pitchFamily="49" charset="0"/>
                          <a:ea typeface="+mn-ea"/>
                          <a:cs typeface="Courier New" panose="02070309020205020404" pitchFamily="49" charset="0"/>
                        </a:rPr>
                        <a:t>Comparer différents modèles en termes d'efficacité et de choisir celui qui répond le mieux à nos besoins en termes de performances et  de ressources.</a:t>
                      </a: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
            <a:extLst>
              <a:ext uri="{FF2B5EF4-FFF2-40B4-BE49-F238E27FC236}">
                <a16:creationId xmlns:a16="http://schemas.microsoft.com/office/drawing/2014/main" id="{72A75FD2-EC66-1ED8-7B80-DA3E22BA7FA4}"/>
              </a:ext>
            </a:extLst>
          </p:cNvPr>
          <p:cNvSpPr/>
          <p:nvPr/>
        </p:nvSpPr>
        <p:spPr>
          <a:xfrm>
            <a:off x="9525" y="12"/>
            <a:ext cx="9134475"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grpSp>
        <p:nvGrpSpPr>
          <p:cNvPr id="4" name="object 4"/>
          <p:cNvGrpSpPr/>
          <p:nvPr/>
        </p:nvGrpSpPr>
        <p:grpSpPr>
          <a:xfrm>
            <a:off x="4423088" y="3669179"/>
            <a:ext cx="297818" cy="423576"/>
            <a:chOff x="4307840" y="4163059"/>
            <a:chExt cx="443230" cy="210820"/>
          </a:xfrm>
          <a:solidFill>
            <a:srgbClr val="00B050"/>
          </a:solidFill>
        </p:grpSpPr>
        <p:sp>
          <p:nvSpPr>
            <p:cNvPr id="5" name="object 5"/>
            <p:cNvSpPr/>
            <p:nvPr/>
          </p:nvSpPr>
          <p:spPr>
            <a:xfrm>
              <a:off x="4320540" y="4175759"/>
              <a:ext cx="417830" cy="185420"/>
            </a:xfrm>
            <a:custGeom>
              <a:avLst/>
              <a:gdLst/>
              <a:ahLst/>
              <a:cxnLst/>
              <a:rect l="l" t="t" r="r" b="b"/>
              <a:pathLst>
                <a:path w="417829" h="185420">
                  <a:moveTo>
                    <a:pt x="313689" y="0"/>
                  </a:moveTo>
                  <a:lnTo>
                    <a:pt x="104775" y="0"/>
                  </a:lnTo>
                  <a:lnTo>
                    <a:pt x="104775" y="92201"/>
                  </a:lnTo>
                  <a:lnTo>
                    <a:pt x="0" y="92201"/>
                  </a:lnTo>
                  <a:lnTo>
                    <a:pt x="208914" y="184911"/>
                  </a:lnTo>
                  <a:lnTo>
                    <a:pt x="417830" y="92201"/>
                  </a:lnTo>
                  <a:lnTo>
                    <a:pt x="313689" y="92201"/>
                  </a:lnTo>
                  <a:lnTo>
                    <a:pt x="313689" y="0"/>
                  </a:lnTo>
                  <a:close/>
                </a:path>
              </a:pathLst>
            </a:custGeom>
            <a:grpFill/>
            <a:ln w="12700">
              <a:solidFill>
                <a:schemeClr val="tx1"/>
              </a:solidFill>
            </a:ln>
          </p:spPr>
          <p:txBody>
            <a:bodyPr wrap="square" lIns="0" tIns="0" rIns="0" bIns="0" rtlCol="0"/>
            <a:lstStyle/>
            <a:p>
              <a:endParaRPr/>
            </a:p>
          </p:txBody>
        </p:sp>
        <p:sp>
          <p:nvSpPr>
            <p:cNvPr id="6" name="object 6"/>
            <p:cNvSpPr/>
            <p:nvPr/>
          </p:nvSpPr>
          <p:spPr>
            <a:xfrm>
              <a:off x="4320540" y="4175759"/>
              <a:ext cx="417830" cy="185420"/>
            </a:xfrm>
            <a:custGeom>
              <a:avLst/>
              <a:gdLst/>
              <a:ahLst/>
              <a:cxnLst/>
              <a:rect l="l" t="t" r="r" b="b"/>
              <a:pathLst>
                <a:path w="417829" h="185420">
                  <a:moveTo>
                    <a:pt x="0" y="92201"/>
                  </a:moveTo>
                  <a:lnTo>
                    <a:pt x="104775" y="92201"/>
                  </a:lnTo>
                  <a:lnTo>
                    <a:pt x="104775" y="0"/>
                  </a:lnTo>
                  <a:lnTo>
                    <a:pt x="313689" y="0"/>
                  </a:lnTo>
                  <a:lnTo>
                    <a:pt x="313689" y="92201"/>
                  </a:lnTo>
                  <a:lnTo>
                    <a:pt x="417830" y="92201"/>
                  </a:lnTo>
                  <a:lnTo>
                    <a:pt x="208914" y="184911"/>
                  </a:lnTo>
                  <a:lnTo>
                    <a:pt x="0" y="92201"/>
                  </a:lnTo>
                  <a:close/>
                </a:path>
              </a:pathLst>
            </a:custGeom>
            <a:grpFill/>
            <a:ln w="12700">
              <a:solidFill>
                <a:srgbClr val="2C2C2C"/>
              </a:solidFill>
            </a:ln>
          </p:spPr>
          <p:txBody>
            <a:bodyPr wrap="square" lIns="0" tIns="0" rIns="0" bIns="0" rtlCol="0"/>
            <a:lstStyle/>
            <a:p>
              <a:endParaRPr dirty="0"/>
            </a:p>
          </p:txBody>
        </p:sp>
      </p:grpSp>
      <p:sp>
        <p:nvSpPr>
          <p:cNvPr id="9" name="Slide Number Placeholder 9">
            <a:extLst>
              <a:ext uri="{FF2B5EF4-FFF2-40B4-BE49-F238E27FC236}">
                <a16:creationId xmlns:a16="http://schemas.microsoft.com/office/drawing/2014/main" id="{07847312-0C6B-DE06-2975-7A5E2B347FCB}"/>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16</a:t>
            </a:fld>
            <a:endParaRPr lang="en-US" sz="1300" b="1" dirty="0">
              <a:solidFill>
                <a:schemeClr val="bg1"/>
              </a:solidFill>
            </a:endParaRPr>
          </a:p>
        </p:txBody>
      </p:sp>
      <p:graphicFrame>
        <p:nvGraphicFramePr>
          <p:cNvPr id="12" name="object 3">
            <a:extLst>
              <a:ext uri="{FF2B5EF4-FFF2-40B4-BE49-F238E27FC236}">
                <a16:creationId xmlns:a16="http://schemas.microsoft.com/office/drawing/2014/main" id="{06464D14-9C32-46A2-DDAF-156BC0D41958}"/>
              </a:ext>
            </a:extLst>
          </p:cNvPr>
          <p:cNvGraphicFramePr>
            <a:graphicFrameLocks noGrp="1"/>
          </p:cNvGraphicFramePr>
          <p:nvPr>
            <p:extLst>
              <p:ext uri="{D42A27DB-BD31-4B8C-83A1-F6EECF244321}">
                <p14:modId xmlns:p14="http://schemas.microsoft.com/office/powerpoint/2010/main" val="1428600145"/>
              </p:ext>
            </p:extLst>
          </p:nvPr>
        </p:nvGraphicFramePr>
        <p:xfrm>
          <a:off x="341308" y="1082611"/>
          <a:ext cx="8116892" cy="2789927"/>
        </p:xfrm>
        <a:graphic>
          <a:graphicData uri="http://schemas.openxmlformats.org/drawingml/2006/table">
            <a:tbl>
              <a:tblPr firstRow="1" bandRow="1">
                <a:tableStyleId>{2D5ABB26-0587-4C30-8999-92F81FD0307C}</a:tableStyleId>
              </a:tblPr>
              <a:tblGrid>
                <a:gridCol w="1854887">
                  <a:extLst>
                    <a:ext uri="{9D8B030D-6E8A-4147-A177-3AD203B41FA5}">
                      <a16:colId xmlns:a16="http://schemas.microsoft.com/office/drawing/2014/main" val="20000"/>
                    </a:ext>
                  </a:extLst>
                </a:gridCol>
                <a:gridCol w="1409714">
                  <a:extLst>
                    <a:ext uri="{9D8B030D-6E8A-4147-A177-3AD203B41FA5}">
                      <a16:colId xmlns:a16="http://schemas.microsoft.com/office/drawing/2014/main" val="20001"/>
                    </a:ext>
                  </a:extLst>
                </a:gridCol>
                <a:gridCol w="1499489">
                  <a:extLst>
                    <a:ext uri="{9D8B030D-6E8A-4147-A177-3AD203B41FA5}">
                      <a16:colId xmlns:a16="http://schemas.microsoft.com/office/drawing/2014/main" val="4069598321"/>
                    </a:ext>
                  </a:extLst>
                </a:gridCol>
                <a:gridCol w="1053106">
                  <a:extLst>
                    <a:ext uri="{9D8B030D-6E8A-4147-A177-3AD203B41FA5}">
                      <a16:colId xmlns:a16="http://schemas.microsoft.com/office/drawing/2014/main" val="564174361"/>
                    </a:ext>
                  </a:extLst>
                </a:gridCol>
                <a:gridCol w="2299696">
                  <a:extLst>
                    <a:ext uri="{9D8B030D-6E8A-4147-A177-3AD203B41FA5}">
                      <a16:colId xmlns:a16="http://schemas.microsoft.com/office/drawing/2014/main" val="2890664454"/>
                    </a:ext>
                  </a:extLst>
                </a:gridCol>
              </a:tblGrid>
              <a:tr h="431737">
                <a:tc>
                  <a:txBody>
                    <a:bodyPr/>
                    <a:lstStyle/>
                    <a:p>
                      <a:pPr marL="19685" algn="ctr">
                        <a:lnSpc>
                          <a:spcPts val="2030"/>
                        </a:lnSpc>
                      </a:pP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lang="fr-FR" sz="1300" b="1" dirty="0" err="1">
                          <a:latin typeface="Consolas" panose="020B0609020204030204" pitchFamily="49" charset="0"/>
                          <a:cs typeface="Arial"/>
                        </a:rPr>
                        <a:t>Empty</a:t>
                      </a:r>
                      <a:r>
                        <a:rPr lang="fr-FR" sz="1300" b="1" dirty="0">
                          <a:latin typeface="Consolas" panose="020B0609020204030204" pitchFamily="49" charset="0"/>
                          <a:cs typeface="Arial"/>
                        </a:rPr>
                        <a:t> Tag (%)</a:t>
                      </a:r>
                      <a:endParaRPr sz="1300" b="1" dirty="0">
                        <a:latin typeface="Consolas" panose="020B0609020204030204" pitchFamily="49" charset="0"/>
                        <a:cs typeface="Arial"/>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lang="en-US" sz="1300" b="1" dirty="0" err="1">
                          <a:latin typeface="Consolas" panose="020B0609020204030204" pitchFamily="49" charset="0"/>
                          <a:cs typeface="Arial"/>
                        </a:rPr>
                        <a:t>jaccard_coeff</a:t>
                      </a:r>
                      <a:endParaRPr lang="en-US" sz="1300" b="1" dirty="0">
                        <a:latin typeface="Consolas" panose="020B0609020204030204" pitchFamily="49" charset="0"/>
                        <a:cs typeface="Arial"/>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F97F18"/>
                    </a:solidFill>
                  </a:tcPr>
                </a:tc>
                <a:tc>
                  <a:txBody>
                    <a:bodyPr/>
                    <a:lstStyle/>
                    <a:p>
                      <a:pPr marL="15875" algn="ctr">
                        <a:lnSpc>
                          <a:spcPts val="2030"/>
                        </a:lnSpc>
                      </a:pPr>
                      <a:r>
                        <a:rPr lang="fr-FR" sz="1300" b="1" dirty="0">
                          <a:latin typeface="Consolas" panose="020B0609020204030204" pitchFamily="49" charset="0"/>
                          <a:cs typeface="Arial"/>
                        </a:rPr>
                        <a:t>F1score</a:t>
                      </a:r>
                      <a:endParaRPr sz="1300" b="1" dirty="0">
                        <a:latin typeface="Consolas" panose="020B0609020204030204" pitchFamily="49" charset="0"/>
                        <a:cs typeface="Arial"/>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F97F18"/>
                    </a:solidFill>
                  </a:tcPr>
                </a:tc>
                <a:tc>
                  <a:txBody>
                    <a:bodyPr/>
                    <a:lstStyle/>
                    <a:p>
                      <a:pPr marL="15875" algn="ctr">
                        <a:lnSpc>
                          <a:spcPts val="2030"/>
                        </a:lnSpc>
                      </a:pPr>
                      <a:r>
                        <a:rPr lang="en-US" sz="1300" b="1" dirty="0">
                          <a:latin typeface="Consolas" panose="020B0609020204030204" pitchFamily="49" charset="0"/>
                          <a:cs typeface="Arial"/>
                        </a:rPr>
                        <a:t>Temps </a:t>
                      </a:r>
                      <a:r>
                        <a:rPr lang="en-US" sz="1300" b="1" dirty="0" err="1">
                          <a:latin typeface="Consolas" panose="020B0609020204030204" pitchFamily="49" charset="0"/>
                          <a:cs typeface="Arial"/>
                        </a:rPr>
                        <a:t>d'entraînement</a:t>
                      </a:r>
                      <a:endParaRPr lang="en-US" sz="1300" b="1"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97F18"/>
                    </a:solidFill>
                  </a:tcPr>
                </a:tc>
                <a:extLst>
                  <a:ext uri="{0D108BD9-81ED-4DB2-BD59-A6C34878D82A}">
                    <a16:rowId xmlns:a16="http://schemas.microsoft.com/office/drawing/2014/main" val="10000"/>
                  </a:ext>
                </a:extLst>
              </a:tr>
              <a:tr h="415833">
                <a:tc>
                  <a:txBody>
                    <a:bodyPr/>
                    <a:lstStyle/>
                    <a:p>
                      <a:pPr marL="77470" marR="0" lvl="0" indent="0" algn="l" defTabSz="914400" eaLnBrk="1" fontAlgn="auto" latinLnBrk="0" hangingPunct="1">
                        <a:lnSpc>
                          <a:spcPts val="1380"/>
                        </a:lnSpc>
                        <a:spcBef>
                          <a:spcPts val="0"/>
                        </a:spcBef>
                        <a:spcAft>
                          <a:spcPts val="0"/>
                        </a:spcAft>
                        <a:buClrTx/>
                        <a:buSzTx/>
                        <a:buFontTx/>
                        <a:buNone/>
                        <a:tabLst/>
                        <a:defRPr/>
                      </a:pPr>
                      <a:r>
                        <a:rPr lang="en-US" sz="1200" b="1" spc="-5" dirty="0">
                          <a:solidFill>
                            <a:sysClr val="windowText" lastClr="000000"/>
                          </a:solidFill>
                          <a:effectLst/>
                          <a:latin typeface="Courier New" panose="02070309020205020404" pitchFamily="49" charset="0"/>
                          <a:cs typeface="Courier New" panose="02070309020205020404" pitchFamily="49" charset="0"/>
                        </a:rPr>
                        <a:t>Logistic Regression</a:t>
                      </a:r>
                    </a:p>
                    <a:p>
                      <a:pPr marL="77470" marR="0" lvl="0" indent="0" algn="l" defTabSz="914400" eaLnBrk="1" fontAlgn="auto" latinLnBrk="0" hangingPunct="1">
                        <a:lnSpc>
                          <a:spcPts val="1380"/>
                        </a:lnSpc>
                        <a:spcBef>
                          <a:spcPts val="0"/>
                        </a:spcBef>
                        <a:spcAft>
                          <a:spcPts val="0"/>
                        </a:spcAft>
                        <a:buClrTx/>
                        <a:buSzTx/>
                        <a:buFontTx/>
                        <a:buNone/>
                        <a:tabLst/>
                        <a:defRPr/>
                      </a:pPr>
                      <a:r>
                        <a:rPr lang="en-US" sz="1200" b="1" spc="-5" noProof="0" dirty="0">
                          <a:solidFill>
                            <a:sysClr val="windowText" lastClr="000000"/>
                          </a:solidFill>
                          <a:effectLst/>
                          <a:latin typeface="Courier New" panose="02070309020205020404" pitchFamily="49" charset="0"/>
                          <a:cs typeface="Courier New" panose="02070309020205020404" pitchFamily="49" charset="0"/>
                        </a:rPr>
                        <a:t>  </a:t>
                      </a:r>
                      <a:r>
                        <a:rPr lang="fr-FR" sz="1200" b="1" spc="-5" noProof="0"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5" noProof="0" dirty="0">
                          <a:solidFill>
                            <a:sysClr val="windowText" lastClr="000000"/>
                          </a:solidFill>
                          <a:effectLst/>
                          <a:latin typeface="Courier New" panose="02070309020205020404" pitchFamily="49" charset="0"/>
                          <a:cs typeface="Courier New" panose="02070309020205020404" pitchFamily="49" charset="0"/>
                        </a:rPr>
                        <a:t> Word2Vec</a:t>
                      </a:r>
                    </a:p>
                    <a:p>
                      <a:pPr marL="77470" algn="l">
                        <a:lnSpc>
                          <a:spcPts val="1380"/>
                        </a:lnSpc>
                      </a:pPr>
                      <a:endParaRPr lang="en-US" sz="1200" b="1" spc="-5" dirty="0">
                        <a:solidFill>
                          <a:sysClr val="windowText" lastClr="000000"/>
                        </a:solidFill>
                        <a:effectLst/>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gn="ctr">
                        <a:lnSpc>
                          <a:spcPts val="1380"/>
                        </a:lnSpc>
                      </a:pPr>
                      <a:r>
                        <a:rPr lang="en-US" sz="1200" dirty="0">
                          <a:latin typeface="Courier New" panose="02070309020205020404" pitchFamily="49" charset="0"/>
                          <a:cs typeface="Courier New" panose="02070309020205020404" pitchFamily="49" charset="0"/>
                        </a:rPr>
                        <a:t>0.48</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solidFill>
                            <a:schemeClr val="tx1"/>
                          </a:solidFill>
                          <a:latin typeface="Courier New" panose="02070309020205020404" pitchFamily="49" charset="0"/>
                          <a:ea typeface="+mn-ea"/>
                          <a:cs typeface="Courier New" panose="02070309020205020404" pitchFamily="49" charset="0"/>
                        </a:rPr>
                        <a:t>0.32</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0.</a:t>
                      </a:r>
                      <a:r>
                        <a:rPr lang="fr-FR" sz="1200" dirty="0">
                          <a:solidFill>
                            <a:schemeClr val="tx1"/>
                          </a:solidFill>
                          <a:latin typeface="Courier New" panose="02070309020205020404" pitchFamily="49" charset="0"/>
                          <a:ea typeface="+mn-ea"/>
                          <a:cs typeface="Courier New" panose="02070309020205020404" pitchFamily="49" charset="0"/>
                        </a:rPr>
                        <a:t>47</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416 secondes</a:t>
                      </a:r>
                    </a:p>
                  </a:txBody>
                  <a:tcPr marL="0" marR="0" marT="0"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297307">
                <a:tc>
                  <a:txBody>
                    <a:bodyPr/>
                    <a:lstStyle/>
                    <a:p>
                      <a:pPr marL="77470" algn="l">
                        <a:lnSpc>
                          <a:spcPts val="1405"/>
                        </a:lnSpc>
                      </a:pPr>
                      <a:r>
                        <a:rPr lang="fr-FR" sz="1200" b="1" spc="25" dirty="0">
                          <a:solidFill>
                            <a:sysClr val="windowText" lastClr="000000"/>
                          </a:solidFill>
                          <a:effectLst/>
                          <a:latin typeface="Courier New" panose="02070309020205020404" pitchFamily="49" charset="0"/>
                          <a:cs typeface="Courier New" panose="02070309020205020404" pitchFamily="49" charset="0"/>
                        </a:rPr>
                        <a:t>SVM </a:t>
                      </a:r>
                      <a:r>
                        <a:rPr lang="fr-FR" sz="1200" b="1" spc="25"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25" dirty="0">
                          <a:solidFill>
                            <a:sysClr val="windowText" lastClr="000000"/>
                          </a:solidFill>
                          <a:effectLst/>
                          <a:latin typeface="Courier New" panose="02070309020205020404" pitchFamily="49" charset="0"/>
                          <a:cs typeface="Courier New" panose="02070309020205020404" pitchFamily="49" charset="0"/>
                        </a:rPr>
                        <a:t> N grammes</a:t>
                      </a:r>
                      <a:endParaRPr lang="en-US" sz="1200" b="1" spc="25" dirty="0">
                        <a:solidFill>
                          <a:sysClr val="windowText" lastClr="000000"/>
                        </a:solidFill>
                        <a:effectLst/>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6835" indent="0" algn="ctr">
                        <a:lnSpc>
                          <a:spcPct val="100000"/>
                        </a:lnSpc>
                        <a:spcBef>
                          <a:spcPts val="515"/>
                        </a:spcBef>
                        <a:buFont typeface="Arial MT"/>
                        <a:buNone/>
                        <a:tabLst>
                          <a:tab pos="248920" algn="l"/>
                        </a:tabLst>
                      </a:pPr>
                      <a:r>
                        <a:rPr lang="en-US" sz="1200" dirty="0">
                          <a:latin typeface="Courier New" panose="02070309020205020404" pitchFamily="49" charset="0"/>
                          <a:cs typeface="Courier New" panose="02070309020205020404" pitchFamily="49" charset="0"/>
                        </a:rPr>
                        <a:t>0.70</a:t>
                      </a:r>
                    </a:p>
                  </a:txBody>
                  <a:tcPr marL="0" marR="0" marT="65405"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solidFill>
                            <a:schemeClr val="tx1"/>
                          </a:solidFill>
                          <a:latin typeface="Courier New" panose="02070309020205020404" pitchFamily="49" charset="0"/>
                          <a:ea typeface="+mn-ea"/>
                          <a:cs typeface="Courier New" panose="02070309020205020404" pitchFamily="49" charset="0"/>
                        </a:rPr>
                        <a:t>0.55</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65405"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0.6</a:t>
                      </a:r>
                      <a:r>
                        <a:rPr lang="fr-FR" sz="1200" dirty="0">
                          <a:solidFill>
                            <a:schemeClr val="tx1"/>
                          </a:solidFill>
                          <a:latin typeface="Courier New" panose="02070309020205020404" pitchFamily="49" charset="0"/>
                          <a:ea typeface="+mn-ea"/>
                          <a:cs typeface="Courier New" panose="02070309020205020404" pitchFamily="49" charset="0"/>
                        </a:rPr>
                        <a:t>9</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54,30 </a:t>
                      </a:r>
                      <a:r>
                        <a:rPr sz="1200" dirty="0">
                          <a:solidFill>
                            <a:schemeClr val="tx1"/>
                          </a:solidFill>
                          <a:latin typeface="Courier New" panose="02070309020205020404" pitchFamily="49" charset="0"/>
                          <a:ea typeface="+mn-ea"/>
                          <a:cs typeface="Courier New" panose="02070309020205020404" pitchFamily="49" charset="0"/>
                        </a:rPr>
                        <a:t>second</a:t>
                      </a:r>
                      <a:r>
                        <a:rPr lang="fr-FR" sz="1200" dirty="0">
                          <a:solidFill>
                            <a:schemeClr val="tx1"/>
                          </a:solidFill>
                          <a:latin typeface="Courier New" panose="02070309020205020404" pitchFamily="49" charset="0"/>
                          <a:ea typeface="+mn-ea"/>
                          <a:cs typeface="Courier New" panose="02070309020205020404" pitchFamily="49" charset="0"/>
                        </a:rPr>
                        <a:t>es</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277803">
                <a:tc>
                  <a:txBody>
                    <a:bodyPr/>
                    <a:lstStyle/>
                    <a:p>
                      <a:pPr marL="77470" algn="l">
                        <a:lnSpc>
                          <a:spcPts val="1380"/>
                        </a:lnSpc>
                      </a:pPr>
                      <a:r>
                        <a:rPr lang="fr-FR" sz="1200" b="1" spc="25" dirty="0" err="1">
                          <a:solidFill>
                            <a:sysClr val="windowText" lastClr="000000"/>
                          </a:solidFill>
                          <a:effectLst/>
                          <a:latin typeface="Courier New" panose="02070309020205020404" pitchFamily="49" charset="0"/>
                          <a:cs typeface="Courier New" panose="02070309020205020404" pitchFamily="49" charset="0"/>
                        </a:rPr>
                        <a:t>Random</a:t>
                      </a:r>
                      <a:r>
                        <a:rPr lang="fr-FR" sz="1200" b="1" spc="25" dirty="0">
                          <a:solidFill>
                            <a:sysClr val="windowText" lastClr="000000"/>
                          </a:solidFill>
                          <a:effectLst/>
                          <a:latin typeface="Courier New" panose="02070309020205020404" pitchFamily="49" charset="0"/>
                          <a:cs typeface="Courier New" panose="02070309020205020404" pitchFamily="49" charset="0"/>
                        </a:rPr>
                        <a:t> Forest </a:t>
                      </a:r>
                      <a:r>
                        <a:rPr lang="fr-FR" sz="1200" b="1" spc="25"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25" dirty="0">
                          <a:solidFill>
                            <a:sysClr val="windowText" lastClr="000000"/>
                          </a:solidFill>
                          <a:effectLst/>
                          <a:latin typeface="Courier New" panose="02070309020205020404" pitchFamily="49" charset="0"/>
                          <a:cs typeface="Courier New" panose="02070309020205020404" pitchFamily="49" charset="0"/>
                        </a:rPr>
                        <a:t> </a:t>
                      </a:r>
                    </a:p>
                    <a:p>
                      <a:pPr marL="77470" algn="l">
                        <a:lnSpc>
                          <a:spcPts val="1380"/>
                        </a:lnSpc>
                      </a:pPr>
                      <a:r>
                        <a:rPr lang="fr-FR" sz="1200" b="1" spc="25" dirty="0">
                          <a:solidFill>
                            <a:sysClr val="windowText" lastClr="000000"/>
                          </a:solidFill>
                          <a:effectLst/>
                          <a:latin typeface="Courier New" panose="02070309020205020404" pitchFamily="49" charset="0"/>
                          <a:cs typeface="Courier New" panose="02070309020205020404" pitchFamily="49" charset="0"/>
                        </a:rPr>
                        <a:t>TF IDF</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6835" indent="0" algn="ctr">
                        <a:lnSpc>
                          <a:spcPts val="1380"/>
                        </a:lnSpc>
                        <a:buFont typeface="Arial MT"/>
                        <a:buNone/>
                        <a:tabLst>
                          <a:tab pos="248920" algn="l"/>
                        </a:tabLst>
                      </a:pPr>
                      <a:endParaRPr lang="en-US" sz="1200" dirty="0">
                        <a:latin typeface="Courier New" panose="02070309020205020404" pitchFamily="49" charset="0"/>
                        <a:cs typeface="Courier New" panose="02070309020205020404" pitchFamily="49" charset="0"/>
                      </a:endParaRPr>
                    </a:p>
                    <a:p>
                      <a:pPr marL="76835" indent="0" algn="ctr">
                        <a:lnSpc>
                          <a:spcPts val="1380"/>
                        </a:lnSpc>
                        <a:buFont typeface="Arial MT"/>
                        <a:buNone/>
                        <a:tabLst>
                          <a:tab pos="248920" algn="l"/>
                        </a:tabLst>
                      </a:pPr>
                      <a:r>
                        <a:rPr lang="en-US" sz="1200" dirty="0">
                          <a:latin typeface="Courier New" panose="02070309020205020404" pitchFamily="49" charset="0"/>
                          <a:cs typeface="Courier New" panose="02070309020205020404" pitchFamily="49" charset="0"/>
                        </a:rPr>
                        <a:t>0.66</a:t>
                      </a:r>
                    </a:p>
                    <a:p>
                      <a:pPr marL="76835" indent="0" algn="ctr">
                        <a:lnSpc>
                          <a:spcPts val="1380"/>
                        </a:lnSpc>
                        <a:buFont typeface="Arial MT"/>
                        <a:buNone/>
                        <a:tabLst>
                          <a:tab pos="248920" algn="l"/>
                        </a:tabLst>
                      </a:pP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solidFill>
                            <a:schemeClr val="tx1"/>
                          </a:solidFill>
                          <a:latin typeface="Courier New" panose="02070309020205020404" pitchFamily="49" charset="0"/>
                          <a:ea typeface="+mn-ea"/>
                          <a:cs typeface="Courier New" panose="02070309020205020404" pitchFamily="49" charset="0"/>
                        </a:rPr>
                        <a:t>0.50</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0.6</a:t>
                      </a:r>
                      <a:r>
                        <a:rPr lang="fr-FR" sz="1200" dirty="0">
                          <a:solidFill>
                            <a:schemeClr val="tx1"/>
                          </a:solidFill>
                          <a:latin typeface="Courier New" panose="02070309020205020404" pitchFamily="49" charset="0"/>
                          <a:ea typeface="+mn-ea"/>
                          <a:cs typeface="Courier New" panose="02070309020205020404" pitchFamily="49" charset="0"/>
                        </a:rPr>
                        <a:t>4</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 60.5 secondes</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249863">
                <a:tc>
                  <a:txBody>
                    <a:bodyPr/>
                    <a:lstStyle/>
                    <a:p>
                      <a:pPr marL="77470" algn="l">
                        <a:lnSpc>
                          <a:spcPts val="1380"/>
                        </a:lnSpc>
                      </a:pPr>
                      <a:r>
                        <a:rPr lang="fr-FR" sz="1200" b="1" spc="-5" noProof="0" dirty="0">
                          <a:solidFill>
                            <a:sysClr val="windowText" lastClr="000000"/>
                          </a:solidFill>
                          <a:effectLst/>
                          <a:latin typeface="Courier New" panose="02070309020205020404" pitchFamily="49" charset="0"/>
                          <a:cs typeface="Courier New" panose="02070309020205020404" pitchFamily="49" charset="0"/>
                        </a:rPr>
                        <a:t>MLP classifier </a:t>
                      </a:r>
                    </a:p>
                    <a:p>
                      <a:pPr marL="77470" algn="l">
                        <a:lnSpc>
                          <a:spcPts val="1380"/>
                        </a:lnSpc>
                      </a:pPr>
                      <a:r>
                        <a:rPr lang="fr-FR" sz="1200" b="1" spc="-5" noProof="0"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5" noProof="0" dirty="0">
                          <a:solidFill>
                            <a:sysClr val="windowText" lastClr="000000"/>
                          </a:solidFill>
                          <a:effectLst/>
                          <a:latin typeface="Courier New" panose="02070309020205020404" pitchFamily="49" charset="0"/>
                          <a:cs typeface="Courier New" panose="02070309020205020404" pitchFamily="49" charset="0"/>
                        </a:rPr>
                        <a:t> USE</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DCBA1"/>
                    </a:solidFill>
                  </a:tcPr>
                </a:tc>
                <a:tc>
                  <a:txBody>
                    <a:bodyPr/>
                    <a:lstStyle/>
                    <a:p>
                      <a:pPr marL="77470" algn="ctr">
                        <a:lnSpc>
                          <a:spcPts val="1380"/>
                        </a:lnSpc>
                      </a:pPr>
                      <a:r>
                        <a:rPr lang="en-US" sz="1200" dirty="0">
                          <a:latin typeface="Courier New" panose="02070309020205020404" pitchFamily="49" charset="0"/>
                          <a:cs typeface="Courier New" panose="02070309020205020404" pitchFamily="49" charset="0"/>
                        </a:rPr>
                        <a:t>0.63</a:t>
                      </a: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solidFill>
                            <a:schemeClr val="tx1"/>
                          </a:solidFill>
                          <a:latin typeface="Courier New" panose="02070309020205020404" pitchFamily="49" charset="0"/>
                          <a:ea typeface="+mn-ea"/>
                          <a:cs typeface="Courier New" panose="02070309020205020404" pitchFamily="49" charset="0"/>
                        </a:rPr>
                        <a:t>0.48</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0.6</a:t>
                      </a:r>
                      <a:r>
                        <a:rPr lang="fr-FR" sz="1200" dirty="0">
                          <a:solidFill>
                            <a:schemeClr val="tx1"/>
                          </a:solidFill>
                          <a:latin typeface="Courier New" panose="02070309020205020404" pitchFamily="49" charset="0"/>
                          <a:ea typeface="+mn-ea"/>
                          <a:cs typeface="Courier New" panose="02070309020205020404" pitchFamily="49" charset="0"/>
                        </a:rPr>
                        <a:t>3</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39 secondes</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18415"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277803">
                <a:tc>
                  <a:txBody>
                    <a:bodyPr/>
                    <a:lstStyle/>
                    <a:p>
                      <a:pPr marL="77470" algn="l">
                        <a:lnSpc>
                          <a:spcPts val="1380"/>
                        </a:lnSpc>
                      </a:pPr>
                      <a:r>
                        <a:rPr lang="fr-FR" sz="1200" b="1" spc="-5" noProof="0" dirty="0">
                          <a:solidFill>
                            <a:sysClr val="windowText" lastClr="000000"/>
                          </a:solidFill>
                          <a:effectLst/>
                          <a:latin typeface="Courier New" panose="02070309020205020404" pitchFamily="49" charset="0"/>
                          <a:cs typeface="Courier New" panose="02070309020205020404" pitchFamily="49" charset="0"/>
                        </a:rPr>
                        <a:t>LSTM </a:t>
                      </a:r>
                      <a:r>
                        <a:rPr lang="fr-FR" sz="1200" b="1" spc="-5" noProof="0"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5" noProof="0" dirty="0">
                          <a:solidFill>
                            <a:sysClr val="windowText" lastClr="000000"/>
                          </a:solidFill>
                          <a:effectLst/>
                          <a:latin typeface="Courier New" panose="02070309020205020404" pitchFamily="49" charset="0"/>
                          <a:cs typeface="Courier New" panose="02070309020205020404" pitchFamily="49" charset="0"/>
                        </a:rPr>
                        <a:t> </a:t>
                      </a:r>
                      <a:r>
                        <a:rPr lang="fr-FR" sz="1200" b="1" spc="-5" noProof="0" dirty="0" err="1">
                          <a:solidFill>
                            <a:sysClr val="windowText" lastClr="000000"/>
                          </a:solidFill>
                          <a:effectLst/>
                          <a:latin typeface="Courier New" panose="02070309020205020404" pitchFamily="49" charset="0"/>
                          <a:cs typeface="Courier New" panose="02070309020205020404" pitchFamily="49" charset="0"/>
                        </a:rPr>
                        <a:t>TextVectorization</a:t>
                      </a:r>
                      <a:endParaRPr lang="fr-FR" sz="1200" b="1" spc="-5" noProof="0" dirty="0">
                        <a:solidFill>
                          <a:sysClr val="windowText" lastClr="000000"/>
                        </a:solidFill>
                        <a:effectLst/>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FDCBA1"/>
                    </a:solidFill>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0.49</a:t>
                      </a: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0.27</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0.40</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76 secondes</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15875"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564084428"/>
                  </a:ext>
                </a:extLst>
              </a:tr>
              <a:tr h="277803">
                <a:tc>
                  <a:txBody>
                    <a:bodyPr/>
                    <a:lstStyle/>
                    <a:p>
                      <a:pPr marL="77470" algn="l">
                        <a:lnSpc>
                          <a:spcPts val="1380"/>
                        </a:lnSpc>
                      </a:pPr>
                      <a:r>
                        <a:rPr lang="fr-FR" sz="1200" b="1" spc="-5" noProof="0" dirty="0">
                          <a:solidFill>
                            <a:sysClr val="windowText" lastClr="000000"/>
                          </a:solidFill>
                          <a:effectLst/>
                          <a:latin typeface="Courier New" panose="02070309020205020404" pitchFamily="49" charset="0"/>
                          <a:cs typeface="Courier New" panose="02070309020205020404" pitchFamily="49" charset="0"/>
                        </a:rPr>
                        <a:t>BERT WITH CNN </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solidFill>
                      <a:srgbClr val="FDCBA1"/>
                    </a:solidFill>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0.67</a:t>
                      </a: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marL="77470" algn="ctr">
                        <a:lnSpc>
                          <a:spcPts val="1380"/>
                        </a:lnSpc>
                      </a:pPr>
                      <a:r>
                        <a:rPr lang="fr-FR" sz="1200" dirty="0">
                          <a:latin typeface="Courier New" panose="02070309020205020404" pitchFamily="49" charset="0"/>
                          <a:cs typeface="Courier New" panose="02070309020205020404" pitchFamily="49" charset="0"/>
                        </a:rPr>
                        <a:t>0.47</a:t>
                      </a:r>
                      <a:endParaRPr sz="1200" dirty="0">
                        <a:latin typeface="Courier New" panose="02070309020205020404" pitchFamily="49" charset="0"/>
                        <a:cs typeface="Courier New" panose="02070309020205020404" pitchFamily="49" charset="0"/>
                      </a:endParaRP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0.62</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220 secondes</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18415"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extLst>
                  <a:ext uri="{0D108BD9-81ED-4DB2-BD59-A6C34878D82A}">
                    <a16:rowId xmlns:a16="http://schemas.microsoft.com/office/drawing/2014/main" val="1020995833"/>
                  </a:ext>
                </a:extLst>
              </a:tr>
            </a:tbl>
          </a:graphicData>
        </a:graphic>
      </p:graphicFrame>
      <p:sp>
        <p:nvSpPr>
          <p:cNvPr id="13" name="object 3">
            <a:extLst>
              <a:ext uri="{FF2B5EF4-FFF2-40B4-BE49-F238E27FC236}">
                <a16:creationId xmlns:a16="http://schemas.microsoft.com/office/drawing/2014/main" id="{64209E57-506F-46FA-189C-A2EE6AAB04D2}"/>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RESULTATS</a:t>
            </a:r>
            <a:endParaRPr lang="fr-FR" spc="300" dirty="0">
              <a:solidFill>
                <a:schemeClr val="tx1"/>
              </a:solidFill>
              <a:latin typeface="Consolas" panose="020B0609020204030204" pitchFamily="49" charset="0"/>
            </a:endParaRPr>
          </a:p>
        </p:txBody>
      </p:sp>
      <p:sp>
        <p:nvSpPr>
          <p:cNvPr id="22" name="Rectangle 21">
            <a:extLst>
              <a:ext uri="{FF2B5EF4-FFF2-40B4-BE49-F238E27FC236}">
                <a16:creationId xmlns:a16="http://schemas.microsoft.com/office/drawing/2014/main" id="{D6970676-B21E-02A7-4B1D-E825F28EE7A2}"/>
              </a:ext>
            </a:extLst>
          </p:cNvPr>
          <p:cNvSpPr/>
          <p:nvPr/>
        </p:nvSpPr>
        <p:spPr>
          <a:xfrm>
            <a:off x="3047997" y="4141379"/>
            <a:ext cx="3048000" cy="643589"/>
          </a:xfrm>
          <a:prstGeom prst="rect">
            <a:avLst/>
          </a:prstGeom>
          <a:solidFill>
            <a:srgbClr val="00B05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30" dirty="0" err="1">
                <a:latin typeface="Consolas" panose="020B0609020204030204" pitchFamily="49" charset="0"/>
                <a:cs typeface="Microsoft Sans Serif"/>
              </a:rPr>
              <a:t>Modèle</a:t>
            </a:r>
            <a:r>
              <a:rPr lang="en-US" spc="-5" dirty="0">
                <a:latin typeface="Consolas" panose="020B0609020204030204" pitchFamily="49" charset="0"/>
                <a:cs typeface="Microsoft Sans Serif"/>
              </a:rPr>
              <a:t> </a:t>
            </a:r>
            <a:r>
              <a:rPr lang="en-US" spc="30" dirty="0" err="1">
                <a:latin typeface="Consolas" panose="020B0609020204030204" pitchFamily="49" charset="0"/>
                <a:cs typeface="Microsoft Sans Serif"/>
              </a:rPr>
              <a:t>retenu</a:t>
            </a:r>
            <a:r>
              <a:rPr lang="en-US" dirty="0">
                <a:latin typeface="Consolas" panose="020B0609020204030204" pitchFamily="49" charset="0"/>
                <a:cs typeface="Microsoft Sans Serif"/>
              </a:rPr>
              <a:t> </a:t>
            </a:r>
            <a:r>
              <a:rPr lang="en-US" spc="40" dirty="0">
                <a:latin typeface="Consolas" panose="020B0609020204030204" pitchFamily="49" charset="0"/>
                <a:cs typeface="Microsoft Sans Serif"/>
              </a:rPr>
              <a:t>:</a:t>
            </a:r>
            <a:r>
              <a:rPr lang="en-US" spc="-5" dirty="0">
                <a:latin typeface="Consolas" panose="020B0609020204030204" pitchFamily="49" charset="0"/>
                <a:cs typeface="Microsoft Sans Serif"/>
              </a:rPr>
              <a:t> </a:t>
            </a:r>
            <a:r>
              <a:rPr lang="en-US" spc="50" dirty="0">
                <a:latin typeface="Consolas" panose="020B0609020204030204" pitchFamily="49" charset="0"/>
                <a:cs typeface="Microsoft Sans Serif"/>
              </a:rPr>
              <a:t>SVM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A5490ED-399C-3D38-B31F-33855C7CC1C9}"/>
              </a:ext>
            </a:extLst>
          </p:cNvPr>
          <p:cNvSpPr>
            <a:spLocks noGrp="1"/>
          </p:cNvSpPr>
          <p:nvPr>
            <p:ph type="sldNum" sz="quarter" idx="7"/>
          </p:nvPr>
        </p:nvSpPr>
        <p:spPr>
          <a:xfrm>
            <a:off x="3520440" y="4949795"/>
            <a:ext cx="2103120" cy="200055"/>
          </a:xfrm>
        </p:spPr>
        <p:txBody>
          <a:bodyPr/>
          <a:lstStyle/>
          <a:p>
            <a:pPr algn="ctr"/>
            <a:fld id="{B6F15528-21DE-4FAA-801E-634DDDAF4B2B}" type="slidenum">
              <a:rPr lang="fr-FR" sz="1300" b="1">
                <a:solidFill>
                  <a:schemeClr val="bg1"/>
                </a:solidFill>
              </a:rPr>
              <a:pPr algn="ctr"/>
              <a:t>17</a:t>
            </a:fld>
            <a:endParaRPr lang="fr-FR" sz="1300" b="1" dirty="0">
              <a:solidFill>
                <a:schemeClr val="bg1"/>
              </a:solidFill>
            </a:endParaRPr>
          </a:p>
        </p:txBody>
      </p:sp>
      <p:sp>
        <p:nvSpPr>
          <p:cNvPr id="2" name="TextBox 13">
            <a:extLst>
              <a:ext uri="{FF2B5EF4-FFF2-40B4-BE49-F238E27FC236}">
                <a16:creationId xmlns:a16="http://schemas.microsoft.com/office/drawing/2014/main" id="{0E23EC4E-B618-2354-AC01-E999E915C400}"/>
              </a:ext>
            </a:extLst>
          </p:cNvPr>
          <p:cNvSpPr txBox="1"/>
          <p:nvPr/>
        </p:nvSpPr>
        <p:spPr>
          <a:xfrm>
            <a:off x="1905000" y="4298507"/>
            <a:ext cx="4800600" cy="307777"/>
          </a:xfrm>
          <a:prstGeom prst="rect">
            <a:avLst/>
          </a:prstGeom>
          <a:noFill/>
        </p:spPr>
        <p:txBody>
          <a:bodyPr wrap="square">
            <a:spAutoFit/>
          </a:bodyPr>
          <a:lstStyle/>
          <a:p>
            <a:pPr algn="ctr"/>
            <a:r>
              <a:rPr lang="en-US" sz="1400" dirty="0"/>
              <a:t>t-SNE Visualization with True  Tags VS Predicted Tags With SVM</a:t>
            </a:r>
          </a:p>
        </p:txBody>
      </p:sp>
      <p:pic>
        <p:nvPicPr>
          <p:cNvPr id="1026" name="Picture 2">
            <a:extLst>
              <a:ext uri="{FF2B5EF4-FFF2-40B4-BE49-F238E27FC236}">
                <a16:creationId xmlns:a16="http://schemas.microsoft.com/office/drawing/2014/main" id="{204029E8-24CD-E235-41B5-9DC4EF1E2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17830"/>
            <a:ext cx="7162800" cy="3554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266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E3C6D4F2-2C74-120D-4F14-C325F6828881}"/>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6" name="Slide Number Placeholder 9">
            <a:extLst>
              <a:ext uri="{FF2B5EF4-FFF2-40B4-BE49-F238E27FC236}">
                <a16:creationId xmlns:a16="http://schemas.microsoft.com/office/drawing/2014/main" id="{9072B6DD-2633-4594-FED2-1087F1FF0D8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18</a:t>
            </a:fld>
            <a:endParaRPr lang="en-US" sz="1300" b="1" dirty="0">
              <a:solidFill>
                <a:schemeClr val="bg1"/>
              </a:solidFill>
            </a:endParaRPr>
          </a:p>
        </p:txBody>
      </p:sp>
      <p:sp>
        <p:nvSpPr>
          <p:cNvPr id="8" name="object 3">
            <a:extLst>
              <a:ext uri="{FF2B5EF4-FFF2-40B4-BE49-F238E27FC236}">
                <a16:creationId xmlns:a16="http://schemas.microsoft.com/office/drawing/2014/main" id="{B7B6C127-EE89-D0C6-7A55-04B2FCE0AC88}"/>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RESULTATS</a:t>
            </a:r>
            <a:endParaRPr lang="fr-FR" spc="300" dirty="0">
              <a:solidFill>
                <a:schemeClr val="tx1"/>
              </a:solidFill>
              <a:latin typeface="Consolas" panose="020B0609020204030204" pitchFamily="49" charset="0"/>
            </a:endParaRPr>
          </a:p>
        </p:txBody>
      </p:sp>
      <p:pic>
        <p:nvPicPr>
          <p:cNvPr id="4" name="Image 3" descr="Une image contenant texte, capture d’écran, Tracé, diagramme&#10;&#10;Description générée automatiquement">
            <a:extLst>
              <a:ext uri="{FF2B5EF4-FFF2-40B4-BE49-F238E27FC236}">
                <a16:creationId xmlns:a16="http://schemas.microsoft.com/office/drawing/2014/main" id="{C2CB95AD-80CA-471B-441A-38B7F6605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21051"/>
            <a:ext cx="8001000" cy="397784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C7F7DCF-DF63-ADEB-5698-1004C4EB8486}"/>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453120192"/>
              </p:ext>
            </p:extLst>
          </p:nvPr>
        </p:nvGraphicFramePr>
        <p:xfrm>
          <a:off x="285618" y="974725"/>
          <a:ext cx="8572763" cy="3699364"/>
        </p:xfrm>
        <a:graphic>
          <a:graphicData uri="http://schemas.openxmlformats.org/drawingml/2006/table">
            <a:tbl>
              <a:tblPr firstRow="1" bandRow="1">
                <a:tableStyleId>{2D5ABB26-0587-4C30-8999-92F81FD0307C}</a:tableStyleId>
              </a:tblPr>
              <a:tblGrid>
                <a:gridCol w="12954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638563">
                  <a:extLst>
                    <a:ext uri="{9D8B030D-6E8A-4147-A177-3AD203B41FA5}">
                      <a16:colId xmlns:a16="http://schemas.microsoft.com/office/drawing/2014/main" val="20004"/>
                    </a:ext>
                  </a:extLst>
                </a:gridCol>
              </a:tblGrid>
              <a:tr h="467146">
                <a:tc>
                  <a:txBody>
                    <a:bodyPr/>
                    <a:lstStyle/>
                    <a:p>
                      <a:pPr marL="0" marR="91440" algn="ctr">
                        <a:lnSpc>
                          <a:spcPts val="1145"/>
                        </a:lnSpc>
                      </a:pPr>
                      <a:r>
                        <a:rPr sz="1300" b="1" dirty="0">
                          <a:solidFill>
                            <a:schemeClr val="tx1"/>
                          </a:solidFill>
                          <a:latin typeface="Courier New"/>
                          <a:ea typeface="+mn-ea"/>
                          <a:cs typeface="Courier New"/>
                        </a:rPr>
                        <a:t>TRUE T</a:t>
                      </a:r>
                      <a:r>
                        <a:rPr lang="fr-FR" sz="1300" b="1" dirty="0" err="1">
                          <a:solidFill>
                            <a:schemeClr val="tx1"/>
                          </a:solidFill>
                          <a:latin typeface="Courier New"/>
                          <a:ea typeface="+mn-ea"/>
                          <a:cs typeface="Courier New"/>
                        </a:rPr>
                        <a:t>ags</a:t>
                      </a:r>
                      <a:endParaRPr sz="1300" b="1" dirty="0">
                        <a:solidFill>
                          <a:schemeClr val="tx1"/>
                        </a:solidFill>
                        <a:latin typeface="Courier New"/>
                        <a:ea typeface="+mn-ea"/>
                        <a:cs typeface="Courier New"/>
                      </a:endParaRP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marL="0" marR="91440" algn="ctr">
                        <a:lnSpc>
                          <a:spcPts val="1145"/>
                        </a:lnSpc>
                      </a:pPr>
                      <a:r>
                        <a:rPr sz="1300" b="1" dirty="0">
                          <a:solidFill>
                            <a:schemeClr val="tx1"/>
                          </a:solidFill>
                          <a:latin typeface="Courier New"/>
                          <a:ea typeface="+mn-ea"/>
                          <a:cs typeface="Courier New"/>
                        </a:rPr>
                        <a:t>Random Forest</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marL="0" marR="91440" algn="ctr">
                        <a:lnSpc>
                          <a:spcPts val="1145"/>
                        </a:lnSpc>
                      </a:pPr>
                      <a:r>
                        <a:rPr sz="1300" b="1" dirty="0">
                          <a:solidFill>
                            <a:schemeClr val="tx1"/>
                          </a:solidFill>
                          <a:latin typeface="Courier New"/>
                          <a:ea typeface="+mn-ea"/>
                          <a:cs typeface="Courier New"/>
                        </a:rPr>
                        <a:t>Linear</a:t>
                      </a:r>
                      <a:r>
                        <a:rPr lang="fr-FR" sz="1300" b="1" dirty="0">
                          <a:solidFill>
                            <a:schemeClr val="tx1"/>
                          </a:solidFill>
                          <a:latin typeface="Courier New"/>
                          <a:ea typeface="+mn-ea"/>
                          <a:cs typeface="Courier New"/>
                        </a:rPr>
                        <a:t> </a:t>
                      </a:r>
                      <a:r>
                        <a:rPr sz="1300" b="1" dirty="0">
                          <a:solidFill>
                            <a:schemeClr val="tx1"/>
                          </a:solidFill>
                          <a:latin typeface="Courier New"/>
                          <a:ea typeface="+mn-ea"/>
                          <a:cs typeface="Courier New"/>
                        </a:rPr>
                        <a:t>SV</a:t>
                      </a:r>
                      <a:r>
                        <a:rPr lang="fr-FR" sz="1300" b="1" dirty="0">
                          <a:solidFill>
                            <a:schemeClr val="tx1"/>
                          </a:solidFill>
                          <a:latin typeface="Courier New"/>
                          <a:ea typeface="+mn-ea"/>
                          <a:cs typeface="Courier New"/>
                        </a:rPr>
                        <a:t>C</a:t>
                      </a:r>
                      <a:endParaRPr sz="1300" b="1" dirty="0">
                        <a:solidFill>
                          <a:schemeClr val="tx1"/>
                        </a:solidFill>
                        <a:latin typeface="Courier New"/>
                        <a:ea typeface="+mn-ea"/>
                        <a:cs typeface="Courier New"/>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marL="0" marR="91440" algn="ctr">
                        <a:lnSpc>
                          <a:spcPts val="1145"/>
                        </a:lnSpc>
                      </a:pPr>
                      <a:r>
                        <a:rPr sz="1200" b="1" dirty="0">
                          <a:solidFill>
                            <a:schemeClr val="tx1"/>
                          </a:solidFill>
                          <a:latin typeface="Courier New"/>
                          <a:ea typeface="+mn-ea"/>
                          <a:cs typeface="Courier New"/>
                        </a:rPr>
                        <a:t>Logistic Regression</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marL="0" marR="91440" algn="ctr">
                        <a:lnSpc>
                          <a:spcPts val="1145"/>
                        </a:lnSpc>
                      </a:pPr>
                      <a:r>
                        <a:rPr sz="1300" b="1" dirty="0">
                          <a:solidFill>
                            <a:schemeClr val="tx1"/>
                          </a:solidFill>
                          <a:latin typeface="Courier New"/>
                          <a:ea typeface="+mn-ea"/>
                          <a:cs typeface="Courier New"/>
                        </a:rPr>
                        <a:t>mlp_classifier</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extLst>
                  <a:ext uri="{0D108BD9-81ED-4DB2-BD59-A6C34878D82A}">
                    <a16:rowId xmlns:a16="http://schemas.microsoft.com/office/drawing/2014/main" val="10000"/>
                  </a:ext>
                </a:extLst>
              </a:tr>
              <a:tr h="323260">
                <a:tc>
                  <a:txBody>
                    <a:bodyPr/>
                    <a:lstStyle/>
                    <a:p>
                      <a:pPr marL="0" marR="91440" algn="ctr">
                        <a:lnSpc>
                          <a:spcPts val="1145"/>
                        </a:lnSpc>
                      </a:pPr>
                      <a:r>
                        <a:rPr sz="1050" b="1" dirty="0">
                          <a:solidFill>
                            <a:schemeClr val="tx1"/>
                          </a:solidFill>
                          <a:latin typeface="Courier New"/>
                          <a:ea typeface="+mn-ea"/>
                          <a:cs typeface="Courier New"/>
                        </a:rPr>
                        <a:t>'c#'</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 'sql'</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'sql'</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'sql'</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'.net'</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28575" cap="flat" cmpd="sng" algn="ctr">
                      <a:solidFill>
                        <a:schemeClr val="tx1"/>
                      </a:solidFill>
                      <a:prstDash val="solid"/>
                      <a:round/>
                      <a:headEnd type="none" w="med" len="med"/>
                      <a:tailEnd type="none" w="med" len="med"/>
                    </a:lnT>
                    <a:lnB w="6350">
                      <a:solidFill>
                        <a:srgbClr val="999999"/>
                      </a:solidFill>
                      <a:prstDash val="solid"/>
                    </a:lnB>
                  </a:tcPr>
                </a:tc>
                <a:extLst>
                  <a:ext uri="{0D108BD9-81ED-4DB2-BD59-A6C34878D82A}">
                    <a16:rowId xmlns:a16="http://schemas.microsoft.com/office/drawing/2014/main" val="10001"/>
                  </a:ext>
                </a:extLst>
              </a:tr>
              <a:tr h="398123">
                <a:tc>
                  <a:txBody>
                    <a:bodyPr/>
                    <a:lstStyle/>
                    <a:p>
                      <a:pPr marL="0" marR="91440" algn="ctr">
                        <a:lnSpc>
                          <a:spcPts val="1145"/>
                        </a:lnSpc>
                      </a:pPr>
                      <a:r>
                        <a:rPr sz="1050" b="1" dirty="0">
                          <a:solidFill>
                            <a:schemeClr val="tx1"/>
                          </a:solidFill>
                          <a:latin typeface="Courier New"/>
                          <a:ea typeface="+mn-ea"/>
                          <a:cs typeface="Courier New"/>
                        </a:rPr>
                        <a:t>'java'</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 'windows'</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 'java'</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2"/>
                  </a:ext>
                </a:extLst>
              </a:tr>
              <a:tr h="416700">
                <a:tc>
                  <a:txBody>
                    <a:bodyPr/>
                    <a:lstStyle/>
                    <a:p>
                      <a:pPr marL="0" marR="91440" algn="ctr">
                        <a:lnSpc>
                          <a:spcPts val="1145"/>
                        </a:lnSpc>
                      </a:pPr>
                      <a:r>
                        <a:rPr sz="1050" b="1" dirty="0">
                          <a:solidFill>
                            <a:schemeClr val="tx1"/>
                          </a:solidFill>
                          <a:latin typeface="Courier New"/>
                          <a:ea typeface="+mn-ea"/>
                          <a:cs typeface="Courier New"/>
                        </a:rPr>
                        <a:t>'html'</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'javascript', 'html'</a:t>
                      </a:r>
                      <a:endParaRPr sz="1050">
                        <a:solidFill>
                          <a:schemeClr val="tx1"/>
                        </a:solidFill>
                        <a:latin typeface="Courier New"/>
                        <a:ea typeface="+mn-ea"/>
                        <a:cs typeface="Courier New"/>
                      </a:endParaRP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'html'</a:t>
                      </a:r>
                      <a:endParaRPr sz="1050">
                        <a:solidFill>
                          <a:schemeClr val="tx1"/>
                        </a:solidFill>
                        <a:latin typeface="Courier New"/>
                        <a:ea typeface="+mn-ea"/>
                        <a:cs typeface="Courier New"/>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'html'</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3"/>
                  </a:ext>
                </a:extLst>
              </a:tr>
              <a:tr h="397789">
                <a:tc>
                  <a:txBody>
                    <a:bodyPr/>
                    <a:lstStyle/>
                    <a:p>
                      <a:pPr marL="0" marR="91440" algn="ctr">
                        <a:lnSpc>
                          <a:spcPts val="1145"/>
                        </a:lnSpc>
                      </a:pPr>
                      <a:r>
                        <a:rPr sz="1050" b="1" dirty="0">
                          <a:solidFill>
                            <a:schemeClr val="tx1"/>
                          </a:solidFill>
                          <a:latin typeface="Courier New"/>
                          <a:ea typeface="+mn-ea"/>
                          <a:cs typeface="Courier New"/>
                        </a:rPr>
                        <a:t>'algorithm'</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'python','algorithm'</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'algorithm'</a:t>
                      </a:r>
                      <a:endParaRPr sz="1050">
                        <a:solidFill>
                          <a:schemeClr val="tx1"/>
                        </a:solidFill>
                        <a:latin typeface="Courier New"/>
                        <a:ea typeface="+mn-ea"/>
                        <a:cs typeface="Courier New"/>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'algorithm'</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4"/>
                  </a:ext>
                </a:extLst>
              </a:tr>
              <a:tr h="398012">
                <a:tc>
                  <a:txBody>
                    <a:bodyPr/>
                    <a:lstStyle/>
                    <a:p>
                      <a:pPr marL="0" marR="91440" algn="ctr">
                        <a:lnSpc>
                          <a:spcPts val="1145"/>
                        </a:lnSpc>
                      </a:pPr>
                      <a:r>
                        <a:rPr sz="1050" b="1" dirty="0">
                          <a:solidFill>
                            <a:schemeClr val="tx1"/>
                          </a:solidFill>
                          <a:latin typeface="Courier New"/>
                          <a:ea typeface="+mn-ea"/>
                          <a:cs typeface="Courier New"/>
                        </a:rPr>
                        <a:t>'python'</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'python','algorithm'</a:t>
                      </a:r>
                      <a:endParaRPr sz="1050">
                        <a:solidFill>
                          <a:schemeClr val="tx1"/>
                        </a:solidFill>
                        <a:latin typeface="Courier New"/>
                        <a:ea typeface="+mn-ea"/>
                        <a:cs typeface="Courier New"/>
                      </a:endParaRP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5"/>
                  </a:ext>
                </a:extLst>
              </a:tr>
              <a:tr h="448848">
                <a:tc>
                  <a:txBody>
                    <a:bodyPr/>
                    <a:lstStyle/>
                    <a:p>
                      <a:pPr marL="0" marR="91440" algn="ctr">
                        <a:lnSpc>
                          <a:spcPts val="1145"/>
                        </a:lnSpc>
                      </a:pPr>
                      <a:r>
                        <a:rPr sz="1050" b="1" dirty="0">
                          <a:solidFill>
                            <a:schemeClr val="tx1"/>
                          </a:solidFill>
                          <a:latin typeface="Courier New"/>
                          <a:ea typeface="+mn-ea"/>
                          <a:cs typeface="Courier New"/>
                        </a:rPr>
                        <a:t>'jquery'</a:t>
                      </a:r>
                      <a:endParaRPr sz="1050" b="1">
                        <a:solidFill>
                          <a:schemeClr val="tx1"/>
                        </a:solidFill>
                        <a:latin typeface="Courier New"/>
                        <a:ea typeface="+mn-ea"/>
                        <a:cs typeface="Courier New"/>
                      </a:endParaRP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'javascript'</a:t>
                      </a:r>
                    </a:p>
                    <a:p>
                      <a:pPr marL="0" marR="91440" algn="ctr">
                        <a:lnSpc>
                          <a:spcPts val="1145"/>
                        </a:lnSpc>
                      </a:pPr>
                      <a:r>
                        <a:rPr sz="1050" dirty="0">
                          <a:solidFill>
                            <a:schemeClr val="tx1"/>
                          </a:solidFill>
                          <a:latin typeface="Courier New"/>
                          <a:ea typeface="+mn-ea"/>
                          <a:cs typeface="Courier New"/>
                        </a:rPr>
                        <a:t>'asp.net’ ‘jquery</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'jquery'</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'javascript'</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'javascript'</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6"/>
                  </a:ext>
                </a:extLst>
              </a:tr>
              <a:tr h="398034">
                <a:tc>
                  <a:txBody>
                    <a:bodyPr/>
                    <a:lstStyle/>
                    <a:p>
                      <a:pPr marL="0" marR="91440" algn="ctr">
                        <a:lnSpc>
                          <a:spcPts val="1145"/>
                        </a:lnSpc>
                      </a:pPr>
                      <a:r>
                        <a:rPr sz="1050" b="1" dirty="0">
                          <a:solidFill>
                            <a:schemeClr val="tx1"/>
                          </a:solidFill>
                          <a:latin typeface="Courier New"/>
                          <a:ea typeface="+mn-ea"/>
                          <a:cs typeface="Courier New"/>
                        </a:rPr>
                        <a:t>'sql'</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t>
                      </a:r>
                      <a:endParaRPr sz="1050">
                        <a:solidFill>
                          <a:schemeClr val="tx1"/>
                        </a:solidFill>
                        <a:latin typeface="Courier New"/>
                        <a:ea typeface="+mn-ea"/>
                        <a:cs typeface="Courier New"/>
                      </a:endParaRP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 'sql'</a:t>
                      </a:r>
                      <a:endParaRPr sz="1050">
                        <a:solidFill>
                          <a:schemeClr val="tx1"/>
                        </a:solidFill>
                        <a:latin typeface="Courier New"/>
                        <a:ea typeface="+mn-ea"/>
                        <a:cs typeface="Courier New"/>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'sql-server'</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'sql-server'</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7"/>
                  </a:ext>
                </a:extLst>
              </a:tr>
              <a:tr h="451452">
                <a:tc>
                  <a:txBody>
                    <a:bodyPr/>
                    <a:lstStyle/>
                    <a:p>
                      <a:pPr marL="0" marR="91440" algn="ctr">
                        <a:lnSpc>
                          <a:spcPts val="1145"/>
                        </a:lnSpc>
                      </a:pPr>
                      <a:r>
                        <a:rPr sz="1050" b="1" dirty="0">
                          <a:solidFill>
                            <a:schemeClr val="tx1"/>
                          </a:solidFill>
                          <a:latin typeface="Courier New"/>
                          <a:ea typeface="+mn-ea"/>
                          <a:cs typeface="Courier New"/>
                        </a:rPr>
                        <a:t>'.net'</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 'c++'</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'visual-studio'</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'visual-studio',</a:t>
                      </a:r>
                    </a:p>
                    <a:p>
                      <a:pPr marL="0" marR="91440" algn="ctr">
                        <a:lnSpc>
                          <a:spcPts val="1145"/>
                        </a:lnSpc>
                      </a:pPr>
                      <a:r>
                        <a:rPr sz="1050" dirty="0">
                          <a:solidFill>
                            <a:schemeClr val="tx1"/>
                          </a:solidFill>
                          <a:latin typeface="Courier New"/>
                          <a:ea typeface="+mn-ea"/>
                          <a:cs typeface="Courier New"/>
                        </a:rPr>
                        <a:t>'.net'</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8"/>
                  </a:ext>
                </a:extLst>
              </a:tr>
            </a:tbl>
          </a:graphicData>
        </a:graphic>
      </p:graphicFrame>
      <p:sp>
        <p:nvSpPr>
          <p:cNvPr id="5" name="Slide Number Placeholder 9">
            <a:extLst>
              <a:ext uri="{FF2B5EF4-FFF2-40B4-BE49-F238E27FC236}">
                <a16:creationId xmlns:a16="http://schemas.microsoft.com/office/drawing/2014/main" id="{76D103C1-EB7F-612F-5447-56989976714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19</a:t>
            </a:fld>
            <a:endParaRPr lang="en-US" sz="1300" b="1" dirty="0">
              <a:solidFill>
                <a:schemeClr val="bg1"/>
              </a:solidFill>
            </a:endParaRPr>
          </a:p>
        </p:txBody>
      </p:sp>
      <p:sp>
        <p:nvSpPr>
          <p:cNvPr id="7" name="object 3">
            <a:extLst>
              <a:ext uri="{FF2B5EF4-FFF2-40B4-BE49-F238E27FC236}">
                <a16:creationId xmlns:a16="http://schemas.microsoft.com/office/drawing/2014/main" id="{10D0ABBD-B334-EC7D-A8EA-5B7AC118AFCE}"/>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COMPARAISON DES TAGS PRÉDITS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F74B1885-BC3C-949E-D65F-90C957637E17}"/>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object 2"/>
          <p:cNvSpPr txBox="1"/>
          <p:nvPr/>
        </p:nvSpPr>
        <p:spPr>
          <a:xfrm>
            <a:off x="103123" y="179578"/>
            <a:ext cx="5969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Microsoft Sans Serif"/>
                <a:cs typeface="Microsoft Sans Serif"/>
              </a:rPr>
              <a:t> </a:t>
            </a:r>
            <a:endParaRPr sz="1000">
              <a:latin typeface="Microsoft Sans Serif"/>
              <a:cs typeface="Microsoft Sans Serif"/>
            </a:endParaRPr>
          </a:p>
        </p:txBody>
      </p:sp>
      <p:sp>
        <p:nvSpPr>
          <p:cNvPr id="3" name="object 3"/>
          <p:cNvSpPr txBox="1">
            <a:spLocks noGrp="1"/>
          </p:cNvSpPr>
          <p:nvPr>
            <p:ph type="title"/>
          </p:nvPr>
        </p:nvSpPr>
        <p:spPr>
          <a:xfrm>
            <a:off x="0" y="277175"/>
            <a:ext cx="9143999" cy="412292"/>
          </a:xfrm>
          <a:prstGeom prst="rect">
            <a:avLst/>
          </a:prstGeom>
        </p:spPr>
        <p:txBody>
          <a:bodyPr vert="horz" wrap="square" lIns="0" tIns="12065" rIns="0" bIns="0" rtlCol="0">
            <a:spAutoFit/>
          </a:bodyPr>
          <a:lstStyle/>
          <a:p>
            <a:pPr marL="12700" algn="ctr">
              <a:lnSpc>
                <a:spcPct val="100000"/>
              </a:lnSpc>
              <a:spcBef>
                <a:spcPts val="95"/>
              </a:spcBef>
            </a:pPr>
            <a:r>
              <a:rPr lang="en-US" kern="1200" spc="300" dirty="0">
                <a:solidFill>
                  <a:schemeClr val="tx1"/>
                </a:solidFill>
                <a:latin typeface="Consolas" panose="020B0609020204030204" pitchFamily="49" charset="0"/>
              </a:rPr>
              <a:t>SOMMAIR</a:t>
            </a:r>
            <a:r>
              <a:rPr lang="en-US" spc="300" dirty="0">
                <a:solidFill>
                  <a:schemeClr val="tx1"/>
                </a:solidFill>
                <a:latin typeface="Consolas" panose="020B0609020204030204" pitchFamily="49" charset="0"/>
              </a:rPr>
              <a:t>E</a:t>
            </a:r>
          </a:p>
        </p:txBody>
      </p:sp>
      <p:sp>
        <p:nvSpPr>
          <p:cNvPr id="4" name="object 4"/>
          <p:cNvSpPr txBox="1"/>
          <p:nvPr/>
        </p:nvSpPr>
        <p:spPr>
          <a:xfrm>
            <a:off x="103123" y="966342"/>
            <a:ext cx="5969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Microsoft Sans Serif"/>
                <a:cs typeface="Microsoft Sans Serif"/>
              </a:rPr>
              <a:t> </a:t>
            </a:r>
            <a:endParaRPr sz="1000">
              <a:latin typeface="Microsoft Sans Serif"/>
              <a:cs typeface="Microsoft Sans Serif"/>
            </a:endParaRPr>
          </a:p>
        </p:txBody>
      </p:sp>
      <p:graphicFrame>
        <p:nvGraphicFramePr>
          <p:cNvPr id="8" name="Diagram 7">
            <a:extLst>
              <a:ext uri="{FF2B5EF4-FFF2-40B4-BE49-F238E27FC236}">
                <a16:creationId xmlns:a16="http://schemas.microsoft.com/office/drawing/2014/main" id="{7ED5F52A-268E-C26F-2ED1-2DFB21F87A73}"/>
              </a:ext>
            </a:extLst>
          </p:cNvPr>
          <p:cNvGraphicFramePr/>
          <p:nvPr>
            <p:extLst>
              <p:ext uri="{D42A27DB-BD31-4B8C-83A1-F6EECF244321}">
                <p14:modId xmlns:p14="http://schemas.microsoft.com/office/powerpoint/2010/main" val="1905898310"/>
              </p:ext>
            </p:extLst>
          </p:nvPr>
        </p:nvGraphicFramePr>
        <p:xfrm>
          <a:off x="304800" y="712912"/>
          <a:ext cx="85344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Slide Number Placeholder 9">
            <a:extLst>
              <a:ext uri="{FF2B5EF4-FFF2-40B4-BE49-F238E27FC236}">
                <a16:creationId xmlns:a16="http://schemas.microsoft.com/office/drawing/2014/main" id="{0131A6BA-5900-8C42-ECAF-52E485C0989F}"/>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a:t>
            </a:fld>
            <a:endParaRPr lang="en-US" sz="1300" b="1" dirty="0">
              <a:solidFill>
                <a:schemeClr val="bg1"/>
              </a:solidFill>
            </a:endParaRPr>
          </a:p>
        </p:txBody>
      </p:sp>
    </p:spTree>
    <p:extLst>
      <p:ext uri="{BB962C8B-B14F-4D97-AF65-F5344CB8AC3E}">
        <p14:creationId xmlns:p14="http://schemas.microsoft.com/office/powerpoint/2010/main" val="295240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BC04982C-8C1D-AE61-582A-419C2A669141}"/>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9" name="object 3">
            <a:extLst>
              <a:ext uri="{FF2B5EF4-FFF2-40B4-BE49-F238E27FC236}">
                <a16:creationId xmlns:a16="http://schemas.microsoft.com/office/drawing/2014/main" id="{45D0663B-6265-5A3D-6486-15A076560D2B}"/>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Approche non supervisée</a:t>
            </a:r>
          </a:p>
        </p:txBody>
      </p:sp>
      <p:sp>
        <p:nvSpPr>
          <p:cNvPr id="6" name="object 6"/>
          <p:cNvSpPr txBox="1"/>
          <p:nvPr/>
        </p:nvSpPr>
        <p:spPr>
          <a:xfrm>
            <a:off x="886606" y="3074435"/>
            <a:ext cx="3657600" cy="1236236"/>
          </a:xfrm>
          <a:prstGeom prst="rect">
            <a:avLst/>
          </a:prstGeom>
        </p:spPr>
        <p:txBody>
          <a:bodyPr vert="horz" wrap="square" lIns="0" tIns="27940" rIns="0" bIns="0" rtlCol="0">
            <a:spAutoFit/>
          </a:bodyPr>
          <a:lstStyle/>
          <a:p>
            <a:pPr marL="12700" algn="just">
              <a:lnSpc>
                <a:spcPct val="100000"/>
              </a:lnSpc>
              <a:spcBef>
                <a:spcPts val="220"/>
              </a:spcBef>
            </a:pPr>
            <a:r>
              <a:rPr sz="1050" spc="-5" dirty="0">
                <a:latin typeface="Consolas" panose="020B0609020204030204" pitchFamily="49" charset="0"/>
                <a:cs typeface="Cambria Math"/>
              </a:rPr>
              <a:t>𝛼</a:t>
            </a:r>
            <a:r>
              <a:rPr sz="1050" spc="25" dirty="0">
                <a:latin typeface="Consolas" panose="020B0609020204030204" pitchFamily="49" charset="0"/>
                <a:cs typeface="Cambria Math"/>
              </a:rPr>
              <a:t> </a:t>
            </a:r>
            <a:r>
              <a:rPr sz="1050" spc="-5" dirty="0">
                <a:latin typeface="Consolas" panose="020B0609020204030204" pitchFamily="49" charset="0"/>
                <a:cs typeface="Calibri"/>
              </a:rPr>
              <a:t>:</a:t>
            </a:r>
            <a:r>
              <a:rPr sz="1050" dirty="0">
                <a:latin typeface="Consolas" panose="020B0609020204030204" pitchFamily="49" charset="0"/>
                <a:cs typeface="Calibri"/>
              </a:rPr>
              <a:t> </a:t>
            </a:r>
            <a:r>
              <a:rPr sz="1050" spc="-10" dirty="0">
                <a:latin typeface="Consolas" panose="020B0609020204030204" pitchFamily="49" charset="0"/>
                <a:cs typeface="Calibri"/>
              </a:rPr>
              <a:t>Ensemble</a:t>
            </a:r>
            <a:r>
              <a:rPr sz="1050" spc="20" dirty="0">
                <a:latin typeface="Consolas" panose="020B0609020204030204" pitchFamily="49" charset="0"/>
                <a:cs typeface="Calibri"/>
              </a:rPr>
              <a:t> </a:t>
            </a:r>
            <a:r>
              <a:rPr sz="1050" spc="-15" dirty="0">
                <a:latin typeface="Consolas" panose="020B0609020204030204" pitchFamily="49" charset="0"/>
                <a:cs typeface="Calibri"/>
              </a:rPr>
              <a:t>de</a:t>
            </a:r>
            <a:r>
              <a:rPr sz="1050" spc="15" dirty="0">
                <a:latin typeface="Consolas" panose="020B0609020204030204" pitchFamily="49" charset="0"/>
                <a:cs typeface="Calibri"/>
              </a:rPr>
              <a:t> </a:t>
            </a:r>
            <a:r>
              <a:rPr sz="1050" spc="-10" dirty="0">
                <a:latin typeface="Consolas" panose="020B0609020204030204" pitchFamily="49" charset="0"/>
                <a:cs typeface="Calibri"/>
              </a:rPr>
              <a:t>tous</a:t>
            </a:r>
            <a:r>
              <a:rPr sz="1050" spc="25" dirty="0">
                <a:latin typeface="Consolas" panose="020B0609020204030204" pitchFamily="49" charset="0"/>
                <a:cs typeface="Calibri"/>
              </a:rPr>
              <a:t> </a:t>
            </a:r>
            <a:r>
              <a:rPr sz="1050" spc="-10" dirty="0">
                <a:latin typeface="Consolas" panose="020B0609020204030204" pitchFamily="49" charset="0"/>
                <a:cs typeface="Calibri"/>
              </a:rPr>
              <a:t>les</a:t>
            </a:r>
            <a:r>
              <a:rPr sz="1050" dirty="0">
                <a:latin typeface="Consolas" panose="020B0609020204030204" pitchFamily="49" charset="0"/>
                <a:cs typeface="Calibri"/>
              </a:rPr>
              <a:t> </a:t>
            </a:r>
            <a:r>
              <a:rPr sz="1050" spc="-10" dirty="0">
                <a:latin typeface="Consolas" panose="020B0609020204030204" pitchFamily="49" charset="0"/>
                <a:cs typeface="Calibri"/>
              </a:rPr>
              <a:t>topics</a:t>
            </a:r>
            <a:r>
              <a:rPr lang="fr-FR" sz="1050" spc="-10"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5" dirty="0">
                <a:latin typeface="Consolas" panose="020B0609020204030204" pitchFamily="49" charset="0"/>
                <a:cs typeface="Cambria Math"/>
              </a:rPr>
              <a:t>𝛽</a:t>
            </a:r>
            <a:r>
              <a:rPr sz="1050" spc="15" dirty="0">
                <a:latin typeface="Consolas" panose="020B0609020204030204" pitchFamily="49" charset="0"/>
                <a:cs typeface="Cambria Math"/>
              </a:rPr>
              <a:t> </a:t>
            </a:r>
            <a:r>
              <a:rPr sz="1050" spc="-5" dirty="0">
                <a:latin typeface="Consolas" panose="020B0609020204030204" pitchFamily="49" charset="0"/>
                <a:cs typeface="Calibri"/>
              </a:rPr>
              <a:t>:</a:t>
            </a:r>
            <a:r>
              <a:rPr sz="1050" spc="-20" dirty="0">
                <a:latin typeface="Consolas" panose="020B0609020204030204" pitchFamily="49" charset="0"/>
                <a:cs typeface="Calibri"/>
              </a:rPr>
              <a:t> </a:t>
            </a:r>
            <a:r>
              <a:rPr sz="1050" spc="-10" dirty="0">
                <a:latin typeface="Consolas" panose="020B0609020204030204" pitchFamily="49" charset="0"/>
                <a:cs typeface="Calibri"/>
              </a:rPr>
              <a:t>Ensemble</a:t>
            </a:r>
            <a:r>
              <a:rPr sz="1050" spc="25" dirty="0">
                <a:latin typeface="Consolas" panose="020B0609020204030204" pitchFamily="49" charset="0"/>
                <a:cs typeface="Calibri"/>
              </a:rPr>
              <a:t> </a:t>
            </a:r>
            <a:r>
              <a:rPr sz="1050" spc="-10" dirty="0">
                <a:latin typeface="Consolas" panose="020B0609020204030204" pitchFamily="49" charset="0"/>
                <a:cs typeface="Calibri"/>
              </a:rPr>
              <a:t>des</a:t>
            </a:r>
            <a:r>
              <a:rPr sz="1050" spc="5" dirty="0">
                <a:latin typeface="Consolas" panose="020B0609020204030204" pitchFamily="49" charset="0"/>
                <a:cs typeface="Calibri"/>
              </a:rPr>
              <a:t> </a:t>
            </a:r>
            <a:r>
              <a:rPr sz="1050" spc="-5" dirty="0">
                <a:latin typeface="Consolas" panose="020B0609020204030204" pitchFamily="49" charset="0"/>
                <a:cs typeface="Calibri"/>
              </a:rPr>
              <a:t>mots</a:t>
            </a:r>
            <a:r>
              <a:rPr sz="1050" dirty="0">
                <a:latin typeface="Consolas" panose="020B0609020204030204" pitchFamily="49" charset="0"/>
                <a:cs typeface="Calibri"/>
              </a:rPr>
              <a:t> </a:t>
            </a:r>
            <a:r>
              <a:rPr sz="1050" spc="-15" dirty="0">
                <a:latin typeface="Consolas" panose="020B0609020204030204" pitchFamily="49" charset="0"/>
                <a:cs typeface="Calibri"/>
              </a:rPr>
              <a:t>de</a:t>
            </a:r>
            <a:r>
              <a:rPr sz="1050" spc="-5" dirty="0">
                <a:latin typeface="Consolas" panose="020B0609020204030204" pitchFamily="49" charset="0"/>
                <a:cs typeface="Calibri"/>
              </a:rPr>
              <a:t> tous</a:t>
            </a:r>
            <a:r>
              <a:rPr sz="1050" spc="-20" dirty="0">
                <a:latin typeface="Consolas" panose="020B0609020204030204" pitchFamily="49" charset="0"/>
                <a:cs typeface="Calibri"/>
              </a:rPr>
              <a:t> </a:t>
            </a:r>
            <a:r>
              <a:rPr sz="1050" spc="-10" dirty="0">
                <a:latin typeface="Consolas" panose="020B0609020204030204" pitchFamily="49" charset="0"/>
                <a:cs typeface="Calibri"/>
              </a:rPr>
              <a:t>les</a:t>
            </a:r>
            <a:r>
              <a:rPr sz="1050" spc="25" dirty="0">
                <a:latin typeface="Consolas" panose="020B0609020204030204" pitchFamily="49" charset="0"/>
                <a:cs typeface="Calibri"/>
              </a:rPr>
              <a:t> </a:t>
            </a:r>
            <a:r>
              <a:rPr sz="1050" spc="-5" dirty="0">
                <a:latin typeface="Consolas" panose="020B0609020204030204" pitchFamily="49" charset="0"/>
                <a:cs typeface="Calibri"/>
              </a:rPr>
              <a:t>documents</a:t>
            </a:r>
            <a:r>
              <a:rPr lang="fr-FR" sz="1050" spc="-5"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10" dirty="0">
                <a:latin typeface="Consolas" panose="020B0609020204030204" pitchFamily="49" charset="0"/>
                <a:cs typeface="Cambria Math"/>
              </a:rPr>
              <a:t>𝑀</a:t>
            </a:r>
            <a:r>
              <a:rPr sz="1050" spc="10" dirty="0">
                <a:latin typeface="Consolas" panose="020B0609020204030204" pitchFamily="49" charset="0"/>
                <a:cs typeface="Cambria Math"/>
              </a:rPr>
              <a:t> </a:t>
            </a:r>
            <a:r>
              <a:rPr sz="1050" spc="-5" dirty="0">
                <a:latin typeface="Consolas" panose="020B0609020204030204" pitchFamily="49" charset="0"/>
                <a:cs typeface="Calibri"/>
              </a:rPr>
              <a:t>:</a:t>
            </a:r>
            <a:r>
              <a:rPr sz="1050" spc="5" dirty="0">
                <a:latin typeface="Consolas" panose="020B0609020204030204" pitchFamily="49" charset="0"/>
                <a:cs typeface="Calibri"/>
              </a:rPr>
              <a:t> </a:t>
            </a:r>
            <a:r>
              <a:rPr sz="1050" spc="-10" dirty="0">
                <a:latin typeface="Consolas" panose="020B0609020204030204" pitchFamily="49" charset="0"/>
                <a:cs typeface="Calibri"/>
              </a:rPr>
              <a:t>Ensemble</a:t>
            </a:r>
            <a:r>
              <a:rPr sz="1050" spc="45" dirty="0">
                <a:latin typeface="Consolas" panose="020B0609020204030204" pitchFamily="49" charset="0"/>
                <a:cs typeface="Calibri"/>
              </a:rPr>
              <a:t> </a:t>
            </a:r>
            <a:r>
              <a:rPr sz="1050" spc="-10" dirty="0">
                <a:latin typeface="Consolas" panose="020B0609020204030204" pitchFamily="49" charset="0"/>
                <a:cs typeface="Calibri"/>
              </a:rPr>
              <a:t>des</a:t>
            </a:r>
            <a:r>
              <a:rPr sz="1050" dirty="0">
                <a:latin typeface="Consolas" panose="020B0609020204030204" pitchFamily="49" charset="0"/>
                <a:cs typeface="Calibri"/>
              </a:rPr>
              <a:t> </a:t>
            </a:r>
            <a:r>
              <a:rPr sz="1050" spc="-10" dirty="0">
                <a:latin typeface="Consolas" panose="020B0609020204030204" pitchFamily="49" charset="0"/>
                <a:cs typeface="Calibri"/>
              </a:rPr>
              <a:t>variables</a:t>
            </a:r>
            <a:r>
              <a:rPr sz="1050" spc="30" dirty="0">
                <a:latin typeface="Consolas" panose="020B0609020204030204" pitchFamily="49" charset="0"/>
                <a:cs typeface="Calibri"/>
              </a:rPr>
              <a:t> </a:t>
            </a:r>
            <a:r>
              <a:rPr sz="1050" spc="-5" dirty="0">
                <a:latin typeface="Consolas" panose="020B0609020204030204" pitchFamily="49" charset="0"/>
                <a:cs typeface="Calibri"/>
              </a:rPr>
              <a:t>liée</a:t>
            </a:r>
            <a:r>
              <a:rPr sz="1050" spc="-20" dirty="0">
                <a:latin typeface="Consolas" panose="020B0609020204030204" pitchFamily="49" charset="0"/>
                <a:cs typeface="Calibri"/>
              </a:rPr>
              <a:t> </a:t>
            </a:r>
            <a:r>
              <a:rPr sz="1050" spc="-5" dirty="0">
                <a:latin typeface="Consolas" panose="020B0609020204030204" pitchFamily="49" charset="0"/>
                <a:cs typeface="Calibri"/>
              </a:rPr>
              <a:t>à</a:t>
            </a:r>
            <a:r>
              <a:rPr sz="1050" spc="15" dirty="0">
                <a:latin typeface="Consolas" panose="020B0609020204030204" pitchFamily="49" charset="0"/>
                <a:cs typeface="Calibri"/>
              </a:rPr>
              <a:t> </a:t>
            </a:r>
            <a:r>
              <a:rPr sz="1050" dirty="0">
                <a:latin typeface="Consolas" panose="020B0609020204030204" pitchFamily="49" charset="0"/>
                <a:cs typeface="Calibri"/>
              </a:rPr>
              <a:t>un</a:t>
            </a:r>
            <a:r>
              <a:rPr sz="1050" spc="-15" dirty="0">
                <a:latin typeface="Consolas" panose="020B0609020204030204" pitchFamily="49" charset="0"/>
                <a:cs typeface="Calibri"/>
              </a:rPr>
              <a:t> </a:t>
            </a:r>
            <a:r>
              <a:rPr sz="1050" spc="-5" dirty="0">
                <a:latin typeface="Consolas" panose="020B0609020204030204" pitchFamily="49" charset="0"/>
                <a:cs typeface="Calibri"/>
              </a:rPr>
              <a:t>document</a:t>
            </a:r>
            <a:r>
              <a:rPr lang="fr-FR" sz="1050" spc="-5"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5" dirty="0">
                <a:latin typeface="Consolas" panose="020B0609020204030204" pitchFamily="49" charset="0"/>
                <a:cs typeface="Cambria Math"/>
              </a:rPr>
              <a:t>𝜃</a:t>
            </a:r>
            <a:r>
              <a:rPr sz="1050" spc="30" dirty="0">
                <a:latin typeface="Consolas" panose="020B0609020204030204" pitchFamily="49" charset="0"/>
                <a:cs typeface="Cambria Math"/>
              </a:rPr>
              <a:t> </a:t>
            </a:r>
            <a:r>
              <a:rPr sz="1050" spc="-5" dirty="0">
                <a:latin typeface="Consolas" panose="020B0609020204030204" pitchFamily="49" charset="0"/>
                <a:cs typeface="Calibri"/>
              </a:rPr>
              <a:t>:</a:t>
            </a:r>
            <a:r>
              <a:rPr sz="1050" spc="-25" dirty="0">
                <a:latin typeface="Consolas" panose="020B0609020204030204" pitchFamily="49" charset="0"/>
                <a:cs typeface="Calibri"/>
              </a:rPr>
              <a:t> </a:t>
            </a:r>
            <a:r>
              <a:rPr sz="1050" spc="-5" dirty="0">
                <a:latin typeface="Consolas" panose="020B0609020204030204" pitchFamily="49" charset="0"/>
                <a:cs typeface="Calibri"/>
              </a:rPr>
              <a:t>Distribution</a:t>
            </a:r>
            <a:r>
              <a:rPr sz="1050" spc="10" dirty="0">
                <a:latin typeface="Consolas" panose="020B0609020204030204" pitchFamily="49" charset="0"/>
                <a:cs typeface="Calibri"/>
              </a:rPr>
              <a:t> </a:t>
            </a:r>
            <a:r>
              <a:rPr sz="1050" spc="-5" dirty="0">
                <a:latin typeface="Consolas" panose="020B0609020204030204" pitchFamily="49" charset="0"/>
                <a:cs typeface="Calibri"/>
              </a:rPr>
              <a:t>d’un</a:t>
            </a:r>
            <a:r>
              <a:rPr sz="1050" dirty="0">
                <a:latin typeface="Consolas" panose="020B0609020204030204" pitchFamily="49" charset="0"/>
                <a:cs typeface="Calibri"/>
              </a:rPr>
              <a:t> </a:t>
            </a:r>
            <a:r>
              <a:rPr sz="1050" spc="-5" dirty="0">
                <a:latin typeface="Consolas" panose="020B0609020204030204" pitchFamily="49" charset="0"/>
                <a:cs typeface="Calibri"/>
              </a:rPr>
              <a:t>topic</a:t>
            </a:r>
            <a:r>
              <a:rPr sz="1050" spc="-20" dirty="0">
                <a:latin typeface="Consolas" panose="020B0609020204030204" pitchFamily="49" charset="0"/>
                <a:cs typeface="Calibri"/>
              </a:rPr>
              <a:t> </a:t>
            </a:r>
            <a:r>
              <a:rPr sz="1050" spc="-5" dirty="0">
                <a:latin typeface="Consolas" panose="020B0609020204030204" pitchFamily="49" charset="0"/>
                <a:cs typeface="Calibri"/>
              </a:rPr>
              <a:t>pour</a:t>
            </a:r>
            <a:r>
              <a:rPr sz="1050" spc="10" dirty="0">
                <a:latin typeface="Consolas" panose="020B0609020204030204" pitchFamily="49" charset="0"/>
                <a:cs typeface="Calibri"/>
              </a:rPr>
              <a:t> </a:t>
            </a:r>
            <a:r>
              <a:rPr sz="1050" spc="-15" dirty="0">
                <a:latin typeface="Consolas" panose="020B0609020204030204" pitchFamily="49" charset="0"/>
                <a:cs typeface="Calibri"/>
              </a:rPr>
              <a:t>un</a:t>
            </a:r>
            <a:r>
              <a:rPr sz="1050" dirty="0">
                <a:latin typeface="Consolas" panose="020B0609020204030204" pitchFamily="49" charset="0"/>
                <a:cs typeface="Calibri"/>
              </a:rPr>
              <a:t> </a:t>
            </a:r>
            <a:r>
              <a:rPr sz="1050" spc="-5" dirty="0">
                <a:latin typeface="Consolas" panose="020B0609020204030204" pitchFamily="49" charset="0"/>
                <a:cs typeface="Calibri"/>
              </a:rPr>
              <a:t>document</a:t>
            </a:r>
            <a:r>
              <a:rPr lang="fr-FR" sz="1050" spc="-5"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5"/>
              </a:spcBef>
            </a:pPr>
            <a:r>
              <a:rPr sz="1050" spc="-10" dirty="0">
                <a:latin typeface="Consolas" panose="020B0609020204030204" pitchFamily="49" charset="0"/>
                <a:cs typeface="Cambria Math"/>
              </a:rPr>
              <a:t>𝑁</a:t>
            </a:r>
            <a:r>
              <a:rPr sz="1050" spc="10" dirty="0">
                <a:latin typeface="Consolas" panose="020B0609020204030204" pitchFamily="49" charset="0"/>
                <a:cs typeface="Cambria Math"/>
              </a:rPr>
              <a:t> </a:t>
            </a:r>
            <a:r>
              <a:rPr sz="1050" spc="-5" dirty="0">
                <a:latin typeface="Consolas" panose="020B0609020204030204" pitchFamily="49" charset="0"/>
                <a:cs typeface="Calibri"/>
              </a:rPr>
              <a:t>:</a:t>
            </a:r>
            <a:r>
              <a:rPr sz="1050" dirty="0">
                <a:latin typeface="Consolas" panose="020B0609020204030204" pitchFamily="49" charset="0"/>
                <a:cs typeface="Calibri"/>
              </a:rPr>
              <a:t> </a:t>
            </a:r>
            <a:r>
              <a:rPr sz="1050" spc="-5" dirty="0">
                <a:latin typeface="Consolas" panose="020B0609020204030204" pitchFamily="49" charset="0"/>
                <a:cs typeface="Calibri"/>
              </a:rPr>
              <a:t>Ensemble</a:t>
            </a:r>
            <a:r>
              <a:rPr sz="1050" spc="20" dirty="0">
                <a:latin typeface="Consolas" panose="020B0609020204030204" pitchFamily="49" charset="0"/>
                <a:cs typeface="Calibri"/>
              </a:rPr>
              <a:t> </a:t>
            </a:r>
            <a:r>
              <a:rPr sz="1050" spc="-10" dirty="0">
                <a:latin typeface="Consolas" panose="020B0609020204030204" pitchFamily="49" charset="0"/>
                <a:cs typeface="Calibri"/>
              </a:rPr>
              <a:t>des</a:t>
            </a:r>
            <a:r>
              <a:rPr sz="1050" dirty="0">
                <a:latin typeface="Consolas" panose="020B0609020204030204" pitchFamily="49" charset="0"/>
                <a:cs typeface="Calibri"/>
              </a:rPr>
              <a:t> </a:t>
            </a:r>
            <a:r>
              <a:rPr sz="1050" spc="-5" dirty="0">
                <a:latin typeface="Consolas" panose="020B0609020204030204" pitchFamily="49" charset="0"/>
                <a:cs typeface="Calibri"/>
              </a:rPr>
              <a:t>variables</a:t>
            </a:r>
            <a:r>
              <a:rPr sz="1050" spc="30" dirty="0">
                <a:latin typeface="Consolas" panose="020B0609020204030204" pitchFamily="49" charset="0"/>
                <a:cs typeface="Calibri"/>
              </a:rPr>
              <a:t> </a:t>
            </a:r>
            <a:r>
              <a:rPr sz="1050" spc="-10" dirty="0">
                <a:latin typeface="Consolas" panose="020B0609020204030204" pitchFamily="49" charset="0"/>
                <a:cs typeface="Calibri"/>
              </a:rPr>
              <a:t>liées</a:t>
            </a:r>
            <a:r>
              <a:rPr sz="1050" dirty="0">
                <a:latin typeface="Consolas" panose="020B0609020204030204" pitchFamily="49" charset="0"/>
                <a:cs typeface="Calibri"/>
              </a:rPr>
              <a:t> </a:t>
            </a:r>
            <a:r>
              <a:rPr sz="1050" spc="-5" dirty="0">
                <a:latin typeface="Consolas" panose="020B0609020204030204" pitchFamily="49" charset="0"/>
                <a:cs typeface="Calibri"/>
              </a:rPr>
              <a:t>à</a:t>
            </a:r>
            <a:r>
              <a:rPr sz="1050" spc="20" dirty="0">
                <a:latin typeface="Consolas" panose="020B0609020204030204" pitchFamily="49" charset="0"/>
                <a:cs typeface="Calibri"/>
              </a:rPr>
              <a:t> </a:t>
            </a:r>
            <a:r>
              <a:rPr sz="1050" spc="-15" dirty="0">
                <a:latin typeface="Consolas" panose="020B0609020204030204" pitchFamily="49" charset="0"/>
                <a:cs typeface="Calibri"/>
              </a:rPr>
              <a:t>un</a:t>
            </a:r>
            <a:r>
              <a:rPr sz="1050" dirty="0">
                <a:latin typeface="Consolas" panose="020B0609020204030204" pitchFamily="49" charset="0"/>
                <a:cs typeface="Calibri"/>
              </a:rPr>
              <a:t> </a:t>
            </a:r>
            <a:r>
              <a:rPr sz="1050" spc="-10" dirty="0">
                <a:latin typeface="Consolas" panose="020B0609020204030204" pitchFamily="49" charset="0"/>
                <a:cs typeface="Calibri"/>
              </a:rPr>
              <a:t>mot</a:t>
            </a:r>
            <a:r>
              <a:rPr lang="fr-FR" sz="1050" spc="-10"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5" dirty="0">
                <a:latin typeface="Consolas" panose="020B0609020204030204" pitchFamily="49" charset="0"/>
                <a:cs typeface="Cambria Math"/>
              </a:rPr>
              <a:t>𝑧</a:t>
            </a:r>
            <a:r>
              <a:rPr sz="1050" spc="20" dirty="0">
                <a:latin typeface="Consolas" panose="020B0609020204030204" pitchFamily="49" charset="0"/>
                <a:cs typeface="Cambria Math"/>
              </a:rPr>
              <a:t> </a:t>
            </a:r>
            <a:r>
              <a:rPr sz="1050" spc="-5" dirty="0">
                <a:latin typeface="Consolas" panose="020B0609020204030204" pitchFamily="49" charset="0"/>
                <a:cs typeface="Calibri"/>
              </a:rPr>
              <a:t>:</a:t>
            </a:r>
            <a:r>
              <a:rPr sz="1050" spc="-25" dirty="0">
                <a:latin typeface="Consolas" panose="020B0609020204030204" pitchFamily="49" charset="0"/>
                <a:cs typeface="Calibri"/>
              </a:rPr>
              <a:t> </a:t>
            </a:r>
            <a:r>
              <a:rPr sz="1050" spc="-5" dirty="0">
                <a:latin typeface="Consolas" panose="020B0609020204030204" pitchFamily="49" charset="0"/>
                <a:cs typeface="Calibri"/>
              </a:rPr>
              <a:t>Distribution</a:t>
            </a:r>
            <a:r>
              <a:rPr sz="1050" spc="10" dirty="0">
                <a:latin typeface="Consolas" panose="020B0609020204030204" pitchFamily="49" charset="0"/>
                <a:cs typeface="Calibri"/>
              </a:rPr>
              <a:t> </a:t>
            </a:r>
            <a:r>
              <a:rPr sz="1050" spc="-5" dirty="0">
                <a:latin typeface="Consolas" panose="020B0609020204030204" pitchFamily="49" charset="0"/>
                <a:cs typeface="Calibri"/>
              </a:rPr>
              <a:t>d’un</a:t>
            </a:r>
            <a:r>
              <a:rPr sz="1050" dirty="0">
                <a:latin typeface="Consolas" panose="020B0609020204030204" pitchFamily="49" charset="0"/>
                <a:cs typeface="Calibri"/>
              </a:rPr>
              <a:t> </a:t>
            </a:r>
            <a:r>
              <a:rPr sz="1050" spc="-5" dirty="0">
                <a:latin typeface="Consolas" panose="020B0609020204030204" pitchFamily="49" charset="0"/>
                <a:cs typeface="Calibri"/>
              </a:rPr>
              <a:t>topic</a:t>
            </a:r>
            <a:r>
              <a:rPr sz="1050" spc="-20" dirty="0">
                <a:latin typeface="Consolas" panose="020B0609020204030204" pitchFamily="49" charset="0"/>
                <a:cs typeface="Calibri"/>
              </a:rPr>
              <a:t> </a:t>
            </a:r>
            <a:r>
              <a:rPr sz="1050" spc="-5" dirty="0">
                <a:latin typeface="Consolas" panose="020B0609020204030204" pitchFamily="49" charset="0"/>
                <a:cs typeface="Calibri"/>
              </a:rPr>
              <a:t>pour</a:t>
            </a:r>
            <a:r>
              <a:rPr sz="1050" spc="10" dirty="0">
                <a:latin typeface="Consolas" panose="020B0609020204030204" pitchFamily="49" charset="0"/>
                <a:cs typeface="Calibri"/>
              </a:rPr>
              <a:t> </a:t>
            </a:r>
            <a:r>
              <a:rPr sz="1050" spc="-15" dirty="0">
                <a:latin typeface="Consolas" panose="020B0609020204030204" pitchFamily="49" charset="0"/>
                <a:cs typeface="Calibri"/>
              </a:rPr>
              <a:t>un</a:t>
            </a:r>
            <a:r>
              <a:rPr sz="1050" dirty="0">
                <a:latin typeface="Consolas" panose="020B0609020204030204" pitchFamily="49" charset="0"/>
                <a:cs typeface="Calibri"/>
              </a:rPr>
              <a:t> </a:t>
            </a:r>
            <a:r>
              <a:rPr sz="1050" spc="-10" dirty="0">
                <a:latin typeface="Consolas" panose="020B0609020204030204" pitchFamily="49" charset="0"/>
                <a:cs typeface="Calibri"/>
              </a:rPr>
              <a:t>mot</a:t>
            </a:r>
            <a:r>
              <a:rPr lang="fr-FR" sz="1050" spc="-10"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5" dirty="0">
                <a:latin typeface="Consolas" panose="020B0609020204030204" pitchFamily="49" charset="0"/>
                <a:cs typeface="Cambria Math"/>
              </a:rPr>
              <a:t>𝑤:</a:t>
            </a:r>
            <a:r>
              <a:rPr sz="1050" spc="-20" dirty="0">
                <a:latin typeface="Consolas" panose="020B0609020204030204" pitchFamily="49" charset="0"/>
                <a:cs typeface="Cambria Math"/>
              </a:rPr>
              <a:t> </a:t>
            </a:r>
            <a:r>
              <a:rPr sz="1050" dirty="0">
                <a:latin typeface="Consolas" panose="020B0609020204030204" pitchFamily="49" charset="0"/>
                <a:cs typeface="Calibri"/>
              </a:rPr>
              <a:t>Mot</a:t>
            </a:r>
            <a:r>
              <a:rPr lang="fr-FR" sz="1050" dirty="0">
                <a:latin typeface="Consolas" panose="020B0609020204030204" pitchFamily="49" charset="0"/>
                <a:cs typeface="Calibri"/>
              </a:rPr>
              <a:t>.</a:t>
            </a:r>
            <a:endParaRPr sz="1050" dirty="0">
              <a:latin typeface="Consolas" panose="020B0609020204030204" pitchFamily="49" charset="0"/>
              <a:cs typeface="Calibri"/>
            </a:endParaRPr>
          </a:p>
        </p:txBody>
      </p:sp>
      <p:sp>
        <p:nvSpPr>
          <p:cNvPr id="8" name="Slide Number Placeholder 9">
            <a:extLst>
              <a:ext uri="{FF2B5EF4-FFF2-40B4-BE49-F238E27FC236}">
                <a16:creationId xmlns:a16="http://schemas.microsoft.com/office/drawing/2014/main" id="{E0D68847-B540-7ED2-4A26-241E83335CC1}"/>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20</a:t>
            </a:fld>
            <a:endParaRPr lang="en-US" sz="1300" b="1" dirty="0">
              <a:solidFill>
                <a:schemeClr val="bg1"/>
              </a:solidFill>
            </a:endParaRPr>
          </a:p>
        </p:txBody>
      </p:sp>
      <p:pic>
        <p:nvPicPr>
          <p:cNvPr id="10" name="object 4">
            <a:extLst>
              <a:ext uri="{FF2B5EF4-FFF2-40B4-BE49-F238E27FC236}">
                <a16:creationId xmlns:a16="http://schemas.microsoft.com/office/drawing/2014/main" id="{2D4A01F9-7F0A-0A17-29F7-1C5AEF61A1E1}"/>
              </a:ext>
            </a:extLst>
          </p:cNvPr>
          <p:cNvPicPr/>
          <p:nvPr/>
        </p:nvPicPr>
        <p:blipFill>
          <a:blip r:embed="rId2" cstate="print"/>
          <a:stretch>
            <a:fillRect/>
          </a:stretch>
        </p:blipFill>
        <p:spPr>
          <a:xfrm>
            <a:off x="4953000" y="2597694"/>
            <a:ext cx="3395979" cy="1778000"/>
          </a:xfrm>
          <a:prstGeom prst="rect">
            <a:avLst/>
          </a:prstGeom>
        </p:spPr>
      </p:pic>
      <p:sp>
        <p:nvSpPr>
          <p:cNvPr id="2" name="object 3">
            <a:extLst>
              <a:ext uri="{FF2B5EF4-FFF2-40B4-BE49-F238E27FC236}">
                <a16:creationId xmlns:a16="http://schemas.microsoft.com/office/drawing/2014/main" id="{64DFF202-908F-5FEC-5669-3564ACE9415A}"/>
              </a:ext>
            </a:extLst>
          </p:cNvPr>
          <p:cNvSpPr txBox="1">
            <a:spLocks/>
          </p:cNvSpPr>
          <p:nvPr/>
        </p:nvSpPr>
        <p:spPr>
          <a:xfrm>
            <a:off x="152400" y="775746"/>
            <a:ext cx="9143999" cy="319959"/>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z="2000" b="0" spc="300" dirty="0">
                <a:solidFill>
                  <a:schemeClr val="tx1"/>
                </a:solidFill>
                <a:latin typeface="Consolas" panose="020B0609020204030204" pitchFamily="49" charset="0"/>
              </a:rPr>
              <a:t>Latent Dirichlet Allocation</a:t>
            </a:r>
          </a:p>
        </p:txBody>
      </p:sp>
      <p:sp>
        <p:nvSpPr>
          <p:cNvPr id="3" name="TextBox 10">
            <a:extLst>
              <a:ext uri="{FF2B5EF4-FFF2-40B4-BE49-F238E27FC236}">
                <a16:creationId xmlns:a16="http://schemas.microsoft.com/office/drawing/2014/main" id="{C60A2C3A-5E33-106D-1854-0A619C64D869}"/>
              </a:ext>
            </a:extLst>
          </p:cNvPr>
          <p:cNvSpPr txBox="1"/>
          <p:nvPr/>
        </p:nvSpPr>
        <p:spPr>
          <a:xfrm>
            <a:off x="467104" y="1721160"/>
            <a:ext cx="8209787" cy="830997"/>
          </a:xfrm>
          <a:prstGeom prst="rect">
            <a:avLst/>
          </a:prstGeom>
          <a:noFill/>
        </p:spPr>
        <p:txBody>
          <a:bodyPr wrap="square">
            <a:spAutoFit/>
          </a:bodyPr>
          <a:lstStyle/>
          <a:p>
            <a:pPr algn="just"/>
            <a:r>
              <a:rPr lang="fr-FR" sz="1200" spc="-10" dirty="0">
                <a:latin typeface="Consolas" panose="020B0609020204030204" pitchFamily="49" charset="0"/>
                <a:cs typeface="Calibri"/>
              </a:rPr>
              <a:t>LDA est un modèle statistique de "topic modeling" qui identifie les sujets clés dans un ensemble de documents en attribuant des distributions de mots aux sujets. Il permet de découvrir les thèmes sous-jacents présents dans les textes grâce à des méthodes d'inférence statistique itératives.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61BDF2BA-0EFD-1431-9E3E-23E5C39A7EEC}"/>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pic>
        <p:nvPicPr>
          <p:cNvPr id="4" name="object 4"/>
          <p:cNvPicPr/>
          <p:nvPr/>
        </p:nvPicPr>
        <p:blipFill>
          <a:blip r:embed="rId2" cstate="print"/>
          <a:stretch>
            <a:fillRect/>
          </a:stretch>
        </p:blipFill>
        <p:spPr>
          <a:xfrm>
            <a:off x="3886200" y="1071153"/>
            <a:ext cx="4722584" cy="3513496"/>
          </a:xfrm>
          <a:prstGeom prst="rect">
            <a:avLst/>
          </a:prstGeom>
        </p:spPr>
      </p:pic>
      <p:sp>
        <p:nvSpPr>
          <p:cNvPr id="8" name="Slide Number Placeholder 9">
            <a:extLst>
              <a:ext uri="{FF2B5EF4-FFF2-40B4-BE49-F238E27FC236}">
                <a16:creationId xmlns:a16="http://schemas.microsoft.com/office/drawing/2014/main" id="{F33A3503-44B8-69D9-C104-B4D76344519B}"/>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21</a:t>
            </a:fld>
            <a:endParaRPr lang="en-US" sz="1300" b="1" dirty="0">
              <a:solidFill>
                <a:schemeClr val="bg1"/>
              </a:solidFill>
            </a:endParaRPr>
          </a:p>
        </p:txBody>
      </p:sp>
      <p:sp>
        <p:nvSpPr>
          <p:cNvPr id="9" name="object 3">
            <a:extLst>
              <a:ext uri="{FF2B5EF4-FFF2-40B4-BE49-F238E27FC236}">
                <a16:creationId xmlns:a16="http://schemas.microsoft.com/office/drawing/2014/main" id="{119D9479-C37C-CC35-4F57-EAFF41DF1664}"/>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SCORE DE COHERENCE</a:t>
            </a:r>
          </a:p>
        </p:txBody>
      </p:sp>
      <p:sp>
        <p:nvSpPr>
          <p:cNvPr id="11" name="TextBox 10">
            <a:extLst>
              <a:ext uri="{FF2B5EF4-FFF2-40B4-BE49-F238E27FC236}">
                <a16:creationId xmlns:a16="http://schemas.microsoft.com/office/drawing/2014/main" id="{01823BF0-F497-0125-11A2-474051870063}"/>
              </a:ext>
            </a:extLst>
          </p:cNvPr>
          <p:cNvSpPr txBox="1"/>
          <p:nvPr/>
        </p:nvSpPr>
        <p:spPr>
          <a:xfrm>
            <a:off x="381000" y="1144623"/>
            <a:ext cx="3449321" cy="3231654"/>
          </a:xfrm>
          <a:prstGeom prst="rect">
            <a:avLst/>
          </a:prstGeom>
          <a:noFill/>
        </p:spPr>
        <p:txBody>
          <a:bodyPr wrap="square">
            <a:spAutoFit/>
          </a:bodyPr>
          <a:lstStyle/>
          <a:p>
            <a:r>
              <a:rPr lang="fr-FR" sz="1200" b="1" spc="-10" dirty="0">
                <a:latin typeface="Consolas" panose="020B0609020204030204" pitchFamily="49" charset="0"/>
                <a:cs typeface="Calibri"/>
              </a:rPr>
              <a:t>Score de Cohérence </a:t>
            </a:r>
            <a:r>
              <a:rPr lang="fr-FR" sz="1200" spc="-10" dirty="0">
                <a:latin typeface="Consolas" panose="020B0609020204030204" pitchFamily="49" charset="0"/>
                <a:cs typeface="Calibri"/>
              </a:rPr>
              <a:t>: </a:t>
            </a:r>
          </a:p>
          <a:p>
            <a:pPr marL="171450" indent="-171450">
              <a:buFont typeface="Arial" panose="020B0604020202020204" pitchFamily="34" charset="0"/>
              <a:buChar char="•"/>
            </a:pPr>
            <a:r>
              <a:rPr lang="fr-FR" sz="1200" spc="-10" dirty="0">
                <a:latin typeface="Consolas" panose="020B0609020204030204" pitchFamily="49" charset="0"/>
                <a:cs typeface="Calibri"/>
              </a:rPr>
              <a:t>Mesure la cohérence des mots d'un sujet. </a:t>
            </a:r>
          </a:p>
          <a:p>
            <a:pPr marL="171450" indent="-171450">
              <a:buFont typeface="Arial" panose="020B0604020202020204" pitchFamily="34" charset="0"/>
              <a:buChar char="•"/>
            </a:pPr>
            <a:r>
              <a:rPr lang="fr-FR" sz="1200" spc="-10" dirty="0">
                <a:latin typeface="Consolas" panose="020B0609020204030204" pitchFamily="49" charset="0"/>
                <a:cs typeface="Calibri"/>
              </a:rPr>
              <a:t>Indique la liaison et la distinction des mots du sujet.</a:t>
            </a:r>
          </a:p>
          <a:p>
            <a:pPr marL="171450" indent="-171450">
              <a:buFont typeface="Arial" panose="020B0604020202020204" pitchFamily="34" charset="0"/>
              <a:buChar char="•"/>
            </a:pPr>
            <a:r>
              <a:rPr lang="fr-FR" sz="1200" spc="-10" dirty="0">
                <a:latin typeface="Consolas" panose="020B0609020204030204" pitchFamily="49" charset="0"/>
                <a:cs typeface="Calibri"/>
              </a:rPr>
              <a:t>Évalue les sujets pour choisir le nombre optimal. </a:t>
            </a:r>
          </a:p>
          <a:p>
            <a:pPr marL="171450" indent="-171450">
              <a:buFont typeface="Arial" panose="020B0604020202020204" pitchFamily="34" charset="0"/>
              <a:buChar char="•"/>
            </a:pPr>
            <a:r>
              <a:rPr lang="fr-FR" sz="1200" spc="-10" dirty="0">
                <a:latin typeface="Consolas" panose="020B0609020204030204" pitchFamily="49" charset="0"/>
                <a:cs typeface="Calibri"/>
              </a:rPr>
              <a:t>Utilise des mesures de similarité. </a:t>
            </a:r>
          </a:p>
          <a:p>
            <a:r>
              <a:rPr lang="fr-FR" sz="1200" b="1" spc="-10" dirty="0">
                <a:latin typeface="Consolas" panose="020B0609020204030204" pitchFamily="49" charset="0"/>
                <a:cs typeface="Calibri"/>
              </a:rPr>
              <a:t>Score de Perplexité </a:t>
            </a:r>
            <a:r>
              <a:rPr lang="fr-FR" sz="1200" spc="-10" dirty="0">
                <a:latin typeface="Consolas" panose="020B0609020204030204" pitchFamily="49" charset="0"/>
                <a:cs typeface="Calibri"/>
              </a:rPr>
              <a:t>: </a:t>
            </a:r>
          </a:p>
          <a:p>
            <a:pPr marL="171450" indent="-171450">
              <a:buFont typeface="Arial" panose="020B0604020202020204" pitchFamily="34" charset="0"/>
              <a:buChar char="•"/>
            </a:pPr>
            <a:r>
              <a:rPr lang="fr-FR" sz="1200" spc="-10" dirty="0">
                <a:latin typeface="Consolas" panose="020B0609020204030204" pitchFamily="49" charset="0"/>
                <a:cs typeface="Calibri"/>
              </a:rPr>
              <a:t>Mesure la qualité du modèle en prédisant les mots. </a:t>
            </a:r>
          </a:p>
          <a:p>
            <a:pPr marL="171450" indent="-171450">
              <a:buFont typeface="Arial" panose="020B0604020202020204" pitchFamily="34" charset="0"/>
              <a:buChar char="•"/>
            </a:pPr>
            <a:r>
              <a:rPr lang="fr-FR" sz="1200" spc="-10" dirty="0">
                <a:latin typeface="Consolas" panose="020B0609020204030204" pitchFamily="49" charset="0"/>
                <a:cs typeface="Calibri"/>
              </a:rPr>
              <a:t>Faible perplexité indique une bonne prédiction. </a:t>
            </a:r>
          </a:p>
          <a:p>
            <a:pPr marL="171450" indent="-171450">
              <a:buFont typeface="Arial" panose="020B0604020202020204" pitchFamily="34" charset="0"/>
              <a:buChar char="•"/>
            </a:pPr>
            <a:r>
              <a:rPr lang="fr-FR" sz="1200" spc="-10" dirty="0">
                <a:latin typeface="Consolas" panose="020B0609020204030204" pitchFamily="49" charset="0"/>
                <a:cs typeface="Calibri"/>
              </a:rPr>
              <a:t>Compare les modèles pour la généralisation. </a:t>
            </a:r>
          </a:p>
          <a:p>
            <a:pPr marL="171450" indent="-171450">
              <a:buFont typeface="Arial" panose="020B0604020202020204" pitchFamily="34" charset="0"/>
              <a:buChar char="•"/>
            </a:pPr>
            <a:r>
              <a:rPr lang="fr-FR" sz="1200" spc="-10" dirty="0">
                <a:latin typeface="Consolas" panose="020B0609020204030204" pitchFamily="49" charset="0"/>
                <a:cs typeface="Calibri"/>
              </a:rPr>
              <a:t>Plus la perplexité est faible, meilleure est la qualité.</a:t>
            </a:r>
            <a:endParaRPr lang="en-US" sz="1200" spc="-10" dirty="0">
              <a:latin typeface="Consolas" panose="020B0609020204030204" pitchFamily="49" charset="0"/>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E4A1D337-EA74-0A3B-F872-A7F0F032B538}"/>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3" name="object 3"/>
          <p:cNvSpPr txBox="1"/>
          <p:nvPr/>
        </p:nvSpPr>
        <p:spPr>
          <a:xfrm>
            <a:off x="103123" y="621919"/>
            <a:ext cx="6286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Microsoft Sans Serif"/>
                <a:cs typeface="Microsoft Sans Serif"/>
              </a:rPr>
              <a:t> </a:t>
            </a:r>
            <a:endParaRPr sz="1100">
              <a:latin typeface="Microsoft Sans Serif"/>
              <a:cs typeface="Microsoft Sans Serif"/>
            </a:endParaRPr>
          </a:p>
        </p:txBody>
      </p:sp>
      <p:graphicFrame>
        <p:nvGraphicFramePr>
          <p:cNvPr id="4" name="object 4"/>
          <p:cNvGraphicFramePr>
            <a:graphicFrameLocks noGrp="1"/>
          </p:cNvGraphicFramePr>
          <p:nvPr>
            <p:extLst>
              <p:ext uri="{D42A27DB-BD31-4B8C-83A1-F6EECF244321}">
                <p14:modId xmlns:p14="http://schemas.microsoft.com/office/powerpoint/2010/main" val="1953657788"/>
              </p:ext>
            </p:extLst>
          </p:nvPr>
        </p:nvGraphicFramePr>
        <p:xfrm>
          <a:off x="533398" y="1050925"/>
          <a:ext cx="8077200" cy="3340923"/>
        </p:xfrm>
        <a:graphic>
          <a:graphicData uri="http://schemas.openxmlformats.org/drawingml/2006/table">
            <a:tbl>
              <a:tblPr firstRow="1" bandRow="1">
                <a:tableStyleId>{2D5ABB26-0587-4C30-8999-92F81FD0307C}</a:tableStyleId>
              </a:tblPr>
              <a:tblGrid>
                <a:gridCol w="968545">
                  <a:extLst>
                    <a:ext uri="{9D8B030D-6E8A-4147-A177-3AD203B41FA5}">
                      <a16:colId xmlns:a16="http://schemas.microsoft.com/office/drawing/2014/main" val="20000"/>
                    </a:ext>
                  </a:extLst>
                </a:gridCol>
                <a:gridCol w="7108655">
                  <a:extLst>
                    <a:ext uri="{9D8B030D-6E8A-4147-A177-3AD203B41FA5}">
                      <a16:colId xmlns:a16="http://schemas.microsoft.com/office/drawing/2014/main" val="20001"/>
                    </a:ext>
                  </a:extLst>
                </a:gridCol>
              </a:tblGrid>
              <a:tr h="393572">
                <a:tc>
                  <a:txBody>
                    <a:bodyPr/>
                    <a:lstStyle/>
                    <a:p>
                      <a:pPr marR="47625" algn="ctr">
                        <a:lnSpc>
                          <a:spcPts val="1360"/>
                        </a:lnSpc>
                      </a:pPr>
                      <a:r>
                        <a:rPr sz="1300" b="1" dirty="0">
                          <a:solidFill>
                            <a:schemeClr val="tx1"/>
                          </a:solidFill>
                          <a:latin typeface="Consolas" panose="020B0609020204030204" pitchFamily="49" charset="0"/>
                          <a:cs typeface="Arial"/>
                        </a:rPr>
                        <a:t>TOPICS</a:t>
                      </a:r>
                      <a:endParaRPr sz="1300" dirty="0">
                        <a:solidFill>
                          <a:schemeClr val="tx1"/>
                        </a:solidFill>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algn="l">
                        <a:lnSpc>
                          <a:spcPts val="1360"/>
                        </a:lnSpc>
                      </a:pPr>
                      <a:r>
                        <a:rPr lang="fr-FR" sz="1300" b="1" dirty="0">
                          <a:solidFill>
                            <a:schemeClr val="tx1"/>
                          </a:solidFill>
                          <a:latin typeface="Consolas" panose="020B0609020204030204" pitchFamily="49" charset="0"/>
                          <a:cs typeface="Arial"/>
                        </a:rPr>
                        <a:t>     </a:t>
                      </a:r>
                      <a:r>
                        <a:rPr sz="1300" b="1" dirty="0">
                          <a:solidFill>
                            <a:schemeClr val="tx1"/>
                          </a:solidFill>
                          <a:latin typeface="Consolas" panose="020B0609020204030204" pitchFamily="49" charset="0"/>
                          <a:cs typeface="Arial"/>
                        </a:rPr>
                        <a:t>Top</a:t>
                      </a:r>
                      <a:r>
                        <a:rPr sz="1300" b="1" spc="-25" dirty="0">
                          <a:solidFill>
                            <a:schemeClr val="tx1"/>
                          </a:solidFill>
                          <a:latin typeface="Consolas" panose="020B0609020204030204" pitchFamily="49" charset="0"/>
                          <a:cs typeface="Arial"/>
                        </a:rPr>
                        <a:t> </a:t>
                      </a:r>
                      <a:r>
                        <a:rPr sz="1300" b="1" spc="-5" dirty="0">
                          <a:solidFill>
                            <a:schemeClr val="tx1"/>
                          </a:solidFill>
                          <a:latin typeface="Consolas" panose="020B0609020204030204" pitchFamily="49" charset="0"/>
                          <a:cs typeface="Arial"/>
                        </a:rPr>
                        <a:t>Keywords</a:t>
                      </a:r>
                      <a:r>
                        <a:rPr sz="1300" b="1" spc="-10" dirty="0">
                          <a:solidFill>
                            <a:schemeClr val="tx1"/>
                          </a:solidFill>
                          <a:latin typeface="Consolas" panose="020B0609020204030204" pitchFamily="49" charset="0"/>
                          <a:cs typeface="Arial"/>
                        </a:rPr>
                        <a:t> </a:t>
                      </a:r>
                      <a:r>
                        <a:rPr sz="1300" b="1" spc="-5" dirty="0">
                          <a:solidFill>
                            <a:schemeClr val="tx1"/>
                          </a:solidFill>
                          <a:latin typeface="Consolas" panose="020B0609020204030204" pitchFamily="49" charset="0"/>
                          <a:cs typeface="Arial"/>
                        </a:rPr>
                        <a:t>for </a:t>
                      </a:r>
                      <a:r>
                        <a:rPr sz="1300" b="1" dirty="0">
                          <a:solidFill>
                            <a:schemeClr val="tx1"/>
                          </a:solidFill>
                          <a:latin typeface="Consolas" panose="020B0609020204030204" pitchFamily="49" charset="0"/>
                          <a:cs typeface="Arial"/>
                        </a:rPr>
                        <a:t>Each</a:t>
                      </a:r>
                      <a:r>
                        <a:rPr sz="1300" b="1" spc="-25" dirty="0">
                          <a:solidFill>
                            <a:schemeClr val="tx1"/>
                          </a:solidFill>
                          <a:latin typeface="Consolas" panose="020B0609020204030204" pitchFamily="49" charset="0"/>
                          <a:cs typeface="Arial"/>
                        </a:rPr>
                        <a:t> </a:t>
                      </a:r>
                      <a:r>
                        <a:rPr sz="1300" b="1" spc="-5" dirty="0">
                          <a:solidFill>
                            <a:schemeClr val="tx1"/>
                          </a:solidFill>
                          <a:latin typeface="Consolas" panose="020B0609020204030204" pitchFamily="49" charset="0"/>
                          <a:cs typeface="Arial"/>
                        </a:rPr>
                        <a:t>Topic(LDA)</a:t>
                      </a:r>
                      <a:endParaRPr sz="1300" dirty="0">
                        <a:solidFill>
                          <a:schemeClr val="tx1"/>
                        </a:solidFill>
                        <a:latin typeface="Consolas" panose="020B0609020204030204" pitchFamily="49" charset="0"/>
                        <a:cs typeface="Arial"/>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28575" cap="flat" cmpd="sng" algn="ctr">
                      <a:solidFill>
                        <a:schemeClr val="tx1"/>
                      </a:solidFill>
                      <a:prstDash val="solid"/>
                      <a:round/>
                      <a:headEnd type="none" w="med" len="med"/>
                      <a:tailEnd type="none" w="med" len="med"/>
                    </a:lnB>
                    <a:solidFill>
                      <a:srgbClr val="BBBBBB"/>
                    </a:solidFill>
                  </a:tcPr>
                </a:tc>
                <a:extLst>
                  <a:ext uri="{0D108BD9-81ED-4DB2-BD59-A6C34878D82A}">
                    <a16:rowId xmlns:a16="http://schemas.microsoft.com/office/drawing/2014/main" val="10000"/>
                  </a:ext>
                </a:extLst>
              </a:tr>
              <a:tr h="398923">
                <a:tc>
                  <a:txBody>
                    <a:bodyPr/>
                    <a:lstStyle/>
                    <a:p>
                      <a:pPr marR="22860" algn="ctr">
                        <a:lnSpc>
                          <a:spcPts val="1360"/>
                        </a:lnSpc>
                      </a:pPr>
                      <a:r>
                        <a:rPr sz="1150" b="1" dirty="0">
                          <a:latin typeface="Consolas" panose="020B0609020204030204" pitchFamily="49" charset="0"/>
                          <a:cs typeface="Arial"/>
                        </a:rPr>
                        <a:t>1</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000000"/>
                      </a:solidFill>
                      <a:prstDash val="solid"/>
                    </a:lnB>
                  </a:tcPr>
                </a:tc>
                <a:tc>
                  <a:txBody>
                    <a:bodyPr/>
                    <a:lstStyle/>
                    <a:p>
                      <a:pPr marL="42545">
                        <a:lnSpc>
                          <a:spcPts val="1125"/>
                        </a:lnSpc>
                      </a:pPr>
                      <a:r>
                        <a:rPr lang="fr-FR" sz="1050" spc="-5" dirty="0">
                          <a:latin typeface="Courier New"/>
                          <a:cs typeface="Courier New"/>
                        </a:rPr>
                        <a:t>   </a:t>
                      </a:r>
                      <a:r>
                        <a:rPr sz="1050" spc="-5" dirty="0">
                          <a:latin typeface="Courier New"/>
                          <a:cs typeface="Courier New"/>
                        </a:rPr>
                        <a:t>c,</a:t>
                      </a:r>
                      <a:r>
                        <a:rPr sz="1050" spc="-20" dirty="0">
                          <a:latin typeface="Courier New"/>
                          <a:cs typeface="Courier New"/>
                        </a:rPr>
                        <a:t> </a:t>
                      </a:r>
                      <a:r>
                        <a:rPr sz="1050" dirty="0">
                          <a:latin typeface="Courier New"/>
                          <a:cs typeface="Courier New"/>
                        </a:rPr>
                        <a:t>use,</a:t>
                      </a:r>
                      <a:r>
                        <a:rPr sz="1050" spc="-15" dirty="0">
                          <a:latin typeface="Courier New"/>
                          <a:cs typeface="Courier New"/>
                        </a:rPr>
                        <a:t> </a:t>
                      </a:r>
                      <a:r>
                        <a:rPr sz="1050" dirty="0">
                          <a:latin typeface="Courier New"/>
                          <a:cs typeface="Courier New"/>
                        </a:rPr>
                        <a:t>int,</a:t>
                      </a:r>
                      <a:r>
                        <a:rPr sz="1050" spc="5" dirty="0">
                          <a:latin typeface="Courier New"/>
                          <a:cs typeface="Courier New"/>
                        </a:rPr>
                        <a:t> </a:t>
                      </a:r>
                      <a:r>
                        <a:rPr sz="1050" spc="-5" dirty="0">
                          <a:latin typeface="Courier New"/>
                          <a:cs typeface="Courier New"/>
                        </a:rPr>
                        <a:t>code,</a:t>
                      </a:r>
                      <a:r>
                        <a:rPr sz="1050" spc="-15" dirty="0">
                          <a:latin typeface="Courier New"/>
                          <a:cs typeface="Courier New"/>
                        </a:rPr>
                        <a:t> </a:t>
                      </a:r>
                      <a:r>
                        <a:rPr sz="1050" dirty="0">
                          <a:latin typeface="Courier New"/>
                          <a:cs typeface="Courier New"/>
                        </a:rPr>
                        <a:t>way,</a:t>
                      </a:r>
                      <a:r>
                        <a:rPr sz="1050" spc="-20" dirty="0">
                          <a:latin typeface="Courier New"/>
                          <a:cs typeface="Courier New"/>
                        </a:rPr>
                        <a:t> </a:t>
                      </a:r>
                      <a:r>
                        <a:rPr sz="1050" dirty="0">
                          <a:latin typeface="Courier New"/>
                          <a:cs typeface="Courier New"/>
                        </a:rPr>
                        <a:t>number,</a:t>
                      </a:r>
                      <a:r>
                        <a:rPr sz="1050" spc="-15" dirty="0">
                          <a:latin typeface="Courier New"/>
                          <a:cs typeface="Courier New"/>
                        </a:rPr>
                        <a:t> </a:t>
                      </a:r>
                      <a:r>
                        <a:rPr sz="1050" dirty="0">
                          <a:latin typeface="Courier New"/>
                          <a:cs typeface="Courier New"/>
                        </a:rPr>
                        <a:t>would,</a:t>
                      </a:r>
                      <a:r>
                        <a:rPr sz="1050" spc="10" dirty="0">
                          <a:latin typeface="Courier New"/>
                          <a:cs typeface="Courier New"/>
                        </a:rPr>
                        <a:t> </a:t>
                      </a:r>
                      <a:r>
                        <a:rPr sz="1050" spc="-5" dirty="0">
                          <a:latin typeface="Courier New"/>
                          <a:cs typeface="Courier New"/>
                        </a:rPr>
                        <a:t>like,</a:t>
                      </a:r>
                      <a:r>
                        <a:rPr sz="1050" spc="-20" dirty="0">
                          <a:latin typeface="Courier New"/>
                          <a:cs typeface="Courier New"/>
                        </a:rPr>
                        <a:t> </a:t>
                      </a:r>
                      <a:r>
                        <a:rPr sz="1050" spc="-5" dirty="0">
                          <a:latin typeface="Courier New"/>
                          <a:cs typeface="Courier New"/>
                        </a:rPr>
                        <a:t>array,</a:t>
                      </a:r>
                      <a:r>
                        <a:rPr sz="1050" spc="10" dirty="0">
                          <a:latin typeface="Courier New"/>
                          <a:cs typeface="Courier New"/>
                        </a:rPr>
                        <a:t> </a:t>
                      </a:r>
                      <a:r>
                        <a:rPr sz="1050" spc="-5" dirty="0">
                          <a:latin typeface="Courier New"/>
                          <a:cs typeface="Courier New"/>
                        </a:rPr>
                        <a:t>value</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28575" cap="flat" cmpd="sng" algn="ctr">
                      <a:solidFill>
                        <a:schemeClr val="tx1"/>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01"/>
                  </a:ext>
                </a:extLst>
              </a:tr>
              <a:tr h="347504">
                <a:tc>
                  <a:txBody>
                    <a:bodyPr/>
                    <a:lstStyle/>
                    <a:p>
                      <a:pPr marR="22860" algn="ctr">
                        <a:lnSpc>
                          <a:spcPts val="1360"/>
                        </a:lnSpc>
                      </a:pPr>
                      <a:r>
                        <a:rPr sz="1150" b="1" dirty="0">
                          <a:latin typeface="Consolas" panose="020B0609020204030204" pitchFamily="49" charset="0"/>
                          <a:cs typeface="Arial"/>
                        </a:rPr>
                        <a:t>2</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5"/>
                        </a:lnSpc>
                      </a:pPr>
                      <a:r>
                        <a:rPr lang="fr-FR" sz="1050" spc="-5" dirty="0">
                          <a:latin typeface="Courier New"/>
                          <a:cs typeface="Courier New"/>
                        </a:rPr>
                        <a:t>   </a:t>
                      </a:r>
                      <a:r>
                        <a:rPr sz="1050" spc="-5" dirty="0">
                          <a:latin typeface="Courier New"/>
                          <a:cs typeface="Courier New"/>
                        </a:rPr>
                        <a:t>table,</a:t>
                      </a:r>
                      <a:r>
                        <a:rPr sz="1050" spc="-15" dirty="0">
                          <a:latin typeface="Courier New"/>
                          <a:cs typeface="Courier New"/>
                        </a:rPr>
                        <a:t> </a:t>
                      </a:r>
                      <a:r>
                        <a:rPr sz="1050" dirty="0">
                          <a:latin typeface="Courier New"/>
                          <a:cs typeface="Courier New"/>
                        </a:rPr>
                        <a:t>use,</a:t>
                      </a:r>
                      <a:r>
                        <a:rPr sz="1050" spc="-15" dirty="0">
                          <a:latin typeface="Courier New"/>
                          <a:cs typeface="Courier New"/>
                        </a:rPr>
                        <a:t> </a:t>
                      </a:r>
                      <a:r>
                        <a:rPr sz="1050" dirty="0">
                          <a:latin typeface="Courier New"/>
                          <a:cs typeface="Courier New"/>
                        </a:rPr>
                        <a:t>sql,</a:t>
                      </a:r>
                      <a:r>
                        <a:rPr sz="1050" spc="10" dirty="0">
                          <a:latin typeface="Courier New"/>
                          <a:cs typeface="Courier New"/>
                        </a:rPr>
                        <a:t> </a:t>
                      </a:r>
                      <a:r>
                        <a:rPr sz="1050" spc="-5" dirty="0">
                          <a:latin typeface="Courier New"/>
                          <a:cs typeface="Courier New"/>
                        </a:rPr>
                        <a:t>query, </a:t>
                      </a:r>
                      <a:r>
                        <a:rPr sz="1050" dirty="0">
                          <a:latin typeface="Courier New"/>
                          <a:cs typeface="Courier New"/>
                        </a:rPr>
                        <a:t>-PRON-,</a:t>
                      </a:r>
                      <a:r>
                        <a:rPr sz="1050" spc="-10" dirty="0">
                          <a:latin typeface="Courier New"/>
                          <a:cs typeface="Courier New"/>
                        </a:rPr>
                        <a:t> </a:t>
                      </a:r>
                      <a:r>
                        <a:rPr sz="1050" dirty="0">
                          <a:latin typeface="Courier New"/>
                          <a:cs typeface="Courier New"/>
                        </a:rPr>
                        <a:t>select,</a:t>
                      </a:r>
                      <a:r>
                        <a:rPr sz="1050" spc="-15" dirty="0">
                          <a:latin typeface="Courier New"/>
                          <a:cs typeface="Courier New"/>
                        </a:rPr>
                        <a:t> </a:t>
                      </a:r>
                      <a:r>
                        <a:rPr sz="1050" dirty="0">
                          <a:latin typeface="Courier New"/>
                          <a:cs typeface="Courier New"/>
                        </a:rPr>
                        <a:t>row,</a:t>
                      </a:r>
                      <a:r>
                        <a:rPr sz="1050" spc="-15" dirty="0">
                          <a:latin typeface="Courier New"/>
                          <a:cs typeface="Courier New"/>
                        </a:rPr>
                        <a:t> </a:t>
                      </a:r>
                      <a:r>
                        <a:rPr sz="1050" spc="-5" dirty="0">
                          <a:latin typeface="Courier New"/>
                          <a:cs typeface="Courier New"/>
                        </a:rPr>
                        <a:t>d,</a:t>
                      </a:r>
                      <a:r>
                        <a:rPr sz="1050" spc="10" dirty="0">
                          <a:latin typeface="Courier New"/>
                          <a:cs typeface="Courier New"/>
                        </a:rPr>
                        <a:t> </a:t>
                      </a:r>
                      <a:r>
                        <a:rPr sz="1050" spc="-5" dirty="0">
                          <a:latin typeface="Courier New"/>
                          <a:cs typeface="Courier New"/>
                        </a:rPr>
                        <a:t>database,</a:t>
                      </a:r>
                      <a:r>
                        <a:rPr sz="1050" spc="-10" dirty="0">
                          <a:latin typeface="Courier New"/>
                          <a:cs typeface="Courier New"/>
                        </a:rPr>
                        <a:t> </a:t>
                      </a:r>
                      <a:r>
                        <a:rPr sz="1050" spc="-5" dirty="0">
                          <a:latin typeface="Courier New"/>
                          <a:cs typeface="Courier New"/>
                        </a:rPr>
                        <a:t>value</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85362">
                <a:tc>
                  <a:txBody>
                    <a:bodyPr/>
                    <a:lstStyle/>
                    <a:p>
                      <a:pPr marR="22860" algn="ctr">
                        <a:lnSpc>
                          <a:spcPts val="1360"/>
                        </a:lnSpc>
                      </a:pPr>
                      <a:r>
                        <a:rPr sz="1150" b="1" dirty="0">
                          <a:latin typeface="Consolas" panose="020B0609020204030204" pitchFamily="49" charset="0"/>
                          <a:cs typeface="Arial"/>
                        </a:rPr>
                        <a:t>3</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0"/>
                        </a:lnSpc>
                      </a:pPr>
                      <a:r>
                        <a:rPr lang="fr-FR" sz="1050" spc="-5" dirty="0">
                          <a:latin typeface="Courier New"/>
                          <a:cs typeface="Courier New"/>
                        </a:rPr>
                        <a:t>   </a:t>
                      </a:r>
                      <a:r>
                        <a:rPr sz="1050" spc="-5" dirty="0">
                          <a:latin typeface="Courier New"/>
                          <a:cs typeface="Courier New"/>
                        </a:rPr>
                        <a:t>class,</a:t>
                      </a:r>
                      <a:r>
                        <a:rPr sz="1050" spc="-20" dirty="0">
                          <a:latin typeface="Courier New"/>
                          <a:cs typeface="Courier New"/>
                        </a:rPr>
                        <a:t> </a:t>
                      </a:r>
                      <a:r>
                        <a:rPr sz="1050" dirty="0">
                          <a:latin typeface="Courier New"/>
                          <a:cs typeface="Courier New"/>
                        </a:rPr>
                        <a:t>public,</a:t>
                      </a:r>
                      <a:r>
                        <a:rPr sz="1050" spc="-20" dirty="0">
                          <a:latin typeface="Courier New"/>
                          <a:cs typeface="Courier New"/>
                        </a:rPr>
                        <a:t> </a:t>
                      </a:r>
                      <a:r>
                        <a:rPr sz="1050" dirty="0">
                          <a:latin typeface="Courier New"/>
                          <a:cs typeface="Courier New"/>
                        </a:rPr>
                        <a:t>object,</a:t>
                      </a:r>
                      <a:r>
                        <a:rPr sz="1050" spc="-20" dirty="0">
                          <a:latin typeface="Courier New"/>
                          <a:cs typeface="Courier New"/>
                        </a:rPr>
                        <a:t> </a:t>
                      </a:r>
                      <a:r>
                        <a:rPr sz="1050" dirty="0">
                          <a:latin typeface="Courier New"/>
                          <a:cs typeface="Courier New"/>
                        </a:rPr>
                        <a:t>method,</a:t>
                      </a:r>
                      <a:r>
                        <a:rPr sz="1050" spc="-20" dirty="0">
                          <a:latin typeface="Courier New"/>
                          <a:cs typeface="Courier New"/>
                        </a:rPr>
                        <a:t> </a:t>
                      </a:r>
                      <a:r>
                        <a:rPr sz="1050" dirty="0">
                          <a:latin typeface="Courier New"/>
                          <a:cs typeface="Courier New"/>
                        </a:rPr>
                        <a:t>use,</a:t>
                      </a:r>
                      <a:r>
                        <a:rPr sz="1050" spc="-20" dirty="0">
                          <a:latin typeface="Courier New"/>
                          <a:cs typeface="Courier New"/>
                        </a:rPr>
                        <a:t> </a:t>
                      </a:r>
                      <a:r>
                        <a:rPr sz="1050" spc="5" dirty="0">
                          <a:latin typeface="Courier New"/>
                          <a:cs typeface="Courier New"/>
                        </a:rPr>
                        <a:t>c, </a:t>
                      </a:r>
                      <a:r>
                        <a:rPr sz="1050" spc="-5" dirty="0">
                          <a:latin typeface="Courier New"/>
                          <a:cs typeface="Courier New"/>
                        </a:rPr>
                        <a:t>new,</a:t>
                      </a:r>
                      <a:r>
                        <a:rPr sz="1050" spc="10" dirty="0">
                          <a:latin typeface="Courier New"/>
                          <a:cs typeface="Courier New"/>
                        </a:rPr>
                        <a:t> </a:t>
                      </a:r>
                      <a:r>
                        <a:rPr sz="1050" spc="-5" dirty="0">
                          <a:latin typeface="Courier New"/>
                          <a:cs typeface="Courier New"/>
                        </a:rPr>
                        <a:t>return,</a:t>
                      </a:r>
                      <a:r>
                        <a:rPr sz="1050" spc="5" dirty="0">
                          <a:latin typeface="Courier New"/>
                          <a:cs typeface="Courier New"/>
                        </a:rPr>
                        <a:t> </a:t>
                      </a:r>
                      <a:r>
                        <a:rPr sz="1050" spc="-5" dirty="0">
                          <a:latin typeface="Courier New"/>
                          <a:cs typeface="Courier New"/>
                        </a:rPr>
                        <a:t>void,</a:t>
                      </a:r>
                      <a:r>
                        <a:rPr sz="1050" spc="-20" dirty="0">
                          <a:latin typeface="Courier New"/>
                          <a:cs typeface="Courier New"/>
                        </a:rPr>
                        <a:t> </a:t>
                      </a:r>
                      <a:r>
                        <a:rPr sz="1050" dirty="0">
                          <a:latin typeface="Courier New"/>
                          <a:cs typeface="Courier New"/>
                        </a:rPr>
                        <a:t>string</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47390">
                <a:tc>
                  <a:txBody>
                    <a:bodyPr/>
                    <a:lstStyle/>
                    <a:p>
                      <a:pPr marR="22860" algn="ctr">
                        <a:lnSpc>
                          <a:spcPts val="1360"/>
                        </a:lnSpc>
                      </a:pPr>
                      <a:r>
                        <a:rPr sz="1150" b="1" dirty="0">
                          <a:latin typeface="Consolas" panose="020B0609020204030204" pitchFamily="49" charset="0"/>
                          <a:cs typeface="Arial"/>
                        </a:rPr>
                        <a:t>4</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lang="fr-FR" sz="1050" spc="-5" dirty="0">
                          <a:latin typeface="Courier New"/>
                          <a:cs typeface="Courier New"/>
                        </a:rPr>
                        <a:t>   </a:t>
                      </a:r>
                      <a:r>
                        <a:rPr sz="1050" spc="-5" dirty="0">
                          <a:latin typeface="Courier New"/>
                          <a:cs typeface="Courier New"/>
                        </a:rPr>
                        <a:t>use,</a:t>
                      </a:r>
                      <a:r>
                        <a:rPr sz="1050" spc="10" dirty="0">
                          <a:latin typeface="Courier New"/>
                          <a:cs typeface="Courier New"/>
                        </a:rPr>
                        <a:t> </a:t>
                      </a:r>
                      <a:r>
                        <a:rPr sz="1050" spc="-5" dirty="0">
                          <a:latin typeface="Courier New"/>
                          <a:cs typeface="Courier New"/>
                        </a:rPr>
                        <a:t>file,</a:t>
                      </a:r>
                      <a:r>
                        <a:rPr sz="1050" spc="-15" dirty="0">
                          <a:latin typeface="Courier New"/>
                          <a:cs typeface="Courier New"/>
                        </a:rPr>
                        <a:t> </a:t>
                      </a:r>
                      <a:r>
                        <a:rPr sz="1050" dirty="0">
                          <a:latin typeface="Courier New"/>
                          <a:cs typeface="Courier New"/>
                        </a:rPr>
                        <a:t>net,</a:t>
                      </a:r>
                      <a:r>
                        <a:rPr sz="1050" spc="-15" dirty="0">
                          <a:latin typeface="Courier New"/>
                          <a:cs typeface="Courier New"/>
                        </a:rPr>
                        <a:t> </a:t>
                      </a:r>
                      <a:r>
                        <a:rPr sz="1050" spc="-5" dirty="0">
                          <a:latin typeface="Courier New"/>
                          <a:cs typeface="Courier New"/>
                        </a:rPr>
                        <a:t>java,</a:t>
                      </a:r>
                      <a:r>
                        <a:rPr sz="1050" spc="10" dirty="0">
                          <a:latin typeface="Courier New"/>
                          <a:cs typeface="Courier New"/>
                        </a:rPr>
                        <a:t> </a:t>
                      </a:r>
                      <a:r>
                        <a:rPr sz="1050" spc="-5" dirty="0">
                          <a:latin typeface="Courier New"/>
                          <a:cs typeface="Courier New"/>
                        </a:rPr>
                        <a:t>application,</a:t>
                      </a:r>
                      <a:r>
                        <a:rPr sz="1050" spc="-15" dirty="0">
                          <a:latin typeface="Courier New"/>
                          <a:cs typeface="Courier New"/>
                        </a:rPr>
                        <a:t> </a:t>
                      </a:r>
                      <a:r>
                        <a:rPr sz="1050" dirty="0">
                          <a:latin typeface="Courier New"/>
                          <a:cs typeface="Courier New"/>
                        </a:rPr>
                        <a:t>server,</a:t>
                      </a:r>
                      <a:r>
                        <a:rPr sz="1050" spc="10" dirty="0">
                          <a:latin typeface="Courier New"/>
                          <a:cs typeface="Courier New"/>
                        </a:rPr>
                        <a:t> </a:t>
                      </a:r>
                      <a:r>
                        <a:rPr sz="1050" spc="-5" dirty="0">
                          <a:latin typeface="Courier New"/>
                          <a:cs typeface="Courier New"/>
                        </a:rPr>
                        <a:t>get,</a:t>
                      </a:r>
                      <a:r>
                        <a:rPr sz="1050" spc="10" dirty="0">
                          <a:latin typeface="Courier New"/>
                          <a:cs typeface="Courier New"/>
                        </a:rPr>
                        <a:t> </a:t>
                      </a:r>
                      <a:r>
                        <a:rPr sz="1050" dirty="0">
                          <a:latin typeface="Courier New"/>
                          <a:cs typeface="Courier New"/>
                        </a:rPr>
                        <a:t>web,</a:t>
                      </a:r>
                      <a:r>
                        <a:rPr sz="1050" spc="-15" dirty="0">
                          <a:latin typeface="Courier New"/>
                          <a:cs typeface="Courier New"/>
                        </a:rPr>
                        <a:t> </a:t>
                      </a:r>
                      <a:r>
                        <a:rPr sz="1050" spc="-5" dirty="0">
                          <a:latin typeface="Courier New"/>
                          <a:cs typeface="Courier New"/>
                        </a:rPr>
                        <a:t>page,</a:t>
                      </a:r>
                      <a:r>
                        <a:rPr sz="1050" spc="10" dirty="0">
                          <a:latin typeface="Courier New"/>
                          <a:cs typeface="Courier New"/>
                        </a:rPr>
                        <a:t> </a:t>
                      </a:r>
                      <a:r>
                        <a:rPr sz="1050" spc="-5" dirty="0">
                          <a:latin typeface="Courier New"/>
                          <a:cs typeface="Courier New"/>
                        </a:rPr>
                        <a:t>php</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74287">
                <a:tc>
                  <a:txBody>
                    <a:bodyPr/>
                    <a:lstStyle/>
                    <a:p>
                      <a:pPr marR="22860" algn="ctr">
                        <a:lnSpc>
                          <a:spcPts val="1360"/>
                        </a:lnSpc>
                      </a:pPr>
                      <a:r>
                        <a:rPr sz="1150" b="1" dirty="0">
                          <a:latin typeface="Consolas" panose="020B0609020204030204" pitchFamily="49" charset="0"/>
                          <a:cs typeface="Arial"/>
                        </a:rPr>
                        <a:t>5</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lang="fr-FR" sz="1050" spc="-5" dirty="0">
                          <a:latin typeface="Courier New"/>
                          <a:cs typeface="Courier New"/>
                        </a:rPr>
                        <a:t>   </a:t>
                      </a:r>
                      <a:r>
                        <a:rPr sz="1050" spc="-5" dirty="0" err="1">
                          <a:latin typeface="Courier New"/>
                          <a:cs typeface="Courier New"/>
                        </a:rPr>
                        <a:t>lt</a:t>
                      </a:r>
                      <a:r>
                        <a:rPr sz="1050" spc="-5" dirty="0">
                          <a:latin typeface="Courier New"/>
                          <a:cs typeface="Courier New"/>
                        </a:rPr>
                        <a:t>,</a:t>
                      </a:r>
                      <a:r>
                        <a:rPr sz="1050" spc="-15" dirty="0">
                          <a:latin typeface="Courier New"/>
                          <a:cs typeface="Courier New"/>
                        </a:rPr>
                        <a:t> </a:t>
                      </a:r>
                      <a:r>
                        <a:rPr sz="1050" dirty="0">
                          <a:latin typeface="Courier New"/>
                          <a:cs typeface="Courier New"/>
                        </a:rPr>
                        <a:t>gt,</a:t>
                      </a:r>
                      <a:r>
                        <a:rPr sz="1050" spc="-15" dirty="0">
                          <a:latin typeface="Courier New"/>
                          <a:cs typeface="Courier New"/>
                        </a:rPr>
                        <a:t> </a:t>
                      </a:r>
                      <a:r>
                        <a:rPr sz="1050" spc="-5" dirty="0">
                          <a:latin typeface="Courier New"/>
                          <a:cs typeface="Courier New"/>
                        </a:rPr>
                        <a:t>test,</a:t>
                      </a:r>
                      <a:r>
                        <a:rPr sz="1050" spc="10" dirty="0">
                          <a:latin typeface="Courier New"/>
                          <a:cs typeface="Courier New"/>
                        </a:rPr>
                        <a:t> </a:t>
                      </a:r>
                      <a:r>
                        <a:rPr sz="1050" spc="-5" dirty="0">
                          <a:latin typeface="Courier New"/>
                          <a:cs typeface="Courier New"/>
                        </a:rPr>
                        <a:t>text,</a:t>
                      </a:r>
                      <a:r>
                        <a:rPr sz="1050" spc="-10" dirty="0">
                          <a:latin typeface="Courier New"/>
                          <a:cs typeface="Courier New"/>
                        </a:rPr>
                        <a:t> </a:t>
                      </a:r>
                      <a:r>
                        <a:rPr sz="1050" dirty="0">
                          <a:latin typeface="Courier New"/>
                          <a:cs typeface="Courier New"/>
                        </a:rPr>
                        <a:t>string,</a:t>
                      </a:r>
                      <a:r>
                        <a:rPr sz="1050" spc="-15" dirty="0">
                          <a:latin typeface="Courier New"/>
                          <a:cs typeface="Courier New"/>
                        </a:rPr>
                        <a:t> </a:t>
                      </a:r>
                      <a:r>
                        <a:rPr sz="1050" spc="-5" dirty="0">
                          <a:latin typeface="Courier New"/>
                          <a:cs typeface="Courier New"/>
                        </a:rPr>
                        <a:t>list,</a:t>
                      </a:r>
                      <a:r>
                        <a:rPr sz="1050" spc="10" dirty="0">
                          <a:latin typeface="Courier New"/>
                          <a:cs typeface="Courier New"/>
                        </a:rPr>
                        <a:t> </a:t>
                      </a:r>
                      <a:r>
                        <a:rPr sz="1050" dirty="0">
                          <a:latin typeface="Courier New"/>
                          <a:cs typeface="Courier New"/>
                        </a:rPr>
                        <a:t>return,</a:t>
                      </a:r>
                      <a:r>
                        <a:rPr sz="1050" spc="-10" dirty="0">
                          <a:latin typeface="Courier New"/>
                          <a:cs typeface="Courier New"/>
                        </a:rPr>
                        <a:t> </a:t>
                      </a:r>
                      <a:r>
                        <a:rPr sz="1050" spc="-5" dirty="0">
                          <a:latin typeface="Courier New"/>
                          <a:cs typeface="Courier New"/>
                        </a:rPr>
                        <a:t>name,</a:t>
                      </a:r>
                      <a:r>
                        <a:rPr sz="1050" spc="10" dirty="0">
                          <a:latin typeface="Courier New"/>
                          <a:cs typeface="Courier New"/>
                        </a:rPr>
                        <a:t> </a:t>
                      </a:r>
                      <a:r>
                        <a:rPr sz="1050" spc="-5" dirty="0">
                          <a:latin typeface="Courier New"/>
                          <a:cs typeface="Courier New"/>
                        </a:rPr>
                        <a:t>class,</a:t>
                      </a:r>
                      <a:r>
                        <a:rPr sz="1050" spc="10" dirty="0">
                          <a:latin typeface="Courier New"/>
                          <a:cs typeface="Courier New"/>
                        </a:rPr>
                        <a:t> </a:t>
                      </a:r>
                      <a:r>
                        <a:rPr sz="1050" spc="-5" dirty="0">
                          <a:latin typeface="Courier New"/>
                          <a:cs typeface="Courier New"/>
                        </a:rPr>
                        <a:t>value</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71914">
                <a:tc>
                  <a:txBody>
                    <a:bodyPr/>
                    <a:lstStyle/>
                    <a:p>
                      <a:pPr marR="22860" algn="ctr">
                        <a:lnSpc>
                          <a:spcPts val="1360"/>
                        </a:lnSpc>
                      </a:pPr>
                      <a:r>
                        <a:rPr sz="1150" b="1" dirty="0">
                          <a:latin typeface="Consolas" panose="020B0609020204030204" pitchFamily="49" charset="0"/>
                          <a:cs typeface="Arial"/>
                        </a:rPr>
                        <a:t>6</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5"/>
                        </a:lnSpc>
                      </a:pPr>
                      <a:r>
                        <a:rPr lang="fr-FR" sz="1050" spc="-5" dirty="0">
                          <a:latin typeface="Courier New"/>
                          <a:cs typeface="Courier New"/>
                        </a:rPr>
                        <a:t>   </a:t>
                      </a:r>
                      <a:r>
                        <a:rPr sz="1050" spc="-5" dirty="0">
                          <a:latin typeface="Courier New"/>
                          <a:cs typeface="Courier New"/>
                        </a:rPr>
                        <a:t>c,</a:t>
                      </a:r>
                      <a:r>
                        <a:rPr sz="1050" spc="-15" dirty="0">
                          <a:latin typeface="Courier New"/>
                          <a:cs typeface="Courier New"/>
                        </a:rPr>
                        <a:t> </a:t>
                      </a:r>
                      <a:r>
                        <a:rPr sz="1050" dirty="0">
                          <a:latin typeface="Courier New"/>
                          <a:cs typeface="Courier New"/>
                        </a:rPr>
                        <a:t>use,</a:t>
                      </a:r>
                      <a:r>
                        <a:rPr sz="1050" spc="-10" dirty="0">
                          <a:latin typeface="Courier New"/>
                          <a:cs typeface="Courier New"/>
                        </a:rPr>
                        <a:t> </a:t>
                      </a:r>
                      <a:r>
                        <a:rPr sz="1050" spc="-5" dirty="0">
                          <a:latin typeface="Courier New"/>
                          <a:cs typeface="Courier New"/>
                        </a:rPr>
                        <a:t>code,</a:t>
                      </a:r>
                      <a:r>
                        <a:rPr sz="1050" spc="15" dirty="0">
                          <a:latin typeface="Courier New"/>
                          <a:cs typeface="Courier New"/>
                        </a:rPr>
                        <a:t> </a:t>
                      </a:r>
                      <a:r>
                        <a:rPr sz="1050" spc="-5" dirty="0">
                          <a:latin typeface="Courier New"/>
                          <a:cs typeface="Courier New"/>
                        </a:rPr>
                        <a:t>file,</a:t>
                      </a:r>
                      <a:r>
                        <a:rPr sz="1050" spc="-10" dirty="0">
                          <a:latin typeface="Courier New"/>
                          <a:cs typeface="Courier New"/>
                        </a:rPr>
                        <a:t> </a:t>
                      </a:r>
                      <a:r>
                        <a:rPr sz="1050" spc="-5" dirty="0">
                          <a:latin typeface="Courier New"/>
                          <a:cs typeface="Courier New"/>
                        </a:rPr>
                        <a:t>like,</a:t>
                      </a:r>
                      <a:r>
                        <a:rPr sz="1050" spc="15" dirty="0">
                          <a:latin typeface="Courier New"/>
                          <a:cs typeface="Courier New"/>
                        </a:rPr>
                        <a:t> </a:t>
                      </a:r>
                      <a:r>
                        <a:rPr sz="1050" spc="-5" dirty="0">
                          <a:latin typeface="Courier New"/>
                          <a:cs typeface="Courier New"/>
                        </a:rPr>
                        <a:t>would,</a:t>
                      </a:r>
                      <a:r>
                        <a:rPr sz="1050" spc="10" dirty="0">
                          <a:latin typeface="Courier New"/>
                          <a:cs typeface="Courier New"/>
                        </a:rPr>
                        <a:t> </a:t>
                      </a:r>
                      <a:r>
                        <a:rPr sz="1050" spc="-5" dirty="0">
                          <a:latin typeface="Courier New"/>
                          <a:cs typeface="Courier New"/>
                        </a:rPr>
                        <a:t>work,</a:t>
                      </a:r>
                      <a:r>
                        <a:rPr sz="1050" spc="15" dirty="0">
                          <a:latin typeface="Courier New"/>
                          <a:cs typeface="Courier New"/>
                        </a:rPr>
                        <a:t> </a:t>
                      </a:r>
                      <a:r>
                        <a:rPr sz="1050" spc="-5" dirty="0">
                          <a:latin typeface="Courier New"/>
                          <a:cs typeface="Courier New"/>
                        </a:rPr>
                        <a:t>get,</a:t>
                      </a:r>
                      <a:r>
                        <a:rPr sz="1050" spc="15" dirty="0">
                          <a:latin typeface="Courier New"/>
                          <a:cs typeface="Courier New"/>
                        </a:rPr>
                        <a:t> </a:t>
                      </a:r>
                      <a:r>
                        <a:rPr sz="1050" spc="-5" dirty="0">
                          <a:latin typeface="Courier New"/>
                          <a:cs typeface="Courier New"/>
                        </a:rPr>
                        <a:t>python,</a:t>
                      </a:r>
                      <a:r>
                        <a:rPr sz="1050" spc="15" dirty="0">
                          <a:latin typeface="Courier New"/>
                          <a:cs typeface="Courier New"/>
                        </a:rPr>
                        <a:t> </a:t>
                      </a:r>
                      <a:r>
                        <a:rPr sz="1050" spc="-5" dirty="0">
                          <a:latin typeface="Courier New"/>
                          <a:cs typeface="Courier New"/>
                        </a:rPr>
                        <a:t>exception</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374536">
                <a:tc>
                  <a:txBody>
                    <a:bodyPr/>
                    <a:lstStyle/>
                    <a:p>
                      <a:pPr marR="22860" algn="ctr">
                        <a:lnSpc>
                          <a:spcPts val="1360"/>
                        </a:lnSpc>
                      </a:pPr>
                      <a:r>
                        <a:rPr sz="1150" b="1" dirty="0">
                          <a:latin typeface="Consolas" panose="020B0609020204030204" pitchFamily="49" charset="0"/>
                          <a:cs typeface="Arial"/>
                        </a:rPr>
                        <a:t>7</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lang="fr-FR" sz="1050" spc="-5" dirty="0">
                          <a:latin typeface="Courier New"/>
                          <a:cs typeface="Courier New"/>
                        </a:rPr>
                        <a:t>   </a:t>
                      </a:r>
                      <a:r>
                        <a:rPr sz="1050" spc="-5" dirty="0">
                          <a:latin typeface="Courier New"/>
                          <a:cs typeface="Courier New"/>
                        </a:rPr>
                        <a:t>system,</a:t>
                      </a:r>
                      <a:r>
                        <a:rPr sz="1050" spc="-15" dirty="0">
                          <a:latin typeface="Courier New"/>
                          <a:cs typeface="Courier New"/>
                        </a:rPr>
                        <a:t> </a:t>
                      </a:r>
                      <a:r>
                        <a:rPr sz="1050" dirty="0">
                          <a:latin typeface="Courier New"/>
                          <a:cs typeface="Courier New"/>
                        </a:rPr>
                        <a:t>window,</a:t>
                      </a:r>
                      <a:r>
                        <a:rPr sz="1050" spc="-10" dirty="0">
                          <a:latin typeface="Courier New"/>
                          <a:cs typeface="Courier New"/>
                        </a:rPr>
                        <a:t> </a:t>
                      </a:r>
                      <a:r>
                        <a:rPr sz="1050" dirty="0">
                          <a:latin typeface="Courier New"/>
                          <a:cs typeface="Courier New"/>
                        </a:rPr>
                        <a:t>use,</a:t>
                      </a:r>
                      <a:r>
                        <a:rPr sz="1050" spc="10" dirty="0">
                          <a:latin typeface="Courier New"/>
                          <a:cs typeface="Courier New"/>
                        </a:rPr>
                        <a:t> </a:t>
                      </a:r>
                      <a:r>
                        <a:rPr sz="1050" spc="-5" dirty="0">
                          <a:latin typeface="Courier New"/>
                          <a:cs typeface="Courier New"/>
                        </a:rPr>
                        <a:t>code,</a:t>
                      </a:r>
                      <a:r>
                        <a:rPr sz="1050" spc="-10" dirty="0">
                          <a:latin typeface="Courier New"/>
                          <a:cs typeface="Courier New"/>
                        </a:rPr>
                        <a:t> </a:t>
                      </a:r>
                      <a:r>
                        <a:rPr sz="1050" dirty="0">
                          <a:latin typeface="Courier New"/>
                          <a:cs typeface="Courier New"/>
                        </a:rPr>
                        <a:t>new,</a:t>
                      </a:r>
                      <a:r>
                        <a:rPr sz="1050" spc="-10" dirty="0">
                          <a:latin typeface="Courier New"/>
                          <a:cs typeface="Courier New"/>
                        </a:rPr>
                        <a:t> </a:t>
                      </a:r>
                      <a:r>
                        <a:rPr sz="1050" spc="-5" dirty="0">
                          <a:latin typeface="Courier New"/>
                          <a:cs typeface="Courier New"/>
                        </a:rPr>
                        <a:t>user,</a:t>
                      </a:r>
                      <a:r>
                        <a:rPr sz="1050" spc="40" dirty="0">
                          <a:latin typeface="Courier New"/>
                          <a:cs typeface="Courier New"/>
                        </a:rPr>
                        <a:t> </a:t>
                      </a:r>
                      <a:r>
                        <a:rPr sz="1050" spc="-5" dirty="0">
                          <a:latin typeface="Courier New"/>
                          <a:cs typeface="Courier New"/>
                        </a:rPr>
                        <a:t>object,</a:t>
                      </a:r>
                      <a:r>
                        <a:rPr sz="1050" spc="-15" dirty="0">
                          <a:latin typeface="Courier New"/>
                          <a:cs typeface="Courier New"/>
                        </a:rPr>
                        <a:t> </a:t>
                      </a:r>
                      <a:r>
                        <a:rPr sz="1050" spc="-5" dirty="0">
                          <a:latin typeface="Courier New"/>
                          <a:cs typeface="Courier New"/>
                        </a:rPr>
                        <a:t>application,</a:t>
                      </a:r>
                      <a:r>
                        <a:rPr sz="1050" spc="15" dirty="0">
                          <a:latin typeface="Courier New"/>
                          <a:cs typeface="Courier New"/>
                        </a:rPr>
                        <a:t> </a:t>
                      </a:r>
                      <a:r>
                        <a:rPr sz="1050" spc="-5" dirty="0">
                          <a:latin typeface="Courier New"/>
                          <a:cs typeface="Courier New"/>
                        </a:rPr>
                        <a:t>event,</a:t>
                      </a:r>
                      <a:r>
                        <a:rPr sz="1050" spc="-15" dirty="0">
                          <a:latin typeface="Courier New"/>
                          <a:cs typeface="Courier New"/>
                        </a:rPr>
                        <a:t> </a:t>
                      </a:r>
                      <a:r>
                        <a:rPr sz="1050" dirty="0">
                          <a:latin typeface="Courier New"/>
                          <a:cs typeface="Courier New"/>
                        </a:rPr>
                        <a:t>file</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347435">
                <a:tc>
                  <a:txBody>
                    <a:bodyPr/>
                    <a:lstStyle/>
                    <a:p>
                      <a:pPr marR="22860" algn="ctr">
                        <a:lnSpc>
                          <a:spcPts val="1360"/>
                        </a:lnSpc>
                      </a:pPr>
                      <a:r>
                        <a:rPr sz="1150" b="1" dirty="0">
                          <a:latin typeface="Consolas" panose="020B0609020204030204" pitchFamily="49" charset="0"/>
                          <a:cs typeface="Arial"/>
                        </a:rPr>
                        <a:t>8</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0"/>
                        </a:lnSpc>
                      </a:pPr>
                      <a:r>
                        <a:rPr lang="fr-FR" sz="1050" spc="-5" dirty="0">
                          <a:latin typeface="Courier New"/>
                          <a:cs typeface="Courier New"/>
                        </a:rPr>
                        <a:t>   </a:t>
                      </a:r>
                      <a:r>
                        <a:rPr sz="1050" spc="-5" dirty="0" err="1">
                          <a:latin typeface="Courier New"/>
                          <a:cs typeface="Courier New"/>
                        </a:rPr>
                        <a:t>gt</a:t>
                      </a:r>
                      <a:r>
                        <a:rPr sz="1050" spc="-5" dirty="0">
                          <a:latin typeface="Courier New"/>
                          <a:cs typeface="Courier New"/>
                        </a:rPr>
                        <a:t>,</a:t>
                      </a:r>
                      <a:r>
                        <a:rPr sz="1050" spc="-20" dirty="0">
                          <a:latin typeface="Courier New"/>
                          <a:cs typeface="Courier New"/>
                        </a:rPr>
                        <a:t> </a:t>
                      </a:r>
                      <a:r>
                        <a:rPr sz="1050" dirty="0">
                          <a:latin typeface="Courier New"/>
                          <a:cs typeface="Courier New"/>
                        </a:rPr>
                        <a:t>lt,</a:t>
                      </a:r>
                      <a:r>
                        <a:rPr sz="1050" spc="-15" dirty="0">
                          <a:latin typeface="Courier New"/>
                          <a:cs typeface="Courier New"/>
                        </a:rPr>
                        <a:t> </a:t>
                      </a:r>
                      <a:r>
                        <a:rPr sz="1050" dirty="0">
                          <a:latin typeface="Courier New"/>
                          <a:cs typeface="Courier New"/>
                        </a:rPr>
                        <a:t>div,</a:t>
                      </a:r>
                      <a:r>
                        <a:rPr sz="1050" spc="5" dirty="0">
                          <a:latin typeface="Courier New"/>
                          <a:cs typeface="Courier New"/>
                        </a:rPr>
                        <a:t> </a:t>
                      </a:r>
                      <a:r>
                        <a:rPr sz="1050" spc="-5" dirty="0">
                          <a:latin typeface="Courier New"/>
                          <a:cs typeface="Courier New"/>
                        </a:rPr>
                        <a:t>quot, </a:t>
                      </a:r>
                      <a:r>
                        <a:rPr sz="1050" dirty="0">
                          <a:latin typeface="Courier New"/>
                          <a:cs typeface="Courier New"/>
                        </a:rPr>
                        <a:t>-PRON-,</a:t>
                      </a:r>
                      <a:r>
                        <a:rPr sz="1050" spc="-20" dirty="0">
                          <a:latin typeface="Courier New"/>
                          <a:cs typeface="Courier New"/>
                        </a:rPr>
                        <a:t> </a:t>
                      </a:r>
                      <a:r>
                        <a:rPr sz="1050" spc="-5" dirty="0">
                          <a:latin typeface="Courier New"/>
                          <a:cs typeface="Courier New"/>
                        </a:rPr>
                        <a:t>d,</a:t>
                      </a:r>
                      <a:r>
                        <a:rPr sz="1050" spc="10" dirty="0">
                          <a:latin typeface="Courier New"/>
                          <a:cs typeface="Courier New"/>
                        </a:rPr>
                        <a:t> </a:t>
                      </a:r>
                      <a:r>
                        <a:rPr sz="1050" spc="-5" dirty="0">
                          <a:latin typeface="Courier New"/>
                          <a:cs typeface="Courier New"/>
                        </a:rPr>
                        <a:t>td,</a:t>
                      </a:r>
                      <a:r>
                        <a:rPr sz="1050" spc="5" dirty="0">
                          <a:latin typeface="Courier New"/>
                          <a:cs typeface="Courier New"/>
                        </a:rPr>
                        <a:t> </a:t>
                      </a:r>
                      <a:r>
                        <a:rPr sz="1050" dirty="0">
                          <a:latin typeface="Courier New"/>
                          <a:cs typeface="Courier New"/>
                        </a:rPr>
                        <a:t>type,</a:t>
                      </a:r>
                      <a:r>
                        <a:rPr sz="1050" spc="-15" dirty="0">
                          <a:latin typeface="Courier New"/>
                          <a:cs typeface="Courier New"/>
                        </a:rPr>
                        <a:t> </a:t>
                      </a:r>
                      <a:r>
                        <a:rPr sz="1050" spc="-5" dirty="0">
                          <a:latin typeface="Courier New"/>
                          <a:cs typeface="Courier New"/>
                        </a:rPr>
                        <a:t>html,</a:t>
                      </a:r>
                      <a:r>
                        <a:rPr sz="1050" spc="-20" dirty="0">
                          <a:latin typeface="Courier New"/>
                          <a:cs typeface="Courier New"/>
                        </a:rPr>
                        <a:t> </a:t>
                      </a:r>
                      <a:r>
                        <a:rPr sz="1050" spc="-5" dirty="0">
                          <a:latin typeface="Courier New"/>
                          <a:cs typeface="Courier New"/>
                        </a:rPr>
                        <a:t>value</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p:cNvSpPr txBox="1"/>
          <p:nvPr/>
        </p:nvSpPr>
        <p:spPr>
          <a:xfrm>
            <a:off x="8945371" y="4735779"/>
            <a:ext cx="660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Microsoft Sans Serif"/>
                <a:cs typeface="Microsoft Sans Serif"/>
              </a:rPr>
              <a:t> </a:t>
            </a:r>
            <a:endParaRPr sz="1200">
              <a:latin typeface="Microsoft Sans Serif"/>
              <a:cs typeface="Microsoft Sans Serif"/>
            </a:endParaRPr>
          </a:p>
        </p:txBody>
      </p:sp>
      <p:sp>
        <p:nvSpPr>
          <p:cNvPr id="8" name="Slide Number Placeholder 9">
            <a:extLst>
              <a:ext uri="{FF2B5EF4-FFF2-40B4-BE49-F238E27FC236}">
                <a16:creationId xmlns:a16="http://schemas.microsoft.com/office/drawing/2014/main" id="{750F31BF-055A-A101-9F96-8AE88248AE5F}"/>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22</a:t>
            </a:fld>
            <a:endParaRPr lang="en-US" sz="1300" b="1" dirty="0">
              <a:solidFill>
                <a:schemeClr val="bg1"/>
              </a:solidFill>
            </a:endParaRPr>
          </a:p>
        </p:txBody>
      </p:sp>
      <p:sp>
        <p:nvSpPr>
          <p:cNvPr id="10" name="object 3">
            <a:extLst>
              <a:ext uri="{FF2B5EF4-FFF2-40B4-BE49-F238E27FC236}">
                <a16:creationId xmlns:a16="http://schemas.microsoft.com/office/drawing/2014/main" id="{4F93F973-8081-D66B-3790-F83EF1B9D098}"/>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TOPICS GÉNÉRÉS AVEC LDA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6F95A0DA-C003-E098-F431-2A64638FFB0F}"/>
              </a:ext>
            </a:extLst>
          </p:cNvPr>
          <p:cNvSpPr/>
          <p:nvPr/>
        </p:nvSpPr>
        <p:spPr>
          <a:xfrm>
            <a:off x="0" y="0"/>
            <a:ext cx="9144000" cy="5165725"/>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object 2"/>
          <p:cNvSpPr/>
          <p:nvPr/>
        </p:nvSpPr>
        <p:spPr>
          <a:xfrm>
            <a:off x="0" y="12"/>
            <a:ext cx="9134475" cy="5149838"/>
          </a:xfrm>
          <a:custGeom>
            <a:avLst/>
            <a:gdLst/>
            <a:ahLst/>
            <a:cxnLst/>
            <a:rect l="l" t="t" r="r" b="b"/>
            <a:pathLst>
              <a:path w="9134475" h="5114925">
                <a:moveTo>
                  <a:pt x="9134475" y="0"/>
                </a:moveTo>
                <a:lnTo>
                  <a:pt x="8931275" y="0"/>
                </a:lnTo>
                <a:lnTo>
                  <a:pt x="8931275" y="241"/>
                </a:lnTo>
                <a:lnTo>
                  <a:pt x="8931275" y="174231"/>
                </a:lnTo>
                <a:lnTo>
                  <a:pt x="8931275" y="4911331"/>
                </a:lnTo>
                <a:lnTo>
                  <a:pt x="193675" y="4911331"/>
                </a:lnTo>
                <a:lnTo>
                  <a:pt x="193675" y="174231"/>
                </a:lnTo>
                <a:lnTo>
                  <a:pt x="8931275" y="174231"/>
                </a:lnTo>
                <a:lnTo>
                  <a:pt x="8931275" y="241"/>
                </a:lnTo>
                <a:lnTo>
                  <a:pt x="0" y="241"/>
                </a:lnTo>
                <a:lnTo>
                  <a:pt x="0" y="174231"/>
                </a:lnTo>
                <a:lnTo>
                  <a:pt x="0" y="4911331"/>
                </a:lnTo>
                <a:lnTo>
                  <a:pt x="0" y="5114531"/>
                </a:lnTo>
                <a:lnTo>
                  <a:pt x="9134475" y="5114531"/>
                </a:lnTo>
                <a:lnTo>
                  <a:pt x="9134475" y="4911712"/>
                </a:lnTo>
                <a:lnTo>
                  <a:pt x="9134475" y="4911331"/>
                </a:lnTo>
                <a:lnTo>
                  <a:pt x="9134475" y="0"/>
                </a:lnTo>
                <a:close/>
              </a:path>
            </a:pathLst>
          </a:custGeom>
          <a:solidFill>
            <a:srgbClr val="BBBBBB"/>
          </a:solidFill>
        </p:spPr>
        <p:txBody>
          <a:bodyPr wrap="square" lIns="0" tIns="0" rIns="0" bIns="0" rtlCol="0"/>
          <a:lstStyle/>
          <a:p>
            <a:endParaRPr/>
          </a:p>
        </p:txBody>
      </p:sp>
      <p:sp>
        <p:nvSpPr>
          <p:cNvPr id="4" name="object 4"/>
          <p:cNvSpPr txBox="1"/>
          <p:nvPr/>
        </p:nvSpPr>
        <p:spPr>
          <a:xfrm>
            <a:off x="103123" y="600582"/>
            <a:ext cx="80010" cy="1188720"/>
          </a:xfrm>
          <a:prstGeom prst="rect">
            <a:avLst/>
          </a:prstGeom>
        </p:spPr>
        <p:txBody>
          <a:bodyPr vert="horz" wrap="square" lIns="0" tIns="13335" rIns="0" bIns="0" rtlCol="0">
            <a:spAutoFit/>
          </a:bodyPr>
          <a:lstStyle/>
          <a:p>
            <a:pPr marL="12700">
              <a:lnSpc>
                <a:spcPts val="1860"/>
              </a:lnSpc>
              <a:spcBef>
                <a:spcPts val="105"/>
              </a:spcBef>
            </a:pPr>
            <a:r>
              <a:rPr sz="1600" b="1" spc="-20" dirty="0">
                <a:latin typeface="Arial"/>
                <a:cs typeface="Arial"/>
              </a:rPr>
              <a:t> </a:t>
            </a:r>
            <a:endParaRPr sz="1600">
              <a:latin typeface="Arial"/>
              <a:cs typeface="Arial"/>
            </a:endParaRPr>
          </a:p>
          <a:p>
            <a:pPr marL="12700">
              <a:lnSpc>
                <a:spcPts val="1810"/>
              </a:lnSpc>
            </a:pPr>
            <a:r>
              <a:rPr sz="1600" b="1" spc="-20" dirty="0">
                <a:latin typeface="Arial"/>
                <a:cs typeface="Arial"/>
              </a:rPr>
              <a:t> </a:t>
            </a:r>
            <a:endParaRPr sz="1600">
              <a:latin typeface="Arial"/>
              <a:cs typeface="Arial"/>
            </a:endParaRPr>
          </a:p>
          <a:p>
            <a:pPr marL="12700">
              <a:lnSpc>
                <a:spcPts val="1814"/>
              </a:lnSpc>
            </a:pPr>
            <a:r>
              <a:rPr sz="1600" b="1" spc="-20" dirty="0">
                <a:latin typeface="Arial"/>
                <a:cs typeface="Arial"/>
              </a:rPr>
              <a:t> </a:t>
            </a:r>
            <a:endParaRPr sz="1600">
              <a:latin typeface="Arial"/>
              <a:cs typeface="Arial"/>
            </a:endParaRPr>
          </a:p>
          <a:p>
            <a:pPr marL="12700">
              <a:lnSpc>
                <a:spcPts val="1800"/>
              </a:lnSpc>
            </a:pPr>
            <a:r>
              <a:rPr sz="1600" b="1" spc="-20" dirty="0">
                <a:latin typeface="Arial"/>
                <a:cs typeface="Arial"/>
              </a:rPr>
              <a:t> </a:t>
            </a:r>
            <a:endParaRPr sz="1600">
              <a:latin typeface="Arial"/>
              <a:cs typeface="Arial"/>
            </a:endParaRPr>
          </a:p>
          <a:p>
            <a:pPr marL="12700">
              <a:lnSpc>
                <a:spcPts val="1860"/>
              </a:lnSpc>
            </a:pPr>
            <a:r>
              <a:rPr sz="1600" b="1" spc="-20" dirty="0">
                <a:latin typeface="Arial"/>
                <a:cs typeface="Arial"/>
              </a:rPr>
              <a:t> </a:t>
            </a:r>
            <a:endParaRPr sz="1600">
              <a:latin typeface="Arial"/>
              <a:cs typeface="Arial"/>
            </a:endParaRPr>
          </a:p>
        </p:txBody>
      </p:sp>
      <p:sp>
        <p:nvSpPr>
          <p:cNvPr id="5" name="object 5"/>
          <p:cNvSpPr txBox="1"/>
          <p:nvPr/>
        </p:nvSpPr>
        <p:spPr>
          <a:xfrm>
            <a:off x="103123" y="3811930"/>
            <a:ext cx="350520" cy="270510"/>
          </a:xfrm>
          <a:prstGeom prst="rect">
            <a:avLst/>
          </a:prstGeom>
        </p:spPr>
        <p:txBody>
          <a:bodyPr vert="horz" wrap="square" lIns="0" tIns="13335" rIns="0" bIns="0" rtlCol="0">
            <a:spAutoFit/>
          </a:bodyPr>
          <a:lstStyle/>
          <a:p>
            <a:pPr marL="12700">
              <a:lnSpc>
                <a:spcPct val="100000"/>
              </a:lnSpc>
              <a:spcBef>
                <a:spcPts val="105"/>
              </a:spcBef>
            </a:pPr>
            <a:r>
              <a:rPr sz="1600" b="1" spc="-20" dirty="0">
                <a:latin typeface="Arial"/>
                <a:cs typeface="Arial"/>
              </a:rPr>
              <a:t> </a:t>
            </a:r>
            <a:r>
              <a:rPr sz="1600" b="1" spc="-15" dirty="0">
                <a:latin typeface="Arial"/>
                <a:cs typeface="Arial"/>
              </a:rPr>
              <a:t> </a:t>
            </a:r>
            <a:r>
              <a:rPr sz="1600" b="1" spc="-20" dirty="0">
                <a:latin typeface="Arial"/>
                <a:cs typeface="Arial"/>
              </a:rPr>
              <a:t> </a:t>
            </a:r>
            <a:r>
              <a:rPr sz="1600" b="1" spc="-15" dirty="0">
                <a:latin typeface="Arial"/>
                <a:cs typeface="Arial"/>
              </a:rPr>
              <a:t> </a:t>
            </a:r>
            <a:r>
              <a:rPr sz="1600" b="1" spc="-40" dirty="0">
                <a:latin typeface="Arial"/>
                <a:cs typeface="Arial"/>
              </a:rPr>
              <a:t> </a:t>
            </a:r>
            <a:r>
              <a:rPr sz="1600" b="1" spc="-20" dirty="0">
                <a:latin typeface="Arial"/>
                <a:cs typeface="Arial"/>
              </a:rPr>
              <a:t> </a:t>
            </a:r>
            <a:endParaRPr sz="1600">
              <a:latin typeface="Arial"/>
              <a:cs typeface="Arial"/>
            </a:endParaRPr>
          </a:p>
        </p:txBody>
      </p:sp>
      <p:sp>
        <p:nvSpPr>
          <p:cNvPr id="6" name="object 6"/>
          <p:cNvSpPr txBox="1"/>
          <p:nvPr/>
        </p:nvSpPr>
        <p:spPr>
          <a:xfrm>
            <a:off x="8524747" y="3863746"/>
            <a:ext cx="660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Microsoft Sans Serif"/>
                <a:cs typeface="Microsoft Sans Serif"/>
              </a:rPr>
              <a:t> </a:t>
            </a:r>
            <a:endParaRPr sz="1200">
              <a:latin typeface="Microsoft Sans Serif"/>
              <a:cs typeface="Microsoft Sans Serif"/>
            </a:endParaRPr>
          </a:p>
        </p:txBody>
      </p:sp>
      <p:pic>
        <p:nvPicPr>
          <p:cNvPr id="7" name="object 7"/>
          <p:cNvPicPr/>
          <p:nvPr/>
        </p:nvPicPr>
        <p:blipFill>
          <a:blip r:embed="rId2" cstate="print"/>
          <a:stretch>
            <a:fillRect/>
          </a:stretch>
        </p:blipFill>
        <p:spPr>
          <a:xfrm>
            <a:off x="1699469" y="2738024"/>
            <a:ext cx="5531041" cy="1633876"/>
          </a:xfrm>
          <a:prstGeom prst="rect">
            <a:avLst/>
          </a:prstGeom>
        </p:spPr>
      </p:pic>
      <p:sp>
        <p:nvSpPr>
          <p:cNvPr id="9" name="Slide Number Placeholder 9">
            <a:extLst>
              <a:ext uri="{FF2B5EF4-FFF2-40B4-BE49-F238E27FC236}">
                <a16:creationId xmlns:a16="http://schemas.microsoft.com/office/drawing/2014/main" id="{8845E44A-1F4E-4FCF-B423-1BCDFD2352C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23</a:t>
            </a:fld>
            <a:endParaRPr lang="en-US" sz="1300" b="1" dirty="0">
              <a:solidFill>
                <a:schemeClr val="bg1"/>
              </a:solidFill>
            </a:endParaRPr>
          </a:p>
        </p:txBody>
      </p:sp>
      <p:sp>
        <p:nvSpPr>
          <p:cNvPr id="12" name="object 3">
            <a:extLst>
              <a:ext uri="{FF2B5EF4-FFF2-40B4-BE49-F238E27FC236}">
                <a16:creationId xmlns:a16="http://schemas.microsoft.com/office/drawing/2014/main" id="{8DE8ADC3-28E9-BE01-96A6-410966014FAA}"/>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Non-</a:t>
            </a:r>
            <a:r>
              <a:rPr lang="fr-FR" spc="300" dirty="0" err="1">
                <a:solidFill>
                  <a:schemeClr val="tx1"/>
                </a:solidFill>
                <a:latin typeface="Consolas" panose="020B0609020204030204" pitchFamily="49" charset="0"/>
              </a:rPr>
              <a:t>negative</a:t>
            </a:r>
            <a:r>
              <a:rPr lang="fr-FR" spc="300" dirty="0">
                <a:solidFill>
                  <a:schemeClr val="tx1"/>
                </a:solidFill>
                <a:latin typeface="Consolas" panose="020B0609020204030204" pitchFamily="49" charset="0"/>
              </a:rPr>
              <a:t> Matrix </a:t>
            </a:r>
            <a:r>
              <a:rPr lang="fr-FR" spc="300" dirty="0" err="1">
                <a:solidFill>
                  <a:schemeClr val="tx1"/>
                </a:solidFill>
                <a:latin typeface="Consolas" panose="020B0609020204030204" pitchFamily="49" charset="0"/>
              </a:rPr>
              <a:t>Factorization</a:t>
            </a:r>
            <a:endParaRPr lang="fr-FR" spc="300" dirty="0">
              <a:solidFill>
                <a:schemeClr val="tx1"/>
              </a:solidFill>
              <a:latin typeface="Consolas" panose="020B0609020204030204" pitchFamily="49" charset="0"/>
            </a:endParaRPr>
          </a:p>
        </p:txBody>
      </p:sp>
      <p:sp>
        <p:nvSpPr>
          <p:cNvPr id="3" name="TextBox 10">
            <a:extLst>
              <a:ext uri="{FF2B5EF4-FFF2-40B4-BE49-F238E27FC236}">
                <a16:creationId xmlns:a16="http://schemas.microsoft.com/office/drawing/2014/main" id="{B48BEAB5-2342-68C0-64D6-DBCBDB78D179}"/>
              </a:ext>
            </a:extLst>
          </p:cNvPr>
          <p:cNvSpPr txBox="1"/>
          <p:nvPr/>
        </p:nvSpPr>
        <p:spPr>
          <a:xfrm>
            <a:off x="381000" y="1235035"/>
            <a:ext cx="8209787" cy="1015663"/>
          </a:xfrm>
          <a:prstGeom prst="rect">
            <a:avLst/>
          </a:prstGeom>
          <a:noFill/>
        </p:spPr>
        <p:txBody>
          <a:bodyPr wrap="square">
            <a:spAutoFit/>
          </a:bodyPr>
          <a:lstStyle/>
          <a:p>
            <a:r>
              <a:rPr lang="fr-FR" sz="1200" spc="-10" dirty="0">
                <a:latin typeface="Consolas" panose="020B0609020204030204" pitchFamily="49" charset="0"/>
                <a:cs typeface="Calibri"/>
              </a:rPr>
              <a:t>La NMF (Non-</a:t>
            </a:r>
            <a:r>
              <a:rPr lang="fr-FR" sz="1200" spc="-10" dirty="0" err="1">
                <a:latin typeface="Consolas" panose="020B0609020204030204" pitchFamily="49" charset="0"/>
                <a:cs typeface="Calibri"/>
              </a:rPr>
              <a:t>Negative</a:t>
            </a:r>
            <a:r>
              <a:rPr lang="fr-FR" sz="1200" spc="-10" dirty="0">
                <a:latin typeface="Consolas" panose="020B0609020204030204" pitchFamily="49" charset="0"/>
                <a:cs typeface="Calibri"/>
              </a:rPr>
              <a:t> Matrix </a:t>
            </a:r>
            <a:r>
              <a:rPr lang="fr-FR" sz="1200" spc="-10" dirty="0" err="1">
                <a:latin typeface="Consolas" panose="020B0609020204030204" pitchFamily="49" charset="0"/>
                <a:cs typeface="Calibri"/>
              </a:rPr>
              <a:t>Factorization</a:t>
            </a:r>
            <a:r>
              <a:rPr lang="fr-FR" sz="1200" spc="-10" dirty="0">
                <a:latin typeface="Consolas" panose="020B0609020204030204" pitchFamily="49" charset="0"/>
                <a:cs typeface="Calibri"/>
              </a:rPr>
              <a:t>) est une méthode d'analyse de données qui décompose une matrice en deux matrices non négatives. Elle est couramment utilisée pour la compression de données, le "topic modeling" et la reconnaissance de motifs. Son principe consiste à exprimer la matrice d'entrée en combinant deux matrices non négatives, révélant ainsi des structures cachées et créant des représentations plus interprétables des données.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61995CEE-A24B-4BB3-A807-E290A17C509C}"/>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2" name="object 2"/>
          <p:cNvSpPr/>
          <p:nvPr/>
        </p:nvSpPr>
        <p:spPr>
          <a:xfrm>
            <a:off x="0" y="0"/>
            <a:ext cx="9144000" cy="5165725"/>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3" name="object 3"/>
          <p:cNvSpPr txBox="1"/>
          <p:nvPr/>
        </p:nvSpPr>
        <p:spPr>
          <a:xfrm>
            <a:off x="103123" y="621919"/>
            <a:ext cx="6286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Microsoft Sans Serif"/>
                <a:cs typeface="Microsoft Sans Serif"/>
              </a:rPr>
              <a:t> </a:t>
            </a:r>
            <a:endParaRPr sz="1100">
              <a:latin typeface="Microsoft Sans Serif"/>
              <a:cs typeface="Microsoft Sans Serif"/>
            </a:endParaRPr>
          </a:p>
        </p:txBody>
      </p:sp>
      <p:graphicFrame>
        <p:nvGraphicFramePr>
          <p:cNvPr id="4" name="object 4"/>
          <p:cNvGraphicFramePr>
            <a:graphicFrameLocks noGrp="1"/>
          </p:cNvGraphicFramePr>
          <p:nvPr>
            <p:extLst>
              <p:ext uri="{D42A27DB-BD31-4B8C-83A1-F6EECF244321}">
                <p14:modId xmlns:p14="http://schemas.microsoft.com/office/powerpoint/2010/main" val="869967104"/>
              </p:ext>
            </p:extLst>
          </p:nvPr>
        </p:nvGraphicFramePr>
        <p:xfrm>
          <a:off x="533398" y="1050925"/>
          <a:ext cx="8077200" cy="3340923"/>
        </p:xfrm>
        <a:graphic>
          <a:graphicData uri="http://schemas.openxmlformats.org/drawingml/2006/table">
            <a:tbl>
              <a:tblPr firstRow="1" bandRow="1">
                <a:tableStyleId>{2D5ABB26-0587-4C30-8999-92F81FD0307C}</a:tableStyleId>
              </a:tblPr>
              <a:tblGrid>
                <a:gridCol w="968545">
                  <a:extLst>
                    <a:ext uri="{9D8B030D-6E8A-4147-A177-3AD203B41FA5}">
                      <a16:colId xmlns:a16="http://schemas.microsoft.com/office/drawing/2014/main" val="20000"/>
                    </a:ext>
                  </a:extLst>
                </a:gridCol>
                <a:gridCol w="7108655">
                  <a:extLst>
                    <a:ext uri="{9D8B030D-6E8A-4147-A177-3AD203B41FA5}">
                      <a16:colId xmlns:a16="http://schemas.microsoft.com/office/drawing/2014/main" val="20001"/>
                    </a:ext>
                  </a:extLst>
                </a:gridCol>
              </a:tblGrid>
              <a:tr h="393572">
                <a:tc>
                  <a:txBody>
                    <a:bodyPr/>
                    <a:lstStyle/>
                    <a:p>
                      <a:pPr marR="47625" algn="ctr">
                        <a:lnSpc>
                          <a:spcPts val="1360"/>
                        </a:lnSpc>
                      </a:pPr>
                      <a:r>
                        <a:rPr sz="1300" b="1" dirty="0">
                          <a:solidFill>
                            <a:schemeClr val="tx1"/>
                          </a:solidFill>
                          <a:latin typeface="Consolas" panose="020B0609020204030204" pitchFamily="49" charset="0"/>
                          <a:cs typeface="Arial"/>
                        </a:rPr>
                        <a:t>TOPICS</a:t>
                      </a:r>
                      <a:endParaRPr sz="1300" dirty="0">
                        <a:solidFill>
                          <a:schemeClr val="tx1"/>
                        </a:solidFill>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algn="l">
                        <a:lnSpc>
                          <a:spcPts val="1360"/>
                        </a:lnSpc>
                      </a:pPr>
                      <a:r>
                        <a:rPr lang="fr-FR" sz="1300" b="1" dirty="0">
                          <a:solidFill>
                            <a:schemeClr val="tx1"/>
                          </a:solidFill>
                          <a:latin typeface="Consolas" panose="020B0609020204030204" pitchFamily="49" charset="0"/>
                          <a:cs typeface="Arial"/>
                        </a:rPr>
                        <a:t>     </a:t>
                      </a:r>
                      <a:r>
                        <a:rPr lang="en-US" sz="1300" b="1" dirty="0">
                          <a:solidFill>
                            <a:schemeClr val="tx1"/>
                          </a:solidFill>
                          <a:latin typeface="Consolas" panose="020B0609020204030204" pitchFamily="49" charset="0"/>
                          <a:cs typeface="Arial"/>
                        </a:rPr>
                        <a:t>Top Keywords for Each Topic (</a:t>
                      </a:r>
                      <a:r>
                        <a:rPr lang="en-US" sz="1300" b="1" spc="300" dirty="0">
                          <a:solidFill>
                            <a:schemeClr val="tx1"/>
                          </a:solidFill>
                          <a:latin typeface="Consolas" panose="020B0609020204030204" pitchFamily="49" charset="0"/>
                          <a:cs typeface="Arial"/>
                        </a:rPr>
                        <a:t>NM</a:t>
                      </a:r>
                      <a:r>
                        <a:rPr lang="en-US" sz="1300" b="1" spc="0" dirty="0">
                          <a:solidFill>
                            <a:schemeClr val="tx1"/>
                          </a:solidFill>
                          <a:latin typeface="Consolas" panose="020B0609020204030204" pitchFamily="49" charset="0"/>
                          <a:cs typeface="Arial"/>
                        </a:rPr>
                        <a:t>F)</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28575" cap="flat" cmpd="sng" algn="ctr">
                      <a:solidFill>
                        <a:schemeClr val="tx1"/>
                      </a:solidFill>
                      <a:prstDash val="solid"/>
                      <a:round/>
                      <a:headEnd type="none" w="med" len="med"/>
                      <a:tailEnd type="none" w="med" len="med"/>
                    </a:lnB>
                    <a:solidFill>
                      <a:srgbClr val="BBBBBB"/>
                    </a:solidFill>
                  </a:tcPr>
                </a:tc>
                <a:extLst>
                  <a:ext uri="{0D108BD9-81ED-4DB2-BD59-A6C34878D82A}">
                    <a16:rowId xmlns:a16="http://schemas.microsoft.com/office/drawing/2014/main" val="10000"/>
                  </a:ext>
                </a:extLst>
              </a:tr>
              <a:tr h="398923">
                <a:tc>
                  <a:txBody>
                    <a:bodyPr/>
                    <a:lstStyle/>
                    <a:p>
                      <a:pPr marR="22860" algn="ctr">
                        <a:lnSpc>
                          <a:spcPts val="1360"/>
                        </a:lnSpc>
                      </a:pPr>
                      <a:r>
                        <a:rPr sz="1150" b="1" dirty="0">
                          <a:latin typeface="Consolas" panose="020B0609020204030204" pitchFamily="49" charset="0"/>
                          <a:cs typeface="Arial"/>
                        </a:rPr>
                        <a:t>1</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000000"/>
                      </a:solidFill>
                      <a:prstDash val="solid"/>
                    </a:lnB>
                  </a:tcPr>
                </a:tc>
                <a:tc>
                  <a:txBody>
                    <a:bodyPr/>
                    <a:lstStyle/>
                    <a:p>
                      <a:pPr marL="42545">
                        <a:lnSpc>
                          <a:spcPts val="1150"/>
                        </a:lnSpc>
                      </a:pPr>
                      <a:r>
                        <a:rPr sz="1050" spc="-5" dirty="0">
                          <a:latin typeface="Courier New"/>
                          <a:cs typeface="Courier New"/>
                        </a:rPr>
                        <a:t>use,</a:t>
                      </a:r>
                      <a:r>
                        <a:rPr sz="1050" spc="5" dirty="0">
                          <a:latin typeface="Courier New"/>
                          <a:cs typeface="Courier New"/>
                        </a:rPr>
                        <a:t> </a:t>
                      </a:r>
                      <a:r>
                        <a:rPr sz="1050" spc="-5" dirty="0">
                          <a:latin typeface="Courier New"/>
                          <a:cs typeface="Courier New"/>
                        </a:rPr>
                        <a:t>function,</a:t>
                      </a:r>
                      <a:r>
                        <a:rPr sz="1050" spc="-15" dirty="0">
                          <a:latin typeface="Courier New"/>
                          <a:cs typeface="Courier New"/>
                        </a:rPr>
                        <a:t> </a:t>
                      </a:r>
                      <a:r>
                        <a:rPr sz="1050" dirty="0">
                          <a:latin typeface="Courier New"/>
                          <a:cs typeface="Courier New"/>
                        </a:rPr>
                        <a:t>javascript,</a:t>
                      </a:r>
                      <a:r>
                        <a:rPr sz="1050" spc="-20" dirty="0">
                          <a:latin typeface="Courier New"/>
                          <a:cs typeface="Courier New"/>
                        </a:rPr>
                        <a:t> </a:t>
                      </a:r>
                      <a:r>
                        <a:rPr sz="1050" dirty="0">
                          <a:latin typeface="Courier New"/>
                          <a:cs typeface="Courier New"/>
                        </a:rPr>
                        <a:t>python,</a:t>
                      </a:r>
                      <a:r>
                        <a:rPr sz="1050" spc="-15" dirty="0">
                          <a:latin typeface="Courier New"/>
                          <a:cs typeface="Courier New"/>
                        </a:rPr>
                        <a:t> </a:t>
                      </a:r>
                      <a:r>
                        <a:rPr sz="1050" dirty="0">
                          <a:latin typeface="Courier New"/>
                          <a:cs typeface="Courier New"/>
                        </a:rPr>
                        <a:t>code,</a:t>
                      </a:r>
                      <a:r>
                        <a:rPr sz="1050" spc="-20" dirty="0">
                          <a:latin typeface="Courier New"/>
                          <a:cs typeface="Courier New"/>
                        </a:rPr>
                        <a:t> </a:t>
                      </a:r>
                      <a:r>
                        <a:rPr sz="1050" spc="-5" dirty="0">
                          <a:latin typeface="Courier New"/>
                          <a:cs typeface="Courier New"/>
                        </a:rPr>
                        <a:t>like,</a:t>
                      </a:r>
                      <a:r>
                        <a:rPr sz="1050" spc="10" dirty="0">
                          <a:latin typeface="Courier New"/>
                          <a:cs typeface="Courier New"/>
                        </a:rPr>
                        <a:t> </a:t>
                      </a:r>
                      <a:r>
                        <a:rPr sz="1050" spc="-5" dirty="0">
                          <a:latin typeface="Courier New"/>
                          <a:cs typeface="Courier New"/>
                        </a:rPr>
                        <a:t>would,</a:t>
                      </a:r>
                      <a:r>
                        <a:rPr sz="1050" spc="-20" dirty="0">
                          <a:latin typeface="Courier New"/>
                          <a:cs typeface="Courier New"/>
                        </a:rPr>
                        <a:t> </a:t>
                      </a:r>
                      <a:r>
                        <a:rPr sz="1050" dirty="0">
                          <a:latin typeface="Courier New"/>
                          <a:cs typeface="Courier New"/>
                        </a:rPr>
                        <a:t>php,</a:t>
                      </a:r>
                      <a:r>
                        <a:rPr sz="1050" spc="10" dirty="0">
                          <a:latin typeface="Courier New"/>
                          <a:cs typeface="Courier New"/>
                        </a:rPr>
                        <a:t> </a:t>
                      </a:r>
                      <a:r>
                        <a:rPr sz="1050" spc="-5" dirty="0">
                          <a:latin typeface="Courier New"/>
                          <a:cs typeface="Courier New"/>
                        </a:rPr>
                        <a:t>way,</a:t>
                      </a:r>
                      <a:r>
                        <a:rPr sz="1050" spc="10" dirty="0">
                          <a:latin typeface="Courier New"/>
                          <a:cs typeface="Courier New"/>
                        </a:rPr>
                        <a:t> </a:t>
                      </a:r>
                      <a:r>
                        <a:rPr sz="1050" dirty="0">
                          <a:latin typeface="Courier New"/>
                          <a:cs typeface="Courier New"/>
                        </a:rPr>
                        <a:t>page</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28575" cap="flat" cmpd="sng" algn="ctr">
                      <a:solidFill>
                        <a:schemeClr val="tx1"/>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01"/>
                  </a:ext>
                </a:extLst>
              </a:tr>
              <a:tr h="347504">
                <a:tc>
                  <a:txBody>
                    <a:bodyPr/>
                    <a:lstStyle/>
                    <a:p>
                      <a:pPr marR="22860" algn="ctr">
                        <a:lnSpc>
                          <a:spcPts val="1360"/>
                        </a:lnSpc>
                      </a:pPr>
                      <a:r>
                        <a:rPr sz="1150" b="1" dirty="0">
                          <a:latin typeface="Consolas" panose="020B0609020204030204" pitchFamily="49" charset="0"/>
                          <a:cs typeface="Arial"/>
                        </a:rPr>
                        <a:t>2</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50"/>
                        </a:lnSpc>
                      </a:pPr>
                      <a:r>
                        <a:rPr sz="1050" spc="-5" dirty="0">
                          <a:latin typeface="Courier New"/>
                          <a:cs typeface="Courier New"/>
                        </a:rPr>
                        <a:t>gt,</a:t>
                      </a:r>
                      <a:r>
                        <a:rPr sz="1050" spc="-20" dirty="0">
                          <a:latin typeface="Courier New"/>
                          <a:cs typeface="Courier New"/>
                        </a:rPr>
                        <a:t> </a:t>
                      </a:r>
                      <a:r>
                        <a:rPr sz="1050" dirty="0">
                          <a:latin typeface="Courier New"/>
                          <a:cs typeface="Courier New"/>
                        </a:rPr>
                        <a:t>lt,</a:t>
                      </a:r>
                      <a:r>
                        <a:rPr sz="1050" spc="-15" dirty="0">
                          <a:latin typeface="Courier New"/>
                          <a:cs typeface="Courier New"/>
                        </a:rPr>
                        <a:t> </a:t>
                      </a:r>
                      <a:r>
                        <a:rPr sz="1050" dirty="0">
                          <a:latin typeface="Courier New"/>
                          <a:cs typeface="Courier New"/>
                        </a:rPr>
                        <a:t>div,</a:t>
                      </a:r>
                      <a:r>
                        <a:rPr sz="1050" spc="10" dirty="0">
                          <a:latin typeface="Courier New"/>
                          <a:cs typeface="Courier New"/>
                        </a:rPr>
                        <a:t> </a:t>
                      </a:r>
                      <a:r>
                        <a:rPr sz="1050" spc="-5" dirty="0">
                          <a:latin typeface="Courier New"/>
                          <a:cs typeface="Courier New"/>
                        </a:rPr>
                        <a:t>td,</a:t>
                      </a:r>
                      <a:r>
                        <a:rPr sz="1050" spc="10" dirty="0">
                          <a:latin typeface="Courier New"/>
                          <a:cs typeface="Courier New"/>
                        </a:rPr>
                        <a:t> </a:t>
                      </a:r>
                      <a:r>
                        <a:rPr sz="1050" spc="-5" dirty="0">
                          <a:latin typeface="Courier New"/>
                          <a:cs typeface="Courier New"/>
                        </a:rPr>
                        <a:t>html,</a:t>
                      </a:r>
                      <a:r>
                        <a:rPr sz="1050" spc="-15" dirty="0">
                          <a:latin typeface="Courier New"/>
                          <a:cs typeface="Courier New"/>
                        </a:rPr>
                        <a:t> </a:t>
                      </a:r>
                      <a:r>
                        <a:rPr sz="1050" spc="-5" dirty="0">
                          <a:latin typeface="Courier New"/>
                          <a:cs typeface="Courier New"/>
                        </a:rPr>
                        <a:t>type,</a:t>
                      </a:r>
                      <a:r>
                        <a:rPr sz="1050" spc="10" dirty="0">
                          <a:latin typeface="Courier New"/>
                          <a:cs typeface="Courier New"/>
                        </a:rPr>
                        <a:t> </a:t>
                      </a:r>
                      <a:r>
                        <a:rPr sz="1050" spc="-5" dirty="0">
                          <a:latin typeface="Courier New"/>
                          <a:cs typeface="Courier New"/>
                        </a:rPr>
                        <a:t>pron,</a:t>
                      </a:r>
                      <a:r>
                        <a:rPr sz="1050" spc="-15" dirty="0">
                          <a:latin typeface="Courier New"/>
                          <a:cs typeface="Courier New"/>
                        </a:rPr>
                        <a:t> </a:t>
                      </a:r>
                      <a:r>
                        <a:rPr sz="1050" dirty="0">
                          <a:latin typeface="Courier New"/>
                          <a:cs typeface="Courier New"/>
                        </a:rPr>
                        <a:t>text,</a:t>
                      </a:r>
                      <a:r>
                        <a:rPr sz="1050" spc="-15" dirty="0">
                          <a:latin typeface="Courier New"/>
                          <a:cs typeface="Courier New"/>
                        </a:rPr>
                        <a:t> </a:t>
                      </a:r>
                      <a:r>
                        <a:rPr sz="1050" spc="-5" dirty="0">
                          <a:latin typeface="Courier New"/>
                          <a:cs typeface="Courier New"/>
                        </a:rPr>
                        <a:t>name,</a:t>
                      </a:r>
                      <a:r>
                        <a:rPr sz="1050" spc="10" dirty="0">
                          <a:latin typeface="Courier New"/>
                          <a:cs typeface="Courier New"/>
                        </a:rPr>
                        <a:t> </a:t>
                      </a:r>
                      <a:r>
                        <a:rPr sz="1050" spc="-5" dirty="0">
                          <a:latin typeface="Courier New"/>
                          <a:cs typeface="Courier New"/>
                        </a:rPr>
                        <a:t>tr</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85362">
                <a:tc>
                  <a:txBody>
                    <a:bodyPr/>
                    <a:lstStyle/>
                    <a:p>
                      <a:pPr marR="22860" algn="ctr">
                        <a:lnSpc>
                          <a:spcPts val="1360"/>
                        </a:lnSpc>
                      </a:pPr>
                      <a:r>
                        <a:rPr sz="1150" b="1" dirty="0">
                          <a:latin typeface="Consolas" panose="020B0609020204030204" pitchFamily="49" charset="0"/>
                          <a:cs typeface="Arial"/>
                        </a:rPr>
                        <a:t>3</a:t>
                      </a:r>
                      <a:endParaRPr sz="115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sz="1050" spc="-5" dirty="0">
                          <a:latin typeface="Courier New"/>
                          <a:cs typeface="Courier New"/>
                        </a:rPr>
                        <a:t>class,</a:t>
                      </a:r>
                      <a:r>
                        <a:rPr sz="1050" spc="-20" dirty="0">
                          <a:latin typeface="Courier New"/>
                          <a:cs typeface="Courier New"/>
                        </a:rPr>
                        <a:t> </a:t>
                      </a:r>
                      <a:r>
                        <a:rPr sz="1050" dirty="0">
                          <a:latin typeface="Courier New"/>
                          <a:cs typeface="Courier New"/>
                        </a:rPr>
                        <a:t>public,</a:t>
                      </a:r>
                      <a:r>
                        <a:rPr sz="1050" spc="-20" dirty="0">
                          <a:latin typeface="Courier New"/>
                          <a:cs typeface="Courier New"/>
                        </a:rPr>
                        <a:t> </a:t>
                      </a:r>
                      <a:r>
                        <a:rPr sz="1050" dirty="0">
                          <a:latin typeface="Courier New"/>
                          <a:cs typeface="Courier New"/>
                        </a:rPr>
                        <a:t>method,</a:t>
                      </a:r>
                      <a:r>
                        <a:rPr sz="1050" spc="-15" dirty="0">
                          <a:latin typeface="Courier New"/>
                          <a:cs typeface="Courier New"/>
                        </a:rPr>
                        <a:t> </a:t>
                      </a:r>
                      <a:r>
                        <a:rPr sz="1050" dirty="0">
                          <a:latin typeface="Courier New"/>
                          <a:cs typeface="Courier New"/>
                        </a:rPr>
                        <a:t>object,</a:t>
                      </a:r>
                      <a:r>
                        <a:rPr sz="1050" spc="-20" dirty="0">
                          <a:latin typeface="Courier New"/>
                          <a:cs typeface="Courier New"/>
                        </a:rPr>
                        <a:t> </a:t>
                      </a:r>
                      <a:r>
                        <a:rPr sz="1050" dirty="0">
                          <a:latin typeface="Courier New"/>
                          <a:cs typeface="Courier New"/>
                        </a:rPr>
                        <a:t>static,</a:t>
                      </a:r>
                      <a:r>
                        <a:rPr sz="1050" spc="5" dirty="0">
                          <a:latin typeface="Courier New"/>
                          <a:cs typeface="Courier New"/>
                        </a:rPr>
                        <a:t> </a:t>
                      </a:r>
                      <a:r>
                        <a:rPr sz="1050" spc="-5" dirty="0">
                          <a:latin typeface="Courier New"/>
                          <a:cs typeface="Courier New"/>
                        </a:rPr>
                        <a:t>void,</a:t>
                      </a:r>
                      <a:r>
                        <a:rPr sz="1050" spc="-15" dirty="0">
                          <a:latin typeface="Courier New"/>
                          <a:cs typeface="Courier New"/>
                        </a:rPr>
                        <a:t> </a:t>
                      </a:r>
                      <a:r>
                        <a:rPr sz="1050" spc="-5" dirty="0">
                          <a:latin typeface="Courier New"/>
                          <a:cs typeface="Courier New"/>
                        </a:rPr>
                        <a:t>type,</a:t>
                      </a:r>
                      <a:r>
                        <a:rPr sz="1050" spc="5" dirty="0">
                          <a:latin typeface="Courier New"/>
                          <a:cs typeface="Courier New"/>
                        </a:rPr>
                        <a:t> </a:t>
                      </a:r>
                      <a:r>
                        <a:rPr sz="1050" spc="-5" dirty="0">
                          <a:latin typeface="Courier New"/>
                          <a:cs typeface="Courier New"/>
                        </a:rPr>
                        <a:t>foo,</a:t>
                      </a:r>
                      <a:r>
                        <a:rPr sz="1050" spc="10" dirty="0">
                          <a:latin typeface="Courier New"/>
                          <a:cs typeface="Courier New"/>
                        </a:rPr>
                        <a:t> </a:t>
                      </a:r>
                      <a:r>
                        <a:rPr sz="1050" dirty="0">
                          <a:latin typeface="Courier New"/>
                          <a:cs typeface="Courier New"/>
                        </a:rPr>
                        <a:t>new,</a:t>
                      </a:r>
                      <a:r>
                        <a:rPr sz="1050" spc="-20" dirty="0">
                          <a:latin typeface="Courier New"/>
                          <a:cs typeface="Courier New"/>
                        </a:rPr>
                        <a:t> </a:t>
                      </a:r>
                      <a:r>
                        <a:rPr sz="1050" spc="-5" dirty="0">
                          <a:latin typeface="Courier New"/>
                          <a:cs typeface="Courier New"/>
                        </a:rPr>
                        <a:t>return</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47390">
                <a:tc>
                  <a:txBody>
                    <a:bodyPr/>
                    <a:lstStyle/>
                    <a:p>
                      <a:pPr marR="22860" algn="ctr">
                        <a:lnSpc>
                          <a:spcPct val="100000"/>
                        </a:lnSpc>
                      </a:pPr>
                      <a:r>
                        <a:rPr sz="1150" b="1" dirty="0">
                          <a:latin typeface="Consolas" panose="020B0609020204030204" pitchFamily="49" charset="0"/>
                          <a:cs typeface="Arial"/>
                        </a:rPr>
                        <a:t>4</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sz="1050" spc="-5" dirty="0">
                          <a:latin typeface="Courier New"/>
                          <a:cs typeface="Courier New"/>
                        </a:rPr>
                        <a:t>table,</a:t>
                      </a:r>
                      <a:r>
                        <a:rPr sz="1050" spc="-15" dirty="0">
                          <a:latin typeface="Courier New"/>
                          <a:cs typeface="Courier New"/>
                        </a:rPr>
                        <a:t> </a:t>
                      </a:r>
                      <a:r>
                        <a:rPr sz="1050" dirty="0">
                          <a:latin typeface="Courier New"/>
                          <a:cs typeface="Courier New"/>
                        </a:rPr>
                        <a:t>sql,</a:t>
                      </a:r>
                      <a:r>
                        <a:rPr sz="1050" spc="-15" dirty="0">
                          <a:latin typeface="Courier New"/>
                          <a:cs typeface="Courier New"/>
                        </a:rPr>
                        <a:t> </a:t>
                      </a:r>
                      <a:r>
                        <a:rPr sz="1050" dirty="0">
                          <a:latin typeface="Courier New"/>
                          <a:cs typeface="Courier New"/>
                        </a:rPr>
                        <a:t>query,</a:t>
                      </a:r>
                      <a:r>
                        <a:rPr sz="1050" spc="-10" dirty="0">
                          <a:latin typeface="Courier New"/>
                          <a:cs typeface="Courier New"/>
                        </a:rPr>
                        <a:t> </a:t>
                      </a:r>
                      <a:r>
                        <a:rPr sz="1050" dirty="0">
                          <a:latin typeface="Courier New"/>
                          <a:cs typeface="Courier New"/>
                        </a:rPr>
                        <a:t>select,</a:t>
                      </a:r>
                      <a:r>
                        <a:rPr sz="1050" spc="-15" dirty="0">
                          <a:latin typeface="Courier New"/>
                          <a:cs typeface="Courier New"/>
                        </a:rPr>
                        <a:t> </a:t>
                      </a:r>
                      <a:r>
                        <a:rPr sz="1050" spc="-5" dirty="0">
                          <a:latin typeface="Courier New"/>
                          <a:cs typeface="Courier New"/>
                        </a:rPr>
                        <a:t>database,</a:t>
                      </a:r>
                      <a:r>
                        <a:rPr sz="1050" spc="15" dirty="0">
                          <a:latin typeface="Courier New"/>
                          <a:cs typeface="Courier New"/>
                        </a:rPr>
                        <a:t> </a:t>
                      </a:r>
                      <a:r>
                        <a:rPr sz="1050" dirty="0">
                          <a:latin typeface="Courier New"/>
                          <a:cs typeface="Courier New"/>
                        </a:rPr>
                        <a:t>column,</a:t>
                      </a:r>
                      <a:r>
                        <a:rPr sz="1050" spc="-15" dirty="0">
                          <a:latin typeface="Courier New"/>
                          <a:cs typeface="Courier New"/>
                        </a:rPr>
                        <a:t> </a:t>
                      </a:r>
                      <a:r>
                        <a:rPr sz="1050" dirty="0">
                          <a:latin typeface="Courier New"/>
                          <a:cs typeface="Courier New"/>
                        </a:rPr>
                        <a:t>row,</a:t>
                      </a:r>
                      <a:r>
                        <a:rPr sz="1050" spc="-10" dirty="0">
                          <a:latin typeface="Courier New"/>
                          <a:cs typeface="Courier New"/>
                        </a:rPr>
                        <a:t> </a:t>
                      </a:r>
                      <a:r>
                        <a:rPr sz="1050" spc="-5" dirty="0">
                          <a:latin typeface="Courier New"/>
                          <a:cs typeface="Courier New"/>
                        </a:rPr>
                        <a:t>pron,</a:t>
                      </a:r>
                      <a:r>
                        <a:rPr sz="1050" spc="10" dirty="0">
                          <a:latin typeface="Courier New"/>
                          <a:cs typeface="Courier New"/>
                        </a:rPr>
                        <a:t> </a:t>
                      </a:r>
                      <a:r>
                        <a:rPr sz="1050" spc="-5" dirty="0">
                          <a:latin typeface="Courier New"/>
                          <a:cs typeface="Courier New"/>
                        </a:rPr>
                        <a:t>server,</a:t>
                      </a:r>
                      <a:r>
                        <a:rPr sz="1050" spc="15" dirty="0">
                          <a:latin typeface="Courier New"/>
                          <a:cs typeface="Courier New"/>
                        </a:rPr>
                        <a:t> </a:t>
                      </a:r>
                      <a:r>
                        <a:rPr sz="1050" spc="-5" dirty="0">
                          <a:latin typeface="Courier New"/>
                          <a:cs typeface="Courier New"/>
                        </a:rPr>
                        <a:t>mysql</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74287">
                <a:tc>
                  <a:txBody>
                    <a:bodyPr/>
                    <a:lstStyle/>
                    <a:p>
                      <a:pPr marR="22860" algn="ctr">
                        <a:lnSpc>
                          <a:spcPts val="1360"/>
                        </a:lnSpc>
                      </a:pPr>
                      <a:r>
                        <a:rPr sz="1150" b="1" dirty="0">
                          <a:latin typeface="Consolas" panose="020B0609020204030204" pitchFamily="49" charset="0"/>
                          <a:cs typeface="Arial"/>
                        </a:rPr>
                        <a:t>5</a:t>
                      </a:r>
                      <a:endParaRPr sz="115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0"/>
                        </a:lnSpc>
                      </a:pPr>
                      <a:r>
                        <a:rPr sz="1050" spc="-5" dirty="0">
                          <a:latin typeface="Courier New"/>
                          <a:cs typeface="Courier New"/>
                        </a:rPr>
                        <a:t>file,</a:t>
                      </a:r>
                      <a:r>
                        <a:rPr sz="1050" spc="5" dirty="0">
                          <a:latin typeface="Courier New"/>
                          <a:cs typeface="Courier New"/>
                        </a:rPr>
                        <a:t> </a:t>
                      </a:r>
                      <a:r>
                        <a:rPr sz="1050" spc="-5" dirty="0">
                          <a:latin typeface="Courier New"/>
                          <a:cs typeface="Courier New"/>
                        </a:rPr>
                        <a:t>read,</a:t>
                      </a:r>
                      <a:r>
                        <a:rPr sz="1050" spc="-15" dirty="0">
                          <a:latin typeface="Courier New"/>
                          <a:cs typeface="Courier New"/>
                        </a:rPr>
                        <a:t> </a:t>
                      </a:r>
                      <a:r>
                        <a:rPr sz="1050" dirty="0">
                          <a:latin typeface="Courier New"/>
                          <a:cs typeface="Courier New"/>
                        </a:rPr>
                        <a:t>directory,</a:t>
                      </a:r>
                      <a:r>
                        <a:rPr sz="1050" spc="-20" dirty="0">
                          <a:latin typeface="Courier New"/>
                          <a:cs typeface="Courier New"/>
                        </a:rPr>
                        <a:t> </a:t>
                      </a:r>
                      <a:r>
                        <a:rPr sz="1050" spc="-5" dirty="0">
                          <a:latin typeface="Courier New"/>
                          <a:cs typeface="Courier New"/>
                        </a:rPr>
                        <a:t>path,</a:t>
                      </a:r>
                      <a:r>
                        <a:rPr sz="1050" spc="10" dirty="0">
                          <a:latin typeface="Courier New"/>
                          <a:cs typeface="Courier New"/>
                        </a:rPr>
                        <a:t> </a:t>
                      </a:r>
                      <a:r>
                        <a:rPr sz="1050" spc="-5" dirty="0">
                          <a:latin typeface="Courier New"/>
                          <a:cs typeface="Courier New"/>
                        </a:rPr>
                        <a:t>line,</a:t>
                      </a:r>
                      <a:r>
                        <a:rPr sz="1050" spc="-20" dirty="0">
                          <a:latin typeface="Courier New"/>
                          <a:cs typeface="Courier New"/>
                        </a:rPr>
                        <a:t> </a:t>
                      </a:r>
                      <a:r>
                        <a:rPr sz="1050" spc="5" dirty="0">
                          <a:latin typeface="Courier New"/>
                          <a:cs typeface="Courier New"/>
                        </a:rPr>
                        <a:t>xml,</a:t>
                      </a:r>
                      <a:r>
                        <a:rPr sz="1050" spc="-15" dirty="0">
                          <a:latin typeface="Courier New"/>
                          <a:cs typeface="Courier New"/>
                        </a:rPr>
                        <a:t> </a:t>
                      </a:r>
                      <a:r>
                        <a:rPr sz="1050" spc="-5" dirty="0">
                          <a:latin typeface="Courier New"/>
                          <a:cs typeface="Courier New"/>
                        </a:rPr>
                        <a:t>open,</a:t>
                      </a:r>
                      <a:r>
                        <a:rPr sz="1050" spc="-20" dirty="0">
                          <a:latin typeface="Courier New"/>
                          <a:cs typeface="Courier New"/>
                        </a:rPr>
                        <a:t> </a:t>
                      </a:r>
                      <a:r>
                        <a:rPr sz="1050" dirty="0">
                          <a:latin typeface="Courier New"/>
                          <a:cs typeface="Courier New"/>
                        </a:rPr>
                        <a:t>write,</a:t>
                      </a:r>
                      <a:r>
                        <a:rPr sz="1050" spc="-15" dirty="0">
                          <a:latin typeface="Courier New"/>
                          <a:cs typeface="Courier New"/>
                        </a:rPr>
                        <a:t> </a:t>
                      </a:r>
                      <a:r>
                        <a:rPr sz="1050" dirty="0">
                          <a:latin typeface="Courier New"/>
                          <a:cs typeface="Courier New"/>
                        </a:rPr>
                        <a:t>folder,</a:t>
                      </a:r>
                      <a:r>
                        <a:rPr sz="1050" spc="-20" dirty="0">
                          <a:latin typeface="Courier New"/>
                          <a:cs typeface="Courier New"/>
                        </a:rPr>
                        <a:t> </a:t>
                      </a:r>
                      <a:r>
                        <a:rPr sz="1050" dirty="0">
                          <a:latin typeface="Courier New"/>
                          <a:cs typeface="Courier New"/>
                        </a:rPr>
                        <a:t>text</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71914">
                <a:tc>
                  <a:txBody>
                    <a:bodyPr/>
                    <a:lstStyle/>
                    <a:p>
                      <a:pPr marR="22860" algn="ctr">
                        <a:lnSpc>
                          <a:spcPts val="1360"/>
                        </a:lnSpc>
                      </a:pPr>
                      <a:r>
                        <a:rPr sz="1150" b="1" dirty="0">
                          <a:latin typeface="Consolas" panose="020B0609020204030204" pitchFamily="49" charset="0"/>
                          <a:cs typeface="Arial"/>
                        </a:rPr>
                        <a:t>6</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50"/>
                        </a:lnSpc>
                      </a:pPr>
                      <a:r>
                        <a:rPr sz="1050" spc="-5" dirty="0">
                          <a:latin typeface="Courier New"/>
                          <a:cs typeface="Courier New"/>
                        </a:rPr>
                        <a:t>string,</a:t>
                      </a:r>
                      <a:r>
                        <a:rPr sz="1050" spc="-10" dirty="0">
                          <a:latin typeface="Courier New"/>
                          <a:cs typeface="Courier New"/>
                        </a:rPr>
                        <a:t> </a:t>
                      </a:r>
                      <a:r>
                        <a:rPr sz="1050" spc="-5" dirty="0">
                          <a:latin typeface="Courier New"/>
                          <a:cs typeface="Courier New"/>
                        </a:rPr>
                        <a:t>list,</a:t>
                      </a:r>
                      <a:r>
                        <a:rPr sz="1050" spc="15" dirty="0">
                          <a:latin typeface="Courier New"/>
                          <a:cs typeface="Courier New"/>
                        </a:rPr>
                        <a:t> </a:t>
                      </a:r>
                      <a:r>
                        <a:rPr sz="1050" spc="-5" dirty="0">
                          <a:latin typeface="Courier New"/>
                          <a:cs typeface="Courier New"/>
                        </a:rPr>
                        <a:t>array,</a:t>
                      </a:r>
                      <a:r>
                        <a:rPr sz="1050" spc="15" dirty="0">
                          <a:latin typeface="Courier New"/>
                          <a:cs typeface="Courier New"/>
                        </a:rPr>
                        <a:t> </a:t>
                      </a:r>
                      <a:r>
                        <a:rPr sz="1050" spc="-5" dirty="0">
                          <a:latin typeface="Courier New"/>
                          <a:cs typeface="Courier New"/>
                        </a:rPr>
                        <a:t>value,</a:t>
                      </a:r>
                      <a:r>
                        <a:rPr sz="1050" spc="-10" dirty="0">
                          <a:latin typeface="Courier New"/>
                          <a:cs typeface="Courier New"/>
                        </a:rPr>
                        <a:t> </a:t>
                      </a:r>
                      <a:r>
                        <a:rPr sz="1050" dirty="0">
                          <a:latin typeface="Courier New"/>
                          <a:cs typeface="Courier New"/>
                        </a:rPr>
                        <a:t>int,</a:t>
                      </a:r>
                      <a:r>
                        <a:rPr sz="1050" spc="15" dirty="0">
                          <a:latin typeface="Courier New"/>
                          <a:cs typeface="Courier New"/>
                        </a:rPr>
                        <a:t> </a:t>
                      </a:r>
                      <a:r>
                        <a:rPr sz="1050" spc="-5" dirty="0">
                          <a:latin typeface="Courier New"/>
                          <a:cs typeface="Courier New"/>
                        </a:rPr>
                        <a:t>convert,</a:t>
                      </a:r>
                      <a:r>
                        <a:rPr sz="1050" spc="-10" dirty="0">
                          <a:latin typeface="Courier New"/>
                          <a:cs typeface="Courier New"/>
                        </a:rPr>
                        <a:t> </a:t>
                      </a:r>
                      <a:r>
                        <a:rPr sz="1050" dirty="0">
                          <a:latin typeface="Courier New"/>
                          <a:cs typeface="Courier New"/>
                        </a:rPr>
                        <a:t>return,</a:t>
                      </a:r>
                      <a:r>
                        <a:rPr sz="1050" spc="-10" dirty="0">
                          <a:latin typeface="Courier New"/>
                          <a:cs typeface="Courier New"/>
                        </a:rPr>
                        <a:t> </a:t>
                      </a:r>
                      <a:r>
                        <a:rPr sz="1050" spc="-5" dirty="0">
                          <a:latin typeface="Courier New"/>
                          <a:cs typeface="Courier New"/>
                        </a:rPr>
                        <a:t>quot,</a:t>
                      </a:r>
                      <a:r>
                        <a:rPr sz="1050" spc="15" dirty="0">
                          <a:latin typeface="Courier New"/>
                          <a:cs typeface="Courier New"/>
                        </a:rPr>
                        <a:t> </a:t>
                      </a:r>
                      <a:r>
                        <a:rPr sz="1050" spc="-5" dirty="0">
                          <a:latin typeface="Courier New"/>
                          <a:cs typeface="Courier New"/>
                        </a:rPr>
                        <a:t>character,</a:t>
                      </a:r>
                      <a:r>
                        <a:rPr sz="1050" spc="15" dirty="0">
                          <a:latin typeface="Courier New"/>
                          <a:cs typeface="Courier New"/>
                        </a:rPr>
                        <a:t> </a:t>
                      </a:r>
                      <a:r>
                        <a:rPr sz="1050" spc="-5" dirty="0">
                          <a:latin typeface="Courier New"/>
                          <a:cs typeface="Courier New"/>
                        </a:rPr>
                        <a:t>char</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374536">
                <a:tc>
                  <a:txBody>
                    <a:bodyPr/>
                    <a:lstStyle/>
                    <a:p>
                      <a:pPr marR="22860" algn="ctr">
                        <a:lnSpc>
                          <a:spcPts val="1360"/>
                        </a:lnSpc>
                      </a:pPr>
                      <a:r>
                        <a:rPr sz="1150" b="1" dirty="0">
                          <a:latin typeface="Consolas" panose="020B0609020204030204" pitchFamily="49" charset="0"/>
                          <a:cs typeface="Arial"/>
                        </a:rPr>
                        <a:t>7</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0"/>
                        </a:lnSpc>
                      </a:pPr>
                      <a:r>
                        <a:rPr sz="1050" spc="-5" dirty="0">
                          <a:latin typeface="Courier New"/>
                          <a:cs typeface="Courier New"/>
                        </a:rPr>
                        <a:t>java,</a:t>
                      </a:r>
                      <a:r>
                        <a:rPr sz="1050" spc="15" dirty="0">
                          <a:latin typeface="Courier New"/>
                          <a:cs typeface="Courier New"/>
                        </a:rPr>
                        <a:t> </a:t>
                      </a:r>
                      <a:r>
                        <a:rPr sz="1050" spc="-5" dirty="0">
                          <a:latin typeface="Courier New"/>
                          <a:cs typeface="Courier New"/>
                        </a:rPr>
                        <a:t>library,</a:t>
                      </a:r>
                      <a:r>
                        <a:rPr sz="1050" spc="-15" dirty="0">
                          <a:latin typeface="Courier New"/>
                          <a:cs typeface="Courier New"/>
                        </a:rPr>
                        <a:t> </a:t>
                      </a:r>
                      <a:r>
                        <a:rPr sz="1050" dirty="0">
                          <a:latin typeface="Courier New"/>
                          <a:cs typeface="Courier New"/>
                        </a:rPr>
                        <a:t>use,</a:t>
                      </a:r>
                      <a:r>
                        <a:rPr sz="1050" spc="-10" dirty="0">
                          <a:latin typeface="Courier New"/>
                          <a:cs typeface="Courier New"/>
                        </a:rPr>
                        <a:t> </a:t>
                      </a:r>
                      <a:r>
                        <a:rPr sz="1050" spc="-5" dirty="0">
                          <a:latin typeface="Courier New"/>
                          <a:cs typeface="Courier New"/>
                        </a:rPr>
                        <a:t>language,</a:t>
                      </a:r>
                      <a:r>
                        <a:rPr sz="1050" spc="15" dirty="0">
                          <a:latin typeface="Courier New"/>
                          <a:cs typeface="Courier New"/>
                        </a:rPr>
                        <a:t> </a:t>
                      </a:r>
                      <a:r>
                        <a:rPr sz="1050" spc="-5" dirty="0">
                          <a:latin typeface="Courier New"/>
                          <a:cs typeface="Courier New"/>
                        </a:rPr>
                        <a:t>good,</a:t>
                      </a:r>
                      <a:r>
                        <a:rPr sz="1050" spc="-10" dirty="0">
                          <a:latin typeface="Courier New"/>
                          <a:cs typeface="Courier New"/>
                        </a:rPr>
                        <a:t> </a:t>
                      </a:r>
                      <a:r>
                        <a:rPr sz="1050" dirty="0">
                          <a:latin typeface="Courier New"/>
                          <a:cs typeface="Courier New"/>
                        </a:rPr>
                        <a:t>lang,</a:t>
                      </a:r>
                      <a:r>
                        <a:rPr sz="1050" spc="-10" dirty="0">
                          <a:latin typeface="Courier New"/>
                          <a:cs typeface="Courier New"/>
                        </a:rPr>
                        <a:t> </a:t>
                      </a:r>
                      <a:r>
                        <a:rPr sz="1050" spc="-5" dirty="0">
                          <a:latin typeface="Courier New"/>
                          <a:cs typeface="Courier New"/>
                        </a:rPr>
                        <a:t>eclipse,</a:t>
                      </a:r>
                      <a:r>
                        <a:rPr sz="1050" spc="30" dirty="0">
                          <a:latin typeface="Courier New"/>
                          <a:cs typeface="Courier New"/>
                        </a:rPr>
                        <a:t> </a:t>
                      </a:r>
                      <a:r>
                        <a:rPr sz="1050" spc="-5" dirty="0">
                          <a:latin typeface="Courier New"/>
                          <a:cs typeface="Courier New"/>
                        </a:rPr>
                        <a:t>jvm,</a:t>
                      </a:r>
                      <a:r>
                        <a:rPr sz="1050" spc="15" dirty="0">
                          <a:latin typeface="Courier New"/>
                          <a:cs typeface="Courier New"/>
                        </a:rPr>
                        <a:t> </a:t>
                      </a:r>
                      <a:r>
                        <a:rPr sz="1050" dirty="0">
                          <a:latin typeface="Courier New"/>
                          <a:cs typeface="Courier New"/>
                        </a:rPr>
                        <a:t>jar,</a:t>
                      </a:r>
                      <a:r>
                        <a:rPr sz="1050" spc="-10" dirty="0">
                          <a:latin typeface="Courier New"/>
                          <a:cs typeface="Courier New"/>
                        </a:rPr>
                        <a:t> </a:t>
                      </a:r>
                      <a:r>
                        <a:rPr sz="1050" spc="-5" dirty="0">
                          <a:latin typeface="Courier New"/>
                          <a:cs typeface="Courier New"/>
                        </a:rPr>
                        <a:t>source</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347435">
                <a:tc>
                  <a:txBody>
                    <a:bodyPr/>
                    <a:lstStyle/>
                    <a:p>
                      <a:pPr marR="22860" algn="ctr">
                        <a:lnSpc>
                          <a:spcPts val="1360"/>
                        </a:lnSpc>
                      </a:pPr>
                      <a:r>
                        <a:rPr sz="1150" b="1" dirty="0">
                          <a:latin typeface="Consolas" panose="020B0609020204030204" pitchFamily="49" charset="0"/>
                          <a:cs typeface="Arial"/>
                        </a:rPr>
                        <a:t>8</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sz="1050" spc="-5" dirty="0">
                          <a:latin typeface="Courier New"/>
                          <a:cs typeface="Courier New"/>
                        </a:rPr>
                        <a:t>net,</a:t>
                      </a:r>
                      <a:r>
                        <a:rPr sz="1050" spc="5" dirty="0">
                          <a:latin typeface="Courier New"/>
                          <a:cs typeface="Courier New"/>
                        </a:rPr>
                        <a:t> </a:t>
                      </a:r>
                      <a:r>
                        <a:rPr sz="1050" spc="-5" dirty="0">
                          <a:latin typeface="Courier New"/>
                          <a:cs typeface="Courier New"/>
                        </a:rPr>
                        <a:t>application,</a:t>
                      </a:r>
                      <a:r>
                        <a:rPr sz="1050" spc="5" dirty="0">
                          <a:latin typeface="Courier New"/>
                          <a:cs typeface="Courier New"/>
                        </a:rPr>
                        <a:t> </a:t>
                      </a:r>
                      <a:r>
                        <a:rPr sz="1050" dirty="0">
                          <a:latin typeface="Courier New"/>
                          <a:cs typeface="Courier New"/>
                        </a:rPr>
                        <a:t>asp,</a:t>
                      </a:r>
                      <a:r>
                        <a:rPr sz="1050" spc="-20" dirty="0">
                          <a:latin typeface="Courier New"/>
                          <a:cs typeface="Courier New"/>
                        </a:rPr>
                        <a:t> </a:t>
                      </a:r>
                      <a:r>
                        <a:rPr sz="1050" dirty="0">
                          <a:latin typeface="Courier New"/>
                          <a:cs typeface="Courier New"/>
                        </a:rPr>
                        <a:t>web,</a:t>
                      </a:r>
                      <a:r>
                        <a:rPr sz="1050" spc="-20" dirty="0">
                          <a:latin typeface="Courier New"/>
                          <a:cs typeface="Courier New"/>
                        </a:rPr>
                        <a:t> </a:t>
                      </a:r>
                      <a:r>
                        <a:rPr sz="1050" dirty="0">
                          <a:latin typeface="Courier New"/>
                          <a:cs typeface="Courier New"/>
                        </a:rPr>
                        <a:t>server,</a:t>
                      </a:r>
                      <a:r>
                        <a:rPr sz="1050" spc="-15" dirty="0">
                          <a:latin typeface="Courier New"/>
                          <a:cs typeface="Courier New"/>
                        </a:rPr>
                        <a:t> </a:t>
                      </a:r>
                      <a:r>
                        <a:rPr sz="1050" dirty="0">
                          <a:latin typeface="Courier New"/>
                          <a:cs typeface="Courier New"/>
                        </a:rPr>
                        <a:t>system,</a:t>
                      </a:r>
                      <a:r>
                        <a:rPr sz="1050" spc="5" dirty="0">
                          <a:latin typeface="Courier New"/>
                          <a:cs typeface="Courier New"/>
                        </a:rPr>
                        <a:t> </a:t>
                      </a:r>
                      <a:r>
                        <a:rPr sz="1050" spc="-5" dirty="0">
                          <a:latin typeface="Courier New"/>
                          <a:cs typeface="Courier New"/>
                        </a:rPr>
                        <a:t>project,</a:t>
                      </a:r>
                      <a:r>
                        <a:rPr sz="1050" spc="-20" dirty="0">
                          <a:latin typeface="Courier New"/>
                          <a:cs typeface="Courier New"/>
                        </a:rPr>
                        <a:t> </a:t>
                      </a:r>
                      <a:r>
                        <a:rPr sz="1050" dirty="0">
                          <a:latin typeface="Courier New"/>
                          <a:cs typeface="Courier New"/>
                        </a:rPr>
                        <a:t>use,</a:t>
                      </a:r>
                      <a:r>
                        <a:rPr sz="1050" spc="-20" dirty="0">
                          <a:latin typeface="Courier New"/>
                          <a:cs typeface="Courier New"/>
                        </a:rPr>
                        <a:t> </a:t>
                      </a:r>
                      <a:r>
                        <a:rPr sz="1050" dirty="0">
                          <a:latin typeface="Courier New"/>
                          <a:cs typeface="Courier New"/>
                        </a:rPr>
                        <a:t>window,</a:t>
                      </a:r>
                      <a:r>
                        <a:rPr sz="1050" spc="-20" dirty="0">
                          <a:latin typeface="Courier New"/>
                          <a:cs typeface="Courier New"/>
                        </a:rPr>
                        <a:t> </a:t>
                      </a:r>
                      <a:r>
                        <a:rPr sz="1050" dirty="0">
                          <a:latin typeface="Courier New"/>
                          <a:cs typeface="Courier New"/>
                        </a:rPr>
                        <a:t>service</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p:cNvSpPr txBox="1"/>
          <p:nvPr/>
        </p:nvSpPr>
        <p:spPr>
          <a:xfrm>
            <a:off x="8945371" y="4735779"/>
            <a:ext cx="660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Microsoft Sans Serif"/>
                <a:cs typeface="Microsoft Sans Serif"/>
              </a:rPr>
              <a:t> </a:t>
            </a:r>
            <a:endParaRPr sz="1200">
              <a:latin typeface="Microsoft Sans Serif"/>
              <a:cs typeface="Microsoft Sans Serif"/>
            </a:endParaRPr>
          </a:p>
        </p:txBody>
      </p:sp>
      <p:sp>
        <p:nvSpPr>
          <p:cNvPr id="6" name="object 6"/>
          <p:cNvSpPr/>
          <p:nvPr/>
        </p:nvSpPr>
        <p:spPr>
          <a:xfrm>
            <a:off x="9024620" y="527049"/>
            <a:ext cx="41910" cy="73660"/>
          </a:xfrm>
          <a:custGeom>
            <a:avLst/>
            <a:gdLst/>
            <a:ahLst/>
            <a:cxnLst/>
            <a:rect l="l" t="t" r="r" b="b"/>
            <a:pathLst>
              <a:path w="41909" h="73659">
                <a:moveTo>
                  <a:pt x="41910" y="22225"/>
                </a:moveTo>
                <a:lnTo>
                  <a:pt x="40005" y="13335"/>
                </a:lnTo>
                <a:lnTo>
                  <a:pt x="35560" y="6350"/>
                </a:lnTo>
                <a:lnTo>
                  <a:pt x="29210" y="1905"/>
                </a:lnTo>
                <a:lnTo>
                  <a:pt x="20955" y="0"/>
                </a:lnTo>
                <a:lnTo>
                  <a:pt x="8890" y="3810"/>
                </a:lnTo>
                <a:lnTo>
                  <a:pt x="1905" y="13335"/>
                </a:lnTo>
                <a:lnTo>
                  <a:pt x="0" y="25400"/>
                </a:lnTo>
                <a:lnTo>
                  <a:pt x="6350" y="36195"/>
                </a:lnTo>
                <a:lnTo>
                  <a:pt x="7772" y="37617"/>
                </a:lnTo>
                <a:lnTo>
                  <a:pt x="1905" y="45085"/>
                </a:lnTo>
                <a:lnTo>
                  <a:pt x="0" y="56515"/>
                </a:lnTo>
                <a:lnTo>
                  <a:pt x="6350" y="67945"/>
                </a:lnTo>
                <a:lnTo>
                  <a:pt x="10160" y="71755"/>
                </a:lnTo>
                <a:lnTo>
                  <a:pt x="15875" y="73660"/>
                </a:lnTo>
                <a:lnTo>
                  <a:pt x="20955" y="73660"/>
                </a:lnTo>
                <a:lnTo>
                  <a:pt x="28575" y="72390"/>
                </a:lnTo>
                <a:lnTo>
                  <a:pt x="34925" y="67945"/>
                </a:lnTo>
                <a:lnTo>
                  <a:pt x="40005" y="61595"/>
                </a:lnTo>
                <a:lnTo>
                  <a:pt x="41910" y="53340"/>
                </a:lnTo>
                <a:lnTo>
                  <a:pt x="40005" y="45085"/>
                </a:lnTo>
                <a:lnTo>
                  <a:pt x="35560" y="38735"/>
                </a:lnTo>
                <a:lnTo>
                  <a:pt x="34531" y="38023"/>
                </a:lnTo>
                <a:lnTo>
                  <a:pt x="35560" y="37465"/>
                </a:lnTo>
                <a:lnTo>
                  <a:pt x="40005" y="30480"/>
                </a:lnTo>
                <a:lnTo>
                  <a:pt x="41910" y="22225"/>
                </a:lnTo>
                <a:close/>
              </a:path>
            </a:pathLst>
          </a:custGeom>
          <a:solidFill>
            <a:srgbClr val="808080"/>
          </a:solidFill>
        </p:spPr>
        <p:txBody>
          <a:bodyPr wrap="square" lIns="0" tIns="0" rIns="0" bIns="0" rtlCol="0"/>
          <a:lstStyle/>
          <a:p>
            <a:endParaRPr/>
          </a:p>
        </p:txBody>
      </p:sp>
      <p:sp>
        <p:nvSpPr>
          <p:cNvPr id="8" name="Slide Number Placeholder 9">
            <a:extLst>
              <a:ext uri="{FF2B5EF4-FFF2-40B4-BE49-F238E27FC236}">
                <a16:creationId xmlns:a16="http://schemas.microsoft.com/office/drawing/2014/main" id="{750F31BF-055A-A101-9F96-8AE88248AE5F}"/>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24</a:t>
            </a:fld>
            <a:endParaRPr lang="en-US" sz="1300" b="1" dirty="0">
              <a:solidFill>
                <a:schemeClr val="bg1"/>
              </a:solidFill>
            </a:endParaRPr>
          </a:p>
        </p:txBody>
      </p:sp>
      <p:sp>
        <p:nvSpPr>
          <p:cNvPr id="10" name="object 3">
            <a:extLst>
              <a:ext uri="{FF2B5EF4-FFF2-40B4-BE49-F238E27FC236}">
                <a16:creationId xmlns:a16="http://schemas.microsoft.com/office/drawing/2014/main" id="{4F93F973-8081-D66B-3790-F83EF1B9D098}"/>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TOPICS GÉNÉRÉS AVEC NMF</a:t>
            </a:r>
          </a:p>
        </p:txBody>
      </p:sp>
    </p:spTree>
    <p:extLst>
      <p:ext uri="{BB962C8B-B14F-4D97-AF65-F5344CB8AC3E}">
        <p14:creationId xmlns:p14="http://schemas.microsoft.com/office/powerpoint/2010/main" val="4288679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2">
            <a:extLst>
              <a:ext uri="{FF2B5EF4-FFF2-40B4-BE49-F238E27FC236}">
                <a16:creationId xmlns:a16="http://schemas.microsoft.com/office/drawing/2014/main" id="{7703BDD8-DDF2-1152-F255-C30628F6E393}"/>
              </a:ext>
            </a:extLst>
          </p:cNvPr>
          <p:cNvSpPr/>
          <p:nvPr/>
        </p:nvSpPr>
        <p:spPr>
          <a:xfrm>
            <a:off x="0" y="0"/>
            <a:ext cx="9144000" cy="5165725"/>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3" name="object 3"/>
          <p:cNvSpPr/>
          <p:nvPr/>
        </p:nvSpPr>
        <p:spPr>
          <a:xfrm>
            <a:off x="0" y="-20320"/>
            <a:ext cx="9144000" cy="517017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pic>
        <p:nvPicPr>
          <p:cNvPr id="5" name="object 5"/>
          <p:cNvPicPr/>
          <p:nvPr/>
        </p:nvPicPr>
        <p:blipFill>
          <a:blip r:embed="rId2" cstate="print"/>
          <a:stretch>
            <a:fillRect/>
          </a:stretch>
        </p:blipFill>
        <p:spPr>
          <a:xfrm>
            <a:off x="5146040" y="1422806"/>
            <a:ext cx="3107054" cy="2253849"/>
          </a:xfrm>
          <a:prstGeom prst="rect">
            <a:avLst/>
          </a:prstGeom>
        </p:spPr>
      </p:pic>
      <p:sp>
        <p:nvSpPr>
          <p:cNvPr id="6" name="object 6"/>
          <p:cNvSpPr txBox="1">
            <a:spLocks noGrp="1"/>
          </p:cNvSpPr>
          <p:nvPr>
            <p:ph type="title"/>
          </p:nvPr>
        </p:nvSpPr>
        <p:spPr>
          <a:xfrm>
            <a:off x="1528633" y="963957"/>
            <a:ext cx="6086729" cy="339195"/>
          </a:xfrm>
          <a:prstGeom prst="rect">
            <a:avLst/>
          </a:prstGeom>
        </p:spPr>
        <p:txBody>
          <a:bodyPr vert="horz" wrap="square" lIns="0" tIns="92075" rIns="0" bIns="0" rtlCol="0">
            <a:spAutoFit/>
          </a:bodyPr>
          <a:lstStyle/>
          <a:p>
            <a:pPr marL="12065" algn="ctr">
              <a:lnSpc>
                <a:spcPct val="100000"/>
              </a:lnSpc>
              <a:spcBef>
                <a:spcPts val="400"/>
              </a:spcBef>
            </a:pPr>
            <a:r>
              <a:rPr lang="fr-FR" sz="1600" b="0" dirty="0">
                <a:solidFill>
                  <a:schemeClr val="tx1"/>
                </a:solidFill>
                <a:latin typeface="Consolas" panose="020B0609020204030204" pitchFamily="49" charset="0"/>
                <a:cs typeface="Arial MT"/>
              </a:rPr>
              <a:t>Le déploiement local du modèle avec Flask et </a:t>
            </a:r>
            <a:r>
              <a:rPr lang="fr-FR" sz="1600" b="0" dirty="0" err="1">
                <a:solidFill>
                  <a:schemeClr val="tx1"/>
                </a:solidFill>
                <a:latin typeface="Consolas" panose="020B0609020204030204" pitchFamily="49" charset="0"/>
                <a:cs typeface="Arial MT"/>
              </a:rPr>
              <a:t>Jupyter</a:t>
            </a:r>
            <a:endParaRPr lang="fr-FR" sz="1600" dirty="0">
              <a:solidFill>
                <a:schemeClr val="tx1"/>
              </a:solidFill>
              <a:latin typeface="Consolas" panose="020B0609020204030204" pitchFamily="49" charset="0"/>
              <a:cs typeface="Arial MT"/>
            </a:endParaRPr>
          </a:p>
        </p:txBody>
      </p:sp>
      <p:sp>
        <p:nvSpPr>
          <p:cNvPr id="7" name="object 7"/>
          <p:cNvSpPr txBox="1"/>
          <p:nvPr/>
        </p:nvSpPr>
        <p:spPr>
          <a:xfrm>
            <a:off x="7600950" y="4003954"/>
            <a:ext cx="6286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Microsoft Sans Serif"/>
                <a:cs typeface="Microsoft Sans Serif"/>
              </a:rPr>
              <a:t> </a:t>
            </a:r>
            <a:endParaRPr sz="1100">
              <a:latin typeface="Microsoft Sans Serif"/>
              <a:cs typeface="Microsoft Sans Serif"/>
            </a:endParaRPr>
          </a:p>
        </p:txBody>
      </p:sp>
      <p:sp>
        <p:nvSpPr>
          <p:cNvPr id="9" name="Slide Number Placeholder 9">
            <a:extLst>
              <a:ext uri="{FF2B5EF4-FFF2-40B4-BE49-F238E27FC236}">
                <a16:creationId xmlns:a16="http://schemas.microsoft.com/office/drawing/2014/main" id="{5083EB9E-C7CE-E423-2B76-45F9AD411366}"/>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25</a:t>
            </a:fld>
            <a:endParaRPr lang="en-US" sz="1300" b="1" dirty="0">
              <a:solidFill>
                <a:schemeClr val="bg1"/>
              </a:solidFill>
            </a:endParaRPr>
          </a:p>
        </p:txBody>
      </p:sp>
      <p:sp>
        <p:nvSpPr>
          <p:cNvPr id="10" name="object 3">
            <a:extLst>
              <a:ext uri="{FF2B5EF4-FFF2-40B4-BE49-F238E27FC236}">
                <a16:creationId xmlns:a16="http://schemas.microsoft.com/office/drawing/2014/main" id="{121A17FA-A617-6141-AF50-F4AD8EB85647}"/>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DÉPLOIEMENT DU MODÈLE</a:t>
            </a:r>
          </a:p>
        </p:txBody>
      </p:sp>
      <p:pic>
        <p:nvPicPr>
          <p:cNvPr id="4" name="object 4"/>
          <p:cNvPicPr/>
          <p:nvPr/>
        </p:nvPicPr>
        <p:blipFill>
          <a:blip r:embed="rId3" cstate="print">
            <a:clrChange>
              <a:clrFrom>
                <a:srgbClr val="FFFFFF"/>
              </a:clrFrom>
              <a:clrTo>
                <a:srgbClr val="FFFFFF">
                  <a:alpha val="0"/>
                </a:srgbClr>
              </a:clrTo>
            </a:clrChange>
          </a:blip>
          <a:stretch>
            <a:fillRect/>
          </a:stretch>
        </p:blipFill>
        <p:spPr>
          <a:xfrm>
            <a:off x="838200" y="1422806"/>
            <a:ext cx="2895601" cy="1697673"/>
          </a:xfrm>
          <a:prstGeom prst="rect">
            <a:avLst/>
          </a:prstGeom>
        </p:spPr>
      </p:pic>
      <p:sp>
        <p:nvSpPr>
          <p:cNvPr id="14" name="TextBox 13">
            <a:extLst>
              <a:ext uri="{FF2B5EF4-FFF2-40B4-BE49-F238E27FC236}">
                <a16:creationId xmlns:a16="http://schemas.microsoft.com/office/drawing/2014/main" id="{015BBC37-2416-C443-4ED3-10C694B88BE5}"/>
              </a:ext>
            </a:extLst>
          </p:cNvPr>
          <p:cNvSpPr txBox="1"/>
          <p:nvPr/>
        </p:nvSpPr>
        <p:spPr>
          <a:xfrm>
            <a:off x="446089" y="3846699"/>
            <a:ext cx="3809047" cy="307777"/>
          </a:xfrm>
          <a:prstGeom prst="rect">
            <a:avLst/>
          </a:prstGeom>
          <a:noFill/>
        </p:spPr>
        <p:txBody>
          <a:bodyPr wrap="square">
            <a:spAutoFit/>
          </a:bodyPr>
          <a:lstStyle/>
          <a:p>
            <a:pPr algn="ctr"/>
            <a:r>
              <a:rPr lang="fr-FR" sz="1400" dirty="0"/>
              <a:t>Avant prédiction</a:t>
            </a:r>
            <a:endParaRPr lang="en-US" sz="1400" dirty="0"/>
          </a:p>
        </p:txBody>
      </p:sp>
      <p:sp>
        <p:nvSpPr>
          <p:cNvPr id="15" name="TextBox 14">
            <a:extLst>
              <a:ext uri="{FF2B5EF4-FFF2-40B4-BE49-F238E27FC236}">
                <a16:creationId xmlns:a16="http://schemas.microsoft.com/office/drawing/2014/main" id="{FD62E813-4EA9-C474-E3FB-18AA8C6CD3B2}"/>
              </a:ext>
            </a:extLst>
          </p:cNvPr>
          <p:cNvSpPr txBox="1"/>
          <p:nvPr/>
        </p:nvSpPr>
        <p:spPr>
          <a:xfrm>
            <a:off x="4795044" y="3811749"/>
            <a:ext cx="3809047" cy="307777"/>
          </a:xfrm>
          <a:prstGeom prst="rect">
            <a:avLst/>
          </a:prstGeom>
          <a:noFill/>
        </p:spPr>
        <p:txBody>
          <a:bodyPr wrap="square">
            <a:spAutoFit/>
          </a:bodyPr>
          <a:lstStyle/>
          <a:p>
            <a:pPr algn="ctr"/>
            <a:r>
              <a:rPr lang="fr-FR" sz="1400" dirty="0"/>
              <a:t>Après prédiction</a:t>
            </a:r>
            <a:endParaRPr lang="en-US" sz="1400" dirty="0"/>
          </a:p>
        </p:txBody>
      </p:sp>
      <p:cxnSp>
        <p:nvCxnSpPr>
          <p:cNvPr id="17" name="Straight Connector 16">
            <a:extLst>
              <a:ext uri="{FF2B5EF4-FFF2-40B4-BE49-F238E27FC236}">
                <a16:creationId xmlns:a16="http://schemas.microsoft.com/office/drawing/2014/main" id="{045AD285-4A8A-1DBD-E4A2-B03A8A87E6A0}"/>
              </a:ext>
            </a:extLst>
          </p:cNvPr>
          <p:cNvCxnSpPr>
            <a:cxnSpLocks/>
          </p:cNvCxnSpPr>
          <p:nvPr/>
        </p:nvCxnSpPr>
        <p:spPr>
          <a:xfrm>
            <a:off x="4572000" y="1573103"/>
            <a:ext cx="0" cy="2392535"/>
          </a:xfrm>
          <a:prstGeom prst="line">
            <a:avLst/>
          </a:prstGeom>
          <a:ln>
            <a:solidFill>
              <a:srgbClr val="F97F18"/>
            </a:solidFill>
            <a:prstDash val="dashDot"/>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29043A47-EEA1-44B1-EE78-8677B5005B41}"/>
              </a:ext>
            </a:extLst>
          </p:cNvPr>
          <p:cNvSpPr txBox="1"/>
          <p:nvPr/>
        </p:nvSpPr>
        <p:spPr>
          <a:xfrm>
            <a:off x="1042591" y="4389181"/>
            <a:ext cx="7058811" cy="369332"/>
          </a:xfrm>
          <a:prstGeom prst="rect">
            <a:avLst/>
          </a:prstGeom>
          <a:noFill/>
        </p:spPr>
        <p:txBody>
          <a:bodyPr wrap="square">
            <a:spAutoFit/>
          </a:bodyPr>
          <a:lstStyle/>
          <a:p>
            <a:r>
              <a:rPr lang="fr-FR" dirty="0"/>
              <a:t>https://github.com/theNorthman811/Stack_Overflow_tags_suggestion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2D93C9E-F310-DD93-E9FF-0C3347745F90}"/>
              </a:ext>
            </a:extLst>
          </p:cNvPr>
          <p:cNvSpPr txBox="1">
            <a:spLocks noGrp="1"/>
          </p:cNvSpPr>
          <p:nvPr>
            <p:ph type="title"/>
          </p:nvPr>
        </p:nvSpPr>
        <p:spPr>
          <a:xfrm>
            <a:off x="0" y="277175"/>
            <a:ext cx="9143999" cy="412292"/>
          </a:xfrm>
          <a:prstGeom prst="rect">
            <a:avLst/>
          </a:prstGeom>
        </p:spPr>
        <p:txBody>
          <a:bodyPr vert="horz" wrap="square" lIns="0" tIns="12065" rIns="0" bIns="0" rtlCol="0">
            <a:spAutoFit/>
          </a:bodyPr>
          <a:lstStyle/>
          <a:p>
            <a:pPr marL="12700" algn="ctr">
              <a:spcBef>
                <a:spcPts val="95"/>
              </a:spcBef>
            </a:pPr>
            <a:r>
              <a:rPr lang="en-US" spc="300" dirty="0">
                <a:solidFill>
                  <a:schemeClr val="tx1"/>
                </a:solidFill>
                <a:latin typeface="Consolas" panose="020B0609020204030204" pitchFamily="49" charset="0"/>
              </a:rPr>
              <a:t>PRÉSENTATION DE LA PROBLÉMATIQUE</a:t>
            </a:r>
          </a:p>
        </p:txBody>
      </p:sp>
      <p:sp>
        <p:nvSpPr>
          <p:cNvPr id="10" name="object 3">
            <a:extLst>
              <a:ext uri="{FF2B5EF4-FFF2-40B4-BE49-F238E27FC236}">
                <a16:creationId xmlns:a16="http://schemas.microsoft.com/office/drawing/2014/main" id="{479301EA-1CD9-F200-F028-A21A675392B5}"/>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object 2"/>
          <p:cNvSpPr txBox="1"/>
          <p:nvPr/>
        </p:nvSpPr>
        <p:spPr>
          <a:xfrm>
            <a:off x="103123" y="167386"/>
            <a:ext cx="5969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Microsoft Sans Serif"/>
                <a:cs typeface="Microsoft Sans Serif"/>
              </a:rPr>
              <a:t> </a:t>
            </a:r>
            <a:endParaRPr sz="1000">
              <a:latin typeface="Microsoft Sans Serif"/>
              <a:cs typeface="Microsoft Sans Serif"/>
            </a:endParaRPr>
          </a:p>
        </p:txBody>
      </p:sp>
      <p:sp>
        <p:nvSpPr>
          <p:cNvPr id="4" name="object 4"/>
          <p:cNvSpPr txBox="1"/>
          <p:nvPr/>
        </p:nvSpPr>
        <p:spPr>
          <a:xfrm>
            <a:off x="103123" y="1253108"/>
            <a:ext cx="135255" cy="193675"/>
          </a:xfrm>
          <a:prstGeom prst="rect">
            <a:avLst/>
          </a:prstGeom>
        </p:spPr>
        <p:txBody>
          <a:bodyPr vert="horz" wrap="square" lIns="0" tIns="13335" rIns="0" bIns="0" rtlCol="0">
            <a:spAutoFit/>
          </a:bodyPr>
          <a:lstStyle/>
          <a:p>
            <a:pPr marL="12700">
              <a:lnSpc>
                <a:spcPct val="100000"/>
              </a:lnSpc>
              <a:spcBef>
                <a:spcPts val="105"/>
              </a:spcBef>
            </a:pPr>
            <a:r>
              <a:rPr sz="1100" spc="-10" dirty="0">
                <a:latin typeface="Microsoft Sans Serif"/>
                <a:cs typeface="Microsoft Sans Serif"/>
              </a:rPr>
              <a:t>   </a:t>
            </a:r>
            <a:endParaRPr sz="1100">
              <a:latin typeface="Microsoft Sans Serif"/>
              <a:cs typeface="Microsoft Sans Serif"/>
            </a:endParaRPr>
          </a:p>
        </p:txBody>
      </p:sp>
      <p:sp>
        <p:nvSpPr>
          <p:cNvPr id="5" name="object 5"/>
          <p:cNvSpPr txBox="1"/>
          <p:nvPr/>
        </p:nvSpPr>
        <p:spPr>
          <a:xfrm>
            <a:off x="990600" y="1147766"/>
            <a:ext cx="2438400" cy="321242"/>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Consolas" panose="020B0609020204030204" pitchFamily="49" charset="0"/>
                <a:cs typeface="Microsoft Sans Serif"/>
              </a:rPr>
              <a:t>Problématique</a:t>
            </a:r>
            <a:r>
              <a:rPr sz="2000" b="1" spc="-40" dirty="0">
                <a:latin typeface="Consolas" panose="020B0609020204030204" pitchFamily="49" charset="0"/>
                <a:cs typeface="Microsoft Sans Serif"/>
              </a:rPr>
              <a:t> </a:t>
            </a:r>
            <a:r>
              <a:rPr sz="2000" b="1" spc="10" dirty="0">
                <a:latin typeface="Consolas" panose="020B0609020204030204" pitchFamily="49" charset="0"/>
                <a:cs typeface="Microsoft Sans Serif"/>
              </a:rPr>
              <a:t>:</a:t>
            </a:r>
            <a:r>
              <a:rPr sz="2000" b="1" spc="15" dirty="0">
                <a:latin typeface="Consolas" panose="020B0609020204030204" pitchFamily="49" charset="0"/>
                <a:cs typeface="Microsoft Sans Serif"/>
              </a:rPr>
              <a:t> </a:t>
            </a:r>
            <a:r>
              <a:rPr sz="2000" b="1" dirty="0">
                <a:latin typeface="Consolas" panose="020B0609020204030204" pitchFamily="49" charset="0"/>
                <a:cs typeface="Microsoft Sans Serif"/>
              </a:rPr>
              <a:t> </a:t>
            </a:r>
          </a:p>
        </p:txBody>
      </p:sp>
      <p:sp>
        <p:nvSpPr>
          <p:cNvPr id="6" name="object 6"/>
          <p:cNvSpPr txBox="1"/>
          <p:nvPr/>
        </p:nvSpPr>
        <p:spPr>
          <a:xfrm>
            <a:off x="533400" y="1927307"/>
            <a:ext cx="8229600" cy="1451231"/>
          </a:xfrm>
          <a:prstGeom prst="rect">
            <a:avLst/>
          </a:prstGeom>
        </p:spPr>
        <p:txBody>
          <a:bodyPr vert="horz" wrap="square" lIns="0" tIns="13335" rIns="0" bIns="0" rtlCol="0">
            <a:spAutoFit/>
          </a:bodyPr>
          <a:lstStyle/>
          <a:p>
            <a:pPr marL="12700" algn="just">
              <a:lnSpc>
                <a:spcPct val="150000"/>
              </a:lnSpc>
              <a:spcBef>
                <a:spcPts val="105"/>
              </a:spcBef>
            </a:pPr>
            <a:r>
              <a:rPr lang="fr-FR" sz="1600" b="1" spc="-10" dirty="0">
                <a:latin typeface="Consolas" panose="020B0609020204030204" pitchFamily="49" charset="0"/>
                <a:cs typeface="Microsoft Sans Serif"/>
              </a:rPr>
              <a:t>Améliorer</a:t>
            </a:r>
            <a:r>
              <a:rPr sz="1600" spc="40"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l'expérience</a:t>
            </a:r>
            <a:r>
              <a:rPr lang="fr-FR" sz="1600" spc="15" dirty="0">
                <a:latin typeface="Consolas" panose="020B0609020204030204" pitchFamily="49" charset="0"/>
                <a:cs typeface="Microsoft Sans Serif"/>
              </a:rPr>
              <a:t> </a:t>
            </a:r>
            <a:r>
              <a:rPr lang="fr-FR" sz="1600" dirty="0">
                <a:latin typeface="Consolas" panose="020B0609020204030204" pitchFamily="49" charset="0"/>
                <a:cs typeface="Microsoft Sans Serif"/>
              </a:rPr>
              <a:t>des</a:t>
            </a:r>
            <a:r>
              <a:rPr lang="fr-FR" sz="1600" spc="15" dirty="0">
                <a:latin typeface="Consolas" panose="020B0609020204030204" pitchFamily="49" charset="0"/>
                <a:cs typeface="Microsoft Sans Serif"/>
              </a:rPr>
              <a:t> </a:t>
            </a:r>
            <a:r>
              <a:rPr lang="fr-FR" sz="1600" spc="-5" dirty="0">
                <a:latin typeface="Consolas" panose="020B0609020204030204" pitchFamily="49" charset="0"/>
                <a:cs typeface="Microsoft Sans Serif"/>
              </a:rPr>
              <a:t>nouveaux</a:t>
            </a:r>
            <a:r>
              <a:rPr lang="fr-FR" sz="1600" spc="15"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utilisateurs</a:t>
            </a:r>
            <a:r>
              <a:rPr sz="1600" spc="15" dirty="0">
                <a:latin typeface="Consolas" panose="020B0609020204030204" pitchFamily="49" charset="0"/>
                <a:cs typeface="Microsoft Sans Serif"/>
              </a:rPr>
              <a:t> </a:t>
            </a:r>
            <a:r>
              <a:rPr lang="fr-FR" sz="1600" spc="-5" dirty="0">
                <a:latin typeface="Consolas" panose="020B0609020204030204" pitchFamily="49" charset="0"/>
                <a:cs typeface="Microsoft Sans Serif"/>
              </a:rPr>
              <a:t>en suggérant</a:t>
            </a:r>
            <a:r>
              <a:rPr lang="fr-FR" sz="1600" spc="50" dirty="0">
                <a:latin typeface="Consolas" panose="020B0609020204030204" pitchFamily="49" charset="0"/>
                <a:cs typeface="Microsoft Sans Serif"/>
              </a:rPr>
              <a:t> </a:t>
            </a:r>
            <a:r>
              <a:rPr lang="fr-FR" sz="1600" spc="-5" dirty="0" err="1">
                <a:latin typeface="Consolas" panose="020B0609020204030204" pitchFamily="49" charset="0"/>
                <a:cs typeface="Microsoft Sans Serif"/>
              </a:rPr>
              <a:t>automa-tiquement</a:t>
            </a:r>
            <a:r>
              <a:rPr lang="fr-FR" sz="1600" spc="50" dirty="0">
                <a:latin typeface="Consolas" panose="020B0609020204030204" pitchFamily="49" charset="0"/>
                <a:cs typeface="Microsoft Sans Serif"/>
              </a:rPr>
              <a:t> </a:t>
            </a:r>
            <a:r>
              <a:rPr lang="fr-FR" sz="1600" dirty="0">
                <a:latin typeface="Consolas" panose="020B0609020204030204" pitchFamily="49" charset="0"/>
                <a:cs typeface="Microsoft Sans Serif"/>
              </a:rPr>
              <a:t>des</a:t>
            </a:r>
            <a:r>
              <a:rPr lang="fr-FR" sz="1600" spc="35" dirty="0">
                <a:latin typeface="Consolas" panose="020B0609020204030204" pitchFamily="49" charset="0"/>
                <a:cs typeface="Microsoft Sans Serif"/>
              </a:rPr>
              <a:t> </a:t>
            </a:r>
            <a:r>
              <a:rPr lang="fr-FR" sz="1600" b="1" spc="-5" dirty="0">
                <a:latin typeface="Consolas" panose="020B0609020204030204" pitchFamily="49" charset="0"/>
                <a:cs typeface="Microsoft Sans Serif"/>
              </a:rPr>
              <a:t>tags</a:t>
            </a:r>
            <a:r>
              <a:rPr lang="fr-FR" sz="1600" spc="50" dirty="0">
                <a:latin typeface="Consolas" panose="020B0609020204030204" pitchFamily="49" charset="0"/>
                <a:cs typeface="Microsoft Sans Serif"/>
              </a:rPr>
              <a:t> </a:t>
            </a:r>
            <a:r>
              <a:rPr lang="fr-FR" sz="1600" spc="-5" dirty="0">
                <a:latin typeface="Consolas" panose="020B0609020204030204" pitchFamily="49" charset="0"/>
                <a:cs typeface="Microsoft Sans Serif"/>
              </a:rPr>
              <a:t>pertinents</a:t>
            </a:r>
            <a:r>
              <a:rPr lang="fr-FR" sz="1600" spc="50" dirty="0">
                <a:latin typeface="Consolas" panose="020B0609020204030204" pitchFamily="49" charset="0"/>
                <a:cs typeface="Microsoft Sans Serif"/>
              </a:rPr>
              <a:t> </a:t>
            </a:r>
            <a:r>
              <a:rPr lang="fr-FR" sz="1600" spc="-5" dirty="0">
                <a:latin typeface="Consolas" panose="020B0609020204030204" pitchFamily="49" charset="0"/>
                <a:cs typeface="Microsoft Sans Serif"/>
              </a:rPr>
              <a:t>pour leurs</a:t>
            </a:r>
            <a:r>
              <a:rPr lang="fr-FR" sz="1600" dirty="0">
                <a:latin typeface="Consolas" panose="020B0609020204030204" pitchFamily="49" charset="0"/>
                <a:cs typeface="Microsoft Sans Serif"/>
              </a:rPr>
              <a:t> </a:t>
            </a:r>
            <a:r>
              <a:rPr lang="fr-FR" sz="1600" spc="-5" dirty="0">
                <a:latin typeface="Consolas" panose="020B0609020204030204" pitchFamily="49" charset="0"/>
                <a:cs typeface="Microsoft Sans Serif"/>
              </a:rPr>
              <a:t>questions,</a:t>
            </a:r>
            <a:r>
              <a:rPr lang="fr-FR" sz="1600"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grâce</a:t>
            </a:r>
            <a:r>
              <a:rPr lang="fr-FR" sz="1600" spc="5" dirty="0">
                <a:latin typeface="Consolas" panose="020B0609020204030204" pitchFamily="49" charset="0"/>
                <a:cs typeface="Microsoft Sans Serif"/>
              </a:rPr>
              <a:t> </a:t>
            </a:r>
            <a:r>
              <a:rPr lang="fr-FR" sz="1600" dirty="0">
                <a:latin typeface="Consolas" panose="020B0609020204030204" pitchFamily="49" charset="0"/>
                <a:cs typeface="Microsoft Sans Serif"/>
              </a:rPr>
              <a:t>à </a:t>
            </a:r>
            <a:r>
              <a:rPr lang="fr-FR" sz="1600" spc="-5" dirty="0">
                <a:latin typeface="Consolas" panose="020B0609020204030204" pitchFamily="49" charset="0"/>
                <a:cs typeface="Microsoft Sans Serif"/>
              </a:rPr>
              <a:t>un</a:t>
            </a:r>
            <a:r>
              <a:rPr lang="fr-FR" sz="1600" spc="5" dirty="0">
                <a:latin typeface="Consolas" panose="020B0609020204030204" pitchFamily="49" charset="0"/>
                <a:cs typeface="Microsoft Sans Serif"/>
              </a:rPr>
              <a:t> </a:t>
            </a:r>
            <a:r>
              <a:rPr lang="fr-FR" sz="1600" spc="-5" dirty="0">
                <a:latin typeface="Consolas" panose="020B0609020204030204" pitchFamily="49" charset="0"/>
                <a:cs typeface="Microsoft Sans Serif"/>
              </a:rPr>
              <a:t>algorithme</a:t>
            </a:r>
            <a:r>
              <a:rPr lang="fr-FR" sz="1600" dirty="0">
                <a:latin typeface="Consolas" panose="020B0609020204030204" pitchFamily="49" charset="0"/>
                <a:cs typeface="Microsoft Sans Serif"/>
              </a:rPr>
              <a:t> « </a:t>
            </a:r>
            <a:r>
              <a:rPr lang="fr-FR" sz="1600" spc="-10" dirty="0">
                <a:latin typeface="Consolas" panose="020B0609020204030204" pitchFamily="49" charset="0"/>
                <a:cs typeface="Microsoft Sans Serif"/>
              </a:rPr>
              <a:t>Machine</a:t>
            </a:r>
            <a:r>
              <a:rPr lang="fr-FR" sz="1600"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Learning »</a:t>
            </a:r>
            <a:r>
              <a:rPr sz="1600" spc="5" dirty="0">
                <a:latin typeface="Consolas" panose="020B0609020204030204" pitchFamily="49" charset="0"/>
                <a:cs typeface="Microsoft Sans Serif"/>
              </a:rPr>
              <a:t> </a:t>
            </a:r>
            <a:r>
              <a:rPr sz="1600" spc="-5" dirty="0">
                <a:latin typeface="Consolas" panose="020B0609020204030204" pitchFamily="49" charset="0"/>
                <a:cs typeface="Microsoft Sans Serif"/>
              </a:rPr>
              <a:t>capable</a:t>
            </a:r>
            <a:r>
              <a:rPr sz="1600" spc="10" dirty="0">
                <a:latin typeface="Consolas" panose="020B0609020204030204" pitchFamily="49" charset="0"/>
                <a:cs typeface="Microsoft Sans Serif"/>
              </a:rPr>
              <a:t> </a:t>
            </a:r>
            <a:r>
              <a:rPr sz="1600" spc="-5" dirty="0">
                <a:latin typeface="Consolas" panose="020B0609020204030204" pitchFamily="49" charset="0"/>
                <a:cs typeface="Microsoft Sans Serif"/>
              </a:rPr>
              <a:t>de</a:t>
            </a:r>
            <a:r>
              <a:rPr sz="1600" spc="10" dirty="0">
                <a:latin typeface="Consolas" panose="020B0609020204030204" pitchFamily="49" charset="0"/>
                <a:cs typeface="Microsoft Sans Serif"/>
              </a:rPr>
              <a:t> </a:t>
            </a:r>
            <a:r>
              <a:rPr sz="1600" b="1" spc="-5" dirty="0">
                <a:latin typeface="Consolas" panose="020B0609020204030204" pitchFamily="49" charset="0"/>
                <a:cs typeface="Microsoft Sans Serif"/>
              </a:rPr>
              <a:t>comprendre</a:t>
            </a:r>
            <a:r>
              <a:rPr sz="1600" b="1" spc="5" dirty="0">
                <a:latin typeface="Consolas" panose="020B0609020204030204" pitchFamily="49" charset="0"/>
                <a:cs typeface="Microsoft Sans Serif"/>
              </a:rPr>
              <a:t> </a:t>
            </a:r>
            <a:r>
              <a:rPr sz="1600" b="1" spc="-5" dirty="0">
                <a:latin typeface="Consolas" panose="020B0609020204030204" pitchFamily="49" charset="0"/>
                <a:cs typeface="Microsoft Sans Serif"/>
              </a:rPr>
              <a:t>le</a:t>
            </a:r>
            <a:r>
              <a:rPr sz="1600" b="1" spc="10" dirty="0">
                <a:latin typeface="Consolas" panose="020B0609020204030204" pitchFamily="49" charset="0"/>
                <a:cs typeface="Microsoft Sans Serif"/>
              </a:rPr>
              <a:t> </a:t>
            </a:r>
            <a:r>
              <a:rPr sz="1600" b="1" spc="-5" dirty="0">
                <a:latin typeface="Consolas" panose="020B0609020204030204" pitchFamily="49" charset="0"/>
                <a:cs typeface="Microsoft Sans Serif"/>
              </a:rPr>
              <a:t>contexte</a:t>
            </a:r>
            <a:r>
              <a:rPr sz="1600" spc="10" dirty="0">
                <a:latin typeface="Consolas" panose="020B0609020204030204" pitchFamily="49" charset="0"/>
                <a:cs typeface="Microsoft Sans Serif"/>
              </a:rPr>
              <a:t> </a:t>
            </a:r>
            <a:r>
              <a:rPr sz="1600" spc="5" dirty="0">
                <a:latin typeface="Consolas" panose="020B0609020204030204" pitchFamily="49" charset="0"/>
                <a:cs typeface="Microsoft Sans Serif"/>
              </a:rPr>
              <a:t>et </a:t>
            </a:r>
            <a:r>
              <a:rPr lang="fr-FR" sz="1600" b="1" spc="-10" dirty="0">
                <a:latin typeface="Consolas" panose="020B0609020204030204" pitchFamily="49" charset="0"/>
                <a:cs typeface="Microsoft Sans Serif"/>
              </a:rPr>
              <a:t>d'identifier</a:t>
            </a:r>
            <a:r>
              <a:rPr lang="fr-FR" sz="1600" spc="-10" dirty="0">
                <a:latin typeface="Consolas" panose="020B0609020204030204" pitchFamily="49" charset="0"/>
                <a:cs typeface="Microsoft Sans Serif"/>
              </a:rPr>
              <a:t> </a:t>
            </a:r>
            <a:r>
              <a:rPr sz="1600" spc="-10" dirty="0">
                <a:latin typeface="Consolas" panose="020B0609020204030204" pitchFamily="49" charset="0"/>
                <a:cs typeface="Microsoft Sans Serif"/>
              </a:rPr>
              <a:t>les</a:t>
            </a:r>
            <a:r>
              <a:rPr sz="1600" dirty="0">
                <a:latin typeface="Consolas" panose="020B0609020204030204" pitchFamily="49" charset="0"/>
                <a:cs typeface="Microsoft Sans Serif"/>
              </a:rPr>
              <a:t> </a:t>
            </a:r>
            <a:r>
              <a:rPr sz="1600" spc="-5" dirty="0" err="1">
                <a:latin typeface="Consolas" panose="020B0609020204030204" pitchFamily="49" charset="0"/>
                <a:cs typeface="Microsoft Sans Serif"/>
              </a:rPr>
              <a:t>sujets</a:t>
            </a:r>
            <a:r>
              <a:rPr sz="1600" dirty="0">
                <a:latin typeface="Consolas" panose="020B0609020204030204" pitchFamily="49" charset="0"/>
                <a:cs typeface="Microsoft Sans Serif"/>
              </a:rPr>
              <a:t> </a:t>
            </a:r>
            <a:r>
              <a:rPr sz="1600" spc="-5" dirty="0" err="1">
                <a:latin typeface="Consolas" panose="020B0609020204030204" pitchFamily="49" charset="0"/>
                <a:cs typeface="Microsoft Sans Serif"/>
              </a:rPr>
              <a:t>abordés</a:t>
            </a:r>
            <a:r>
              <a:rPr lang="fr-FR" sz="1600" spc="-5" dirty="0">
                <a:latin typeface="Consolas" panose="020B0609020204030204" pitchFamily="49" charset="0"/>
                <a:cs typeface="Microsoft Sans Serif"/>
              </a:rPr>
              <a:t>.</a:t>
            </a:r>
            <a:endParaRPr sz="1600" dirty="0">
              <a:latin typeface="Consolas" panose="020B0609020204030204" pitchFamily="49" charset="0"/>
              <a:cs typeface="Microsoft Sans Serif"/>
            </a:endParaRPr>
          </a:p>
        </p:txBody>
      </p:sp>
      <p:sp>
        <p:nvSpPr>
          <p:cNvPr id="9" name="Slide Number Placeholder 9">
            <a:extLst>
              <a:ext uri="{FF2B5EF4-FFF2-40B4-BE49-F238E27FC236}">
                <a16:creationId xmlns:a16="http://schemas.microsoft.com/office/drawing/2014/main" id="{2FEEA386-9B2F-C6E1-D6BB-3AF269E7DA03}"/>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3</a:t>
            </a:fld>
            <a:endParaRPr lang="en-US" sz="13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3">
            <a:extLst>
              <a:ext uri="{FF2B5EF4-FFF2-40B4-BE49-F238E27FC236}">
                <a16:creationId xmlns:a16="http://schemas.microsoft.com/office/drawing/2014/main" id="{A4B77268-BE13-11E1-48C4-D992E63EF698}"/>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3" name="object 3"/>
          <p:cNvSpPr txBox="1"/>
          <p:nvPr/>
        </p:nvSpPr>
        <p:spPr>
          <a:xfrm>
            <a:off x="103123" y="1753361"/>
            <a:ext cx="127000" cy="179070"/>
          </a:xfrm>
          <a:prstGeom prst="rect">
            <a:avLst/>
          </a:prstGeom>
        </p:spPr>
        <p:txBody>
          <a:bodyPr vert="horz" wrap="square" lIns="0" tIns="13335" rIns="0" bIns="0" rtlCol="0">
            <a:spAutoFit/>
          </a:bodyPr>
          <a:lstStyle/>
          <a:p>
            <a:pPr marL="12700">
              <a:lnSpc>
                <a:spcPct val="100000"/>
              </a:lnSpc>
              <a:spcBef>
                <a:spcPts val="105"/>
              </a:spcBef>
            </a:pPr>
            <a:r>
              <a:rPr sz="1000" spc="-5" dirty="0">
                <a:latin typeface="Microsoft Sans Serif"/>
                <a:cs typeface="Microsoft Sans Serif"/>
              </a:rPr>
              <a:t>  </a:t>
            </a:r>
            <a:r>
              <a:rPr sz="1000" dirty="0">
                <a:latin typeface="Microsoft Sans Serif"/>
                <a:cs typeface="Microsoft Sans Serif"/>
              </a:rPr>
              <a:t> </a:t>
            </a:r>
            <a:endParaRPr sz="1000">
              <a:latin typeface="Microsoft Sans Serif"/>
              <a:cs typeface="Microsoft Sans Serif"/>
            </a:endParaRPr>
          </a:p>
        </p:txBody>
      </p:sp>
      <p:sp>
        <p:nvSpPr>
          <p:cNvPr id="4" name="object 4"/>
          <p:cNvSpPr txBox="1"/>
          <p:nvPr/>
        </p:nvSpPr>
        <p:spPr>
          <a:xfrm>
            <a:off x="103123" y="4571187"/>
            <a:ext cx="160020" cy="179070"/>
          </a:xfrm>
          <a:prstGeom prst="rect">
            <a:avLst/>
          </a:prstGeom>
        </p:spPr>
        <p:txBody>
          <a:bodyPr vert="horz" wrap="square" lIns="0" tIns="13335" rIns="0" bIns="0" rtlCol="0">
            <a:spAutoFit/>
          </a:bodyPr>
          <a:lstStyle/>
          <a:p>
            <a:pPr marL="12700">
              <a:lnSpc>
                <a:spcPct val="100000"/>
              </a:lnSpc>
              <a:spcBef>
                <a:spcPts val="105"/>
              </a:spcBef>
            </a:pPr>
            <a:r>
              <a:rPr sz="1000" spc="-5" dirty="0">
                <a:latin typeface="Microsoft Sans Serif"/>
                <a:cs typeface="Microsoft Sans Serif"/>
              </a:rPr>
              <a:t>    </a:t>
            </a:r>
            <a:endParaRPr sz="1000">
              <a:latin typeface="Microsoft Sans Serif"/>
              <a:cs typeface="Microsoft Sans Serif"/>
            </a:endParaRPr>
          </a:p>
        </p:txBody>
      </p:sp>
      <p:sp>
        <p:nvSpPr>
          <p:cNvPr id="5" name="object 5"/>
          <p:cNvSpPr txBox="1"/>
          <p:nvPr/>
        </p:nvSpPr>
        <p:spPr>
          <a:xfrm>
            <a:off x="4734559" y="4571187"/>
            <a:ext cx="5969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Microsoft Sans Serif"/>
                <a:cs typeface="Microsoft Sans Serif"/>
              </a:rPr>
              <a:t> </a:t>
            </a:r>
            <a:endParaRPr sz="1000">
              <a:latin typeface="Microsoft Sans Serif"/>
              <a:cs typeface="Microsoft Sans Serif"/>
            </a:endParaRPr>
          </a:p>
        </p:txBody>
      </p:sp>
      <p:sp>
        <p:nvSpPr>
          <p:cNvPr id="11" name="object 11"/>
          <p:cNvSpPr txBox="1"/>
          <p:nvPr/>
        </p:nvSpPr>
        <p:spPr>
          <a:xfrm>
            <a:off x="4775199" y="1532793"/>
            <a:ext cx="4020313" cy="2792239"/>
          </a:xfrm>
          <a:prstGeom prst="rect">
            <a:avLst/>
          </a:prstGeom>
        </p:spPr>
        <p:txBody>
          <a:bodyPr vert="horz" wrap="square" lIns="0" tIns="13335" rIns="0" bIns="0" rtlCol="0">
            <a:spAutoFit/>
          </a:bodyPr>
          <a:lstStyle/>
          <a:p>
            <a:pPr marL="184150" indent="-171450">
              <a:lnSpc>
                <a:spcPct val="150000"/>
              </a:lnSpc>
              <a:buFont typeface="Arial" panose="020B0604020202020204" pitchFamily="34" charset="0"/>
              <a:buChar char="•"/>
            </a:pPr>
            <a:r>
              <a:rPr sz="1200" dirty="0">
                <a:latin typeface="Consolas" panose="020B0609020204030204" pitchFamily="49" charset="0"/>
                <a:cs typeface="Microsoft Sans Serif"/>
              </a:rPr>
              <a:t>SELECT</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TOP(50000)</a:t>
            </a:r>
            <a:r>
              <a:rPr sz="1200" spc="-15" dirty="0">
                <a:latin typeface="Consolas" panose="020B0609020204030204" pitchFamily="49" charset="0"/>
                <a:cs typeface="Microsoft Sans Serif"/>
              </a:rPr>
              <a:t> </a:t>
            </a:r>
            <a:r>
              <a:rPr sz="1200" dirty="0">
                <a:latin typeface="Consolas" panose="020B0609020204030204" pitchFamily="49" charset="0"/>
                <a:cs typeface="Microsoft Sans Serif"/>
              </a:rPr>
              <a:t>Id,</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CreationDate,</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Score, </a:t>
            </a:r>
            <a:endParaRPr sz="1200" dirty="0">
              <a:latin typeface="Consolas" panose="020B0609020204030204" pitchFamily="49" charset="0"/>
              <a:cs typeface="Microsoft Sans Serif"/>
            </a:endParaRPr>
          </a:p>
          <a:p>
            <a:pPr marL="184150" marR="239395" indent="-171450">
              <a:lnSpc>
                <a:spcPct val="150000"/>
              </a:lnSpc>
              <a:spcBef>
                <a:spcPts val="45"/>
              </a:spcBef>
              <a:buFont typeface="Arial" panose="020B0604020202020204" pitchFamily="34" charset="0"/>
              <a:buChar char="•"/>
            </a:pPr>
            <a:r>
              <a:rPr sz="1200" spc="-5" dirty="0">
                <a:latin typeface="Consolas" panose="020B0609020204030204" pitchFamily="49" charset="0"/>
                <a:cs typeface="Microsoft Sans Serif"/>
              </a:rPr>
              <a:t>ViewCount, AnswerCount, CommentCount, </a:t>
            </a:r>
            <a:r>
              <a:rPr sz="1200" dirty="0">
                <a:latin typeface="Consolas" panose="020B0609020204030204" pitchFamily="49" charset="0"/>
                <a:cs typeface="Microsoft Sans Serif"/>
              </a:rPr>
              <a:t> </a:t>
            </a:r>
            <a:r>
              <a:rPr sz="1200" spc="-5" dirty="0">
                <a:latin typeface="Consolas" panose="020B0609020204030204" pitchFamily="49" charset="0"/>
                <a:cs typeface="Microsoft Sans Serif"/>
              </a:rPr>
              <a:t>FavoriteCount,</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Title,</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Body,</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Tags</a:t>
            </a:r>
            <a:r>
              <a:rPr sz="1200" dirty="0">
                <a:latin typeface="Consolas" panose="020B0609020204030204" pitchFamily="49" charset="0"/>
                <a:cs typeface="Microsoft Sans Serif"/>
              </a:rPr>
              <a:t> </a:t>
            </a:r>
          </a:p>
          <a:p>
            <a:pPr marL="184150" indent="-171450">
              <a:lnSpc>
                <a:spcPct val="150000"/>
              </a:lnSpc>
              <a:spcBef>
                <a:spcPts val="50"/>
              </a:spcBef>
              <a:buFont typeface="Arial" panose="020B0604020202020204" pitchFamily="34" charset="0"/>
              <a:buChar char="•"/>
            </a:pPr>
            <a:r>
              <a:rPr sz="1200" spc="-5" dirty="0">
                <a:latin typeface="Consolas" panose="020B0609020204030204" pitchFamily="49" charset="0"/>
                <a:cs typeface="Microsoft Sans Serif"/>
              </a:rPr>
              <a:t>FROM</a:t>
            </a:r>
            <a:r>
              <a:rPr sz="1200" spc="-40" dirty="0">
                <a:latin typeface="Consolas" panose="020B0609020204030204" pitchFamily="49" charset="0"/>
                <a:cs typeface="Microsoft Sans Serif"/>
              </a:rPr>
              <a:t> </a:t>
            </a:r>
            <a:r>
              <a:rPr sz="1200" spc="-5" dirty="0">
                <a:latin typeface="Consolas" panose="020B0609020204030204" pitchFamily="49" charset="0"/>
                <a:cs typeface="Microsoft Sans Serif"/>
              </a:rPr>
              <a:t>Posts</a:t>
            </a:r>
            <a:r>
              <a:rPr sz="1200" dirty="0">
                <a:latin typeface="Consolas" panose="020B0609020204030204" pitchFamily="49" charset="0"/>
                <a:cs typeface="Microsoft Sans Serif"/>
              </a:rPr>
              <a:t> </a:t>
            </a:r>
          </a:p>
          <a:p>
            <a:pPr marL="184150" marR="5080" indent="-171450">
              <a:lnSpc>
                <a:spcPct val="150000"/>
              </a:lnSpc>
              <a:spcBef>
                <a:spcPts val="45"/>
              </a:spcBef>
              <a:buFont typeface="Arial" panose="020B0604020202020204" pitchFamily="34" charset="0"/>
              <a:buChar char="•"/>
            </a:pPr>
            <a:r>
              <a:rPr sz="1200" spc="-5" dirty="0">
                <a:latin typeface="Consolas" panose="020B0609020204030204" pitchFamily="49" charset="0"/>
                <a:cs typeface="Microsoft Sans Serif"/>
              </a:rPr>
              <a:t>WHERE CreationDate BETWEEN</a:t>
            </a:r>
            <a:r>
              <a:rPr sz="1200" dirty="0">
                <a:latin typeface="Consolas" panose="020B0609020204030204" pitchFamily="49" charset="0"/>
                <a:cs typeface="Microsoft Sans Serif"/>
              </a:rPr>
              <a:t> </a:t>
            </a:r>
            <a:r>
              <a:rPr sz="1200" spc="-5" dirty="0">
                <a:latin typeface="Consolas" panose="020B0609020204030204" pitchFamily="49" charset="0"/>
                <a:cs typeface="Microsoft Sans Serif"/>
              </a:rPr>
              <a:t>'2022-01-01'</a:t>
            </a:r>
            <a:r>
              <a:rPr sz="1200" dirty="0">
                <a:latin typeface="Consolas" panose="020B0609020204030204" pitchFamily="49" charset="0"/>
                <a:cs typeface="Microsoft Sans Serif"/>
              </a:rPr>
              <a:t> </a:t>
            </a:r>
            <a:r>
              <a:rPr sz="1200" spc="-5" dirty="0">
                <a:latin typeface="Consolas" panose="020B0609020204030204" pitchFamily="49" charset="0"/>
                <a:cs typeface="Microsoft Sans Serif"/>
              </a:rPr>
              <a:t>AND</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'2023-01-01'</a:t>
            </a:r>
            <a:r>
              <a:rPr sz="1200" dirty="0">
                <a:latin typeface="Consolas" panose="020B0609020204030204" pitchFamily="49" charset="0"/>
                <a:cs typeface="Microsoft Sans Serif"/>
              </a:rPr>
              <a:t> </a:t>
            </a:r>
          </a:p>
          <a:p>
            <a:pPr marL="184150" marR="1016635" indent="-171450">
              <a:lnSpc>
                <a:spcPct val="150000"/>
              </a:lnSpc>
              <a:spcBef>
                <a:spcPts val="20"/>
              </a:spcBef>
              <a:buFont typeface="Arial" panose="020B0604020202020204" pitchFamily="34" charset="0"/>
              <a:buChar char="•"/>
            </a:pPr>
            <a:r>
              <a:rPr sz="1200" spc="-5" dirty="0">
                <a:latin typeface="Consolas" panose="020B0609020204030204" pitchFamily="49" charset="0"/>
                <a:cs typeface="Microsoft Sans Serif"/>
              </a:rPr>
              <a:t>AND</a:t>
            </a:r>
            <a:r>
              <a:rPr sz="1200" dirty="0">
                <a:latin typeface="Consolas" panose="020B0609020204030204" pitchFamily="49" charset="0"/>
                <a:cs typeface="Microsoft Sans Serif"/>
              </a:rPr>
              <a:t> Score</a:t>
            </a:r>
            <a:r>
              <a:rPr sz="1200" spc="5" dirty="0">
                <a:latin typeface="Consolas" panose="020B0609020204030204" pitchFamily="49" charset="0"/>
                <a:cs typeface="Microsoft Sans Serif"/>
              </a:rPr>
              <a:t> </a:t>
            </a:r>
            <a:r>
              <a:rPr sz="1200" spc="-10" dirty="0">
                <a:latin typeface="Consolas" panose="020B0609020204030204" pitchFamily="49" charset="0"/>
                <a:cs typeface="Microsoft Sans Serif"/>
              </a:rPr>
              <a:t>IS</a:t>
            </a:r>
            <a:r>
              <a:rPr sz="1200" spc="270" dirty="0">
                <a:latin typeface="Consolas" panose="020B0609020204030204" pitchFamily="49" charset="0"/>
                <a:cs typeface="Microsoft Sans Serif"/>
              </a:rPr>
              <a:t> </a:t>
            </a:r>
            <a:r>
              <a:rPr sz="1200" spc="-5" dirty="0">
                <a:latin typeface="Consolas" panose="020B0609020204030204" pitchFamily="49" charset="0"/>
                <a:cs typeface="Microsoft Sans Serif"/>
              </a:rPr>
              <a:t>NOT</a:t>
            </a:r>
            <a:r>
              <a:rPr sz="1200" spc="280" dirty="0">
                <a:latin typeface="Consolas" panose="020B0609020204030204" pitchFamily="49" charset="0"/>
                <a:cs typeface="Microsoft Sans Serif"/>
              </a:rPr>
              <a:t> </a:t>
            </a:r>
            <a:r>
              <a:rPr sz="1200" spc="-10" dirty="0">
                <a:latin typeface="Consolas" panose="020B0609020204030204" pitchFamily="49" charset="0"/>
                <a:cs typeface="Microsoft Sans Serif"/>
              </a:rPr>
              <a:t>NULL </a:t>
            </a:r>
            <a:r>
              <a:rPr sz="1200" spc="-5" dirty="0">
                <a:latin typeface="Consolas" panose="020B0609020204030204" pitchFamily="49" charset="0"/>
                <a:cs typeface="Microsoft Sans Serif"/>
              </a:rPr>
              <a:t> AND</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ViewCount</a:t>
            </a:r>
            <a:r>
              <a:rPr sz="1200" spc="-15" dirty="0">
                <a:latin typeface="Consolas" panose="020B0609020204030204" pitchFamily="49" charset="0"/>
                <a:cs typeface="Microsoft Sans Serif"/>
              </a:rPr>
              <a:t> </a:t>
            </a:r>
            <a:r>
              <a:rPr sz="1200" spc="-10" dirty="0">
                <a:latin typeface="Consolas" panose="020B0609020204030204" pitchFamily="49" charset="0"/>
                <a:cs typeface="Microsoft Sans Serif"/>
              </a:rPr>
              <a:t>IS </a:t>
            </a:r>
            <a:r>
              <a:rPr sz="1200" spc="-5" dirty="0">
                <a:latin typeface="Consolas" panose="020B0609020204030204" pitchFamily="49" charset="0"/>
                <a:cs typeface="Microsoft Sans Serif"/>
              </a:rPr>
              <a:t>NOT</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NULL </a:t>
            </a:r>
            <a:endParaRPr sz="1200" dirty="0">
              <a:latin typeface="Consolas" panose="020B0609020204030204" pitchFamily="49" charset="0"/>
              <a:cs typeface="Microsoft Sans Serif"/>
            </a:endParaRPr>
          </a:p>
          <a:p>
            <a:pPr marL="184150" indent="-171450">
              <a:lnSpc>
                <a:spcPct val="150000"/>
              </a:lnSpc>
              <a:spcBef>
                <a:spcPts val="55"/>
              </a:spcBef>
              <a:buFont typeface="Arial" panose="020B0604020202020204" pitchFamily="34" charset="0"/>
              <a:buChar char="•"/>
            </a:pPr>
            <a:r>
              <a:rPr sz="1200" spc="-5" dirty="0">
                <a:latin typeface="Consolas" panose="020B0609020204030204" pitchFamily="49" charset="0"/>
                <a:cs typeface="Microsoft Sans Serif"/>
              </a:rPr>
              <a:t>AND</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AnswerCount</a:t>
            </a:r>
            <a:r>
              <a:rPr sz="1200" spc="-10" dirty="0">
                <a:latin typeface="Consolas" panose="020B0609020204030204" pitchFamily="49" charset="0"/>
                <a:cs typeface="Microsoft Sans Serif"/>
              </a:rPr>
              <a:t> IS</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NOT</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NULL </a:t>
            </a:r>
            <a:endParaRPr sz="1200" dirty="0">
              <a:latin typeface="Consolas" panose="020B0609020204030204" pitchFamily="49" charset="0"/>
              <a:cs typeface="Microsoft Sans Serif"/>
            </a:endParaRPr>
          </a:p>
          <a:p>
            <a:pPr marL="184150" indent="-171450">
              <a:lnSpc>
                <a:spcPct val="150000"/>
              </a:lnSpc>
              <a:spcBef>
                <a:spcPts val="140"/>
              </a:spcBef>
              <a:buFont typeface="Arial" panose="020B0604020202020204" pitchFamily="34" charset="0"/>
              <a:buChar char="•"/>
            </a:pPr>
            <a:r>
              <a:rPr sz="1200" spc="-5" dirty="0">
                <a:latin typeface="Consolas" panose="020B0609020204030204" pitchFamily="49" charset="0"/>
                <a:cs typeface="Microsoft Sans Serif"/>
              </a:rPr>
              <a:t>AND</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CommentCount</a:t>
            </a:r>
            <a:r>
              <a:rPr sz="1200" spc="-15" dirty="0">
                <a:latin typeface="Consolas" panose="020B0609020204030204" pitchFamily="49" charset="0"/>
                <a:cs typeface="Microsoft Sans Serif"/>
              </a:rPr>
              <a:t> </a:t>
            </a:r>
            <a:r>
              <a:rPr sz="1200" spc="-10" dirty="0">
                <a:latin typeface="Consolas" panose="020B0609020204030204" pitchFamily="49" charset="0"/>
                <a:cs typeface="Microsoft Sans Serif"/>
              </a:rPr>
              <a:t>IS</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NOT</a:t>
            </a:r>
            <a:r>
              <a:rPr sz="1200" spc="-15" dirty="0">
                <a:latin typeface="Consolas" panose="020B0609020204030204" pitchFamily="49" charset="0"/>
                <a:cs typeface="Microsoft Sans Serif"/>
              </a:rPr>
              <a:t> </a:t>
            </a:r>
            <a:r>
              <a:rPr sz="1200" dirty="0">
                <a:latin typeface="Consolas" panose="020B0609020204030204" pitchFamily="49" charset="0"/>
                <a:cs typeface="Microsoft Sans Serif"/>
              </a:rPr>
              <a:t>NULL </a:t>
            </a:r>
          </a:p>
        </p:txBody>
      </p:sp>
      <p:sp>
        <p:nvSpPr>
          <p:cNvPr id="12" name="object 3">
            <a:extLst>
              <a:ext uri="{FF2B5EF4-FFF2-40B4-BE49-F238E27FC236}">
                <a16:creationId xmlns:a16="http://schemas.microsoft.com/office/drawing/2014/main" id="{09419917-E72C-E6F5-67B1-D281EFC1A2BC}"/>
              </a:ext>
            </a:extLst>
          </p:cNvPr>
          <p:cNvSpPr txBox="1">
            <a:spLocks/>
          </p:cNvSpPr>
          <p:nvPr/>
        </p:nvSpPr>
        <p:spPr>
          <a:xfrm>
            <a:off x="762000" y="291907"/>
            <a:ext cx="7620000"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LA BASE DE DONNEES</a:t>
            </a:r>
          </a:p>
        </p:txBody>
      </p:sp>
      <p:sp>
        <p:nvSpPr>
          <p:cNvPr id="14" name="TextBox 13">
            <a:extLst>
              <a:ext uri="{FF2B5EF4-FFF2-40B4-BE49-F238E27FC236}">
                <a16:creationId xmlns:a16="http://schemas.microsoft.com/office/drawing/2014/main" id="{FBE1B1A0-B59D-3176-E550-76F3D7BD575F}"/>
              </a:ext>
            </a:extLst>
          </p:cNvPr>
          <p:cNvSpPr txBox="1"/>
          <p:nvPr/>
        </p:nvSpPr>
        <p:spPr>
          <a:xfrm>
            <a:off x="2271711" y="898256"/>
            <a:ext cx="4600574" cy="369332"/>
          </a:xfrm>
          <a:prstGeom prst="rect">
            <a:avLst/>
          </a:prstGeom>
          <a:noFill/>
        </p:spPr>
        <p:txBody>
          <a:bodyPr wrap="square">
            <a:spAutoFit/>
          </a:bodyPr>
          <a:lstStyle/>
          <a:p>
            <a:pPr marL="183515" algn="ctr">
              <a:lnSpc>
                <a:spcPct val="100000"/>
              </a:lnSpc>
              <a:spcBef>
                <a:spcPts val="705"/>
              </a:spcBef>
            </a:pPr>
            <a:r>
              <a:rPr lang="fr-FR" spc="20" dirty="0">
                <a:latin typeface="Consolas" panose="020B0609020204030204" pitchFamily="49" charset="0"/>
                <a:cs typeface="Microsoft Sans Serif"/>
              </a:rPr>
              <a:t>T</a:t>
            </a:r>
            <a:r>
              <a:rPr lang="fr-FR" sz="1800" spc="20" dirty="0">
                <a:latin typeface="Consolas" panose="020B0609020204030204" pitchFamily="49" charset="0"/>
                <a:cs typeface="Microsoft Sans Serif"/>
              </a:rPr>
              <a:t>able de </a:t>
            </a:r>
            <a:r>
              <a:rPr lang="fr-FR" sz="1800" spc="35" dirty="0">
                <a:latin typeface="Consolas" panose="020B0609020204030204" pitchFamily="49" charset="0"/>
                <a:cs typeface="Microsoft Sans Serif"/>
              </a:rPr>
              <a:t>50,000</a:t>
            </a:r>
            <a:r>
              <a:rPr lang="fr-FR" sz="1800" dirty="0">
                <a:latin typeface="Consolas" panose="020B0609020204030204" pitchFamily="49" charset="0"/>
                <a:cs typeface="Microsoft Sans Serif"/>
              </a:rPr>
              <a:t> l</a:t>
            </a:r>
            <a:r>
              <a:rPr lang="fr-FR" sz="1800" spc="25" dirty="0">
                <a:latin typeface="Consolas" panose="020B0609020204030204" pitchFamily="49" charset="0"/>
                <a:cs typeface="Microsoft Sans Serif"/>
              </a:rPr>
              <a:t>ignes</a:t>
            </a:r>
            <a:endParaRPr lang="fr-FR" sz="1800" dirty="0">
              <a:latin typeface="Consolas" panose="020B0609020204030204" pitchFamily="49" charset="0"/>
              <a:cs typeface="Microsoft Sans Serif"/>
            </a:endParaRPr>
          </a:p>
        </p:txBody>
      </p:sp>
      <p:pic>
        <p:nvPicPr>
          <p:cNvPr id="16" name="object 8">
            <a:extLst>
              <a:ext uri="{FF2B5EF4-FFF2-40B4-BE49-F238E27FC236}">
                <a16:creationId xmlns:a16="http://schemas.microsoft.com/office/drawing/2014/main" id="{B18BD4D0-C39B-EE3C-8873-577559E7BF81}"/>
              </a:ext>
            </a:extLst>
          </p:cNvPr>
          <p:cNvPicPr/>
          <p:nvPr/>
        </p:nvPicPr>
        <p:blipFill rotWithShape="1">
          <a:blip r:embed="rId2" cstate="print"/>
          <a:srcRect r="1526"/>
          <a:stretch/>
        </p:blipFill>
        <p:spPr>
          <a:xfrm>
            <a:off x="263143" y="1506235"/>
            <a:ext cx="4261104" cy="2821290"/>
          </a:xfrm>
          <a:prstGeom prst="rect">
            <a:avLst/>
          </a:prstGeom>
        </p:spPr>
      </p:pic>
      <p:sp>
        <p:nvSpPr>
          <p:cNvPr id="18" name="TextBox 17">
            <a:extLst>
              <a:ext uri="{FF2B5EF4-FFF2-40B4-BE49-F238E27FC236}">
                <a16:creationId xmlns:a16="http://schemas.microsoft.com/office/drawing/2014/main" id="{FAF0C5EF-94C0-DEC0-6535-FAF4447293E3}"/>
              </a:ext>
            </a:extLst>
          </p:cNvPr>
          <p:cNvSpPr txBox="1"/>
          <p:nvPr/>
        </p:nvSpPr>
        <p:spPr>
          <a:xfrm>
            <a:off x="263142" y="4446886"/>
            <a:ext cx="4261103" cy="246221"/>
          </a:xfrm>
          <a:prstGeom prst="rect">
            <a:avLst/>
          </a:prstGeom>
          <a:noFill/>
        </p:spPr>
        <p:txBody>
          <a:bodyPr wrap="square">
            <a:spAutoFit/>
          </a:bodyPr>
          <a:lstStyle/>
          <a:p>
            <a:pPr algn="ctr"/>
            <a:r>
              <a:rPr lang="en-US" sz="1000" i="1" spc="-5" dirty="0" err="1">
                <a:solidFill>
                  <a:srgbClr val="C00000"/>
                </a:solidFill>
                <a:latin typeface="Consolas" panose="020B0609020204030204" pitchFamily="49" charset="0"/>
                <a:cs typeface="Microsoft Sans Serif"/>
              </a:rPr>
              <a:t>Titre</a:t>
            </a:r>
            <a:r>
              <a:rPr lang="en-US" sz="1000" i="1" spc="-5" dirty="0">
                <a:solidFill>
                  <a:srgbClr val="C00000"/>
                </a:solidFill>
                <a:latin typeface="Consolas" panose="020B0609020204030204" pitchFamily="49" charset="0"/>
                <a:cs typeface="Microsoft Sans Serif"/>
              </a:rPr>
              <a:t> pour figure</a:t>
            </a:r>
            <a:endParaRPr lang="en-US" sz="1200" i="1" dirty="0">
              <a:solidFill>
                <a:srgbClr val="C00000"/>
              </a:solidFill>
            </a:endParaRPr>
          </a:p>
        </p:txBody>
      </p:sp>
      <p:sp>
        <p:nvSpPr>
          <p:cNvPr id="20" name="Slide Number Placeholder 9">
            <a:extLst>
              <a:ext uri="{FF2B5EF4-FFF2-40B4-BE49-F238E27FC236}">
                <a16:creationId xmlns:a16="http://schemas.microsoft.com/office/drawing/2014/main" id="{5924B8F6-1B0C-D2F4-EC77-F41432ACCFB5}"/>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4</a:t>
            </a:fld>
            <a:endParaRPr lang="en-US" sz="13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3">
            <a:extLst>
              <a:ext uri="{FF2B5EF4-FFF2-40B4-BE49-F238E27FC236}">
                <a16:creationId xmlns:a16="http://schemas.microsoft.com/office/drawing/2014/main" id="{C2B70412-CC19-7159-C547-0E2A398AF82D}"/>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EXPLORATION</a:t>
            </a:r>
            <a:endParaRPr lang="en-US" kern="0" spc="300" dirty="0">
              <a:solidFill>
                <a:schemeClr val="tx1"/>
              </a:solidFill>
              <a:latin typeface="Consolas" panose="020B0609020204030204" pitchFamily="49" charset="0"/>
            </a:endParaRPr>
          </a:p>
        </p:txBody>
      </p:sp>
      <p:sp>
        <p:nvSpPr>
          <p:cNvPr id="14" name="object 3">
            <a:extLst>
              <a:ext uri="{FF2B5EF4-FFF2-40B4-BE49-F238E27FC236}">
                <a16:creationId xmlns:a16="http://schemas.microsoft.com/office/drawing/2014/main" id="{2D468701-DF38-71C9-461F-81F3B5685334}"/>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object 2"/>
          <p:cNvSpPr txBox="1"/>
          <p:nvPr/>
        </p:nvSpPr>
        <p:spPr>
          <a:xfrm>
            <a:off x="103123" y="264921"/>
            <a:ext cx="36195" cy="118745"/>
          </a:xfrm>
          <a:prstGeom prst="rect">
            <a:avLst/>
          </a:prstGeom>
        </p:spPr>
        <p:txBody>
          <a:bodyPr vert="horz" wrap="square" lIns="0" tIns="13970" rIns="0" bIns="0" rtlCol="0">
            <a:spAutoFit/>
          </a:bodyPr>
          <a:lstStyle/>
          <a:p>
            <a:pPr algn="ctr">
              <a:lnSpc>
                <a:spcPct val="100000"/>
              </a:lnSpc>
              <a:spcBef>
                <a:spcPts val="110"/>
              </a:spcBef>
            </a:pPr>
            <a:r>
              <a:rPr sz="300" dirty="0">
                <a:latin typeface="Microsoft Sans Serif"/>
                <a:cs typeface="Microsoft Sans Serif"/>
              </a:rPr>
              <a:t> </a:t>
            </a:r>
            <a:endParaRPr sz="300">
              <a:latin typeface="Microsoft Sans Serif"/>
              <a:cs typeface="Microsoft Sans Serif"/>
            </a:endParaRPr>
          </a:p>
          <a:p>
            <a:pPr algn="ctr">
              <a:lnSpc>
                <a:spcPct val="100000"/>
              </a:lnSpc>
            </a:pPr>
            <a:r>
              <a:rPr sz="300" dirty="0">
                <a:latin typeface="Microsoft Sans Serif"/>
                <a:cs typeface="Microsoft Sans Serif"/>
              </a:rPr>
              <a:t> </a:t>
            </a:r>
            <a:endParaRPr sz="300">
              <a:latin typeface="Microsoft Sans Serif"/>
              <a:cs typeface="Microsoft Sans Serif"/>
            </a:endParaRPr>
          </a:p>
        </p:txBody>
      </p:sp>
      <p:sp>
        <p:nvSpPr>
          <p:cNvPr id="4" name="object 4"/>
          <p:cNvSpPr txBox="1"/>
          <p:nvPr/>
        </p:nvSpPr>
        <p:spPr>
          <a:xfrm>
            <a:off x="4722847" y="4062881"/>
            <a:ext cx="4124766" cy="396904"/>
          </a:xfrm>
          <a:prstGeom prst="rect">
            <a:avLst/>
          </a:prstGeom>
        </p:spPr>
        <p:txBody>
          <a:bodyPr vert="horz" wrap="square" lIns="0" tIns="12065" rIns="0" bIns="0" rtlCol="0">
            <a:spAutoFit/>
          </a:bodyPr>
          <a:lstStyle/>
          <a:p>
            <a:pPr algn="ctr">
              <a:lnSpc>
                <a:spcPts val="1510"/>
              </a:lnSpc>
              <a:spcBef>
                <a:spcPts val="95"/>
              </a:spcBef>
            </a:pPr>
            <a:r>
              <a:rPr sz="1300" spc="-5" dirty="0">
                <a:latin typeface="Consolas" panose="020B0609020204030204" pitchFamily="49" charset="0"/>
                <a:cs typeface="Microsoft Sans Serif"/>
              </a:rPr>
              <a:t>Word</a:t>
            </a:r>
            <a:r>
              <a:rPr sz="1300" spc="-15" dirty="0">
                <a:latin typeface="Consolas" panose="020B0609020204030204" pitchFamily="49" charset="0"/>
                <a:cs typeface="Microsoft Sans Serif"/>
              </a:rPr>
              <a:t> </a:t>
            </a:r>
            <a:r>
              <a:rPr sz="1300" spc="-5" dirty="0">
                <a:latin typeface="Consolas" panose="020B0609020204030204" pitchFamily="49" charset="0"/>
                <a:cs typeface="Microsoft Sans Serif"/>
              </a:rPr>
              <a:t>Cloud</a:t>
            </a:r>
            <a:r>
              <a:rPr sz="1300" spc="-15" dirty="0">
                <a:latin typeface="Consolas" panose="020B0609020204030204" pitchFamily="49" charset="0"/>
                <a:cs typeface="Microsoft Sans Serif"/>
              </a:rPr>
              <a:t> </a:t>
            </a:r>
            <a:r>
              <a:rPr lang="fr-FR" sz="1300" spc="5" dirty="0">
                <a:latin typeface="Consolas" panose="020B0609020204030204" pitchFamily="49" charset="0"/>
                <a:cs typeface="Microsoft Sans Serif"/>
              </a:rPr>
              <a:t>pour</a:t>
            </a:r>
            <a:r>
              <a:rPr sz="1300" spc="-10" dirty="0">
                <a:latin typeface="Consolas" panose="020B0609020204030204" pitchFamily="49" charset="0"/>
                <a:cs typeface="Microsoft Sans Serif"/>
              </a:rPr>
              <a:t> </a:t>
            </a:r>
            <a:r>
              <a:rPr lang="fr-FR" sz="1300" spc="-10" dirty="0">
                <a:latin typeface="Consolas" panose="020B0609020204030204" pitchFamily="49" charset="0"/>
                <a:cs typeface="Microsoft Sans Serif"/>
              </a:rPr>
              <a:t>les </a:t>
            </a:r>
            <a:r>
              <a:rPr sz="1300" spc="-10" dirty="0">
                <a:latin typeface="Consolas" panose="020B0609020204030204" pitchFamily="49" charset="0"/>
                <a:cs typeface="Microsoft Sans Serif"/>
              </a:rPr>
              <a:t>20</a:t>
            </a:r>
            <a:r>
              <a:rPr sz="1300" spc="-15" dirty="0">
                <a:latin typeface="Consolas" panose="020B0609020204030204" pitchFamily="49" charset="0"/>
                <a:cs typeface="Microsoft Sans Serif"/>
              </a:rPr>
              <a:t> </a:t>
            </a:r>
            <a:r>
              <a:rPr lang="fr-FR" sz="1300" spc="-15" dirty="0">
                <a:latin typeface="Consolas" panose="020B0609020204030204" pitchFamily="49" charset="0"/>
                <a:cs typeface="Microsoft Sans Serif"/>
              </a:rPr>
              <a:t>premiers </a:t>
            </a:r>
            <a:r>
              <a:rPr lang="en-US" sz="1300" dirty="0">
                <a:latin typeface="Consolas" panose="020B0609020204030204" pitchFamily="49" charset="0"/>
                <a:cs typeface="Microsoft Sans Serif"/>
              </a:rPr>
              <a:t>Tags</a:t>
            </a:r>
            <a:r>
              <a:rPr lang="fr-FR" sz="1300" spc="-15" dirty="0">
                <a:latin typeface="Consolas" panose="020B0609020204030204" pitchFamily="49" charset="0"/>
                <a:cs typeface="Microsoft Sans Serif"/>
              </a:rPr>
              <a:t> les plus </a:t>
            </a:r>
            <a:r>
              <a:rPr lang="fr-FR" sz="1300" spc="-5" dirty="0">
                <a:latin typeface="Consolas" panose="020B0609020204030204" pitchFamily="49" charset="0"/>
                <a:cs typeface="Microsoft Sans Serif"/>
              </a:rPr>
              <a:t>fréquents </a:t>
            </a:r>
            <a:endParaRPr sz="1300" dirty="0">
              <a:latin typeface="Consolas" panose="020B0609020204030204" pitchFamily="49" charset="0"/>
              <a:cs typeface="Microsoft Sans Serif"/>
            </a:endParaRPr>
          </a:p>
        </p:txBody>
      </p:sp>
      <p:sp>
        <p:nvSpPr>
          <p:cNvPr id="5" name="object 5"/>
          <p:cNvSpPr txBox="1"/>
          <p:nvPr/>
        </p:nvSpPr>
        <p:spPr>
          <a:xfrm>
            <a:off x="3911346" y="3747922"/>
            <a:ext cx="6921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Microsoft Sans Serif"/>
                <a:cs typeface="Microsoft Sans Serif"/>
              </a:rPr>
              <a:t> </a:t>
            </a:r>
            <a:endParaRPr sz="1300">
              <a:latin typeface="Microsoft Sans Serif"/>
              <a:cs typeface="Microsoft Sans Serif"/>
            </a:endParaRPr>
          </a:p>
        </p:txBody>
      </p:sp>
      <p:sp>
        <p:nvSpPr>
          <p:cNvPr id="6" name="object 6"/>
          <p:cNvSpPr txBox="1"/>
          <p:nvPr/>
        </p:nvSpPr>
        <p:spPr>
          <a:xfrm>
            <a:off x="2441829" y="3897274"/>
            <a:ext cx="69215" cy="412115"/>
          </a:xfrm>
          <a:prstGeom prst="rect">
            <a:avLst/>
          </a:prstGeom>
        </p:spPr>
        <p:txBody>
          <a:bodyPr vert="horz" wrap="square" lIns="0" tIns="12065" rIns="0" bIns="0" rtlCol="0">
            <a:spAutoFit/>
          </a:bodyPr>
          <a:lstStyle/>
          <a:p>
            <a:pPr marL="12700">
              <a:lnSpc>
                <a:spcPts val="1525"/>
              </a:lnSpc>
              <a:spcBef>
                <a:spcPts val="95"/>
              </a:spcBef>
            </a:pPr>
            <a:r>
              <a:rPr sz="1300" spc="-5" dirty="0">
                <a:latin typeface="Microsoft Sans Serif"/>
                <a:cs typeface="Microsoft Sans Serif"/>
              </a:rPr>
              <a:t> </a:t>
            </a:r>
            <a:endParaRPr sz="1300">
              <a:latin typeface="Microsoft Sans Serif"/>
              <a:cs typeface="Microsoft Sans Serif"/>
            </a:endParaRPr>
          </a:p>
          <a:p>
            <a:pPr marL="12700">
              <a:lnSpc>
                <a:spcPts val="1525"/>
              </a:lnSpc>
            </a:pPr>
            <a:r>
              <a:rPr sz="1300" spc="-5" dirty="0">
                <a:latin typeface="Microsoft Sans Serif"/>
                <a:cs typeface="Microsoft Sans Serif"/>
              </a:rPr>
              <a:t> </a:t>
            </a:r>
            <a:endParaRPr sz="1300">
              <a:latin typeface="Microsoft Sans Serif"/>
              <a:cs typeface="Microsoft Sans Serif"/>
            </a:endParaRPr>
          </a:p>
        </p:txBody>
      </p:sp>
      <p:sp>
        <p:nvSpPr>
          <p:cNvPr id="7" name="object 7"/>
          <p:cNvSpPr txBox="1"/>
          <p:nvPr/>
        </p:nvSpPr>
        <p:spPr>
          <a:xfrm>
            <a:off x="4524247" y="4272483"/>
            <a:ext cx="69215" cy="408940"/>
          </a:xfrm>
          <a:prstGeom prst="rect">
            <a:avLst/>
          </a:prstGeom>
        </p:spPr>
        <p:txBody>
          <a:bodyPr vert="horz" wrap="square" lIns="0" tIns="12065" rIns="0" bIns="0" rtlCol="0">
            <a:spAutoFit/>
          </a:bodyPr>
          <a:lstStyle/>
          <a:p>
            <a:pPr marL="12700">
              <a:lnSpc>
                <a:spcPts val="1510"/>
              </a:lnSpc>
              <a:spcBef>
                <a:spcPts val="95"/>
              </a:spcBef>
            </a:pPr>
            <a:r>
              <a:rPr sz="1300" spc="-5" dirty="0">
                <a:latin typeface="Microsoft Sans Serif"/>
                <a:cs typeface="Microsoft Sans Serif"/>
              </a:rPr>
              <a:t> </a:t>
            </a:r>
            <a:endParaRPr sz="1300">
              <a:latin typeface="Microsoft Sans Serif"/>
              <a:cs typeface="Microsoft Sans Serif"/>
            </a:endParaRPr>
          </a:p>
          <a:p>
            <a:pPr marL="12700">
              <a:lnSpc>
                <a:spcPts val="1510"/>
              </a:lnSpc>
            </a:pPr>
            <a:r>
              <a:rPr sz="1300" spc="-5" dirty="0">
                <a:latin typeface="Microsoft Sans Serif"/>
                <a:cs typeface="Microsoft Sans Serif"/>
              </a:rPr>
              <a:t> </a:t>
            </a:r>
            <a:endParaRPr sz="1300">
              <a:latin typeface="Microsoft Sans Serif"/>
              <a:cs typeface="Microsoft Sans Serif"/>
            </a:endParaRPr>
          </a:p>
        </p:txBody>
      </p:sp>
      <p:pic>
        <p:nvPicPr>
          <p:cNvPr id="11" name="object 11"/>
          <p:cNvPicPr/>
          <p:nvPr/>
        </p:nvPicPr>
        <p:blipFill rotWithShape="1">
          <a:blip r:embed="rId2" cstate="print"/>
          <a:srcRect t="5571"/>
          <a:stretch/>
        </p:blipFill>
        <p:spPr>
          <a:xfrm>
            <a:off x="567211" y="1516336"/>
            <a:ext cx="3822193" cy="2695838"/>
          </a:xfrm>
          <a:prstGeom prst="rect">
            <a:avLst/>
          </a:prstGeom>
        </p:spPr>
      </p:pic>
      <p:sp>
        <p:nvSpPr>
          <p:cNvPr id="13" name="Slide Number Placeholder 9">
            <a:extLst>
              <a:ext uri="{FF2B5EF4-FFF2-40B4-BE49-F238E27FC236}">
                <a16:creationId xmlns:a16="http://schemas.microsoft.com/office/drawing/2014/main" id="{E95D5D84-D1FC-9C70-589A-2622EC651AD8}"/>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5</a:t>
            </a:fld>
            <a:endParaRPr lang="en-US" sz="1300" b="1" dirty="0">
              <a:solidFill>
                <a:schemeClr val="bg1"/>
              </a:solidFill>
            </a:endParaRPr>
          </a:p>
        </p:txBody>
      </p:sp>
      <p:pic>
        <p:nvPicPr>
          <p:cNvPr id="9" name="object 9"/>
          <p:cNvPicPr/>
          <p:nvPr/>
        </p:nvPicPr>
        <p:blipFill>
          <a:blip r:embed="rId3" cstate="print">
            <a:clrChange>
              <a:clrFrom>
                <a:srgbClr val="FFFFFF"/>
              </a:clrFrom>
              <a:clrTo>
                <a:srgbClr val="FFFFFF">
                  <a:alpha val="0"/>
                </a:srgbClr>
              </a:clrTo>
            </a:clrChange>
          </a:blip>
          <a:stretch>
            <a:fillRect/>
          </a:stretch>
        </p:blipFill>
        <p:spPr>
          <a:xfrm>
            <a:off x="4911917" y="1299671"/>
            <a:ext cx="3746626" cy="2346313"/>
          </a:xfrm>
          <a:prstGeom prst="rect">
            <a:avLst/>
          </a:prstGeom>
        </p:spPr>
      </p:pic>
      <p:sp>
        <p:nvSpPr>
          <p:cNvPr id="22" name="TextBox 21">
            <a:extLst>
              <a:ext uri="{FF2B5EF4-FFF2-40B4-BE49-F238E27FC236}">
                <a16:creationId xmlns:a16="http://schemas.microsoft.com/office/drawing/2014/main" id="{9A82A8D6-46E8-6ACC-81A0-A76097676AE1}"/>
              </a:ext>
            </a:extLst>
          </p:cNvPr>
          <p:cNvSpPr txBox="1"/>
          <p:nvPr/>
        </p:nvSpPr>
        <p:spPr>
          <a:xfrm>
            <a:off x="457200" y="1063337"/>
            <a:ext cx="4187387" cy="292388"/>
          </a:xfrm>
          <a:prstGeom prst="rect">
            <a:avLst/>
          </a:prstGeom>
          <a:noFill/>
        </p:spPr>
        <p:txBody>
          <a:bodyPr wrap="square">
            <a:spAutoFit/>
          </a:bodyPr>
          <a:lstStyle/>
          <a:p>
            <a:pPr algn="ctr"/>
            <a:r>
              <a:rPr lang="fr-FR" sz="1300" spc="20" dirty="0">
                <a:latin typeface="Consolas" panose="020B0609020204030204" pitchFamily="49" charset="0"/>
                <a:cs typeface="Microsoft Sans Serif"/>
              </a:rPr>
              <a:t>Distribution de Nombre de Tags par Question</a:t>
            </a:r>
            <a:endParaRPr lang="en-US"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9850"/>
          </a:xfrm>
          <a:custGeom>
            <a:avLst/>
            <a:gdLst/>
            <a:ahLst/>
            <a:cxnLst/>
            <a:rect l="l" t="t" r="r" b="b"/>
            <a:pathLst>
              <a:path w="9124950" h="5095875">
                <a:moveTo>
                  <a:pt x="9124950" y="0"/>
                </a:moveTo>
                <a:lnTo>
                  <a:pt x="8921750" y="0"/>
                </a:lnTo>
                <a:lnTo>
                  <a:pt x="8921750" y="241"/>
                </a:lnTo>
                <a:lnTo>
                  <a:pt x="8921750" y="155181"/>
                </a:lnTo>
                <a:lnTo>
                  <a:pt x="8921750" y="4892281"/>
                </a:lnTo>
                <a:lnTo>
                  <a:pt x="184150" y="4892281"/>
                </a:lnTo>
                <a:lnTo>
                  <a:pt x="184150" y="155181"/>
                </a:lnTo>
                <a:lnTo>
                  <a:pt x="8921750" y="155181"/>
                </a:lnTo>
                <a:lnTo>
                  <a:pt x="8921750" y="241"/>
                </a:lnTo>
                <a:lnTo>
                  <a:pt x="0" y="241"/>
                </a:lnTo>
                <a:lnTo>
                  <a:pt x="0" y="155181"/>
                </a:lnTo>
                <a:lnTo>
                  <a:pt x="0" y="4892281"/>
                </a:lnTo>
                <a:lnTo>
                  <a:pt x="0" y="5095481"/>
                </a:lnTo>
                <a:lnTo>
                  <a:pt x="9124950" y="5095481"/>
                </a:lnTo>
                <a:lnTo>
                  <a:pt x="9124950" y="4892662"/>
                </a:lnTo>
                <a:lnTo>
                  <a:pt x="9124950" y="4892281"/>
                </a:lnTo>
                <a:lnTo>
                  <a:pt x="9124950" y="0"/>
                </a:lnTo>
                <a:close/>
              </a:path>
            </a:pathLst>
          </a:custGeom>
          <a:solidFill>
            <a:srgbClr val="BBBBBB"/>
          </a:solidFill>
        </p:spPr>
        <p:txBody>
          <a:bodyPr wrap="square" lIns="0" tIns="0" rIns="0" bIns="0" rtlCol="0"/>
          <a:lstStyle/>
          <a:p>
            <a:endParaRPr/>
          </a:p>
        </p:txBody>
      </p:sp>
      <p:sp>
        <p:nvSpPr>
          <p:cNvPr id="3" name="object 3"/>
          <p:cNvSpPr txBox="1"/>
          <p:nvPr/>
        </p:nvSpPr>
        <p:spPr>
          <a:xfrm>
            <a:off x="8853931" y="3305683"/>
            <a:ext cx="6921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Microsoft Sans Serif"/>
                <a:cs typeface="Microsoft Sans Serif"/>
              </a:rPr>
              <a:t> </a:t>
            </a:r>
            <a:endParaRPr sz="1300">
              <a:latin typeface="Microsoft Sans Serif"/>
              <a:cs typeface="Microsoft Sans Serif"/>
            </a:endParaRPr>
          </a:p>
        </p:txBody>
      </p:sp>
      <p:sp>
        <p:nvSpPr>
          <p:cNvPr id="4" name="object 4"/>
          <p:cNvSpPr txBox="1"/>
          <p:nvPr/>
        </p:nvSpPr>
        <p:spPr>
          <a:xfrm>
            <a:off x="103123" y="3455034"/>
            <a:ext cx="6921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Microsoft Sans Serif"/>
                <a:cs typeface="Microsoft Sans Serif"/>
              </a:rPr>
              <a:t> </a:t>
            </a:r>
            <a:endParaRPr sz="1300">
              <a:latin typeface="Microsoft Sans Serif"/>
              <a:cs typeface="Microsoft Sans Serif"/>
            </a:endParaRPr>
          </a:p>
        </p:txBody>
      </p:sp>
      <p:sp>
        <p:nvSpPr>
          <p:cNvPr id="5" name="object 5"/>
          <p:cNvSpPr txBox="1"/>
          <p:nvPr/>
        </p:nvSpPr>
        <p:spPr>
          <a:xfrm>
            <a:off x="1932558" y="3455034"/>
            <a:ext cx="6921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Microsoft Sans Serif"/>
                <a:cs typeface="Microsoft Sans Serif"/>
              </a:rPr>
              <a:t> </a:t>
            </a:r>
            <a:endParaRPr sz="1300">
              <a:latin typeface="Microsoft Sans Serif"/>
              <a:cs typeface="Microsoft Sans Serif"/>
            </a:endParaRPr>
          </a:p>
        </p:txBody>
      </p:sp>
      <p:pic>
        <p:nvPicPr>
          <p:cNvPr id="6" name="object 6"/>
          <p:cNvPicPr/>
          <p:nvPr/>
        </p:nvPicPr>
        <p:blipFill rotWithShape="1">
          <a:blip r:embed="rId2" cstate="print"/>
          <a:srcRect t="4312" b="-1343"/>
          <a:stretch/>
        </p:blipFill>
        <p:spPr>
          <a:xfrm>
            <a:off x="541956" y="1050925"/>
            <a:ext cx="8060088" cy="3124201"/>
          </a:xfrm>
          <a:prstGeom prst="rect">
            <a:avLst/>
          </a:prstGeom>
        </p:spPr>
      </p:pic>
      <p:sp>
        <p:nvSpPr>
          <p:cNvPr id="8" name="Slide Number Placeholder 9">
            <a:extLst>
              <a:ext uri="{FF2B5EF4-FFF2-40B4-BE49-F238E27FC236}">
                <a16:creationId xmlns:a16="http://schemas.microsoft.com/office/drawing/2014/main" id="{56575269-CE12-371C-82DE-67B0AFB01448}"/>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6</a:t>
            </a:fld>
            <a:endParaRPr lang="en-US" sz="1300" b="1" dirty="0">
              <a:solidFill>
                <a:schemeClr val="bg1"/>
              </a:solidFill>
            </a:endParaRPr>
          </a:p>
        </p:txBody>
      </p:sp>
      <p:sp>
        <p:nvSpPr>
          <p:cNvPr id="13" name="TextBox 12">
            <a:extLst>
              <a:ext uri="{FF2B5EF4-FFF2-40B4-BE49-F238E27FC236}">
                <a16:creationId xmlns:a16="http://schemas.microsoft.com/office/drawing/2014/main" id="{43960CE3-2CE5-5E88-DD60-20093EA31259}"/>
              </a:ext>
            </a:extLst>
          </p:cNvPr>
          <p:cNvSpPr txBox="1"/>
          <p:nvPr/>
        </p:nvSpPr>
        <p:spPr>
          <a:xfrm>
            <a:off x="2001773" y="4479925"/>
            <a:ext cx="5181600" cy="292388"/>
          </a:xfrm>
          <a:prstGeom prst="rect">
            <a:avLst/>
          </a:prstGeom>
          <a:noFill/>
        </p:spPr>
        <p:txBody>
          <a:bodyPr wrap="square">
            <a:spAutoFit/>
          </a:bodyPr>
          <a:lstStyle/>
          <a:p>
            <a:pPr algn="ctr"/>
            <a:r>
              <a:rPr lang="fr-FR" sz="1300" spc="20" dirty="0">
                <a:latin typeface="Consolas" panose="020B0609020204030204" pitchFamily="49" charset="0"/>
                <a:cs typeface="Microsoft Sans Serif"/>
              </a:rPr>
              <a:t>Analyse des % de Labels couvrant les % de Questions</a:t>
            </a:r>
            <a:endParaRPr lang="en-US" sz="1300" dirty="0"/>
          </a:p>
        </p:txBody>
      </p:sp>
      <p:sp>
        <p:nvSpPr>
          <p:cNvPr id="9" name="object 3">
            <a:extLst>
              <a:ext uri="{FF2B5EF4-FFF2-40B4-BE49-F238E27FC236}">
                <a16:creationId xmlns:a16="http://schemas.microsoft.com/office/drawing/2014/main" id="{683118B8-E1D6-099C-20C1-70A0C81900B6}"/>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EXPLORATION</a:t>
            </a:r>
            <a:endParaRPr lang="en-US" kern="0" spc="300" dirty="0">
              <a:solidFill>
                <a:schemeClr val="tx1"/>
              </a:solidFill>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3">
            <a:extLst>
              <a:ext uri="{FF2B5EF4-FFF2-40B4-BE49-F238E27FC236}">
                <a16:creationId xmlns:a16="http://schemas.microsoft.com/office/drawing/2014/main" id="{09A1F1C0-4691-4CAF-1FA4-C03915B473E2}"/>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3" name="object 3"/>
          <p:cNvSpPr txBox="1"/>
          <p:nvPr/>
        </p:nvSpPr>
        <p:spPr>
          <a:xfrm>
            <a:off x="103123" y="267970"/>
            <a:ext cx="93980" cy="1040130"/>
          </a:xfrm>
          <a:prstGeom prst="rect">
            <a:avLst/>
          </a:prstGeom>
        </p:spPr>
        <p:txBody>
          <a:bodyPr vert="horz" wrap="square" lIns="0" tIns="11430" rIns="0" bIns="0" rtlCol="0">
            <a:spAutoFit/>
          </a:bodyPr>
          <a:lstStyle/>
          <a:p>
            <a:pPr marL="12700">
              <a:lnSpc>
                <a:spcPts val="280"/>
              </a:lnSpc>
              <a:spcBef>
                <a:spcPts val="90"/>
              </a:spcBef>
            </a:pPr>
            <a:r>
              <a:rPr sz="250" spc="-5" dirty="0">
                <a:latin typeface="Microsoft Sans Serif"/>
                <a:cs typeface="Microsoft Sans Serif"/>
              </a:rPr>
              <a:t> </a:t>
            </a:r>
            <a:endParaRPr sz="250">
              <a:latin typeface="Microsoft Sans Serif"/>
              <a:cs typeface="Microsoft Sans Serif"/>
            </a:endParaRPr>
          </a:p>
          <a:p>
            <a:pPr marL="70485">
              <a:lnSpc>
                <a:spcPts val="33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35"/>
              </a:lnSpc>
            </a:pPr>
            <a:r>
              <a:rPr sz="300" dirty="0">
                <a:latin typeface="Microsoft Sans Serif"/>
                <a:cs typeface="Microsoft Sans Serif"/>
              </a:rPr>
              <a:t> </a:t>
            </a:r>
            <a:endParaRPr sz="300">
              <a:latin typeface="Microsoft Sans Serif"/>
              <a:cs typeface="Microsoft Sans Serif"/>
            </a:endParaRPr>
          </a:p>
        </p:txBody>
      </p:sp>
      <p:sp>
        <p:nvSpPr>
          <p:cNvPr id="9" name="Slide Number Placeholder 9">
            <a:extLst>
              <a:ext uri="{FF2B5EF4-FFF2-40B4-BE49-F238E27FC236}">
                <a16:creationId xmlns:a16="http://schemas.microsoft.com/office/drawing/2014/main" id="{3D4FA002-590E-98E0-7631-42F9532DBB7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7</a:t>
            </a:fld>
            <a:endParaRPr lang="en-US" sz="1300" b="1" dirty="0">
              <a:solidFill>
                <a:schemeClr val="bg1"/>
              </a:solidFill>
            </a:endParaRPr>
          </a:p>
        </p:txBody>
      </p:sp>
      <p:grpSp>
        <p:nvGrpSpPr>
          <p:cNvPr id="18" name="Group 17">
            <a:extLst>
              <a:ext uri="{FF2B5EF4-FFF2-40B4-BE49-F238E27FC236}">
                <a16:creationId xmlns:a16="http://schemas.microsoft.com/office/drawing/2014/main" id="{43D38137-9C6A-08D6-9D70-CF2C337FD6BB}"/>
              </a:ext>
            </a:extLst>
          </p:cNvPr>
          <p:cNvGrpSpPr/>
          <p:nvPr/>
        </p:nvGrpSpPr>
        <p:grpSpPr>
          <a:xfrm>
            <a:off x="351035" y="1121869"/>
            <a:ext cx="4068564" cy="3211356"/>
            <a:chOff x="370840" y="1308099"/>
            <a:chExt cx="3997445" cy="3211356"/>
          </a:xfrm>
        </p:grpSpPr>
        <p:pic>
          <p:nvPicPr>
            <p:cNvPr id="5" name="object 5"/>
            <p:cNvPicPr/>
            <p:nvPr/>
          </p:nvPicPr>
          <p:blipFill rotWithShape="1">
            <a:blip r:embed="rId3" cstate="print"/>
            <a:srcRect t="6208" b="1335"/>
            <a:stretch/>
          </p:blipFill>
          <p:spPr>
            <a:xfrm>
              <a:off x="370840" y="1308099"/>
              <a:ext cx="3997445" cy="2638425"/>
            </a:xfrm>
            <a:prstGeom prst="rect">
              <a:avLst/>
            </a:prstGeom>
          </p:spPr>
        </p:pic>
        <p:sp>
          <p:nvSpPr>
            <p:cNvPr id="14" name="TextBox 13">
              <a:extLst>
                <a:ext uri="{FF2B5EF4-FFF2-40B4-BE49-F238E27FC236}">
                  <a16:creationId xmlns:a16="http://schemas.microsoft.com/office/drawing/2014/main" id="{E1867802-CA72-E881-BBA0-FF0905D9CBD4}"/>
                </a:ext>
              </a:extLst>
            </p:cNvPr>
            <p:cNvSpPr txBox="1"/>
            <p:nvPr/>
          </p:nvSpPr>
          <p:spPr>
            <a:xfrm>
              <a:off x="370840" y="4227067"/>
              <a:ext cx="3997445" cy="292388"/>
            </a:xfrm>
            <a:prstGeom prst="rect">
              <a:avLst/>
            </a:prstGeom>
            <a:noFill/>
          </p:spPr>
          <p:txBody>
            <a:bodyPr wrap="square">
              <a:spAutoFit/>
            </a:bodyPr>
            <a:lstStyle/>
            <a:p>
              <a:pPr algn="ctr"/>
              <a:r>
                <a:rPr lang="fr-FR" sz="1300" spc="20" dirty="0">
                  <a:latin typeface="Consolas" panose="020B0609020204030204" pitchFamily="49" charset="0"/>
                  <a:cs typeface="Microsoft Sans Serif"/>
                </a:rPr>
                <a:t>Word Cloud for Titres</a:t>
              </a:r>
              <a:endParaRPr lang="en-US" sz="1300" dirty="0"/>
            </a:p>
          </p:txBody>
        </p:sp>
      </p:grpSp>
      <p:grpSp>
        <p:nvGrpSpPr>
          <p:cNvPr id="19" name="Group 18">
            <a:extLst>
              <a:ext uri="{FF2B5EF4-FFF2-40B4-BE49-F238E27FC236}">
                <a16:creationId xmlns:a16="http://schemas.microsoft.com/office/drawing/2014/main" id="{50FC1F0A-C135-4BB2-223C-411769117F56}"/>
              </a:ext>
            </a:extLst>
          </p:cNvPr>
          <p:cNvGrpSpPr/>
          <p:nvPr/>
        </p:nvGrpSpPr>
        <p:grpSpPr>
          <a:xfrm>
            <a:off x="4746746" y="1125044"/>
            <a:ext cx="4046219" cy="3239930"/>
            <a:chOff x="4648200" y="1279525"/>
            <a:chExt cx="4191000" cy="3239930"/>
          </a:xfrm>
        </p:grpSpPr>
        <p:pic>
          <p:nvPicPr>
            <p:cNvPr id="13" name="object 6">
              <a:extLst>
                <a:ext uri="{FF2B5EF4-FFF2-40B4-BE49-F238E27FC236}">
                  <a16:creationId xmlns:a16="http://schemas.microsoft.com/office/drawing/2014/main" id="{3B1703FF-BB2E-AE90-D996-9D98E97E3AC5}"/>
                </a:ext>
              </a:extLst>
            </p:cNvPr>
            <p:cNvPicPr/>
            <p:nvPr/>
          </p:nvPicPr>
          <p:blipFill rotWithShape="1">
            <a:blip r:embed="rId4" cstate="print"/>
            <a:srcRect t="5599"/>
            <a:stretch/>
          </p:blipFill>
          <p:spPr>
            <a:xfrm>
              <a:off x="4648200" y="1279525"/>
              <a:ext cx="4191000" cy="2657934"/>
            </a:xfrm>
            <a:prstGeom prst="rect">
              <a:avLst/>
            </a:prstGeom>
          </p:spPr>
        </p:pic>
        <p:sp>
          <p:nvSpPr>
            <p:cNvPr id="15" name="TextBox 14">
              <a:extLst>
                <a:ext uri="{FF2B5EF4-FFF2-40B4-BE49-F238E27FC236}">
                  <a16:creationId xmlns:a16="http://schemas.microsoft.com/office/drawing/2014/main" id="{CEEAA293-90E5-0EDD-E68A-4D9FD4B1F936}"/>
                </a:ext>
              </a:extLst>
            </p:cNvPr>
            <p:cNvSpPr txBox="1"/>
            <p:nvPr/>
          </p:nvSpPr>
          <p:spPr>
            <a:xfrm>
              <a:off x="4648200" y="4227067"/>
              <a:ext cx="4073645" cy="292388"/>
            </a:xfrm>
            <a:prstGeom prst="rect">
              <a:avLst/>
            </a:prstGeom>
            <a:noFill/>
          </p:spPr>
          <p:txBody>
            <a:bodyPr wrap="square">
              <a:spAutoFit/>
            </a:bodyPr>
            <a:lstStyle/>
            <a:p>
              <a:pPr algn="ctr"/>
              <a:r>
                <a:rPr lang="fr-FR" sz="1300" spc="20" dirty="0">
                  <a:latin typeface="Consolas" panose="020B0609020204030204" pitchFamily="49" charset="0"/>
                  <a:cs typeface="Microsoft Sans Serif"/>
                </a:rPr>
                <a:t>Word Cloud for Body</a:t>
              </a:r>
              <a:endParaRPr lang="en-US" sz="1300" dirty="0"/>
            </a:p>
          </p:txBody>
        </p:sp>
      </p:grpSp>
      <p:cxnSp>
        <p:nvCxnSpPr>
          <p:cNvPr id="10" name="Straight Connector 9">
            <a:extLst>
              <a:ext uri="{FF2B5EF4-FFF2-40B4-BE49-F238E27FC236}">
                <a16:creationId xmlns:a16="http://schemas.microsoft.com/office/drawing/2014/main" id="{E939AEE0-3ACA-712A-E8F0-C485919C1BE6}"/>
              </a:ext>
            </a:extLst>
          </p:cNvPr>
          <p:cNvCxnSpPr>
            <a:cxnSpLocks/>
          </p:cNvCxnSpPr>
          <p:nvPr/>
        </p:nvCxnSpPr>
        <p:spPr>
          <a:xfrm>
            <a:off x="4572000" y="974725"/>
            <a:ext cx="0" cy="3733800"/>
          </a:xfrm>
          <a:prstGeom prst="line">
            <a:avLst/>
          </a:prstGeom>
          <a:ln>
            <a:solidFill>
              <a:srgbClr val="F97F18"/>
            </a:solidFill>
            <a:prstDash val="dashDot"/>
          </a:ln>
        </p:spPr>
        <p:style>
          <a:lnRef idx="1">
            <a:schemeClr val="accent1"/>
          </a:lnRef>
          <a:fillRef idx="0">
            <a:schemeClr val="accent1"/>
          </a:fillRef>
          <a:effectRef idx="0">
            <a:schemeClr val="accent1"/>
          </a:effectRef>
          <a:fontRef idx="minor">
            <a:schemeClr val="tx1"/>
          </a:fontRef>
        </p:style>
      </p:cxnSp>
      <p:sp>
        <p:nvSpPr>
          <p:cNvPr id="16" name="object 3">
            <a:extLst>
              <a:ext uri="{FF2B5EF4-FFF2-40B4-BE49-F238E27FC236}">
                <a16:creationId xmlns:a16="http://schemas.microsoft.com/office/drawing/2014/main" id="{56F91191-A2BF-9400-D1A5-12B3F798434A}"/>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EXPLORATION</a:t>
            </a:r>
            <a:endParaRPr lang="en-US" kern="0" spc="300" dirty="0">
              <a:solidFill>
                <a:schemeClr val="tx1"/>
              </a:solidFill>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2"/>
            <a:ext cx="9144000" cy="5149850"/>
          </a:xfrm>
          <a:custGeom>
            <a:avLst/>
            <a:gdLst/>
            <a:ahLst/>
            <a:cxnLst/>
            <a:rect l="l" t="t" r="r" b="b"/>
            <a:pathLst>
              <a:path w="9144000" h="5133975">
                <a:moveTo>
                  <a:pt x="9144000" y="0"/>
                </a:moveTo>
                <a:lnTo>
                  <a:pt x="8940800" y="0"/>
                </a:lnTo>
                <a:lnTo>
                  <a:pt x="8940800" y="241"/>
                </a:lnTo>
                <a:lnTo>
                  <a:pt x="8940800" y="193281"/>
                </a:lnTo>
                <a:lnTo>
                  <a:pt x="8940800" y="4930381"/>
                </a:lnTo>
                <a:lnTo>
                  <a:pt x="203200" y="4930381"/>
                </a:lnTo>
                <a:lnTo>
                  <a:pt x="203200" y="193281"/>
                </a:lnTo>
                <a:lnTo>
                  <a:pt x="8940800" y="193281"/>
                </a:lnTo>
                <a:lnTo>
                  <a:pt x="8940800" y="241"/>
                </a:lnTo>
                <a:lnTo>
                  <a:pt x="0" y="241"/>
                </a:lnTo>
                <a:lnTo>
                  <a:pt x="0" y="193281"/>
                </a:lnTo>
                <a:lnTo>
                  <a:pt x="0" y="4930381"/>
                </a:lnTo>
                <a:lnTo>
                  <a:pt x="0" y="5133581"/>
                </a:lnTo>
                <a:lnTo>
                  <a:pt x="9144000" y="5133581"/>
                </a:lnTo>
                <a:lnTo>
                  <a:pt x="9144000" y="4930775"/>
                </a:lnTo>
                <a:lnTo>
                  <a:pt x="9144000" y="4930381"/>
                </a:lnTo>
                <a:lnTo>
                  <a:pt x="9144000" y="0"/>
                </a:lnTo>
                <a:close/>
              </a:path>
            </a:pathLst>
          </a:custGeom>
          <a:solidFill>
            <a:srgbClr val="BBBBBB"/>
          </a:solidFill>
        </p:spPr>
        <p:txBody>
          <a:bodyPr wrap="square" lIns="0" tIns="0" rIns="0" bIns="0" rtlCol="0"/>
          <a:lstStyle/>
          <a:p>
            <a:endParaRPr/>
          </a:p>
        </p:txBody>
      </p:sp>
      <p:sp>
        <p:nvSpPr>
          <p:cNvPr id="7" name="Slide Number Placeholder 9">
            <a:extLst>
              <a:ext uri="{FF2B5EF4-FFF2-40B4-BE49-F238E27FC236}">
                <a16:creationId xmlns:a16="http://schemas.microsoft.com/office/drawing/2014/main" id="{7D677D70-F743-9EFB-6CEF-CCDAD92025A5}"/>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8</a:t>
            </a:fld>
            <a:endParaRPr lang="en-US" sz="1300" b="1" dirty="0">
              <a:solidFill>
                <a:schemeClr val="bg1"/>
              </a:solidFill>
            </a:endParaRPr>
          </a:p>
        </p:txBody>
      </p:sp>
      <p:grpSp>
        <p:nvGrpSpPr>
          <p:cNvPr id="11" name="Group 10">
            <a:extLst>
              <a:ext uri="{FF2B5EF4-FFF2-40B4-BE49-F238E27FC236}">
                <a16:creationId xmlns:a16="http://schemas.microsoft.com/office/drawing/2014/main" id="{D5E173A5-069D-C610-F953-9B94E34121FE}"/>
              </a:ext>
            </a:extLst>
          </p:cNvPr>
          <p:cNvGrpSpPr/>
          <p:nvPr/>
        </p:nvGrpSpPr>
        <p:grpSpPr>
          <a:xfrm>
            <a:off x="228600" y="1050925"/>
            <a:ext cx="8624348" cy="3353130"/>
            <a:chOff x="228600" y="974725"/>
            <a:chExt cx="8624348" cy="3353130"/>
          </a:xfrm>
        </p:grpSpPr>
        <p:pic>
          <p:nvPicPr>
            <p:cNvPr id="4" name="object 4"/>
            <p:cNvPicPr/>
            <p:nvPr/>
          </p:nvPicPr>
          <p:blipFill rotWithShape="1">
            <a:blip r:embed="rId2" cstate="print"/>
            <a:srcRect b="1847"/>
            <a:stretch/>
          </p:blipFill>
          <p:spPr>
            <a:xfrm>
              <a:off x="228600" y="1050925"/>
              <a:ext cx="4199044" cy="3276930"/>
            </a:xfrm>
            <a:prstGeom prst="rect">
              <a:avLst/>
            </a:prstGeom>
          </p:spPr>
        </p:pic>
        <p:pic>
          <p:nvPicPr>
            <p:cNvPr id="5" name="object 5"/>
            <p:cNvPicPr/>
            <p:nvPr/>
          </p:nvPicPr>
          <p:blipFill>
            <a:blip r:embed="rId3" cstate="print"/>
            <a:stretch>
              <a:fillRect/>
            </a:stretch>
          </p:blipFill>
          <p:spPr>
            <a:xfrm>
              <a:off x="4724400" y="1127125"/>
              <a:ext cx="4128548" cy="3200730"/>
            </a:xfrm>
            <a:prstGeom prst="rect">
              <a:avLst/>
            </a:prstGeom>
          </p:spPr>
        </p:pic>
        <p:sp>
          <p:nvSpPr>
            <p:cNvPr id="9" name="TextBox 8">
              <a:extLst>
                <a:ext uri="{FF2B5EF4-FFF2-40B4-BE49-F238E27FC236}">
                  <a16:creationId xmlns:a16="http://schemas.microsoft.com/office/drawing/2014/main" id="{293CDECF-5CC1-BFE0-B4A7-B19ED61AE97D}"/>
                </a:ext>
              </a:extLst>
            </p:cNvPr>
            <p:cNvSpPr txBox="1"/>
            <p:nvPr/>
          </p:nvSpPr>
          <p:spPr>
            <a:xfrm>
              <a:off x="403436" y="974725"/>
              <a:ext cx="3505201" cy="292388"/>
            </a:xfrm>
            <a:prstGeom prst="rect">
              <a:avLst/>
            </a:prstGeom>
            <a:solidFill>
              <a:schemeClr val="bg1"/>
            </a:solidFill>
          </p:spPr>
          <p:txBody>
            <a:bodyPr wrap="square">
              <a:spAutoFit/>
            </a:bodyPr>
            <a:lstStyle/>
            <a:p>
              <a:pPr algn="ctr"/>
              <a:r>
                <a:rPr lang="en-US" sz="1300" b="1" spc="20" dirty="0">
                  <a:latin typeface="Consolas" panose="020B0609020204030204" pitchFamily="49" charset="0"/>
                  <a:cs typeface="Microsoft Sans Serif"/>
                </a:rPr>
                <a:t>Spearman Correlation Heatmap</a:t>
              </a:r>
              <a:endParaRPr lang="en-US" sz="1300" b="1" dirty="0"/>
            </a:p>
          </p:txBody>
        </p:sp>
        <p:sp>
          <p:nvSpPr>
            <p:cNvPr id="10" name="TextBox 9">
              <a:extLst>
                <a:ext uri="{FF2B5EF4-FFF2-40B4-BE49-F238E27FC236}">
                  <a16:creationId xmlns:a16="http://schemas.microsoft.com/office/drawing/2014/main" id="{432007C6-AFAD-D259-9082-E98AD0D26F3E}"/>
                </a:ext>
              </a:extLst>
            </p:cNvPr>
            <p:cNvSpPr txBox="1"/>
            <p:nvPr/>
          </p:nvSpPr>
          <p:spPr>
            <a:xfrm>
              <a:off x="4762499" y="974725"/>
              <a:ext cx="3505201" cy="292388"/>
            </a:xfrm>
            <a:prstGeom prst="rect">
              <a:avLst/>
            </a:prstGeom>
            <a:solidFill>
              <a:schemeClr val="bg1"/>
            </a:solidFill>
          </p:spPr>
          <p:txBody>
            <a:bodyPr wrap="square">
              <a:spAutoFit/>
            </a:bodyPr>
            <a:lstStyle/>
            <a:p>
              <a:pPr algn="ctr"/>
              <a:r>
                <a:rPr lang="en-US" sz="1300" b="1" spc="20" dirty="0">
                  <a:latin typeface="Consolas" panose="020B0609020204030204" pitchFamily="49" charset="0"/>
                  <a:cs typeface="Microsoft Sans Serif"/>
                </a:rPr>
                <a:t>Pearson Correlation Heatmap</a:t>
              </a:r>
              <a:endParaRPr lang="en-US" sz="1300" b="1" dirty="0"/>
            </a:p>
          </p:txBody>
        </p:sp>
      </p:grpSp>
      <p:cxnSp>
        <p:nvCxnSpPr>
          <p:cNvPr id="13" name="Straight Connector 12">
            <a:extLst>
              <a:ext uri="{FF2B5EF4-FFF2-40B4-BE49-F238E27FC236}">
                <a16:creationId xmlns:a16="http://schemas.microsoft.com/office/drawing/2014/main" id="{732E37D7-D753-36E1-C4A0-A79AA81F3E14}"/>
              </a:ext>
            </a:extLst>
          </p:cNvPr>
          <p:cNvCxnSpPr>
            <a:cxnSpLocks/>
          </p:cNvCxnSpPr>
          <p:nvPr/>
        </p:nvCxnSpPr>
        <p:spPr>
          <a:xfrm>
            <a:off x="4572000" y="974725"/>
            <a:ext cx="0" cy="3733800"/>
          </a:xfrm>
          <a:prstGeom prst="line">
            <a:avLst/>
          </a:prstGeom>
          <a:ln>
            <a:solidFill>
              <a:srgbClr val="F97F18"/>
            </a:solidFill>
            <a:prstDash val="dashDot"/>
          </a:ln>
        </p:spPr>
        <p:style>
          <a:lnRef idx="1">
            <a:schemeClr val="accent1"/>
          </a:lnRef>
          <a:fillRef idx="0">
            <a:schemeClr val="accent1"/>
          </a:fillRef>
          <a:effectRef idx="0">
            <a:schemeClr val="accent1"/>
          </a:effectRef>
          <a:fontRef idx="minor">
            <a:schemeClr val="tx1"/>
          </a:fontRef>
        </p:style>
      </p:cxnSp>
      <p:sp>
        <p:nvSpPr>
          <p:cNvPr id="20" name="object 3">
            <a:extLst>
              <a:ext uri="{FF2B5EF4-FFF2-40B4-BE49-F238E27FC236}">
                <a16:creationId xmlns:a16="http://schemas.microsoft.com/office/drawing/2014/main" id="{E185419D-5645-0A4E-5BE9-940DE11B94BA}"/>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EXPLORATION</a:t>
            </a:r>
            <a:endParaRPr lang="en-US" kern="0" spc="300" dirty="0">
              <a:solidFill>
                <a:schemeClr val="tx1"/>
              </a:solidFill>
              <a:latin typeface="Consolas" panose="020B060902020403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D52A0018-B8F2-9AF1-CFC3-D63D45C5AE80}"/>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489953213"/>
              </p:ext>
            </p:extLst>
          </p:nvPr>
        </p:nvGraphicFramePr>
        <p:xfrm>
          <a:off x="351853" y="845572"/>
          <a:ext cx="8449564" cy="3648301"/>
        </p:xfrm>
        <a:graphic>
          <a:graphicData uri="http://schemas.openxmlformats.org/drawingml/2006/table">
            <a:tbl>
              <a:tblPr firstRow="1" bandRow="1">
                <a:tableStyleId>{2D5ABB26-0587-4C30-8999-92F81FD0307C}</a:tableStyleId>
              </a:tblPr>
              <a:tblGrid>
                <a:gridCol w="2888923">
                  <a:extLst>
                    <a:ext uri="{9D8B030D-6E8A-4147-A177-3AD203B41FA5}">
                      <a16:colId xmlns:a16="http://schemas.microsoft.com/office/drawing/2014/main" val="20000"/>
                    </a:ext>
                  </a:extLst>
                </a:gridCol>
                <a:gridCol w="5560641">
                  <a:extLst>
                    <a:ext uri="{9D8B030D-6E8A-4147-A177-3AD203B41FA5}">
                      <a16:colId xmlns:a16="http://schemas.microsoft.com/office/drawing/2014/main" val="20001"/>
                    </a:ext>
                  </a:extLst>
                </a:gridCol>
              </a:tblGrid>
              <a:tr h="328858">
                <a:tc>
                  <a:txBody>
                    <a:bodyPr/>
                    <a:lstStyle/>
                    <a:p>
                      <a:pPr marL="19685" algn="ctr">
                        <a:lnSpc>
                          <a:spcPts val="2030"/>
                        </a:lnSpc>
                      </a:pPr>
                      <a:r>
                        <a:rPr sz="2000" b="1" spc="-5" dirty="0">
                          <a:solidFill>
                            <a:srgbClr val="FFFFFF"/>
                          </a:solidFill>
                          <a:latin typeface="Consolas" panose="020B0609020204030204" pitchFamily="49" charset="0"/>
                          <a:cs typeface="Arial"/>
                        </a:rPr>
                        <a:t>Traitement</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sz="2000" b="1" dirty="0">
                          <a:solidFill>
                            <a:srgbClr val="FFFFFF"/>
                          </a:solidFill>
                          <a:latin typeface="Consolas" panose="020B0609020204030204" pitchFamily="49" charset="0"/>
                          <a:cs typeface="Arial"/>
                        </a:rPr>
                        <a:t>Description</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extLst>
                  <a:ext uri="{0D108BD9-81ED-4DB2-BD59-A6C34878D82A}">
                    <a16:rowId xmlns:a16="http://schemas.microsoft.com/office/drawing/2014/main" val="10000"/>
                  </a:ext>
                </a:extLst>
              </a:tr>
              <a:tr h="437632">
                <a:tc>
                  <a:txBody>
                    <a:bodyPr/>
                    <a:lstStyle/>
                    <a:p>
                      <a:pPr marL="77470" algn="l">
                        <a:lnSpc>
                          <a:spcPts val="1380"/>
                        </a:lnSpc>
                      </a:pPr>
                      <a:r>
                        <a:rPr sz="1200" b="1" spc="-5" dirty="0">
                          <a:solidFill>
                            <a:sysClr val="windowText" lastClr="000000"/>
                          </a:solidFill>
                          <a:effectLst/>
                          <a:latin typeface="Courier New" panose="02070309020205020404" pitchFamily="49" charset="0"/>
                          <a:cs typeface="Courier New" panose="02070309020205020404" pitchFamily="49" charset="0"/>
                        </a:rPr>
                        <a:t>Suppression</a:t>
                      </a:r>
                      <a:r>
                        <a:rPr sz="1200" b="1" spc="-40" dirty="0">
                          <a:solidFill>
                            <a:sysClr val="windowText" lastClr="000000"/>
                          </a:solidFill>
                          <a:effectLst/>
                          <a:latin typeface="Courier New" panose="02070309020205020404" pitchFamily="49" charset="0"/>
                          <a:cs typeface="Courier New" panose="02070309020205020404" pitchFamily="49" charset="0"/>
                        </a:rPr>
                        <a:t> </a:t>
                      </a:r>
                      <a:r>
                        <a:rPr sz="1200" b="1" spc="-10" dirty="0">
                          <a:solidFill>
                            <a:sysClr val="windowText" lastClr="000000"/>
                          </a:solidFill>
                          <a:effectLst/>
                          <a:latin typeface="Courier New" panose="02070309020205020404" pitchFamily="49" charset="0"/>
                          <a:cs typeface="Courier New" panose="02070309020205020404" pitchFamily="49" charset="0"/>
                        </a:rPr>
                        <a:t>des</a:t>
                      </a:r>
                      <a:r>
                        <a:rPr sz="1200" b="1" spc="-15" dirty="0">
                          <a:solidFill>
                            <a:sysClr val="windowText" lastClr="000000"/>
                          </a:solidFill>
                          <a:effectLst/>
                          <a:latin typeface="Courier New" panose="02070309020205020404" pitchFamily="49" charset="0"/>
                          <a:cs typeface="Courier New" panose="02070309020205020404" pitchFamily="49" charset="0"/>
                        </a:rPr>
                        <a:t> </a:t>
                      </a:r>
                      <a:r>
                        <a:rPr sz="1200" b="1" spc="-5" dirty="0">
                          <a:solidFill>
                            <a:sysClr val="windowText" lastClr="000000"/>
                          </a:solidFill>
                          <a:effectLst/>
                          <a:latin typeface="Courier New" panose="02070309020205020404" pitchFamily="49" charset="0"/>
                          <a:cs typeface="Courier New" panose="02070309020205020404" pitchFamily="49" charset="0"/>
                        </a:rPr>
                        <a:t>balise</a:t>
                      </a:r>
                      <a:r>
                        <a:rPr sz="1200" b="1" spc="-40" dirty="0">
                          <a:solidFill>
                            <a:sysClr val="windowText" lastClr="000000"/>
                          </a:solidFill>
                          <a:effectLst/>
                          <a:latin typeface="Courier New" panose="02070309020205020404" pitchFamily="49" charset="0"/>
                          <a:cs typeface="Courier New" panose="02070309020205020404" pitchFamily="49" charset="0"/>
                        </a:rPr>
                        <a:t> </a:t>
                      </a:r>
                      <a:r>
                        <a:rPr sz="1200" b="1" spc="-5" dirty="0">
                          <a:solidFill>
                            <a:sysClr val="windowText" lastClr="000000"/>
                          </a:solidFill>
                          <a:effectLst/>
                          <a:latin typeface="Courier New" panose="02070309020205020404" pitchFamily="49" charset="0"/>
                          <a:cs typeface="Courier New" panose="02070309020205020404" pitchFamily="49" charset="0"/>
                        </a:rPr>
                        <a:t>HTML</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80"/>
                        </a:lnSpc>
                      </a:pPr>
                      <a:r>
                        <a:rPr sz="1200" spc="-10" dirty="0">
                          <a:latin typeface="Courier New" panose="02070309020205020404" pitchFamily="49" charset="0"/>
                          <a:cs typeface="Courier New" panose="02070309020205020404" pitchFamily="49" charset="0"/>
                        </a:rPr>
                        <a:t>S</a:t>
                      </a:r>
                      <a:r>
                        <a:rPr sz="1200" dirty="0">
                          <a:latin typeface="Courier New" panose="02070309020205020404" pitchFamily="49" charset="0"/>
                          <a:cs typeface="Courier New" panose="02070309020205020404" pitchFamily="49" charset="0"/>
                        </a:rPr>
                        <a:t>upp</a:t>
                      </a:r>
                      <a:r>
                        <a:rPr sz="1200" spc="5" dirty="0">
                          <a:latin typeface="Courier New" panose="02070309020205020404" pitchFamily="49" charset="0"/>
                          <a:cs typeface="Courier New" panose="02070309020205020404" pitchFamily="49" charset="0"/>
                        </a:rPr>
                        <a:t>r</a:t>
                      </a:r>
                      <a:r>
                        <a:rPr sz="1200" dirty="0">
                          <a:latin typeface="Courier New" panose="02070309020205020404" pitchFamily="49" charset="0"/>
                          <a:cs typeface="Courier New" panose="02070309020205020404" pitchFamily="49" charset="0"/>
                        </a:rPr>
                        <a:t>ess</a:t>
                      </a:r>
                      <a:r>
                        <a:rPr sz="1200" spc="-10" dirty="0">
                          <a:latin typeface="Courier New" panose="02070309020205020404" pitchFamily="49" charset="0"/>
                          <a:cs typeface="Courier New" panose="02070309020205020404" pitchFamily="49" charset="0"/>
                        </a:rPr>
                        <a:t>i</a:t>
                      </a:r>
                      <a:r>
                        <a:rPr sz="1200" dirty="0">
                          <a:latin typeface="Courier New" panose="02070309020205020404" pitchFamily="49" charset="0"/>
                          <a:cs typeface="Courier New" panose="02070309020205020404" pitchFamily="49" charset="0"/>
                        </a:rPr>
                        <a:t>o</a:t>
                      </a:r>
                      <a:r>
                        <a:rPr sz="1200" spc="10" dirty="0">
                          <a:latin typeface="Courier New" panose="02070309020205020404" pitchFamily="49" charset="0"/>
                          <a:cs typeface="Courier New" panose="02070309020205020404" pitchFamily="49" charset="0"/>
                        </a:rPr>
                        <a:t>n</a:t>
                      </a:r>
                      <a:r>
                        <a:rPr sz="1200" spc="-8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5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ba</a:t>
                      </a:r>
                      <a:r>
                        <a:rPr sz="1200" spc="-10" dirty="0">
                          <a:latin typeface="Courier New" panose="02070309020205020404" pitchFamily="49" charset="0"/>
                          <a:cs typeface="Courier New" panose="02070309020205020404" pitchFamily="49" charset="0"/>
                        </a:rPr>
                        <a:t>li</a:t>
                      </a:r>
                      <a:r>
                        <a:rPr sz="1200" dirty="0">
                          <a:latin typeface="Courier New" panose="02070309020205020404" pitchFamily="49" charset="0"/>
                          <a:cs typeface="Courier New" panose="02070309020205020404" pitchFamily="49" charset="0"/>
                        </a:rPr>
                        <a:t>ses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379680">
                <a:tc>
                  <a:txBody>
                    <a:bodyPr/>
                    <a:lstStyle/>
                    <a:p>
                      <a:pPr marL="77470" algn="l">
                        <a:lnSpc>
                          <a:spcPts val="1405"/>
                        </a:lnSpc>
                      </a:pPr>
                      <a:r>
                        <a:rPr sz="1200" b="1" spc="25" dirty="0">
                          <a:solidFill>
                            <a:sysClr val="windowText" lastClr="000000"/>
                          </a:solidFill>
                          <a:effectLst/>
                          <a:latin typeface="Courier New" panose="02070309020205020404" pitchFamily="49" charset="0"/>
                          <a:cs typeface="Courier New" panose="02070309020205020404" pitchFamily="49" charset="0"/>
                        </a:rPr>
                        <a:t>Nettoyage</a:t>
                      </a:r>
                      <a:r>
                        <a:rPr sz="1200" b="1" spc="-5" dirty="0">
                          <a:solidFill>
                            <a:sysClr val="windowText" lastClr="000000"/>
                          </a:solidFill>
                          <a:effectLst/>
                          <a:latin typeface="Courier New" panose="02070309020205020404" pitchFamily="49" charset="0"/>
                          <a:cs typeface="Courier New" panose="02070309020205020404" pitchFamily="49" charset="0"/>
                        </a:rPr>
                        <a:t> </a:t>
                      </a:r>
                      <a:r>
                        <a:rPr sz="1200" b="1" spc="25" dirty="0">
                          <a:solidFill>
                            <a:sysClr val="windowText" lastClr="000000"/>
                          </a:solidFill>
                          <a:effectLst/>
                          <a:latin typeface="Courier New" panose="02070309020205020404" pitchFamily="49" charset="0"/>
                          <a:cs typeface="Courier New" panose="02070309020205020404" pitchFamily="49" charset="0"/>
                        </a:rPr>
                        <a:t>du</a:t>
                      </a:r>
                      <a:r>
                        <a:rPr sz="1200" b="1" spc="-5" dirty="0">
                          <a:solidFill>
                            <a:sysClr val="windowText" lastClr="000000"/>
                          </a:solidFill>
                          <a:effectLst/>
                          <a:latin typeface="Courier New" panose="02070309020205020404" pitchFamily="49" charset="0"/>
                          <a:cs typeface="Courier New" panose="02070309020205020404" pitchFamily="49" charset="0"/>
                        </a:rPr>
                        <a:t> </a:t>
                      </a:r>
                      <a:r>
                        <a:rPr sz="1200" b="1" spc="25" dirty="0">
                          <a:solidFill>
                            <a:sysClr val="windowText" lastClr="000000"/>
                          </a:solidFill>
                          <a:effectLst/>
                          <a:latin typeface="Courier New" panose="02070309020205020404" pitchFamily="49" charset="0"/>
                          <a:cs typeface="Courier New" panose="02070309020205020404" pitchFamily="49" charset="0"/>
                        </a:rPr>
                        <a:t>texte</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285" indent="-171450">
                        <a:lnSpc>
                          <a:spcPct val="100000"/>
                        </a:lnSpc>
                        <a:spcBef>
                          <a:spcPts val="515"/>
                        </a:spcBef>
                        <a:buFont typeface="Arial MT"/>
                        <a:buChar char="•"/>
                        <a:tabLst>
                          <a:tab pos="248920" algn="l"/>
                        </a:tabLst>
                      </a:pPr>
                      <a:r>
                        <a:rPr sz="1200" b="1" spc="-5" dirty="0">
                          <a:latin typeface="Courier New" panose="02070309020205020404" pitchFamily="49" charset="0"/>
                          <a:cs typeface="Courier New" panose="02070309020205020404" pitchFamily="49" charset="0"/>
                        </a:rPr>
                        <a:t>Remplissage</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a:t>
                      </a:r>
                      <a:r>
                        <a:rPr sz="1200" spc="-5" dirty="0">
                          <a:latin typeface="Courier New" panose="02070309020205020404" pitchFamily="49" charset="0"/>
                          <a:cs typeface="Courier New" panose="02070309020205020404" pitchFamily="49" charset="0"/>
                        </a:rPr>
                        <a:t> Gestion</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valeurs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manquantes.</a:t>
                      </a:r>
                      <a:r>
                        <a:rPr sz="1200" spc="2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 </a:t>
                      </a:r>
                    </a:p>
                    <a:p>
                      <a:pPr marL="248285" indent="-171450">
                        <a:lnSpc>
                          <a:spcPct val="100000"/>
                        </a:lnSpc>
                        <a:spcBef>
                          <a:spcPts val="505"/>
                        </a:spcBef>
                        <a:buFont typeface="Arial MT"/>
                        <a:buChar char="•"/>
                        <a:tabLst>
                          <a:tab pos="248920" algn="l"/>
                        </a:tabLst>
                      </a:pPr>
                      <a:r>
                        <a:rPr sz="1200" b="1" spc="-5" dirty="0">
                          <a:latin typeface="Courier New" panose="02070309020205020404" pitchFamily="49" charset="0"/>
                          <a:cs typeface="Courier New" panose="02070309020205020404" pitchFamily="49" charset="0"/>
                        </a:rPr>
                        <a:t>Minuscules</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Conversion </a:t>
                      </a:r>
                      <a:r>
                        <a:rPr sz="1200" dirty="0">
                          <a:latin typeface="Courier New" panose="02070309020205020404" pitchFamily="49" charset="0"/>
                          <a:cs typeface="Courier New" panose="02070309020205020404" pitchFamily="49" charset="0"/>
                        </a:rPr>
                        <a:t>en</a:t>
                      </a:r>
                      <a:r>
                        <a:rPr sz="1200" spc="-5" dirty="0">
                          <a:latin typeface="Courier New" panose="02070309020205020404" pitchFamily="49" charset="0"/>
                          <a:cs typeface="Courier New" panose="02070309020205020404" pitchFamily="49" charset="0"/>
                        </a:rPr>
                        <a:t> lettres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minuscules.</a:t>
                      </a:r>
                      <a:r>
                        <a:rPr sz="1200" spc="2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 </a:t>
                      </a:r>
                    </a:p>
                    <a:p>
                      <a:pPr marL="248285" indent="-171450">
                        <a:lnSpc>
                          <a:spcPct val="100000"/>
                        </a:lnSpc>
                        <a:spcBef>
                          <a:spcPts val="505"/>
                        </a:spcBef>
                        <a:buFont typeface="Arial MT"/>
                        <a:buChar char="•"/>
                        <a:tabLst>
                          <a:tab pos="248920" algn="l"/>
                        </a:tabLst>
                      </a:pPr>
                      <a:r>
                        <a:rPr sz="1200" b="1" spc="-5" dirty="0">
                          <a:latin typeface="Courier New" panose="02070309020205020404" pitchFamily="49" charset="0"/>
                          <a:cs typeface="Courier New" panose="02070309020205020404" pitchFamily="49" charset="0"/>
                        </a:rPr>
                        <a:t>Nettoyage</a:t>
                      </a:r>
                      <a:r>
                        <a:rPr sz="120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Suppression</a:t>
                      </a:r>
                      <a:r>
                        <a:rPr sz="1200" spc="5" dirty="0">
                          <a:latin typeface="Courier New" panose="02070309020205020404" pitchFamily="49" charset="0"/>
                          <a:cs typeface="Courier New" panose="02070309020205020404" pitchFamily="49" charset="0"/>
                        </a:rPr>
                        <a:t> </a:t>
                      </a:r>
                      <a:r>
                        <a:rPr sz="1200" spc="-10" dirty="0">
                          <a:latin typeface="Courier New" panose="02070309020205020404" pitchFamily="49" charset="0"/>
                          <a:cs typeface="Courier New" panose="02070309020205020404" pitchFamily="49" charset="0"/>
                        </a:rPr>
                        <a:t>de</a:t>
                      </a:r>
                      <a:r>
                        <a:rPr sz="120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caractères</a:t>
                      </a:r>
                      <a:r>
                        <a:rPr sz="120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indésirables.</a:t>
                      </a:r>
                      <a:r>
                        <a:rPr sz="1200" dirty="0">
                          <a:latin typeface="Courier New" panose="02070309020205020404" pitchFamily="49" charset="0"/>
                          <a:cs typeface="Courier New" panose="02070309020205020404" pitchFamily="49" charset="0"/>
                        </a:rPr>
                        <a:t> </a:t>
                      </a:r>
                    </a:p>
                    <a:p>
                      <a:pPr marL="248285" indent="-171450">
                        <a:lnSpc>
                          <a:spcPct val="100000"/>
                        </a:lnSpc>
                        <a:spcBef>
                          <a:spcPts val="505"/>
                        </a:spcBef>
                        <a:buFont typeface="Arial MT"/>
                        <a:buChar char="•"/>
                        <a:tabLst>
                          <a:tab pos="248920" algn="l"/>
                        </a:tabLst>
                      </a:pPr>
                      <a:r>
                        <a:rPr sz="1200" b="1" spc="-5" dirty="0">
                          <a:latin typeface="Courier New" panose="02070309020205020404" pitchFamily="49" charset="0"/>
                          <a:cs typeface="Courier New" panose="02070309020205020404" pitchFamily="49" charset="0"/>
                        </a:rPr>
                        <a:t>Stopwords</a:t>
                      </a:r>
                      <a:r>
                        <a:rPr sz="1200" spc="-5" dirty="0">
                          <a:latin typeface="Courier New" panose="02070309020205020404" pitchFamily="49" charset="0"/>
                          <a:cs typeface="Courier New" panose="02070309020205020404" pitchFamily="49" charset="0"/>
                        </a:rPr>
                        <a:t>: Suppression</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mots </a:t>
                      </a:r>
                      <a:r>
                        <a:rPr sz="1200" dirty="0">
                          <a:latin typeface="Courier New" panose="02070309020205020404" pitchFamily="49" charset="0"/>
                          <a:cs typeface="Courier New" panose="02070309020205020404" pitchFamily="49" charset="0"/>
                        </a:rPr>
                        <a:t>vides. </a:t>
                      </a:r>
                    </a:p>
                    <a:p>
                      <a:pPr marL="248285" indent="-171450">
                        <a:lnSpc>
                          <a:spcPts val="1400"/>
                        </a:lnSpc>
                        <a:spcBef>
                          <a:spcPts val="505"/>
                        </a:spcBef>
                        <a:buFont typeface="Arial MT"/>
                        <a:buChar char="•"/>
                        <a:tabLst>
                          <a:tab pos="248920" algn="l"/>
                        </a:tabLst>
                      </a:pPr>
                      <a:r>
                        <a:rPr sz="1200" b="1" i="0" spc="-5" dirty="0">
                          <a:latin typeface="Courier New" panose="02070309020205020404" pitchFamily="49" charset="0"/>
                          <a:cs typeface="Courier New" panose="02070309020205020404" pitchFamily="49" charset="0"/>
                        </a:rPr>
                        <a:t>URL</a:t>
                      </a:r>
                      <a:r>
                        <a:rPr sz="1200" spc="-2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a:t>
                      </a:r>
                      <a:r>
                        <a:rPr sz="1200" spc="-1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Suppression</a:t>
                      </a:r>
                      <a:r>
                        <a:rPr sz="1200" spc="-1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2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liens</a:t>
                      </a:r>
                      <a:r>
                        <a:rPr sz="1200" spc="-1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web</a:t>
                      </a:r>
                      <a:r>
                        <a:rPr sz="1200" dirty="0">
                          <a:latin typeface="Courier New" panose="02070309020205020404" pitchFamily="49" charset="0"/>
                          <a:cs typeface="Courier New" panose="02070309020205020404" pitchFamily="49" charset="0"/>
                        </a:rPr>
                        <a:t> </a:t>
                      </a:r>
                    </a:p>
                  </a:txBody>
                  <a:tcPr marL="0" marR="0" marT="6540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536542">
                <a:tc>
                  <a:txBody>
                    <a:bodyPr/>
                    <a:lstStyle/>
                    <a:p>
                      <a:pPr marL="77470" algn="l">
                        <a:lnSpc>
                          <a:spcPts val="1380"/>
                        </a:lnSpc>
                      </a:pPr>
                      <a:r>
                        <a:rPr sz="1200" b="1" spc="25" dirty="0">
                          <a:solidFill>
                            <a:sysClr val="windowText" lastClr="000000"/>
                          </a:solidFill>
                          <a:effectLst/>
                          <a:latin typeface="Courier New" panose="02070309020205020404" pitchFamily="49" charset="0"/>
                          <a:cs typeface="Courier New" panose="02070309020205020404" pitchFamily="49" charset="0"/>
                        </a:rPr>
                        <a:t>Tokenisation</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285" indent="-171450">
                        <a:lnSpc>
                          <a:spcPts val="1380"/>
                        </a:lnSpc>
                        <a:buFont typeface="Arial MT"/>
                        <a:buChar char="•"/>
                        <a:tabLst>
                          <a:tab pos="248920" algn="l"/>
                        </a:tabLst>
                      </a:pPr>
                      <a:r>
                        <a:rPr sz="1200" spc="25" dirty="0">
                          <a:latin typeface="Courier New" panose="02070309020205020404" pitchFamily="49" charset="0"/>
                          <a:cs typeface="Courier New" panose="02070309020205020404" pitchFamily="49" charset="0"/>
                        </a:rPr>
                        <a:t>Découpage</a:t>
                      </a:r>
                      <a:r>
                        <a:rPr sz="1200" spc="-80" dirty="0">
                          <a:latin typeface="Courier New" panose="02070309020205020404" pitchFamily="49" charset="0"/>
                          <a:cs typeface="Courier New" panose="02070309020205020404" pitchFamily="49" charset="0"/>
                        </a:rPr>
                        <a:t> </a:t>
                      </a:r>
                      <a:r>
                        <a:rPr sz="1200" spc="25" dirty="0">
                          <a:latin typeface="Courier New" panose="02070309020205020404" pitchFamily="49" charset="0"/>
                          <a:cs typeface="Courier New" panose="02070309020205020404" pitchFamily="49" charset="0"/>
                        </a:rPr>
                        <a:t>en</a:t>
                      </a:r>
                      <a:r>
                        <a:rPr sz="1200" spc="-55" dirty="0">
                          <a:latin typeface="Courier New" panose="02070309020205020404" pitchFamily="49" charset="0"/>
                          <a:cs typeface="Courier New" panose="02070309020205020404" pitchFamily="49" charset="0"/>
                        </a:rPr>
                        <a:t> </a:t>
                      </a:r>
                      <a:r>
                        <a:rPr sz="1200" spc="20" dirty="0">
                          <a:latin typeface="Courier New" panose="02070309020205020404" pitchFamily="49" charset="0"/>
                          <a:cs typeface="Courier New" panose="02070309020205020404" pitchFamily="49" charset="0"/>
                        </a:rPr>
                        <a:t>tokens</a:t>
                      </a:r>
                      <a:r>
                        <a:rPr sz="1200" dirty="0">
                          <a:latin typeface="Courier New" panose="02070309020205020404" pitchFamily="49" charset="0"/>
                          <a:cs typeface="Courier New" panose="02070309020205020404" pitchFamily="49" charset="0"/>
                        </a:rPr>
                        <a:t> </a:t>
                      </a:r>
                    </a:p>
                    <a:p>
                      <a:pPr marL="248285" indent="-171450">
                        <a:lnSpc>
                          <a:spcPct val="100000"/>
                        </a:lnSpc>
                        <a:spcBef>
                          <a:spcPts val="530"/>
                        </a:spcBef>
                        <a:buFont typeface="Arial MT"/>
                        <a:buChar char="•"/>
                        <a:tabLst>
                          <a:tab pos="248920" algn="l"/>
                        </a:tabLst>
                      </a:pPr>
                      <a:r>
                        <a:rPr sz="1200" spc="-5" dirty="0">
                          <a:latin typeface="Courier New" panose="02070309020205020404" pitchFamily="49" charset="0"/>
                          <a:cs typeface="Courier New" panose="02070309020205020404" pitchFamily="49" charset="0"/>
                        </a:rPr>
                        <a:t>Suppression</a:t>
                      </a:r>
                      <a:r>
                        <a:rPr sz="1200" spc="3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5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stop</a:t>
                      </a:r>
                      <a:r>
                        <a:rPr sz="1200" spc="7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words</a:t>
                      </a:r>
                      <a:r>
                        <a:rPr sz="1200" dirty="0">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06595">
                <a:tc>
                  <a:txBody>
                    <a:bodyPr/>
                    <a:lstStyle/>
                    <a:p>
                      <a:pPr marL="77470" algn="l">
                        <a:lnSpc>
                          <a:spcPts val="1380"/>
                        </a:lnSpc>
                      </a:pPr>
                      <a:r>
                        <a:rPr sz="1200" b="1" spc="-5" dirty="0">
                          <a:solidFill>
                            <a:sysClr val="windowText" lastClr="000000"/>
                          </a:solidFill>
                          <a:effectLst/>
                          <a:latin typeface="Courier New" panose="02070309020205020404" pitchFamily="49" charset="0"/>
                          <a:cs typeface="Courier New" panose="02070309020205020404" pitchFamily="49" charset="0"/>
                        </a:rPr>
                        <a:t>Racinisation</a:t>
                      </a:r>
                      <a:r>
                        <a:rPr sz="1200" b="1" spc="15" dirty="0">
                          <a:solidFill>
                            <a:sysClr val="windowText" lastClr="000000"/>
                          </a:solidFill>
                          <a:effectLst/>
                          <a:latin typeface="Courier New" panose="02070309020205020404" pitchFamily="49" charset="0"/>
                          <a:cs typeface="Courier New" panose="02070309020205020404" pitchFamily="49" charset="0"/>
                        </a:rPr>
                        <a:t> </a:t>
                      </a:r>
                      <a:r>
                        <a:rPr sz="1200" b="1" dirty="0">
                          <a:solidFill>
                            <a:sysClr val="windowText" lastClr="000000"/>
                          </a:solidFill>
                          <a:effectLst/>
                          <a:latin typeface="Courier New" panose="02070309020205020404" pitchFamily="49" charset="0"/>
                          <a:cs typeface="Courier New" panose="02070309020205020404" pitchFamily="49" charset="0"/>
                        </a:rPr>
                        <a:t>des</a:t>
                      </a:r>
                      <a:r>
                        <a:rPr sz="1200" b="1" spc="45" dirty="0">
                          <a:solidFill>
                            <a:sysClr val="windowText" lastClr="000000"/>
                          </a:solidFill>
                          <a:effectLst/>
                          <a:latin typeface="Courier New" panose="02070309020205020404" pitchFamily="49" charset="0"/>
                          <a:cs typeface="Courier New" panose="02070309020205020404" pitchFamily="49" charset="0"/>
                        </a:rPr>
                        <a:t> </a:t>
                      </a:r>
                      <a:r>
                        <a:rPr sz="1200" b="1" spc="-5" dirty="0">
                          <a:solidFill>
                            <a:sysClr val="windowText" lastClr="000000"/>
                          </a:solidFill>
                          <a:effectLst/>
                          <a:latin typeface="Courier New" panose="02070309020205020404" pitchFamily="49" charset="0"/>
                          <a:cs typeface="Courier New" panose="02070309020205020404" pitchFamily="49" charset="0"/>
                        </a:rPr>
                        <a:t>tokens</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80"/>
                        </a:lnSpc>
                      </a:pPr>
                      <a:r>
                        <a:rPr sz="1200" spc="25" dirty="0">
                          <a:latin typeface="Courier New" panose="02070309020205020404" pitchFamily="49" charset="0"/>
                          <a:cs typeface="Courier New" panose="02070309020205020404" pitchFamily="49" charset="0"/>
                        </a:rPr>
                        <a:t>Lemmatisation</a:t>
                      </a:r>
                      <a:r>
                        <a:rPr sz="1200" dirty="0">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448487">
                <a:tc>
                  <a:txBody>
                    <a:bodyPr/>
                    <a:lstStyle/>
                    <a:p>
                      <a:pPr marL="77470" algn="l">
                        <a:lnSpc>
                          <a:spcPts val="1385"/>
                        </a:lnSpc>
                      </a:pPr>
                      <a:r>
                        <a:rPr sz="1200" b="1" dirty="0">
                          <a:solidFill>
                            <a:sysClr val="windowText" lastClr="000000"/>
                          </a:solidFill>
                          <a:effectLst/>
                          <a:latin typeface="Courier New" panose="02070309020205020404" pitchFamily="49" charset="0"/>
                          <a:cs typeface="Courier New" panose="02070309020205020404" pitchFamily="49" charset="0"/>
                        </a:rPr>
                        <a:t>Filtrage</a:t>
                      </a:r>
                      <a:r>
                        <a:rPr sz="1200" b="1" spc="-40" dirty="0">
                          <a:solidFill>
                            <a:sysClr val="windowText" lastClr="000000"/>
                          </a:solidFill>
                          <a:effectLst/>
                          <a:latin typeface="Courier New" panose="02070309020205020404" pitchFamily="49" charset="0"/>
                          <a:cs typeface="Courier New" panose="02070309020205020404" pitchFamily="49" charset="0"/>
                        </a:rPr>
                        <a:t> </a:t>
                      </a:r>
                      <a:r>
                        <a:rPr sz="1200" b="1" dirty="0">
                          <a:solidFill>
                            <a:sysClr val="windowText" lastClr="000000"/>
                          </a:solidFill>
                          <a:effectLst/>
                          <a:latin typeface="Courier New" panose="02070309020205020404" pitchFamily="49" charset="0"/>
                          <a:cs typeface="Courier New" panose="02070309020205020404" pitchFamily="49" charset="0"/>
                        </a:rPr>
                        <a:t>des</a:t>
                      </a:r>
                      <a:r>
                        <a:rPr sz="1200" b="1" spc="-60" dirty="0">
                          <a:solidFill>
                            <a:sysClr val="windowText" lastClr="000000"/>
                          </a:solidFill>
                          <a:effectLst/>
                          <a:latin typeface="Courier New" panose="02070309020205020404" pitchFamily="49" charset="0"/>
                          <a:cs typeface="Courier New" panose="02070309020205020404" pitchFamily="49" charset="0"/>
                        </a:rPr>
                        <a:t> </a:t>
                      </a:r>
                      <a:r>
                        <a:rPr sz="1200" b="1" spc="-5" dirty="0">
                          <a:solidFill>
                            <a:sysClr val="windowText" lastClr="000000"/>
                          </a:solidFill>
                          <a:effectLst/>
                          <a:latin typeface="Courier New" panose="02070309020205020404" pitchFamily="49" charset="0"/>
                          <a:cs typeface="Courier New" panose="02070309020205020404" pitchFamily="49" charset="0"/>
                        </a:rPr>
                        <a:t>lignes</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marR="315595" algn="just">
                        <a:lnSpc>
                          <a:spcPts val="1250"/>
                        </a:lnSpc>
                        <a:spcBef>
                          <a:spcPts val="235"/>
                        </a:spcBef>
                      </a:pPr>
                      <a:r>
                        <a:rPr sz="1200" spc="-5" dirty="0">
                          <a:latin typeface="Courier New" panose="02070309020205020404" pitchFamily="49" charset="0"/>
                          <a:cs typeface="Courier New" panose="02070309020205020404" pitchFamily="49" charset="0"/>
                        </a:rPr>
                        <a:t>Filtre les lignes </a:t>
                      </a:r>
                      <a:r>
                        <a:rPr sz="1200" dirty="0">
                          <a:latin typeface="Courier New" panose="02070309020205020404" pitchFamily="49" charset="0"/>
                          <a:cs typeface="Courier New" panose="02070309020205020404" pitchFamily="49" charset="0"/>
                        </a:rPr>
                        <a:t>du DataFrame </a:t>
                      </a:r>
                      <a:r>
                        <a:rPr sz="1200" spc="-5" dirty="0">
                          <a:latin typeface="Courier New" panose="02070309020205020404" pitchFamily="49" charset="0"/>
                          <a:cs typeface="Courier New" panose="02070309020205020404" pitchFamily="49" charset="0"/>
                        </a:rPr>
                        <a:t>qui contiennent </a:t>
                      </a:r>
                      <a:r>
                        <a:rPr sz="1200" dirty="0">
                          <a:latin typeface="Courier New" panose="02070309020205020404" pitchFamily="49" charset="0"/>
                          <a:cs typeface="Courier New" panose="02070309020205020404" pitchFamily="49" charset="0"/>
                        </a:rPr>
                        <a:t>des tags</a:t>
                      </a:r>
                      <a:r>
                        <a:rPr lang="fr-FR" sz="1200" dirty="0">
                          <a:latin typeface="Courier New" panose="02070309020205020404" pitchFamily="49" charset="0"/>
                          <a:cs typeface="Courier New" panose="02070309020205020404" pitchFamily="49" charset="0"/>
                        </a:rPr>
                        <a:t> </a:t>
                      </a:r>
                      <a:r>
                        <a:rPr sz="1200" dirty="0" err="1">
                          <a:latin typeface="Courier New" panose="02070309020205020404" pitchFamily="49" charset="0"/>
                          <a:cs typeface="Courier New" panose="02070309020205020404" pitchFamily="49" charset="0"/>
                        </a:rPr>
                        <a:t>présents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dans</a:t>
                      </a:r>
                      <a:r>
                        <a:rPr sz="1200" spc="-1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la</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liste</a:t>
                      </a:r>
                      <a:r>
                        <a:rPr sz="1200" spc="-1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20</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tags</a:t>
                      </a:r>
                      <a:r>
                        <a:rPr sz="1200" spc="-1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les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plus </a:t>
                      </a:r>
                      <a:r>
                        <a:rPr sz="1200" dirty="0" err="1">
                          <a:latin typeface="Courier New" panose="02070309020205020404" pitchFamily="49" charset="0"/>
                          <a:cs typeface="Courier New" panose="02070309020205020404" pitchFamily="49" charset="0"/>
                        </a:rPr>
                        <a:t>fréquent</a:t>
                      </a:r>
                      <a:r>
                        <a:rPr sz="1200" dirty="0">
                          <a:latin typeface="Courier New" panose="02070309020205020404" pitchFamily="49" charset="0"/>
                          <a:cs typeface="Courier New" panose="02070309020205020404" pitchFamily="49" charset="0"/>
                        </a:rPr>
                        <a:t>  </a:t>
                      </a:r>
                    </a:p>
                  </a:txBody>
                  <a:tcPr marL="0" marR="0" marT="2984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r h="210507">
                <a:tc>
                  <a:txBody>
                    <a:bodyPr/>
                    <a:lstStyle/>
                    <a:p>
                      <a:pPr marL="77470" algn="l">
                        <a:lnSpc>
                          <a:spcPts val="1390"/>
                        </a:lnSpc>
                      </a:pPr>
                      <a:r>
                        <a:rPr sz="1200" b="1" spc="20" dirty="0">
                          <a:solidFill>
                            <a:sysClr val="windowText" lastClr="000000"/>
                          </a:solidFill>
                          <a:effectLst/>
                          <a:latin typeface="Courier New" panose="02070309020205020404" pitchFamily="49" charset="0"/>
                          <a:cs typeface="Courier New" panose="02070309020205020404" pitchFamily="49" charset="0"/>
                        </a:rPr>
                        <a:t>Vectorisation</a:t>
                      </a:r>
                      <a:r>
                        <a:rPr sz="1200" b="1" spc="-45" dirty="0">
                          <a:solidFill>
                            <a:sysClr val="windowText" lastClr="000000"/>
                          </a:solidFill>
                          <a:effectLst/>
                          <a:latin typeface="Courier New" panose="02070309020205020404" pitchFamily="49" charset="0"/>
                          <a:cs typeface="Courier New" panose="02070309020205020404" pitchFamily="49" charset="0"/>
                        </a:rPr>
                        <a:t> </a:t>
                      </a:r>
                      <a:r>
                        <a:rPr sz="1200" b="1" spc="35" dirty="0">
                          <a:solidFill>
                            <a:sysClr val="windowText" lastClr="000000"/>
                          </a:solidFill>
                          <a:effectLst/>
                          <a:latin typeface="Courier New" panose="02070309020205020404" pitchFamily="49" charset="0"/>
                          <a:cs typeface="Courier New" panose="02070309020205020404" pitchFamily="49" charset="0"/>
                        </a:rPr>
                        <a:t>du</a:t>
                      </a:r>
                      <a:r>
                        <a:rPr sz="1200" b="1" spc="-40" dirty="0">
                          <a:solidFill>
                            <a:sysClr val="windowText" lastClr="000000"/>
                          </a:solidFill>
                          <a:effectLst/>
                          <a:latin typeface="Courier New" panose="02070309020205020404" pitchFamily="49" charset="0"/>
                          <a:cs typeface="Courier New" panose="02070309020205020404" pitchFamily="49" charset="0"/>
                        </a:rPr>
                        <a:t> </a:t>
                      </a:r>
                      <a:r>
                        <a:rPr sz="1200" b="1" spc="25" dirty="0">
                          <a:solidFill>
                            <a:sysClr val="windowText" lastClr="000000"/>
                          </a:solidFill>
                          <a:effectLst/>
                          <a:latin typeface="Courier New" panose="02070309020205020404" pitchFamily="49" charset="0"/>
                          <a:cs typeface="Courier New" panose="02070309020205020404" pitchFamily="49" charset="0"/>
                        </a:rPr>
                        <a:t>corpus</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90"/>
                        </a:lnSpc>
                      </a:pPr>
                      <a:r>
                        <a:rPr lang="fr-FR" sz="1200" b="1" spc="-5" dirty="0">
                          <a:latin typeface="Courier New" panose="02070309020205020404" pitchFamily="49" charset="0"/>
                          <a:cs typeface="Courier New" panose="02070309020205020404" pitchFamily="49" charset="0"/>
                        </a:rPr>
                        <a:t>T</a:t>
                      </a:r>
                      <a:r>
                        <a:rPr sz="1200" b="1" spc="-5" dirty="0">
                          <a:latin typeface="Courier New" panose="02070309020205020404" pitchFamily="49" charset="0"/>
                          <a:cs typeface="Courier New" panose="02070309020205020404" pitchFamily="49" charset="0"/>
                        </a:rPr>
                        <a:t>F-IDF</a:t>
                      </a:r>
                      <a:r>
                        <a:rPr sz="1200" b="1" dirty="0">
                          <a:latin typeface="Courier New" panose="02070309020205020404" pitchFamily="49" charset="0"/>
                          <a:cs typeface="Courier New" panose="02070309020205020404" pitchFamily="49" charset="0"/>
                        </a:rPr>
                        <a:t> </a:t>
                      </a:r>
                      <a:endParaRPr lang="fr-FR" sz="1200" b="1"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6"/>
                  </a:ext>
                </a:extLst>
              </a:tr>
            </a:tbl>
          </a:graphicData>
        </a:graphic>
      </p:graphicFrame>
      <p:sp>
        <p:nvSpPr>
          <p:cNvPr id="4" name="object 4"/>
          <p:cNvSpPr txBox="1"/>
          <p:nvPr/>
        </p:nvSpPr>
        <p:spPr>
          <a:xfrm>
            <a:off x="313436" y="4016146"/>
            <a:ext cx="76835" cy="1116330"/>
          </a:xfrm>
          <a:prstGeom prst="rect">
            <a:avLst/>
          </a:prstGeom>
        </p:spPr>
        <p:txBody>
          <a:bodyPr vert="horz" wrap="square" lIns="0" tIns="13970" rIns="0" bIns="0" rtlCol="0">
            <a:spAutoFit/>
          </a:bodyPr>
          <a:lstStyle/>
          <a:p>
            <a:pPr marL="12700">
              <a:lnSpc>
                <a:spcPts val="1739"/>
              </a:lnSpc>
              <a:spcBef>
                <a:spcPts val="110"/>
              </a:spcBef>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05"/>
              </a:lnSpc>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39"/>
              </a:lnSpc>
            </a:pPr>
            <a:r>
              <a:rPr sz="1500" dirty="0">
                <a:latin typeface="Microsoft Sans Serif"/>
                <a:cs typeface="Microsoft Sans Serif"/>
              </a:rPr>
              <a:t> </a:t>
            </a:r>
            <a:endParaRPr sz="1500">
              <a:latin typeface="Microsoft Sans Serif"/>
              <a:cs typeface="Microsoft Sans Serif"/>
            </a:endParaRPr>
          </a:p>
        </p:txBody>
      </p:sp>
      <p:sp>
        <p:nvSpPr>
          <p:cNvPr id="6" name="Slide Number Placeholder 9">
            <a:extLst>
              <a:ext uri="{FF2B5EF4-FFF2-40B4-BE49-F238E27FC236}">
                <a16:creationId xmlns:a16="http://schemas.microsoft.com/office/drawing/2014/main" id="{99BB7CF9-4C1E-DF34-9A77-62F5E21EE25D}"/>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9</a:t>
            </a:fld>
            <a:endParaRPr lang="en-US" sz="1300" b="1" dirty="0">
              <a:solidFill>
                <a:schemeClr val="bg1"/>
              </a:solidFill>
            </a:endParaRPr>
          </a:p>
        </p:txBody>
      </p:sp>
      <p:sp>
        <p:nvSpPr>
          <p:cNvPr id="9" name="object 3">
            <a:extLst>
              <a:ext uri="{FF2B5EF4-FFF2-40B4-BE49-F238E27FC236}">
                <a16:creationId xmlns:a16="http://schemas.microsoft.com/office/drawing/2014/main" id="{ECC04C2F-A9EA-B6F7-8796-F9DDCD542DF3}"/>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PRE-TRAITEMENTS DU TEXT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1114</TotalTime>
  <Words>1786</Words>
  <Application>Microsoft Office PowerPoint</Application>
  <PresentationFormat>Personnalisé</PresentationFormat>
  <Paragraphs>380</Paragraphs>
  <Slides>25</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25</vt:i4>
      </vt:variant>
    </vt:vector>
  </HeadingPairs>
  <TitlesOfParts>
    <vt:vector size="33" baseType="lpstr">
      <vt:lpstr>Arial</vt:lpstr>
      <vt:lpstr>Arial MT</vt:lpstr>
      <vt:lpstr>Calibri</vt:lpstr>
      <vt:lpstr>Consolas</vt:lpstr>
      <vt:lpstr>Courier New</vt:lpstr>
      <vt:lpstr>Microsoft Sans Serif</vt:lpstr>
      <vt:lpstr>Symbol</vt:lpstr>
      <vt:lpstr>Office Theme</vt:lpstr>
      <vt:lpstr>Présentation PowerPoint</vt:lpstr>
      <vt:lpstr>SOMMAIRE</vt:lpstr>
      <vt:lpstr>PRÉSENTATION DE LA PROBLÉMATIQUE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déploiement local du modèle avec Flask et Jupyter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P5_04_présentation</dc:title>
  <dc:creator>seddik belghazi</dc:creator>
  <cp:lastModifiedBy>seddik belghazi</cp:lastModifiedBy>
  <cp:revision>52</cp:revision>
  <dcterms:created xsi:type="dcterms:W3CDTF">2023-07-26T16:15:22Z</dcterms:created>
  <dcterms:modified xsi:type="dcterms:W3CDTF">2023-08-05T16:28:20Z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2023-07-26T00:00:00Z</vt:filetime>
  </property>
  <property fmtid="{D5CDD505-2E9C-101B-9397-08002B2CF9AE}" pid="3" name="Creator">
    <vt:lpwstr>Microsoft® Word 2016</vt:lpwstr>
  </property>
  <property fmtid="{D5CDD505-2E9C-101B-9397-08002B2CF9AE}" pid="4" name="LastSaved">
    <vt:filetime>2023-07-26T00:00:00Z</vt:filetime>
  </property>
</Properties>
</file>