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j45DHMKOgOic9jgMC/awjexg9e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6A72AC-203D-4C06-8A24-8F25A6FF3EBF}">
  <a:tblStyle styleId="{8A6A72AC-203D-4C06-8A24-8F25A6FF3E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1"/>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1"/>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2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5"/>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5"/>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9"/>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9"/>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9"/>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0" l="0" r="0" t="0"/>
          <a:stretch/>
        </p:blipFill>
        <p:spPr>
          <a:xfrm>
            <a:off x="422534" y="1490132"/>
            <a:ext cx="11769466" cy="21024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METHODS</a:t>
            </a:r>
            <a:endParaRPr/>
          </a:p>
        </p:txBody>
      </p:sp>
      <p:pic>
        <p:nvPicPr>
          <p:cNvPr descr="C:\Users\joycee Ann\Desktop\fgsfs.jpg" id="154" name="Google Shape;154;p10"/>
          <p:cNvPicPr preferRelativeResize="0"/>
          <p:nvPr>
            <p:ph idx="1" type="body"/>
          </p:nvPr>
        </p:nvPicPr>
        <p:blipFill rotWithShape="1">
          <a:blip r:embed="rId3">
            <a:alphaModFix/>
          </a:blip>
          <a:srcRect b="0" l="0" r="0" t="0"/>
          <a:stretch/>
        </p:blipFill>
        <p:spPr>
          <a:xfrm>
            <a:off x="4308897" y="375017"/>
            <a:ext cx="4776485" cy="5000014"/>
          </a:xfrm>
          <a:prstGeom prst="rect">
            <a:avLst/>
          </a:prstGeom>
          <a:noFill/>
          <a:ln>
            <a:noFill/>
          </a:ln>
        </p:spPr>
      </p:pic>
      <p:sp>
        <p:nvSpPr>
          <p:cNvPr id="155" name="Google Shape;155;p10"/>
          <p:cNvSpPr/>
          <p:nvPr/>
        </p:nvSpPr>
        <p:spPr>
          <a:xfrm>
            <a:off x="5498124" y="5074532"/>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Experimental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METHODS</a:t>
            </a:r>
            <a:endParaRPr/>
          </a:p>
        </p:txBody>
      </p:sp>
      <p:sp>
        <p:nvSpPr>
          <p:cNvPr id="161" name="Google Shape;161;p11"/>
          <p:cNvSpPr/>
          <p:nvPr/>
        </p:nvSpPr>
        <p:spPr>
          <a:xfrm>
            <a:off x="6389078" y="5355996"/>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Architectural Design of the System</a:t>
            </a:r>
            <a:endParaRPr sz="1800">
              <a:solidFill>
                <a:schemeClr val="dk1"/>
              </a:solidFill>
              <a:latin typeface="Calibri"/>
              <a:ea typeface="Calibri"/>
              <a:cs typeface="Calibri"/>
              <a:sym typeface="Calibri"/>
            </a:endParaRPr>
          </a:p>
        </p:txBody>
      </p:sp>
      <p:sp>
        <p:nvSpPr>
          <p:cNvPr id="162" name="Google Shape;162;p11"/>
          <p:cNvSpPr txBox="1"/>
          <p:nvPr>
            <p:ph idx="1" type="body"/>
          </p:nvPr>
        </p:nvSpPr>
        <p:spPr>
          <a:xfrm>
            <a:off x="604910" y="1028506"/>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descr="C:\Users\joycee Ann\Downloads\16753969_1345320588844906_232343265_n.png" id="163" name="Google Shape;163;p11"/>
          <p:cNvPicPr preferRelativeResize="0"/>
          <p:nvPr/>
        </p:nvPicPr>
        <p:blipFill rotWithShape="1">
          <a:blip r:embed="rId3">
            <a:alphaModFix/>
          </a:blip>
          <a:srcRect b="0" l="0" r="0" t="0"/>
          <a:stretch/>
        </p:blipFill>
        <p:spPr>
          <a:xfrm>
            <a:off x="5054917" y="368496"/>
            <a:ext cx="6023391" cy="50065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METHODS</a:t>
            </a:r>
            <a:endParaRPr/>
          </a:p>
        </p:txBody>
      </p:sp>
      <p:sp>
        <p:nvSpPr>
          <p:cNvPr id="169" name="Google Shape;169;p12"/>
          <p:cNvSpPr/>
          <p:nvPr/>
        </p:nvSpPr>
        <p:spPr>
          <a:xfrm>
            <a:off x="6096000" y="572605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 Procedural Design</a:t>
            </a:r>
            <a:endParaRPr sz="1800">
              <a:solidFill>
                <a:schemeClr val="dk1"/>
              </a:solidFill>
              <a:latin typeface="Calibri"/>
              <a:ea typeface="Calibri"/>
              <a:cs typeface="Calibri"/>
              <a:sym typeface="Calibri"/>
            </a:endParaRPr>
          </a:p>
        </p:txBody>
      </p:sp>
      <p:sp>
        <p:nvSpPr>
          <p:cNvPr id="170" name="Google Shape;170;p12"/>
          <p:cNvSpPr txBox="1"/>
          <p:nvPr>
            <p:ph idx="1" type="body"/>
          </p:nvPr>
        </p:nvSpPr>
        <p:spPr>
          <a:xfrm>
            <a:off x="604910" y="1028506"/>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descr="D:\Desktop\Thesis\New folder\AWD.jpg" id="171" name="Google Shape;171;p12"/>
          <p:cNvPicPr preferRelativeResize="0"/>
          <p:nvPr/>
        </p:nvPicPr>
        <p:blipFill rotWithShape="1">
          <a:blip r:embed="rId3">
            <a:alphaModFix/>
          </a:blip>
          <a:srcRect b="0" l="0" r="0" t="0"/>
          <a:stretch/>
        </p:blipFill>
        <p:spPr>
          <a:xfrm>
            <a:off x="4959447" y="185016"/>
            <a:ext cx="4219722" cy="55410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3"/>
          <p:cNvGraphicFramePr/>
          <p:nvPr/>
        </p:nvGraphicFramePr>
        <p:xfrm>
          <a:off x="2834773" y="656493"/>
          <a:ext cx="3000000" cy="3000000"/>
        </p:xfrm>
        <a:graphic>
          <a:graphicData uri="http://schemas.openxmlformats.org/drawingml/2006/table">
            <a:tbl>
              <a:tblPr bandRow="1" firstCol="1" firstRow="1">
                <a:noFill/>
                <a:tableStyleId>{8A6A72AC-203D-4C06-8A24-8F25A6FF3EBF}</a:tableStyleId>
              </a:tblPr>
              <a:tblGrid>
                <a:gridCol w="3437300"/>
                <a:gridCol w="3458075"/>
              </a:tblGrid>
              <a:tr h="150850">
                <a:tc>
                  <a:txBody>
                    <a:bodyPr/>
                    <a:lstStyle/>
                    <a:p>
                      <a:pPr indent="0" lvl="0" marL="0" marR="0" rtl="0" algn="ctr">
                        <a:lnSpc>
                          <a:spcPct val="200000"/>
                        </a:lnSpc>
                        <a:spcBef>
                          <a:spcPts val="0"/>
                        </a:spcBef>
                        <a:spcAft>
                          <a:spcPts val="0"/>
                        </a:spcAft>
                        <a:buNone/>
                      </a:pPr>
                      <a:r>
                        <a:rPr lang="en-US" sz="900" u="none" cap="none" strike="noStrike"/>
                        <a:t>Command</a:t>
                      </a:r>
                      <a:endParaRPr sz="800" u="none" cap="none" strike="noStrike">
                        <a:latin typeface="Calibri"/>
                        <a:ea typeface="Calibri"/>
                        <a:cs typeface="Calibri"/>
                        <a:sym typeface="Calibri"/>
                      </a:endParaRPr>
                    </a:p>
                  </a:txBody>
                  <a:tcPr marT="0" marB="0" marR="50275" marL="50275"/>
                </a:tc>
                <a:tc>
                  <a:txBody>
                    <a:bodyPr/>
                    <a:lstStyle/>
                    <a:p>
                      <a:pPr indent="0" lvl="0" marL="0" marR="0" rtl="0" algn="ctr">
                        <a:lnSpc>
                          <a:spcPct val="200000"/>
                        </a:lnSpc>
                        <a:spcBef>
                          <a:spcPts val="0"/>
                        </a:spcBef>
                        <a:spcAft>
                          <a:spcPts val="0"/>
                        </a:spcAft>
                        <a:buNone/>
                      </a:pPr>
                      <a:r>
                        <a:rPr lang="en-US" sz="900" u="none" cap="none" strike="noStrike"/>
                        <a:t>Function</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1. Push Button No.1</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on Light 1</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2. Push Button No.2</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off Light 1</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3. Push Button No.3</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on Light 2</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4. Push Button No.4</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off Light 2</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5. Push Button No.5</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on Light 3</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6. Push Button No.6</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off Light 3</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7. Push Button No.7</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on all the lights simultaneously</a:t>
                      </a:r>
                      <a:endParaRPr sz="800" u="none" cap="none" strike="noStrike">
                        <a:latin typeface="Calibri"/>
                        <a:ea typeface="Calibri"/>
                        <a:cs typeface="Calibri"/>
                        <a:sym typeface="Calibri"/>
                      </a:endParaRPr>
                    </a:p>
                  </a:txBody>
                  <a:tcPr marT="0" marB="0" marR="50275" marL="50275"/>
                </a:tc>
              </a:tr>
              <a:tr h="980075">
                <a:tc>
                  <a:txBody>
                    <a:bodyPr/>
                    <a:lstStyle/>
                    <a:p>
                      <a:pPr indent="0" lvl="0" marL="0" marR="0" rtl="0" algn="l">
                        <a:lnSpc>
                          <a:spcPct val="200000"/>
                        </a:lnSpc>
                        <a:spcBef>
                          <a:spcPts val="0"/>
                        </a:spcBef>
                        <a:spcAft>
                          <a:spcPts val="0"/>
                        </a:spcAft>
                        <a:buNone/>
                      </a:pPr>
                      <a:r>
                        <a:rPr lang="en-US" sz="900" u="none" cap="none" strike="noStrike"/>
                        <a:t>8. Push Button No.8</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off all the lights simultaneously, turns off the magnetic door and PIR sensors, </a:t>
                      </a:r>
                      <a:endParaRPr sz="800" u="none" cap="none" strike="noStrike">
                        <a:latin typeface="Calibri"/>
                        <a:ea typeface="Calibri"/>
                        <a:cs typeface="Calibri"/>
                        <a:sym typeface="Calibri"/>
                      </a:endParaRPr>
                    </a:p>
                  </a:txBody>
                  <a:tcPr marT="0" marB="0" marR="50275" marL="50275"/>
                </a:tc>
              </a:tr>
              <a:tr h="980075">
                <a:tc>
                  <a:txBody>
                    <a:bodyPr/>
                    <a:lstStyle/>
                    <a:p>
                      <a:pPr indent="0" lvl="0" marL="0" marR="0" rtl="0" algn="l">
                        <a:lnSpc>
                          <a:spcPct val="200000"/>
                        </a:lnSpc>
                        <a:spcBef>
                          <a:spcPts val="0"/>
                        </a:spcBef>
                        <a:spcAft>
                          <a:spcPts val="0"/>
                        </a:spcAft>
                        <a:buNone/>
                      </a:pPr>
                      <a:r>
                        <a:rPr lang="en-US" sz="900" u="none" cap="none" strike="noStrike"/>
                        <a:t>9. Push Button No.9</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on all the sensors (PIR, Smoke Sensor and Magnetic door sensor)</a:t>
                      </a:r>
                      <a:endParaRPr sz="800" u="none" cap="none" strike="noStrike">
                        <a:latin typeface="Calibri"/>
                        <a:ea typeface="Calibri"/>
                        <a:cs typeface="Calibri"/>
                        <a:sym typeface="Calibri"/>
                      </a:endParaRPr>
                    </a:p>
                  </a:txBody>
                  <a:tcPr marT="0" marB="0" marR="50275" marL="50275"/>
                </a:tc>
              </a:tr>
              <a:tr h="326700">
                <a:tc>
                  <a:txBody>
                    <a:bodyPr/>
                    <a:lstStyle/>
                    <a:p>
                      <a:pPr indent="0" lvl="0" marL="0" marR="0" rtl="0" algn="l">
                        <a:lnSpc>
                          <a:spcPct val="200000"/>
                        </a:lnSpc>
                        <a:spcBef>
                          <a:spcPts val="0"/>
                        </a:spcBef>
                        <a:spcAft>
                          <a:spcPts val="0"/>
                        </a:spcAft>
                        <a:buNone/>
                      </a:pPr>
                      <a:r>
                        <a:rPr lang="en-US" sz="900" u="none" cap="none" strike="noStrike"/>
                        <a:t>10. Push Button No.10</a:t>
                      </a:r>
                      <a:endParaRPr sz="800" u="none" cap="none" strike="noStrike">
                        <a:latin typeface="Calibri"/>
                        <a:ea typeface="Calibri"/>
                        <a:cs typeface="Calibri"/>
                        <a:sym typeface="Calibri"/>
                      </a:endParaRPr>
                    </a:p>
                  </a:txBody>
                  <a:tcPr marT="0" marB="0" marR="50275" marL="50275"/>
                </a:tc>
                <a:tc>
                  <a:txBody>
                    <a:bodyPr/>
                    <a:lstStyle/>
                    <a:p>
                      <a:pPr indent="0" lvl="0" marL="0" marR="0" rtl="0" algn="l">
                        <a:lnSpc>
                          <a:spcPct val="200000"/>
                        </a:lnSpc>
                        <a:spcBef>
                          <a:spcPts val="0"/>
                        </a:spcBef>
                        <a:spcAft>
                          <a:spcPts val="0"/>
                        </a:spcAft>
                        <a:buNone/>
                      </a:pPr>
                      <a:r>
                        <a:rPr lang="en-US" sz="900" u="none" cap="none" strike="noStrike"/>
                        <a:t>Turns off the Magnetic door sensor</a:t>
                      </a:r>
                      <a:endParaRPr sz="800" u="none" cap="none" strike="noStrike">
                        <a:latin typeface="Calibri"/>
                        <a:ea typeface="Calibri"/>
                        <a:cs typeface="Calibri"/>
                        <a:sym typeface="Calibri"/>
                      </a:endParaRPr>
                    </a:p>
                  </a:txBody>
                  <a:tcPr marT="0" marB="0" marR="50275" marL="50275"/>
                </a:tc>
              </a:tr>
            </a:tbl>
          </a:graphicData>
        </a:graphic>
      </p:graphicFrame>
      <p:sp>
        <p:nvSpPr>
          <p:cNvPr id="177" name="Google Shape;177;p13"/>
          <p:cNvSpPr/>
          <p:nvPr/>
        </p:nvSpPr>
        <p:spPr>
          <a:xfrm>
            <a:off x="4717735" y="5635842"/>
            <a:ext cx="30378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Functions of the Push buttons</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aphicFrame>
        <p:nvGraphicFramePr>
          <p:cNvPr id="182" name="Google Shape;182;p14"/>
          <p:cNvGraphicFramePr/>
          <p:nvPr/>
        </p:nvGraphicFramePr>
        <p:xfrm>
          <a:off x="2907323" y="715097"/>
          <a:ext cx="3000000" cy="3000000"/>
        </p:xfrm>
        <a:graphic>
          <a:graphicData uri="http://schemas.openxmlformats.org/drawingml/2006/table">
            <a:tbl>
              <a:tblPr bandRow="1" firstCol="1" firstRow="1">
                <a:noFill/>
                <a:tableStyleId>{8A6A72AC-203D-4C06-8A24-8F25A6FF3EBF}</a:tableStyleId>
              </a:tblPr>
              <a:tblGrid>
                <a:gridCol w="3463775"/>
                <a:gridCol w="3464575"/>
              </a:tblGrid>
              <a:tr h="358400">
                <a:tc>
                  <a:txBody>
                    <a:bodyPr/>
                    <a:lstStyle/>
                    <a:p>
                      <a:pPr indent="0" lvl="0" marL="0" marR="0" rtl="0" algn="ctr">
                        <a:lnSpc>
                          <a:spcPct val="200000"/>
                        </a:lnSpc>
                        <a:spcBef>
                          <a:spcPts val="0"/>
                        </a:spcBef>
                        <a:spcAft>
                          <a:spcPts val="0"/>
                        </a:spcAft>
                        <a:buNone/>
                      </a:pPr>
                      <a:r>
                        <a:rPr lang="en-US" sz="900" u="none" cap="none" strike="noStrike"/>
                        <a:t>Command</a:t>
                      </a:r>
                      <a:endParaRPr sz="900" u="none" cap="none" strike="noStrike">
                        <a:latin typeface="Calibri"/>
                        <a:ea typeface="Calibri"/>
                        <a:cs typeface="Calibri"/>
                        <a:sym typeface="Calibri"/>
                      </a:endParaRPr>
                    </a:p>
                  </a:txBody>
                  <a:tcPr marT="0" marB="0" marR="53875" marL="53875"/>
                </a:tc>
                <a:tc>
                  <a:txBody>
                    <a:bodyPr/>
                    <a:lstStyle/>
                    <a:p>
                      <a:pPr indent="0" lvl="0" marL="0" marR="0" rtl="0" algn="ctr">
                        <a:lnSpc>
                          <a:spcPct val="200000"/>
                        </a:lnSpc>
                        <a:spcBef>
                          <a:spcPts val="0"/>
                        </a:spcBef>
                        <a:spcAft>
                          <a:spcPts val="0"/>
                        </a:spcAft>
                        <a:buNone/>
                      </a:pPr>
                      <a:r>
                        <a:rPr lang="en-US" sz="900" u="none" cap="none" strike="noStrike"/>
                        <a:t>Function</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1. #a1</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on Light 1</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2. #a0</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off Light 1</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3. #b1</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on Light 2</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4. #b0</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off Light 2</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5. #c1</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on Light 3</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6. #c0</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off Light 3</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7. #d1</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on all the lights simultaneously</a:t>
                      </a:r>
                      <a:endParaRPr sz="900" u="none" cap="none" strike="noStrike">
                        <a:latin typeface="Calibri"/>
                        <a:ea typeface="Calibri"/>
                        <a:cs typeface="Calibri"/>
                        <a:sym typeface="Calibri"/>
                      </a:endParaRPr>
                    </a:p>
                  </a:txBody>
                  <a:tcPr marT="0" marB="0" marR="53875" marL="53875"/>
                </a:tc>
              </a:tr>
              <a:tr h="1075175">
                <a:tc>
                  <a:txBody>
                    <a:bodyPr/>
                    <a:lstStyle/>
                    <a:p>
                      <a:pPr indent="0" lvl="0" marL="0" marR="0" rtl="0" algn="l">
                        <a:lnSpc>
                          <a:spcPct val="200000"/>
                        </a:lnSpc>
                        <a:spcBef>
                          <a:spcPts val="0"/>
                        </a:spcBef>
                        <a:spcAft>
                          <a:spcPts val="0"/>
                        </a:spcAft>
                        <a:buNone/>
                      </a:pPr>
                      <a:r>
                        <a:rPr lang="en-US" sz="900" u="none" cap="none" strike="noStrike"/>
                        <a:t>8. #d0</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off all the lights simultaneously, turns off the magnetic door and PIR sensors, </a:t>
                      </a:r>
                      <a:endParaRPr sz="900" u="none" cap="none" strike="noStrike">
                        <a:latin typeface="Calibri"/>
                        <a:ea typeface="Calibri"/>
                        <a:cs typeface="Calibri"/>
                        <a:sym typeface="Calibri"/>
                      </a:endParaRPr>
                    </a:p>
                  </a:txBody>
                  <a:tcPr marT="0" marB="0" marR="53875" marL="53875"/>
                </a:tc>
              </a:tr>
              <a:tr h="716775">
                <a:tc>
                  <a:txBody>
                    <a:bodyPr/>
                    <a:lstStyle/>
                    <a:p>
                      <a:pPr indent="0" lvl="0" marL="0" marR="0" rtl="0" algn="l">
                        <a:lnSpc>
                          <a:spcPct val="200000"/>
                        </a:lnSpc>
                        <a:spcBef>
                          <a:spcPts val="0"/>
                        </a:spcBef>
                        <a:spcAft>
                          <a:spcPts val="0"/>
                        </a:spcAft>
                        <a:buNone/>
                      </a:pPr>
                      <a:r>
                        <a:rPr lang="en-US" sz="900" u="none" cap="none" strike="noStrike"/>
                        <a:t>9. #s1</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on all the sensors (PIR, Smoke Sensor and Magnetic door sensor)</a:t>
                      </a:r>
                      <a:endParaRPr sz="900" u="none" cap="none" strike="noStrike">
                        <a:latin typeface="Calibri"/>
                        <a:ea typeface="Calibri"/>
                        <a:cs typeface="Calibri"/>
                        <a:sym typeface="Calibri"/>
                      </a:endParaRPr>
                    </a:p>
                  </a:txBody>
                  <a:tcPr marT="0" marB="0" marR="53875" marL="53875"/>
                </a:tc>
              </a:tr>
              <a:tr h="358400">
                <a:tc>
                  <a:txBody>
                    <a:bodyPr/>
                    <a:lstStyle/>
                    <a:p>
                      <a:pPr indent="0" lvl="0" marL="0" marR="0" rtl="0" algn="l">
                        <a:lnSpc>
                          <a:spcPct val="200000"/>
                        </a:lnSpc>
                        <a:spcBef>
                          <a:spcPts val="0"/>
                        </a:spcBef>
                        <a:spcAft>
                          <a:spcPts val="0"/>
                        </a:spcAft>
                        <a:buNone/>
                      </a:pPr>
                      <a:r>
                        <a:rPr lang="en-US" sz="900" u="none" cap="none" strike="noStrike"/>
                        <a:t>10. #s0</a:t>
                      </a:r>
                      <a:endParaRPr sz="900" u="none" cap="none" strike="noStrike">
                        <a:latin typeface="Calibri"/>
                        <a:ea typeface="Calibri"/>
                        <a:cs typeface="Calibri"/>
                        <a:sym typeface="Calibri"/>
                      </a:endParaRPr>
                    </a:p>
                  </a:txBody>
                  <a:tcPr marT="0" marB="0" marR="53875" marL="53875"/>
                </a:tc>
                <a:tc>
                  <a:txBody>
                    <a:bodyPr/>
                    <a:lstStyle/>
                    <a:p>
                      <a:pPr indent="0" lvl="0" marL="0" marR="0" rtl="0" algn="l">
                        <a:lnSpc>
                          <a:spcPct val="200000"/>
                        </a:lnSpc>
                        <a:spcBef>
                          <a:spcPts val="0"/>
                        </a:spcBef>
                        <a:spcAft>
                          <a:spcPts val="0"/>
                        </a:spcAft>
                        <a:buNone/>
                      </a:pPr>
                      <a:r>
                        <a:rPr lang="en-US" sz="900" u="none" cap="none" strike="noStrike"/>
                        <a:t>Turns off the Magnetic door sensor</a:t>
                      </a:r>
                      <a:endParaRPr sz="900" u="none" cap="none" strike="noStrike">
                        <a:latin typeface="Calibri"/>
                        <a:ea typeface="Calibri"/>
                        <a:cs typeface="Calibri"/>
                        <a:sym typeface="Calibri"/>
                      </a:endParaRPr>
                    </a:p>
                  </a:txBody>
                  <a:tcPr marT="0" marB="0" marR="53875" marL="53875"/>
                </a:tc>
              </a:tr>
            </a:tbl>
          </a:graphicData>
        </a:graphic>
      </p:graphicFrame>
      <p:sp>
        <p:nvSpPr>
          <p:cNvPr id="183" name="Google Shape;183;p14"/>
          <p:cNvSpPr/>
          <p:nvPr/>
        </p:nvSpPr>
        <p:spPr>
          <a:xfrm>
            <a:off x="4109637" y="5846857"/>
            <a:ext cx="4769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List of Commands in the text messaging method</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graphicFrame>
        <p:nvGraphicFramePr>
          <p:cNvPr id="189" name="Google Shape;189;p15"/>
          <p:cNvGraphicFramePr/>
          <p:nvPr/>
        </p:nvGraphicFramePr>
        <p:xfrm>
          <a:off x="3452429" y="1400469"/>
          <a:ext cx="3000000" cy="3000000"/>
        </p:xfrm>
        <a:graphic>
          <a:graphicData uri="http://schemas.openxmlformats.org/drawingml/2006/table">
            <a:tbl>
              <a:tblPr bandRow="1" firstCol="1" firstRow="1">
                <a:noFill/>
                <a:tableStyleId>{8A6A72AC-203D-4C06-8A24-8F25A6FF3EBF}</a:tableStyleId>
              </a:tblPr>
              <a:tblGrid>
                <a:gridCol w="2634825"/>
                <a:gridCol w="2632925"/>
              </a:tblGrid>
              <a:tr h="365700">
                <a:tc>
                  <a:txBody>
                    <a:bodyPr/>
                    <a:lstStyle/>
                    <a:p>
                      <a:pPr indent="0" lvl="0" marL="0" marR="0" rtl="0" algn="ctr">
                        <a:lnSpc>
                          <a:spcPct val="200000"/>
                        </a:lnSpc>
                        <a:spcBef>
                          <a:spcPts val="0"/>
                        </a:spcBef>
                        <a:spcAft>
                          <a:spcPts val="0"/>
                        </a:spcAft>
                        <a:buNone/>
                      </a:pPr>
                      <a:r>
                        <a:rPr lang="en-US" sz="1200" u="none" cap="none" strike="noStrike"/>
                        <a:t>Command</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Reply</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1. #a1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Turned on Light1</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2. #a0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Turned off Light1</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3. #b1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Turned on Light2</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4. #b0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Turned off Light2</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5. #c1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Turned on Light3</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6. #c0</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NONE</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7. #d1</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NONE</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8. #d0</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NONE</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9. #s1</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NONE</a:t>
                      </a:r>
                      <a:endParaRPr sz="1100" u="none" cap="none" strike="noStrike">
                        <a:latin typeface="Calibri"/>
                        <a:ea typeface="Calibri"/>
                        <a:cs typeface="Calibri"/>
                        <a:sym typeface="Calibri"/>
                      </a:endParaRPr>
                    </a:p>
                  </a:txBody>
                  <a:tcPr marT="0" marB="0" marR="68575" marL="68575"/>
                </a:tc>
              </a:tr>
              <a:tr h="365700">
                <a:tc>
                  <a:txBody>
                    <a:bodyPr/>
                    <a:lstStyle/>
                    <a:p>
                      <a:pPr indent="0" lvl="0" marL="0" marR="0" rtl="0" algn="l">
                        <a:lnSpc>
                          <a:spcPct val="200000"/>
                        </a:lnSpc>
                        <a:spcBef>
                          <a:spcPts val="0"/>
                        </a:spcBef>
                        <a:spcAft>
                          <a:spcPts val="0"/>
                        </a:spcAft>
                        <a:buNone/>
                      </a:pPr>
                      <a:r>
                        <a:rPr lang="en-US" sz="1200" u="none" cap="none" strike="noStrike"/>
                        <a:t>10. #s0</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NONE</a:t>
                      </a:r>
                      <a:endParaRPr sz="1100" u="none" cap="none" strike="noStrike">
                        <a:latin typeface="Calibri"/>
                        <a:ea typeface="Calibri"/>
                        <a:cs typeface="Calibri"/>
                        <a:sym typeface="Calibri"/>
                      </a:endParaRPr>
                    </a:p>
                  </a:txBody>
                  <a:tcPr marT="0" marB="0" marR="68575" marL="68575"/>
                </a:tc>
              </a:tr>
            </a:tbl>
          </a:graphicData>
        </a:graphic>
      </p:graphicFrame>
      <p:sp>
        <p:nvSpPr>
          <p:cNvPr id="190" name="Google Shape;190;p15"/>
          <p:cNvSpPr/>
          <p:nvPr/>
        </p:nvSpPr>
        <p:spPr>
          <a:xfrm>
            <a:off x="3253136" y="5574268"/>
            <a:ext cx="58264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Reply function of the GSM Module in the Specific Commands</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graphicFrame>
        <p:nvGraphicFramePr>
          <p:cNvPr id="196" name="Google Shape;196;p16"/>
          <p:cNvGraphicFramePr/>
          <p:nvPr/>
        </p:nvGraphicFramePr>
        <p:xfrm>
          <a:off x="3713187" y="2446167"/>
          <a:ext cx="3000000" cy="3000000"/>
        </p:xfrm>
        <a:graphic>
          <a:graphicData uri="http://schemas.openxmlformats.org/drawingml/2006/table">
            <a:tbl>
              <a:tblPr bandRow="1" firstCol="1" firstRow="1">
                <a:noFill/>
                <a:tableStyleId>{8A6A72AC-203D-4C06-8A24-8F25A6FF3EBF}</a:tableStyleId>
              </a:tblPr>
              <a:tblGrid>
                <a:gridCol w="2705725"/>
                <a:gridCol w="2706375"/>
              </a:tblGrid>
              <a:tr h="152400">
                <a:tc>
                  <a:txBody>
                    <a:bodyPr/>
                    <a:lstStyle/>
                    <a:p>
                      <a:pPr indent="0" lvl="0" marL="0" marR="0" rtl="0" algn="ctr">
                        <a:lnSpc>
                          <a:spcPct val="200000"/>
                        </a:lnSpc>
                        <a:spcBef>
                          <a:spcPts val="0"/>
                        </a:spcBef>
                        <a:spcAft>
                          <a:spcPts val="0"/>
                        </a:spcAft>
                        <a:buNone/>
                      </a:pPr>
                      <a:r>
                        <a:rPr lang="en-US" sz="1200" u="none" cap="none" strike="noStrike"/>
                        <a:t>Sensor</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200000"/>
                        </a:lnSpc>
                        <a:spcBef>
                          <a:spcPts val="0"/>
                        </a:spcBef>
                        <a:spcAft>
                          <a:spcPts val="0"/>
                        </a:spcAft>
                        <a:buNone/>
                      </a:pPr>
                      <a:r>
                        <a:rPr lang="en-US" sz="1200" u="none" cap="none" strike="noStrike"/>
                        <a:t>Text Message</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200000"/>
                        </a:lnSpc>
                        <a:spcBef>
                          <a:spcPts val="0"/>
                        </a:spcBef>
                        <a:spcAft>
                          <a:spcPts val="0"/>
                        </a:spcAft>
                        <a:buNone/>
                      </a:pPr>
                      <a:r>
                        <a:rPr lang="en-US" sz="1200" u="none" cap="none" strike="noStrike"/>
                        <a:t>1. Magnetic Door Sensor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opened the door!</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200000"/>
                        </a:lnSpc>
                        <a:spcBef>
                          <a:spcPts val="0"/>
                        </a:spcBef>
                        <a:spcAft>
                          <a:spcPts val="0"/>
                        </a:spcAft>
                        <a:buNone/>
                      </a:pPr>
                      <a:r>
                        <a:rPr lang="en-US" sz="1200" u="none" cap="none" strike="noStrike"/>
                        <a:t>2. PIR Sensor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Someone Recently passed by!</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200000"/>
                        </a:lnSpc>
                        <a:spcBef>
                          <a:spcPts val="0"/>
                        </a:spcBef>
                        <a:spcAft>
                          <a:spcPts val="0"/>
                        </a:spcAft>
                        <a:buNone/>
                      </a:pPr>
                      <a:r>
                        <a:rPr lang="en-US" sz="1200" u="none" cap="none" strike="noStrike"/>
                        <a:t>3. Smoke Sensor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200000"/>
                        </a:lnSpc>
                        <a:spcBef>
                          <a:spcPts val="0"/>
                        </a:spcBef>
                        <a:spcAft>
                          <a:spcPts val="0"/>
                        </a:spcAft>
                        <a:buNone/>
                      </a:pPr>
                      <a:r>
                        <a:rPr lang="en-US" sz="1200" u="none" cap="none" strike="noStrike"/>
                        <a:t>Smoke is detected</a:t>
                      </a:r>
                      <a:endParaRPr sz="1100" u="none" cap="none" strike="noStrike">
                        <a:latin typeface="Calibri"/>
                        <a:ea typeface="Calibri"/>
                        <a:cs typeface="Calibri"/>
                        <a:sym typeface="Calibri"/>
                      </a:endParaRPr>
                    </a:p>
                  </a:txBody>
                  <a:tcPr marT="0" marB="0" marR="68575" marL="68575"/>
                </a:tc>
              </a:tr>
            </a:tbl>
          </a:graphicData>
        </a:graphic>
      </p:graphicFrame>
      <p:sp>
        <p:nvSpPr>
          <p:cNvPr id="197" name="Google Shape;197;p16"/>
          <p:cNvSpPr/>
          <p:nvPr/>
        </p:nvSpPr>
        <p:spPr>
          <a:xfrm>
            <a:off x="3587261" y="3961620"/>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of Text Messages sent by the GSM when a specific sensor detects</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p:nvPr/>
        </p:nvSpPr>
        <p:spPr>
          <a:xfrm>
            <a:off x="949570" y="1730892"/>
            <a:ext cx="6096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Advantages of the System: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Sensors used have high sensitivity and are easy to handle.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Providing maximum automation.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Low maintenance and low power consumption.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The system is more compact compared to the existing ones, hence is easily portable.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Can be easily modified for improving the setup and adding new features.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 Time saving.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7. Provides a user-friendly interface hence will have a greater acceptance by the technologically unskilled workers.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8. Feedback for specific command is given by system.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Malfunctioning of single sensor will not affect the whole system.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203" name="Google Shape;203;p17"/>
          <p:cNvSpPr/>
          <p:nvPr/>
        </p:nvSpPr>
        <p:spPr>
          <a:xfrm>
            <a:off x="6834554" y="1846164"/>
            <a:ext cx="535744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Disadvantages of the System: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No self-test system to detect malfunction of sensors.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Requires uninterrupted power supply.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System doesn’t have Decision making capacity.</a:t>
            </a:r>
            <a:endParaRPr/>
          </a:p>
        </p:txBody>
      </p:sp>
      <p:sp>
        <p:nvSpPr>
          <p:cNvPr id="204" name="Google Shape;204;p17"/>
          <p:cNvSpPr txBox="1"/>
          <p:nvPr>
            <p:ph type="title"/>
          </p:nvPr>
        </p:nvSpPr>
        <p:spPr>
          <a:xfrm>
            <a:off x="949570" y="0"/>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Conclusions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Low Cost System</a:t>
            </a:r>
            <a:endParaRPr/>
          </a:p>
        </p:txBody>
      </p:sp>
      <p:sp>
        <p:nvSpPr>
          <p:cNvPr id="210" name="Google Shape;210;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0" lvl="0" marL="91440" rtl="0" algn="l">
              <a:lnSpc>
                <a:spcPct val="90000"/>
              </a:lnSpc>
              <a:spcBef>
                <a:spcPts val="0"/>
              </a:spcBef>
              <a:spcAft>
                <a:spcPts val="0"/>
              </a:spcAft>
              <a:buSzPct val="100000"/>
              <a:buNone/>
            </a:pPr>
            <a:r>
              <a:t/>
            </a:r>
            <a:endParaRPr/>
          </a:p>
          <a:p>
            <a:pPr indent="-117475" lvl="0" marL="91440" rtl="0" algn="l">
              <a:lnSpc>
                <a:spcPct val="90000"/>
              </a:lnSpc>
              <a:spcBef>
                <a:spcPts val="1400"/>
              </a:spcBef>
              <a:spcAft>
                <a:spcPts val="0"/>
              </a:spcAft>
              <a:buSzPct val="100000"/>
              <a:buChar char=" "/>
            </a:pPr>
            <a:r>
              <a:rPr lang="en-US"/>
              <a:t>P = I*V</a:t>
            </a:r>
            <a:endParaRPr/>
          </a:p>
          <a:p>
            <a:pPr indent="0" lvl="1" marL="201168" rtl="0" algn="l">
              <a:lnSpc>
                <a:spcPct val="90000"/>
              </a:lnSpc>
              <a:spcBef>
                <a:spcPts val="400"/>
              </a:spcBef>
              <a:spcAft>
                <a:spcPts val="0"/>
              </a:spcAft>
              <a:buSzPct val="100000"/>
              <a:buNone/>
            </a:pPr>
            <a:r>
              <a:rPr lang="en-US"/>
              <a:t>    2 Ampere * 12 Volts</a:t>
            </a:r>
            <a:endParaRPr/>
          </a:p>
          <a:p>
            <a:pPr indent="0" lvl="1" marL="201168" rtl="0" algn="l">
              <a:lnSpc>
                <a:spcPct val="90000"/>
              </a:lnSpc>
              <a:spcBef>
                <a:spcPts val="600"/>
              </a:spcBef>
              <a:spcAft>
                <a:spcPts val="0"/>
              </a:spcAft>
              <a:buSzPct val="100000"/>
              <a:buNone/>
            </a:pPr>
            <a:r>
              <a:rPr lang="en-US"/>
              <a:t>  =24 Watts</a:t>
            </a:r>
            <a:endParaRPr/>
          </a:p>
          <a:p>
            <a:pPr indent="-117475" lvl="0" marL="91440" rtl="0" algn="l">
              <a:lnSpc>
                <a:spcPct val="90000"/>
              </a:lnSpc>
              <a:spcBef>
                <a:spcPts val="1600"/>
              </a:spcBef>
              <a:spcAft>
                <a:spcPts val="0"/>
              </a:spcAft>
              <a:buSzPct val="100000"/>
              <a:buChar char=" "/>
            </a:pPr>
            <a:r>
              <a:rPr lang="en-US"/>
              <a:t>P = I*V</a:t>
            </a:r>
            <a:endParaRPr/>
          </a:p>
          <a:p>
            <a:pPr indent="0" lvl="1" marL="201168" rtl="0" algn="l">
              <a:lnSpc>
                <a:spcPct val="90000"/>
              </a:lnSpc>
              <a:spcBef>
                <a:spcPts val="400"/>
              </a:spcBef>
              <a:spcAft>
                <a:spcPts val="0"/>
              </a:spcAft>
              <a:buSzPct val="100000"/>
              <a:buNone/>
            </a:pPr>
            <a:r>
              <a:rPr lang="en-US"/>
              <a:t>    2 Ampere * 5 Volts</a:t>
            </a:r>
            <a:endParaRPr/>
          </a:p>
          <a:p>
            <a:pPr indent="0" lvl="1" marL="201168" rtl="0" algn="l">
              <a:lnSpc>
                <a:spcPct val="90000"/>
              </a:lnSpc>
              <a:spcBef>
                <a:spcPts val="600"/>
              </a:spcBef>
              <a:spcAft>
                <a:spcPts val="0"/>
              </a:spcAft>
              <a:buSzPct val="100000"/>
              <a:buNone/>
            </a:pPr>
            <a:r>
              <a:rPr lang="en-US"/>
              <a:t>  =10 Watts</a:t>
            </a:r>
            <a:endParaRPr/>
          </a:p>
          <a:p>
            <a:pPr indent="-117475" lvl="0" marL="91440" rtl="0" algn="l">
              <a:lnSpc>
                <a:spcPct val="90000"/>
              </a:lnSpc>
              <a:spcBef>
                <a:spcPts val="1600"/>
              </a:spcBef>
              <a:spcAft>
                <a:spcPts val="0"/>
              </a:spcAft>
              <a:buSzPct val="100000"/>
              <a:buChar char=" "/>
            </a:pPr>
            <a:r>
              <a:rPr lang="en-US"/>
              <a:t>Cost per hour = Rate x (appliance wattage / 1000)</a:t>
            </a:r>
            <a:endParaRPr/>
          </a:p>
          <a:p>
            <a:pPr indent="-117475" lvl="0" marL="91440" rtl="0" algn="l">
              <a:lnSpc>
                <a:spcPct val="90000"/>
              </a:lnSpc>
              <a:spcBef>
                <a:spcPts val="1400"/>
              </a:spcBef>
              <a:spcAft>
                <a:spcPts val="0"/>
              </a:spcAft>
              <a:buSzPct val="100000"/>
              <a:buChar char=" "/>
            </a:pPr>
            <a:r>
              <a:rPr lang="en-US"/>
              <a:t>Cost per hour = P10.50 x (34 watts / 1000) </a:t>
            </a:r>
            <a:endParaRPr/>
          </a:p>
          <a:p>
            <a:pPr indent="-117475" lvl="0" marL="91440" rtl="0" algn="l">
              <a:lnSpc>
                <a:spcPct val="90000"/>
              </a:lnSpc>
              <a:spcBef>
                <a:spcPts val="1400"/>
              </a:spcBef>
              <a:spcAft>
                <a:spcPts val="0"/>
              </a:spcAft>
              <a:buSzPct val="100000"/>
              <a:buChar char=" "/>
            </a:pPr>
            <a:r>
              <a:rPr lang="en-US"/>
              <a:t>Cost per hour = P10.50 x (.034 kilowatt)</a:t>
            </a:r>
            <a:endParaRPr/>
          </a:p>
          <a:p>
            <a:pPr indent="-117475" lvl="0" marL="91440" rtl="0" algn="l">
              <a:lnSpc>
                <a:spcPct val="90000"/>
              </a:lnSpc>
              <a:spcBef>
                <a:spcPts val="1400"/>
              </a:spcBef>
              <a:spcAft>
                <a:spcPts val="0"/>
              </a:spcAft>
              <a:buSzPct val="100000"/>
              <a:buChar char=" "/>
            </a:pPr>
            <a:r>
              <a:rPr lang="en-US"/>
              <a:t>Cost per hour = P 0.357 per hour</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Monitoring in IP Camera</a:t>
            </a:r>
            <a:endParaRPr/>
          </a:p>
        </p:txBody>
      </p:sp>
      <p:sp>
        <p:nvSpPr>
          <p:cNvPr id="216" name="Google Shape;216;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descr="D:\Desktop\16754772_1346500072060291_1901577042_n.png" id="217" name="Google Shape;217;p19"/>
          <p:cNvPicPr preferRelativeResize="0"/>
          <p:nvPr/>
        </p:nvPicPr>
        <p:blipFill rotWithShape="1">
          <a:blip r:embed="rId3">
            <a:alphaModFix/>
          </a:blip>
          <a:srcRect b="0" l="0" r="0" t="0"/>
          <a:stretch/>
        </p:blipFill>
        <p:spPr>
          <a:xfrm>
            <a:off x="534621" y="1845865"/>
            <a:ext cx="2548549" cy="4530753"/>
          </a:xfrm>
          <a:prstGeom prst="rect">
            <a:avLst/>
          </a:prstGeom>
          <a:noFill/>
          <a:ln>
            <a:noFill/>
          </a:ln>
        </p:spPr>
      </p:pic>
      <p:pic>
        <p:nvPicPr>
          <p:cNvPr descr="D:\Desktop\16735846_1346500005393631_1255339139_n.png" id="218" name="Google Shape;218;p19"/>
          <p:cNvPicPr preferRelativeResize="0"/>
          <p:nvPr/>
        </p:nvPicPr>
        <p:blipFill rotWithShape="1">
          <a:blip r:embed="rId4">
            <a:alphaModFix/>
          </a:blip>
          <a:srcRect b="0" l="0" r="0" t="0"/>
          <a:stretch/>
        </p:blipFill>
        <p:spPr>
          <a:xfrm>
            <a:off x="3336069" y="1845865"/>
            <a:ext cx="2666145" cy="4530753"/>
          </a:xfrm>
          <a:prstGeom prst="rect">
            <a:avLst/>
          </a:prstGeom>
          <a:noFill/>
          <a:ln>
            <a:noFill/>
          </a:ln>
        </p:spPr>
      </p:pic>
      <p:pic>
        <p:nvPicPr>
          <p:cNvPr descr="D:\Desktop\16780498_1346499908726974_801020176_n.png" id="219" name="Google Shape;219;p19"/>
          <p:cNvPicPr preferRelativeResize="0"/>
          <p:nvPr/>
        </p:nvPicPr>
        <p:blipFill rotWithShape="1">
          <a:blip r:embed="rId5">
            <a:alphaModFix/>
          </a:blip>
          <a:srcRect b="0" l="0" r="0" t="0"/>
          <a:stretch/>
        </p:blipFill>
        <p:spPr>
          <a:xfrm>
            <a:off x="6208957" y="1845863"/>
            <a:ext cx="2665412" cy="4530753"/>
          </a:xfrm>
          <a:prstGeom prst="rect">
            <a:avLst/>
          </a:prstGeom>
          <a:noFill/>
          <a:ln>
            <a:noFill/>
          </a:ln>
        </p:spPr>
      </p:pic>
      <p:pic>
        <p:nvPicPr>
          <p:cNvPr descr="D:\Desktop\16780022_1346499932060305_243560858_n.png" id="220" name="Google Shape;220;p19"/>
          <p:cNvPicPr preferRelativeResize="0"/>
          <p:nvPr/>
        </p:nvPicPr>
        <p:blipFill rotWithShape="1">
          <a:blip r:embed="rId6">
            <a:alphaModFix/>
          </a:blip>
          <a:srcRect b="0" l="0" r="0" t="0"/>
          <a:stretch/>
        </p:blipFill>
        <p:spPr>
          <a:xfrm>
            <a:off x="9147404" y="1845864"/>
            <a:ext cx="2528781" cy="4530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Verdana"/>
              <a:buNone/>
            </a:pPr>
            <a:r>
              <a:rPr b="1" lang="en-US" sz="3600">
                <a:latin typeface="Verdana"/>
                <a:ea typeface="Verdana"/>
                <a:cs typeface="Verdana"/>
                <a:sym typeface="Verdana"/>
              </a:rPr>
              <a:t>A.	BASIC INFORMATION</a:t>
            </a:r>
            <a:endParaRPr/>
          </a:p>
        </p:txBody>
      </p:sp>
      <p:sp>
        <p:nvSpPr>
          <p:cNvPr id="107" name="Google Shape;107;p2"/>
          <p:cNvSpPr txBox="1"/>
          <p:nvPr>
            <p:ph idx="1" type="body"/>
          </p:nvPr>
        </p:nvSpPr>
        <p:spPr>
          <a:xfrm>
            <a:off x="1097280" y="1845734"/>
            <a:ext cx="8961120" cy="3046306"/>
          </a:xfrm>
          <a:prstGeom prst="rect">
            <a:avLst/>
          </a:prstGeom>
          <a:noFill/>
          <a:ln>
            <a:noFill/>
          </a:ln>
        </p:spPr>
        <p:txBody>
          <a:bodyPr anchorCtr="0" anchor="t" bIns="45700" lIns="0" spcFirstLastPara="1" rIns="0" wrap="square" tIns="45700">
            <a:normAutofit/>
          </a:bodyPr>
          <a:lstStyle/>
          <a:p>
            <a:pPr indent="-285750" lvl="1" marL="742950" marR="0" rtl="0" algn="just">
              <a:lnSpc>
                <a:spcPct val="115000"/>
              </a:lnSpc>
              <a:spcBef>
                <a:spcPts val="0"/>
              </a:spcBef>
              <a:spcAft>
                <a:spcPts val="0"/>
              </a:spcAft>
              <a:buSzPts val="3200"/>
              <a:buFont typeface="Calibri"/>
              <a:buAutoNum type="romanUcPeriod"/>
            </a:pPr>
            <a:r>
              <a:rPr lang="en-US" sz="3200">
                <a:latin typeface="Verdana"/>
                <a:ea typeface="Verdana"/>
                <a:cs typeface="Verdana"/>
                <a:sym typeface="Verdana"/>
              </a:rPr>
              <a:t>Title of Research</a:t>
            </a:r>
            <a:endParaRPr sz="3200">
              <a:latin typeface="Verdana"/>
              <a:ea typeface="Verdana"/>
              <a:cs typeface="Verdana"/>
              <a:sym typeface="Verdana"/>
            </a:endParaRPr>
          </a:p>
          <a:p>
            <a:pPr indent="-127000" lvl="0" marL="914400" marR="0" rtl="0" algn="just">
              <a:lnSpc>
                <a:spcPct val="115000"/>
              </a:lnSpc>
              <a:spcBef>
                <a:spcPts val="0"/>
              </a:spcBef>
              <a:spcAft>
                <a:spcPts val="0"/>
              </a:spcAft>
              <a:buSzPts val="2000"/>
              <a:buChar char=" "/>
            </a:pPr>
            <a:r>
              <a:rPr lang="en-US">
                <a:latin typeface="Verdana"/>
                <a:ea typeface="Verdana"/>
                <a:cs typeface="Verdana"/>
                <a:sym typeface="Verdana"/>
              </a:rPr>
              <a:t> </a:t>
            </a:r>
            <a:endParaRPr sz="3600">
              <a:latin typeface="Verdana"/>
              <a:ea typeface="Verdana"/>
              <a:cs typeface="Verdana"/>
              <a:sym typeface="Verdana"/>
            </a:endParaRPr>
          </a:p>
          <a:p>
            <a:pPr indent="0" lvl="0" marL="1280160" rtl="0" algn="ctr">
              <a:lnSpc>
                <a:spcPct val="107000"/>
              </a:lnSpc>
              <a:spcBef>
                <a:spcPts val="0"/>
              </a:spcBef>
              <a:spcAft>
                <a:spcPts val="0"/>
              </a:spcAft>
              <a:buSzPts val="2800"/>
              <a:buNone/>
            </a:pPr>
            <a:r>
              <a:rPr lang="en-US" sz="2800"/>
              <a:t>Home Automation &amp; Security System</a:t>
            </a:r>
            <a:endParaRPr sz="2800"/>
          </a:p>
          <a:p>
            <a:pPr indent="0" lvl="0" marL="1280160" marR="0" rtl="0" algn="just">
              <a:lnSpc>
                <a:spcPct val="107000"/>
              </a:lnSpc>
              <a:spcBef>
                <a:spcPts val="0"/>
              </a:spcBef>
              <a:spcAft>
                <a:spcPts val="0"/>
              </a:spcAft>
              <a:buSzPts val="2800"/>
              <a:buNone/>
            </a:pPr>
            <a:r>
              <a:rPr b="1" lang="en-US" sz="2800">
                <a:latin typeface="Verdana"/>
                <a:ea typeface="Verdana"/>
                <a:cs typeface="Verdana"/>
                <a:sym typeface="Verdana"/>
              </a:rPr>
              <a:t> </a:t>
            </a:r>
            <a:endParaRPr b="1" sz="2800">
              <a:latin typeface="Verdana"/>
              <a:ea typeface="Verdana"/>
              <a:cs typeface="Verdana"/>
              <a:sym typeface="Verdana"/>
            </a:endParaRPr>
          </a:p>
          <a:p>
            <a:pPr indent="0" lvl="0" marL="91440" rtl="0" algn="l">
              <a:lnSpc>
                <a:spcPct val="90000"/>
              </a:lnSpc>
              <a:spcBef>
                <a:spcPts val="1200"/>
              </a:spcBef>
              <a:spcAft>
                <a:spcPts val="0"/>
              </a:spcAft>
              <a:buSzPts val="280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Verdana"/>
              <a:buNone/>
            </a:pPr>
            <a:r>
              <a:rPr lang="en-US" sz="3600">
                <a:latin typeface="Verdana"/>
                <a:ea typeface="Verdana"/>
                <a:cs typeface="Verdana"/>
                <a:sym typeface="Verdana"/>
              </a:rPr>
              <a:t>II.	Proponent(s)</a:t>
            </a:r>
            <a:endParaRPr/>
          </a:p>
        </p:txBody>
      </p:sp>
      <p:sp>
        <p:nvSpPr>
          <p:cNvPr id="113" name="Google Shape;113;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9400" lvl="0" marL="1371600" marR="0" rtl="0" algn="just">
              <a:lnSpc>
                <a:spcPct val="107000"/>
              </a:lnSpc>
              <a:spcBef>
                <a:spcPts val="0"/>
              </a:spcBef>
              <a:spcAft>
                <a:spcPts val="0"/>
              </a:spcAft>
              <a:buSzPts val="2800"/>
              <a:buNone/>
            </a:pPr>
            <a:r>
              <a:t/>
            </a:r>
            <a:endParaRPr sz="2800">
              <a:latin typeface="Verdana"/>
              <a:ea typeface="Verdana"/>
              <a:cs typeface="Verdana"/>
              <a:sym typeface="Verdana"/>
            </a:endParaRPr>
          </a:p>
          <a:p>
            <a:pPr indent="-457200" lvl="0" marL="1371600" marR="0" rtl="0" algn="just">
              <a:lnSpc>
                <a:spcPct val="107000"/>
              </a:lnSpc>
              <a:spcBef>
                <a:spcPts val="0"/>
              </a:spcBef>
              <a:spcAft>
                <a:spcPts val="0"/>
              </a:spcAft>
              <a:buSzPts val="2800"/>
              <a:buChar char=" "/>
            </a:pPr>
            <a:r>
              <a:rPr lang="en-US" sz="2800">
                <a:latin typeface="Verdana"/>
                <a:ea typeface="Verdana"/>
                <a:cs typeface="Verdana"/>
                <a:sym typeface="Verdana"/>
              </a:rPr>
              <a:t>Researchers:</a:t>
            </a:r>
            <a:endParaRPr/>
          </a:p>
          <a:p>
            <a:pPr indent="-381000" lvl="0" marL="1371600" marR="0" rtl="0" algn="just">
              <a:lnSpc>
                <a:spcPct val="107000"/>
              </a:lnSpc>
              <a:spcBef>
                <a:spcPts val="0"/>
              </a:spcBef>
              <a:spcAft>
                <a:spcPts val="0"/>
              </a:spcAft>
              <a:buSzPts val="1200"/>
              <a:buNone/>
            </a:pPr>
            <a:r>
              <a:t/>
            </a:r>
            <a:endParaRPr sz="1200">
              <a:latin typeface="Verdana"/>
              <a:ea typeface="Verdana"/>
              <a:cs typeface="Verdana"/>
              <a:sym typeface="Verdana"/>
            </a:endParaRPr>
          </a:p>
          <a:p>
            <a:pPr indent="-457200" lvl="0" marL="1371600" marR="0" rtl="0" algn="just">
              <a:lnSpc>
                <a:spcPct val="107000"/>
              </a:lnSpc>
              <a:spcBef>
                <a:spcPts val="0"/>
              </a:spcBef>
              <a:spcAft>
                <a:spcPts val="0"/>
              </a:spcAft>
              <a:buSzPts val="2800"/>
              <a:buChar char=" "/>
            </a:pPr>
            <a:r>
              <a:rPr lang="en-US" sz="2800">
                <a:latin typeface="Verdana"/>
                <a:ea typeface="Verdana"/>
                <a:cs typeface="Verdana"/>
                <a:sym typeface="Verdana"/>
              </a:rPr>
              <a:t>Alcazar, Mary Grace B.</a:t>
            </a:r>
            <a:endParaRPr/>
          </a:p>
          <a:p>
            <a:pPr indent="-457200" lvl="0" marL="1371600" marR="0" rtl="0" algn="just">
              <a:lnSpc>
                <a:spcPct val="107000"/>
              </a:lnSpc>
              <a:spcBef>
                <a:spcPts val="0"/>
              </a:spcBef>
              <a:spcAft>
                <a:spcPts val="0"/>
              </a:spcAft>
              <a:buSzPts val="2800"/>
              <a:buChar char=" "/>
            </a:pPr>
            <a:r>
              <a:rPr lang="en-US" sz="2800">
                <a:latin typeface="Verdana"/>
                <a:ea typeface="Verdana"/>
                <a:cs typeface="Verdana"/>
                <a:sym typeface="Verdana"/>
              </a:rPr>
              <a:t>Espina, Joycee Ann L.</a:t>
            </a:r>
            <a:endParaRPr/>
          </a:p>
          <a:p>
            <a:pPr indent="-457200" lvl="0" marL="1371600" marR="0" rtl="0" algn="just">
              <a:lnSpc>
                <a:spcPct val="107000"/>
              </a:lnSpc>
              <a:spcBef>
                <a:spcPts val="0"/>
              </a:spcBef>
              <a:spcAft>
                <a:spcPts val="0"/>
              </a:spcAft>
              <a:buSzPts val="2800"/>
              <a:buChar char=" "/>
            </a:pPr>
            <a:r>
              <a:rPr lang="en-US" sz="2800">
                <a:latin typeface="Verdana"/>
                <a:ea typeface="Verdana"/>
                <a:cs typeface="Verdana"/>
                <a:sym typeface="Verdana"/>
              </a:rPr>
              <a:t>Lee, Krissa Mae F.</a:t>
            </a:r>
            <a:endParaRPr/>
          </a:p>
          <a:p>
            <a:pPr indent="-457200" lvl="0" marL="1371600" marR="0" rtl="0" algn="just">
              <a:lnSpc>
                <a:spcPct val="107000"/>
              </a:lnSpc>
              <a:spcBef>
                <a:spcPts val="0"/>
              </a:spcBef>
              <a:spcAft>
                <a:spcPts val="0"/>
              </a:spcAft>
              <a:buSzPts val="2800"/>
              <a:buChar char=" "/>
            </a:pPr>
            <a:r>
              <a:rPr lang="en-US" sz="2800">
                <a:latin typeface="Verdana"/>
                <a:ea typeface="Verdana"/>
                <a:cs typeface="Verdana"/>
                <a:sym typeface="Verdana"/>
              </a:rPr>
              <a:t>Montemayor, Cedric Jan C.</a:t>
            </a:r>
            <a:endParaRPr sz="2800">
              <a:latin typeface="Verdana"/>
              <a:ea typeface="Verdana"/>
              <a:cs typeface="Verdana"/>
              <a:sym typeface="Verdana"/>
            </a:endParaRPr>
          </a:p>
          <a:p>
            <a:pPr indent="0" lvl="0" marL="91440" rtl="0" algn="l">
              <a:lnSpc>
                <a:spcPct val="90000"/>
              </a:lnSpc>
              <a:spcBef>
                <a:spcPts val="1200"/>
              </a:spcBef>
              <a:spcAft>
                <a:spcPts val="0"/>
              </a:spcAft>
              <a:buSzPts val="2800"/>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228600" lvl="0" marL="91440" rtl="0" algn="l">
              <a:lnSpc>
                <a:spcPct val="90000"/>
              </a:lnSpc>
              <a:spcBef>
                <a:spcPts val="0"/>
              </a:spcBef>
              <a:spcAft>
                <a:spcPts val="0"/>
              </a:spcAft>
              <a:buSzPts val="3600"/>
              <a:buChar char=" "/>
            </a:pPr>
            <a:r>
              <a:rPr lang="en-US" sz="3600">
                <a:latin typeface="Verdana"/>
                <a:ea typeface="Verdana"/>
                <a:cs typeface="Verdana"/>
                <a:sym typeface="Verdana"/>
              </a:rPr>
              <a:t>III.	Project Site</a:t>
            </a:r>
            <a:endParaRPr/>
          </a:p>
          <a:p>
            <a:pPr indent="0" lvl="0" marL="91440" rtl="0" algn="l">
              <a:lnSpc>
                <a:spcPct val="90000"/>
              </a:lnSpc>
              <a:spcBef>
                <a:spcPts val="1400"/>
              </a:spcBef>
              <a:spcAft>
                <a:spcPts val="0"/>
              </a:spcAft>
              <a:buSzPts val="3200"/>
              <a:buNone/>
            </a:pPr>
            <a:r>
              <a:t/>
            </a:r>
            <a:endParaRPr sz="3200">
              <a:latin typeface="Verdana"/>
              <a:ea typeface="Verdana"/>
              <a:cs typeface="Verdana"/>
              <a:sym typeface="Verdana"/>
            </a:endParaRPr>
          </a:p>
          <a:p>
            <a:pPr indent="0" lvl="1" marL="201168" rtl="0" algn="l">
              <a:lnSpc>
                <a:spcPct val="90000"/>
              </a:lnSpc>
              <a:spcBef>
                <a:spcPts val="400"/>
              </a:spcBef>
              <a:spcAft>
                <a:spcPts val="0"/>
              </a:spcAft>
              <a:buSzPts val="3000"/>
              <a:buNone/>
            </a:pPr>
            <a:r>
              <a:rPr lang="en-US" sz="3000">
                <a:latin typeface="Verdana"/>
                <a:ea typeface="Verdana"/>
                <a:cs typeface="Verdana"/>
                <a:sym typeface="Verdana"/>
              </a:rPr>
              <a:t>	Montemayor’s Residence</a:t>
            </a:r>
            <a:endParaRPr/>
          </a:p>
          <a:p>
            <a:pPr indent="0" lvl="1" marL="201168" rtl="0" algn="l">
              <a:lnSpc>
                <a:spcPct val="90000"/>
              </a:lnSpc>
              <a:spcBef>
                <a:spcPts val="600"/>
              </a:spcBef>
              <a:spcAft>
                <a:spcPts val="0"/>
              </a:spcAft>
              <a:buSzPts val="2600"/>
              <a:buNone/>
            </a:pPr>
            <a:r>
              <a:rPr lang="en-US" sz="2600">
                <a:latin typeface="Verdana"/>
                <a:ea typeface="Verdana"/>
                <a:cs typeface="Verdana"/>
                <a:sym typeface="Verdana"/>
              </a:rPr>
              <a:t> 	San Roque, Sogod, Southern Leyte</a:t>
            </a:r>
            <a:endParaRPr/>
          </a:p>
          <a:p>
            <a:pPr indent="0" lvl="0" marL="91440" rtl="0" algn="l">
              <a:lnSpc>
                <a:spcPct val="90000"/>
              </a:lnSpc>
              <a:spcBef>
                <a:spcPts val="1600"/>
              </a:spcBef>
              <a:spcAft>
                <a:spcPts val="0"/>
              </a:spcAft>
              <a:buSzPts val="3200"/>
              <a:buNone/>
            </a:pPr>
            <a:r>
              <a:t/>
            </a:r>
            <a:endParaRPr sz="3200">
              <a:latin typeface="Verdana"/>
              <a:ea typeface="Verdana"/>
              <a:cs typeface="Verdana"/>
              <a:sym typeface="Verdana"/>
            </a:endParaRPr>
          </a:p>
          <a:p>
            <a:pPr indent="-228600" lvl="0" marL="91440" rtl="0" algn="l">
              <a:lnSpc>
                <a:spcPct val="90000"/>
              </a:lnSpc>
              <a:spcBef>
                <a:spcPts val="1400"/>
              </a:spcBef>
              <a:spcAft>
                <a:spcPts val="0"/>
              </a:spcAft>
              <a:buSzPts val="3600"/>
              <a:buChar char=" "/>
            </a:pPr>
            <a:r>
              <a:rPr lang="en-US" sz="3600">
                <a:latin typeface="Verdana"/>
                <a:ea typeface="Verdana"/>
                <a:cs typeface="Verdana"/>
                <a:sym typeface="Verdana"/>
              </a:rPr>
              <a:t>IV.	Project Duration</a:t>
            </a:r>
            <a:endParaRPr/>
          </a:p>
          <a:p>
            <a:pPr indent="-228600" lvl="0" marL="91440" rtl="0" algn="l">
              <a:lnSpc>
                <a:spcPct val="90000"/>
              </a:lnSpc>
              <a:spcBef>
                <a:spcPts val="1400"/>
              </a:spcBef>
              <a:spcAft>
                <a:spcPts val="0"/>
              </a:spcAft>
              <a:buSzPts val="3600"/>
              <a:buChar char=" "/>
            </a:pPr>
            <a:r>
              <a:rPr lang="en-US" sz="3600">
                <a:latin typeface="Verdana"/>
                <a:ea typeface="Verdana"/>
                <a:cs typeface="Verdana"/>
                <a:sym typeface="Verdana"/>
              </a:rPr>
              <a:t>         	3 months</a:t>
            </a:r>
            <a:endParaRPr sz="3600">
              <a:latin typeface="Verdana"/>
              <a:ea typeface="Verdana"/>
              <a:cs typeface="Verdana"/>
              <a:sym typeface="Verdana"/>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097280" y="286603"/>
            <a:ext cx="10058400" cy="39919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t/>
            </a:r>
            <a:endParaRPr/>
          </a:p>
        </p:txBody>
      </p:sp>
      <p:sp>
        <p:nvSpPr>
          <p:cNvPr id="124" name="Google Shape;124;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	</a:t>
            </a:r>
            <a:endParaRPr sz="4000">
              <a:latin typeface="Verdana"/>
              <a:ea typeface="Verdana"/>
              <a:cs typeface="Verdana"/>
              <a:sym typeface="Verdana"/>
            </a:endParaRPr>
          </a:p>
          <a:p>
            <a:pPr indent="-254000" lvl="0" marL="91440" rtl="0" algn="l">
              <a:lnSpc>
                <a:spcPct val="90000"/>
              </a:lnSpc>
              <a:spcBef>
                <a:spcPts val="1400"/>
              </a:spcBef>
              <a:spcAft>
                <a:spcPts val="0"/>
              </a:spcAft>
              <a:buSzPts val="4000"/>
              <a:buChar char=" "/>
            </a:pPr>
            <a:r>
              <a:rPr lang="en-US" sz="4000">
                <a:latin typeface="Verdana"/>
                <a:ea typeface="Verdana"/>
                <a:cs typeface="Verdana"/>
                <a:sym typeface="Verdana"/>
              </a:rPr>
              <a:t>V.	Target Beneficiaries</a:t>
            </a:r>
            <a:endParaRPr sz="4000">
              <a:latin typeface="Verdana"/>
              <a:ea typeface="Verdana"/>
              <a:cs typeface="Verdana"/>
              <a:sym typeface="Verdana"/>
            </a:endParaRPr>
          </a:p>
          <a:p>
            <a:pPr indent="-209550" lvl="0" marL="91440" rtl="0" algn="l">
              <a:lnSpc>
                <a:spcPct val="90000"/>
              </a:lnSpc>
              <a:spcBef>
                <a:spcPts val="1400"/>
              </a:spcBef>
              <a:spcAft>
                <a:spcPts val="0"/>
              </a:spcAft>
              <a:buSzPts val="3300"/>
              <a:buChar char=" "/>
            </a:pPr>
            <a:r>
              <a:rPr lang="en-US" sz="3300">
                <a:latin typeface="Verdana"/>
                <a:ea typeface="Verdana"/>
                <a:cs typeface="Verdana"/>
                <a:sym typeface="Verdana"/>
              </a:rPr>
              <a:t>            </a:t>
            </a:r>
            <a:r>
              <a:rPr b="1" lang="en-US" sz="3600"/>
              <a:t>Communities, Students</a:t>
            </a:r>
            <a:endParaRPr sz="3600">
              <a:latin typeface="Verdana"/>
              <a:ea typeface="Verdana"/>
              <a:cs typeface="Verdana"/>
              <a:sym typeface="Verdana"/>
            </a:endParaRPr>
          </a:p>
          <a:p>
            <a:pPr indent="-222250" lvl="0" marL="91440" rtl="0" algn="l">
              <a:lnSpc>
                <a:spcPct val="90000"/>
              </a:lnSpc>
              <a:spcBef>
                <a:spcPts val="1400"/>
              </a:spcBef>
              <a:spcAft>
                <a:spcPts val="0"/>
              </a:spcAft>
              <a:buSzPts val="3500"/>
              <a:buChar char=" "/>
            </a:pPr>
            <a:r>
              <a:rPr lang="en-US" sz="3500">
                <a:latin typeface="Verdana"/>
                <a:ea typeface="Verdana"/>
                <a:cs typeface="Verdana"/>
                <a:sym typeface="Verdana"/>
              </a:rPr>
              <a:t>VI.	Project Cost</a:t>
            </a:r>
            <a:endParaRPr sz="3500">
              <a:latin typeface="Verdana"/>
              <a:ea typeface="Verdana"/>
              <a:cs typeface="Verdana"/>
              <a:sym typeface="Verdana"/>
            </a:endParaRPr>
          </a:p>
          <a:p>
            <a:pPr indent="-8889" lvl="0" marL="91440" rtl="0" algn="l">
              <a:lnSpc>
                <a:spcPct val="90000"/>
              </a:lnSpc>
              <a:spcBef>
                <a:spcPts val="1400"/>
              </a:spcBef>
              <a:spcAft>
                <a:spcPts val="0"/>
              </a:spcAft>
              <a:buSzPts val="1300"/>
              <a:buNone/>
            </a:pPr>
            <a:r>
              <a:t/>
            </a:r>
            <a:endParaRPr sz="1300">
              <a:latin typeface="Verdana"/>
              <a:ea typeface="Verdana"/>
              <a:cs typeface="Verdana"/>
              <a:sym typeface="Verdana"/>
            </a:endParaRPr>
          </a:p>
          <a:p>
            <a:pPr indent="-222250" lvl="0" marL="91440" rtl="0" algn="l">
              <a:lnSpc>
                <a:spcPct val="90000"/>
              </a:lnSpc>
              <a:spcBef>
                <a:spcPts val="1400"/>
              </a:spcBef>
              <a:spcAft>
                <a:spcPts val="0"/>
              </a:spcAft>
              <a:buSzPts val="3500"/>
              <a:buChar char=" "/>
            </a:pPr>
            <a:r>
              <a:rPr lang="en-US" sz="3500">
                <a:latin typeface="Verdana"/>
                <a:ea typeface="Verdana"/>
                <a:cs typeface="Verdana"/>
                <a:sym typeface="Verdana"/>
              </a:rPr>
              <a:t>           P 10,855.00 </a:t>
            </a:r>
            <a:r>
              <a:rPr lang="en-US" sz="1300">
                <a:latin typeface="Verdana"/>
                <a:ea typeface="Verdana"/>
                <a:cs typeface="Verdana"/>
                <a:sym typeface="Verdana"/>
              </a:rPr>
              <a:t>(</a:t>
            </a:r>
            <a:r>
              <a:rPr lang="en-US" sz="1300">
                <a:solidFill>
                  <a:schemeClr val="dk1"/>
                </a:solidFill>
                <a:latin typeface="Verdana"/>
                <a:ea typeface="Verdana"/>
                <a:cs typeface="Verdana"/>
                <a:sym typeface="Verdana"/>
              </a:rPr>
              <a:t>actual cost, do not include the damages &amp; unused material)</a:t>
            </a:r>
            <a:endParaRPr sz="1300">
              <a:solidFill>
                <a:schemeClr val="dk1"/>
              </a:solidFill>
              <a:latin typeface="Verdana"/>
              <a:ea typeface="Verdana"/>
              <a:cs typeface="Verdana"/>
              <a:sym typeface="Verdana"/>
            </a:endParaRPr>
          </a:p>
          <a:p>
            <a:pPr indent="0" lvl="0" marL="91440" rtl="0" algn="l">
              <a:lnSpc>
                <a:spcPct val="90000"/>
              </a:lnSpc>
              <a:spcBef>
                <a:spcPts val="1400"/>
              </a:spcBef>
              <a:spcAft>
                <a:spcPts val="0"/>
              </a:spcAft>
              <a:buSzPts val="4000"/>
              <a:buNone/>
            </a:pPr>
            <a:r>
              <a:t/>
            </a:r>
            <a:endParaRPr sz="4000">
              <a:latin typeface="Verdana"/>
              <a:ea typeface="Verdana"/>
              <a:cs typeface="Verdana"/>
              <a:sym typeface="Verdana"/>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Abstract</a:t>
            </a:r>
            <a:endParaRPr/>
          </a:p>
        </p:txBody>
      </p:sp>
      <p:sp>
        <p:nvSpPr>
          <p:cNvPr id="130" name="Google Shape;130;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Verdana"/>
              <a:buNone/>
            </a:pPr>
            <a:r>
              <a:rPr lang="en-US" sz="3600">
                <a:latin typeface="Verdana"/>
                <a:ea typeface="Verdana"/>
                <a:cs typeface="Verdana"/>
                <a:sym typeface="Verdana"/>
              </a:rPr>
              <a:t>B.	INTRODUCTION</a:t>
            </a:r>
            <a:endParaRPr sz="3600">
              <a:latin typeface="Verdana"/>
              <a:ea typeface="Verdana"/>
              <a:cs typeface="Verdana"/>
              <a:sym typeface="Verdana"/>
            </a:endParaRPr>
          </a:p>
        </p:txBody>
      </p:sp>
      <p:sp>
        <p:nvSpPr>
          <p:cNvPr id="136" name="Google Shape;136;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latin typeface="Verdana"/>
                <a:ea typeface="Verdana"/>
                <a:cs typeface="Verdana"/>
                <a:sym typeface="Verdana"/>
              </a:rPr>
              <a:t>  </a:t>
            </a:r>
            <a:r>
              <a:rPr lang="en-US" sz="2800"/>
              <a:t>A Smart home system focuses on controlling home electronic devices whether you are inside or outside your home. Smart Home gives an individual the ability to remotely or automatically control things around the home. A Smart home  is a device or instrument designed to perform a specific function, especially an electrical device, such as a refrigerator, for household use. The task can be performed by on bases of sensor data. which will take itself decision and action to perform.</a:t>
            </a:r>
            <a:r>
              <a:rPr lang="en-US" sz="3200">
                <a:latin typeface="Verdana"/>
                <a:ea typeface="Verdana"/>
                <a:cs typeface="Verdana"/>
                <a:sym typeface="Verdana"/>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Verdana"/>
              <a:buNone/>
            </a:pPr>
            <a:r>
              <a:rPr lang="en-US">
                <a:latin typeface="Verdana"/>
                <a:ea typeface="Verdana"/>
                <a:cs typeface="Verdana"/>
                <a:sym typeface="Verdana"/>
              </a:rPr>
              <a:t>B.	INTRODUCTION</a:t>
            </a:r>
            <a:endParaRPr/>
          </a:p>
        </p:txBody>
      </p:sp>
      <p:sp>
        <p:nvSpPr>
          <p:cNvPr id="142" name="Google Shape;142;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0" lvl="0" marL="91440" rtl="0" algn="l">
              <a:lnSpc>
                <a:spcPct val="90000"/>
              </a:lnSpc>
              <a:spcBef>
                <a:spcPts val="0"/>
              </a:spcBef>
              <a:spcAft>
                <a:spcPts val="0"/>
              </a:spcAft>
              <a:buSzPts val="2000"/>
              <a:buNone/>
            </a:pPr>
            <a:r>
              <a:t/>
            </a:r>
            <a:endParaRPr/>
          </a:p>
          <a:p>
            <a:pPr indent="-177800" lvl="0" marL="91440" rtl="0" algn="l">
              <a:lnSpc>
                <a:spcPct val="90000"/>
              </a:lnSpc>
              <a:spcBef>
                <a:spcPts val="1400"/>
              </a:spcBef>
              <a:spcAft>
                <a:spcPts val="0"/>
              </a:spcAft>
              <a:buSzPts val="2800"/>
              <a:buChar char=" "/>
            </a:pPr>
            <a:r>
              <a:rPr lang="en-US" sz="2800"/>
              <a:t>*	In a situation where there is high level of larceny, there is need for better security system. Security is a major focus of smart home systems. Advanced smart security systems can notify you remotely if there has been an intrusion, detect strangers trying to enter your home, provide room-by-room surveillance, and so much more. This tends to apply the accessible GSM network, Wi-Fi network, mobile phone and electronics circuit to attain an automated system which is programmed to work as a thinking device to accomplish this research. To secure it against robbery or any related crime, security system is required not only to detect but also preempts hazards.</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OBJECTIVES</a:t>
            </a:r>
            <a:endParaRPr/>
          </a:p>
        </p:txBody>
      </p:sp>
      <p:sp>
        <p:nvSpPr>
          <p:cNvPr id="148" name="Google Shape;148;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solidFill>
                <a:schemeClr val="dk1"/>
              </a:solidFill>
            </a:endParaRPr>
          </a:p>
          <a:p>
            <a:pPr indent="0" lvl="0" marL="91440" rtl="0" algn="l">
              <a:lnSpc>
                <a:spcPct val="90000"/>
              </a:lnSpc>
              <a:spcBef>
                <a:spcPts val="1400"/>
              </a:spcBef>
              <a:spcAft>
                <a:spcPts val="0"/>
              </a:spcAft>
              <a:buSzPts val="2000"/>
              <a:buNone/>
            </a:pPr>
            <a:r>
              <a:t/>
            </a:r>
            <a:endParaRPr>
              <a:solidFill>
                <a:schemeClr val="dk1"/>
              </a:solidFill>
            </a:endParaRPr>
          </a:p>
          <a:p>
            <a:pPr indent="-127000" lvl="0" marL="91440" rtl="0" algn="l">
              <a:lnSpc>
                <a:spcPct val="90000"/>
              </a:lnSpc>
              <a:spcBef>
                <a:spcPts val="1400"/>
              </a:spcBef>
              <a:spcAft>
                <a:spcPts val="0"/>
              </a:spcAft>
              <a:buSzPts val="2000"/>
              <a:buChar char=" "/>
            </a:pPr>
            <a:r>
              <a:rPr lang="en-US">
                <a:solidFill>
                  <a:schemeClr val="dk1"/>
                </a:solidFill>
              </a:rPr>
              <a:t>1.  To develop a  home automation and security system;  using Arduino being remotely controlled by any phone using Text Messaging and Push button;</a:t>
            </a:r>
            <a:endParaRPr/>
          </a:p>
          <a:p>
            <a:pPr indent="-127000" lvl="0" marL="91440" rtl="0" algn="l">
              <a:lnSpc>
                <a:spcPct val="90000"/>
              </a:lnSpc>
              <a:spcBef>
                <a:spcPts val="1400"/>
              </a:spcBef>
              <a:spcAft>
                <a:spcPts val="0"/>
              </a:spcAft>
              <a:buSzPts val="2000"/>
              <a:buChar char=" "/>
            </a:pPr>
            <a:r>
              <a:rPr lang="en-US">
                <a:solidFill>
                  <a:schemeClr val="dk1"/>
                </a:solidFill>
              </a:rPr>
              <a:t>2. To create an upgradable home automation and security system; and</a:t>
            </a:r>
            <a:endParaRPr/>
          </a:p>
          <a:p>
            <a:pPr indent="-127000" lvl="0" marL="91440" rtl="0" algn="l">
              <a:lnSpc>
                <a:spcPct val="90000"/>
              </a:lnSpc>
              <a:spcBef>
                <a:spcPts val="1400"/>
              </a:spcBef>
              <a:spcAft>
                <a:spcPts val="0"/>
              </a:spcAft>
              <a:buSzPts val="2000"/>
              <a:buChar char=" "/>
            </a:pPr>
            <a:r>
              <a:rPr lang="en-US">
                <a:solidFill>
                  <a:schemeClr val="dk1"/>
                </a:solidFill>
              </a:rPr>
              <a:t>3. To establish the benefits of installing home automation and security system.</a:t>
            </a:r>
            <a:endParaRPr>
              <a:solidFill>
                <a:schemeClr val="dk1"/>
              </a:solidFill>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2016-09-07T04:46:41Z</dcterms:created>
  <dc:creator>RACHELLE DEBERTO</dc:creator>
</cp:coreProperties>
</file>