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96" userDrawn="1">
          <p15:clr>
            <a:srgbClr val="A4A3A4"/>
          </p15:clr>
        </p15:guide>
        <p15:guide id="3" pos="4201" userDrawn="1">
          <p15:clr>
            <a:srgbClr val="A4A3A4"/>
          </p15:clr>
        </p15:guide>
        <p15:guide id="4" pos="2160" userDrawn="1">
          <p15:clr>
            <a:srgbClr val="A4A3A4"/>
          </p15:clr>
        </p15:guide>
        <p15:guide id="5" orient="horz" pos="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5" d="100"/>
          <a:sy n="75" d="100"/>
        </p:scale>
        <p:origin x="2160" y="-29"/>
      </p:cViewPr>
      <p:guideLst>
        <p:guide orient="horz" pos="3120"/>
        <p:guide pos="96"/>
        <p:guide pos="4201"/>
        <p:guide pos="2160"/>
        <p:guide orient="horz" pos="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C1C7B0-1239-482F-AD19-B8FED225C2BC}" type="datetimeFigureOut">
              <a:rPr lang="en-PH" smtClean="0"/>
              <a:t>01/05/2022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91099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1C7B0-1239-482F-AD19-B8FED225C2BC}" type="datetimeFigureOut">
              <a:rPr lang="en-PH" smtClean="0"/>
              <a:t>01/05/2022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299782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1C7B0-1239-482F-AD19-B8FED225C2BC}" type="datetimeFigureOut">
              <a:rPr lang="en-PH" smtClean="0"/>
              <a:t>01/05/2022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2803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C1C7B0-1239-482F-AD19-B8FED225C2BC}" type="datetimeFigureOut">
              <a:rPr lang="en-PH" smtClean="0"/>
              <a:t>01/05/2022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346073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1C7B0-1239-482F-AD19-B8FED225C2BC}" type="datetimeFigureOut">
              <a:rPr lang="en-PH" smtClean="0"/>
              <a:t>01/05/2022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419130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C1C7B0-1239-482F-AD19-B8FED225C2BC}" type="datetimeFigureOut">
              <a:rPr lang="en-PH" smtClean="0"/>
              <a:t>01/05/2022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281048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C1C7B0-1239-482F-AD19-B8FED225C2BC}" type="datetimeFigureOut">
              <a:rPr lang="en-PH" smtClean="0"/>
              <a:t>01/05/2022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189448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C1C7B0-1239-482F-AD19-B8FED225C2BC}" type="datetimeFigureOut">
              <a:rPr lang="en-PH" smtClean="0"/>
              <a:t>01/05/2022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2949069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1C7B0-1239-482F-AD19-B8FED225C2BC}" type="datetimeFigureOut">
              <a:rPr lang="en-PH" smtClean="0"/>
              <a:t>01/05/2022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1911056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BC1C7B0-1239-482F-AD19-B8FED225C2BC}" type="datetimeFigureOut">
              <a:rPr lang="en-PH" smtClean="0"/>
              <a:t>01/05/2022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291914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BC1C7B0-1239-482F-AD19-B8FED225C2BC}" type="datetimeFigureOut">
              <a:rPr lang="en-PH" smtClean="0"/>
              <a:t>01/05/2022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4F88487F-76B8-4DC7-B03B-67BD19BF826D}" type="slidenum">
              <a:rPr lang="en-PH" smtClean="0"/>
              <a:t>‹#›</a:t>
            </a:fld>
            <a:endParaRPr lang="en-PH"/>
          </a:p>
        </p:txBody>
      </p:sp>
    </p:spTree>
    <p:extLst>
      <p:ext uri="{BB962C8B-B14F-4D97-AF65-F5344CB8AC3E}">
        <p14:creationId xmlns:p14="http://schemas.microsoft.com/office/powerpoint/2010/main" val="280361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BC1C7B0-1239-482F-AD19-B8FED225C2BC}" type="datetimeFigureOut">
              <a:rPr lang="en-PH" smtClean="0"/>
              <a:t>01/05/2022</a:t>
            </a:fld>
            <a:endParaRPr lang="en-PH"/>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F88487F-76B8-4DC7-B03B-67BD19BF826D}" type="slidenum">
              <a:rPr lang="en-PH" smtClean="0"/>
              <a:t>‹#›</a:t>
            </a:fld>
            <a:endParaRPr lang="en-PH"/>
          </a:p>
        </p:txBody>
      </p:sp>
    </p:spTree>
    <p:extLst>
      <p:ext uri="{BB962C8B-B14F-4D97-AF65-F5344CB8AC3E}">
        <p14:creationId xmlns:p14="http://schemas.microsoft.com/office/powerpoint/2010/main" val="7441958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18" Type="http://schemas.openxmlformats.org/officeDocument/2006/relationships/image" Target="../media/image17.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1.jpe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0EE18C-0966-4A28-AB24-66E12FF99B01}"/>
              </a:ext>
            </a:extLst>
          </p:cNvPr>
          <p:cNvPicPr>
            <a:picLocks noChangeAspect="1"/>
          </p:cNvPicPr>
          <p:nvPr/>
        </p:nvPicPr>
        <p:blipFill rotWithShape="1">
          <a:blip r:embed="rId2">
            <a:extLst>
              <a:ext uri="{28A0092B-C50C-407E-A947-70E740481C1C}">
                <a14:useLocalDpi xmlns:a14="http://schemas.microsoft.com/office/drawing/2010/main" val="0"/>
              </a:ext>
            </a:extLst>
          </a:blip>
          <a:srcRect l="19828" t="9731" r="18358" b="23082"/>
          <a:stretch/>
        </p:blipFill>
        <p:spPr>
          <a:xfrm rot="16200000">
            <a:off x="813965" y="-552223"/>
            <a:ext cx="1183849" cy="2506980"/>
          </a:xfrm>
          <a:prstGeom prst="rect">
            <a:avLst/>
          </a:prstGeom>
        </p:spPr>
      </p:pic>
      <p:sp>
        <p:nvSpPr>
          <p:cNvPr id="5" name="Rectangle 4">
            <a:extLst>
              <a:ext uri="{FF2B5EF4-FFF2-40B4-BE49-F238E27FC236}">
                <a16:creationId xmlns:a16="http://schemas.microsoft.com/office/drawing/2014/main" id="{C192DCF2-40CA-4D16-82A9-E67B55509F3B}"/>
              </a:ext>
            </a:extLst>
          </p:cNvPr>
          <p:cNvSpPr/>
          <p:nvPr/>
        </p:nvSpPr>
        <p:spPr>
          <a:xfrm>
            <a:off x="2039351" y="109343"/>
            <a:ext cx="4629737" cy="1153371"/>
          </a:xfrm>
          <a:custGeom>
            <a:avLst/>
            <a:gdLst>
              <a:gd name="connsiteX0" fmla="*/ 0 w 6858000"/>
              <a:gd name="connsiteY0" fmla="*/ 0 h 1219200"/>
              <a:gd name="connsiteX1" fmla="*/ 6858000 w 6858000"/>
              <a:gd name="connsiteY1" fmla="*/ 0 h 1219200"/>
              <a:gd name="connsiteX2" fmla="*/ 6858000 w 6858000"/>
              <a:gd name="connsiteY2" fmla="*/ 1219200 h 1219200"/>
              <a:gd name="connsiteX3" fmla="*/ 0 w 6858000"/>
              <a:gd name="connsiteY3" fmla="*/ 1219200 h 1219200"/>
              <a:gd name="connsiteX4" fmla="*/ 0 w 6858000"/>
              <a:gd name="connsiteY4" fmla="*/ 0 h 1219200"/>
              <a:gd name="connsiteX0" fmla="*/ 2365248 w 6858000"/>
              <a:gd name="connsiteY0" fmla="*/ 12192 h 1219200"/>
              <a:gd name="connsiteX1" fmla="*/ 6858000 w 6858000"/>
              <a:gd name="connsiteY1" fmla="*/ 0 h 1219200"/>
              <a:gd name="connsiteX2" fmla="*/ 6858000 w 6858000"/>
              <a:gd name="connsiteY2" fmla="*/ 1219200 h 1219200"/>
              <a:gd name="connsiteX3" fmla="*/ 0 w 6858000"/>
              <a:gd name="connsiteY3" fmla="*/ 1219200 h 1219200"/>
              <a:gd name="connsiteX4" fmla="*/ 2365248 w 6858000"/>
              <a:gd name="connsiteY4" fmla="*/ 12192 h 1219200"/>
              <a:gd name="connsiteX0" fmla="*/ 963168 w 5455920"/>
              <a:gd name="connsiteY0" fmla="*/ 12192 h 1219200"/>
              <a:gd name="connsiteX1" fmla="*/ 5455920 w 5455920"/>
              <a:gd name="connsiteY1" fmla="*/ 0 h 1219200"/>
              <a:gd name="connsiteX2" fmla="*/ 5455920 w 5455920"/>
              <a:gd name="connsiteY2" fmla="*/ 1219200 h 1219200"/>
              <a:gd name="connsiteX3" fmla="*/ 0 w 5455920"/>
              <a:gd name="connsiteY3" fmla="*/ 1219200 h 1219200"/>
              <a:gd name="connsiteX4" fmla="*/ 963168 w 5455920"/>
              <a:gd name="connsiteY4" fmla="*/ 12192 h 1219200"/>
              <a:gd name="connsiteX0" fmla="*/ 883920 w 5376672"/>
              <a:gd name="connsiteY0" fmla="*/ 12192 h 1237488"/>
              <a:gd name="connsiteX1" fmla="*/ 5376672 w 5376672"/>
              <a:gd name="connsiteY1" fmla="*/ 0 h 1237488"/>
              <a:gd name="connsiteX2" fmla="*/ 5376672 w 5376672"/>
              <a:gd name="connsiteY2" fmla="*/ 1219200 h 1237488"/>
              <a:gd name="connsiteX3" fmla="*/ 0 w 5376672"/>
              <a:gd name="connsiteY3" fmla="*/ 1237488 h 1237488"/>
              <a:gd name="connsiteX4" fmla="*/ 883920 w 5376672"/>
              <a:gd name="connsiteY4" fmla="*/ 12192 h 1237488"/>
              <a:gd name="connsiteX0" fmla="*/ 902208 w 5394960"/>
              <a:gd name="connsiteY0" fmla="*/ 12192 h 1219200"/>
              <a:gd name="connsiteX1" fmla="*/ 5394960 w 5394960"/>
              <a:gd name="connsiteY1" fmla="*/ 0 h 1219200"/>
              <a:gd name="connsiteX2" fmla="*/ 5394960 w 5394960"/>
              <a:gd name="connsiteY2" fmla="*/ 1219200 h 1219200"/>
              <a:gd name="connsiteX3" fmla="*/ 0 w 5394960"/>
              <a:gd name="connsiteY3" fmla="*/ 1207008 h 1219200"/>
              <a:gd name="connsiteX4" fmla="*/ 902208 w 5394960"/>
              <a:gd name="connsiteY4" fmla="*/ 12192 h 1219200"/>
              <a:gd name="connsiteX0" fmla="*/ 902208 w 5394960"/>
              <a:gd name="connsiteY0" fmla="*/ 12192 h 1219200"/>
              <a:gd name="connsiteX1" fmla="*/ 5394960 w 5394960"/>
              <a:gd name="connsiteY1" fmla="*/ 0 h 1219200"/>
              <a:gd name="connsiteX2" fmla="*/ 5394960 w 5394960"/>
              <a:gd name="connsiteY2" fmla="*/ 1219200 h 1219200"/>
              <a:gd name="connsiteX3" fmla="*/ 0 w 5394960"/>
              <a:gd name="connsiteY3" fmla="*/ 1207008 h 1219200"/>
              <a:gd name="connsiteX4" fmla="*/ 902208 w 5394960"/>
              <a:gd name="connsiteY4" fmla="*/ 12192 h 1219200"/>
              <a:gd name="connsiteX0" fmla="*/ 902208 w 5394960"/>
              <a:gd name="connsiteY0" fmla="*/ 12192 h 1219200"/>
              <a:gd name="connsiteX1" fmla="*/ 5394960 w 5394960"/>
              <a:gd name="connsiteY1" fmla="*/ 0 h 1219200"/>
              <a:gd name="connsiteX2" fmla="*/ 5394960 w 5394960"/>
              <a:gd name="connsiteY2" fmla="*/ 1219200 h 1219200"/>
              <a:gd name="connsiteX3" fmla="*/ 0 w 5394960"/>
              <a:gd name="connsiteY3" fmla="*/ 1217168 h 1219200"/>
              <a:gd name="connsiteX4" fmla="*/ 902208 w 5394960"/>
              <a:gd name="connsiteY4" fmla="*/ 12192 h 1219200"/>
              <a:gd name="connsiteX0" fmla="*/ 688848 w 5394960"/>
              <a:gd name="connsiteY0" fmla="*/ 12192 h 1219200"/>
              <a:gd name="connsiteX1" fmla="*/ 5394960 w 5394960"/>
              <a:gd name="connsiteY1" fmla="*/ 0 h 1219200"/>
              <a:gd name="connsiteX2" fmla="*/ 5394960 w 5394960"/>
              <a:gd name="connsiteY2" fmla="*/ 1219200 h 1219200"/>
              <a:gd name="connsiteX3" fmla="*/ 0 w 5394960"/>
              <a:gd name="connsiteY3" fmla="*/ 1217168 h 1219200"/>
              <a:gd name="connsiteX4" fmla="*/ 688848 w 5394960"/>
              <a:gd name="connsiteY4" fmla="*/ 12192 h 1219200"/>
              <a:gd name="connsiteX0" fmla="*/ 678688 w 5394960"/>
              <a:gd name="connsiteY0" fmla="*/ 0 h 1222248"/>
              <a:gd name="connsiteX1" fmla="*/ 5394960 w 5394960"/>
              <a:gd name="connsiteY1" fmla="*/ 3048 h 1222248"/>
              <a:gd name="connsiteX2" fmla="*/ 5394960 w 5394960"/>
              <a:gd name="connsiteY2" fmla="*/ 1222248 h 1222248"/>
              <a:gd name="connsiteX3" fmla="*/ 0 w 5394960"/>
              <a:gd name="connsiteY3" fmla="*/ 1220216 h 1222248"/>
              <a:gd name="connsiteX4" fmla="*/ 678688 w 5394960"/>
              <a:gd name="connsiteY4" fmla="*/ 0 h 1222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4960" h="1222248">
                <a:moveTo>
                  <a:pt x="678688" y="0"/>
                </a:moveTo>
                <a:lnTo>
                  <a:pt x="5394960" y="3048"/>
                </a:lnTo>
                <a:lnTo>
                  <a:pt x="5394960" y="1222248"/>
                </a:lnTo>
                <a:lnTo>
                  <a:pt x="0" y="1220216"/>
                </a:lnTo>
                <a:lnTo>
                  <a:pt x="678688"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FB1D11D6-217E-40FE-892B-AD0A158EC1A8}"/>
              </a:ext>
            </a:extLst>
          </p:cNvPr>
          <p:cNvSpPr/>
          <p:nvPr/>
        </p:nvSpPr>
        <p:spPr>
          <a:xfrm>
            <a:off x="1929417" y="1018797"/>
            <a:ext cx="4735362" cy="274398"/>
          </a:xfrm>
          <a:custGeom>
            <a:avLst/>
            <a:gdLst>
              <a:gd name="connsiteX0" fmla="*/ 0 w 6858000"/>
              <a:gd name="connsiteY0" fmla="*/ 0 h 290786"/>
              <a:gd name="connsiteX1" fmla="*/ 6858000 w 6858000"/>
              <a:gd name="connsiteY1" fmla="*/ 0 h 290786"/>
              <a:gd name="connsiteX2" fmla="*/ 6858000 w 6858000"/>
              <a:gd name="connsiteY2" fmla="*/ 290786 h 290786"/>
              <a:gd name="connsiteX3" fmla="*/ 0 w 6858000"/>
              <a:gd name="connsiteY3" fmla="*/ 290786 h 290786"/>
              <a:gd name="connsiteX4" fmla="*/ 0 w 6858000"/>
              <a:gd name="connsiteY4" fmla="*/ 0 h 290786"/>
              <a:gd name="connsiteX0" fmla="*/ 1761744 w 6858000"/>
              <a:gd name="connsiteY0" fmla="*/ 0 h 290786"/>
              <a:gd name="connsiteX1" fmla="*/ 6858000 w 6858000"/>
              <a:gd name="connsiteY1" fmla="*/ 0 h 290786"/>
              <a:gd name="connsiteX2" fmla="*/ 6858000 w 6858000"/>
              <a:gd name="connsiteY2" fmla="*/ 290786 h 290786"/>
              <a:gd name="connsiteX3" fmla="*/ 0 w 6858000"/>
              <a:gd name="connsiteY3" fmla="*/ 290786 h 290786"/>
              <a:gd name="connsiteX4" fmla="*/ 1761744 w 6858000"/>
              <a:gd name="connsiteY4" fmla="*/ 0 h 290786"/>
              <a:gd name="connsiteX0" fmla="*/ 195072 w 5291328"/>
              <a:gd name="connsiteY0" fmla="*/ 0 h 290786"/>
              <a:gd name="connsiteX1" fmla="*/ 5291328 w 5291328"/>
              <a:gd name="connsiteY1" fmla="*/ 0 h 290786"/>
              <a:gd name="connsiteX2" fmla="*/ 5291328 w 5291328"/>
              <a:gd name="connsiteY2" fmla="*/ 290786 h 290786"/>
              <a:gd name="connsiteX3" fmla="*/ 0 w 5291328"/>
              <a:gd name="connsiteY3" fmla="*/ 272498 h 290786"/>
              <a:gd name="connsiteX4" fmla="*/ 195072 w 5291328"/>
              <a:gd name="connsiteY4" fmla="*/ 0 h 290786"/>
              <a:gd name="connsiteX0" fmla="*/ 164592 w 5260848"/>
              <a:gd name="connsiteY0" fmla="*/ 0 h 290786"/>
              <a:gd name="connsiteX1" fmla="*/ 5260848 w 5260848"/>
              <a:gd name="connsiteY1" fmla="*/ 0 h 290786"/>
              <a:gd name="connsiteX2" fmla="*/ 5260848 w 5260848"/>
              <a:gd name="connsiteY2" fmla="*/ 290786 h 290786"/>
              <a:gd name="connsiteX3" fmla="*/ 0 w 5260848"/>
              <a:gd name="connsiteY3" fmla="*/ 290786 h 290786"/>
              <a:gd name="connsiteX4" fmla="*/ 164592 w 5260848"/>
              <a:gd name="connsiteY4" fmla="*/ 0 h 290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8" h="290786">
                <a:moveTo>
                  <a:pt x="164592" y="0"/>
                </a:moveTo>
                <a:lnTo>
                  <a:pt x="5260848" y="0"/>
                </a:lnTo>
                <a:lnTo>
                  <a:pt x="5260848" y="290786"/>
                </a:lnTo>
                <a:lnTo>
                  <a:pt x="0" y="290786"/>
                </a:lnTo>
                <a:lnTo>
                  <a:pt x="16459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846A0B56-9CAB-43CD-86C1-609A851F956D}"/>
              </a:ext>
            </a:extLst>
          </p:cNvPr>
          <p:cNvSpPr>
            <a:spLocks noGrp="1"/>
          </p:cNvSpPr>
          <p:nvPr>
            <p:ph type="ctrTitle"/>
          </p:nvPr>
        </p:nvSpPr>
        <p:spPr>
          <a:xfrm>
            <a:off x="2590705" y="175601"/>
            <a:ext cx="3785834" cy="579110"/>
          </a:xfrm>
        </p:spPr>
        <p:txBody>
          <a:bodyPr>
            <a:normAutofit/>
          </a:bodyPr>
          <a:lstStyle/>
          <a:p>
            <a:r>
              <a:rPr lang="en-PH" sz="1400" dirty="0">
                <a:solidFill>
                  <a:schemeClr val="bg1"/>
                </a:solidFill>
                <a:latin typeface="Arial Black" panose="020B0A04020102020204" pitchFamily="34" charset="0"/>
              </a:rPr>
              <a:t>Individualized Electric Energy Monitoring System</a:t>
            </a:r>
          </a:p>
        </p:txBody>
      </p:sp>
      <p:sp>
        <p:nvSpPr>
          <p:cNvPr id="12" name="TextBox 11">
            <a:extLst>
              <a:ext uri="{FF2B5EF4-FFF2-40B4-BE49-F238E27FC236}">
                <a16:creationId xmlns:a16="http://schemas.microsoft.com/office/drawing/2014/main" id="{971F6DBC-FA7B-488B-A93F-24876F846636}"/>
              </a:ext>
            </a:extLst>
          </p:cNvPr>
          <p:cNvSpPr txBox="1"/>
          <p:nvPr/>
        </p:nvSpPr>
        <p:spPr>
          <a:xfrm>
            <a:off x="4422296" y="989897"/>
            <a:ext cx="2208746" cy="307777"/>
          </a:xfrm>
          <a:prstGeom prst="rect">
            <a:avLst/>
          </a:prstGeom>
          <a:noFill/>
        </p:spPr>
        <p:txBody>
          <a:bodyPr wrap="none" rtlCol="0">
            <a:spAutoFit/>
          </a:bodyPr>
          <a:lstStyle/>
          <a:p>
            <a:r>
              <a:rPr lang="en-PH" sz="1400" b="1" i="1" dirty="0">
                <a:solidFill>
                  <a:schemeClr val="bg1"/>
                </a:solidFill>
              </a:rPr>
              <a:t>Instructions &amp; User manual</a:t>
            </a:r>
          </a:p>
        </p:txBody>
      </p:sp>
      <p:sp>
        <p:nvSpPr>
          <p:cNvPr id="14" name="Rectangle 13">
            <a:extLst>
              <a:ext uri="{FF2B5EF4-FFF2-40B4-BE49-F238E27FC236}">
                <a16:creationId xmlns:a16="http://schemas.microsoft.com/office/drawing/2014/main" id="{48812EC9-B0AA-429D-9B99-9BF3F1E57220}"/>
              </a:ext>
            </a:extLst>
          </p:cNvPr>
          <p:cNvSpPr/>
          <p:nvPr/>
        </p:nvSpPr>
        <p:spPr>
          <a:xfrm>
            <a:off x="203200" y="1465840"/>
            <a:ext cx="3221303" cy="30947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Oval 14">
            <a:extLst>
              <a:ext uri="{FF2B5EF4-FFF2-40B4-BE49-F238E27FC236}">
                <a16:creationId xmlns:a16="http://schemas.microsoft.com/office/drawing/2014/main" id="{8A59330F-7921-474A-995A-8567E57BA6DD}"/>
              </a:ext>
            </a:extLst>
          </p:cNvPr>
          <p:cNvSpPr/>
          <p:nvPr/>
        </p:nvSpPr>
        <p:spPr>
          <a:xfrm>
            <a:off x="64135" y="1351023"/>
            <a:ext cx="438150" cy="4191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b="1" dirty="0">
                <a:latin typeface="Arial Black" panose="020B0A04020102020204" pitchFamily="34" charset="0"/>
              </a:rPr>
              <a:t>A</a:t>
            </a:r>
          </a:p>
        </p:txBody>
      </p:sp>
      <p:sp>
        <p:nvSpPr>
          <p:cNvPr id="16" name="Rectangle 15">
            <a:extLst>
              <a:ext uri="{FF2B5EF4-FFF2-40B4-BE49-F238E27FC236}">
                <a16:creationId xmlns:a16="http://schemas.microsoft.com/office/drawing/2014/main" id="{9FF0EF56-444B-464A-BC14-435645C8770D}"/>
              </a:ext>
            </a:extLst>
          </p:cNvPr>
          <p:cNvSpPr/>
          <p:nvPr/>
        </p:nvSpPr>
        <p:spPr>
          <a:xfrm>
            <a:off x="3522347" y="1458073"/>
            <a:ext cx="3146741" cy="4297793"/>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026" name="Picture 2" descr="How to turn off Safe Mode on Android - Android Authority">
            <a:extLst>
              <a:ext uri="{FF2B5EF4-FFF2-40B4-BE49-F238E27FC236}">
                <a16:creationId xmlns:a16="http://schemas.microsoft.com/office/drawing/2014/main" id="{EC59EF55-C36C-48CD-BE16-A5F5337788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45" t="7333" r="30333" b="8192"/>
          <a:stretch/>
        </p:blipFill>
        <p:spPr bwMode="auto">
          <a:xfrm>
            <a:off x="2464958" y="1921899"/>
            <a:ext cx="809658" cy="66079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6339878-3A74-47E3-A575-68C4DEA2FF7E}"/>
              </a:ext>
            </a:extLst>
          </p:cNvPr>
          <p:cNvSpPr txBox="1"/>
          <p:nvPr/>
        </p:nvSpPr>
        <p:spPr>
          <a:xfrm>
            <a:off x="283210" y="1717343"/>
            <a:ext cx="1897292" cy="707886"/>
          </a:xfrm>
          <a:prstGeom prst="rect">
            <a:avLst/>
          </a:prstGeom>
          <a:noFill/>
        </p:spPr>
        <p:txBody>
          <a:bodyPr wrap="square" rtlCol="0">
            <a:spAutoFit/>
          </a:bodyPr>
          <a:lstStyle/>
          <a:p>
            <a:pPr algn="just"/>
            <a:r>
              <a:rPr lang="en-PH" sz="800" b="1" dirty="0"/>
              <a:t>Steps:</a:t>
            </a:r>
          </a:p>
          <a:p>
            <a:pPr marL="176213" indent="-176213" algn="just"/>
            <a:r>
              <a:rPr lang="en-PH" sz="800" dirty="0"/>
              <a:t>1.   </a:t>
            </a:r>
            <a:r>
              <a:rPr lang="en-US" sz="800" dirty="0"/>
              <a:t>Register as a user using the Android application for the system. Ask for the assistance of the administrative personnel.</a:t>
            </a:r>
            <a:endParaRPr lang="en-PH" sz="800" dirty="0"/>
          </a:p>
        </p:txBody>
      </p:sp>
      <p:sp>
        <p:nvSpPr>
          <p:cNvPr id="19" name="TextBox 18">
            <a:extLst>
              <a:ext uri="{FF2B5EF4-FFF2-40B4-BE49-F238E27FC236}">
                <a16:creationId xmlns:a16="http://schemas.microsoft.com/office/drawing/2014/main" id="{2F126AF2-C5D9-47B0-990E-DD3E61A05C08}"/>
              </a:ext>
            </a:extLst>
          </p:cNvPr>
          <p:cNvSpPr txBox="1"/>
          <p:nvPr/>
        </p:nvSpPr>
        <p:spPr>
          <a:xfrm>
            <a:off x="283210" y="2515597"/>
            <a:ext cx="1897292" cy="461665"/>
          </a:xfrm>
          <a:prstGeom prst="rect">
            <a:avLst/>
          </a:prstGeom>
          <a:noFill/>
        </p:spPr>
        <p:txBody>
          <a:bodyPr wrap="square" rtlCol="0">
            <a:spAutoFit/>
          </a:bodyPr>
          <a:lstStyle/>
          <a:p>
            <a:pPr marL="182563" indent="-182563" algn="just"/>
            <a:r>
              <a:rPr lang="en-PH" sz="800" dirty="0"/>
              <a:t>2. 	</a:t>
            </a:r>
            <a:r>
              <a:rPr lang="en-US" sz="800" dirty="0"/>
              <a:t>Provide your full name and your active contact number when registering as a new user.</a:t>
            </a:r>
            <a:endParaRPr lang="en-PH" sz="800" dirty="0"/>
          </a:p>
        </p:txBody>
      </p:sp>
      <p:sp>
        <p:nvSpPr>
          <p:cNvPr id="20" name="TextBox 19">
            <a:extLst>
              <a:ext uri="{FF2B5EF4-FFF2-40B4-BE49-F238E27FC236}">
                <a16:creationId xmlns:a16="http://schemas.microsoft.com/office/drawing/2014/main" id="{C8694958-63C7-4D21-A87E-500793D5675A}"/>
              </a:ext>
            </a:extLst>
          </p:cNvPr>
          <p:cNvSpPr txBox="1"/>
          <p:nvPr/>
        </p:nvSpPr>
        <p:spPr>
          <a:xfrm>
            <a:off x="283210" y="3099676"/>
            <a:ext cx="1897292" cy="1200329"/>
          </a:xfrm>
          <a:prstGeom prst="rect">
            <a:avLst/>
          </a:prstGeom>
          <a:noFill/>
        </p:spPr>
        <p:txBody>
          <a:bodyPr wrap="square" rtlCol="0">
            <a:spAutoFit/>
          </a:bodyPr>
          <a:lstStyle/>
          <a:p>
            <a:pPr marL="228600" indent="-228600" algn="just">
              <a:buAutoNum type="arabicPeriod" startAt="3"/>
            </a:pPr>
            <a:r>
              <a:rPr lang="en-PH" sz="800" dirty="0"/>
              <a:t>A passcode will be generated by the application upon finishing the registration process. </a:t>
            </a:r>
          </a:p>
          <a:p>
            <a:pPr marL="228600" indent="-228600" algn="just">
              <a:buAutoNum type="arabicPeriod" startAt="3"/>
            </a:pPr>
            <a:endParaRPr lang="en-PH" sz="800" dirty="0"/>
          </a:p>
          <a:p>
            <a:pPr marL="179388" indent="-3175" algn="just"/>
            <a:r>
              <a:rPr lang="en-PH" sz="800" dirty="0"/>
              <a:t>Use the generated passcode to access electricity on the meter unit. Remember not to share your passcode so it will not be used without your consent.</a:t>
            </a:r>
          </a:p>
        </p:txBody>
      </p:sp>
      <p:pic>
        <p:nvPicPr>
          <p:cNvPr id="21" name="Picture 20">
            <a:extLst>
              <a:ext uri="{FF2B5EF4-FFF2-40B4-BE49-F238E27FC236}">
                <a16:creationId xmlns:a16="http://schemas.microsoft.com/office/drawing/2014/main" id="{D25776A2-88CD-465F-B421-25978C8ED0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5071" y="1512465"/>
            <a:ext cx="612339" cy="612339"/>
          </a:xfrm>
          <a:prstGeom prst="rect">
            <a:avLst/>
          </a:prstGeom>
        </p:spPr>
      </p:pic>
      <p:pic>
        <p:nvPicPr>
          <p:cNvPr id="23" name="Picture 22">
            <a:extLst>
              <a:ext uri="{FF2B5EF4-FFF2-40B4-BE49-F238E27FC236}">
                <a16:creationId xmlns:a16="http://schemas.microsoft.com/office/drawing/2014/main" id="{7295081C-92D9-4C64-8D27-7FD42A56C1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4958" y="2767206"/>
            <a:ext cx="809658" cy="1709277"/>
          </a:xfrm>
          <a:prstGeom prst="rect">
            <a:avLst/>
          </a:prstGeom>
          <a:ln>
            <a:solidFill>
              <a:schemeClr val="tx1"/>
            </a:solidFill>
          </a:ln>
        </p:spPr>
      </p:pic>
      <p:sp>
        <p:nvSpPr>
          <p:cNvPr id="25" name="Oval 24">
            <a:extLst>
              <a:ext uri="{FF2B5EF4-FFF2-40B4-BE49-F238E27FC236}">
                <a16:creationId xmlns:a16="http://schemas.microsoft.com/office/drawing/2014/main" id="{13E4D79F-AD5D-4B7C-9726-241A2730C344}"/>
              </a:ext>
            </a:extLst>
          </p:cNvPr>
          <p:cNvSpPr/>
          <p:nvPr/>
        </p:nvSpPr>
        <p:spPr>
          <a:xfrm>
            <a:off x="3429000" y="1372356"/>
            <a:ext cx="438150" cy="4191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b="1" dirty="0">
                <a:latin typeface="Arial Black" panose="020B0A04020102020204" pitchFamily="34" charset="0"/>
              </a:rPr>
              <a:t>B</a:t>
            </a:r>
          </a:p>
        </p:txBody>
      </p:sp>
      <p:grpSp>
        <p:nvGrpSpPr>
          <p:cNvPr id="37" name="Group 36">
            <a:extLst>
              <a:ext uri="{FF2B5EF4-FFF2-40B4-BE49-F238E27FC236}">
                <a16:creationId xmlns:a16="http://schemas.microsoft.com/office/drawing/2014/main" id="{3309984A-F79A-4CAA-8F40-D95D8F6D5C34}"/>
              </a:ext>
            </a:extLst>
          </p:cNvPr>
          <p:cNvGrpSpPr/>
          <p:nvPr/>
        </p:nvGrpSpPr>
        <p:grpSpPr>
          <a:xfrm>
            <a:off x="152399" y="5052075"/>
            <a:ext cx="3221303" cy="2446005"/>
            <a:chOff x="152399" y="5128275"/>
            <a:chExt cx="3221303" cy="2446005"/>
          </a:xfrm>
        </p:grpSpPr>
        <p:sp>
          <p:nvSpPr>
            <p:cNvPr id="24" name="Rectangle: Rounded Corners 23">
              <a:extLst>
                <a:ext uri="{FF2B5EF4-FFF2-40B4-BE49-F238E27FC236}">
                  <a16:creationId xmlns:a16="http://schemas.microsoft.com/office/drawing/2014/main" id="{8B9A4F7A-5D21-434C-B364-7F9E4B9340DA}"/>
                </a:ext>
              </a:extLst>
            </p:cNvPr>
            <p:cNvSpPr/>
            <p:nvPr/>
          </p:nvSpPr>
          <p:spPr>
            <a:xfrm>
              <a:off x="152399" y="5286221"/>
              <a:ext cx="3221303" cy="2288059"/>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Rectangle: Rounded Corners 25">
              <a:extLst>
                <a:ext uri="{FF2B5EF4-FFF2-40B4-BE49-F238E27FC236}">
                  <a16:creationId xmlns:a16="http://schemas.microsoft.com/office/drawing/2014/main" id="{7D1DCFB7-19FC-4F77-B594-D677EF1465E9}"/>
                </a:ext>
              </a:extLst>
            </p:cNvPr>
            <p:cNvSpPr/>
            <p:nvPr/>
          </p:nvSpPr>
          <p:spPr>
            <a:xfrm>
              <a:off x="1411255" y="5128275"/>
              <a:ext cx="721091" cy="312420"/>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 name="Picture 17">
              <a:extLst>
                <a:ext uri="{FF2B5EF4-FFF2-40B4-BE49-F238E27FC236}">
                  <a16:creationId xmlns:a16="http://schemas.microsoft.com/office/drawing/2014/main" id="{898FFF2D-47EC-4DFA-B314-27E9D80531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3423" y="5170590"/>
              <a:ext cx="228008" cy="214203"/>
            </a:xfrm>
            <a:prstGeom prst="rect">
              <a:avLst/>
            </a:prstGeom>
          </p:spPr>
        </p:pic>
        <p:pic>
          <p:nvPicPr>
            <p:cNvPr id="29" name="Picture 2" descr="Rice Cooker 10L (KW-2056) – Kyowa Philippines">
              <a:extLst>
                <a:ext uri="{FF2B5EF4-FFF2-40B4-BE49-F238E27FC236}">
                  <a16:creationId xmlns:a16="http://schemas.microsoft.com/office/drawing/2014/main" id="{0A84C7E8-5622-416F-9FE0-8AE1E72103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442" y="5580990"/>
              <a:ext cx="697701" cy="6977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Super General Kettle Water Heater, TV &amp; Home Appliances, Kitchen Appliances,  Kettles &amp; Airpots on Carousell">
              <a:extLst>
                <a:ext uri="{FF2B5EF4-FFF2-40B4-BE49-F238E27FC236}">
                  <a16:creationId xmlns:a16="http://schemas.microsoft.com/office/drawing/2014/main" id="{5FD9C08C-7B40-42CC-9E4F-215357D736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667" y="5569830"/>
              <a:ext cx="702035" cy="70886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Hanabishi HSF16AB Electric Stand Fan | Fans and Air Coolers | Small  Appliance | Abenson.com">
              <a:extLst>
                <a:ext uri="{FF2B5EF4-FFF2-40B4-BE49-F238E27FC236}">
                  <a16:creationId xmlns:a16="http://schemas.microsoft.com/office/drawing/2014/main" id="{DAD7F1DB-FED3-4F0A-89C5-216D8C5A0E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6328" y="5564055"/>
              <a:ext cx="702035" cy="70203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Hanabishi Water Dispenser HTTWD200">
              <a:extLst>
                <a:ext uri="{FF2B5EF4-FFF2-40B4-BE49-F238E27FC236}">
                  <a16:creationId xmlns:a16="http://schemas.microsoft.com/office/drawing/2014/main" id="{555D7292-03A8-4780-83A5-D593AAB776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065" y="6591150"/>
              <a:ext cx="576453" cy="65880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Appliance Home Medical Salon Desk Infrared Heat Lamp Heating Light Physical  Therapy Lamp Physiotherapy Device Therapy Machine - Buy Physical Therapy  Equipments Rehabilitation,Physical Therapy Equipments Pain Relief,Physical  Rehabilitation Equipment ...">
              <a:extLst>
                <a:ext uri="{FF2B5EF4-FFF2-40B4-BE49-F238E27FC236}">
                  <a16:creationId xmlns:a16="http://schemas.microsoft.com/office/drawing/2014/main" id="{C05933EF-882F-4404-B885-496BEDA8D3C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2834" y="6568004"/>
              <a:ext cx="658804" cy="6819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4691D3F6-6FEF-4F54-835A-75E668F66580}"/>
                </a:ext>
              </a:extLst>
            </p:cNvPr>
            <p:cNvSpPr txBox="1"/>
            <p:nvPr/>
          </p:nvSpPr>
          <p:spPr>
            <a:xfrm>
              <a:off x="372618" y="6261059"/>
              <a:ext cx="647333" cy="200055"/>
            </a:xfrm>
            <a:prstGeom prst="rect">
              <a:avLst/>
            </a:prstGeom>
            <a:noFill/>
          </p:spPr>
          <p:txBody>
            <a:bodyPr wrap="square" rtlCol="0">
              <a:spAutoFit/>
            </a:bodyPr>
            <a:lstStyle/>
            <a:p>
              <a:pPr algn="just"/>
              <a:r>
                <a:rPr lang="en-PH" sz="700" b="1" dirty="0"/>
                <a:t>Rice cooker</a:t>
              </a:r>
            </a:p>
          </p:txBody>
        </p:sp>
        <p:sp>
          <p:nvSpPr>
            <p:cNvPr id="40" name="TextBox 39">
              <a:extLst>
                <a:ext uri="{FF2B5EF4-FFF2-40B4-BE49-F238E27FC236}">
                  <a16:creationId xmlns:a16="http://schemas.microsoft.com/office/drawing/2014/main" id="{54E3EF6C-DE89-40F5-913F-7592DF4AD5A4}"/>
                </a:ext>
              </a:extLst>
            </p:cNvPr>
            <p:cNvSpPr txBox="1"/>
            <p:nvPr/>
          </p:nvSpPr>
          <p:spPr>
            <a:xfrm>
              <a:off x="1455017" y="6252021"/>
              <a:ext cx="684235" cy="200055"/>
            </a:xfrm>
            <a:prstGeom prst="rect">
              <a:avLst/>
            </a:prstGeom>
            <a:noFill/>
          </p:spPr>
          <p:txBody>
            <a:bodyPr wrap="square" rtlCol="0">
              <a:spAutoFit/>
            </a:bodyPr>
            <a:lstStyle/>
            <a:p>
              <a:pPr algn="just"/>
              <a:r>
                <a:rPr lang="en-PH" sz="700" b="1" dirty="0"/>
                <a:t>Water heater</a:t>
              </a:r>
            </a:p>
          </p:txBody>
        </p:sp>
        <p:sp>
          <p:nvSpPr>
            <p:cNvPr id="41" name="TextBox 40">
              <a:extLst>
                <a:ext uri="{FF2B5EF4-FFF2-40B4-BE49-F238E27FC236}">
                  <a16:creationId xmlns:a16="http://schemas.microsoft.com/office/drawing/2014/main" id="{EC4F1EF6-DF6A-453F-8E4D-7DCC3F0FC740}"/>
                </a:ext>
              </a:extLst>
            </p:cNvPr>
            <p:cNvSpPr txBox="1"/>
            <p:nvPr/>
          </p:nvSpPr>
          <p:spPr>
            <a:xfrm>
              <a:off x="2463369" y="6253438"/>
              <a:ext cx="684235" cy="200055"/>
            </a:xfrm>
            <a:prstGeom prst="rect">
              <a:avLst/>
            </a:prstGeom>
            <a:noFill/>
          </p:spPr>
          <p:txBody>
            <a:bodyPr wrap="square" rtlCol="0">
              <a:spAutoFit/>
            </a:bodyPr>
            <a:lstStyle/>
            <a:p>
              <a:pPr algn="ctr"/>
              <a:r>
                <a:rPr lang="en-PH" sz="700" b="1" dirty="0"/>
                <a:t>Electric Fan</a:t>
              </a:r>
            </a:p>
          </p:txBody>
        </p:sp>
        <p:sp>
          <p:nvSpPr>
            <p:cNvPr id="42" name="TextBox 41">
              <a:extLst>
                <a:ext uri="{FF2B5EF4-FFF2-40B4-BE49-F238E27FC236}">
                  <a16:creationId xmlns:a16="http://schemas.microsoft.com/office/drawing/2014/main" id="{0AF47944-BA62-4105-969D-039955948EDC}"/>
                </a:ext>
              </a:extLst>
            </p:cNvPr>
            <p:cNvSpPr txBox="1"/>
            <p:nvPr/>
          </p:nvSpPr>
          <p:spPr>
            <a:xfrm>
              <a:off x="265461" y="7261309"/>
              <a:ext cx="827305" cy="307777"/>
            </a:xfrm>
            <a:prstGeom prst="rect">
              <a:avLst/>
            </a:prstGeom>
            <a:noFill/>
          </p:spPr>
          <p:txBody>
            <a:bodyPr wrap="square" rtlCol="0">
              <a:spAutoFit/>
            </a:bodyPr>
            <a:lstStyle/>
            <a:p>
              <a:pPr algn="ctr"/>
              <a:r>
                <a:rPr lang="en-PH" sz="700" b="1" dirty="0"/>
                <a:t>Electric Water Dispenser</a:t>
              </a:r>
            </a:p>
          </p:txBody>
        </p:sp>
        <p:sp>
          <p:nvSpPr>
            <p:cNvPr id="43" name="TextBox 42">
              <a:extLst>
                <a:ext uri="{FF2B5EF4-FFF2-40B4-BE49-F238E27FC236}">
                  <a16:creationId xmlns:a16="http://schemas.microsoft.com/office/drawing/2014/main" id="{1682F823-4F62-4FB4-BF30-29BE8E6BE803}"/>
                </a:ext>
              </a:extLst>
            </p:cNvPr>
            <p:cNvSpPr txBox="1"/>
            <p:nvPr/>
          </p:nvSpPr>
          <p:spPr>
            <a:xfrm>
              <a:off x="1469845" y="7252271"/>
              <a:ext cx="624174" cy="200055"/>
            </a:xfrm>
            <a:prstGeom prst="rect">
              <a:avLst/>
            </a:prstGeom>
            <a:noFill/>
          </p:spPr>
          <p:txBody>
            <a:bodyPr wrap="square" rtlCol="0">
              <a:spAutoFit/>
            </a:bodyPr>
            <a:lstStyle/>
            <a:p>
              <a:pPr algn="just"/>
              <a:r>
                <a:rPr lang="en-PH" sz="700" b="1" dirty="0"/>
                <a:t>Desk Lamp</a:t>
              </a:r>
            </a:p>
          </p:txBody>
        </p:sp>
      </p:grpSp>
      <p:grpSp>
        <p:nvGrpSpPr>
          <p:cNvPr id="38" name="Group 37">
            <a:extLst>
              <a:ext uri="{FF2B5EF4-FFF2-40B4-BE49-F238E27FC236}">
                <a16:creationId xmlns:a16="http://schemas.microsoft.com/office/drawing/2014/main" id="{58FFA12D-E7DC-4AA2-A213-30EB3DDFF71F}"/>
              </a:ext>
            </a:extLst>
          </p:cNvPr>
          <p:cNvGrpSpPr/>
          <p:nvPr/>
        </p:nvGrpSpPr>
        <p:grpSpPr>
          <a:xfrm>
            <a:off x="161151" y="7582191"/>
            <a:ext cx="3212552" cy="1670773"/>
            <a:chOff x="161151" y="7658391"/>
            <a:chExt cx="3212552" cy="1670773"/>
          </a:xfrm>
        </p:grpSpPr>
        <p:sp>
          <p:nvSpPr>
            <p:cNvPr id="28" name="Rectangle: Rounded Corners 27">
              <a:extLst>
                <a:ext uri="{FF2B5EF4-FFF2-40B4-BE49-F238E27FC236}">
                  <a16:creationId xmlns:a16="http://schemas.microsoft.com/office/drawing/2014/main" id="{F964049C-26A1-4796-9C12-9D874A8507AD}"/>
                </a:ext>
              </a:extLst>
            </p:cNvPr>
            <p:cNvSpPr/>
            <p:nvPr/>
          </p:nvSpPr>
          <p:spPr>
            <a:xfrm>
              <a:off x="161151" y="7824362"/>
              <a:ext cx="3212552" cy="150480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Rectangle: Rounded Corners 29">
              <a:extLst>
                <a:ext uri="{FF2B5EF4-FFF2-40B4-BE49-F238E27FC236}">
                  <a16:creationId xmlns:a16="http://schemas.microsoft.com/office/drawing/2014/main" id="{36556A89-B5D8-4EE5-90E8-2F271FF7E27E}"/>
                </a:ext>
              </a:extLst>
            </p:cNvPr>
            <p:cNvSpPr/>
            <p:nvPr/>
          </p:nvSpPr>
          <p:spPr>
            <a:xfrm>
              <a:off x="1411253" y="7660868"/>
              <a:ext cx="721091" cy="312420"/>
            </a:xfrm>
            <a:prstGeom prst="roundRect">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7" name="Picture 26">
              <a:extLst>
                <a:ext uri="{FF2B5EF4-FFF2-40B4-BE49-F238E27FC236}">
                  <a16:creationId xmlns:a16="http://schemas.microsoft.com/office/drawing/2014/main" id="{345B3507-8E97-41D9-848C-FE37B9D2148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11924" y="7658391"/>
              <a:ext cx="319748" cy="319748"/>
            </a:xfrm>
            <a:prstGeom prst="rect">
              <a:avLst/>
            </a:prstGeom>
          </p:spPr>
        </p:pic>
        <p:pic>
          <p:nvPicPr>
            <p:cNvPr id="1036" name="Picture 12" descr="laptop charger adapter for neo 19v 3.42a | Shopee Philippines">
              <a:extLst>
                <a:ext uri="{FF2B5EF4-FFF2-40B4-BE49-F238E27FC236}">
                  <a16:creationId xmlns:a16="http://schemas.microsoft.com/office/drawing/2014/main" id="{FB083749-EF4E-4575-B840-6CA9504DE27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1021" y="8127492"/>
              <a:ext cx="721091" cy="7210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8" name="Picture 14" descr="15,446 Mobile Phone Charger Stock Photos, Pictures &amp; Royalty-Free Images -  iStock">
              <a:extLst>
                <a:ext uri="{FF2B5EF4-FFF2-40B4-BE49-F238E27FC236}">
                  <a16:creationId xmlns:a16="http://schemas.microsoft.com/office/drawing/2014/main" id="{CF7E0E2C-4AA8-47E6-A954-3C8ABAB82DC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065" y="8126070"/>
              <a:ext cx="725425" cy="7210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descr="12 Volt 2A Power Adapter Supply AC to DC 2.1mm X 5.5mm Plug 12v 2 Amp Power  Supply | Shopee Philippines">
              <a:extLst>
                <a:ext uri="{FF2B5EF4-FFF2-40B4-BE49-F238E27FC236}">
                  <a16:creationId xmlns:a16="http://schemas.microsoft.com/office/drawing/2014/main" id="{C61A01A9-6C79-429A-9298-00B059F6397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70521" y="8129791"/>
              <a:ext cx="713650" cy="7136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9AF0510F-8B2B-4720-9C34-BE3CD097853C}"/>
                </a:ext>
              </a:extLst>
            </p:cNvPr>
            <p:cNvSpPr txBox="1"/>
            <p:nvPr/>
          </p:nvSpPr>
          <p:spPr>
            <a:xfrm>
              <a:off x="445690" y="8863873"/>
              <a:ext cx="624174" cy="307777"/>
            </a:xfrm>
            <a:prstGeom prst="rect">
              <a:avLst/>
            </a:prstGeom>
            <a:noFill/>
          </p:spPr>
          <p:txBody>
            <a:bodyPr wrap="square" rtlCol="0">
              <a:spAutoFit/>
            </a:bodyPr>
            <a:lstStyle/>
            <a:p>
              <a:pPr algn="ctr"/>
              <a:r>
                <a:rPr lang="en-PH" sz="700" b="1" dirty="0"/>
                <a:t>Cellphone Charger</a:t>
              </a:r>
            </a:p>
          </p:txBody>
        </p:sp>
        <p:sp>
          <p:nvSpPr>
            <p:cNvPr id="45" name="TextBox 44">
              <a:extLst>
                <a:ext uri="{FF2B5EF4-FFF2-40B4-BE49-F238E27FC236}">
                  <a16:creationId xmlns:a16="http://schemas.microsoft.com/office/drawing/2014/main" id="{F3D3EAED-1065-4570-92AE-1A8D8C14E582}"/>
                </a:ext>
              </a:extLst>
            </p:cNvPr>
            <p:cNvSpPr txBox="1"/>
            <p:nvPr/>
          </p:nvSpPr>
          <p:spPr>
            <a:xfrm>
              <a:off x="1473823" y="8863873"/>
              <a:ext cx="624174" cy="307777"/>
            </a:xfrm>
            <a:prstGeom prst="rect">
              <a:avLst/>
            </a:prstGeom>
            <a:noFill/>
          </p:spPr>
          <p:txBody>
            <a:bodyPr wrap="square" rtlCol="0">
              <a:spAutoFit/>
            </a:bodyPr>
            <a:lstStyle/>
            <a:p>
              <a:pPr algn="ctr"/>
              <a:r>
                <a:rPr lang="en-PH" sz="700" b="1" dirty="0"/>
                <a:t>Laptop Charger</a:t>
              </a:r>
            </a:p>
          </p:txBody>
        </p:sp>
        <p:sp>
          <p:nvSpPr>
            <p:cNvPr id="46" name="TextBox 45">
              <a:extLst>
                <a:ext uri="{FF2B5EF4-FFF2-40B4-BE49-F238E27FC236}">
                  <a16:creationId xmlns:a16="http://schemas.microsoft.com/office/drawing/2014/main" id="{9E26CD21-B786-40AC-AF18-D6A181D917A5}"/>
                </a:ext>
              </a:extLst>
            </p:cNvPr>
            <p:cNvSpPr txBox="1"/>
            <p:nvPr/>
          </p:nvSpPr>
          <p:spPr>
            <a:xfrm>
              <a:off x="2442699" y="8843441"/>
              <a:ext cx="790698" cy="415498"/>
            </a:xfrm>
            <a:prstGeom prst="rect">
              <a:avLst/>
            </a:prstGeom>
            <a:noFill/>
          </p:spPr>
          <p:txBody>
            <a:bodyPr wrap="square" rtlCol="0">
              <a:spAutoFit/>
            </a:bodyPr>
            <a:lstStyle/>
            <a:p>
              <a:pPr algn="ctr"/>
              <a:r>
                <a:rPr lang="en-PH" sz="700" b="1" dirty="0" err="1"/>
                <a:t>Wifi</a:t>
              </a:r>
              <a:r>
                <a:rPr lang="en-PH" sz="700" b="1" dirty="0"/>
                <a:t> Power Adapter (12V adapter)</a:t>
              </a:r>
            </a:p>
          </p:txBody>
        </p:sp>
      </p:grpSp>
      <p:sp>
        <p:nvSpPr>
          <p:cNvPr id="47" name="TextBox 46">
            <a:extLst>
              <a:ext uri="{FF2B5EF4-FFF2-40B4-BE49-F238E27FC236}">
                <a16:creationId xmlns:a16="http://schemas.microsoft.com/office/drawing/2014/main" id="{728E428A-EC5A-4677-AB5B-6770C1798A88}"/>
              </a:ext>
            </a:extLst>
          </p:cNvPr>
          <p:cNvSpPr txBox="1"/>
          <p:nvPr/>
        </p:nvSpPr>
        <p:spPr>
          <a:xfrm>
            <a:off x="3526348" y="1853877"/>
            <a:ext cx="1897292" cy="1446550"/>
          </a:xfrm>
          <a:prstGeom prst="rect">
            <a:avLst/>
          </a:prstGeom>
          <a:noFill/>
        </p:spPr>
        <p:txBody>
          <a:bodyPr wrap="square" rtlCol="0">
            <a:spAutoFit/>
          </a:bodyPr>
          <a:lstStyle/>
          <a:p>
            <a:pPr algn="just"/>
            <a:r>
              <a:rPr lang="en-PH" sz="800" b="1" dirty="0"/>
              <a:t>In accessing electric energy through the meter unit:</a:t>
            </a:r>
          </a:p>
          <a:p>
            <a:pPr algn="just"/>
            <a:endParaRPr lang="en-PH" sz="800" b="1" dirty="0"/>
          </a:p>
          <a:p>
            <a:pPr marL="266700" indent="-266700" algn="just"/>
            <a:r>
              <a:rPr lang="en-PH" sz="800" dirty="0"/>
              <a:t>1.	</a:t>
            </a:r>
            <a:r>
              <a:rPr lang="en-US" sz="800" dirty="0"/>
              <a:t>Enter your unique passcode, that was given to you after being registered as a new user, on the meter unit by pressing the keypad on the device</a:t>
            </a:r>
            <a:r>
              <a:rPr lang="en-PH" sz="800" dirty="0"/>
              <a:t>.</a:t>
            </a:r>
          </a:p>
          <a:p>
            <a:pPr algn="just"/>
            <a:endParaRPr lang="en-PH" sz="800" dirty="0"/>
          </a:p>
          <a:p>
            <a:pPr marL="266700" algn="just"/>
            <a:r>
              <a:rPr lang="en-PH" sz="800" dirty="0"/>
              <a:t>The inputted values are shown on the OLED display.</a:t>
            </a:r>
          </a:p>
        </p:txBody>
      </p:sp>
      <p:sp>
        <p:nvSpPr>
          <p:cNvPr id="48" name="TextBox 47">
            <a:extLst>
              <a:ext uri="{FF2B5EF4-FFF2-40B4-BE49-F238E27FC236}">
                <a16:creationId xmlns:a16="http://schemas.microsoft.com/office/drawing/2014/main" id="{571F2534-5840-4AB0-893C-730C660917A3}"/>
              </a:ext>
            </a:extLst>
          </p:cNvPr>
          <p:cNvSpPr txBox="1"/>
          <p:nvPr/>
        </p:nvSpPr>
        <p:spPr>
          <a:xfrm>
            <a:off x="3519703" y="3633966"/>
            <a:ext cx="1897292" cy="338554"/>
          </a:xfrm>
          <a:prstGeom prst="rect">
            <a:avLst/>
          </a:prstGeom>
          <a:noFill/>
        </p:spPr>
        <p:txBody>
          <a:bodyPr wrap="square" rtlCol="0">
            <a:spAutoFit/>
          </a:bodyPr>
          <a:lstStyle/>
          <a:p>
            <a:pPr marL="182880" indent="-182880" algn="just" rtl="0" eaLnBrk="1" latinLnBrk="0" hangingPunct="1">
              <a:spcBef>
                <a:spcPts val="0"/>
              </a:spcBef>
              <a:spcAft>
                <a:spcPts val="0"/>
              </a:spcAft>
            </a:pPr>
            <a:r>
              <a:rPr lang="en-PH" sz="800" dirty="0">
                <a:solidFill>
                  <a:srgbClr val="000000"/>
                </a:solidFill>
                <a:latin typeface="Calibri" panose="020F0502020204030204" pitchFamily="34" charset="0"/>
              </a:rPr>
              <a:t>2.</a:t>
            </a:r>
            <a:r>
              <a:rPr lang="en-PH" sz="800" kern="1200" dirty="0">
                <a:solidFill>
                  <a:srgbClr val="000000"/>
                </a:solidFill>
                <a:effectLst/>
                <a:latin typeface="Calibri" panose="020F0502020204030204" pitchFamily="34" charset="0"/>
                <a:ea typeface="+mn-ea"/>
                <a:cs typeface="+mn-cs"/>
              </a:rPr>
              <a:t>      If you wish to clear your input, press the “B” key on the keypad.</a:t>
            </a:r>
            <a:endParaRPr lang="en-PH" sz="800" dirty="0">
              <a:effectLst/>
            </a:endParaRPr>
          </a:p>
        </p:txBody>
      </p:sp>
      <p:sp>
        <p:nvSpPr>
          <p:cNvPr id="49" name="TextBox 48">
            <a:extLst>
              <a:ext uri="{FF2B5EF4-FFF2-40B4-BE49-F238E27FC236}">
                <a16:creationId xmlns:a16="http://schemas.microsoft.com/office/drawing/2014/main" id="{BA37732D-666B-4D22-BF2D-E00730D02683}"/>
              </a:ext>
            </a:extLst>
          </p:cNvPr>
          <p:cNvSpPr txBox="1"/>
          <p:nvPr/>
        </p:nvSpPr>
        <p:spPr>
          <a:xfrm>
            <a:off x="3555745" y="4476210"/>
            <a:ext cx="1897292" cy="1077218"/>
          </a:xfrm>
          <a:prstGeom prst="rect">
            <a:avLst/>
          </a:prstGeom>
          <a:noFill/>
        </p:spPr>
        <p:txBody>
          <a:bodyPr wrap="square" rtlCol="0">
            <a:spAutoFit/>
          </a:bodyPr>
          <a:lstStyle/>
          <a:p>
            <a:pPr marL="228600" indent="-228600" algn="just" rtl="0" eaLnBrk="1" latinLnBrk="0" hangingPunct="1">
              <a:spcBef>
                <a:spcPts val="0"/>
              </a:spcBef>
              <a:spcAft>
                <a:spcPts val="0"/>
              </a:spcAft>
              <a:buAutoNum type="arabicPeriod" startAt="3"/>
            </a:pPr>
            <a:r>
              <a:rPr lang="en-PH" sz="800" kern="1200" dirty="0">
                <a:solidFill>
                  <a:srgbClr val="000000"/>
                </a:solidFill>
                <a:effectLst/>
                <a:latin typeface="Calibri" panose="020F0502020204030204" pitchFamily="34" charset="0"/>
                <a:ea typeface="+mn-ea"/>
                <a:cs typeface="+mn-cs"/>
              </a:rPr>
              <a:t>Press the “A” key to validate your passcode and access electricity.</a:t>
            </a:r>
          </a:p>
          <a:p>
            <a:pPr marL="228600" indent="-228600" algn="just" rtl="0" eaLnBrk="1" latinLnBrk="0" hangingPunct="1">
              <a:spcBef>
                <a:spcPts val="0"/>
              </a:spcBef>
              <a:spcAft>
                <a:spcPts val="0"/>
              </a:spcAft>
              <a:buAutoNum type="arabicPeriod" startAt="3"/>
            </a:pPr>
            <a:endParaRPr lang="en-PH" sz="800" dirty="0">
              <a:solidFill>
                <a:srgbClr val="000000"/>
              </a:solidFill>
              <a:latin typeface="Calibri" panose="020F0502020204030204" pitchFamily="34" charset="0"/>
            </a:endParaRPr>
          </a:p>
          <a:p>
            <a:pPr marL="182563" algn="just" rtl="0" eaLnBrk="1" latinLnBrk="0" hangingPunct="1">
              <a:spcBef>
                <a:spcPts val="0"/>
              </a:spcBef>
              <a:spcAft>
                <a:spcPts val="0"/>
              </a:spcAft>
            </a:pPr>
            <a:r>
              <a:rPr lang="en-US" sz="800" dirty="0">
                <a:solidFill>
                  <a:srgbClr val="000000"/>
                </a:solidFill>
                <a:latin typeface="Calibri" panose="020F0502020204030204" pitchFamily="34" charset="0"/>
              </a:rPr>
              <a:t>If you want to stop using the device, just unplug it from the meter. </a:t>
            </a:r>
            <a:r>
              <a:rPr lang="en-PH" sz="800" dirty="0">
                <a:solidFill>
                  <a:srgbClr val="000000"/>
                </a:solidFill>
                <a:latin typeface="Calibri" panose="020F0502020204030204" pitchFamily="34" charset="0"/>
              </a:rPr>
              <a:t>The meter will detect if there is any load connected and turn off if there is no device/load in the circuit.</a:t>
            </a:r>
            <a:endParaRPr lang="en-PH" sz="800" dirty="0">
              <a:effectLst/>
            </a:endParaRPr>
          </a:p>
        </p:txBody>
      </p:sp>
      <p:pic>
        <p:nvPicPr>
          <p:cNvPr id="32" name="Picture 31">
            <a:extLst>
              <a:ext uri="{FF2B5EF4-FFF2-40B4-BE49-F238E27FC236}">
                <a16:creationId xmlns:a16="http://schemas.microsoft.com/office/drawing/2014/main" id="{B2AE8043-B08E-4E3C-9B6D-8B5EFCFC27D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30006" y="2261603"/>
            <a:ext cx="1073488" cy="1431317"/>
          </a:xfrm>
          <a:prstGeom prst="rect">
            <a:avLst/>
          </a:prstGeom>
          <a:ln>
            <a:solidFill>
              <a:schemeClr val="tx1"/>
            </a:solidFill>
          </a:ln>
        </p:spPr>
      </p:pic>
      <p:pic>
        <p:nvPicPr>
          <p:cNvPr id="1042" name="Picture 18" descr="Hand unplugging cable stock vector. Illustration of service - 183212925">
            <a:extLst>
              <a:ext uri="{FF2B5EF4-FFF2-40B4-BE49-F238E27FC236}">
                <a16:creationId xmlns:a16="http://schemas.microsoft.com/office/drawing/2014/main" id="{C07E6732-B2DA-40C4-8AFF-A699624A95B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35958" y="4560542"/>
            <a:ext cx="972635" cy="97263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3053C6BA-6FDE-479D-969D-4304A5B4A40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88259" y="9457075"/>
            <a:ext cx="939469" cy="350437"/>
          </a:xfrm>
          <a:prstGeom prst="rect">
            <a:avLst/>
          </a:prstGeom>
        </p:spPr>
      </p:pic>
      <p:sp>
        <p:nvSpPr>
          <p:cNvPr id="59" name="TextBox 58">
            <a:extLst>
              <a:ext uri="{FF2B5EF4-FFF2-40B4-BE49-F238E27FC236}">
                <a16:creationId xmlns:a16="http://schemas.microsoft.com/office/drawing/2014/main" id="{177946E1-1520-4AD9-8E50-BA4B16BBDB1B}"/>
              </a:ext>
            </a:extLst>
          </p:cNvPr>
          <p:cNvSpPr txBox="1"/>
          <p:nvPr/>
        </p:nvSpPr>
        <p:spPr>
          <a:xfrm>
            <a:off x="184622" y="4703025"/>
            <a:ext cx="3146741" cy="369332"/>
          </a:xfrm>
          <a:prstGeom prst="rect">
            <a:avLst/>
          </a:prstGeom>
          <a:noFill/>
        </p:spPr>
        <p:txBody>
          <a:bodyPr wrap="square" rtlCol="0">
            <a:spAutoFit/>
          </a:bodyPr>
          <a:lstStyle/>
          <a:p>
            <a:pPr algn="just"/>
            <a:r>
              <a:rPr lang="en-PH" sz="900" b="1" i="1" dirty="0"/>
              <a:t>Electrical Appliances that are allowed to be used with the system:</a:t>
            </a:r>
            <a:endParaRPr lang="en-PH" sz="900" i="1" dirty="0"/>
          </a:p>
        </p:txBody>
      </p:sp>
      <p:sp>
        <p:nvSpPr>
          <p:cNvPr id="60" name="Rectangle 59">
            <a:extLst>
              <a:ext uri="{FF2B5EF4-FFF2-40B4-BE49-F238E27FC236}">
                <a16:creationId xmlns:a16="http://schemas.microsoft.com/office/drawing/2014/main" id="{91A9BCD1-4847-43AF-AB88-3BCD888B36F8}"/>
              </a:ext>
            </a:extLst>
          </p:cNvPr>
          <p:cNvSpPr/>
          <p:nvPr/>
        </p:nvSpPr>
        <p:spPr>
          <a:xfrm>
            <a:off x="3519703" y="5841583"/>
            <a:ext cx="3146741" cy="388881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TextBox 49">
            <a:extLst>
              <a:ext uri="{FF2B5EF4-FFF2-40B4-BE49-F238E27FC236}">
                <a16:creationId xmlns:a16="http://schemas.microsoft.com/office/drawing/2014/main" id="{C27DA9A2-78C8-44D0-97D6-376701D3697F}"/>
              </a:ext>
            </a:extLst>
          </p:cNvPr>
          <p:cNvSpPr txBox="1"/>
          <p:nvPr/>
        </p:nvSpPr>
        <p:spPr>
          <a:xfrm>
            <a:off x="3829105" y="5865043"/>
            <a:ext cx="2527936" cy="307777"/>
          </a:xfrm>
          <a:prstGeom prst="rect">
            <a:avLst/>
          </a:prstGeom>
          <a:noFill/>
        </p:spPr>
        <p:txBody>
          <a:bodyPr wrap="none" rtlCol="0">
            <a:spAutoFit/>
          </a:bodyPr>
          <a:lstStyle/>
          <a:p>
            <a:r>
              <a:rPr lang="en-PH" sz="1400" b="1" i="1" dirty="0">
                <a:solidFill>
                  <a:schemeClr val="accent5">
                    <a:lumMod val="50000"/>
                  </a:schemeClr>
                </a:solidFill>
              </a:rPr>
              <a:t>Participation and Consent Form</a:t>
            </a:r>
          </a:p>
        </p:txBody>
      </p:sp>
      <p:cxnSp>
        <p:nvCxnSpPr>
          <p:cNvPr id="52" name="Straight Connector 51">
            <a:extLst>
              <a:ext uri="{FF2B5EF4-FFF2-40B4-BE49-F238E27FC236}">
                <a16:creationId xmlns:a16="http://schemas.microsoft.com/office/drawing/2014/main" id="{2D09A445-7E1C-4302-A3DA-0C5EC2C28B2F}"/>
              </a:ext>
            </a:extLst>
          </p:cNvPr>
          <p:cNvCxnSpPr/>
          <p:nvPr/>
        </p:nvCxnSpPr>
        <p:spPr>
          <a:xfrm flipV="1">
            <a:off x="3526348" y="6185277"/>
            <a:ext cx="3142740" cy="1815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53F4ABC6-607F-4A05-BB74-FDEDD57DC06F}"/>
              </a:ext>
            </a:extLst>
          </p:cNvPr>
          <p:cNvSpPr txBox="1"/>
          <p:nvPr/>
        </p:nvSpPr>
        <p:spPr>
          <a:xfrm>
            <a:off x="3616368" y="6378691"/>
            <a:ext cx="2987126" cy="3154710"/>
          </a:xfrm>
          <a:prstGeom prst="rect">
            <a:avLst/>
          </a:prstGeom>
          <a:noFill/>
        </p:spPr>
        <p:txBody>
          <a:bodyPr wrap="square" rtlCol="0">
            <a:spAutoFit/>
          </a:bodyPr>
          <a:lstStyle/>
          <a:p>
            <a:pPr indent="176213" algn="just" rtl="0" eaLnBrk="1" latinLnBrk="0" hangingPunct="1">
              <a:spcBef>
                <a:spcPts val="0"/>
              </a:spcBef>
              <a:spcAft>
                <a:spcPts val="0"/>
              </a:spcAft>
            </a:pPr>
            <a:r>
              <a:rPr lang="en-US" sz="800" dirty="0">
                <a:solidFill>
                  <a:srgbClr val="000000"/>
                </a:solidFill>
                <a:latin typeface="Calibri" panose="020F0502020204030204" pitchFamily="34" charset="0"/>
              </a:rPr>
              <a:t>You are being invited to participate in a protype testing of the thesis study titled "Individualized Electric Energy Consumption Monitoring." This study is being done by  students from the Department of Computer Engineering at Southern Leyte State University—Main Campus.</a:t>
            </a:r>
          </a:p>
          <a:p>
            <a:pPr indent="176213" algn="just" rtl="0" eaLnBrk="1" latinLnBrk="0" hangingPunct="1">
              <a:spcBef>
                <a:spcPts val="0"/>
              </a:spcBef>
              <a:spcAft>
                <a:spcPts val="0"/>
              </a:spcAft>
            </a:pPr>
            <a:r>
              <a:rPr lang="en-US" sz="800" dirty="0">
                <a:solidFill>
                  <a:srgbClr val="000000"/>
                </a:solidFill>
                <a:latin typeface="Calibri" panose="020F0502020204030204" pitchFamily="34" charset="0"/>
              </a:rPr>
              <a:t>The purpose of this research study is to test and observe the deployment of the developed system prototype in its target environment.</a:t>
            </a:r>
          </a:p>
          <a:p>
            <a:pPr indent="176213" algn="just" rtl="0" eaLnBrk="1" latinLnBrk="0" hangingPunct="1">
              <a:spcBef>
                <a:spcPts val="0"/>
              </a:spcBef>
              <a:spcAft>
                <a:spcPts val="0"/>
              </a:spcAft>
            </a:pPr>
            <a:r>
              <a:rPr lang="en-US" sz="800" dirty="0">
                <a:solidFill>
                  <a:srgbClr val="000000"/>
                </a:solidFill>
                <a:latin typeface="Calibri" panose="020F0502020204030204" pitchFamily="34" charset="0"/>
              </a:rPr>
              <a:t>The prior usage of the prototype system is shown and organized above. All the data gathered during the time of deployment is going to be used solely for the purpose of completing the study and nothing more. Respondents will be briefed on the proper usage of the system and safety measures. Any actions being taken that violate the researcher's warnings are outside the scope of the researcher’s responsibility.</a:t>
            </a:r>
          </a:p>
          <a:p>
            <a:pPr indent="176213" algn="just" rtl="0" eaLnBrk="1" latinLnBrk="0" hangingPunct="1">
              <a:spcBef>
                <a:spcPts val="0"/>
              </a:spcBef>
              <a:spcAft>
                <a:spcPts val="0"/>
              </a:spcAft>
            </a:pPr>
            <a:r>
              <a:rPr lang="en-US" sz="800" dirty="0">
                <a:solidFill>
                  <a:srgbClr val="000000"/>
                </a:solidFill>
                <a:latin typeface="Calibri" panose="020F0502020204030204" pitchFamily="34" charset="0"/>
              </a:rPr>
              <a:t>If you agree to the terms and participate in the study, please fill in the form below:</a:t>
            </a:r>
          </a:p>
          <a:p>
            <a:pPr indent="176213" algn="just" rtl="0" eaLnBrk="1" latinLnBrk="0" hangingPunct="1">
              <a:spcBef>
                <a:spcPts val="0"/>
              </a:spcBef>
              <a:spcAft>
                <a:spcPts val="0"/>
              </a:spcAft>
            </a:pPr>
            <a:endParaRPr lang="en-US" sz="800" dirty="0">
              <a:solidFill>
                <a:srgbClr val="000000"/>
              </a:solidFill>
              <a:latin typeface="Calibri" panose="020F0502020204030204" pitchFamily="34" charset="0"/>
            </a:endParaRPr>
          </a:p>
          <a:p>
            <a:pPr indent="176213" algn="just" rtl="0" eaLnBrk="1" latinLnBrk="0" hangingPunct="1">
              <a:spcBef>
                <a:spcPts val="0"/>
              </a:spcBef>
              <a:spcAft>
                <a:spcPts val="0"/>
              </a:spcAft>
            </a:pPr>
            <a:r>
              <a:rPr lang="en-US" sz="800" dirty="0">
                <a:solidFill>
                  <a:srgbClr val="000000"/>
                </a:solidFill>
                <a:latin typeface="Calibri" panose="020F0502020204030204" pitchFamily="34" charset="0"/>
              </a:rPr>
              <a:t>   I agree to the terms and conditions.</a:t>
            </a:r>
          </a:p>
          <a:p>
            <a:pPr indent="176213" algn="just" rtl="0" eaLnBrk="1" latinLnBrk="0" hangingPunct="1">
              <a:spcBef>
                <a:spcPts val="0"/>
              </a:spcBef>
              <a:spcAft>
                <a:spcPts val="0"/>
              </a:spcAft>
            </a:pPr>
            <a:endParaRPr lang="en-US" sz="800" dirty="0">
              <a:solidFill>
                <a:srgbClr val="000000"/>
              </a:solidFill>
              <a:latin typeface="Calibri" panose="020F0502020204030204" pitchFamily="34" charset="0"/>
            </a:endParaRPr>
          </a:p>
          <a:p>
            <a:pPr algn="just" rtl="0" eaLnBrk="1" latinLnBrk="0" hangingPunct="1">
              <a:spcBef>
                <a:spcPts val="0"/>
              </a:spcBef>
              <a:spcAft>
                <a:spcPts val="0"/>
              </a:spcAft>
            </a:pPr>
            <a:r>
              <a:rPr lang="en-US" sz="800" dirty="0">
                <a:solidFill>
                  <a:srgbClr val="000000"/>
                </a:solidFill>
                <a:latin typeface="Calibri" panose="020F0502020204030204" pitchFamily="34" charset="0"/>
              </a:rPr>
              <a:t>Full Name:______________________________________________</a:t>
            </a:r>
          </a:p>
          <a:p>
            <a:pPr algn="just" rtl="0" eaLnBrk="1" latinLnBrk="0" hangingPunct="1">
              <a:spcBef>
                <a:spcPts val="0"/>
              </a:spcBef>
              <a:spcAft>
                <a:spcPts val="0"/>
              </a:spcAft>
            </a:pPr>
            <a:endParaRPr lang="en-US" sz="800" dirty="0">
              <a:solidFill>
                <a:srgbClr val="000000"/>
              </a:solidFill>
              <a:latin typeface="Calibri" panose="020F0502020204030204" pitchFamily="34" charset="0"/>
            </a:endParaRPr>
          </a:p>
          <a:p>
            <a:pPr algn="just" rtl="0" eaLnBrk="1" latinLnBrk="0" hangingPunct="1">
              <a:spcBef>
                <a:spcPts val="0"/>
              </a:spcBef>
              <a:spcAft>
                <a:spcPts val="0"/>
              </a:spcAft>
            </a:pPr>
            <a:r>
              <a:rPr lang="en-US" sz="800" dirty="0">
                <a:solidFill>
                  <a:srgbClr val="000000"/>
                </a:solidFill>
                <a:latin typeface="Calibri" panose="020F0502020204030204" pitchFamily="34" charset="0"/>
              </a:rPr>
              <a:t>Role:__________________________________________________</a:t>
            </a:r>
          </a:p>
          <a:p>
            <a:pPr algn="ctr" rtl="0" eaLnBrk="1" latinLnBrk="0" hangingPunct="1">
              <a:spcBef>
                <a:spcPts val="0"/>
              </a:spcBef>
              <a:spcAft>
                <a:spcPts val="0"/>
              </a:spcAft>
            </a:pPr>
            <a:r>
              <a:rPr lang="en-US" sz="700" i="1" dirty="0">
                <a:solidFill>
                  <a:schemeClr val="tx1">
                    <a:lumMod val="85000"/>
                    <a:lumOff val="15000"/>
                  </a:schemeClr>
                </a:solidFill>
                <a:latin typeface="Calibri" panose="020F0502020204030204" pitchFamily="34" charset="0"/>
              </a:rPr>
              <a:t>(ex.  Study respondent, Boarding house owner/operator)</a:t>
            </a:r>
          </a:p>
          <a:p>
            <a:pPr indent="176213" algn="just" rtl="0" eaLnBrk="1" latinLnBrk="0" hangingPunct="1">
              <a:spcBef>
                <a:spcPts val="0"/>
              </a:spcBef>
              <a:spcAft>
                <a:spcPts val="0"/>
              </a:spcAft>
            </a:pPr>
            <a:endParaRPr lang="en-US" sz="800" dirty="0">
              <a:solidFill>
                <a:srgbClr val="000000"/>
              </a:solidFill>
              <a:latin typeface="Calibri" panose="020F0502020204030204" pitchFamily="34" charset="0"/>
            </a:endParaRPr>
          </a:p>
        </p:txBody>
      </p:sp>
      <p:sp>
        <p:nvSpPr>
          <p:cNvPr id="53" name="Rectangle 52">
            <a:extLst>
              <a:ext uri="{FF2B5EF4-FFF2-40B4-BE49-F238E27FC236}">
                <a16:creationId xmlns:a16="http://schemas.microsoft.com/office/drawing/2014/main" id="{116E9471-A3A8-456E-B8AB-B8471AFD65CD}"/>
              </a:ext>
            </a:extLst>
          </p:cNvPr>
          <p:cNvSpPr/>
          <p:nvPr/>
        </p:nvSpPr>
        <p:spPr>
          <a:xfrm>
            <a:off x="3725249" y="8628126"/>
            <a:ext cx="120946" cy="115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60921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TotalTime>
  <Words>445</Words>
  <Application>Microsoft Office PowerPoint</Application>
  <PresentationFormat>A4 Paper (210x297 mm)</PresentationFormat>
  <Paragraphs>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Individualized Electric Energy Monitoring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Engr. Irvin Gil</dc:creator>
  <cp:lastModifiedBy>Engr. Irvin Gil</cp:lastModifiedBy>
  <cp:revision>33</cp:revision>
  <cp:lastPrinted>2022-04-23T07:43:33Z</cp:lastPrinted>
  <dcterms:created xsi:type="dcterms:W3CDTF">2022-04-23T01:41:23Z</dcterms:created>
  <dcterms:modified xsi:type="dcterms:W3CDTF">2022-04-30T23:19:16Z</dcterms:modified>
</cp:coreProperties>
</file>