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0C9F-5429-4B8F-9C27-C2BAC896072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DFB9-7834-4C24-897E-2494C2C06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0C9F-5429-4B8F-9C27-C2BAC896072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DFB9-7834-4C24-897E-2494C2C06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4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0C9F-5429-4B8F-9C27-C2BAC896072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DFB9-7834-4C24-897E-2494C2C06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5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0C9F-5429-4B8F-9C27-C2BAC896072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DFB9-7834-4C24-897E-2494C2C06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0C9F-5429-4B8F-9C27-C2BAC896072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DFB9-7834-4C24-897E-2494C2C06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2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0C9F-5429-4B8F-9C27-C2BAC896072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DFB9-7834-4C24-897E-2494C2C06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0C9F-5429-4B8F-9C27-C2BAC896072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DFB9-7834-4C24-897E-2494C2C06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6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0C9F-5429-4B8F-9C27-C2BAC896072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DFB9-7834-4C24-897E-2494C2C06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0C9F-5429-4B8F-9C27-C2BAC896072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DFB9-7834-4C24-897E-2494C2C06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6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0C9F-5429-4B8F-9C27-C2BAC896072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DFB9-7834-4C24-897E-2494C2C06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0C9F-5429-4B8F-9C27-C2BAC896072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DFB9-7834-4C24-897E-2494C2C06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3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0C9F-5429-4B8F-9C27-C2BAC896072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DFB9-7834-4C24-897E-2494C2C06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d.com/document/535865719/Comprehensive-Guide-on-Metasploitable-2" TargetMode="External"/><Relationship Id="rId2" Type="http://schemas.openxmlformats.org/officeDocument/2006/relationships/hyperlink" Target="https://nvd.nist.gov/vuln-metrics/cvss/v3-calc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A%20S%20U%20S\Downloads\Metasploit2%20&amp;%20DVWA%20Report%20intern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89" y="191067"/>
            <a:ext cx="2575560" cy="198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48" y="5069204"/>
            <a:ext cx="1991043" cy="167449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-25400" y="4851400"/>
            <a:ext cx="12217400" cy="3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-25400" y="2482218"/>
            <a:ext cx="12217400" cy="6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943714" y="2669859"/>
            <a:ext cx="100505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Vulnerability Assessment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Metasploitable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charset="0"/>
                <a:ea typeface="Times New Roman" panose="02020603050405020304" pitchFamily="18" charset="0"/>
                <a:cs typeface="Times New Roman" panose="02020603050405020304" pitchFamily="18" charset="0"/>
              </a:rPr>
              <a:t>DVWA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15400" y="4296787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By Pankaj Poudel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5055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988801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62024"/>
            <a:ext cx="10515600" cy="566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Open Sans"/>
              </a:rPr>
              <a:t>Common steps of remediation</a:t>
            </a:r>
          </a:p>
          <a:p>
            <a:r>
              <a:rPr lang="en-US" sz="2000" dirty="0" smtClean="0">
                <a:latin typeface="Open Sans"/>
              </a:rPr>
              <a:t>Disable unused services.</a:t>
            </a:r>
          </a:p>
          <a:p>
            <a:r>
              <a:rPr lang="en-US" sz="2000" dirty="0" smtClean="0">
                <a:latin typeface="Open Sans"/>
              </a:rPr>
              <a:t>Patch the system with latest patch available.</a:t>
            </a:r>
          </a:p>
          <a:p>
            <a:r>
              <a:rPr lang="en-US" sz="2000" dirty="0" smtClean="0">
                <a:latin typeface="Open Sans"/>
              </a:rPr>
              <a:t>Limit access and control traffic</a:t>
            </a:r>
          </a:p>
          <a:p>
            <a:r>
              <a:rPr lang="en-US" sz="2000" dirty="0" smtClean="0">
                <a:latin typeface="Open Sans"/>
              </a:rPr>
              <a:t>Use strict input validation and sanitation.</a:t>
            </a:r>
          </a:p>
          <a:p>
            <a:r>
              <a:rPr lang="en-US" sz="2000" dirty="0" smtClean="0">
                <a:latin typeface="Open Sans"/>
              </a:rPr>
              <a:t>Implement proper permission.</a:t>
            </a:r>
          </a:p>
          <a:p>
            <a:r>
              <a:rPr lang="en-US" sz="2000" dirty="0" smtClean="0">
                <a:latin typeface="Open Sans"/>
              </a:rPr>
              <a:t>Use firewall rules to avoid </a:t>
            </a:r>
            <a:r>
              <a:rPr lang="en-US" sz="2000" dirty="0" err="1" smtClean="0">
                <a:latin typeface="Open Sans"/>
              </a:rPr>
              <a:t>bindshell</a:t>
            </a:r>
            <a:r>
              <a:rPr lang="en-US" sz="2000" dirty="0" smtClean="0">
                <a:latin typeface="Open Sans"/>
              </a:rPr>
              <a:t> attack.</a:t>
            </a:r>
          </a:p>
          <a:p>
            <a:r>
              <a:rPr lang="en-US" sz="2000" dirty="0" smtClean="0">
                <a:latin typeface="Open Sans"/>
              </a:rPr>
              <a:t>Use strong authentication.</a:t>
            </a:r>
          </a:p>
          <a:p>
            <a:r>
              <a:rPr lang="en-US" sz="2000" dirty="0" smtClean="0">
                <a:latin typeface="Open Sans"/>
              </a:rPr>
              <a:t>Implement encryption.</a:t>
            </a:r>
          </a:p>
          <a:p>
            <a:r>
              <a:rPr lang="en-US" sz="2000" dirty="0" smtClean="0">
                <a:latin typeface="Open Sans"/>
              </a:rPr>
              <a:t>Update to latest versions.</a:t>
            </a:r>
          </a:p>
          <a:p>
            <a:r>
              <a:rPr lang="en-US" sz="2000" dirty="0" smtClean="0">
                <a:latin typeface="Open Sans"/>
              </a:rPr>
              <a:t>Restrict network access to avoid </a:t>
            </a:r>
            <a:r>
              <a:rPr lang="en-US" sz="2000" dirty="0" err="1" smtClean="0">
                <a:latin typeface="Open Sans"/>
              </a:rPr>
              <a:t>vnc</a:t>
            </a:r>
            <a:r>
              <a:rPr lang="en-US" sz="2000" dirty="0" smtClean="0">
                <a:latin typeface="Open Sans"/>
              </a:rPr>
              <a:t> exploit.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143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Open Sans"/>
              </a:rPr>
              <a:t>Remediation</a:t>
            </a:r>
            <a:endParaRPr lang="en-US" sz="3200" b="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479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86" y="1341250"/>
            <a:ext cx="6934514" cy="41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/>
                <a:hlinkClick r:id="rId2"/>
              </a:rPr>
              <a:t>https://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Open Sans"/>
                <a:hlinkClick r:id="rId2"/>
              </a:rPr>
              <a:t>nvd.nist.gov/vuln-metrics/cvss/v3-calculator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Open Sans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/>
                <a:hlinkClick r:id="rId3"/>
              </a:rPr>
              <a:t>https://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Open Sans"/>
                <a:hlinkClick r:id="rId3"/>
              </a:rPr>
              <a:t>www.scribd.com/document/535865719/Comprehensive-Guide-on-Metasploitable-2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Open Sans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/>
                <a:hlinkClick r:id="rId4" action="ppaction://hlinkfile"/>
              </a:rPr>
              <a:t>file:///C:/Users/A%20S%20U%20S/Downloads/Metasploit2%20&amp;%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Open Sans"/>
                <a:hlinkClick r:id="rId4" action="ppaction://hlinkfile"/>
              </a:rPr>
              <a:t>20DVWA%20Report%20intern.pdf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Report that was created earlier.</a:t>
            </a:r>
          </a:p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Google</a:t>
            </a:r>
            <a:endParaRPr lang="en-US" u="sng" dirty="0">
              <a:solidFill>
                <a:schemeClr val="accent1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900" y="342900"/>
            <a:ext cx="566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Open Sans"/>
              </a:rPr>
              <a:t>Refrences</a:t>
            </a:r>
            <a:endParaRPr lang="en-US" sz="3200" b="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433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31" y="1350718"/>
            <a:ext cx="7885119" cy="42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Open Sans"/>
              </a:rPr>
              <a:t>Overview of the Report</a:t>
            </a:r>
            <a:endParaRPr lang="en-US" sz="3200" b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20788"/>
            <a:ext cx="11468100" cy="57562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Open Sans"/>
              </a:rPr>
              <a:t>Objective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 smtClean="0">
                <a:latin typeface="Open Sans"/>
              </a:rPr>
              <a:t>Identify and assess vulnerabilities in Metasploitable 2 and DVWA.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>
                <a:latin typeface="Open Sans"/>
              </a:rPr>
              <a:t>Provide remediation for all vulnerabilities.</a:t>
            </a:r>
            <a:endParaRPr lang="en-US" sz="2000" dirty="0">
              <a:latin typeface="Open Sans"/>
            </a:endParaRPr>
          </a:p>
          <a:p>
            <a:r>
              <a:rPr lang="en-US" b="1" dirty="0" smtClean="0">
                <a:latin typeface="Open Sans"/>
              </a:rPr>
              <a:t>Scope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 smtClean="0">
                <a:latin typeface="Open Sans"/>
              </a:rPr>
              <a:t> Analyze SQL Injection and Reflected XSS in DVWA.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 smtClean="0">
                <a:latin typeface="Open Sans"/>
              </a:rPr>
              <a:t>Evaluate services and ports on Metasploitable 2 for potential risks.</a:t>
            </a:r>
          </a:p>
          <a:p>
            <a:pPr marL="571500" indent="-571500">
              <a:buFont typeface="+mj-lt"/>
              <a:buAutoNum type="romanUcPeriod"/>
            </a:pPr>
            <a:endParaRPr lang="en-US" sz="2000" dirty="0" smtClean="0">
              <a:latin typeface="Open Sans"/>
            </a:endParaRPr>
          </a:p>
          <a:p>
            <a:r>
              <a:rPr lang="en-US" b="1" dirty="0" smtClean="0">
                <a:latin typeface="Open Sans"/>
              </a:rPr>
              <a:t>Tools Used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 smtClean="0">
                <a:latin typeface="Open Sans"/>
              </a:rPr>
              <a:t>Burp Suite, </a:t>
            </a:r>
            <a:r>
              <a:rPr lang="en-US" sz="2000" dirty="0" err="1" smtClean="0">
                <a:latin typeface="Open Sans"/>
              </a:rPr>
              <a:t>Sqlmap</a:t>
            </a:r>
            <a:r>
              <a:rPr lang="en-US" sz="2000" dirty="0" smtClean="0">
                <a:latin typeface="Open Sans"/>
              </a:rPr>
              <a:t>, Nmap, </a:t>
            </a:r>
            <a:r>
              <a:rPr lang="en-US" sz="2000" dirty="0" err="1" smtClean="0">
                <a:latin typeface="Open Sans"/>
              </a:rPr>
              <a:t>Metasploit</a:t>
            </a:r>
            <a:r>
              <a:rPr lang="en-US" sz="2000" dirty="0" smtClean="0">
                <a:latin typeface="Open Sans"/>
              </a:rPr>
              <a:t> framework, Drib.</a:t>
            </a:r>
          </a:p>
        </p:txBody>
      </p:sp>
    </p:spTree>
    <p:extLst>
      <p:ext uri="{BB962C8B-B14F-4D97-AF65-F5344CB8AC3E}">
        <p14:creationId xmlns:p14="http://schemas.microsoft.com/office/powerpoint/2010/main" val="9711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-139700"/>
            <a:ext cx="10515600" cy="127158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Open Sans"/>
              </a:rPr>
              <a:t>Tools Used</a:t>
            </a:r>
            <a:endParaRPr lang="en-US" sz="3200" b="1" dirty="0">
              <a:latin typeface="Open San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644492"/>
              </p:ext>
            </p:extLst>
          </p:nvPr>
        </p:nvGraphicFramePr>
        <p:xfrm>
          <a:off x="304800" y="889002"/>
          <a:ext cx="11607800" cy="5791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2631"/>
                <a:gridCol w="8435169"/>
              </a:tblGrid>
              <a:tr h="69544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Open Sans"/>
                        </a:rPr>
                        <a:t>Tools </a:t>
                      </a:r>
                      <a:endParaRPr lang="en-US" sz="28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Open Sans"/>
                        </a:rPr>
                        <a:t>Explanation</a:t>
                      </a:r>
                      <a:endParaRPr lang="en-US" sz="2800" dirty="0">
                        <a:latin typeface="Open Sans"/>
                      </a:endParaRPr>
                    </a:p>
                  </a:txBody>
                  <a:tcPr/>
                </a:tc>
              </a:tr>
              <a:tr h="96734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Open Sans"/>
                        </a:rPr>
                        <a:t>Brup</a:t>
                      </a:r>
                      <a:r>
                        <a:rPr lang="en-US" sz="2000" dirty="0" smtClean="0">
                          <a:latin typeface="Open Sans"/>
                        </a:rPr>
                        <a:t> suite 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Vulnerability</a:t>
                      </a:r>
                      <a:r>
                        <a:rPr lang="en-US" sz="2000" baseline="0" dirty="0" smtClean="0">
                          <a:latin typeface="Open Sans"/>
                        </a:rPr>
                        <a:t> Scanning and web application </a:t>
                      </a:r>
                      <a:r>
                        <a:rPr lang="en-US" sz="2000" baseline="0" dirty="0" err="1" smtClean="0">
                          <a:latin typeface="Open Sans"/>
                        </a:rPr>
                        <a:t>pentesting</a:t>
                      </a:r>
                      <a:r>
                        <a:rPr lang="en-US" sz="2000" baseline="0" dirty="0" smtClean="0">
                          <a:latin typeface="Open Sans"/>
                        </a:rPr>
                        <a:t> tool. It allows interception, manipulation and automated testing.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</a:tr>
              <a:tr h="96734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Open Sans"/>
                        </a:rPr>
                        <a:t>SQLmap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An automated SQL Injection tool. Detects and exploits SQL injection vulnerabilities in web applications.</a:t>
                      </a:r>
                      <a:endParaRPr lang="en-US" sz="2000" b="1" dirty="0">
                        <a:latin typeface="Open Sans"/>
                      </a:endParaRPr>
                    </a:p>
                  </a:txBody>
                  <a:tcPr/>
                </a:tc>
              </a:tr>
              <a:tr h="96734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Nmap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A powerful open-source network scanning  tool. Identifies open ports, services, and potential vulnerabilities.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</a:tr>
              <a:tr h="96734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Open Sans"/>
                        </a:rPr>
                        <a:t>Metasploit</a:t>
                      </a:r>
                      <a:r>
                        <a:rPr lang="en-US" sz="2000" dirty="0" smtClean="0">
                          <a:latin typeface="Open Sans"/>
                        </a:rPr>
                        <a:t> Framework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A penetration testing framework for developing and executing exploit code against target systems. It includes an extensive library of exploits and auxiliary modules.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</a:tr>
              <a:tr h="11882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Dirb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A command-line directory scanner. Searches for hidden files and directories on web servers.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8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76" y="142753"/>
            <a:ext cx="7086600" cy="72043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Open Sans"/>
              </a:rPr>
              <a:t>Lab </a:t>
            </a:r>
            <a:r>
              <a:rPr lang="en-US" sz="3200" b="1" dirty="0" err="1" smtClean="0">
                <a:latin typeface="Open Sans"/>
              </a:rPr>
              <a:t>enviroment</a:t>
            </a:r>
            <a:endParaRPr lang="en-US" sz="3200" b="1" dirty="0">
              <a:latin typeface="Open San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8984" y="991079"/>
            <a:ext cx="3830883" cy="3884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884" y="5461216"/>
            <a:ext cx="4601217" cy="1076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70" y="4091549"/>
            <a:ext cx="71182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Open Sans"/>
              </a:rPr>
              <a:t>Attacking machine</a:t>
            </a:r>
          </a:p>
          <a:p>
            <a:r>
              <a:rPr lang="en-US" sz="2000" b="1" dirty="0" smtClean="0">
                <a:latin typeface="Open Sans"/>
              </a:rPr>
              <a:t>Ubuntu WSL</a:t>
            </a:r>
            <a:r>
              <a:rPr lang="en-US" sz="2000" dirty="0" smtClean="0">
                <a:latin typeface="Open Sans"/>
              </a:rPr>
              <a:t>: </a:t>
            </a:r>
            <a:r>
              <a:rPr lang="en-US" sz="2000" dirty="0">
                <a:latin typeface="Open Sans"/>
              </a:rPr>
              <a:t>Acts as the primary attacking machine for running tools like Nmap, </a:t>
            </a:r>
            <a:r>
              <a:rPr lang="en-US" sz="2000" dirty="0" err="1">
                <a:latin typeface="Open Sans"/>
              </a:rPr>
              <a:t>SQLmap</a:t>
            </a:r>
            <a:r>
              <a:rPr lang="en-US" sz="2000" dirty="0">
                <a:latin typeface="Open Sans"/>
              </a:rPr>
              <a:t>, </a:t>
            </a:r>
            <a:r>
              <a:rPr lang="en-US" sz="2000" dirty="0" err="1">
                <a:latin typeface="Open Sans"/>
              </a:rPr>
              <a:t>Metasploit</a:t>
            </a:r>
            <a:r>
              <a:rPr lang="en-US" sz="2000" dirty="0">
                <a:latin typeface="Open Sans"/>
              </a:rPr>
              <a:t> </a:t>
            </a:r>
            <a:r>
              <a:rPr lang="en-US" sz="2000" dirty="0" smtClean="0">
                <a:latin typeface="Open Sans"/>
              </a:rPr>
              <a:t>Framework and </a:t>
            </a:r>
            <a:r>
              <a:rPr lang="en-US" sz="2000" dirty="0">
                <a:latin typeface="Open Sans"/>
              </a:rPr>
              <a:t>Dirb. </a:t>
            </a:r>
            <a:br>
              <a:rPr lang="en-US" sz="2000" dirty="0">
                <a:latin typeface="Open Sans"/>
              </a:rPr>
            </a:br>
            <a:r>
              <a:rPr lang="en-US" sz="2000" b="1" dirty="0" smtClean="0">
                <a:latin typeface="Open Sans"/>
              </a:rPr>
              <a:t>Windows </a:t>
            </a:r>
            <a:r>
              <a:rPr lang="en-US" sz="2000" b="1" dirty="0">
                <a:latin typeface="Open Sans"/>
              </a:rPr>
              <a:t>Machine</a:t>
            </a:r>
            <a:r>
              <a:rPr lang="en-US" sz="2000" dirty="0">
                <a:latin typeface="Open Sans"/>
              </a:rPr>
              <a:t>: Hosts Burp Suite, used for web vulnerability testing (SQL Injection </a:t>
            </a:r>
            <a:r>
              <a:rPr lang="en-US" sz="2000" dirty="0" smtClean="0">
                <a:latin typeface="Open Sans"/>
              </a:rPr>
              <a:t>in </a:t>
            </a:r>
            <a:r>
              <a:rPr lang="en-US" sz="2000" dirty="0">
                <a:latin typeface="Open Sans"/>
              </a:rPr>
              <a:t>DVWA).</a:t>
            </a:r>
          </a:p>
        </p:txBody>
      </p:sp>
      <p:sp>
        <p:nvSpPr>
          <p:cNvPr id="8" name="Rectangle 7"/>
          <p:cNvSpPr/>
          <p:nvPr/>
        </p:nvSpPr>
        <p:spPr>
          <a:xfrm>
            <a:off x="97703" y="944077"/>
            <a:ext cx="799335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Open Sans"/>
              </a:rPr>
              <a:t>Target system</a:t>
            </a:r>
          </a:p>
          <a:p>
            <a:r>
              <a:rPr lang="en-US" sz="2000" dirty="0" smtClean="0">
                <a:latin typeface="Open Sans"/>
              </a:rPr>
              <a:t>Metasploitable 2, DVWA (Security is medium) hosted in Metasploitable 2</a:t>
            </a:r>
            <a:endParaRPr lang="en-US" sz="2000" dirty="0">
              <a:latin typeface="Open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15048"/>
              </p:ext>
            </p:extLst>
          </p:nvPr>
        </p:nvGraphicFramePr>
        <p:xfrm>
          <a:off x="54691" y="2329123"/>
          <a:ext cx="8079375" cy="1432560"/>
        </p:xfrm>
        <a:graphic>
          <a:graphicData uri="http://schemas.openxmlformats.org/drawingml/2006/table">
            <a:tbl>
              <a:tblPr/>
              <a:tblGrid>
                <a:gridCol w="80793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Open Sans"/>
                        </a:rPr>
                        <a:t>Network</a:t>
                      </a:r>
                      <a:r>
                        <a:rPr lang="en-US" sz="2800" b="1" baseline="0" dirty="0" smtClean="0">
                          <a:latin typeface="Open Sans"/>
                        </a:rPr>
                        <a:t> setup </a:t>
                      </a:r>
                      <a:r>
                        <a:rPr lang="en-US" sz="2000" dirty="0">
                          <a:latin typeface="Open Sans"/>
                        </a:rPr>
                        <a:t/>
                      </a:r>
                      <a:br>
                        <a:rPr lang="en-US" sz="2000" dirty="0">
                          <a:latin typeface="Open Sans"/>
                        </a:rPr>
                      </a:br>
                      <a:r>
                        <a:rPr lang="en-US" sz="2000" dirty="0" smtClean="0">
                          <a:latin typeface="Open Sans"/>
                        </a:rPr>
                        <a:t>Target system</a:t>
                      </a:r>
                      <a:r>
                        <a:rPr lang="en-US" sz="2000" baseline="0" dirty="0" smtClean="0">
                          <a:latin typeface="Open Sans"/>
                        </a:rPr>
                        <a:t> is h</a:t>
                      </a:r>
                      <a:r>
                        <a:rPr lang="en-US" sz="2000" dirty="0" smtClean="0">
                          <a:latin typeface="Open Sans"/>
                        </a:rPr>
                        <a:t>osted </a:t>
                      </a:r>
                      <a:r>
                        <a:rPr lang="en-US" sz="2000" dirty="0">
                          <a:latin typeface="Open Sans"/>
                        </a:rPr>
                        <a:t>in a virtual environment accessed via a </a:t>
                      </a:r>
                      <a:r>
                        <a:rPr lang="en-US" sz="2000" dirty="0" smtClean="0">
                          <a:latin typeface="Open Sans"/>
                        </a:rPr>
                        <a:t>Windows </a:t>
                      </a:r>
                      <a:r>
                        <a:rPr lang="en-US" sz="2000" dirty="0">
                          <a:latin typeface="Open Sans"/>
                        </a:rPr>
                        <a:t>machine </a:t>
                      </a:r>
                      <a:r>
                        <a:rPr lang="en-US" sz="2000" dirty="0" smtClean="0">
                          <a:latin typeface="Open Sans"/>
                        </a:rPr>
                        <a:t>running </a:t>
                      </a:r>
                      <a:r>
                        <a:rPr lang="en-US" sz="2000" b="0" dirty="0">
                          <a:latin typeface="Open Sans"/>
                        </a:rPr>
                        <a:t>Ubuntu </a:t>
                      </a:r>
                      <a:r>
                        <a:rPr lang="en-US" sz="2000" b="0" dirty="0" smtClean="0">
                          <a:latin typeface="Open Sans"/>
                        </a:rPr>
                        <a:t>WSL.</a:t>
                      </a:r>
                    </a:p>
                    <a:p>
                      <a:endParaRPr lang="en-US" sz="2000" dirty="0">
                        <a:latin typeface="Open San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6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18" y="-272184"/>
            <a:ext cx="10515600" cy="1325563"/>
          </a:xfrm>
        </p:spPr>
        <p:txBody>
          <a:bodyPr/>
          <a:lstStyle/>
          <a:p>
            <a:r>
              <a:rPr lang="en-US" sz="3200" b="1" dirty="0" smtClean="0">
                <a:latin typeface="Open Sans"/>
              </a:rPr>
              <a:t>Key findings </a:t>
            </a:r>
            <a:endParaRPr lang="en-US" sz="3200" b="1" dirty="0">
              <a:latin typeface="Open San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256441"/>
              </p:ext>
            </p:extLst>
          </p:nvPr>
        </p:nvGraphicFramePr>
        <p:xfrm>
          <a:off x="283729" y="1081118"/>
          <a:ext cx="11624541" cy="2314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74847"/>
                <a:gridCol w="3874847"/>
                <a:gridCol w="3874847"/>
              </a:tblGrid>
              <a:tr h="45823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Open Sans"/>
                        </a:rPr>
                        <a:t>Vulnerability</a:t>
                      </a:r>
                      <a:endParaRPr lang="en-US" sz="28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Open Sans"/>
                        </a:rPr>
                        <a:t>Details</a:t>
                      </a:r>
                      <a:endParaRPr lang="en-US" sz="28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Open Sans"/>
                        </a:rPr>
                        <a:t>Impact</a:t>
                      </a:r>
                      <a:endParaRPr lang="en-US" sz="2800" dirty="0">
                        <a:latin typeface="Open Sans"/>
                      </a:endParaRPr>
                    </a:p>
                  </a:txBody>
                  <a:tcPr/>
                </a:tc>
              </a:tr>
              <a:tr h="7909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SQL injection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Input</a:t>
                      </a:r>
                      <a:r>
                        <a:rPr lang="en-US" sz="2000" baseline="0" dirty="0" smtClean="0">
                          <a:latin typeface="Open Sans"/>
                        </a:rPr>
                        <a:t> field allows injection of malicious SQL queries.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Data exposure and unauthorized access to database.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</a:tr>
              <a:tr h="7909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Reflected</a:t>
                      </a:r>
                      <a:r>
                        <a:rPr lang="en-US" sz="2000" baseline="0" dirty="0" smtClean="0">
                          <a:latin typeface="Open Sans"/>
                        </a:rPr>
                        <a:t> XSS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Input</a:t>
                      </a:r>
                      <a:r>
                        <a:rPr lang="en-US" sz="2000" baseline="0" dirty="0" smtClean="0">
                          <a:latin typeface="Open Sans"/>
                        </a:rPr>
                        <a:t> field allows injection of </a:t>
                      </a:r>
                      <a:r>
                        <a:rPr lang="en-US" sz="2000" baseline="0" dirty="0" err="1" smtClean="0">
                          <a:latin typeface="Open Sans"/>
                        </a:rPr>
                        <a:t>JavaScripts</a:t>
                      </a:r>
                      <a:r>
                        <a:rPr lang="en-US" sz="2000" baseline="0" dirty="0" smtClean="0">
                          <a:latin typeface="Open Sans"/>
                        </a:rPr>
                        <a:t>.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Phishing</a:t>
                      </a:r>
                      <a:r>
                        <a:rPr lang="en-US" sz="2000" baseline="0" dirty="0" smtClean="0">
                          <a:latin typeface="Open Sans"/>
                        </a:rPr>
                        <a:t> and unauthorized access on application can be gained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418" y="557898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Open Sans"/>
              </a:rPr>
              <a:t>Findings in DVWA</a:t>
            </a:r>
            <a:endParaRPr lang="en-US" sz="2800" dirty="0"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418" y="3364406"/>
            <a:ext cx="4645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Open Sans"/>
              </a:rPr>
              <a:t>Findings </a:t>
            </a:r>
            <a:r>
              <a:rPr lang="en-US" sz="2800" dirty="0" smtClean="0">
                <a:latin typeface="Open Sans"/>
              </a:rPr>
              <a:t>in Metasploitable 2</a:t>
            </a:r>
            <a:endParaRPr lang="en-US" sz="2800" dirty="0">
              <a:latin typeface="Open San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34438"/>
              </p:ext>
            </p:extLst>
          </p:nvPr>
        </p:nvGraphicFramePr>
        <p:xfrm>
          <a:off x="304801" y="3887626"/>
          <a:ext cx="3611418" cy="27801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1418"/>
              </a:tblGrid>
              <a:tr h="55506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Open Sans"/>
                        </a:rPr>
                        <a:t>Vulnerability</a:t>
                      </a:r>
                      <a:endParaRPr lang="en-US" sz="2800" dirty="0">
                        <a:latin typeface="Open Sans"/>
                      </a:endParaRPr>
                    </a:p>
                  </a:txBody>
                  <a:tcPr/>
                </a:tc>
              </a:tr>
              <a:tr h="1703006"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Open Sans"/>
                        </a:rPr>
                        <a:t>Port-21 FTP </a:t>
                      </a:r>
                    </a:p>
                    <a:p>
                      <a:r>
                        <a:rPr lang="fr-FR" sz="2000" dirty="0" smtClean="0">
                          <a:latin typeface="Open Sans"/>
                        </a:rPr>
                        <a:t>SSH Open Ports</a:t>
                      </a:r>
                    </a:p>
                    <a:p>
                      <a:r>
                        <a:rPr lang="en-US" sz="2000" dirty="0" smtClean="0">
                          <a:latin typeface="Open Sans"/>
                        </a:rPr>
                        <a:t>Telnet</a:t>
                      </a:r>
                    </a:p>
                    <a:p>
                      <a:r>
                        <a:rPr lang="en-US" sz="2000" dirty="0" smtClean="0">
                          <a:latin typeface="Open Sans"/>
                        </a:rPr>
                        <a:t>SMTP</a:t>
                      </a:r>
                    </a:p>
                    <a:p>
                      <a:r>
                        <a:rPr lang="en-US" sz="2000" dirty="0" smtClean="0">
                          <a:latin typeface="Open Sans"/>
                        </a:rPr>
                        <a:t>HTTP</a:t>
                      </a:r>
                    </a:p>
                    <a:p>
                      <a:r>
                        <a:rPr lang="en-US" sz="2000" dirty="0" smtClean="0">
                          <a:latin typeface="Open Sans"/>
                        </a:rPr>
                        <a:t>Port-139&amp;443 SAMBA</a:t>
                      </a:r>
                      <a:r>
                        <a:rPr lang="fr-FR" sz="2000" dirty="0" smtClean="0">
                          <a:latin typeface="Open Sans"/>
                        </a:rPr>
                        <a:t> </a:t>
                      </a:r>
                      <a:r>
                        <a:rPr lang="en-US" sz="2000" dirty="0" smtClean="0">
                          <a:latin typeface="Open Sans"/>
                        </a:rPr>
                        <a:t>1524</a:t>
                      </a:r>
                    </a:p>
                    <a:p>
                      <a:r>
                        <a:rPr lang="en-US" sz="2000" dirty="0" smtClean="0">
                          <a:latin typeface="Open Sans"/>
                        </a:rPr>
                        <a:t>Port-2049 NFS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57004"/>
              </p:ext>
            </p:extLst>
          </p:nvPr>
        </p:nvGraphicFramePr>
        <p:xfrm>
          <a:off x="4177145" y="3887626"/>
          <a:ext cx="3611418" cy="27801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1418"/>
              </a:tblGrid>
              <a:tr h="55506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Open Sans"/>
                        </a:rPr>
                        <a:t>Vulnerability</a:t>
                      </a:r>
                      <a:endParaRPr lang="en-US" sz="2800" dirty="0">
                        <a:latin typeface="Open Sans"/>
                      </a:endParaRPr>
                    </a:p>
                  </a:txBody>
                  <a:tcPr/>
                </a:tc>
              </a:tr>
              <a:tr h="17030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1524 </a:t>
                      </a:r>
                      <a:r>
                        <a:rPr lang="en-US" sz="2000" dirty="0" err="1" smtClean="0">
                          <a:latin typeface="Open Sans"/>
                        </a:rPr>
                        <a:t>Bindshell</a:t>
                      </a:r>
                      <a:endParaRPr lang="en-US" sz="2000" dirty="0" smtClean="0">
                        <a:latin typeface="Open Sans"/>
                      </a:endParaRPr>
                    </a:p>
                    <a:p>
                      <a:r>
                        <a:rPr lang="en-US" sz="2000" dirty="0" smtClean="0">
                          <a:latin typeface="Open Sans"/>
                        </a:rPr>
                        <a:t>Port-2121 FTP</a:t>
                      </a:r>
                    </a:p>
                    <a:p>
                      <a:r>
                        <a:rPr lang="en-US" sz="2000" dirty="0" smtClean="0">
                          <a:latin typeface="Open Sans"/>
                        </a:rPr>
                        <a:t>Port-3306 MySQL</a:t>
                      </a:r>
                    </a:p>
                    <a:p>
                      <a:r>
                        <a:rPr lang="en-US" sz="2000" dirty="0" smtClean="0">
                          <a:latin typeface="Open Sans"/>
                        </a:rPr>
                        <a:t>Port-5432 </a:t>
                      </a:r>
                      <a:r>
                        <a:rPr lang="en-US" sz="2000" dirty="0" err="1" smtClean="0">
                          <a:latin typeface="Open Sans"/>
                        </a:rPr>
                        <a:t>Postegresql</a:t>
                      </a:r>
                      <a:r>
                        <a:rPr lang="en-US" sz="2000" dirty="0" smtClean="0">
                          <a:latin typeface="Open Sans"/>
                        </a:rPr>
                        <a:t> </a:t>
                      </a:r>
                    </a:p>
                    <a:p>
                      <a:r>
                        <a:rPr lang="en-US" sz="2000" dirty="0" smtClean="0">
                          <a:latin typeface="Open Sans"/>
                        </a:rPr>
                        <a:t>Port-5900 VNC</a:t>
                      </a:r>
                    </a:p>
                    <a:p>
                      <a:r>
                        <a:rPr lang="en-US" sz="2000" dirty="0" smtClean="0">
                          <a:latin typeface="Open Sans"/>
                        </a:rPr>
                        <a:t>Port-3632 DISTCCD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Open Sans"/>
                        </a:rPr>
                        <a:t>Port-1099 </a:t>
                      </a:r>
                      <a:r>
                        <a:rPr lang="en-US" sz="2000" dirty="0" err="1" smtClean="0">
                          <a:latin typeface="Open Sans"/>
                        </a:rPr>
                        <a:t>rmiregistry</a:t>
                      </a:r>
                      <a:endParaRPr lang="en-US" sz="2000" dirty="0" smtClean="0">
                        <a:latin typeface="Open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3165"/>
              </p:ext>
            </p:extLst>
          </p:nvPr>
        </p:nvGraphicFramePr>
        <p:xfrm>
          <a:off x="8141856" y="3887625"/>
          <a:ext cx="3611418" cy="27663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1418"/>
              </a:tblGrid>
              <a:tr h="54127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Open Sans"/>
                        </a:rPr>
                        <a:t>Impact</a:t>
                      </a:r>
                      <a:endParaRPr lang="en-US" sz="2800" dirty="0">
                        <a:latin typeface="Open Sans"/>
                      </a:endParaRPr>
                    </a:p>
                  </a:txBody>
                  <a:tcPr/>
                </a:tc>
              </a:tr>
              <a:tr h="221204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pen Sans"/>
                        </a:rPr>
                        <a:t>The vulnerabilities identified in Metasploitable 2 highlight critical security flaws, with most cases allowing attackers to achieve remote code execution (RCE) and can compromise the system.</a:t>
                      </a:r>
                      <a:endParaRPr lang="en-US" sz="2000" dirty="0">
                        <a:latin typeface="Open San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9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7854" y="230864"/>
            <a:ext cx="869141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Open Sans"/>
              </a:rPr>
              <a:t>Exploitations steps</a:t>
            </a:r>
          </a:p>
          <a:p>
            <a:r>
              <a:rPr lang="en-US" sz="2800" b="1" dirty="0" smtClean="0">
                <a:latin typeface="Open Sans"/>
              </a:rPr>
              <a:t>For DVWA  SQL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Start Burp Suite, configure your browser to use Burp as a </a:t>
            </a:r>
            <a:r>
              <a:rPr lang="en-US" sz="2000" dirty="0" smtClean="0">
                <a:latin typeface="Open Sans"/>
              </a:rPr>
              <a:t>proxy, </a:t>
            </a:r>
            <a:r>
              <a:rPr lang="en-US" sz="2000" dirty="0">
                <a:latin typeface="Open Sans"/>
              </a:rPr>
              <a:t>and enable Intercept</a:t>
            </a:r>
            <a:r>
              <a:rPr lang="en-US" sz="2000" dirty="0" smtClean="0">
                <a:latin typeface="Open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Interact with the target </a:t>
            </a:r>
            <a:r>
              <a:rPr lang="en-US" sz="2000" dirty="0" smtClean="0">
                <a:latin typeface="Open Sans"/>
              </a:rPr>
              <a:t>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Open Sans"/>
              </a:rPr>
              <a:t>Inspect the request and search for the parameters as </a:t>
            </a:r>
            <a:br>
              <a:rPr lang="en-US" sz="2000" dirty="0" smtClean="0">
                <a:latin typeface="Open Sans"/>
              </a:rPr>
            </a:br>
            <a:r>
              <a:rPr lang="en-US" sz="2000" dirty="0" smtClean="0">
                <a:latin typeface="Open Sans"/>
              </a:rPr>
              <a:t>shown in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Open Sans"/>
              </a:rPr>
              <a:t>After finding parameters open wsl Ubuntu.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Open Sans"/>
              </a:rPr>
              <a:t>Use </a:t>
            </a:r>
            <a:r>
              <a:rPr lang="en-US" sz="2000" dirty="0" err="1" smtClean="0">
                <a:latin typeface="Open Sans"/>
              </a:rPr>
              <a:t>sql</a:t>
            </a:r>
            <a:r>
              <a:rPr lang="en-US" sz="2000" dirty="0" smtClean="0">
                <a:latin typeface="Open Sans"/>
              </a:rPr>
              <a:t> map from wsl Ubuntu and supply the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Open Sans"/>
              </a:rPr>
              <a:t>We can see the database.</a:t>
            </a:r>
          </a:p>
          <a:p>
            <a:endParaRPr lang="en-US" sz="2000" dirty="0" smtClean="0">
              <a:latin typeface="Open Sans"/>
            </a:endParaRPr>
          </a:p>
          <a:p>
            <a:r>
              <a:rPr lang="en-US" sz="2800" b="1" dirty="0">
                <a:latin typeface="Open Sans"/>
              </a:rPr>
              <a:t>For DVWA  </a:t>
            </a:r>
            <a:r>
              <a:rPr lang="en-US" sz="2800" b="1" dirty="0" smtClean="0">
                <a:latin typeface="Open Sans"/>
              </a:rPr>
              <a:t>XSS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Open Sans"/>
              </a:rPr>
              <a:t>Open DVWA web app and open </a:t>
            </a:r>
            <a:r>
              <a:rPr lang="en-US" sz="2000" dirty="0" err="1" smtClean="0">
                <a:latin typeface="Open Sans"/>
              </a:rPr>
              <a:t>xss</a:t>
            </a:r>
            <a:r>
              <a:rPr lang="en-US" sz="2000" dirty="0" smtClean="0">
                <a:latin typeface="Open Sans"/>
              </a:rPr>
              <a:t> reflected.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Inject </a:t>
            </a:r>
            <a:r>
              <a:rPr lang="en-US" sz="2000" dirty="0" err="1">
                <a:latin typeface="Open Sans"/>
              </a:rPr>
              <a:t>javascript</a:t>
            </a:r>
            <a:r>
              <a:rPr lang="en-US" sz="2000" dirty="0">
                <a:latin typeface="Open Sans"/>
              </a:rPr>
              <a:t> code(&lt;</a:t>
            </a:r>
            <a:r>
              <a:rPr lang="en-US" sz="2000" dirty="0" err="1">
                <a:latin typeface="Open Sans"/>
              </a:rPr>
              <a:t>svg</a:t>
            </a:r>
            <a:r>
              <a:rPr lang="en-US" sz="2000" dirty="0">
                <a:latin typeface="Open Sans"/>
              </a:rPr>
              <a:t>/</a:t>
            </a:r>
            <a:r>
              <a:rPr lang="en-US" sz="2000" dirty="0" err="1">
                <a:latin typeface="Open Sans"/>
              </a:rPr>
              <a:t>onload</a:t>
            </a:r>
            <a:r>
              <a:rPr lang="en-US" sz="2000" dirty="0">
                <a:latin typeface="Open Sans"/>
              </a:rPr>
              <a:t>=</a:t>
            </a:r>
            <a:r>
              <a:rPr lang="en-US" sz="2000" dirty="0" err="1">
                <a:latin typeface="Open Sans"/>
              </a:rPr>
              <a:t>javascript:alert</a:t>
            </a:r>
            <a:r>
              <a:rPr lang="en-US" sz="2000" dirty="0">
                <a:latin typeface="Open Sans"/>
              </a:rPr>
              <a:t>('</a:t>
            </a:r>
            <a:r>
              <a:rPr lang="en-US" sz="2000" dirty="0" err="1">
                <a:latin typeface="Open Sans"/>
              </a:rPr>
              <a:t>document.domain</a:t>
            </a:r>
            <a:r>
              <a:rPr lang="en-US" sz="2000" dirty="0" smtClean="0">
                <a:latin typeface="Open Sans"/>
              </a:rPr>
              <a:t>');&gt;)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Open Sans"/>
              </a:rPr>
              <a:t>We get the popup.</a:t>
            </a:r>
          </a:p>
          <a:p>
            <a:endParaRPr lang="en-US" sz="2000" dirty="0">
              <a:latin typeface="Open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254" y="1591261"/>
            <a:ext cx="5342859" cy="1400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5700" b="10880"/>
          <a:stretch/>
        </p:blipFill>
        <p:spPr>
          <a:xfrm>
            <a:off x="3038764" y="5163127"/>
            <a:ext cx="8815732" cy="158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58" y="725691"/>
            <a:ext cx="11584556" cy="5915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Open Sans"/>
              </a:rPr>
              <a:t>For Metasploitable 2</a:t>
            </a:r>
          </a:p>
          <a:p>
            <a:r>
              <a:rPr lang="en-US" sz="2000" dirty="0" smtClean="0">
                <a:latin typeface="Open Sans"/>
              </a:rPr>
              <a:t>Open Ubuntu wsl and ping the target if accessible proceed if not check network setting.</a:t>
            </a:r>
          </a:p>
          <a:p>
            <a:r>
              <a:rPr lang="en-US" sz="2000" dirty="0" smtClean="0">
                <a:latin typeface="Open Sans"/>
              </a:rPr>
              <a:t>Install nmap and metasploitable framework</a:t>
            </a:r>
          </a:p>
          <a:p>
            <a:r>
              <a:rPr lang="en-US" sz="2000" dirty="0" smtClean="0">
                <a:latin typeface="Open Sans"/>
              </a:rPr>
              <a:t>Open msfconsole and login to metasploitable framework</a:t>
            </a:r>
          </a:p>
          <a:p>
            <a:r>
              <a:rPr lang="en-US" sz="2000" dirty="0" smtClean="0">
                <a:latin typeface="Open Sans"/>
              </a:rPr>
              <a:t>Use Nmap tool to scan the target.</a:t>
            </a:r>
          </a:p>
          <a:p>
            <a:r>
              <a:rPr lang="en-US" sz="2000" dirty="0" smtClean="0">
                <a:latin typeface="Open Sans"/>
              </a:rPr>
              <a:t>Search for the vulnerabilities of system </a:t>
            </a:r>
          </a:p>
          <a:p>
            <a:r>
              <a:rPr lang="en-US" sz="2000" dirty="0" smtClean="0">
                <a:latin typeface="Open Sans"/>
              </a:rPr>
              <a:t>Use exploit available in metasploitable for </a:t>
            </a:r>
            <a:r>
              <a:rPr lang="en-US" sz="2000" dirty="0">
                <a:latin typeface="Open Sans"/>
              </a:rPr>
              <a:t/>
            </a:r>
            <a:br>
              <a:rPr lang="en-US" sz="2000" dirty="0">
                <a:latin typeface="Open Sans"/>
              </a:rPr>
            </a:br>
            <a:r>
              <a:rPr lang="en-US" sz="2000" dirty="0" smtClean="0">
                <a:latin typeface="Open Sans"/>
              </a:rPr>
              <a:t>that particular vulnerability.</a:t>
            </a:r>
          </a:p>
          <a:p>
            <a:r>
              <a:rPr lang="en-US" sz="2000" dirty="0" smtClean="0">
                <a:latin typeface="Open Sans"/>
              </a:rPr>
              <a:t>Configure the exploit</a:t>
            </a:r>
          </a:p>
          <a:p>
            <a:r>
              <a:rPr lang="en-US" sz="2000" dirty="0" smtClean="0">
                <a:latin typeface="Open Sans"/>
              </a:rPr>
              <a:t>Set RHOST, RPORT, LHOSTS, LPORT etc.</a:t>
            </a:r>
          </a:p>
          <a:p>
            <a:r>
              <a:rPr lang="en-US" sz="2000" dirty="0" smtClean="0">
                <a:latin typeface="Open Sans"/>
              </a:rPr>
              <a:t>Execute command and check for sessions. If found </a:t>
            </a:r>
            <a:br>
              <a:rPr lang="en-US" sz="2000" dirty="0" smtClean="0">
                <a:latin typeface="Open Sans"/>
              </a:rPr>
            </a:br>
            <a:r>
              <a:rPr lang="en-US" sz="2000" dirty="0" smtClean="0">
                <a:latin typeface="Open Sans"/>
              </a:rPr>
              <a:t>sessions open it to inject the remote code.</a:t>
            </a:r>
            <a:br>
              <a:rPr lang="en-US" sz="2000" dirty="0" smtClean="0">
                <a:latin typeface="Open Sans"/>
              </a:rPr>
            </a:br>
            <a:endParaRPr lang="en-US" sz="2000" dirty="0" smtClean="0">
              <a:latin typeface="Open Sans"/>
            </a:endParaRPr>
          </a:p>
          <a:p>
            <a:pPr marL="0" indent="0">
              <a:buNone/>
            </a:pPr>
            <a:r>
              <a:rPr lang="en-US" sz="2000" dirty="0" smtClean="0">
                <a:latin typeface="Open Sans"/>
              </a:rPr>
              <a:t>We use Dirb for HTTP from root user as shown in picture</a:t>
            </a:r>
            <a:r>
              <a:rPr lang="en-US" sz="2000" dirty="0" smtClean="0">
                <a:latin typeface="Open Sans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Open Sans"/>
              </a:rPr>
              <a:t/>
            </a:r>
            <a:br>
              <a:rPr lang="en-US" sz="2000" dirty="0" smtClean="0">
                <a:latin typeface="Open Sans"/>
              </a:rPr>
            </a:br>
            <a:endParaRPr lang="en-US" sz="2000" dirty="0" smtClean="0">
              <a:latin typeface="Open Sans"/>
            </a:endParaRPr>
          </a:p>
          <a:p>
            <a:endParaRPr lang="en-US" sz="2000" dirty="0" smtClean="0">
              <a:latin typeface="Ope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958" y="76261"/>
            <a:ext cx="3938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Open Sans"/>
              </a:rPr>
              <a:t>Exploitations steps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27" y="1856509"/>
            <a:ext cx="5080000" cy="3435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327" y="5424803"/>
            <a:ext cx="507999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244019"/>
            <a:ext cx="11102109" cy="63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54" y="1565927"/>
            <a:ext cx="11606646" cy="26631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7854" y="110836"/>
            <a:ext cx="5052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Open Sans"/>
              </a:rPr>
              <a:t>CVSSv3 Metrics</a:t>
            </a:r>
            <a:endParaRPr lang="en-US" sz="3200" b="1" dirty="0">
              <a:latin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854" y="776826"/>
            <a:ext cx="1192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"/>
              </a:rPr>
              <a:t>It provides a standardized way to describe the characteristics of a vulnerability, such as its exploitability, impact, and scope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229100"/>
            <a:ext cx="12153901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519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Times New Roman</vt:lpstr>
      <vt:lpstr>Wingdings</vt:lpstr>
      <vt:lpstr>Office Theme</vt:lpstr>
      <vt:lpstr>PowerPoint Presentation</vt:lpstr>
      <vt:lpstr>Overview of the Report</vt:lpstr>
      <vt:lpstr>Tools Used</vt:lpstr>
      <vt:lpstr>Lab enviroment</vt:lpstr>
      <vt:lpstr>Key findings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2025-01-10T16:40:45Z</dcterms:created>
  <dcterms:modified xsi:type="dcterms:W3CDTF">2025-01-11T16:30:10Z</dcterms:modified>
</cp:coreProperties>
</file>