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44626"/>
            <a:ext cx="13004801" cy="73152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Big things have small beginnings."/>
          <p:cNvSpPr txBox="1"/>
          <p:nvPr/>
        </p:nvSpPr>
        <p:spPr>
          <a:xfrm>
            <a:off x="2368207" y="77363"/>
            <a:ext cx="8268386" cy="8255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2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Big things have small beginnings.</a:t>
            </a:r>
          </a:p>
        </p:txBody>
      </p:sp>
      <p:sp>
        <p:nvSpPr>
          <p:cNvPr id="121" name="Michael Humphrey &amp; Brian Ferry"/>
          <p:cNvSpPr txBox="1"/>
          <p:nvPr/>
        </p:nvSpPr>
        <p:spPr>
          <a:xfrm>
            <a:off x="3132177" y="8316184"/>
            <a:ext cx="603499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9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Michael Humphrey &amp; Brian Ferry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gular expressions significantly improve performance"/>
          <p:cNvSpPr txBox="1"/>
          <p:nvPr/>
        </p:nvSpPr>
        <p:spPr>
          <a:xfrm>
            <a:off x="1567566" y="191304"/>
            <a:ext cx="939472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9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Regular expressions significantly improve performance </a:t>
            </a:r>
          </a:p>
        </p:txBody>
      </p:sp>
      <p:sp>
        <p:nvSpPr>
          <p:cNvPr id="124" name="24 class State:…"/>
          <p:cNvSpPr txBox="1"/>
          <p:nvPr/>
        </p:nvSpPr>
        <p:spPr>
          <a:xfrm>
            <a:off x="329731" y="1100683"/>
            <a:ext cx="12552165" cy="7552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600">
                <a:solidFill>
                  <a:srgbClr val="CD792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endParaRPr>
              <a:solidFill>
                <a:srgbClr val="18F42F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600">
                <a:solidFill>
                  <a:srgbClr val="CD792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24 class</a:t>
            </a:r>
            <a:r>
              <a:rPr>
                <a:solidFill>
                  <a:srgbClr val="18F42F"/>
                </a:solidFill>
              </a:rPr>
              <a:t> </a:t>
            </a:r>
            <a:r>
              <a:rPr>
                <a:solidFill>
                  <a:srgbClr val="34BBC8"/>
                </a:solidFill>
              </a:rPr>
              <a:t>State</a:t>
            </a:r>
            <a:r>
              <a:rPr>
                <a:solidFill>
                  <a:srgbClr val="18F42F"/>
                </a:solidFill>
              </a:rPr>
              <a:t>:</a:t>
            </a:r>
            <a:endParaRPr>
              <a:solidFill>
                <a:srgbClr val="18F42F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6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25 </a:t>
            </a:r>
            <a:r>
              <a:t>    </a:t>
            </a:r>
            <a:r>
              <a:rPr>
                <a:solidFill>
                  <a:srgbClr val="CD7923"/>
                </a:solidFill>
              </a:rPr>
              <a:t>def</a:t>
            </a:r>
            <a:r>
              <a:t> </a:t>
            </a:r>
            <a:r>
              <a:rPr>
                <a:solidFill>
                  <a:srgbClr val="34BBC8"/>
                </a:solidFill>
              </a:rPr>
              <a:t>__init__</a:t>
            </a:r>
            <a:r>
              <a:t>(self, prev, turn):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6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26 </a:t>
            </a:r>
            <a:r>
              <a:t>        self.prev = prev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6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27 </a:t>
            </a:r>
            <a:r>
              <a:t>        self.turn = turn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600">
                <a:solidFill>
                  <a:srgbClr val="CD792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28 </a:t>
            </a:r>
            <a:endParaRPr>
              <a:solidFill>
                <a:srgbClr val="18F42F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600">
                <a:solidFill>
                  <a:srgbClr val="34BBC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29 </a:t>
            </a:r>
            <a:r>
              <a:rPr>
                <a:solidFill>
                  <a:srgbClr val="18F42F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def</a:t>
            </a:r>
            <a:r>
              <a:rPr>
                <a:solidFill>
                  <a:srgbClr val="18F42F"/>
                </a:solidFill>
              </a:rPr>
              <a:t> </a:t>
            </a:r>
            <a:r>
              <a:t>__hash__</a:t>
            </a:r>
            <a:r>
              <a:rPr>
                <a:solidFill>
                  <a:srgbClr val="18F42F"/>
                </a:solidFill>
              </a:rPr>
              <a:t>(self):</a:t>
            </a:r>
            <a:endParaRPr>
              <a:solidFill>
                <a:srgbClr val="18F42F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6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30 </a:t>
            </a:r>
            <a:r>
              <a:t>        </a:t>
            </a:r>
            <a:r>
              <a:rPr>
                <a:solidFill>
                  <a:srgbClr val="CD7923"/>
                </a:solidFill>
              </a:rPr>
              <a:t>return</a:t>
            </a:r>
            <a:r>
              <a:t> </a:t>
            </a:r>
            <a:r>
              <a:rPr>
                <a:solidFill>
                  <a:srgbClr val="34BBC8"/>
                </a:solidFill>
              </a:rPr>
              <a:t>hash</a:t>
            </a:r>
            <a:r>
              <a:t>((self.prev, self.turn))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600">
                <a:solidFill>
                  <a:srgbClr val="CD792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31 </a:t>
            </a:r>
            <a:endParaRPr>
              <a:solidFill>
                <a:srgbClr val="18F42F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6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32 </a:t>
            </a:r>
            <a:r>
              <a:t>    </a:t>
            </a:r>
            <a:r>
              <a:rPr>
                <a:solidFill>
                  <a:srgbClr val="CD7923"/>
                </a:solidFill>
              </a:rPr>
              <a:t>def</a:t>
            </a:r>
            <a:r>
              <a:t> </a:t>
            </a:r>
            <a:r>
              <a:rPr>
                <a:solidFill>
                  <a:srgbClr val="34BBC8"/>
                </a:solidFill>
              </a:rPr>
              <a:t>__eq__</a:t>
            </a:r>
            <a:r>
              <a:t>(self, other):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6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33 </a:t>
            </a:r>
            <a:r>
              <a:t>        </a:t>
            </a:r>
            <a:r>
              <a:rPr>
                <a:solidFill>
                  <a:srgbClr val="CD7923"/>
                </a:solidFill>
              </a:rPr>
              <a:t>return</a:t>
            </a:r>
            <a:r>
              <a:t> (self.prev == other.prev) </a:t>
            </a:r>
            <a:r>
              <a:rPr>
                <a:solidFill>
                  <a:srgbClr val="CD7923"/>
                </a:solidFill>
              </a:rPr>
              <a:t>and</a:t>
            </a:r>
            <a:r>
              <a:t> (self.turn == other.turn)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600">
                <a:solidFill>
                  <a:srgbClr val="CD792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34 </a:t>
            </a:r>
            <a:endParaRPr>
              <a:solidFill>
                <a:srgbClr val="18F42F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600">
                <a:solidFill>
                  <a:srgbClr val="34BBC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35 </a:t>
            </a:r>
            <a:r>
              <a:rPr>
                <a:solidFill>
                  <a:srgbClr val="18F42F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def</a:t>
            </a:r>
            <a:r>
              <a:rPr>
                <a:solidFill>
                  <a:srgbClr val="18F42F"/>
                </a:solidFill>
              </a:rPr>
              <a:t> </a:t>
            </a:r>
            <a:r>
              <a:t>__repr__</a:t>
            </a:r>
            <a:r>
              <a:rPr>
                <a:solidFill>
                  <a:srgbClr val="18F42F"/>
                </a:solidFill>
              </a:rPr>
              <a:t>(self):</a:t>
            </a:r>
            <a:endParaRPr>
              <a:solidFill>
                <a:srgbClr val="18F42F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6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36 </a:t>
            </a:r>
            <a:r>
              <a:t>        </a:t>
            </a:r>
            <a:r>
              <a:rPr>
                <a:solidFill>
                  <a:srgbClr val="CD7923"/>
                </a:solidFill>
              </a:rPr>
              <a:t>return</a:t>
            </a:r>
            <a:r>
              <a:t> </a:t>
            </a:r>
            <a:r>
              <a:rPr>
                <a:solidFill>
                  <a:srgbClr val="34BBC8"/>
                </a:solidFill>
              </a:rPr>
              <a:t>str</a:t>
            </a:r>
            <a:r>
              <a:t>(self)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600">
                <a:solidFill>
                  <a:srgbClr val="CD792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37 </a:t>
            </a:r>
            <a:endParaRPr>
              <a:solidFill>
                <a:srgbClr val="18F42F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6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38 </a:t>
            </a:r>
            <a:r>
              <a:t>    </a:t>
            </a:r>
            <a:r>
              <a:rPr>
                <a:solidFill>
                  <a:srgbClr val="CD7923"/>
                </a:solidFill>
              </a:rPr>
              <a:t>def</a:t>
            </a:r>
            <a:r>
              <a:t> </a:t>
            </a:r>
            <a:r>
              <a:rPr>
                <a:solidFill>
                  <a:srgbClr val="34BBC8"/>
                </a:solidFill>
              </a:rPr>
              <a:t>__str__</a:t>
            </a:r>
            <a:r>
              <a:t>(self):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6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39 </a:t>
            </a:r>
            <a:r>
              <a:t>        </a:t>
            </a:r>
            <a:r>
              <a:rPr>
                <a:solidFill>
                  <a:srgbClr val="CD7923"/>
                </a:solidFill>
              </a:rPr>
              <a:t>return</a:t>
            </a:r>
            <a:r>
              <a:t> </a:t>
            </a:r>
            <a:r>
              <a:rPr>
                <a:solidFill>
                  <a:srgbClr val="C33720"/>
                </a:solidFill>
              </a:rPr>
              <a:t>"State(prev='{}')"</a:t>
            </a:r>
            <a:r>
              <a:t>.format(self.prev)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600">
                <a:solidFill>
                  <a:srgbClr val="CD792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40 </a:t>
            </a:r>
            <a:endParaRPr>
              <a:solidFill>
                <a:srgbClr val="18F42F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600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41 </a:t>
            </a:r>
            <a:r>
              <a:rPr>
                <a:solidFill>
                  <a:srgbClr val="18F42F"/>
                </a:solidFill>
              </a:rPr>
              <a:t>    </a:t>
            </a:r>
            <a:r>
              <a:t>"""Return whether this state is a terminal state (i.e. spells a word)"""</a:t>
            </a:r>
            <a:endParaRPr>
              <a:solidFill>
                <a:srgbClr val="18F42F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600">
                <a:solidFill>
                  <a:srgbClr val="34BBC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42 </a:t>
            </a:r>
            <a:r>
              <a:rPr>
                <a:solidFill>
                  <a:srgbClr val="18F42F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def</a:t>
            </a:r>
            <a:r>
              <a:rPr>
                <a:solidFill>
                  <a:srgbClr val="18F42F"/>
                </a:solidFill>
              </a:rPr>
              <a:t> </a:t>
            </a:r>
            <a:r>
              <a:t>is_terminal</a:t>
            </a:r>
            <a:r>
              <a:rPr>
                <a:solidFill>
                  <a:srgbClr val="18F42F"/>
                </a:solidFill>
              </a:rPr>
              <a:t>(self):</a:t>
            </a:r>
            <a:endParaRPr>
              <a:solidFill>
                <a:srgbClr val="18F42F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6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43 </a:t>
            </a:r>
            <a:r>
              <a:t>        </a:t>
            </a:r>
            <a:r>
              <a:rPr>
                <a:solidFill>
                  <a:srgbClr val="CD7923"/>
                </a:solidFill>
              </a:rPr>
              <a:t>return</a:t>
            </a:r>
            <a:r>
              <a:t> </a:t>
            </a:r>
            <a:r>
              <a:rPr>
                <a:solidFill>
                  <a:srgbClr val="34BBC8"/>
                </a:solidFill>
              </a:rPr>
              <a:t>bool</a:t>
            </a:r>
            <a:r>
              <a:t>(re.search(</a:t>
            </a:r>
            <a:r>
              <a:rPr>
                <a:solidFill>
                  <a:srgbClr val="C33720"/>
                </a:solidFill>
              </a:rPr>
              <a:t>"</a:t>
            </a:r>
            <a:r>
              <a:rPr>
                <a:solidFill>
                  <a:srgbClr val="D53BD3"/>
                </a:solidFill>
              </a:rPr>
              <a:t>\n</a:t>
            </a:r>
            <a:r>
              <a:rPr>
                <a:solidFill>
                  <a:srgbClr val="C33720"/>
                </a:solidFill>
              </a:rPr>
              <a:t>{}</a:t>
            </a:r>
            <a:r>
              <a:rPr>
                <a:solidFill>
                  <a:srgbClr val="D53BD3"/>
                </a:solidFill>
              </a:rPr>
              <a:t>\n</a:t>
            </a:r>
            <a:r>
              <a:rPr>
                <a:solidFill>
                  <a:srgbClr val="C33720"/>
                </a:solidFill>
              </a:rPr>
              <a:t>"</a:t>
            </a:r>
            <a:r>
              <a:t>.format(self.prev), words))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600">
                <a:solidFill>
                  <a:srgbClr val="E6E6E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44 </a:t>
            </a:r>
            <a:r>
              <a:t>        </a:t>
            </a:r>
            <a:endParaRPr>
              <a:solidFill>
                <a:srgbClr val="18F42F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600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45 </a:t>
            </a:r>
            <a:r>
              <a:rPr>
                <a:solidFill>
                  <a:srgbClr val="18F42F"/>
                </a:solidFill>
              </a:rPr>
              <a:t>    </a:t>
            </a:r>
            <a:r>
              <a:t>"""Return all valid successors of this state"""</a:t>
            </a:r>
            <a:endParaRPr>
              <a:solidFill>
                <a:srgbClr val="18F42F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600">
                <a:solidFill>
                  <a:srgbClr val="34BBC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46 </a:t>
            </a:r>
            <a:r>
              <a:rPr>
                <a:solidFill>
                  <a:srgbClr val="18F42F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def</a:t>
            </a:r>
            <a:r>
              <a:rPr>
                <a:solidFill>
                  <a:srgbClr val="18F42F"/>
                </a:solidFill>
              </a:rPr>
              <a:t> </a:t>
            </a:r>
            <a:r>
              <a:t>successors</a:t>
            </a:r>
            <a:r>
              <a:rPr>
                <a:solidFill>
                  <a:srgbClr val="18F42F"/>
                </a:solidFill>
              </a:rPr>
              <a:t>(self):</a:t>
            </a:r>
            <a:endParaRPr>
              <a:solidFill>
                <a:srgbClr val="18F42F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6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47 </a:t>
            </a:r>
            <a:r>
              <a:t>        </a:t>
            </a:r>
            <a:r>
              <a:rPr>
                <a:solidFill>
                  <a:srgbClr val="CD7923"/>
                </a:solidFill>
              </a:rPr>
              <a:t>return</a:t>
            </a:r>
            <a:r>
              <a:t> </a:t>
            </a:r>
            <a:r>
              <a:rPr>
                <a:solidFill>
                  <a:srgbClr val="34BBC8"/>
                </a:solidFill>
              </a:rPr>
              <a:t>list</a:t>
            </a:r>
            <a:r>
              <a:t>(</a:t>
            </a:r>
            <a:r>
              <a:rPr>
                <a:solidFill>
                  <a:srgbClr val="34BBC8"/>
                </a:solidFill>
              </a:rPr>
              <a:t>set</a:t>
            </a:r>
            <a:r>
              <a:t>([State(self.prev + match[</a:t>
            </a:r>
            <a:r>
              <a:rPr>
                <a:solidFill>
                  <a:srgbClr val="34BBC8"/>
                </a:solidFill>
              </a:rPr>
              <a:t>len</a:t>
            </a:r>
            <a:r>
              <a:t>(self.prev)+</a:t>
            </a:r>
            <a:r>
              <a:rPr>
                <a:solidFill>
                  <a:srgbClr val="C33720"/>
                </a:solidFill>
              </a:rPr>
              <a:t>1</a:t>
            </a:r>
            <a:r>
              <a:t>], (self.turn+</a:t>
            </a:r>
            <a:r>
              <a:rPr>
                <a:solidFill>
                  <a:srgbClr val="C33720"/>
                </a:solidFill>
              </a:rPr>
              <a:t>1</a:t>
            </a:r>
            <a:r>
              <a:t>)%</a:t>
            </a:r>
            <a:r>
              <a:rPr>
                <a:solidFill>
                  <a:srgbClr val="C33720"/>
                </a:solidFill>
              </a:rPr>
              <a:t>2</a:t>
            </a:r>
            <a:r>
              <a:t>) </a:t>
            </a:r>
            <a:r>
              <a:rPr>
                <a:solidFill>
                  <a:srgbClr val="CD7923"/>
                </a:solidFill>
              </a:rPr>
              <a:t>for</a:t>
            </a:r>
            <a:r>
              <a:t> match </a:t>
            </a:r>
            <a:r>
              <a:rPr>
                <a:solidFill>
                  <a:srgbClr val="CD7923"/>
                </a:solidFill>
              </a:rPr>
              <a:t>in</a:t>
            </a:r>
            <a:r>
              <a:t> re.findall(</a:t>
            </a:r>
            <a:r>
              <a:rPr>
                <a:solidFill>
                  <a:srgbClr val="C33720"/>
                </a:solidFill>
              </a:rPr>
              <a:t>"</a:t>
            </a:r>
            <a:r>
              <a:rPr>
                <a:solidFill>
                  <a:srgbClr val="D53BD3"/>
                </a:solidFill>
              </a:rPr>
              <a:t>\n</a:t>
            </a:r>
            <a:r>
              <a:rPr>
                <a:solidFill>
                  <a:srgbClr val="C33720"/>
                </a:solidFill>
              </a:rPr>
              <a:t>{}..*</a:t>
            </a:r>
            <a:r>
              <a:rPr>
                <a:solidFill>
                  <a:srgbClr val="D53BD3"/>
                </a:solidFill>
              </a:rPr>
              <a:t>\n</a:t>
            </a:r>
            <a:r>
              <a:rPr>
                <a:solidFill>
                  <a:srgbClr val="C33720"/>
                </a:solidFill>
              </a:rPr>
              <a:t>"</a:t>
            </a:r>
            <a:r>
              <a:t>.format(self.prev), words)]))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600">
                <a:solidFill>
                  <a:srgbClr val="CD792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48 </a:t>
            </a:r>
            <a:endParaRPr>
              <a:solidFill>
                <a:srgbClr val="18F42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creen Shot 2017-12-04 at 7.15.03 PM.png" descr="Screen Shot 2017-12-04 at 7.15.0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254" y="-88957"/>
            <a:ext cx="7330892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Screen Shot 2017-12-05 at 12.27.03 PM.png" descr="Screen Shot 2017-12-05 at 12.27.03 PM.png"/>
          <p:cNvPicPr>
            <a:picLocks noChangeAspect="1"/>
          </p:cNvPicPr>
          <p:nvPr/>
        </p:nvPicPr>
        <p:blipFill>
          <a:blip r:embed="rId3">
            <a:extLst/>
          </a:blip>
          <a:srcRect l="2016" t="0" r="0" b="0"/>
          <a:stretch>
            <a:fillRect/>
          </a:stretch>
        </p:blipFill>
        <p:spPr>
          <a:xfrm>
            <a:off x="6580318" y="743851"/>
            <a:ext cx="7155269" cy="6718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B16MBP:ghost brianferry$ python3 main.py words_alpha.txt…"/>
          <p:cNvSpPr txBox="1"/>
          <p:nvPr/>
        </p:nvSpPr>
        <p:spPr>
          <a:xfrm>
            <a:off x="-9941" y="443981"/>
            <a:ext cx="13024682" cy="8865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1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B16MBP:ghost brianferry$ python3 main.py words_alpha.txt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1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[State(prev='x'), State(prev='i'), State(prev='b'), State(prev='d'), State(prev='h'), State(prev='a'), State(prev='z'), State(prev='o'), State(prev='n'), State(prev='r'), State(prev='f'), State(prev='s'), State(prev='j'), State(prev='y'), State(prev='t'), State(prev='w'), State(prev='m'), State(prev='g'), State(prev='l'), State(prev='q'), State(prev='u'), State(prev='c'), State(prev='e'), State(prev='k'), State(prev='p'), State(prev='v')]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1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Computer's move. Current letters are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1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Computer playing letter 'a'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1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Player 2's move. Current letters are: </a:t>
            </a:r>
            <a:r>
              <a:rPr>
                <a:solidFill>
                  <a:schemeClr val="accent5"/>
                </a:solidFill>
              </a:rPr>
              <a:t>a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1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Player 2 playing letter 'u'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1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Computer's move. Current letters are </a:t>
            </a:r>
            <a:r>
              <a:rPr>
                <a:solidFill>
                  <a:schemeClr val="accent5"/>
                </a:solidFill>
              </a:rPr>
              <a:t>au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1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Computer playing letter 'r'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1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Player 2's move. Current letters are: </a:t>
            </a:r>
            <a:r>
              <a:rPr>
                <a:solidFill>
                  <a:schemeClr val="accent5"/>
                </a:solidFill>
              </a:rPr>
              <a:t>aur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1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Player 2 playing letter 'o'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1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Computer's move. Current letters are </a:t>
            </a:r>
            <a:r>
              <a:rPr>
                <a:solidFill>
                  <a:schemeClr val="accent5"/>
                </a:solidFill>
              </a:rPr>
              <a:t>auro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1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Computer playing letter 't'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1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Player 2's move. Current letters are: </a:t>
            </a:r>
            <a:r>
              <a:rPr>
                <a:solidFill>
                  <a:schemeClr val="accent5"/>
                </a:solidFill>
              </a:rPr>
              <a:t>aurot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1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Player 2 playing letter 'e'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1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Computer's move. Current letters are </a:t>
            </a:r>
            <a:r>
              <a:rPr>
                <a:solidFill>
                  <a:schemeClr val="accent5"/>
                </a:solidFill>
              </a:rPr>
              <a:t>aurote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1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Computer playing letter 'l'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1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Player 2's move. Current letters are: </a:t>
            </a:r>
            <a:r>
              <a:rPr>
                <a:solidFill>
                  <a:schemeClr val="accent5"/>
                </a:solidFill>
              </a:rPr>
              <a:t>aurotel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1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Player 2 playing letter 'l'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1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Computer's move. Current letters are </a:t>
            </a:r>
            <a:r>
              <a:rPr>
                <a:solidFill>
                  <a:schemeClr val="accent5"/>
                </a:solidFill>
              </a:rPr>
              <a:t>aurotell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1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Computer playing letter 'u'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1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Player 2's move. Current letters are: </a:t>
            </a:r>
            <a:r>
              <a:rPr>
                <a:solidFill>
                  <a:schemeClr val="accent5"/>
                </a:solidFill>
              </a:rPr>
              <a:t>aurotellu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1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Player 2 playing letter 'r'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1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Computer's move. Current letters are </a:t>
            </a:r>
            <a:r>
              <a:rPr>
                <a:solidFill>
                  <a:schemeClr val="accent5"/>
                </a:solidFill>
              </a:rPr>
              <a:t>aurotellur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1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Computer playing letter 'i'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1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Player 2's move. Current letters are: </a:t>
            </a:r>
            <a:r>
              <a:rPr>
                <a:solidFill>
                  <a:schemeClr val="accent5"/>
                </a:solidFill>
              </a:rPr>
              <a:t>aurotelluri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1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Player 2 playing letter 't'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1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Computer's move. Current letters are </a:t>
            </a:r>
            <a:r>
              <a:rPr>
                <a:solidFill>
                  <a:schemeClr val="accent5"/>
                </a:solidFill>
              </a:rPr>
              <a:t>aurotellurit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1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Computer playing letter 'e'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1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Game over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1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Your opponent spelled '</a:t>
            </a:r>
            <a:r>
              <a:rPr sz="1200">
                <a:solidFill>
                  <a:schemeClr val="accent5"/>
                </a:solidFill>
              </a:rPr>
              <a:t>aurotellurite</a:t>
            </a:r>
            <a:r>
              <a:t>'. You win!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1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Stats: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1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Total nodes expanded: 480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1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Time for each minimax run: </a:t>
            </a:r>
            <a:r>
              <a:rPr>
                <a:solidFill>
                  <a:schemeClr val="accent5"/>
                </a:solidFill>
              </a:rPr>
              <a:t>[1.1751689910888672, 0.5887598991394043, 0.08750486373901367, 0.08154702186584473, 0.01749897003173828, 0.017360925674438477, 0.006549835205078125]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1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[26, 26, 5, 2, 1, 1, 2, 16, 26, 5, 2, 1, 1, 2, 1, 2, 1, 1, 1, 1, 1, 4, 1, 4, 1, 1, 16, 7, 6, 1, 1, 2, 1, 1, 1, 1, 1, 1, 1, 1, 1, 1, 1, 1, 1, 1, 3, 2, 1, 1, 1, 1, 1, 7, 1, 1, 1, 1, 3, 1, 1, 1, 4, 2, 2, 1, 1, 2, 5, 16, 7, 6, 1, 1, 2, 1, 1, 1, 1, 1, 1, 1, 1, 1, 1, 1, 1, 1, 1, 3, 2, 1, 1, 1, 1, 1, 1, 1, 1, 1, 1, 7, 1, 3, 1, 1, 1, 10, 1, 1, 1, 1, 1, 7, 2, 1, 3, 1, 1, 1, 1, 1, 2, 1, 1, 1, 1, 3, 1, 1, 1, 1, 1, 1, 1, 1, 1, 1, 4, 2, 2, 1, 1, 1, 1, 2, 2, 1, 2, 1, 1, 1, 5, 1, 1, 1, 1, 2, 1, 1, 1, 3, 1, 2, 1, 1, 1, 7, 6, 1, 1, 2, 1, 1, 1, 1, 1, 1, 1, 1, 1, 1, 1, 1, 1, 1, 3, 2, 1, 1, 1, 1, 1, 1, 1, 1, 1, 1, 7, 1, 1, 2, 1, 4, 1, 1, 1, 1, 1, 1, 1, 1, 2, 1, 3, 1, 1, 1, 1, 10, 1, 1, 1, 1, 1, 3, 2, 2, 1, 1, 1, 1, 1, 1, 1, 1, 1, 1, 1, 1, 1, 1, 1, 1, 1, 1, 1, 1, 1, 1, 4, 2, 1, 6, 1, 2, 1, 3, 2, 1, 2, 1, 1, 1, 1, 1, 1, 1, 1, 1, 1, 1, 1, 1, 1, 1, 1, 1, 1, 1, 1, 1, 1, 1, 1, 1, 1, 1, 1, 1, 1, 1, 1, 1, 1, 1, 1, 1, 1, 1, 1, 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1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Maximum branching factor: </a:t>
            </a:r>
            <a:r>
              <a:rPr>
                <a:solidFill>
                  <a:schemeClr val="accent5"/>
                </a:solidFill>
              </a:rPr>
              <a:t>26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1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Average branching factor: 1.9503311258278146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1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Cache hit ratio: 0.04790419161676647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1 ======================== Pruning…"/>
          <p:cNvSpPr txBox="1"/>
          <p:nvPr>
            <p:ph type="subTitle" idx="1"/>
          </p:nvPr>
        </p:nvSpPr>
        <p:spPr>
          <a:xfrm>
            <a:off x="73859" y="312600"/>
            <a:ext cx="12573197" cy="9646224"/>
          </a:xfrm>
          <a:prstGeom prst="rect">
            <a:avLst/>
          </a:prstGeom>
        </p:spPr>
        <p:txBody>
          <a:bodyPr/>
          <a:lstStyle/>
          <a:p>
            <a:pPr algn="l" defTabSz="914400">
              <a:tabLst>
                <a:tab pos="279400" algn="l"/>
                <a:tab pos="571500" algn="l"/>
                <a:tab pos="863600" algn="l"/>
                <a:tab pos="1155700" algn="l"/>
                <a:tab pos="1447800" algn="l"/>
                <a:tab pos="1739900" algn="l"/>
                <a:tab pos="2032000" algn="l"/>
                <a:tab pos="2324100" algn="l"/>
                <a:tab pos="2616200" algn="l"/>
                <a:tab pos="2908300" algn="l"/>
                <a:tab pos="3200400" algn="l"/>
                <a:tab pos="3492500" algn="l"/>
              </a:tabLst>
              <a:defRPr sz="1148" u="sng">
                <a:solidFill>
                  <a:srgbClr val="18F42F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rPr u="none">
                <a:solidFill>
                  <a:srgbClr val="CD7923"/>
                </a:solidFill>
              </a:rPr>
              <a:t>  1 </a:t>
            </a:r>
            <a:r>
              <a:t>======================== Pruning                                                                                                                          </a:t>
            </a:r>
            <a:endParaRPr u="none"/>
          </a:p>
          <a:p>
            <a:pPr algn="l" defTabSz="914400">
              <a:tabLst>
                <a:tab pos="279400" algn="l"/>
                <a:tab pos="571500" algn="l"/>
                <a:tab pos="863600" algn="l"/>
                <a:tab pos="1155700" algn="l"/>
                <a:tab pos="1447800" algn="l"/>
                <a:tab pos="1739900" algn="l"/>
                <a:tab pos="2032000" algn="l"/>
                <a:tab pos="2324100" algn="l"/>
                <a:tab pos="2616200" algn="l"/>
                <a:tab pos="2908300" algn="l"/>
                <a:tab pos="3200400" algn="l"/>
                <a:tab pos="3492500" algn="l"/>
              </a:tabLst>
              <a:defRPr sz="1148">
                <a:solidFill>
                  <a:srgbClr val="18F42F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 2 </a:t>
            </a:r>
            <a:r>
              <a:t>Stats:</a:t>
            </a:r>
          </a:p>
          <a:p>
            <a:pPr algn="l" defTabSz="914400">
              <a:tabLst>
                <a:tab pos="279400" algn="l"/>
                <a:tab pos="571500" algn="l"/>
                <a:tab pos="863600" algn="l"/>
                <a:tab pos="1155700" algn="l"/>
                <a:tab pos="1447800" algn="l"/>
                <a:tab pos="1739900" algn="l"/>
                <a:tab pos="2032000" algn="l"/>
                <a:tab pos="2324100" algn="l"/>
                <a:tab pos="2616200" algn="l"/>
                <a:tab pos="2908300" algn="l"/>
                <a:tab pos="3200400" algn="l"/>
                <a:tab pos="3492500" algn="l"/>
              </a:tabLst>
              <a:defRPr sz="1148">
                <a:solidFill>
                  <a:srgbClr val="18F42F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 3 </a:t>
            </a:r>
            <a:r>
              <a:t>    Total nodes expanded: 423</a:t>
            </a:r>
          </a:p>
          <a:p>
            <a:pPr algn="l" defTabSz="914400">
              <a:tabLst>
                <a:tab pos="279400" algn="l"/>
                <a:tab pos="571500" algn="l"/>
                <a:tab pos="863600" algn="l"/>
                <a:tab pos="1155700" algn="l"/>
                <a:tab pos="1447800" algn="l"/>
                <a:tab pos="1739900" algn="l"/>
                <a:tab pos="2032000" algn="l"/>
                <a:tab pos="2324100" algn="l"/>
                <a:tab pos="2616200" algn="l"/>
                <a:tab pos="2908300" algn="l"/>
                <a:tab pos="3200400" algn="l"/>
                <a:tab pos="3492500" algn="l"/>
              </a:tabLst>
              <a:defRPr sz="1148">
                <a:solidFill>
                  <a:schemeClr val="accent5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t>  4     Time for each minimax run: [0.3637197017669678, 0.0040662288665771484, 0.0019099712371826172]</a:t>
            </a:r>
          </a:p>
          <a:p>
            <a:pPr algn="l" defTabSz="914400">
              <a:tabLst>
                <a:tab pos="279400" algn="l"/>
                <a:tab pos="571500" algn="l"/>
                <a:tab pos="863600" algn="l"/>
                <a:tab pos="1155700" algn="l"/>
                <a:tab pos="1447800" algn="l"/>
                <a:tab pos="1739900" algn="l"/>
                <a:tab pos="2032000" algn="l"/>
                <a:tab pos="2324100" algn="l"/>
                <a:tab pos="2616200" algn="l"/>
                <a:tab pos="2908300" algn="l"/>
                <a:tab pos="3200400" algn="l"/>
                <a:tab pos="3492500" algn="l"/>
              </a:tabLst>
              <a:defRPr sz="1148">
                <a:solidFill>
                  <a:srgbClr val="18F42F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 5 </a:t>
            </a:r>
            <a:r>
              <a:t>[24, 4, 1, 1, 1, 2, 1, 1, 1, 1, 4, 2, 1, 2, 1, 1, 1, 1, 1, 1, 1, 1, 1, 1, 1, 1, 1, 1, 3, 1, 1, 1, 1, 1, 1, 1, 1, 1, 1, 1, 1, 1, 1, 2, 1, 1, 6, 1, 1, 1, 1,</a:t>
            </a:r>
            <a:r>
              <a:rPr>
                <a:solidFill>
                  <a:srgbClr val="CD7923"/>
                </a:solidFill>
              </a:rPr>
              <a:t>    </a:t>
            </a:r>
            <a:r>
              <a:t> 1, 1, 1, 1, 1, 1, 1, 1, 4, 2, 2, 1, 2, 1, 1, 1, 1, 5, 1, 1, 2, 1, 1, 6, 1, 1, 1, 1, 2, 3, 1, 1, 1, 1, 3, 1, 1, 1, 1, 1, 1, 1, 2, 1, 1, 1, 1, 2, 1, 1, 1, </a:t>
            </a:r>
            <a:r>
              <a:rPr>
                <a:solidFill>
                  <a:srgbClr val="CD7923"/>
                </a:solidFill>
              </a:rPr>
              <a:t>    </a:t>
            </a:r>
            <a:r>
              <a:t>2, 1, 1, 1, 1, 1, 1, 1, 1, 1, 1, 1, 4, 1, 1, 1, 1, 1, 1, 1, 1, 1, 1, 9, 1, 4, 3, 1, 2, 2, 1, 1, 1, 1, 1, 1, 1, 3, 1, 1, 1, 1, 1, 1, 1, 1, 1, 1, 2, 1, 1, 1</a:t>
            </a:r>
            <a:r>
              <a:rPr>
                <a:solidFill>
                  <a:srgbClr val="CD7923"/>
                </a:solidFill>
              </a:rPr>
              <a:t>    </a:t>
            </a:r>
            <a:r>
              <a:t>, 1, 1, 1, 3, 1, 1, 1, 1, 1, 1, 1, 1, 1, 1, 1, 1, 1, 1, 1, 1, 1, 1, 1, 2, 1, 1, 1, 2, 1, 1, 1, 3, 3, 1, 1, 1, 1, 1, 1, 1, 1, 2, 1, 1, 5, 3, 1, 1, 1, 1, 1,</a:t>
            </a:r>
            <a:r>
              <a:rPr>
                <a:solidFill>
                  <a:srgbClr val="CD7923"/>
                </a:solidFill>
              </a:rPr>
              <a:t>    </a:t>
            </a:r>
            <a:r>
              <a:t> 2, 2, 1, 1, 1, 1, 1, 1, 1, 1, 1, 1, 1, 1, 2, 1, 1, 1, 1, 1, 1, 2, 1, 1, 1, 1, 1, 1, 2, 1, 1, 1, 1, 1, 1, 1, 1, 1, 1, 1, 8, 2, 1, 1, 1, 1, 1, 1, 1, 1, 2, </a:t>
            </a:r>
            <a:r>
              <a:rPr>
                <a:solidFill>
                  <a:srgbClr val="CD7923"/>
                </a:solidFill>
              </a:rPr>
              <a:t>    </a:t>
            </a:r>
            <a:r>
              <a:t>1, 1, 1, 1, 1, 1, 1, 1, 1, 1, 1, 1, 3, 1, 3, 1, 1, 1, 2, 3, 2, 1, 1, 1, 1, 1, 1, 1, 1, 1, 3, 1, 1, 1, 1, 1, 1, 1, 1, 1, 1, 4, 1, 1, 1, 1, 1, 1, 1, 2, 1, 2</a:t>
            </a:r>
            <a:r>
              <a:rPr>
                <a:solidFill>
                  <a:srgbClr val="CD7923"/>
                </a:solidFill>
              </a:rPr>
              <a:t>    </a:t>
            </a:r>
            <a:r>
              <a:t>, 1, 1, 1, 1, 1, 1, 1, 2, 1, 1, 1, 1, 1, 1, 1]</a:t>
            </a:r>
          </a:p>
          <a:p>
            <a:pPr algn="l" defTabSz="914400">
              <a:tabLst>
                <a:tab pos="279400" algn="l"/>
                <a:tab pos="571500" algn="l"/>
                <a:tab pos="863600" algn="l"/>
                <a:tab pos="1155700" algn="l"/>
                <a:tab pos="1447800" algn="l"/>
                <a:tab pos="1739900" algn="l"/>
                <a:tab pos="2032000" algn="l"/>
                <a:tab pos="2324100" algn="l"/>
                <a:tab pos="2616200" algn="l"/>
                <a:tab pos="2908300" algn="l"/>
                <a:tab pos="3200400" algn="l"/>
                <a:tab pos="3492500" algn="l"/>
              </a:tabLst>
              <a:defRPr sz="1148">
                <a:solidFill>
                  <a:schemeClr val="accent5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t>  6     Maximum branching factor: 24</a:t>
            </a:r>
          </a:p>
          <a:p>
            <a:pPr algn="l" defTabSz="914400">
              <a:tabLst>
                <a:tab pos="279400" algn="l"/>
                <a:tab pos="571500" algn="l"/>
                <a:tab pos="863600" algn="l"/>
                <a:tab pos="1155700" algn="l"/>
                <a:tab pos="1447800" algn="l"/>
                <a:tab pos="1739900" algn="l"/>
                <a:tab pos="2032000" algn="l"/>
                <a:tab pos="2324100" algn="l"/>
                <a:tab pos="2616200" algn="l"/>
                <a:tab pos="2908300" algn="l"/>
                <a:tab pos="3200400" algn="l"/>
                <a:tab pos="3492500" algn="l"/>
              </a:tabLst>
              <a:defRPr sz="1148">
                <a:solidFill>
                  <a:schemeClr val="accent5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t>  7     Average branching factor: 1.4024767801857585</a:t>
            </a:r>
          </a:p>
          <a:p>
            <a:pPr algn="l" defTabSz="914400">
              <a:tabLst>
                <a:tab pos="279400" algn="l"/>
                <a:tab pos="571500" algn="l"/>
                <a:tab pos="863600" algn="l"/>
                <a:tab pos="1155700" algn="l"/>
                <a:tab pos="1447800" algn="l"/>
                <a:tab pos="1739900" algn="l"/>
                <a:tab pos="2032000" algn="l"/>
                <a:tab pos="2324100" algn="l"/>
                <a:tab pos="2616200" algn="l"/>
                <a:tab pos="2908300" algn="l"/>
                <a:tab pos="3200400" algn="l"/>
                <a:tab pos="3492500" algn="l"/>
              </a:tabLst>
              <a:defRPr sz="1148">
                <a:solidFill>
                  <a:srgbClr val="CD7923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t>  8 </a:t>
            </a:r>
            <a:endParaRPr>
              <a:solidFill>
                <a:srgbClr val="18F42F"/>
              </a:solidFill>
            </a:endParaRPr>
          </a:p>
          <a:p>
            <a:pPr algn="l" defTabSz="914400">
              <a:tabLst>
                <a:tab pos="279400" algn="l"/>
                <a:tab pos="571500" algn="l"/>
                <a:tab pos="863600" algn="l"/>
                <a:tab pos="1155700" algn="l"/>
                <a:tab pos="1447800" algn="l"/>
                <a:tab pos="1739900" algn="l"/>
                <a:tab pos="2032000" algn="l"/>
                <a:tab pos="2324100" algn="l"/>
                <a:tab pos="2616200" algn="l"/>
                <a:tab pos="2908300" algn="l"/>
                <a:tab pos="3200400" algn="l"/>
                <a:tab pos="3492500" algn="l"/>
              </a:tabLst>
              <a:defRPr sz="1148">
                <a:solidFill>
                  <a:srgbClr val="18F42F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 9 </a:t>
            </a:r>
            <a:r>
              <a:t>======================== Brute force</a:t>
            </a:r>
          </a:p>
          <a:p>
            <a:pPr algn="l" defTabSz="914400">
              <a:tabLst>
                <a:tab pos="279400" algn="l"/>
                <a:tab pos="571500" algn="l"/>
                <a:tab pos="863600" algn="l"/>
                <a:tab pos="1155700" algn="l"/>
                <a:tab pos="1447800" algn="l"/>
                <a:tab pos="1739900" algn="l"/>
                <a:tab pos="2032000" algn="l"/>
                <a:tab pos="2324100" algn="l"/>
                <a:tab pos="2616200" algn="l"/>
                <a:tab pos="2908300" algn="l"/>
                <a:tab pos="3200400" algn="l"/>
                <a:tab pos="3492500" algn="l"/>
              </a:tabLst>
              <a:defRPr sz="1148">
                <a:solidFill>
                  <a:srgbClr val="18F42F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10 </a:t>
            </a:r>
            <a:r>
              <a:t>Stats:</a:t>
            </a:r>
          </a:p>
          <a:p>
            <a:pPr algn="l" defTabSz="914400">
              <a:tabLst>
                <a:tab pos="279400" algn="l"/>
                <a:tab pos="571500" algn="l"/>
                <a:tab pos="863600" algn="l"/>
                <a:tab pos="1155700" algn="l"/>
                <a:tab pos="1447800" algn="l"/>
                <a:tab pos="1739900" algn="l"/>
                <a:tab pos="2032000" algn="l"/>
                <a:tab pos="2324100" algn="l"/>
                <a:tab pos="2616200" algn="l"/>
                <a:tab pos="2908300" algn="l"/>
                <a:tab pos="3200400" algn="l"/>
                <a:tab pos="3492500" algn="l"/>
              </a:tabLst>
              <a:defRPr sz="1148">
                <a:solidFill>
                  <a:srgbClr val="18F42F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11 </a:t>
            </a:r>
            <a:r>
              <a:t>    Total nodes expanded: 572</a:t>
            </a:r>
          </a:p>
          <a:p>
            <a:pPr algn="l" defTabSz="914400">
              <a:tabLst>
                <a:tab pos="279400" algn="l"/>
                <a:tab pos="571500" algn="l"/>
                <a:tab pos="863600" algn="l"/>
                <a:tab pos="1155700" algn="l"/>
                <a:tab pos="1447800" algn="l"/>
                <a:tab pos="1739900" algn="l"/>
                <a:tab pos="2032000" algn="l"/>
                <a:tab pos="2324100" algn="l"/>
                <a:tab pos="2616200" algn="l"/>
                <a:tab pos="2908300" algn="l"/>
                <a:tab pos="3200400" algn="l"/>
                <a:tab pos="3492500" algn="l"/>
              </a:tabLst>
              <a:defRPr sz="1148">
                <a:solidFill>
                  <a:schemeClr val="accent5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t> 12     Time for each minimax run: [0.48952651023864746, 0.004511117935180664, 0.0021011829376220703]</a:t>
            </a:r>
          </a:p>
          <a:p>
            <a:pPr algn="l" defTabSz="914400">
              <a:tabLst>
                <a:tab pos="279400" algn="l"/>
                <a:tab pos="571500" algn="l"/>
                <a:tab pos="863600" algn="l"/>
                <a:tab pos="1155700" algn="l"/>
                <a:tab pos="1447800" algn="l"/>
                <a:tab pos="1739900" algn="l"/>
                <a:tab pos="2032000" algn="l"/>
                <a:tab pos="2324100" algn="l"/>
                <a:tab pos="2616200" algn="l"/>
                <a:tab pos="2908300" algn="l"/>
                <a:tab pos="3200400" algn="l"/>
                <a:tab pos="3492500" algn="l"/>
              </a:tabLst>
              <a:defRPr sz="1148">
                <a:solidFill>
                  <a:srgbClr val="18F42F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13 </a:t>
            </a:r>
            <a:r>
              <a:t>[24, 2, 1, 1, 4, 2, 1, 1, 1, 1, 1, 1, 1, 1, 1, 1, 1, 6, 2, 1, 1, 1, 1, 1, 1, 1, 1, 1, 3, 2, 1, 1, 1, 1, 1, 3, 2, 2, 1, 1, 1, 1, 1, 1, 1, 1, 1, 2, 3, 1, 1,</a:t>
            </a:r>
            <a:r>
              <a:rPr>
                <a:solidFill>
                  <a:srgbClr val="CD7923"/>
                </a:solidFill>
              </a:rPr>
              <a:t>    </a:t>
            </a:r>
            <a:r>
              <a:t> 1, 1, 2, 1, 1, 1, 1, 1, 1, 1, 5, 1, 1, 6, 1, 1, 1, 1, 1, 1, 1, 1, 1, 1, 1, 1, 5, 1, 1, 1, 2, 1, 1, 1, 1, 1, 1, 2, 1, 1, 1, 1, 1, 1, 3, 1, 1, 2, 2, 1, 1, </a:t>
            </a:r>
            <a:r>
              <a:rPr>
                <a:solidFill>
                  <a:srgbClr val="CD7923"/>
                </a:solidFill>
              </a:rPr>
              <a:t>    </a:t>
            </a:r>
            <a:r>
              <a:t>1, 1, 1, 1, 1, 1, 1, 2, 1, 1, 1, 1, 1, 1, 1, 1, 1, 1, 1, 1, 1, 1, 1, 1, 1, 1, 1, 1, 1, 3, 1, 1, 1, 1, 1, 1, 1, 1, 1, 1, 4, 1, 1, 1, 1, 1, 1, 1, 1, 1, 1, 2</a:t>
            </a:r>
            <a:r>
              <a:rPr>
                <a:solidFill>
                  <a:srgbClr val="CD7923"/>
                </a:solidFill>
              </a:rPr>
              <a:t>    </a:t>
            </a:r>
            <a:r>
              <a:t>, 1, 1, 1, 2, 1, 1, 1, 1, 1, 1, 1, 1, 1, 1, 1, 4, 2, 1, 1, 1, 2, 2, 1, 1, 1, 1, 2, 1, 1, 4, 1, 1, 1, 1, 1, 1, 1, 2, 1, 2, 1, 1, 1, 1, 1, 1, 1, 1, 1, 1, 2,</a:t>
            </a:r>
            <a:r>
              <a:rPr>
                <a:solidFill>
                  <a:srgbClr val="CD7923"/>
                </a:solidFill>
              </a:rPr>
              <a:t>    </a:t>
            </a:r>
            <a:r>
              <a:t> 1, 4, 1, 3, 1, 1, 1, 1, 1, 1, 1, 1, 1, 1, 1, 1, 2, 1, 1, 1, 1, 1, 1, 1, 2, 1, 1, 1, 1, 1, 1, 1, 9, 2, 1, 1, 1, 1, 1, 4, 3, 1, 1, 1, 1, 1, 2, 2, 1, 1, 1, </a:t>
            </a:r>
            <a:r>
              <a:rPr>
                <a:solidFill>
                  <a:srgbClr val="CD7923"/>
                </a:solidFill>
              </a:rPr>
              <a:t>    </a:t>
            </a:r>
            <a:r>
              <a:t>1, 1, 1, 1, 1, 1, 1, 1, 1, 1, 3, 2, 1, 1, 1, 1, 1, 1, 1, 1, 1, 1, 1, 1, 1, 1, 1, 1, 1, 1, 2, 1, 1, 1, 1, 1, 1, 1, 1, 1, 1, 1, 1, 1, 1, 1, 1, 2, 1, 1, 1, 1</a:t>
            </a:r>
            <a:r>
              <a:rPr>
                <a:solidFill>
                  <a:srgbClr val="CD7923"/>
                </a:solidFill>
              </a:rPr>
              <a:t>    </a:t>
            </a:r>
            <a:r>
              <a:t>, 1, 1, 3, 1, 1, 1, 1, 1, 1, 1, 1, 1, 1, 1, 1, 1, 1, 1, 1, 1, 3, 1, 1, 3, 1, 1, 1, 1, 1, 2, 1, 2, 1, 1, 1, 1, 1, 1, 1, 1, 1, 1, 8, 1, 1, 1, 1, 2, 1, 1, 1,</a:t>
            </a:r>
            <a:r>
              <a:rPr>
                <a:solidFill>
                  <a:srgbClr val="CD7923"/>
                </a:solidFill>
              </a:rPr>
              <a:t>    </a:t>
            </a:r>
            <a:r>
              <a:t> 1, 1, 1, 1, 1, 2, 1, 1, 1, 1, 1, 2, 2, 1, 1, 1, 3, 1, 1, 1, 1, 1, 3, 2, 1, 1, 1, 1, 1, 1, 1, 1, 1, 3, 2, 1, 1, 1, 1, 1, 1, 1, 1, 3, 2, 1, 1, 1, 1, 1, 1, </a:t>
            </a:r>
            <a:r>
              <a:rPr>
                <a:solidFill>
                  <a:srgbClr val="CD7923"/>
                </a:solidFill>
              </a:rPr>
              <a:t>    </a:t>
            </a:r>
            <a:r>
              <a:t>1, 1, 2, 1, 1, 1, 1, 1, 1, 1, 1, 1, 1, 1, 1, 1, 1, 1]</a:t>
            </a:r>
          </a:p>
          <a:p>
            <a:pPr algn="l" defTabSz="914400">
              <a:tabLst>
                <a:tab pos="279400" algn="l"/>
                <a:tab pos="571500" algn="l"/>
                <a:tab pos="863600" algn="l"/>
                <a:tab pos="1155700" algn="l"/>
                <a:tab pos="1447800" algn="l"/>
                <a:tab pos="1739900" algn="l"/>
                <a:tab pos="2032000" algn="l"/>
                <a:tab pos="2324100" algn="l"/>
                <a:tab pos="2616200" algn="l"/>
                <a:tab pos="2908300" algn="l"/>
                <a:tab pos="3200400" algn="l"/>
                <a:tab pos="3492500" algn="l"/>
              </a:tabLst>
              <a:defRPr sz="1148">
                <a:solidFill>
                  <a:srgbClr val="18F42F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14 </a:t>
            </a:r>
            <a:r>
              <a:t>    Maximum branching factor: 24</a:t>
            </a:r>
          </a:p>
          <a:p>
            <a:pPr algn="l" defTabSz="914400">
              <a:tabLst>
                <a:tab pos="279400" algn="l"/>
                <a:tab pos="571500" algn="l"/>
                <a:tab pos="863600" algn="l"/>
                <a:tab pos="1155700" algn="l"/>
                <a:tab pos="1447800" algn="l"/>
                <a:tab pos="1739900" algn="l"/>
                <a:tab pos="2032000" algn="l"/>
                <a:tab pos="2324100" algn="l"/>
                <a:tab pos="2616200" algn="l"/>
                <a:tab pos="2908300" algn="l"/>
                <a:tab pos="3200400" algn="l"/>
                <a:tab pos="3492500" algn="l"/>
              </a:tabLst>
              <a:defRPr sz="1148">
                <a:solidFill>
                  <a:srgbClr val="18F42F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15 </a:t>
            </a:r>
            <a:r>
              <a:t>    Average branching factor: 1.3364485981308412</a:t>
            </a:r>
          </a:p>
          <a:p>
            <a:pPr algn="l" defTabSz="914400">
              <a:tabLst>
                <a:tab pos="279400" algn="l"/>
                <a:tab pos="571500" algn="l"/>
                <a:tab pos="863600" algn="l"/>
                <a:tab pos="1155700" algn="l"/>
                <a:tab pos="1447800" algn="l"/>
                <a:tab pos="1739900" algn="l"/>
                <a:tab pos="2032000" algn="l"/>
                <a:tab pos="2324100" algn="l"/>
                <a:tab pos="2616200" algn="l"/>
                <a:tab pos="2908300" algn="l"/>
                <a:tab pos="3200400" algn="l"/>
                <a:tab pos="3492500" algn="l"/>
              </a:tabLst>
              <a:defRPr sz="1148">
                <a:solidFill>
                  <a:srgbClr val="CD7923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t> 16 </a:t>
            </a:r>
            <a:endParaRPr>
              <a:solidFill>
                <a:srgbClr val="18F42F"/>
              </a:solidFill>
            </a:endParaRPr>
          </a:p>
          <a:p>
            <a:pPr algn="l" defTabSz="914400">
              <a:tabLst>
                <a:tab pos="279400" algn="l"/>
                <a:tab pos="571500" algn="l"/>
                <a:tab pos="863600" algn="l"/>
                <a:tab pos="1155700" algn="l"/>
                <a:tab pos="1447800" algn="l"/>
                <a:tab pos="1739900" algn="l"/>
                <a:tab pos="2032000" algn="l"/>
                <a:tab pos="2324100" algn="l"/>
                <a:tab pos="2616200" algn="l"/>
                <a:tab pos="2908300" algn="l"/>
                <a:tab pos="3200400" algn="l"/>
                <a:tab pos="3492500" algn="l"/>
              </a:tabLst>
              <a:defRPr sz="1148">
                <a:solidFill>
                  <a:srgbClr val="18F42F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17 </a:t>
            </a:r>
            <a:r>
              <a:t>======================== Caching</a:t>
            </a:r>
          </a:p>
          <a:p>
            <a:pPr algn="l" defTabSz="914400">
              <a:tabLst>
                <a:tab pos="279400" algn="l"/>
                <a:tab pos="571500" algn="l"/>
                <a:tab pos="863600" algn="l"/>
                <a:tab pos="1155700" algn="l"/>
                <a:tab pos="1447800" algn="l"/>
                <a:tab pos="1739900" algn="l"/>
                <a:tab pos="2032000" algn="l"/>
                <a:tab pos="2324100" algn="l"/>
                <a:tab pos="2616200" algn="l"/>
                <a:tab pos="2908300" algn="l"/>
                <a:tab pos="3200400" algn="l"/>
                <a:tab pos="3492500" algn="l"/>
              </a:tabLst>
              <a:defRPr sz="1148">
                <a:solidFill>
                  <a:srgbClr val="18F42F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18 </a:t>
            </a:r>
            <a:r>
              <a:t>Stats:</a:t>
            </a:r>
          </a:p>
          <a:p>
            <a:pPr algn="l" defTabSz="914400">
              <a:tabLst>
                <a:tab pos="279400" algn="l"/>
                <a:tab pos="571500" algn="l"/>
                <a:tab pos="863600" algn="l"/>
                <a:tab pos="1155700" algn="l"/>
                <a:tab pos="1447800" algn="l"/>
                <a:tab pos="1739900" algn="l"/>
                <a:tab pos="2032000" algn="l"/>
                <a:tab pos="2324100" algn="l"/>
                <a:tab pos="2616200" algn="l"/>
                <a:tab pos="2908300" algn="l"/>
                <a:tab pos="3200400" algn="l"/>
                <a:tab pos="3492500" algn="l"/>
              </a:tabLst>
              <a:defRPr sz="1148">
                <a:solidFill>
                  <a:srgbClr val="18F42F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19 </a:t>
            </a:r>
            <a:r>
              <a:t>    Total nodes expanded: 379</a:t>
            </a:r>
          </a:p>
          <a:p>
            <a:pPr algn="l" defTabSz="914400">
              <a:tabLst>
                <a:tab pos="279400" algn="l"/>
                <a:tab pos="571500" algn="l"/>
                <a:tab pos="863600" algn="l"/>
                <a:tab pos="1155700" algn="l"/>
                <a:tab pos="1447800" algn="l"/>
                <a:tab pos="1739900" algn="l"/>
                <a:tab pos="2032000" algn="l"/>
                <a:tab pos="2324100" algn="l"/>
                <a:tab pos="2616200" algn="l"/>
                <a:tab pos="2908300" algn="l"/>
                <a:tab pos="3200400" algn="l"/>
                <a:tab pos="3492500" algn="l"/>
              </a:tabLst>
              <a:defRPr sz="1148">
                <a:solidFill>
                  <a:schemeClr val="accent5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t> 20     Time for each minimax run: [0.3252749443054199, 0.0016937255859375, 0.002134084701538086]</a:t>
            </a:r>
          </a:p>
          <a:p>
            <a:pPr algn="l" defTabSz="914400">
              <a:tabLst>
                <a:tab pos="279400" algn="l"/>
                <a:tab pos="571500" algn="l"/>
                <a:tab pos="863600" algn="l"/>
                <a:tab pos="1155700" algn="l"/>
                <a:tab pos="1447800" algn="l"/>
                <a:tab pos="1739900" algn="l"/>
                <a:tab pos="2032000" algn="l"/>
                <a:tab pos="2324100" algn="l"/>
                <a:tab pos="2616200" algn="l"/>
                <a:tab pos="2908300" algn="l"/>
                <a:tab pos="3200400" algn="l"/>
                <a:tab pos="3492500" algn="l"/>
              </a:tabLst>
              <a:defRPr sz="1148">
                <a:solidFill>
                  <a:srgbClr val="18F42F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21 </a:t>
            </a:r>
            <a:r>
              <a:t>[24, 4, 1, 1, 1, 1, 1, 1, 1, 2, 1, 1, 1, 1, 1, 5, 3, 1, 1, 1, 1, 1, 2, 2, 1, 1, 1, 1, 1, 1, 1, 1, 1, 1, 1, 1, 2, 1, 1, 1, 1, 1, 1, 2, 1, 1, 1, 1, 1, 1, 1,</a:t>
            </a:r>
            <a:r>
              <a:rPr>
                <a:solidFill>
                  <a:srgbClr val="CD7923"/>
                </a:solidFill>
              </a:rPr>
              <a:t>    </a:t>
            </a:r>
            <a:r>
              <a:t> 1, 1, 1, 1, 1, 2, 1, 1, 1, 4, 2, 1, 1, 1, 2, 2, 1, 1, 1, 9, 2, 1, 1, 1, 1, 1, 1, 3, 1, 1, 1, 1, 1, 1, 1, 1, 1, 3, 1, 1, 1, 4, 3, 1, 1, 2, 2, 1, 1, 1, 1, </a:t>
            </a:r>
            <a:r>
              <a:rPr>
                <a:solidFill>
                  <a:srgbClr val="CD7923"/>
                </a:solidFill>
              </a:rPr>
              <a:t>    </a:t>
            </a:r>
            <a:r>
              <a:t>1, 1, 1, 2, 1, 1, 1, 1, 1, 1, 1, 1, 1, 1, 1, 6, 1, 1, 1, 1, 1, 1, 1, 1, 1, 1, 1, 1, 3, 1, 1, 1, 1, 1, 1, 1, 2, 1, 1, 4, 1, 1, 1, 1, 1, 1, 1, 1, 1, 1, 1, 4</a:t>
            </a:r>
            <a:r>
              <a:rPr>
                <a:solidFill>
                  <a:srgbClr val="CD7923"/>
                </a:solidFill>
              </a:rPr>
              <a:t>    </a:t>
            </a:r>
            <a:r>
              <a:t>, 1, 1, 1, 2, 1, 2, 1, 1, 1, 1, 1, 1, 1, 1, 4, 2, 1, 1, 1, 1, 1, 1, 1, 1, 1, 1, 1, 1, 1, 2, 1, 3, 1, 1, 1, 1, 1, 1, 1, 1, 1, 1, 1, 1, 1, 1, 6, 1, 1, 1, 1,</a:t>
            </a:r>
            <a:r>
              <a:rPr>
                <a:solidFill>
                  <a:srgbClr val="CD7923"/>
                </a:solidFill>
              </a:rPr>
              <a:t>    </a:t>
            </a:r>
            <a:r>
              <a:t> 1, 1, 2, 1, 3, 3, 1, 2, 2, 2, 1, 1, 1, 1, 1, 1, 1, 2, 2, 1, 1, 1, 1, 1, 1, 1, 1, 1, 1, 1, 1, 1, 1, 2, 1, 1, 1, 1, 1, 8, 3, 1, 1, 1, 1, 1, 1, 1, 1, 1, 3, </a:t>
            </a:r>
            <a:r>
              <a:rPr>
                <a:solidFill>
                  <a:srgbClr val="CD7923"/>
                </a:solidFill>
              </a:rPr>
              <a:t>    </a:t>
            </a:r>
            <a:r>
              <a:t>2, 1, 1, 1, 1, 1, 1, 1, 1, 2, 1, 1, 1, 1, 2, 3, 1, 1, 1, 1, 1, 1, 5, 1, 1, 1, 1, 1, 1]</a:t>
            </a:r>
          </a:p>
          <a:p>
            <a:pPr algn="l" defTabSz="914400">
              <a:tabLst>
                <a:tab pos="279400" algn="l"/>
                <a:tab pos="571500" algn="l"/>
                <a:tab pos="863600" algn="l"/>
                <a:tab pos="1155700" algn="l"/>
                <a:tab pos="1447800" algn="l"/>
                <a:tab pos="1739900" algn="l"/>
                <a:tab pos="2032000" algn="l"/>
                <a:tab pos="2324100" algn="l"/>
                <a:tab pos="2616200" algn="l"/>
                <a:tab pos="2908300" algn="l"/>
                <a:tab pos="3200400" algn="l"/>
                <a:tab pos="3492500" algn="l"/>
              </a:tabLst>
              <a:defRPr sz="1148">
                <a:solidFill>
                  <a:schemeClr val="accent5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t> 22     Maximum branching factor: 24</a:t>
            </a:r>
          </a:p>
          <a:p>
            <a:pPr algn="l" defTabSz="914400">
              <a:tabLst>
                <a:tab pos="279400" algn="l"/>
                <a:tab pos="571500" algn="l"/>
                <a:tab pos="863600" algn="l"/>
                <a:tab pos="1155700" algn="l"/>
                <a:tab pos="1447800" algn="l"/>
                <a:tab pos="1739900" algn="l"/>
                <a:tab pos="2032000" algn="l"/>
                <a:tab pos="2324100" algn="l"/>
                <a:tab pos="2616200" algn="l"/>
                <a:tab pos="2908300" algn="l"/>
                <a:tab pos="3200400" algn="l"/>
                <a:tab pos="3492500" algn="l"/>
              </a:tabLst>
              <a:defRPr sz="1148">
                <a:solidFill>
                  <a:schemeClr val="accent5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t> 23     Average branching factor: 1.4350877192982456</a:t>
            </a:r>
          </a:p>
          <a:p>
            <a:pPr algn="l" defTabSz="914400">
              <a:tabLst>
                <a:tab pos="279400" algn="l"/>
                <a:tab pos="571500" algn="l"/>
                <a:tab pos="863600" algn="l"/>
                <a:tab pos="1155700" algn="l"/>
                <a:tab pos="1447800" algn="l"/>
                <a:tab pos="1739900" algn="l"/>
                <a:tab pos="2032000" algn="l"/>
                <a:tab pos="2324100" algn="l"/>
                <a:tab pos="2616200" algn="l"/>
                <a:tab pos="2908300" algn="l"/>
                <a:tab pos="3200400" algn="l"/>
                <a:tab pos="3492500" algn="l"/>
              </a:tabLst>
              <a:defRPr sz="1148">
                <a:solidFill>
                  <a:schemeClr val="accent5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t> 24     Cache hit ratio: 0.008849557522123894</a:t>
            </a:r>
          </a:p>
          <a:p>
            <a:pPr algn="l" defTabSz="914400">
              <a:tabLst>
                <a:tab pos="279400" algn="l"/>
                <a:tab pos="571500" algn="l"/>
                <a:tab pos="863600" algn="l"/>
                <a:tab pos="1155700" algn="l"/>
                <a:tab pos="1447800" algn="l"/>
                <a:tab pos="1739900" algn="l"/>
                <a:tab pos="2032000" algn="l"/>
                <a:tab pos="2324100" algn="l"/>
                <a:tab pos="2616200" algn="l"/>
                <a:tab pos="2908300" algn="l"/>
                <a:tab pos="3200400" algn="l"/>
                <a:tab pos="3492500" algn="l"/>
              </a:tabLst>
              <a:defRPr sz="1148">
                <a:solidFill>
                  <a:srgbClr val="5E34FF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t>~                                                                                                                                                             </a:t>
            </a:r>
            <a:endParaRPr>
              <a:solidFill>
                <a:srgbClr val="18F42F"/>
              </a:solidFill>
            </a:endParaRPr>
          </a:p>
          <a:p>
            <a:pPr algn="l" defTabSz="914400">
              <a:tabLst>
                <a:tab pos="279400" algn="l"/>
                <a:tab pos="571500" algn="l"/>
                <a:tab pos="863600" algn="l"/>
                <a:tab pos="1155700" algn="l"/>
                <a:tab pos="1447800" algn="l"/>
                <a:tab pos="1739900" algn="l"/>
                <a:tab pos="2032000" algn="l"/>
                <a:tab pos="2324100" algn="l"/>
                <a:tab pos="2616200" algn="l"/>
                <a:tab pos="2908300" algn="l"/>
                <a:tab pos="3200400" algn="l"/>
                <a:tab pos="3492500" algn="l"/>
              </a:tabLst>
              <a:defRPr sz="1148">
                <a:solidFill>
                  <a:srgbClr val="5E34FF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t>~                                              </a:t>
            </a:r>
          </a:p>
        </p:txBody>
      </p:sp>
      <p:sp>
        <p:nvSpPr>
          <p:cNvPr id="132" name="odyssey.txt"/>
          <p:cNvSpPr txBox="1"/>
          <p:nvPr/>
        </p:nvSpPr>
        <p:spPr>
          <a:xfrm>
            <a:off x="491750" y="20061"/>
            <a:ext cx="1287972" cy="328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400">
                <a:solidFill>
                  <a:srgbClr val="18F42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odyssey.txt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5600" y="0"/>
            <a:ext cx="97536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yrannical.txt…"/>
          <p:cNvSpPr txBox="1"/>
          <p:nvPr/>
        </p:nvSpPr>
        <p:spPr>
          <a:xfrm>
            <a:off x="-25400" y="57162"/>
            <a:ext cx="13055600" cy="963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200" u="sng">
                <a:solidFill>
                  <a:srgbClr val="18F42F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t>tyrannical.txt</a:t>
            </a:r>
            <a:r>
              <a:rPr u="none">
                <a:solidFill>
                  <a:srgbClr val="CD7923"/>
                </a:solidFill>
              </a:rPr>
              <a:t> </a:t>
            </a:r>
            <a:endParaRPr u="none">
              <a:solidFill>
                <a:srgbClr val="CD7923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200" u="sng">
                <a:solidFill>
                  <a:srgbClr val="18F42F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t>========================== Pruning                                                                                                                        </a:t>
            </a:r>
            <a:endParaRPr u="none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200">
                <a:solidFill>
                  <a:srgbClr val="18F42F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 2 </a:t>
            </a:r>
            <a:r>
              <a:t>Stats: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200">
                <a:solidFill>
                  <a:srgbClr val="18F42F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 3 </a:t>
            </a:r>
            <a:r>
              <a:t>    Total nodes expanded: 245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200">
                <a:solidFill>
                  <a:srgbClr val="18F42F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 4 </a:t>
            </a:r>
            <a:r>
              <a:t>    Time for each minimax run:</a:t>
            </a:r>
            <a:r>
              <a:rPr>
                <a:solidFill>
                  <a:schemeClr val="accent5"/>
                </a:solidFill>
              </a:rPr>
              <a:t> [0.18564701080322266, 0.007936716079711914, 0.01267242431640625, 0.0030159950256347656, 0.0012009143829345703]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200">
                <a:solidFill>
                  <a:srgbClr val="18F42F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 5 </a:t>
            </a:r>
            <a:r>
              <a:t>[10, 5, 1, 1, 1, 1, 1, 3, 2, 1, 1, 1, 1, 1, 1, 1, 1, 2, 4, 4, 2, 1, 1, 1, 1, 1, 1, 2, 1, 1, 1, 7, 1, 12, 1, 2, 1, 1, 1, 1, 7, 1, 1, 1, 4, 1, 1, 1, 4, 1, 4</a:t>
            </a:r>
            <a:r>
              <a:rPr>
                <a:solidFill>
                  <a:srgbClr val="CD7923"/>
                </a:solidFill>
              </a:rPr>
              <a:t>    </a:t>
            </a:r>
            <a:r>
              <a:t>, 1, 1, 2, 1, 12, 1, 1, 1, 1, 1, 3, 1, 5, 1, 1, 1, 1, 1, 2, 1, 1, 2, 9, 1, 1, 1, 1, 1, 1, 6, 10, 3, 1, 1, 1, 1, 1, 1, 1, 5, 2, 1, 1, 1, 1, 1, 1, 1, 1, 1, </a:t>
            </a:r>
            <a:r>
              <a:rPr>
                <a:solidFill>
                  <a:srgbClr val="CD7923"/>
                </a:solidFill>
              </a:rPr>
              <a:t>    </a:t>
            </a:r>
            <a:r>
              <a:t>1, 1, 1, 12, 16, 2, 10, 2, 1, 2, 1, 1, 1, 1, 1, 1, 1, 1, 9, 2, 1, 1, 2, 1, 1, 1, 1, 1, 8, 8, 1, 4, 1, 5, 2, 1, 5, 1, 1, 1, 5, 1, 1, 2, 2, 1, 1, 1, 2, 2, 1</a:t>
            </a:r>
            <a:r>
              <a:rPr>
                <a:solidFill>
                  <a:srgbClr val="CD7923"/>
                </a:solidFill>
              </a:rPr>
              <a:t>    </a:t>
            </a:r>
            <a:r>
              <a:t>, 1, 1, 1, 1, 1, 1, 1, 1, 1, 1, 1, 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200">
                <a:solidFill>
                  <a:srgbClr val="18F42F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 6 </a:t>
            </a:r>
            <a:r>
              <a:t>    Maximum branching factor: 16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200">
                <a:solidFill>
                  <a:srgbClr val="18F42F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 7 </a:t>
            </a:r>
            <a:r>
              <a:t>    Average branching factor: 2.152439024390244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200">
                <a:solidFill>
                  <a:srgbClr val="CD7923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t>  8 </a:t>
            </a:r>
            <a:endParaRPr>
              <a:solidFill>
                <a:srgbClr val="18F42F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200">
                <a:solidFill>
                  <a:srgbClr val="18F42F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 9 </a:t>
            </a:r>
            <a:r>
              <a:t>========================== Brute Force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200">
                <a:solidFill>
                  <a:srgbClr val="18F42F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10 </a:t>
            </a:r>
            <a:r>
              <a:t>Stats: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200">
                <a:solidFill>
                  <a:srgbClr val="18F42F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11 </a:t>
            </a:r>
            <a:r>
              <a:t>    Total nodes expanded: 887</a:t>
            </a:r>
            <a:r>
              <a:rPr>
                <a:solidFill>
                  <a:srgbClr val="CD7923"/>
                </a:solidFill>
              </a:rPr>
              <a:t> </a:t>
            </a:r>
            <a:endParaRPr>
              <a:solidFill>
                <a:srgbClr val="CD7923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200">
                <a:solidFill>
                  <a:srgbClr val="18F42F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12 </a:t>
            </a:r>
            <a:r>
              <a:t>    Time for each minimax run: </a:t>
            </a:r>
            <a:r>
              <a:rPr>
                <a:solidFill>
                  <a:schemeClr val="accent5"/>
                </a:solidFill>
              </a:rPr>
              <a:t>[0.7274932861328125, 0.01531839370727539, 0.01176309585571289, 0.0030438899993896484, 0.0011487007141113281]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200">
                <a:solidFill>
                  <a:srgbClr val="18F42F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13 </a:t>
            </a:r>
            <a:r>
              <a:t>[10, 5, 1, 1, 2, 2, 1, 1, 1, 1, 1, 1, 1, 1, 1, 1, 1, 1, 1, 1, 1, 1, 1, 3, 2, 1, 1, 1, 2, 1, 1, 1, 12, 7, 1, 1, 1, 1, 1, 1, 2, 1, 1, 2, 1, 1, 1, 1, 1, 1, 1</a:t>
            </a:r>
            <a:r>
              <a:rPr>
                <a:solidFill>
                  <a:srgbClr val="CD7923"/>
                </a:solidFill>
              </a:rPr>
              <a:t>    </a:t>
            </a:r>
            <a:r>
              <a:t>, 1, 1, 1, 1, 4, 1, 2, 1, 1, 1, 1, 1, 1, 4, 1, 1, 1, 1, 1, 1, 1, 2, 1, 1, 4, 1, 1, 1, 2, 1, 1, 8, 8, 1, 2, 2, 1, 1, 1, 1, 1, 1, 3, 1, 1, 1, 1, 1, 1, 1, 1,</a:t>
            </a:r>
            <a:r>
              <a:rPr>
                <a:solidFill>
                  <a:srgbClr val="CD7923"/>
                </a:solidFill>
              </a:rPr>
              <a:t>    </a:t>
            </a:r>
            <a:r>
              <a:t> 5, 1, 1, 1, 1, 1, 1, 1, 1, 1, 1, 5, 1, 1, 1, 1, 1, 1, 1, 2, 1, 1, 1, 5, 2, 1, 8, 1, 1, 1, 1, 1, 1, 1, 1, 1, 1, 1, 1, 1, 4, 1, 2, 1, 1, 4, 1, 1, 1, 1, 4, </a:t>
            </a:r>
            <a:r>
              <a:rPr>
                <a:solidFill>
                  <a:srgbClr val="CD7923"/>
                </a:solidFill>
              </a:rPr>
              <a:t>    </a:t>
            </a:r>
            <a:r>
              <a:t>3, 1, 1, 1, 1, 1, 1, 2, 1, 1, 1, 1, 1, 12, 3, 1, 1, 1, 1, 1, 1, 2, 1, 1, 1, 1, 1, 1, 1, 5, 1, 1, 1, 1, 1, 1, 2, 1, 1, 1, 1, 1, 9, 2, 1, 3, 1, 1, 1, 1, 1, </a:t>
            </a:r>
            <a:r>
              <a:rPr>
                <a:solidFill>
                  <a:srgbClr val="CD7923"/>
                </a:solidFill>
              </a:rPr>
              <a:t>    </a:t>
            </a:r>
            <a:r>
              <a:t>1, 1, 1, 1, 1, 1, 1, 1, 1, 1, 1, 1, 1, 1, 1, 2, 1, 1, 4, 4, 2, 1, 1, 1, 1, 1, 1, 2, 1, 1, 1, 1, 7, 1, 1, 1, 2, 1, 1, 1, 6, 16, 3, 1, 1, 1, 1, 3, 1, 1, 1, </a:t>
            </a:r>
            <a:r>
              <a:rPr>
                <a:solidFill>
                  <a:srgbClr val="CD7923"/>
                </a:solidFill>
              </a:rPr>
              <a:t>    </a:t>
            </a:r>
            <a:r>
              <a:t>1, 1, 1, 1, 1, 1, 1, 1, 1, 1, 2, 1, 1, 1, 1, 1, 4, 1, 1, 1, 1, 1, 1, 1, 1, 1, 1, 1, 1, 1, 1, 1, 1, 1, 1, 1, 1, 1, 4, 2, 1, 1, 1, 1, 1, 1, 1, 1, 1, 1, 1, 2</a:t>
            </a:r>
            <a:r>
              <a:rPr>
                <a:solidFill>
                  <a:srgbClr val="CD7923"/>
                </a:solidFill>
              </a:rPr>
              <a:t>    </a:t>
            </a:r>
            <a:r>
              <a:t>, 1, 1, 2, 3, 1, 1, 1, 1, 1, 1, 2, 1, 1, 1, 1, 1, 1, 1, 2, 1, 1, 1, 1, 12, 4, 1, 1, 2, 1, 1, 1, 1, 1, 1, 1, 4, 1, 1, 2, 2, 1, 1, 1, 1, 3, 2, 1, 1, 1, 1, 1</a:t>
            </a:r>
            <a:r>
              <a:rPr>
                <a:solidFill>
                  <a:srgbClr val="CD7923"/>
                </a:solidFill>
              </a:rPr>
              <a:t>    </a:t>
            </a:r>
            <a:r>
              <a:t>, 1, 1, 1, 3, 1, 1, 1, 13, 3, 1, 1, 1, 2, 1, 1, 1, 1, 1, 1, 1, 2, 1, 1, 1, 2, 1, 1, 1, 1, 1, 1, 1, 1, 1, 1, 1, 1, 1, 1, 2, 2, 1, 1, 1, 1, 1, 1, 1, 1, 1, 1</a:t>
            </a:r>
            <a:r>
              <a:rPr>
                <a:solidFill>
                  <a:srgbClr val="CD7923"/>
                </a:solidFill>
              </a:rPr>
              <a:t>    </a:t>
            </a:r>
            <a:r>
              <a:t>, 1, 1, 1, 1, 1, 1, 1, 1, 1, 1, 1, 1, 1, 1, 1, 1, 1, 1, 1, 1, 2, 1, 1, 1, 1, 1, 2, 1, 1, 1, 1, 1, 1, 3, 1, 1, 1, 1, 1, 3, 3, 1, 1, 1, 1, 1, 1, 1, 1, 1, 1,</a:t>
            </a:r>
            <a:r>
              <a:rPr>
                <a:solidFill>
                  <a:srgbClr val="CD7923"/>
                </a:solidFill>
              </a:rPr>
              <a:t>    </a:t>
            </a:r>
            <a:r>
              <a:t> 1, 1, 1, 1, 1, 1, 1, 10, 1, 1, 4, 1, 1, 1, 2, 1, 1, 1, 1, 1, 1, 1, 1, 1, 1, 1, 1, 1, 1, 2, 1, 1, 2, 1, 1, 1, 1, 1, 4, 2, 1, 1, 2, 2, 1, 1, 1, 1, 1, 1, 1,</a:t>
            </a:r>
            <a:r>
              <a:rPr>
                <a:solidFill>
                  <a:srgbClr val="CD7923"/>
                </a:solidFill>
              </a:rPr>
              <a:t>    </a:t>
            </a:r>
            <a:r>
              <a:t> 1, 1, 9, 1, 1, 1, 1, 1, 3, 1, 1, 1, 1, 2, 1, 1, 1, 1, 1, 1, 2, 1, 1, 1, 10, 5, 1, 1, 2, 1, 1, 1, 1, 1, 1, 2, 1, 1, 1, 1, 1, 1, 1, 1, 1, 1, 1, 3, 1, 1, 1,</a:t>
            </a:r>
            <a:r>
              <a:rPr>
                <a:solidFill>
                  <a:srgbClr val="CD7923"/>
                </a:solidFill>
              </a:rPr>
              <a:t>    </a:t>
            </a:r>
            <a:r>
              <a:t> 1, 1, 1, 1, 1, 1, 1, 2, 2, 1, 1, 1, 1, 1, 1, 1, 1, 1, 2, 2, 1, 1, 1, 1, 1, 1, 1, 1, 1, 1, 1, 1, 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200">
                <a:solidFill>
                  <a:srgbClr val="18F42F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14 </a:t>
            </a:r>
            <a:r>
              <a:t>    Maximum branching factor: 16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200">
                <a:solidFill>
                  <a:srgbClr val="18F42F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15 </a:t>
            </a:r>
            <a:r>
              <a:t>    Average branching factor: 1.4907563025210084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200">
                <a:solidFill>
                  <a:srgbClr val="CD7923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t> 16 </a:t>
            </a:r>
            <a:endParaRPr>
              <a:solidFill>
                <a:srgbClr val="18F42F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200">
                <a:solidFill>
                  <a:srgbClr val="18F42F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17 </a:t>
            </a:r>
            <a:r>
              <a:t>========================== Caching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200">
                <a:solidFill>
                  <a:srgbClr val="18F42F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18 </a:t>
            </a:r>
            <a:r>
              <a:t>Stats: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200">
                <a:solidFill>
                  <a:srgbClr val="18F42F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19 </a:t>
            </a:r>
            <a:r>
              <a:t>    Total nodes expanded: 221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200">
                <a:solidFill>
                  <a:srgbClr val="18F42F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20 </a:t>
            </a:r>
            <a:r>
              <a:t>    Time for each minimax run: </a:t>
            </a:r>
            <a:r>
              <a:rPr>
                <a:solidFill>
                  <a:schemeClr val="accent5"/>
                </a:solidFill>
              </a:rPr>
              <a:t>[0.18586063385009766, 0.001501321792602539, 0.002219676971435547, 0.0016460418701171875, 0.0011773109436035156]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200">
                <a:solidFill>
                  <a:srgbClr val="18F42F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21 </a:t>
            </a:r>
            <a:r>
              <a:t>[10, 5, 3, 2, 1, 1, 1, 2, 1, 1, 1, 1, 1, 1, 1, 2, 2, 1, 1, 1, 1, 1, 1, 1, 1, 1, 1, 1, 1, 1, 2, 1, 1, 1, 1, 1, 4, 2, 1, 4, 1, 7, 1, 6, 9, 1, 1, 1, 12, 3, 1</a:t>
            </a:r>
            <a:r>
              <a:rPr>
                <a:solidFill>
                  <a:srgbClr val="CD7923"/>
                </a:solidFill>
              </a:rPr>
              <a:t>    </a:t>
            </a:r>
            <a:r>
              <a:t>, 1, 1, 1, 13, 2, 1, 1, 1, 1, 1, 2, 10, 1, 10, 16, 2, 1, 1, 1, 1, 1, 12, 2, 1, 1, 4, 4, 2, 1, 1, 7, 1, 1, 1, 1, 1, 2, 1, 1, 4, 1, 1, 1, 2, 1, 8, 5, 1, 1, </a:t>
            </a:r>
            <a:r>
              <a:rPr>
                <a:solidFill>
                  <a:srgbClr val="CD7923"/>
                </a:solidFill>
              </a:rPr>
              <a:t>    </a:t>
            </a:r>
            <a:r>
              <a:t>4, 1, 4, 8, 2, 5, 1, 1, 1, 1, 1, 1, 1, 1, 1, 1, 8, 1, 5, 4, 1, 12, 3, 1, 1, 1, 1, 2, 2, 1, 1, 1, 1, 1, 5, 1, 1, 9, 1, 1, 1, 1, 1, 1, 1, 1, 1, 1, 2, 2, 1, </a:t>
            </a:r>
            <a:r>
              <a:rPr>
                <a:solidFill>
                  <a:srgbClr val="CD7923"/>
                </a:solidFill>
              </a:rPr>
              <a:t>    </a:t>
            </a:r>
            <a:r>
              <a:t>1, 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200">
                <a:solidFill>
                  <a:srgbClr val="18F42F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22 </a:t>
            </a:r>
            <a:r>
              <a:t>    Maximum branching factor: 16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200">
                <a:solidFill>
                  <a:srgbClr val="18F42F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23 </a:t>
            </a:r>
            <a:r>
              <a:t>    Average branching factor: 2.366013071895425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200">
                <a:solidFill>
                  <a:srgbClr val="18F42F"/>
                </a:solidFill>
                <a:uFill>
                  <a:solidFill>
                    <a:srgbClr val="18F42F"/>
                  </a:solidFill>
                </a:u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 24 </a:t>
            </a:r>
            <a:r>
              <a:t>    Cache hit ratio: 0.022556390977443608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2105" y="-91679"/>
            <a:ext cx="9936959" cy="99369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