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7" r:id="rId12"/>
    <p:sldId id="264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Raffe/cerouno-project-np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077200" cy="1752600"/>
          </a:xfrm>
        </p:spPr>
        <p:txBody>
          <a:bodyPr>
            <a:normAutofit fontScale="90000"/>
          </a:bodyPr>
          <a:lstStyle/>
          <a:p>
            <a:r>
              <a:rPr lang="es-MX" b="1" i="1" dirty="0" smtClean="0"/>
              <a:t>Análisis de sentimiento de reseñas de usuarios en Amazon</a:t>
            </a:r>
            <a:br>
              <a:rPr lang="es-MX" b="1" i="1" dirty="0" smtClean="0"/>
            </a:br>
            <a:r>
              <a:rPr lang="es-MX" b="1" i="1" dirty="0" smtClean="0"/>
              <a:t>con NPL</a:t>
            </a:r>
            <a:endParaRPr lang="en-US" b="1" i="1" dirty="0"/>
          </a:p>
        </p:txBody>
      </p:sp>
      <p:pic>
        <p:nvPicPr>
          <p:cNvPr id="22532" name="Picture 4" descr="Image result for natural language processing word clou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495800"/>
            <a:ext cx="2857500" cy="1809751"/>
          </a:xfrm>
          <a:prstGeom prst="rect">
            <a:avLst/>
          </a:prstGeom>
          <a:noFill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33400"/>
            <a:ext cx="36004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781800" y="5525869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Arial Narrow" pitchFamily="34" charset="0"/>
              </a:rPr>
              <a:t>21 de diciembre 2019</a:t>
            </a:r>
          </a:p>
          <a:p>
            <a:r>
              <a:rPr lang="es-MX" dirty="0" smtClean="0">
                <a:latin typeface="Arial Narrow" pitchFamily="34" charset="0"/>
              </a:rPr>
              <a:t>Monterrey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715962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bg2"/>
                </a:solidFill>
              </a:rPr>
              <a:t>Comparación con matriz de confusión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358140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760" y="2667000"/>
            <a:ext cx="358140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2057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 smtClean="0">
                <a:solidFill>
                  <a:schemeClr val="bg2"/>
                </a:solidFill>
              </a:rPr>
              <a:t>Unocero</a:t>
            </a:r>
            <a:r>
              <a:rPr lang="es-MX" sz="2400" dirty="0" smtClean="0">
                <a:solidFill>
                  <a:schemeClr val="bg2"/>
                </a:solidFill>
              </a:rPr>
              <a:t> </a:t>
            </a:r>
            <a:r>
              <a:rPr lang="es-MX" sz="2400" dirty="0" err="1" smtClean="0">
                <a:solidFill>
                  <a:schemeClr val="bg2"/>
                </a:solidFill>
              </a:rPr>
              <a:t>classifier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8760" y="2057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 smtClean="0">
                <a:solidFill>
                  <a:schemeClr val="bg2"/>
                </a:solidFill>
              </a:rPr>
              <a:t>Naive</a:t>
            </a:r>
            <a:r>
              <a:rPr lang="es-MX" sz="2400" dirty="0" smtClean="0">
                <a:solidFill>
                  <a:schemeClr val="bg2"/>
                </a:solidFill>
              </a:rPr>
              <a:t> </a:t>
            </a:r>
            <a:r>
              <a:rPr lang="es-MX" sz="2400" dirty="0" err="1" smtClean="0">
                <a:solidFill>
                  <a:schemeClr val="bg2"/>
                </a:solidFill>
              </a:rPr>
              <a:t>Bayes</a:t>
            </a:r>
            <a:r>
              <a:rPr lang="es-MX" sz="2400" dirty="0" smtClean="0">
                <a:solidFill>
                  <a:schemeClr val="bg2"/>
                </a:solidFill>
              </a:rPr>
              <a:t> </a:t>
            </a:r>
            <a:r>
              <a:rPr lang="es-MX" sz="2400" dirty="0" err="1" smtClean="0">
                <a:solidFill>
                  <a:schemeClr val="bg2"/>
                </a:solidFill>
              </a:rPr>
              <a:t>classifier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9704"/>
            <a:ext cx="8229600" cy="690496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Curva </a:t>
            </a:r>
            <a:r>
              <a:rPr lang="es-MX" sz="3200" dirty="0" err="1" smtClean="0">
                <a:solidFill>
                  <a:schemeClr val="bg1"/>
                </a:solidFill>
              </a:rPr>
              <a:t>Roc</a:t>
            </a:r>
            <a:r>
              <a:rPr lang="es-MX" sz="3200" dirty="0" smtClean="0">
                <a:solidFill>
                  <a:schemeClr val="bg1"/>
                </a:solidFill>
              </a:rPr>
              <a:t> de modelo </a:t>
            </a:r>
            <a:r>
              <a:rPr lang="es-MX" sz="3200" dirty="0" err="1" smtClean="0">
                <a:solidFill>
                  <a:schemeClr val="bg1"/>
                </a:solidFill>
              </a:rPr>
              <a:t>Naive</a:t>
            </a:r>
            <a:r>
              <a:rPr lang="es-MX" sz="3200" dirty="0" smtClean="0">
                <a:solidFill>
                  <a:schemeClr val="bg1"/>
                </a:solidFill>
              </a:rPr>
              <a:t> </a:t>
            </a:r>
            <a:r>
              <a:rPr lang="es-MX" sz="3200" dirty="0" err="1" smtClean="0">
                <a:solidFill>
                  <a:schemeClr val="bg1"/>
                </a:solidFill>
              </a:rPr>
              <a:t>Bayes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276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350" y="2286000"/>
            <a:ext cx="33718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325562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bg2"/>
                </a:solidFill>
              </a:rPr>
              <a:t>Comparación clasificación del modelo vs datos de prueba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76675"/>
            <a:ext cx="3848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7725" y="3895725"/>
            <a:ext cx="38766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3048000"/>
            <a:ext cx="240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 smtClean="0">
                <a:solidFill>
                  <a:schemeClr val="bg2"/>
                </a:solidFill>
              </a:rPr>
              <a:t>Unocero</a:t>
            </a:r>
            <a:r>
              <a:rPr lang="es-MX" sz="2400" dirty="0" smtClean="0">
                <a:solidFill>
                  <a:schemeClr val="bg2"/>
                </a:solidFill>
              </a:rPr>
              <a:t> </a:t>
            </a:r>
            <a:r>
              <a:rPr lang="es-MX" sz="2400" dirty="0" err="1" smtClean="0">
                <a:solidFill>
                  <a:schemeClr val="bg2"/>
                </a:solidFill>
              </a:rPr>
              <a:t>classifier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7725" y="3048000"/>
            <a:ext cx="226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2"/>
                </a:solidFill>
              </a:rPr>
              <a:t>Clasificación real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838200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Trabajo a futuro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95600"/>
            <a:ext cx="8229600" cy="3047999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Obtener características de cada equipo celular</a:t>
            </a:r>
          </a:p>
          <a:p>
            <a:r>
              <a:rPr lang="es-MX" sz="2400" dirty="0" smtClean="0">
                <a:solidFill>
                  <a:schemeClr val="bg1"/>
                </a:solidFill>
              </a:rPr>
              <a:t>Tratar determinar con análisis de sentimiento que características son mas importantes</a:t>
            </a:r>
          </a:p>
          <a:p>
            <a:r>
              <a:rPr lang="es-MX" sz="2400" dirty="0" smtClean="0">
                <a:solidFill>
                  <a:schemeClr val="bg1"/>
                </a:solidFill>
              </a:rPr>
              <a:t>Replicar este trabajo para idioma español</a:t>
            </a:r>
          </a:p>
          <a:p>
            <a:r>
              <a:rPr lang="es-MX" sz="2400" dirty="0" smtClean="0">
                <a:solidFill>
                  <a:schemeClr val="bg1"/>
                </a:solidFill>
              </a:rPr>
              <a:t>Crear un catalogo de </a:t>
            </a:r>
            <a:r>
              <a:rPr lang="es-MX" sz="2400" dirty="0" err="1" smtClean="0">
                <a:solidFill>
                  <a:schemeClr val="bg1"/>
                </a:solidFill>
              </a:rPr>
              <a:t>stopwords</a:t>
            </a:r>
            <a:r>
              <a:rPr lang="es-MX" sz="2400" dirty="0" smtClean="0">
                <a:solidFill>
                  <a:schemeClr val="bg1"/>
                </a:solidFill>
              </a:rPr>
              <a:t> para español</a:t>
            </a:r>
          </a:p>
          <a:p>
            <a:r>
              <a:rPr lang="es-MX" sz="2400" dirty="0" smtClean="0">
                <a:solidFill>
                  <a:schemeClr val="bg1"/>
                </a:solidFill>
              </a:rPr>
              <a:t>Exponer mi modelo en español como servicio web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/>
          <a:lstStyle/>
          <a:p>
            <a:r>
              <a:rPr lang="es-MX" i="1" dirty="0" smtClean="0">
                <a:solidFill>
                  <a:schemeClr val="bg1"/>
                </a:solidFill>
              </a:rPr>
              <a:t>Hasta la próxima!!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971800"/>
            <a:ext cx="85122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err="1" smtClean="0">
                <a:solidFill>
                  <a:schemeClr val="bg1"/>
                </a:solidFill>
              </a:rPr>
              <a:t>Github</a:t>
            </a:r>
            <a:r>
              <a:rPr lang="es-MX" sz="3200" dirty="0" smtClean="0">
                <a:solidFill>
                  <a:schemeClr val="bg1"/>
                </a:solidFill>
              </a:rPr>
              <a:t> de proyecto:</a:t>
            </a:r>
          </a:p>
          <a:p>
            <a:r>
              <a:rPr lang="es-MX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hlinkClick r:id="rId2"/>
              </a:rPr>
              <a:t>https://github.com/theRaffe/cerouno-project-npl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470025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Definición del problema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Tener una medición de la satisfacción de los compradores por medio de sus reseñas; los datos con los que se cuentan son 2 </a:t>
            </a:r>
            <a:r>
              <a:rPr lang="es-MX" dirty="0" err="1" smtClean="0">
                <a:solidFill>
                  <a:schemeClr val="bg1"/>
                </a:solidFill>
              </a:rPr>
              <a:t>datasets</a:t>
            </a:r>
            <a:r>
              <a:rPr lang="es-MX" dirty="0" smtClean="0">
                <a:solidFill>
                  <a:schemeClr val="bg1"/>
                </a:solidFill>
              </a:rPr>
              <a:t>, catalogo de teléfonos y reseñas.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Hipótesis de problema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229600" cy="2819400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Se puede hacer un análisis de sentimiento con la información dada y obtener una precisión que sea aceptable?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Con este análisis poder determinar si los compradores están satisfechos con los teléfonos celulares en </a:t>
            </a:r>
            <a:r>
              <a:rPr lang="es-MX" dirty="0" err="1" smtClean="0">
                <a:solidFill>
                  <a:schemeClr val="bg1"/>
                </a:solidFill>
              </a:rPr>
              <a:t>amazon</a:t>
            </a:r>
            <a:endParaRPr lang="es-MX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/>
          <a:lstStyle/>
          <a:p>
            <a:r>
              <a:rPr lang="es-MX" dirty="0" smtClean="0"/>
              <a:t>Alcance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259080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Hacer un análisis de sentimiento con algunos de los algoritmos de clasificación y obtener al menos una precisión aceptable(0.7) y con esto determinar la satisfacción del cliente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22144"/>
            <a:ext cx="8229600" cy="792162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Exploración de datos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088" y="4830268"/>
            <a:ext cx="7461740" cy="195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088" y="1401268"/>
            <a:ext cx="7848600" cy="160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6088" y="317737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chemeClr val="bg1"/>
                </a:solidFill>
              </a:rPr>
              <a:t>Features</a:t>
            </a:r>
            <a:r>
              <a:rPr lang="es-MX" dirty="0" smtClean="0">
                <a:solidFill>
                  <a:schemeClr val="bg1"/>
                </a:solidFill>
              </a:rPr>
              <a:t> relevantes: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asin</a:t>
            </a:r>
            <a:r>
              <a:rPr lang="es-MX" dirty="0" smtClean="0">
                <a:solidFill>
                  <a:schemeClr val="bg1"/>
                </a:solidFill>
              </a:rPr>
              <a:t>, identificador del equipo celular</a:t>
            </a:r>
          </a:p>
          <a:p>
            <a:pPr>
              <a:buFont typeface="Arial" pitchFamily="34" charset="0"/>
              <a:buChar char="•"/>
            </a:pPr>
            <a:r>
              <a:rPr lang="es-MX" dirty="0" err="1" smtClean="0">
                <a:solidFill>
                  <a:schemeClr val="bg1"/>
                </a:solidFill>
              </a:rPr>
              <a:t>Title</a:t>
            </a:r>
            <a:r>
              <a:rPr lang="es-MX" dirty="0" smtClean="0">
                <a:solidFill>
                  <a:schemeClr val="bg1"/>
                </a:solidFill>
              </a:rPr>
              <a:t>, el titulo de la reseña *</a:t>
            </a:r>
          </a:p>
          <a:p>
            <a:pPr>
              <a:buFont typeface="Arial" pitchFamily="34" charset="0"/>
              <a:buChar char="•"/>
            </a:pPr>
            <a:r>
              <a:rPr lang="es-MX" dirty="0" err="1" smtClean="0">
                <a:solidFill>
                  <a:schemeClr val="bg1"/>
                </a:solidFill>
              </a:rPr>
              <a:t>Body</a:t>
            </a:r>
            <a:r>
              <a:rPr lang="es-MX" dirty="0" smtClean="0">
                <a:solidFill>
                  <a:schemeClr val="bg1"/>
                </a:solidFill>
              </a:rPr>
              <a:t>,  el contenido de la reseña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Rating, calificación  dada al equipo </a:t>
            </a:r>
            <a:r>
              <a:rPr lang="es-MX" dirty="0" smtClean="0"/>
              <a:t>celular de 1 a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6248400" cy="688975"/>
          </a:xfrm>
        </p:spPr>
        <p:txBody>
          <a:bodyPr>
            <a:normAutofit/>
          </a:bodyPr>
          <a:lstStyle/>
          <a:p>
            <a:r>
              <a:rPr lang="es-MX" sz="3000" dirty="0" smtClean="0">
                <a:solidFill>
                  <a:schemeClr val="bg1"/>
                </a:solidFill>
              </a:rPr>
              <a:t>Lectura y transformación de los datos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382000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err="1">
                <a:solidFill>
                  <a:schemeClr val="bg2"/>
                </a:solidFill>
              </a:rPr>
              <a:t>df_reviews</a:t>
            </a:r>
            <a:r>
              <a:rPr lang="en-US" sz="2000" dirty="0">
                <a:solidFill>
                  <a:schemeClr val="bg2"/>
                </a:solidFill>
              </a:rPr>
              <a:t> = </a:t>
            </a:r>
            <a:r>
              <a:rPr lang="en-US" sz="2000" dirty="0" err="1">
                <a:solidFill>
                  <a:schemeClr val="bg2"/>
                </a:solidFill>
              </a:rPr>
              <a:t>pd.read_csv</a:t>
            </a:r>
            <a:r>
              <a:rPr lang="en-US" sz="2000" dirty="0">
                <a:solidFill>
                  <a:schemeClr val="bg2"/>
                </a:solidFill>
              </a:rPr>
              <a:t>('</a:t>
            </a:r>
            <a:r>
              <a:rPr lang="en-US" sz="2000" dirty="0" err="1">
                <a:solidFill>
                  <a:schemeClr val="bg2"/>
                </a:solidFill>
              </a:rPr>
              <a:t>amazon</a:t>
            </a:r>
            <a:r>
              <a:rPr lang="en-US" sz="2000" dirty="0">
                <a:solidFill>
                  <a:schemeClr val="bg2"/>
                </a:solidFill>
              </a:rPr>
              <a:t>-cell-phones-reviews/20190928-reviews.csv</a:t>
            </a:r>
            <a:r>
              <a:rPr lang="en-US" sz="2000" dirty="0" smtClean="0">
                <a:solidFill>
                  <a:schemeClr val="bg2"/>
                </a:solidFill>
              </a:rPr>
              <a:t>')</a:t>
            </a:r>
          </a:p>
          <a:p>
            <a:pPr algn="l"/>
            <a:endParaRPr lang="en-US" sz="2000" dirty="0">
              <a:solidFill>
                <a:schemeClr val="bg2"/>
              </a:solidFill>
            </a:endParaRPr>
          </a:p>
          <a:p>
            <a:pPr algn="l"/>
            <a:r>
              <a:rPr lang="en-US" sz="2000" dirty="0">
                <a:solidFill>
                  <a:schemeClr val="bg2"/>
                </a:solidFill>
              </a:rPr>
              <a:t>df_reviews.loc[</a:t>
            </a:r>
            <a:r>
              <a:rPr lang="en-US" sz="2000" dirty="0" err="1">
                <a:solidFill>
                  <a:schemeClr val="bg2"/>
                </a:solidFill>
              </a:rPr>
              <a:t>df_reviews</a:t>
            </a:r>
            <a:r>
              <a:rPr lang="en-US" sz="2000" dirty="0">
                <a:solidFill>
                  <a:schemeClr val="bg2"/>
                </a:solidFill>
              </a:rPr>
              <a:t>['rating</a:t>
            </a:r>
            <a:r>
              <a:rPr lang="en-US" sz="2000" dirty="0" smtClean="0">
                <a:solidFill>
                  <a:schemeClr val="bg2"/>
                </a:solidFill>
              </a:rPr>
              <a:t>']  &lt;=3</a:t>
            </a:r>
            <a:r>
              <a:rPr lang="en-US" sz="2000" dirty="0">
                <a:solidFill>
                  <a:schemeClr val="bg2"/>
                </a:solidFill>
              </a:rPr>
              <a:t>, 'appreciation'] = 0</a:t>
            </a:r>
          </a:p>
          <a:p>
            <a:pPr algn="l"/>
            <a:r>
              <a:rPr lang="en-US" sz="2000" dirty="0">
                <a:solidFill>
                  <a:schemeClr val="bg2"/>
                </a:solidFill>
              </a:rPr>
              <a:t>df_reviews.loc[</a:t>
            </a:r>
            <a:r>
              <a:rPr lang="en-US" sz="2000" dirty="0" err="1">
                <a:solidFill>
                  <a:schemeClr val="bg2"/>
                </a:solidFill>
              </a:rPr>
              <a:t>df_reviews</a:t>
            </a:r>
            <a:r>
              <a:rPr lang="en-US" sz="2000" dirty="0">
                <a:solidFill>
                  <a:schemeClr val="bg2"/>
                </a:solidFill>
              </a:rPr>
              <a:t>['rating'] </a:t>
            </a:r>
            <a:r>
              <a:rPr lang="en-US" sz="2000" dirty="0" smtClean="0">
                <a:solidFill>
                  <a:schemeClr val="bg2"/>
                </a:solidFill>
              </a:rPr>
              <a:t> &gt;</a:t>
            </a:r>
            <a:r>
              <a:rPr lang="en-US" sz="2000" dirty="0">
                <a:solidFill>
                  <a:schemeClr val="bg2"/>
                </a:solidFill>
              </a:rPr>
              <a:t> 3, 'appreciation'] = </a:t>
            </a:r>
            <a:r>
              <a:rPr lang="en-US" sz="2000" dirty="0" smtClean="0">
                <a:solidFill>
                  <a:schemeClr val="bg2"/>
                </a:solidFill>
              </a:rPr>
              <a:t>1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2052" name="AutoShape 4" descr="Image result for happy neutral sad 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happy neutral sad 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Image result for happy neutral sad 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faces-no-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5257800"/>
            <a:ext cx="3400425" cy="1343025"/>
          </a:xfrm>
          <a:prstGeom prst="rect">
            <a:avLst/>
          </a:prstGeom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81400"/>
            <a:ext cx="484208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9562"/>
            <a:ext cx="8229600" cy="715962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bg2"/>
                </a:solidFill>
              </a:rPr>
              <a:t>Entrenar un modelo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s-MX" sz="2400" dirty="0" err="1" smtClean="0">
                <a:solidFill>
                  <a:schemeClr val="bg2"/>
                </a:solidFill>
              </a:rPr>
              <a:t>Naive</a:t>
            </a:r>
            <a:r>
              <a:rPr lang="es-MX" sz="2400" dirty="0" smtClean="0">
                <a:solidFill>
                  <a:schemeClr val="bg2"/>
                </a:solidFill>
              </a:rPr>
              <a:t> </a:t>
            </a:r>
            <a:r>
              <a:rPr lang="es-MX" sz="2400" dirty="0" err="1" smtClean="0">
                <a:solidFill>
                  <a:schemeClr val="bg2"/>
                </a:solidFill>
              </a:rPr>
              <a:t>Bayes</a:t>
            </a:r>
            <a:r>
              <a:rPr lang="es-MX" sz="2400" dirty="0" smtClean="0">
                <a:solidFill>
                  <a:schemeClr val="bg2"/>
                </a:solidFill>
              </a:rPr>
              <a:t> </a:t>
            </a:r>
            <a:r>
              <a:rPr lang="es-MX" sz="2400" dirty="0" err="1" smtClean="0">
                <a:solidFill>
                  <a:schemeClr val="bg2"/>
                </a:solidFill>
              </a:rPr>
              <a:t>Classifier</a:t>
            </a:r>
            <a:r>
              <a:rPr lang="es-MX" sz="2400" dirty="0" smtClean="0">
                <a:solidFill>
                  <a:schemeClr val="bg2"/>
                </a:solidFill>
              </a:rPr>
              <a:t> el modelo mas sencillo para clasificar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63722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30 palabras mas informativas </a:t>
            </a:r>
            <a:br>
              <a:rPr lang="es-MX" sz="3200" dirty="0" smtClean="0">
                <a:solidFill>
                  <a:schemeClr val="bg1"/>
                </a:solidFill>
              </a:rPr>
            </a:br>
            <a:r>
              <a:rPr lang="es-MX" sz="3200" dirty="0" smtClean="0">
                <a:solidFill>
                  <a:schemeClr val="bg1"/>
                </a:solidFill>
              </a:rPr>
              <a:t>del entrenamiento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62969"/>
            <a:ext cx="7239000" cy="384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416"/>
            <a:ext cx="8229600" cy="685800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bg2"/>
                </a:solidFill>
              </a:rPr>
              <a:t>Entrenar con otros clasificadores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 err="1" smtClean="0">
                <a:solidFill>
                  <a:schemeClr val="bg2"/>
                </a:solidFill>
              </a:rPr>
              <a:t>Naive</a:t>
            </a:r>
            <a:r>
              <a:rPr lang="es-MX" sz="2400" dirty="0" smtClean="0">
                <a:solidFill>
                  <a:schemeClr val="bg2"/>
                </a:solidFill>
              </a:rPr>
              <a:t> </a:t>
            </a:r>
            <a:r>
              <a:rPr lang="es-MX" sz="2400" dirty="0" err="1" smtClean="0">
                <a:solidFill>
                  <a:schemeClr val="bg2"/>
                </a:solidFill>
              </a:rPr>
              <a:t>Bayes</a:t>
            </a:r>
            <a:r>
              <a:rPr lang="es-MX" sz="2400" dirty="0" smtClean="0">
                <a:solidFill>
                  <a:schemeClr val="bg2"/>
                </a:solidFill>
              </a:rPr>
              <a:t>					</a:t>
            </a:r>
            <a:r>
              <a:rPr lang="en-US" sz="2400" dirty="0" smtClean="0">
                <a:solidFill>
                  <a:schemeClr val="bg2"/>
                </a:solidFill>
              </a:rPr>
              <a:t>83.47621347500603</a:t>
            </a:r>
          </a:p>
          <a:p>
            <a:r>
              <a:rPr lang="en-US" sz="2400" dirty="0" err="1" smtClean="0">
                <a:solidFill>
                  <a:schemeClr val="bg2"/>
                </a:solidFill>
              </a:rPr>
              <a:t>MultinomialNB</a:t>
            </a:r>
            <a:r>
              <a:rPr lang="en-US" sz="2400" dirty="0" smtClean="0">
                <a:solidFill>
                  <a:schemeClr val="bg2"/>
                </a:solidFill>
              </a:rPr>
              <a:t>				86.79063028254045</a:t>
            </a:r>
          </a:p>
          <a:p>
            <a:r>
              <a:rPr lang="en-US" sz="2400" dirty="0" err="1" smtClean="0">
                <a:solidFill>
                  <a:schemeClr val="bg2"/>
                </a:solidFill>
              </a:rPr>
              <a:t>BernoulliNB</a:t>
            </a:r>
            <a:r>
              <a:rPr lang="en-US" sz="2400" dirty="0" smtClean="0">
                <a:solidFill>
                  <a:schemeClr val="bg2"/>
                </a:solidFill>
              </a:rPr>
              <a:t>					81.2967882154069</a:t>
            </a:r>
          </a:p>
          <a:p>
            <a:r>
              <a:rPr lang="en-US" sz="2400" dirty="0" err="1" smtClean="0">
                <a:solidFill>
                  <a:schemeClr val="bg2"/>
                </a:solidFill>
              </a:rPr>
              <a:t>LogisticRegression</a:t>
            </a:r>
            <a:r>
              <a:rPr lang="en-US" sz="2400" dirty="0" smtClean="0">
                <a:solidFill>
                  <a:schemeClr val="bg2"/>
                </a:solidFill>
              </a:rPr>
              <a:t>				87.37623762376238</a:t>
            </a:r>
          </a:p>
          <a:p>
            <a:r>
              <a:rPr lang="en-US" sz="2400" dirty="0" err="1" smtClean="0">
                <a:solidFill>
                  <a:schemeClr val="bg2"/>
                </a:solidFill>
              </a:rPr>
              <a:t>SGDClassifier</a:t>
            </a:r>
            <a:r>
              <a:rPr lang="en-US" sz="2400" dirty="0" smtClean="0">
                <a:solidFill>
                  <a:schemeClr val="bg2"/>
                </a:solidFill>
              </a:rPr>
              <a:t>				87.58150205264428</a:t>
            </a:r>
          </a:p>
          <a:p>
            <a:r>
              <a:rPr lang="en-US" sz="2400" dirty="0" err="1" smtClean="0">
                <a:solidFill>
                  <a:schemeClr val="bg2"/>
                </a:solidFill>
              </a:rPr>
              <a:t>LinearSVC</a:t>
            </a:r>
            <a:r>
              <a:rPr lang="en-US" sz="2400" dirty="0" smtClean="0">
                <a:solidFill>
                  <a:schemeClr val="bg2"/>
                </a:solidFill>
              </a:rPr>
              <a:t>					85.75223375996136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267200"/>
            <a:ext cx="792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265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Análisis de sentimiento de reseñas de usuarios en Amazon con NPL</vt:lpstr>
      <vt:lpstr>Definición del problema</vt:lpstr>
      <vt:lpstr>Hipótesis de problema</vt:lpstr>
      <vt:lpstr>Alcance </vt:lpstr>
      <vt:lpstr>Exploración de datos</vt:lpstr>
      <vt:lpstr>Lectura y transformación de los datos</vt:lpstr>
      <vt:lpstr>Entrenar un modelo</vt:lpstr>
      <vt:lpstr>30 palabras mas informativas  del entrenamiento</vt:lpstr>
      <vt:lpstr>Entrenar con otros clasificadores</vt:lpstr>
      <vt:lpstr>Comparación con matriz de confusión</vt:lpstr>
      <vt:lpstr>Curva Roc de modelo Naive Bayes</vt:lpstr>
      <vt:lpstr>Comparación clasificación del modelo vs datos de prueba</vt:lpstr>
      <vt:lpstr>Trabajo a futuro</vt:lpstr>
      <vt:lpstr>Hasta la próxima!!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Definición del problema</dc:title>
  <dc:creator>e-rbnunez</dc:creator>
  <cp:lastModifiedBy>e-rbnunez</cp:lastModifiedBy>
  <cp:revision>192</cp:revision>
  <dcterms:created xsi:type="dcterms:W3CDTF">2019-12-18T01:22:03Z</dcterms:created>
  <dcterms:modified xsi:type="dcterms:W3CDTF">2019-12-21T19:19:23Z</dcterms:modified>
</cp:coreProperties>
</file>