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45"/>
  </p:notesMasterIdLst>
  <p:sldIdLst>
    <p:sldId id="304" r:id="rId2"/>
    <p:sldId id="291" r:id="rId3"/>
    <p:sldId id="306" r:id="rId4"/>
    <p:sldId id="364" r:id="rId5"/>
    <p:sldId id="369" r:id="rId6"/>
    <p:sldId id="370" r:id="rId7"/>
    <p:sldId id="339" r:id="rId8"/>
    <p:sldId id="343" r:id="rId9"/>
    <p:sldId id="344" r:id="rId10"/>
    <p:sldId id="345" r:id="rId11"/>
    <p:sldId id="346" r:id="rId12"/>
    <p:sldId id="347" r:id="rId13"/>
    <p:sldId id="349" r:id="rId14"/>
    <p:sldId id="350" r:id="rId15"/>
    <p:sldId id="388" r:id="rId16"/>
    <p:sldId id="371" r:id="rId17"/>
    <p:sldId id="389" r:id="rId18"/>
    <p:sldId id="390" r:id="rId19"/>
    <p:sldId id="360" r:id="rId20"/>
    <p:sldId id="385" r:id="rId21"/>
    <p:sldId id="366" r:id="rId22"/>
    <p:sldId id="372" r:id="rId23"/>
    <p:sldId id="340" r:id="rId24"/>
    <p:sldId id="373" r:id="rId25"/>
    <p:sldId id="374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58" r:id="rId35"/>
    <p:sldId id="359" r:id="rId36"/>
    <p:sldId id="386" r:id="rId37"/>
    <p:sldId id="363" r:id="rId38"/>
    <p:sldId id="368" r:id="rId39"/>
    <p:sldId id="367" r:id="rId40"/>
    <p:sldId id="361" r:id="rId41"/>
    <p:sldId id="362" r:id="rId42"/>
    <p:sldId id="351" r:id="rId43"/>
    <p:sldId id="38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17/05/2020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5F3C6-DC01-4F05-BA77-E9C4E54EB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FEAC7C27-DA66-487F-9E5D-D65284664AE4}"/>
              </a:ext>
            </a:extLst>
          </p:cNvPr>
          <p:cNvSpPr txBox="1">
            <a:spLocks/>
          </p:cNvSpPr>
          <p:nvPr/>
        </p:nvSpPr>
        <p:spPr>
          <a:xfrm>
            <a:off x="293780" y="1148658"/>
            <a:ext cx="8518124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/>
              <a:t>For each vertex a in the graph</a:t>
            </a:r>
          </a:p>
          <a:p>
            <a:pPr lvl="1"/>
            <a:r>
              <a:rPr lang="en-AU" sz="2000">
                <a:solidFill>
                  <a:srgbClr val="00B0F0"/>
                </a:solidFill>
              </a:rPr>
              <a:t>dist(s,a) = ∞</a:t>
            </a:r>
          </a:p>
          <a:p>
            <a:r>
              <a:rPr lang="en-AU" sz="2000"/>
              <a:t>dist(s,s) = 0</a:t>
            </a:r>
          </a:p>
          <a:p>
            <a:pPr marL="0" indent="0">
              <a:buFont typeface="Wingdings 2"/>
              <a:buNone/>
            </a:pPr>
            <a:r>
              <a:rPr lang="en-AU" sz="2000"/>
              <a:t>Consider the following operation (relaxation):</a:t>
            </a:r>
          </a:p>
          <a:p>
            <a:r>
              <a:rPr lang="en-AU" sz="2000"/>
              <a:t>For each edge (a, b, w) in the graph  </a:t>
            </a:r>
            <a:r>
              <a:rPr lang="en-AU" sz="200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>
                <a:solidFill>
                  <a:srgbClr val="00B0F0"/>
                </a:solidFill>
              </a:rPr>
              <a:t>dist(s, b) = min(dist(s,b) , dist(s,a) + w)</a:t>
            </a:r>
          </a:p>
          <a:p>
            <a:pPr marL="274320" lvl="1" indent="0">
              <a:buFont typeface="Wingdings"/>
              <a:buNone/>
            </a:pPr>
            <a:endParaRPr lang="en-AU" sz="2000">
              <a:solidFill>
                <a:srgbClr val="00B0F0"/>
              </a:solidFill>
            </a:endParaRPr>
          </a:p>
          <a:p>
            <a:pPr marL="274320" lvl="1" indent="0">
              <a:buFont typeface="Wingdings"/>
              <a:buNone/>
            </a:pPr>
            <a:endParaRPr lang="en-AU" sz="2000">
              <a:solidFill>
                <a:srgbClr val="00B0F0"/>
              </a:solidFill>
            </a:endParaRPr>
          </a:p>
          <a:p>
            <a:pPr lvl="1"/>
            <a:endParaRPr lang="en-AU" sz="200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5F47C-C41B-4118-BB4F-DCEEB03A5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99221C24-43D7-414B-B4DF-55515858AFA4}"/>
              </a:ext>
            </a:extLst>
          </p:cNvPr>
          <p:cNvSpPr txBox="1">
            <a:spLocks/>
          </p:cNvSpPr>
          <p:nvPr/>
        </p:nvSpPr>
        <p:spPr>
          <a:xfrm>
            <a:off x="293780" y="1148658"/>
            <a:ext cx="8518124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/>
              <a:t>For each vertex a in the graph</a:t>
            </a:r>
          </a:p>
          <a:p>
            <a:pPr lvl="1"/>
            <a:r>
              <a:rPr lang="en-AU" sz="2000">
                <a:solidFill>
                  <a:srgbClr val="00B0F0"/>
                </a:solidFill>
              </a:rPr>
              <a:t>dist(s,a) = ∞</a:t>
            </a:r>
          </a:p>
          <a:p>
            <a:r>
              <a:rPr lang="en-AU" sz="2000"/>
              <a:t>dist(s,s) = 0</a:t>
            </a:r>
          </a:p>
          <a:p>
            <a:pPr marL="0" indent="0">
              <a:buFont typeface="Wingdings 2"/>
              <a:buNone/>
            </a:pPr>
            <a:r>
              <a:rPr lang="en-AU" sz="2000"/>
              <a:t>Consider the following operation (relaxation):</a:t>
            </a:r>
          </a:p>
          <a:p>
            <a:r>
              <a:rPr lang="en-AU" sz="2000"/>
              <a:t>For each edge (a, b, w) in the graph  </a:t>
            </a:r>
            <a:r>
              <a:rPr lang="en-AU" sz="200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>
                <a:solidFill>
                  <a:srgbClr val="00B0F0"/>
                </a:solidFill>
              </a:rPr>
              <a:t>dist(s, b) = min(dist(s,b) , dist(s,a) + w)</a:t>
            </a:r>
          </a:p>
          <a:p>
            <a:pPr marL="274320" lvl="1" indent="0">
              <a:buFont typeface="Wingdings"/>
              <a:buNone/>
            </a:pPr>
            <a:endParaRPr lang="en-AU" sz="2000">
              <a:solidFill>
                <a:srgbClr val="00B0F0"/>
              </a:solidFill>
            </a:endParaRPr>
          </a:p>
          <a:p>
            <a:pPr marL="274320" lvl="1" indent="0">
              <a:buFont typeface="Wingdings"/>
              <a:buNone/>
            </a:pPr>
            <a:endParaRPr lang="en-AU" sz="2000">
              <a:solidFill>
                <a:srgbClr val="00B0F0"/>
              </a:solidFill>
            </a:endParaRPr>
          </a:p>
          <a:p>
            <a:pPr lvl="1"/>
            <a:endParaRPr lang="en-AU" sz="200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3345" y="592455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74E0773B-81FB-4281-8C5A-A89F6D633701}"/>
              </a:ext>
            </a:extLst>
          </p:cNvPr>
          <p:cNvSpPr txBox="1">
            <a:spLocks/>
          </p:cNvSpPr>
          <p:nvPr/>
        </p:nvSpPr>
        <p:spPr>
          <a:xfrm>
            <a:off x="293780" y="1148658"/>
            <a:ext cx="8518124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Font typeface="Wingdings 2"/>
              <a:buNone/>
            </a:pPr>
            <a:r>
              <a:rPr lang="en-AU" sz="2000" dirty="0"/>
              <a:t>Consider the following operation (relaxation):</a:t>
            </a:r>
          </a:p>
          <a:p>
            <a:r>
              <a:rPr lang="en-AU" sz="2000" dirty="0"/>
              <a:t>For each edge (a, b, w) in the graph  </a:t>
            </a:r>
            <a:r>
              <a:rPr lang="en-AU" sz="2000" dirty="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b) = min(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s,b</a:t>
            </a:r>
            <a:r>
              <a:rPr lang="en-AU" sz="2000" dirty="0">
                <a:solidFill>
                  <a:srgbClr val="00B0F0"/>
                </a:solidFill>
              </a:rPr>
              <a:t>) ,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Font typeface="Wingdings"/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Font typeface="Wingdings"/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1: Initializations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2: Iteratively estimate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[v] (from source s)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3: Checks and returns false if a negative weight cycle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along the path from s to any other vertex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negative edge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cylce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found in this graph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[...],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116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842665"/>
            <a:ext cx="8518124" cy="5405735"/>
          </a:xfrm>
        </p:spPr>
        <p:txBody>
          <a:bodyPr>
            <a:normAutofit/>
          </a:bodyPr>
          <a:lstStyle/>
          <a:p>
            <a:endParaRPr lang="en-AU" sz="20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000" dirty="0">
                <a:solidFill>
                  <a:schemeClr val="tx1"/>
                </a:solidFill>
              </a:rPr>
              <a:t>We established that the negative cycles do not make sense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AU" sz="20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000" dirty="0">
                <a:solidFill>
                  <a:schemeClr val="tx1"/>
                </a:solidFill>
              </a:rPr>
              <a:t>Can a shortest path from s to t have a positive cycle (i.e., with weight more than zero)?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dirty="0"/>
              <a:t>No, because the path that avoids this cycle will have smaller distance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dirty="0"/>
              <a:t>Also, if the path has a zero-weight cycle, it can be ignored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dirty="0"/>
              <a:t>i.e.,</a:t>
            </a:r>
            <a:r>
              <a:rPr lang="en-AU" dirty="0">
                <a:solidFill>
                  <a:schemeClr val="tx1"/>
                </a:solidFill>
              </a:rPr>
              <a:t> shortest distances can be </a:t>
            </a:r>
            <a:r>
              <a:rPr lang="en-AU" dirty="0"/>
              <a:t>computed by ignoring the non-negative cycles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AU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000" dirty="0">
                <a:solidFill>
                  <a:schemeClr val="tx1"/>
                </a:solidFill>
              </a:rPr>
              <a:t>What is the maximum number of edges in a shortest path between two vertices ignoring zero-weight cycles?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dirty="0"/>
              <a:t>V - 1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7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842666"/>
            <a:ext cx="8518124" cy="2839838"/>
          </a:xfrm>
        </p:spPr>
        <p:txBody>
          <a:bodyPr>
            <a:normAutofit/>
          </a:bodyPr>
          <a:lstStyle/>
          <a:p>
            <a:endParaRPr lang="en-AU" sz="2000" dirty="0"/>
          </a:p>
          <a:p>
            <a:r>
              <a:rPr lang="en-AU" sz="2000" dirty="0"/>
              <a:t>A fact from last week: If P is a shortest path from s to u, and v is the last vertex on P before u, then the part of P from s to v is also a shortest path</a:t>
            </a:r>
          </a:p>
          <a:p>
            <a:r>
              <a:rPr lang="en-AU" sz="2000" dirty="0"/>
              <a:t>Suppose there was a shorter path from s to v, say Q</a:t>
            </a:r>
          </a:p>
          <a:p>
            <a:r>
              <a:rPr lang="en-AU" sz="2000" dirty="0"/>
              <a:t>Weight(Q) + </a:t>
            </a:r>
            <a:r>
              <a:rPr lang="en-AU" sz="2000" dirty="0" err="1"/>
              <a:t>uv</a:t>
            </a:r>
            <a:r>
              <a:rPr lang="en-AU" sz="2000" dirty="0"/>
              <a:t> &lt; weight(P)</a:t>
            </a:r>
          </a:p>
          <a:p>
            <a:r>
              <a:rPr lang="en-AU" sz="2000" dirty="0"/>
              <a:t>But P is the shortest path from s to u</a:t>
            </a:r>
          </a:p>
          <a:p>
            <a:r>
              <a:rPr lang="en-AU" sz="2000" dirty="0"/>
              <a:t>Contradiction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1514AE-C217-4790-9AB6-9283BF7F5DDC}"/>
              </a:ext>
            </a:extLst>
          </p:cNvPr>
          <p:cNvSpPr/>
          <p:nvPr/>
        </p:nvSpPr>
        <p:spPr>
          <a:xfrm>
            <a:off x="1143000" y="48100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FFEFD-8C76-4351-A834-FA8DBAA3210D}"/>
              </a:ext>
            </a:extLst>
          </p:cNvPr>
          <p:cNvSpPr/>
          <p:nvPr/>
        </p:nvSpPr>
        <p:spPr>
          <a:xfrm>
            <a:off x="6019800" y="48100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5C304-36EA-4253-915F-5D80C3CD3222}"/>
              </a:ext>
            </a:extLst>
          </p:cNvPr>
          <p:cNvSpPr/>
          <p:nvPr/>
        </p:nvSpPr>
        <p:spPr>
          <a:xfrm>
            <a:off x="7309848" y="481009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91ADD-A2EC-4AC3-85B7-0EF92B4B1E1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49323" y="5063261"/>
            <a:ext cx="437047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14DD3-42DE-4D5A-A3E6-FC0C121633E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526123" y="5063260"/>
            <a:ext cx="7837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2B85AF9-FF3E-40FD-B161-61236B89B135}"/>
              </a:ext>
            </a:extLst>
          </p:cNvPr>
          <p:cNvSpPr/>
          <p:nvPr/>
        </p:nvSpPr>
        <p:spPr>
          <a:xfrm rot="5400000">
            <a:off x="4226424" y="2395445"/>
            <a:ext cx="506323" cy="6673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FAE06-AFA8-482F-8E76-60DD6542345A}"/>
              </a:ext>
            </a:extLst>
          </p:cNvPr>
          <p:cNvSpPr txBox="1"/>
          <p:nvPr/>
        </p:nvSpPr>
        <p:spPr>
          <a:xfrm>
            <a:off x="4305300" y="6031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3950CE2-A845-438F-B2EA-3C41ECAF69A9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3834562" y="2371699"/>
            <a:ext cx="12700" cy="4876800"/>
          </a:xfrm>
          <a:prstGeom prst="curvedConnector3">
            <a:avLst>
              <a:gd name="adj1" fmla="val 5784465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113E78-2C3F-415C-A98B-4F094ADD1C66}"/>
              </a:ext>
            </a:extLst>
          </p:cNvPr>
          <p:cNvSpPr txBox="1"/>
          <p:nvPr/>
        </p:nvSpPr>
        <p:spPr>
          <a:xfrm>
            <a:off x="3805709" y="366028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810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1066205"/>
            <a:ext cx="8518124" cy="5258395"/>
          </a:xfrm>
        </p:spPr>
        <p:txBody>
          <a:bodyPr>
            <a:normAutofit/>
          </a:bodyPr>
          <a:lstStyle/>
          <a:p>
            <a:r>
              <a:rPr lang="en-AU" sz="2000" b="1" dirty="0"/>
              <a:t>After </a:t>
            </a:r>
            <a:r>
              <a:rPr lang="en-AU" sz="2000" b="1" dirty="0" err="1"/>
              <a:t>i</a:t>
            </a:r>
            <a:r>
              <a:rPr lang="en-AU" sz="2000" b="1" dirty="0"/>
              <a:t> repetitions</a:t>
            </a:r>
          </a:p>
          <a:p>
            <a:r>
              <a:rPr lang="en-AU" sz="2000" b="1" dirty="0">
                <a:solidFill>
                  <a:srgbClr val="FF0000"/>
                </a:solidFill>
              </a:rPr>
              <a:t>Invariant1: </a:t>
            </a:r>
            <a:r>
              <a:rPr lang="en-AU" sz="2000" dirty="0">
                <a:solidFill>
                  <a:srgbClr val="00B0F0"/>
                </a:solidFill>
              </a:rPr>
              <a:t>If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[u] is not inf, then it is the length of some path from s to u</a:t>
            </a:r>
          </a:p>
          <a:p>
            <a:r>
              <a:rPr lang="en-AU" sz="2000" b="1" dirty="0">
                <a:solidFill>
                  <a:srgbClr val="FF0000"/>
                </a:solidFill>
              </a:rPr>
              <a:t>Invariant2: </a:t>
            </a:r>
            <a:r>
              <a:rPr lang="en-AU" sz="2000" dirty="0">
                <a:solidFill>
                  <a:srgbClr val="00B0F0"/>
                </a:solidFill>
              </a:rPr>
              <a:t>If there is path from s to u with at most </a:t>
            </a:r>
            <a:r>
              <a:rPr lang="en-AU" sz="2000" dirty="0" err="1">
                <a:solidFill>
                  <a:srgbClr val="00B0F0"/>
                </a:solidFill>
              </a:rPr>
              <a:t>i</a:t>
            </a:r>
            <a:r>
              <a:rPr lang="en-AU" sz="2000" dirty="0">
                <a:solidFill>
                  <a:srgbClr val="00B0F0"/>
                </a:solidFill>
              </a:rPr>
              <a:t> edges, then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[u] is at most the length of the shortest path from s to u with at most </a:t>
            </a:r>
            <a:r>
              <a:rPr lang="en-AU" sz="2000" dirty="0" err="1">
                <a:solidFill>
                  <a:srgbClr val="00B0F0"/>
                </a:solidFill>
              </a:rPr>
              <a:t>i</a:t>
            </a:r>
            <a:r>
              <a:rPr lang="en-AU" sz="2000" dirty="0">
                <a:solidFill>
                  <a:srgbClr val="00B0F0"/>
                </a:solidFill>
              </a:rPr>
              <a:t> edges</a:t>
            </a:r>
          </a:p>
          <a:p>
            <a:pPr marL="0" indent="0">
              <a:buNone/>
            </a:pPr>
            <a:r>
              <a:rPr lang="en-AU" sz="2000" dirty="0"/>
              <a:t>Base case, </a:t>
            </a:r>
            <a:r>
              <a:rPr lang="en-AU" sz="2000" dirty="0" err="1"/>
              <a:t>i</a:t>
            </a:r>
            <a:r>
              <a:rPr lang="en-AU" sz="2000" dirty="0"/>
              <a:t>=0:</a:t>
            </a:r>
          </a:p>
          <a:p>
            <a:r>
              <a:rPr lang="en-AU" sz="2000" dirty="0"/>
              <a:t>All distances except s are inf</a:t>
            </a:r>
          </a:p>
          <a:p>
            <a:r>
              <a:rPr lang="en-AU" sz="2000" dirty="0"/>
              <a:t>There are no paths with 0 edges from s to any non-s vertex</a:t>
            </a:r>
          </a:p>
          <a:p>
            <a:endParaRPr lang="en-AU" sz="2000" dirty="0"/>
          </a:p>
          <a:p>
            <a:r>
              <a:rPr lang="en-AU" sz="2000" dirty="0"/>
              <a:t>Inductive step for inv1:</a:t>
            </a:r>
          </a:p>
          <a:p>
            <a:r>
              <a:rPr lang="en-AU" sz="2000" dirty="0"/>
              <a:t>Consider the moment when a distance of a vertex is updated by </a:t>
            </a:r>
            <a:r>
              <a:rPr lang="en-AU" sz="2000" dirty="0" err="1"/>
              <a:t>dist</a:t>
            </a:r>
            <a:r>
              <a:rPr lang="en-AU" sz="2000" dirty="0"/>
              <a:t>[u] = </a:t>
            </a:r>
            <a:r>
              <a:rPr lang="en-AU" sz="2000" dirty="0" err="1"/>
              <a:t>dist</a:t>
            </a:r>
            <a:r>
              <a:rPr lang="en-AU" sz="2000" dirty="0"/>
              <a:t>[v] + weight(vu). </a:t>
            </a:r>
          </a:p>
          <a:p>
            <a:r>
              <a:rPr lang="en-AU" sz="2000" dirty="0"/>
              <a:t>By inductive assumption </a:t>
            </a:r>
            <a:r>
              <a:rPr lang="en-AU" sz="2000" dirty="0" err="1"/>
              <a:t>dist</a:t>
            </a:r>
            <a:r>
              <a:rPr lang="en-AU" sz="2000" dirty="0"/>
              <a:t>[v] is the length of some path from s to v, we have also found a path from s to u</a:t>
            </a:r>
            <a:endParaRPr lang="en-AU" sz="27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36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1066205"/>
            <a:ext cx="8518124" cy="5258395"/>
          </a:xfrm>
        </p:spPr>
        <p:txBody>
          <a:bodyPr>
            <a:normAutofit/>
          </a:bodyPr>
          <a:lstStyle/>
          <a:p>
            <a:r>
              <a:rPr lang="en-AU" sz="2000" b="1" dirty="0"/>
              <a:t>After </a:t>
            </a:r>
            <a:r>
              <a:rPr lang="en-AU" sz="2000" b="1" dirty="0" err="1"/>
              <a:t>i</a:t>
            </a:r>
            <a:r>
              <a:rPr lang="en-AU" sz="2000" b="1" dirty="0"/>
              <a:t> repetitions</a:t>
            </a:r>
          </a:p>
          <a:p>
            <a:r>
              <a:rPr lang="en-AU" sz="2000" b="1" dirty="0">
                <a:solidFill>
                  <a:srgbClr val="FF0000"/>
                </a:solidFill>
              </a:rPr>
              <a:t>Invariant1: </a:t>
            </a:r>
            <a:r>
              <a:rPr lang="en-AU" sz="2000" dirty="0">
                <a:solidFill>
                  <a:srgbClr val="00B0F0"/>
                </a:solidFill>
              </a:rPr>
              <a:t>If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[u] is not inf, then it is the length of some path from s to u</a:t>
            </a:r>
          </a:p>
          <a:p>
            <a:r>
              <a:rPr lang="en-AU" sz="2000" b="1" dirty="0">
                <a:solidFill>
                  <a:srgbClr val="FF0000"/>
                </a:solidFill>
              </a:rPr>
              <a:t>Invariant2: </a:t>
            </a:r>
            <a:r>
              <a:rPr lang="en-AU" sz="2000" dirty="0">
                <a:solidFill>
                  <a:srgbClr val="00B0F0"/>
                </a:solidFill>
              </a:rPr>
              <a:t>If there is path from s to u with at most </a:t>
            </a:r>
            <a:r>
              <a:rPr lang="en-AU" sz="2000" dirty="0" err="1">
                <a:solidFill>
                  <a:srgbClr val="00B0F0"/>
                </a:solidFill>
              </a:rPr>
              <a:t>i</a:t>
            </a:r>
            <a:r>
              <a:rPr lang="en-AU" sz="2000" dirty="0">
                <a:solidFill>
                  <a:srgbClr val="00B0F0"/>
                </a:solidFill>
              </a:rPr>
              <a:t> edges, then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[u] is at most the length of the shortest path from s to u with at most </a:t>
            </a:r>
            <a:r>
              <a:rPr lang="en-AU" sz="2000" dirty="0" err="1">
                <a:solidFill>
                  <a:srgbClr val="00B0F0"/>
                </a:solidFill>
              </a:rPr>
              <a:t>i</a:t>
            </a:r>
            <a:r>
              <a:rPr lang="en-AU" sz="2000" dirty="0">
                <a:solidFill>
                  <a:srgbClr val="00B0F0"/>
                </a:solidFill>
              </a:rPr>
              <a:t> edges</a:t>
            </a:r>
          </a:p>
          <a:p>
            <a:pPr marL="0" indent="0">
              <a:buNone/>
            </a:pPr>
            <a:r>
              <a:rPr lang="en-AU" sz="2000" dirty="0"/>
              <a:t>Inductive step (before iteration </a:t>
            </a:r>
            <a:r>
              <a:rPr lang="en-AU" sz="2000" dirty="0" err="1"/>
              <a:t>i</a:t>
            </a:r>
            <a:r>
              <a:rPr lang="en-AU" sz="2000" dirty="0"/>
              <a:t>):</a:t>
            </a:r>
          </a:p>
          <a:p>
            <a:r>
              <a:rPr lang="en-AU" sz="2000" dirty="0"/>
              <a:t>Consider a shortest path P from s to u with at most </a:t>
            </a:r>
            <a:r>
              <a:rPr lang="en-AU" sz="2000" dirty="0" err="1"/>
              <a:t>i</a:t>
            </a:r>
            <a:r>
              <a:rPr lang="en-AU" sz="2000" dirty="0"/>
              <a:t> edges (we have not found this path yet, we are going to find it in iteration </a:t>
            </a:r>
            <a:r>
              <a:rPr lang="en-AU" sz="2000" dirty="0" err="1"/>
              <a:t>i</a:t>
            </a:r>
            <a:r>
              <a:rPr lang="en-AU" sz="2000" dirty="0"/>
              <a:t>)</a:t>
            </a:r>
          </a:p>
          <a:p>
            <a:r>
              <a:rPr lang="en-AU" sz="2000" dirty="0"/>
              <a:t>Let v be the last vertex before u on P</a:t>
            </a:r>
          </a:p>
          <a:p>
            <a:r>
              <a:rPr lang="en-AU" sz="2000" dirty="0"/>
              <a:t>So P without vu is a shortest path from s to u (of length i-1)</a:t>
            </a:r>
          </a:p>
          <a:p>
            <a:endParaRPr lang="en-AU" sz="27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72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1066205"/>
            <a:ext cx="8518124" cy="5258395"/>
          </a:xfrm>
        </p:spPr>
        <p:txBody>
          <a:bodyPr>
            <a:normAutofit/>
          </a:bodyPr>
          <a:lstStyle/>
          <a:p>
            <a:r>
              <a:rPr lang="en-AU" sz="2000" b="1" dirty="0"/>
              <a:t>After </a:t>
            </a:r>
            <a:r>
              <a:rPr lang="en-AU" sz="2000" b="1" dirty="0" err="1"/>
              <a:t>i</a:t>
            </a:r>
            <a:r>
              <a:rPr lang="en-AU" sz="2000" b="1" dirty="0"/>
              <a:t> repetitions</a:t>
            </a:r>
          </a:p>
          <a:p>
            <a:r>
              <a:rPr lang="en-AU" sz="2000" b="1" dirty="0">
                <a:solidFill>
                  <a:srgbClr val="FF0000"/>
                </a:solidFill>
              </a:rPr>
              <a:t>Invariant1: </a:t>
            </a:r>
            <a:r>
              <a:rPr lang="en-AU" sz="2000" dirty="0">
                <a:solidFill>
                  <a:srgbClr val="00B0F0"/>
                </a:solidFill>
              </a:rPr>
              <a:t>If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[u] is not inf, then it is the length of some path from s to u</a:t>
            </a:r>
          </a:p>
          <a:p>
            <a:r>
              <a:rPr lang="en-AU" sz="2000" b="1" dirty="0">
                <a:solidFill>
                  <a:srgbClr val="FF0000"/>
                </a:solidFill>
              </a:rPr>
              <a:t>Invariant2: </a:t>
            </a:r>
            <a:r>
              <a:rPr lang="en-AU" sz="2000" dirty="0">
                <a:solidFill>
                  <a:srgbClr val="00B0F0"/>
                </a:solidFill>
              </a:rPr>
              <a:t>If there is path from s to u with at most </a:t>
            </a:r>
            <a:r>
              <a:rPr lang="en-AU" sz="2000" dirty="0" err="1">
                <a:solidFill>
                  <a:srgbClr val="00B0F0"/>
                </a:solidFill>
              </a:rPr>
              <a:t>i</a:t>
            </a:r>
            <a:r>
              <a:rPr lang="en-AU" sz="2000" dirty="0">
                <a:solidFill>
                  <a:srgbClr val="00B0F0"/>
                </a:solidFill>
              </a:rPr>
              <a:t> edges, then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[u] is at most the length of the shortest path from s to u with at most </a:t>
            </a:r>
            <a:r>
              <a:rPr lang="en-AU" sz="2000" dirty="0" err="1">
                <a:solidFill>
                  <a:srgbClr val="00B0F0"/>
                </a:solidFill>
              </a:rPr>
              <a:t>i</a:t>
            </a:r>
            <a:r>
              <a:rPr lang="en-AU" sz="2000" dirty="0">
                <a:solidFill>
                  <a:srgbClr val="00B0F0"/>
                </a:solidFill>
              </a:rPr>
              <a:t> edges</a:t>
            </a:r>
          </a:p>
          <a:p>
            <a:pPr marL="0" indent="0">
              <a:buNone/>
            </a:pPr>
            <a:r>
              <a:rPr lang="en-AU" sz="2000" dirty="0"/>
              <a:t>Inductive step (before iteration </a:t>
            </a:r>
            <a:r>
              <a:rPr lang="en-AU" sz="2000" dirty="0" err="1"/>
              <a:t>i</a:t>
            </a:r>
            <a:r>
              <a:rPr lang="en-AU" sz="2000" dirty="0"/>
              <a:t>):</a:t>
            </a:r>
          </a:p>
          <a:p>
            <a:r>
              <a:rPr lang="en-AU" sz="2000" dirty="0"/>
              <a:t>By assumption, </a:t>
            </a:r>
            <a:r>
              <a:rPr lang="en-AU" sz="2000" dirty="0" err="1"/>
              <a:t>dist</a:t>
            </a:r>
            <a:r>
              <a:rPr lang="en-AU" sz="2000" dirty="0"/>
              <a:t>[v] is at most the length of the shortest path from s to u with at most i-1 edges</a:t>
            </a:r>
          </a:p>
          <a:p>
            <a:r>
              <a:rPr lang="en-AU" sz="2000" dirty="0"/>
              <a:t>So </a:t>
            </a:r>
            <a:r>
              <a:rPr lang="en-AU" sz="2000" dirty="0" err="1"/>
              <a:t>dist</a:t>
            </a:r>
            <a:r>
              <a:rPr lang="en-AU" sz="2000" dirty="0"/>
              <a:t>[v] + weight(vu) is at most the length of P</a:t>
            </a:r>
          </a:p>
          <a:p>
            <a:r>
              <a:rPr lang="en-AU" sz="2000" dirty="0"/>
              <a:t>Since we compare </a:t>
            </a:r>
            <a:r>
              <a:rPr lang="en-AU" sz="2000" dirty="0" err="1"/>
              <a:t>dist</a:t>
            </a:r>
            <a:r>
              <a:rPr lang="en-AU" sz="2000" dirty="0"/>
              <a:t>[u] with </a:t>
            </a:r>
            <a:r>
              <a:rPr lang="en-AU" sz="2000" dirty="0" err="1"/>
              <a:t>dist</a:t>
            </a:r>
            <a:r>
              <a:rPr lang="en-AU" sz="2000" dirty="0"/>
              <a:t>[v] + weight(vu) in </a:t>
            </a:r>
            <a:r>
              <a:rPr lang="en-AU" sz="2000" dirty="0" err="1"/>
              <a:t>interation</a:t>
            </a:r>
            <a:r>
              <a:rPr lang="en-AU" sz="2000" dirty="0"/>
              <a:t> </a:t>
            </a:r>
            <a:r>
              <a:rPr lang="en-AU" sz="2000" dirty="0" err="1"/>
              <a:t>i</a:t>
            </a:r>
            <a:r>
              <a:rPr lang="en-AU" sz="2000" dirty="0"/>
              <a:t>, we will find P if it is better than </a:t>
            </a:r>
            <a:r>
              <a:rPr lang="en-AU" sz="2000" dirty="0" err="1"/>
              <a:t>dist</a:t>
            </a:r>
            <a:r>
              <a:rPr lang="en-AU" sz="2000" dirty="0"/>
              <a:t>[u]</a:t>
            </a:r>
          </a:p>
          <a:p>
            <a:r>
              <a:rPr lang="en-AU" sz="2000" dirty="0"/>
              <a:t>So after </a:t>
            </a:r>
            <a:r>
              <a:rPr lang="en-AU" sz="2000" dirty="0" err="1"/>
              <a:t>i</a:t>
            </a:r>
            <a:r>
              <a:rPr lang="en-AU" sz="2000" dirty="0"/>
              <a:t> iterations, </a:t>
            </a:r>
            <a:r>
              <a:rPr lang="en-AU" sz="2000" dirty="0" err="1"/>
              <a:t>dist</a:t>
            </a:r>
            <a:r>
              <a:rPr lang="en-AU" sz="2000" dirty="0"/>
              <a:t>[u] is at most the length of the shortest path from s to u (since that is what we assumed P to be)</a:t>
            </a:r>
          </a:p>
          <a:p>
            <a:endParaRPr lang="en-AU" sz="27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41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55966" y="4728865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34017" y="5542873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38" idx="3"/>
          </p:cNvCxnSpPr>
          <p:nvPr/>
        </p:nvCxnSpPr>
        <p:spPr>
          <a:xfrm flipV="1">
            <a:off x="6555966" y="4888566"/>
            <a:ext cx="1598149" cy="11602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9643" y="5795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225" y="5869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49643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212" y="4530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29089" y="58279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0671" y="5901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79966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1548" y="45303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601843" y="51106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412" y="5179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652968" cy="3058549"/>
          </a:xfrm>
        </p:spPr>
        <p:txBody>
          <a:bodyPr>
            <a:normAutofit fontScale="62500" lnSpcReduction="20000"/>
          </a:bodyPr>
          <a:lstStyle/>
          <a:p>
            <a:endParaRPr lang="en-AU" sz="2800" dirty="0"/>
          </a:p>
          <a:p>
            <a:r>
              <a:rPr lang="en-AU" sz="3200" dirty="0">
                <a:solidFill>
                  <a:schemeClr val="tx1"/>
                </a:solidFill>
              </a:rPr>
              <a:t>If V-</a:t>
            </a:r>
            <a:r>
              <a:rPr lang="en-AU" sz="3200" dirty="0" err="1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iteration reduces the distance of a vertex, this means that there is a shortest path with at least V edges which implies that there is a negative cycle. </a:t>
            </a:r>
          </a:p>
          <a:p>
            <a:r>
              <a:rPr lang="en-AU" sz="3200" dirty="0"/>
              <a:t>Consider the graph with vertices </a:t>
            </a:r>
            <a:r>
              <a:rPr lang="en-AU" sz="3200" dirty="0">
                <a:solidFill>
                  <a:srgbClr val="00B0F0"/>
                </a:solidFill>
              </a:rPr>
              <a:t>s, u, v, </a:t>
            </a:r>
            <a:r>
              <a:rPr lang="en-AU" sz="3200" dirty="0"/>
              <a:t>and</a:t>
            </a:r>
            <a:r>
              <a:rPr lang="en-AU" sz="3200" dirty="0">
                <a:solidFill>
                  <a:srgbClr val="00B0F0"/>
                </a:solidFill>
              </a:rPr>
              <a:t> t</a:t>
            </a:r>
            <a:r>
              <a:rPr lang="en-AU" sz="3200" dirty="0"/>
              <a:t> and assume we have run (V-1 = 3) iterations.</a:t>
            </a:r>
          </a:p>
          <a:p>
            <a:r>
              <a:rPr lang="en-AU" sz="3200" dirty="0"/>
              <a:t>In the 4</a:t>
            </a:r>
            <a:r>
              <a:rPr lang="en-AU" sz="3200" baseline="30000" dirty="0"/>
              <a:t>th</a:t>
            </a:r>
            <a:r>
              <a:rPr lang="en-AU" sz="3200" dirty="0"/>
              <a:t> iteration, the weight of at least one vertex will be reduced (due to the presence of a negative cycle).</a:t>
            </a:r>
          </a:p>
          <a:p>
            <a:r>
              <a:rPr lang="en-AU" sz="3200" dirty="0">
                <a:solidFill>
                  <a:srgbClr val="FF0000"/>
                </a:solidFill>
              </a:rPr>
              <a:t>Important:</a:t>
            </a:r>
            <a:r>
              <a:rPr lang="en-AU" sz="3200" dirty="0"/>
              <a:t> Bellman-Ford Algorithm finds negative cycles only if such cycle is reachable from the source vertex</a:t>
            </a:r>
          </a:p>
          <a:p>
            <a:pPr lvl="1"/>
            <a:r>
              <a:rPr lang="en-AU" dirty="0"/>
              <a:t>E.g., if x is the source vertex, the algorithm will not detect the negative cycle</a:t>
            </a:r>
          </a:p>
          <a:p>
            <a:endParaRPr lang="en-AU" sz="32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23792" y="488856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45162" y="608115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52460" y="5750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11971" y="5235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26182" y="51735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8062" y="5742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cxnSp>
        <p:nvCxnSpPr>
          <p:cNvPr id="44" name="Straight Connector 43"/>
          <p:cNvCxnSpPr>
            <a:endCxn id="38" idx="3"/>
          </p:cNvCxnSpPr>
          <p:nvPr/>
        </p:nvCxnSpPr>
        <p:spPr>
          <a:xfrm flipV="1">
            <a:off x="6607015" y="4888566"/>
            <a:ext cx="1547100" cy="112272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03014" y="4664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3614" y="5105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31414" y="4267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6285" y="60711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5412" y="43013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12" idx="2"/>
          </p:cNvCxnSpPr>
          <p:nvPr/>
        </p:nvCxnSpPr>
        <p:spPr>
          <a:xfrm>
            <a:off x="5018427" y="5548528"/>
            <a:ext cx="1031216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28" idx="6"/>
          </p:cNvCxnSpPr>
          <p:nvPr/>
        </p:nvCxnSpPr>
        <p:spPr>
          <a:xfrm flipH="1">
            <a:off x="6555966" y="4709554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 flipH="1">
            <a:off x="6123792" y="4899731"/>
            <a:ext cx="40010" cy="97008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6285" y="60934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38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1" grpId="0"/>
      <p:bldP spid="33" grpId="0"/>
      <p:bldP spid="34" grpId="0"/>
      <p:bldP spid="34" grpId="1"/>
      <p:bldP spid="35" grpId="0"/>
      <p:bldP spid="35" grpId="1"/>
      <p:bldP spid="41" grpId="0"/>
      <p:bldP spid="41" grpId="1"/>
      <p:bldP spid="56" grpId="0"/>
      <p:bldP spid="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9: Bellman Ford and Floyd-</a:t>
            </a:r>
            <a:r>
              <a:rPr lang="en-AU" dirty="0" err="1">
                <a:solidFill>
                  <a:srgbClr val="C00000"/>
                </a:solidFill>
              </a:rPr>
              <a:t>Warshall</a:t>
            </a:r>
            <a:r>
              <a:rPr lang="en-AU" dirty="0">
                <a:solidFill>
                  <a:srgbClr val="C00000"/>
                </a:solidFill>
              </a:rPr>
              <a:t> Algorithms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BF2959F6-0B4E-4135-A6BE-C401D007FE1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652968" cy="5257800"/>
          </a:xfrm>
        </p:spPr>
        <p:txBody>
          <a:bodyPr>
            <a:normAutofit/>
          </a:bodyPr>
          <a:lstStyle/>
          <a:p>
            <a:r>
              <a:rPr lang="en-AU" sz="2800" dirty="0"/>
              <a:t>How could we modify Bellman-Ford to determine </a:t>
            </a:r>
            <a:r>
              <a:rPr lang="en-AU" sz="2800" b="1" dirty="0"/>
              <a:t>which</a:t>
            </a:r>
            <a:r>
              <a:rPr lang="en-AU" sz="2800" dirty="0"/>
              <a:t> vertices have valid distances, and which are affected by the negative cycle?</a:t>
            </a:r>
          </a:p>
          <a:p>
            <a:endParaRPr lang="en-AU" sz="2800" dirty="0"/>
          </a:p>
          <a:p>
            <a:r>
              <a:rPr lang="en-AU" sz="2800" dirty="0"/>
              <a:t>Hint: </a:t>
            </a:r>
          </a:p>
          <a:p>
            <a:pPr lvl="1"/>
            <a:r>
              <a:rPr lang="en-AU" sz="2300" dirty="0"/>
              <a:t>The V</a:t>
            </a:r>
            <a:r>
              <a:rPr lang="en-AU" sz="2300" baseline="30000" dirty="0"/>
              <a:t>th</a:t>
            </a:r>
            <a:r>
              <a:rPr lang="en-AU" sz="2300" dirty="0"/>
              <a:t> iteration tells us that a negative cycle exists</a:t>
            </a:r>
          </a:p>
          <a:p>
            <a:pPr lvl="1"/>
            <a:r>
              <a:rPr lang="en-AU" sz="2300" dirty="0"/>
              <a:t>Which vertices must reachable from the negative cycle after the V</a:t>
            </a:r>
            <a:r>
              <a:rPr lang="en-AU" sz="2300" baseline="30000" dirty="0"/>
              <a:t>th</a:t>
            </a:r>
            <a:r>
              <a:rPr lang="en-AU" sz="2300" dirty="0"/>
              <a:t> iteration?</a:t>
            </a:r>
          </a:p>
        </p:txBody>
      </p:sp>
    </p:spTree>
    <p:extLst>
      <p:ext uri="{BB962C8B-B14F-4D97-AF65-F5344CB8AC3E}">
        <p14:creationId xmlns:p14="http://schemas.microsoft.com/office/powerpoint/2010/main" val="2083964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55198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 Paths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Problem</a:t>
            </a:r>
          </a:p>
          <a:p>
            <a:r>
              <a:rPr lang="en-AU" sz="2000" dirty="0"/>
              <a:t>Return shortest distances between </a:t>
            </a:r>
            <a:r>
              <a:rPr lang="en-AU" sz="2000" b="1" dirty="0"/>
              <a:t>all</a:t>
            </a:r>
            <a:r>
              <a:rPr lang="en-AU" sz="2000" dirty="0"/>
              <a:t> pairs of vertices in a connected graph.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unweighted graphs: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Breadth-First Search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O(V(V+E)) = O(V</a:t>
            </a:r>
            <a:r>
              <a:rPr lang="en-AU" sz="2000" baseline="30000" dirty="0"/>
              <a:t>2</a:t>
            </a:r>
            <a:r>
              <a:rPr lang="en-AU" sz="2000" dirty="0"/>
              <a:t> + EV) </a:t>
            </a:r>
            <a:r>
              <a:rPr lang="en-AU" sz="2000" dirty="0">
                <a:sym typeface="Wingdings" panose="05000000000000000000" pitchFamily="2" charset="2"/>
              </a:rPr>
              <a:t></a:t>
            </a:r>
            <a:r>
              <a:rPr lang="en-AU" sz="2000" dirty="0"/>
              <a:t> O(EV)  </a:t>
            </a:r>
            <a:r>
              <a:rPr lang="en-AU" sz="2000" dirty="0">
                <a:solidFill>
                  <a:srgbClr val="00B050"/>
                </a:solidFill>
              </a:rPr>
              <a:t>[for connected graphs O(V) </a:t>
            </a:r>
            <a:r>
              <a:rPr lang="en-AU" sz="2000" dirty="0">
                <a:solidFill>
                  <a:srgbClr val="00B050"/>
                </a:solidFill>
                <a:latin typeface="Arial Black" panose="020B0A04020102020204" pitchFamily="34" charset="0"/>
              </a:rPr>
              <a:t>≤ </a:t>
            </a:r>
            <a:r>
              <a:rPr lang="en-AU" sz="2000" dirty="0">
                <a:solidFill>
                  <a:srgbClr val="00B050"/>
                </a:solidFill>
              </a:rPr>
              <a:t>O(E)]</a:t>
            </a:r>
          </a:p>
          <a:p>
            <a:pPr marL="0" indent="0">
              <a:buNone/>
            </a:pPr>
            <a:r>
              <a:rPr lang="en-AU" sz="2000" dirty="0"/>
              <a:t>For dense graphs: E is O(V</a:t>
            </a:r>
            <a:r>
              <a:rPr lang="en-AU" sz="2000" baseline="30000" dirty="0"/>
              <a:t>2</a:t>
            </a:r>
            <a:r>
              <a:rPr lang="en-AU" sz="2000" dirty="0"/>
              <a:t>), therefore total cost is </a:t>
            </a:r>
            <a:r>
              <a:rPr lang="en-AU" sz="2000" dirty="0">
                <a:sym typeface="Wingdings" panose="05000000000000000000" pitchFamily="2" charset="2"/>
              </a:rPr>
              <a:t>O(</a:t>
            </a:r>
            <a:r>
              <a:rPr lang="en-AU" sz="2000" dirty="0"/>
              <a:t>V</a:t>
            </a:r>
            <a:r>
              <a:rPr lang="en-AU" sz="2000" baseline="30000" dirty="0"/>
              <a:t>3</a:t>
            </a:r>
            <a:r>
              <a:rPr lang="en-AU" sz="2000" dirty="0"/>
              <a:t> ) for dense graphs</a:t>
            </a:r>
          </a:p>
        </p:txBody>
      </p:sp>
    </p:spTree>
    <p:extLst>
      <p:ext uri="{BB962C8B-B14F-4D97-AF65-F5344CB8AC3E}">
        <p14:creationId xmlns:p14="http://schemas.microsoft.com/office/powerpoint/2010/main" val="5840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 Paths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(with non-negative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Dijkstra’s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O(V(E log V)) = O(EV log V)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3</a:t>
            </a:r>
            <a:r>
              <a:rPr lang="en-AU" sz="2000" dirty="0"/>
              <a:t> log V)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 Paths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(allowing 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Bellman-Ford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O(V(VE)) = O(V</a:t>
            </a:r>
            <a:r>
              <a:rPr lang="en-AU" sz="2000" baseline="30000" dirty="0"/>
              <a:t>2</a:t>
            </a:r>
            <a:r>
              <a:rPr lang="en-AU" sz="2000" dirty="0"/>
              <a:t> E)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4</a:t>
            </a:r>
            <a:r>
              <a:rPr lang="en-AU" sz="2000" dirty="0"/>
              <a:t> 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Can we do better?</a:t>
            </a:r>
          </a:p>
          <a:p>
            <a:r>
              <a:rPr lang="en-AU" sz="2000" dirty="0"/>
              <a:t>Yes, Floyd-</a:t>
            </a:r>
            <a:r>
              <a:rPr lang="en-AU" sz="2000" dirty="0" err="1"/>
              <a:t>Warshall</a:t>
            </a:r>
            <a:r>
              <a:rPr lang="en-AU" sz="2000" dirty="0"/>
              <a:t> Algorithm returns all-pairs shortest distances in O(V</a:t>
            </a:r>
            <a:r>
              <a:rPr lang="en-AU" sz="2000" baseline="30000" dirty="0"/>
              <a:t>3</a:t>
            </a:r>
            <a:r>
              <a:rPr lang="en-AU" sz="2000" dirty="0"/>
              <a:t> ) for graphs allowing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31033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36675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24" grpId="0"/>
      <p:bldP spid="25" grpId="0"/>
      <p:bldP spid="26" grpId="0"/>
      <p:bldP spid="32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15343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6571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1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52175-2BD6-473A-AA01-EE54A3672655}"/>
              </a:ext>
            </a:extLst>
          </p:cNvPr>
          <p:cNvCxnSpPr/>
          <p:nvPr/>
        </p:nvCxnSpPr>
        <p:spPr>
          <a:xfrm flipV="1">
            <a:off x="6860812" y="4935316"/>
            <a:ext cx="0" cy="8235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1B376A9-91BF-4E42-9A6D-7D58ABD7D006}"/>
              </a:ext>
            </a:extLst>
          </p:cNvPr>
          <p:cNvSpPr txBox="1"/>
          <p:nvPr/>
        </p:nvSpPr>
        <p:spPr>
          <a:xfrm>
            <a:off x="6844571" y="5188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7138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57485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2AB509-0529-4811-8716-54512301800D}"/>
              </a:ext>
            </a:extLst>
          </p:cNvPr>
          <p:cNvCxnSpPr/>
          <p:nvPr/>
        </p:nvCxnSpPr>
        <p:spPr>
          <a:xfrm flipV="1">
            <a:off x="6860812" y="4935316"/>
            <a:ext cx="0" cy="8235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9F0E75-95EC-40D2-99B2-F10678D041EE}"/>
              </a:ext>
            </a:extLst>
          </p:cNvPr>
          <p:cNvSpPr txBox="1"/>
          <p:nvPr/>
        </p:nvSpPr>
        <p:spPr>
          <a:xfrm>
            <a:off x="6844571" y="5188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028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/>
              <a:t>Unit notes: Chapter 13</a:t>
            </a:r>
            <a:endParaRPr lang="en-AU" sz="2400" dirty="0"/>
          </a:p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24.1 Bellman-Ford Algorithm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hlinkClick r:id="rId2"/>
              </a:rPr>
              <a:t>http://www.csse.monash.edu.au/~lloyd/tildeAlgDS/Graph/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>
                <a:hlinkClick r:id="rId3"/>
              </a:rPr>
              <a:t>http://www.csse.monash.edu.au/~lloyd/tildeAlgDS/Graph/Directed/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5AAF3-5FB5-4720-AB3F-A89A71A1616E}"/>
              </a:ext>
            </a:extLst>
          </p:cNvPr>
          <p:cNvCxnSpPr/>
          <p:nvPr/>
        </p:nvCxnSpPr>
        <p:spPr>
          <a:xfrm flipV="1">
            <a:off x="6860812" y="4935316"/>
            <a:ext cx="0" cy="8235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AA5CD4-59B2-40D4-8006-FA5C8E865434}"/>
              </a:ext>
            </a:extLst>
          </p:cNvPr>
          <p:cNvSpPr txBox="1"/>
          <p:nvPr/>
        </p:nvSpPr>
        <p:spPr>
          <a:xfrm>
            <a:off x="6844571" y="5188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539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8FDAA3-B022-4C07-B7EF-7CB40F9AF95E}"/>
              </a:ext>
            </a:extLst>
          </p:cNvPr>
          <p:cNvSpPr txBox="1"/>
          <p:nvPr/>
        </p:nvSpPr>
        <p:spPr>
          <a:xfrm>
            <a:off x="4188004" y="3736958"/>
            <a:ext cx="373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 exists, but AD is currently inf, so we cannot update BD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28C86-FFEB-4EA5-9F83-92D0227DAB4D}"/>
              </a:ext>
            </a:extLst>
          </p:cNvPr>
          <p:cNvCxnSpPr/>
          <p:nvPr/>
        </p:nvCxnSpPr>
        <p:spPr>
          <a:xfrm flipV="1">
            <a:off x="6860812" y="4935316"/>
            <a:ext cx="0" cy="8235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810D79-A172-47B3-B6EF-C3191B9142A7}"/>
              </a:ext>
            </a:extLst>
          </p:cNvPr>
          <p:cNvSpPr txBox="1"/>
          <p:nvPr/>
        </p:nvSpPr>
        <p:spPr>
          <a:xfrm>
            <a:off x="6844571" y="5188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075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/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Inf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B73CDA-451F-4C2A-BFB1-94B724B98B5D}"/>
              </a:ext>
            </a:extLst>
          </p:cNvPr>
          <p:cNvCxnSpPr/>
          <p:nvPr/>
        </p:nvCxnSpPr>
        <p:spPr>
          <a:xfrm flipV="1">
            <a:off x="6860812" y="4935316"/>
            <a:ext cx="0" cy="8235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1A9668-6CCF-46B6-A6F8-A193FFC583BB}"/>
              </a:ext>
            </a:extLst>
          </p:cNvPr>
          <p:cNvSpPr txBox="1"/>
          <p:nvPr/>
        </p:nvSpPr>
        <p:spPr>
          <a:xfrm>
            <a:off x="6844571" y="5188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8932C-C2B1-42D7-A01E-22B89DF89D43}"/>
              </a:ext>
            </a:extLst>
          </p:cNvPr>
          <p:cNvSpPr txBox="1"/>
          <p:nvPr/>
        </p:nvSpPr>
        <p:spPr>
          <a:xfrm>
            <a:off x="4245884" y="3830718"/>
            <a:ext cx="213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Example done by hand in lecture</a:t>
            </a:r>
          </a:p>
        </p:txBody>
      </p:sp>
    </p:spTree>
    <p:extLst>
      <p:ext uri="{BB962C8B-B14F-4D97-AF65-F5344CB8AC3E}">
        <p14:creationId xmlns:p14="http://schemas.microsoft.com/office/powerpoint/2010/main" val="3264858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64770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85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6939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07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54613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69833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69833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54613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93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92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86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17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3F2C80-FBD1-4CD1-86C9-5598F102E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74659"/>
              </p:ext>
            </p:extLst>
          </p:nvPr>
        </p:nvGraphicFramePr>
        <p:xfrm>
          <a:off x="815469" y="4324138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23018364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4908708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369186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789422997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32786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0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1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7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5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1143000"/>
            <a:ext cx="8689975" cy="2133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[][]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 Initialize adjacency matrix using 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#Invariant: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to j considering the intermediate vertices 1 to k-1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j 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0" y="4572000"/>
            <a:ext cx="3428999" cy="1683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396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9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</a:p>
          <a:p>
            <a:pPr marL="0" indent="0">
              <a:buNone/>
            </a:pPr>
            <a:endParaRPr lang="en-AU" sz="1900" dirty="0">
              <a:solidFill>
                <a:srgbClr val="008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</a:rPr>
              <a:t>Base Case k = 1 (i.e. there are no intermediate vertices yet):</a:t>
            </a:r>
          </a:p>
          <a:p>
            <a:r>
              <a:rPr lang="en-AU" sz="1900" dirty="0"/>
              <a:t>It is true because </a:t>
            </a:r>
            <a:r>
              <a:rPr lang="en-AU" sz="1900" dirty="0" err="1"/>
              <a:t>dist</a:t>
            </a:r>
            <a:r>
              <a:rPr lang="en-AU" sz="1900" dirty="0"/>
              <a:t>[][] is initialized based only on the adjacent edges</a:t>
            </a:r>
          </a:p>
          <a:p>
            <a:endParaRPr lang="en-AU" sz="1900" dirty="0"/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</a:rPr>
              <a:t>Inductive Step:</a:t>
            </a:r>
          </a:p>
          <a:p>
            <a:r>
              <a:rPr lang="en-AU" sz="1900" dirty="0"/>
              <a:t>Assume </a:t>
            </a:r>
            <a:r>
              <a:rPr lang="en-AU" sz="1900" dirty="0" err="1"/>
              <a:t>dist</a:t>
            </a:r>
            <a:r>
              <a:rPr lang="en-AU" sz="1900" dirty="0"/>
              <a:t>[</a:t>
            </a:r>
            <a:r>
              <a:rPr lang="en-AU" sz="1900" dirty="0" err="1"/>
              <a:t>i</a:t>
            </a:r>
            <a:r>
              <a:rPr lang="en-AU" sz="1900" dirty="0"/>
              <a:t>][j] is the shortest path from </a:t>
            </a:r>
            <a:r>
              <a:rPr lang="en-AU" sz="1900" dirty="0" err="1"/>
              <a:t>i</a:t>
            </a:r>
            <a:r>
              <a:rPr lang="en-AU" sz="1900" dirty="0"/>
              <a:t> to j detouring through only vertices 1 to k-1</a:t>
            </a:r>
          </a:p>
          <a:p>
            <a:endParaRPr lang="en-AU" sz="1900" dirty="0"/>
          </a:p>
          <a:p>
            <a:r>
              <a:rPr lang="en-AU" sz="1900" dirty="0"/>
              <a:t>Adding the k-</a:t>
            </a:r>
            <a:r>
              <a:rPr lang="en-AU" sz="1900" dirty="0" err="1"/>
              <a:t>th</a:t>
            </a:r>
            <a:r>
              <a:rPr lang="en-AU" sz="1900" dirty="0"/>
              <a:t> vertex to the “detour pool” can only help if the best path detours through k</a:t>
            </a:r>
          </a:p>
          <a:p>
            <a:endParaRPr lang="en-AU" sz="1900" dirty="0"/>
          </a:p>
          <a:p>
            <a:r>
              <a:rPr lang="en-AU" sz="1900" dirty="0"/>
              <a:t>Thus, minimum of </a:t>
            </a:r>
            <a:r>
              <a:rPr lang="en-AU" sz="1900" dirty="0" err="1"/>
              <a:t>dist</a:t>
            </a:r>
            <a:r>
              <a:rPr lang="en-AU" sz="1900" dirty="0"/>
              <a:t>(</a:t>
            </a:r>
            <a:r>
              <a:rPr lang="en-AU" sz="1900" dirty="0" err="1"/>
              <a:t>i</a:t>
            </a:r>
            <a:r>
              <a:rPr lang="en-AU" sz="1900" dirty="0" err="1">
                <a:sym typeface="Wingdings" panose="05000000000000000000" pitchFamily="2" charset="2"/>
              </a:rPr>
              <a:t>kj</a:t>
            </a:r>
            <a:r>
              <a:rPr lang="en-AU" sz="1900" dirty="0">
                <a:sym typeface="Wingdings" panose="05000000000000000000" pitchFamily="2" charset="2"/>
              </a:rPr>
              <a:t>) and </a:t>
            </a:r>
            <a:r>
              <a:rPr lang="en-AU" sz="1900" dirty="0" err="1">
                <a:sym typeface="Wingdings" panose="05000000000000000000" pitchFamily="2" charset="2"/>
              </a:rPr>
              <a:t>dist</a:t>
            </a:r>
            <a:r>
              <a:rPr lang="en-AU" sz="1900" dirty="0">
                <a:sym typeface="Wingdings" panose="05000000000000000000" pitchFamily="2" charset="2"/>
              </a:rPr>
              <a:t>(</a:t>
            </a:r>
            <a:r>
              <a:rPr lang="en-AU" sz="1900" dirty="0" err="1">
                <a:sym typeface="Wingdings" panose="05000000000000000000" pitchFamily="2" charset="2"/>
              </a:rPr>
              <a:t>ij</a:t>
            </a:r>
            <a:r>
              <a:rPr lang="en-AU" sz="1900" dirty="0">
                <a:sym typeface="Wingdings" panose="05000000000000000000" pitchFamily="2" charset="2"/>
              </a:rPr>
              <a:t>) gives the minimum distance from  </a:t>
            </a:r>
            <a:r>
              <a:rPr lang="en-AU" sz="1900" dirty="0" err="1">
                <a:sym typeface="Wingdings" panose="05000000000000000000" pitchFamily="2" charset="2"/>
              </a:rPr>
              <a:t>i</a:t>
            </a:r>
            <a:r>
              <a:rPr lang="en-AU" sz="1900" dirty="0">
                <a:sym typeface="Wingdings" panose="05000000000000000000" pitchFamily="2" charset="2"/>
              </a:rPr>
              <a:t> to j considering the intermediate vertices 1 to k</a:t>
            </a:r>
          </a:p>
          <a:p>
            <a:pPr lvl="1"/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33381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9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19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9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</a:p>
          <a:p>
            <a:pPr marL="0" indent="0">
              <a:buNone/>
            </a:pPr>
            <a:endParaRPr lang="en-AU" sz="1900" dirty="0">
              <a:solidFill>
                <a:srgbClr val="008000"/>
              </a:solidFill>
              <a:latin typeface="Courier New"/>
            </a:endParaRPr>
          </a:p>
          <a:p>
            <a:r>
              <a:rPr lang="en-AU" sz="1900" dirty="0"/>
              <a:t>Adding the k-</a:t>
            </a:r>
            <a:r>
              <a:rPr lang="en-AU" sz="1900" dirty="0" err="1"/>
              <a:t>th</a:t>
            </a:r>
            <a:r>
              <a:rPr lang="en-AU" sz="1900" dirty="0"/>
              <a:t> vertex to the “detour pool” can only help if the best path detours through k</a:t>
            </a:r>
          </a:p>
          <a:p>
            <a:endParaRPr lang="en-AU" sz="1900" dirty="0"/>
          </a:p>
          <a:p>
            <a:r>
              <a:rPr lang="en-AU" sz="1900" dirty="0"/>
              <a:t>We already know the best way to get from </a:t>
            </a:r>
            <a:r>
              <a:rPr lang="en-AU" sz="1900" dirty="0" err="1"/>
              <a:t>i</a:t>
            </a:r>
            <a:r>
              <a:rPr lang="en-AU" sz="1900" dirty="0"/>
              <a:t> to k (using only vertices in 1…k-1) and we know the best way to get from j to k (using only vertices in 1…k-1)</a:t>
            </a:r>
          </a:p>
          <a:p>
            <a:endParaRPr lang="en-AU" sz="1900" dirty="0"/>
          </a:p>
          <a:p>
            <a:r>
              <a:rPr lang="en-AU" sz="1900" dirty="0"/>
              <a:t>Thus, minimum of </a:t>
            </a:r>
            <a:r>
              <a:rPr lang="en-AU" sz="1900" dirty="0" err="1"/>
              <a:t>dist</a:t>
            </a:r>
            <a:r>
              <a:rPr lang="en-AU" sz="1900" dirty="0"/>
              <a:t>(</a:t>
            </a:r>
            <a:r>
              <a:rPr lang="en-AU" sz="1900" dirty="0" err="1"/>
              <a:t>i</a:t>
            </a:r>
            <a:r>
              <a:rPr lang="en-AU" sz="1900" dirty="0" err="1">
                <a:sym typeface="Wingdings" panose="05000000000000000000" pitchFamily="2" charset="2"/>
              </a:rPr>
              <a:t>kj</a:t>
            </a:r>
            <a:r>
              <a:rPr lang="en-AU" sz="1900" dirty="0">
                <a:sym typeface="Wingdings" panose="05000000000000000000" pitchFamily="2" charset="2"/>
              </a:rPr>
              <a:t>) and </a:t>
            </a:r>
            <a:r>
              <a:rPr lang="en-AU" sz="1900" dirty="0" err="1">
                <a:sym typeface="Wingdings" panose="05000000000000000000" pitchFamily="2" charset="2"/>
              </a:rPr>
              <a:t>dist</a:t>
            </a:r>
            <a:r>
              <a:rPr lang="en-AU" sz="1900" dirty="0">
                <a:sym typeface="Wingdings" panose="05000000000000000000" pitchFamily="2" charset="2"/>
              </a:rPr>
              <a:t>(</a:t>
            </a:r>
            <a:r>
              <a:rPr lang="en-AU" sz="1900" dirty="0" err="1">
                <a:sym typeface="Wingdings" panose="05000000000000000000" pitchFamily="2" charset="2"/>
              </a:rPr>
              <a:t>ij</a:t>
            </a:r>
            <a:r>
              <a:rPr lang="en-AU" sz="1900" dirty="0">
                <a:sym typeface="Wingdings" panose="05000000000000000000" pitchFamily="2" charset="2"/>
              </a:rPr>
              <a:t>) gives the minimum distance from  </a:t>
            </a:r>
            <a:r>
              <a:rPr lang="en-AU" sz="1900" dirty="0" err="1">
                <a:sym typeface="Wingdings" panose="05000000000000000000" pitchFamily="2" charset="2"/>
              </a:rPr>
              <a:t>i</a:t>
            </a:r>
            <a:r>
              <a:rPr lang="en-AU" sz="1900" dirty="0">
                <a:sym typeface="Wingdings" panose="05000000000000000000" pitchFamily="2" charset="2"/>
              </a:rPr>
              <a:t> to j considering the intermediate vertices 1 to k</a:t>
            </a:r>
          </a:p>
          <a:p>
            <a:pPr lvl="1"/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0812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599"/>
            <a:ext cx="8469617" cy="32577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latin typeface="CMSS10"/>
              </a:rPr>
              <a:t>If there is a negative cycle, there will be a vertex v such that </a:t>
            </a:r>
            <a:r>
              <a:rPr lang="en-AU" sz="2000" dirty="0" err="1">
                <a:latin typeface="CMSS10"/>
              </a:rPr>
              <a:t>dist</a:t>
            </a:r>
            <a:r>
              <a:rPr lang="en-AU" sz="2000" dirty="0">
                <a:latin typeface="CMSS10"/>
              </a:rPr>
              <a:t>[v][v] is negative.</a:t>
            </a:r>
          </a:p>
          <a:p>
            <a:r>
              <a:rPr lang="en-AU" sz="2000" dirty="0">
                <a:latin typeface="CMSS10"/>
              </a:rPr>
              <a:t>Look at the diagonal of the adjacency matrix and return error if a negative value is found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How could you modify the algorithm to know which vertices have “real” distances, and which are affected by the negative cycle?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How could you modify the algorithm to return the </a:t>
            </a:r>
            <a:r>
              <a:rPr lang="en-AU" sz="2000" b="1" dirty="0">
                <a:latin typeface="CMSS10"/>
              </a:rPr>
              <a:t>paths</a:t>
            </a:r>
            <a:r>
              <a:rPr lang="en-AU" sz="2000" dirty="0">
                <a:latin typeface="CMSS10"/>
              </a:rPr>
              <a:t>?</a:t>
            </a:r>
            <a:endParaRPr lang="en-AU" sz="2000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5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5107000" y="595722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4476998" y="59801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3721718" y="5231219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134787" y="4486849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32" name="Straight Arrow Connector 131"/>
          <p:cNvCxnSpPr>
            <a:stCxn id="90" idx="0"/>
          </p:cNvCxnSpPr>
          <p:nvPr/>
        </p:nvCxnSpPr>
        <p:spPr>
          <a:xfrm flipV="1">
            <a:off x="7378549" y="5067205"/>
            <a:ext cx="49396" cy="6374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7707910" y="4798011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7631710" y="5586623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5105400" y="4876800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4497388" y="5257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048000" y="5638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3048000" y="594042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37"/>
          <p:cNvSpPr>
            <a:spLocks noChangeArrowheads="1"/>
          </p:cNvSpPr>
          <p:nvPr/>
        </p:nvSpPr>
        <p:spPr bwMode="auto">
          <a:xfrm>
            <a:off x="5154613" y="5621338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0812" y="1524000"/>
            <a:ext cx="8842376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>
                <a:latin typeface="CMSS10"/>
              </a:rPr>
              <a:t>Bellman-Ford algorithm may not find a negative cycle if it is not reachable from the source vertex</a:t>
            </a:r>
          </a:p>
          <a:p>
            <a:endParaRPr lang="en-AU" sz="3200" dirty="0">
              <a:latin typeface="CMSS10"/>
            </a:endParaRPr>
          </a:p>
          <a:p>
            <a:r>
              <a:rPr lang="en-AU" sz="3200" dirty="0">
                <a:latin typeface="CMSS10"/>
              </a:rPr>
              <a:t>Floyd-</a:t>
            </a:r>
            <a:r>
              <a:rPr lang="en-AU" sz="3200" dirty="0" err="1">
                <a:latin typeface="CMSS10"/>
              </a:rPr>
              <a:t>Warshall</a:t>
            </a:r>
            <a:r>
              <a:rPr lang="en-AU" sz="3200" dirty="0">
                <a:latin typeface="CMSS10"/>
              </a:rPr>
              <a:t> guarantees that it can find negative cycles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5580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36451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530822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Transitive Closure of a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689975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Given a graph G = (V,E), its transitive closure is another graph (V,E’) that contains the same vertices V but contains an edge from every u to v if  there is a path from u to v in the original graph.</a:t>
            </a:r>
          </a:p>
          <a:p>
            <a:endParaRPr lang="en-AU" sz="2000" b="1" dirty="0">
              <a:solidFill>
                <a:srgbClr val="00B0F0"/>
              </a:solidFill>
            </a:endParaRPr>
          </a:p>
          <a:p>
            <a:r>
              <a:rPr lang="en-AU" sz="2000" b="1" dirty="0">
                <a:solidFill>
                  <a:srgbClr val="00B0F0"/>
                </a:solidFill>
              </a:rPr>
              <a:t>Solution:</a:t>
            </a:r>
            <a:r>
              <a:rPr lang="en-AU" sz="2000" dirty="0"/>
              <a:t> Assign each edge a weight 1 and then apply Floyd-</a:t>
            </a:r>
            <a:r>
              <a:rPr lang="en-AU" sz="2000" dirty="0" err="1"/>
              <a:t>Warshall</a:t>
            </a:r>
            <a:r>
              <a:rPr lang="en-AU" sz="2000" dirty="0"/>
              <a:t> algorithm. If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not infinity, this means there is a path from </a:t>
            </a:r>
            <a:r>
              <a:rPr lang="en-AU" sz="2000" dirty="0" err="1"/>
              <a:t>i</a:t>
            </a:r>
            <a:r>
              <a:rPr lang="en-AU" sz="2000" dirty="0"/>
              <a:t> to j in the original graph. (Or just maintain True and False as shown next)</a:t>
            </a:r>
          </a:p>
          <a:p>
            <a:pPr marL="0" indent="0">
              <a:buNone/>
            </a:pPr>
            <a:endParaRPr lang="en-AU" sz="15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954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5"/>
          </p:cNvCxnSpPr>
          <p:nvPr/>
        </p:nvCxnSpPr>
        <p:spPr>
          <a:xfrm>
            <a:off x="5336051" y="561460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4"/>
          </p:cNvCxnSpPr>
          <p:nvPr/>
        </p:nvCxnSpPr>
        <p:spPr>
          <a:xfrm flipH="1">
            <a:off x="6761805" y="5034450"/>
            <a:ext cx="1851311" cy="97200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9631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200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23" name="Oval 22"/>
          <p:cNvSpPr/>
          <p:nvPr/>
        </p:nvSpPr>
        <p:spPr>
          <a:xfrm>
            <a:off x="8409077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59954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1536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26" name="Oval 25"/>
          <p:cNvSpPr/>
          <p:nvPr/>
        </p:nvSpPr>
        <p:spPr>
          <a:xfrm>
            <a:off x="4903877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400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28" name="Straight Connector 27"/>
          <p:cNvCxnSpPr>
            <a:stCxn id="21" idx="4"/>
            <a:endCxn id="42" idx="0"/>
          </p:cNvCxnSpPr>
          <p:nvPr/>
        </p:nvCxnSpPr>
        <p:spPr>
          <a:xfrm flipH="1">
            <a:off x="6477751" y="503445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25150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24589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9886" y="5969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12197" y="5952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11555" y="4795350"/>
            <a:ext cx="74899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0" idx="5"/>
          </p:cNvCxnSpPr>
          <p:nvPr/>
        </p:nvCxnSpPr>
        <p:spPr>
          <a:xfrm>
            <a:off x="589605" y="560935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05231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6800" y="4596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67" name="Oval 66"/>
          <p:cNvSpPr/>
          <p:nvPr/>
        </p:nvSpPr>
        <p:spPr>
          <a:xfrm>
            <a:off x="2860545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2677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4259" y="459688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70" name="Oval 69"/>
          <p:cNvSpPr/>
          <p:nvPr/>
        </p:nvSpPr>
        <p:spPr>
          <a:xfrm>
            <a:off x="157431" y="51771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9000" y="5245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2" name="Straight Connector 71"/>
          <p:cNvCxnSpPr>
            <a:stCxn id="65" idx="4"/>
            <a:endCxn id="74" idx="0"/>
          </p:cNvCxnSpPr>
          <p:nvPr/>
        </p:nvCxnSpPr>
        <p:spPr>
          <a:xfrm flipH="1">
            <a:off x="1753351" y="502920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00750" y="6132360"/>
            <a:ext cx="791963" cy="917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500189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5486" y="5963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63665" y="5947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77" name="Straight Connector 76"/>
          <p:cNvCxnSpPr>
            <a:endCxn id="23" idx="1"/>
          </p:cNvCxnSpPr>
          <p:nvPr/>
        </p:nvCxnSpPr>
        <p:spPr>
          <a:xfrm>
            <a:off x="5380063" y="5415745"/>
            <a:ext cx="3103163" cy="55813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3352800" y="4889796"/>
            <a:ext cx="1447800" cy="100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Transitive Closure</a:t>
            </a:r>
          </a:p>
        </p:txBody>
      </p:sp>
      <p:cxnSp>
        <p:nvCxnSpPr>
          <p:cNvPr id="88" name="Straight Connector 87"/>
          <p:cNvCxnSpPr>
            <a:stCxn id="24" idx="4"/>
            <a:endCxn id="23" idx="0"/>
          </p:cNvCxnSpPr>
          <p:nvPr/>
        </p:nvCxnSpPr>
        <p:spPr>
          <a:xfrm>
            <a:off x="8613116" y="5034450"/>
            <a:ext cx="49123" cy="86527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588" y="4971466"/>
            <a:ext cx="1711609" cy="92301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42" grpId="0" animBg="1"/>
      <p:bldP spid="43" grpId="0"/>
      <p:bldP spid="44" grpId="0"/>
      <p:bldP spid="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 for Transitive 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3657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Modify Floyd-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Warshall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Algorithm to compute Transitive Closure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there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an edge between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j or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==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Invariant: TC[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][j] corresponds to the existence of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86400" y="4869976"/>
            <a:ext cx="3428999" cy="1378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42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works only for graphs with non-negative weights</a:t>
            </a:r>
          </a:p>
          <a:p>
            <a:r>
              <a:rPr lang="en-AU" sz="2000" dirty="0"/>
              <a:t>Bellman-Ford computes shortest paths in graphs with negative weights in O(VE) and can also detect the negative cycles that are reachable</a:t>
            </a:r>
          </a:p>
          <a:p>
            <a:r>
              <a:rPr lang="en-AU" sz="2000" dirty="0"/>
              <a:t>Floyd-</a:t>
            </a:r>
            <a:r>
              <a:rPr lang="en-AU" sz="2000" dirty="0" err="1"/>
              <a:t>Warshall</a:t>
            </a:r>
            <a:r>
              <a:rPr lang="en-AU" sz="2000" dirty="0"/>
              <a:t> Algorithm computes all-pairs shortest paths and transitive closure in O(V</a:t>
            </a:r>
            <a:r>
              <a:rPr lang="en-AU" sz="2000" baseline="30000" dirty="0"/>
              <a:t>3</a:t>
            </a:r>
            <a:r>
              <a:rPr lang="en-AU" sz="2000" dirty="0"/>
              <a:t>)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Go through recommended reading and make sure you understand why the algorithms are correct</a:t>
            </a:r>
          </a:p>
          <a:p>
            <a:r>
              <a:rPr lang="en-AU" sz="2000" dirty="0"/>
              <a:t>Implement Bellman-Ford and Floyd-</a:t>
            </a:r>
            <a:r>
              <a:rPr lang="en-AU" sz="2000" dirty="0" err="1"/>
              <a:t>Warshall</a:t>
            </a:r>
            <a:r>
              <a:rPr lang="en-AU" sz="2000" dirty="0"/>
              <a:t> Algorithms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Minimum </a:t>
            </a:r>
            <a:r>
              <a:rPr lang="en-AU" sz="2000"/>
              <a:t>spanning trees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</a:p>
          <a:p>
            <a:pPr marL="0" indent="0">
              <a:buNone/>
            </a:pPr>
            <a:r>
              <a:rPr lang="en-AU" sz="1600" dirty="0"/>
              <a:t>What is the shortest distance from </a:t>
            </a:r>
            <a:r>
              <a:rPr lang="en-AU" sz="1600" dirty="0" err="1"/>
              <a:t>i</a:t>
            </a:r>
            <a:r>
              <a:rPr lang="en-AU" sz="1600" dirty="0"/>
              <a:t> to j considering only intermediate vertices 1-3 (e.g., k = 4)</a:t>
            </a:r>
          </a:p>
          <a:p>
            <a:r>
              <a:rPr lang="en-AU" sz="1600" dirty="0"/>
              <a:t>13 (</a:t>
            </a:r>
            <a:r>
              <a:rPr lang="en-AU" sz="1600" dirty="0" err="1"/>
              <a:t>i</a:t>
            </a:r>
            <a:r>
              <a:rPr lang="en-AU" sz="1600" dirty="0"/>
              <a:t> </a:t>
            </a:r>
            <a:r>
              <a:rPr lang="en-AU" sz="1600" dirty="0">
                <a:sym typeface="Wingdings" panose="05000000000000000000" pitchFamily="2" charset="2"/>
              </a:rPr>
              <a:t> 2  3  j)</a:t>
            </a:r>
          </a:p>
          <a:p>
            <a:pPr marL="0" indent="0">
              <a:buNone/>
            </a:pPr>
            <a:r>
              <a:rPr lang="en-AU" sz="1600" dirty="0"/>
              <a:t>What is the shortest distance from </a:t>
            </a:r>
            <a:r>
              <a:rPr lang="en-AU" sz="1600" dirty="0" err="1"/>
              <a:t>i</a:t>
            </a:r>
            <a:r>
              <a:rPr lang="en-AU" sz="1600" dirty="0"/>
              <a:t> to 4 considering only intermediate vertices 1-3 (e.g., k =4)</a:t>
            </a:r>
          </a:p>
          <a:p>
            <a:r>
              <a:rPr lang="en-AU" sz="1600" dirty="0"/>
              <a:t>9 (</a:t>
            </a:r>
            <a:r>
              <a:rPr lang="en-AU" sz="1600" dirty="0" err="1"/>
              <a:t>i</a:t>
            </a:r>
            <a:r>
              <a:rPr lang="en-AU" sz="1600" dirty="0"/>
              <a:t> </a:t>
            </a:r>
            <a:r>
              <a:rPr lang="en-AU" sz="1600" dirty="0">
                <a:sym typeface="Wingdings" panose="05000000000000000000" pitchFamily="2" charset="2"/>
              </a:rPr>
              <a:t> 1  4)</a:t>
            </a:r>
            <a:endParaRPr lang="en-AU" sz="1600" dirty="0"/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Base Case (k=1):</a:t>
            </a:r>
          </a:p>
          <a:p>
            <a:r>
              <a:rPr lang="en-AU" sz="1600" dirty="0"/>
              <a:t>It is true because </a:t>
            </a:r>
            <a:r>
              <a:rPr lang="en-AU" sz="1600" dirty="0" err="1"/>
              <a:t>dist</a:t>
            </a:r>
            <a:r>
              <a:rPr lang="en-AU" sz="1600" dirty="0"/>
              <a:t>[][] is initialized based only on the adjacent edges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Inductive Step (example k = 4):</a:t>
            </a:r>
          </a:p>
          <a:p>
            <a:r>
              <a:rPr lang="en-AU" sz="1600" dirty="0"/>
              <a:t>Assume </a:t>
            </a:r>
            <a:r>
              <a:rPr lang="en-AU" sz="1600" dirty="0" err="1"/>
              <a:t>dist</a:t>
            </a:r>
            <a:r>
              <a:rPr lang="en-AU" sz="1600" dirty="0"/>
              <a:t>[</a:t>
            </a:r>
            <a:r>
              <a:rPr lang="en-AU" sz="1600" dirty="0" err="1"/>
              <a:t>i</a:t>
            </a:r>
            <a:r>
              <a:rPr lang="en-AU" sz="1600" dirty="0"/>
              <a:t>][j] is the shortest path from </a:t>
            </a:r>
            <a:r>
              <a:rPr lang="en-AU" sz="1600" dirty="0" err="1"/>
              <a:t>i</a:t>
            </a:r>
            <a:r>
              <a:rPr lang="en-AU" sz="1600" dirty="0"/>
              <a:t> to j considering only vertices 1 to k-1</a:t>
            </a:r>
          </a:p>
          <a:p>
            <a:r>
              <a:rPr lang="en-AU" sz="1600" dirty="0"/>
              <a:t>If k-</a:t>
            </a:r>
            <a:r>
              <a:rPr lang="en-AU" sz="1600" dirty="0" err="1"/>
              <a:t>th</a:t>
            </a:r>
            <a:r>
              <a:rPr lang="en-AU" sz="1600" dirty="0"/>
              <a:t> vertex is to improve on the known path from </a:t>
            </a:r>
            <a:r>
              <a:rPr lang="en-AU" sz="1600" dirty="0" err="1"/>
              <a:t>i</a:t>
            </a:r>
            <a:r>
              <a:rPr lang="en-AU" sz="1600" dirty="0"/>
              <a:t> to j, it can only be by going from </a:t>
            </a:r>
            <a:r>
              <a:rPr lang="en-AU" sz="1600" dirty="0" err="1"/>
              <a:t>i</a:t>
            </a:r>
            <a:r>
              <a:rPr lang="en-AU" sz="1600" dirty="0"/>
              <a:t> to k and then k to j (possibly via vertices in 1 to k-1)</a:t>
            </a:r>
          </a:p>
          <a:p>
            <a:pPr lvl="1"/>
            <a:r>
              <a:rPr lang="en-AU" sz="1600" dirty="0"/>
              <a:t>Thus, minimum of </a:t>
            </a:r>
            <a:r>
              <a:rPr lang="en-AU" sz="1600" dirty="0" err="1"/>
              <a:t>dist</a:t>
            </a:r>
            <a:r>
              <a:rPr lang="en-AU" sz="1600" dirty="0"/>
              <a:t>(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kj</a:t>
            </a:r>
            <a:r>
              <a:rPr lang="en-AU" sz="1600" dirty="0">
                <a:sym typeface="Wingdings" panose="05000000000000000000" pitchFamily="2" charset="2"/>
              </a:rPr>
              <a:t>) and </a:t>
            </a:r>
            <a:r>
              <a:rPr lang="en-AU" sz="1600" dirty="0" err="1">
                <a:sym typeface="Wingdings" panose="05000000000000000000" pitchFamily="2" charset="2"/>
              </a:rPr>
              <a:t>dist</a:t>
            </a:r>
            <a:r>
              <a:rPr lang="en-AU" sz="1600" dirty="0">
                <a:sym typeface="Wingdings" panose="05000000000000000000" pitchFamily="2" charset="2"/>
              </a:rPr>
              <a:t>(</a:t>
            </a:r>
            <a:r>
              <a:rPr lang="en-AU" sz="1600" dirty="0" err="1">
                <a:sym typeface="Wingdings" panose="05000000000000000000" pitchFamily="2" charset="2"/>
              </a:rPr>
              <a:t>ij</a:t>
            </a:r>
            <a:r>
              <a:rPr lang="en-AU" sz="1600" dirty="0">
                <a:sym typeface="Wingdings" panose="05000000000000000000" pitchFamily="2" charset="2"/>
              </a:rPr>
              <a:t>) gives the minimum distance from  </a:t>
            </a:r>
            <a:r>
              <a:rPr lang="en-AU" sz="1600" dirty="0" err="1">
                <a:sym typeface="Wingdings" panose="05000000000000000000" pitchFamily="2" charset="2"/>
              </a:rPr>
              <a:t>i</a:t>
            </a:r>
            <a:r>
              <a:rPr lang="en-AU" sz="1600" dirty="0">
                <a:sym typeface="Wingdings" panose="05000000000000000000" pitchFamily="2" charset="2"/>
              </a:rPr>
              <a:t> to j considering the intermediate vertices 1 to k-1.</a:t>
            </a:r>
          </a:p>
          <a:p>
            <a:pPr lvl="1"/>
            <a:endParaRPr lang="en-AU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653F75-C8BB-4383-8C68-07F90FE0FBC9}"/>
              </a:ext>
            </a:extLst>
          </p:cNvPr>
          <p:cNvGrpSpPr/>
          <p:nvPr/>
        </p:nvGrpSpPr>
        <p:grpSpPr>
          <a:xfrm>
            <a:off x="685800" y="5643196"/>
            <a:ext cx="506323" cy="506323"/>
            <a:chOff x="1295400" y="4638105"/>
            <a:chExt cx="506323" cy="506323"/>
          </a:xfrm>
        </p:grpSpPr>
        <p:sp>
          <p:nvSpPr>
            <p:cNvPr id="5" name="Oval 4"/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1CC7DF-E6D0-4709-9C90-235722FEF578}"/>
              </a:ext>
            </a:extLst>
          </p:cNvPr>
          <p:cNvGrpSpPr/>
          <p:nvPr/>
        </p:nvGrpSpPr>
        <p:grpSpPr>
          <a:xfrm>
            <a:off x="7848600" y="5637779"/>
            <a:ext cx="506323" cy="506323"/>
            <a:chOff x="1295400" y="4638105"/>
            <a:chExt cx="506323" cy="5063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87CF28-8CC8-40C2-9B62-EA437C018A9A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AE50CB-0BEF-4E1C-96AF-672CA6461C85}"/>
                </a:ext>
              </a:extLst>
            </p:cNvPr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j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2D0291-DF3D-4B51-B49D-C0678638E14F}"/>
              </a:ext>
            </a:extLst>
          </p:cNvPr>
          <p:cNvGrpSpPr/>
          <p:nvPr/>
        </p:nvGrpSpPr>
        <p:grpSpPr>
          <a:xfrm>
            <a:off x="4141877" y="511560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73F1C3-1FBD-4003-8C2D-AD9FED44F47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D2486-1BD9-4E9D-B9D7-E1EC3D34B0EE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6188DB-0370-4908-94BA-A50AE80F018B}"/>
              </a:ext>
            </a:extLst>
          </p:cNvPr>
          <p:cNvGrpSpPr/>
          <p:nvPr/>
        </p:nvGrpSpPr>
        <p:grpSpPr>
          <a:xfrm>
            <a:off x="2528138" y="557993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21CE56-D626-4CCA-8AFA-B2EAA797420D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AD965F-0201-4508-8BE5-3AFE437820D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3276F5-F8AC-4CB0-BB9A-A9E959F3569C}"/>
              </a:ext>
            </a:extLst>
          </p:cNvPr>
          <p:cNvGrpSpPr/>
          <p:nvPr/>
        </p:nvGrpSpPr>
        <p:grpSpPr>
          <a:xfrm>
            <a:off x="5502453" y="5579930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915161-6BD5-490C-9999-F2F552C6B3B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77F3E-443B-45B3-B71E-265E7CB0FEE9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FAC125-D009-49F8-86FC-961AFF9801B7}"/>
              </a:ext>
            </a:extLst>
          </p:cNvPr>
          <p:cNvCxnSpPr>
            <a:stCxn id="5" idx="6"/>
            <a:endCxn id="25" idx="2"/>
          </p:cNvCxnSpPr>
          <p:nvPr/>
        </p:nvCxnSpPr>
        <p:spPr>
          <a:xfrm flipV="1">
            <a:off x="1192123" y="5833093"/>
            <a:ext cx="1336015" cy="6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E58CB-500E-4429-8A29-9BE1173E88E8}"/>
              </a:ext>
            </a:extLst>
          </p:cNvPr>
          <p:cNvCxnSpPr>
            <a:cxnSpLocks/>
            <a:stCxn id="25" idx="6"/>
            <a:endCxn id="28" idx="3"/>
          </p:cNvCxnSpPr>
          <p:nvPr/>
        </p:nvCxnSpPr>
        <p:spPr>
          <a:xfrm>
            <a:off x="3034461" y="5833093"/>
            <a:ext cx="2542141" cy="1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624F0-E5AB-4C41-9E75-4C934DB6870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645508" y="5304437"/>
            <a:ext cx="3203092" cy="58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ED4BF-B31D-4898-B8FD-477EE45A17E2}"/>
              </a:ext>
            </a:extLst>
          </p:cNvPr>
          <p:cNvCxnSpPr>
            <a:cxnSpLocks/>
            <a:stCxn id="28" idx="6"/>
            <a:endCxn id="18" idx="2"/>
          </p:cNvCxnSpPr>
          <p:nvPr/>
        </p:nvCxnSpPr>
        <p:spPr>
          <a:xfrm>
            <a:off x="6008776" y="5833092"/>
            <a:ext cx="1839824" cy="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0A430-2330-465D-86BF-28B83A425267}"/>
              </a:ext>
            </a:extLst>
          </p:cNvPr>
          <p:cNvCxnSpPr>
            <a:cxnSpLocks/>
          </p:cNvCxnSpPr>
          <p:nvPr/>
        </p:nvCxnSpPr>
        <p:spPr>
          <a:xfrm flipV="1">
            <a:off x="1143769" y="5318603"/>
            <a:ext cx="3022669" cy="43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0F8A57-F8ED-47EA-9F80-6422231DC171}"/>
              </a:ext>
            </a:extLst>
          </p:cNvPr>
          <p:cNvGrpSpPr/>
          <p:nvPr/>
        </p:nvGrpSpPr>
        <p:grpSpPr>
          <a:xfrm>
            <a:off x="6199277" y="4876800"/>
            <a:ext cx="506323" cy="506323"/>
            <a:chOff x="1295400" y="4638105"/>
            <a:chExt cx="506323" cy="506323"/>
          </a:xfrm>
          <a:solidFill>
            <a:srgbClr val="FF0000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38243-ADDA-444F-844E-BA149EB27089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73548C-F2AD-46B9-9E57-5BB0FEEE3571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B02B48-391A-457E-AA86-20161E99E70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73059" y="5217444"/>
            <a:ext cx="1249690" cy="49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D80FBC-92B8-48BC-836C-D43616F93E35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4395039" y="5115601"/>
            <a:ext cx="1782223" cy="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0306BA-5FD5-4035-B8D9-78B3E2415D47}"/>
              </a:ext>
            </a:extLst>
          </p:cNvPr>
          <p:cNvGrpSpPr/>
          <p:nvPr/>
        </p:nvGrpSpPr>
        <p:grpSpPr>
          <a:xfrm>
            <a:off x="6177693" y="6027651"/>
            <a:ext cx="506323" cy="506323"/>
            <a:chOff x="1295400" y="4638105"/>
            <a:chExt cx="506323" cy="506323"/>
          </a:xfrm>
          <a:solidFill>
            <a:schemeClr val="bg1">
              <a:lumMod val="65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8CC406-F4A1-4D77-B51A-799CE9208924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B82109-AB10-46D0-8A08-124E3F024BF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F6507-0763-4483-83C5-8CC9B9DB673A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150684" y="6039419"/>
            <a:ext cx="5027009" cy="2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8EFCF-BF0E-4070-837F-63DA81485E32}"/>
              </a:ext>
            </a:extLst>
          </p:cNvPr>
          <p:cNvCxnSpPr>
            <a:cxnSpLocks/>
            <a:stCxn id="60" idx="6"/>
            <a:endCxn id="18" idx="3"/>
          </p:cNvCxnSpPr>
          <p:nvPr/>
        </p:nvCxnSpPr>
        <p:spPr>
          <a:xfrm flipV="1">
            <a:off x="6684016" y="6069953"/>
            <a:ext cx="1238733" cy="21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23A5B-B80E-4EAC-896A-7790A8D68AB6}"/>
              </a:ext>
            </a:extLst>
          </p:cNvPr>
          <p:cNvCxnSpPr>
            <a:cxnSpLocks/>
          </p:cNvCxnSpPr>
          <p:nvPr/>
        </p:nvCxnSpPr>
        <p:spPr>
          <a:xfrm flipV="1">
            <a:off x="6576456" y="5326983"/>
            <a:ext cx="0" cy="7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FB2115-F6DC-49A0-A6C6-89DC0B891E12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2992277" y="5547775"/>
            <a:ext cx="1223749" cy="1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86BD71-C8DE-466D-9811-AC3CC0F29921}"/>
              </a:ext>
            </a:extLst>
          </p:cNvPr>
          <p:cNvSpPr txBox="1"/>
          <p:nvPr/>
        </p:nvSpPr>
        <p:spPr>
          <a:xfrm>
            <a:off x="3353016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4A41F7-6DF6-4DCE-8C6C-405058414FDC}"/>
              </a:ext>
            </a:extLst>
          </p:cNvPr>
          <p:cNvSpPr txBox="1"/>
          <p:nvPr/>
        </p:nvSpPr>
        <p:spPr>
          <a:xfrm>
            <a:off x="7232118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80470E-5D54-4E4F-9D57-4A618AFA3559}"/>
              </a:ext>
            </a:extLst>
          </p:cNvPr>
          <p:cNvSpPr txBox="1"/>
          <p:nvPr/>
        </p:nvSpPr>
        <p:spPr>
          <a:xfrm>
            <a:off x="2846663" y="514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9F8A32-CBA9-4D04-9F8E-A000A468B7A1}"/>
              </a:ext>
            </a:extLst>
          </p:cNvPr>
          <p:cNvSpPr txBox="1"/>
          <p:nvPr/>
        </p:nvSpPr>
        <p:spPr>
          <a:xfrm>
            <a:off x="5286150" y="481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2CD60C-E849-48E4-AE26-394BC7A71042}"/>
              </a:ext>
            </a:extLst>
          </p:cNvPr>
          <p:cNvSpPr txBox="1"/>
          <p:nvPr/>
        </p:nvSpPr>
        <p:spPr>
          <a:xfrm>
            <a:off x="7114444" y="50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AE24AE-6D83-42AF-9E31-90AE79BA68B7}"/>
              </a:ext>
            </a:extLst>
          </p:cNvPr>
          <p:cNvSpPr txBox="1"/>
          <p:nvPr/>
        </p:nvSpPr>
        <p:spPr>
          <a:xfrm>
            <a:off x="5045254" y="5273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6C1BF-3C8B-4E05-848B-1FDA090BC04D}"/>
              </a:ext>
            </a:extLst>
          </p:cNvPr>
          <p:cNvSpPr txBox="1"/>
          <p:nvPr/>
        </p:nvSpPr>
        <p:spPr>
          <a:xfrm>
            <a:off x="1770338" y="5720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DFB479-4C17-41D9-ACA9-59B9A63B1C20}"/>
              </a:ext>
            </a:extLst>
          </p:cNvPr>
          <p:cNvSpPr txBox="1"/>
          <p:nvPr/>
        </p:nvSpPr>
        <p:spPr>
          <a:xfrm>
            <a:off x="3581400" y="549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80D8DD-8000-45DB-A215-275871B53677}"/>
              </a:ext>
            </a:extLst>
          </p:cNvPr>
          <p:cNvSpPr txBox="1"/>
          <p:nvPr/>
        </p:nvSpPr>
        <p:spPr>
          <a:xfrm>
            <a:off x="41910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8F14DA-9F0B-430F-83C5-5BC204CA563D}"/>
              </a:ext>
            </a:extLst>
          </p:cNvPr>
          <p:cNvSpPr txBox="1"/>
          <p:nvPr/>
        </p:nvSpPr>
        <p:spPr>
          <a:xfrm>
            <a:off x="69342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3389AF-6211-4F36-A64D-12F619476C47}"/>
              </a:ext>
            </a:extLst>
          </p:cNvPr>
          <p:cNvSpPr txBox="1"/>
          <p:nvPr/>
        </p:nvSpPr>
        <p:spPr>
          <a:xfrm>
            <a:off x="6545094" y="529208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6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60877" y="43872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2459" y="44612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3760877" y="3048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2446" y="31220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5840323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1905" y="4493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5791200" y="3048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2782" y="312200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2313077" y="37023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04646" y="37708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cxnSpLocks/>
            <a:stCxn id="42" idx="7"/>
            <a:endCxn id="28" idx="2"/>
          </p:cNvCxnSpPr>
          <p:nvPr/>
        </p:nvCxnSpPr>
        <p:spPr>
          <a:xfrm flipV="1">
            <a:off x="2745251" y="33011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What will be the shortest distance from s to x if Dijkstra’s algorithm is used on this graph?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cxnSpLocks/>
            <a:endCxn id="12" idx="2"/>
          </p:cNvCxnSpPr>
          <p:nvPr/>
        </p:nvCxnSpPr>
        <p:spPr>
          <a:xfrm>
            <a:off x="2743200" y="4140136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28" idx="3"/>
            <a:endCxn id="12" idx="1"/>
          </p:cNvCxnSpPr>
          <p:nvPr/>
        </p:nvCxnSpPr>
        <p:spPr>
          <a:xfrm>
            <a:off x="3835026" y="3480174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28" idx="7"/>
            <a:endCxn id="38" idx="1"/>
          </p:cNvCxnSpPr>
          <p:nvPr/>
        </p:nvCxnSpPr>
        <p:spPr>
          <a:xfrm>
            <a:off x="4193051" y="3122149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stCxn id="28" idx="5"/>
            <a:endCxn id="36" idx="1"/>
          </p:cNvCxnSpPr>
          <p:nvPr/>
        </p:nvCxnSpPr>
        <p:spPr>
          <a:xfrm>
            <a:off x="4193051" y="3480174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6223374" y="3480174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  <a:stCxn id="12" idx="6"/>
          </p:cNvCxnSpPr>
          <p:nvPr/>
        </p:nvCxnSpPr>
        <p:spPr>
          <a:xfrm flipV="1">
            <a:off x="4267200" y="3453562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4256396" y="4672762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73184" y="3169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63694" y="434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523205" y="3826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23624" y="2787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91198" y="35490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72747" y="47037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25142" y="400752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26646" y="3829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cxnSpLocks/>
            <a:stCxn id="38" idx="2"/>
            <a:endCxn id="28" idx="6"/>
          </p:cNvCxnSpPr>
          <p:nvPr/>
        </p:nvCxnSpPr>
        <p:spPr>
          <a:xfrm flipH="1">
            <a:off x="4267200" y="3301162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4248" y="3255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3016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60877" y="43872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2459" y="44612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3760877" y="3048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2446" y="31220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5840323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1905" y="4493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5791200" y="3048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2782" y="312200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2313077" y="37023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04646" y="37708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cxnSpLocks/>
            <a:stCxn id="42" idx="7"/>
            <a:endCxn id="28" idx="2"/>
          </p:cNvCxnSpPr>
          <p:nvPr/>
        </p:nvCxnSpPr>
        <p:spPr>
          <a:xfrm flipV="1">
            <a:off x="2745251" y="33011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What will be the shortest distance from s to x if Dijkstra’s algorithm is used on this graph?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cxnSpLocks/>
            <a:endCxn id="12" idx="2"/>
          </p:cNvCxnSpPr>
          <p:nvPr/>
        </p:nvCxnSpPr>
        <p:spPr>
          <a:xfrm>
            <a:off x="2743200" y="4140136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28" idx="3"/>
            <a:endCxn id="12" idx="1"/>
          </p:cNvCxnSpPr>
          <p:nvPr/>
        </p:nvCxnSpPr>
        <p:spPr>
          <a:xfrm>
            <a:off x="3835026" y="3480174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28" idx="7"/>
            <a:endCxn id="38" idx="1"/>
          </p:cNvCxnSpPr>
          <p:nvPr/>
        </p:nvCxnSpPr>
        <p:spPr>
          <a:xfrm>
            <a:off x="4193051" y="3122149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stCxn id="28" idx="5"/>
            <a:endCxn id="36" idx="1"/>
          </p:cNvCxnSpPr>
          <p:nvPr/>
        </p:nvCxnSpPr>
        <p:spPr>
          <a:xfrm>
            <a:off x="4193051" y="3480174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6223374" y="3480174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  <a:stCxn id="12" idx="6"/>
          </p:cNvCxnSpPr>
          <p:nvPr/>
        </p:nvCxnSpPr>
        <p:spPr>
          <a:xfrm flipV="1">
            <a:off x="4267200" y="3453562"/>
            <a:ext cx="1524000" cy="118687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4256396" y="4672762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73184" y="3169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63694" y="4341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523205" y="3826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23624" y="2787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91198" y="35490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72747" y="47037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25142" y="400752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26646" y="3829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cxnSpLocks/>
            <a:stCxn id="38" idx="2"/>
            <a:endCxn id="28" idx="6"/>
          </p:cNvCxnSpPr>
          <p:nvPr/>
        </p:nvCxnSpPr>
        <p:spPr>
          <a:xfrm flipH="1">
            <a:off x="4267200" y="3301162"/>
            <a:ext cx="15240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4248" y="3255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35568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What will be the shortest distance from s to x if Dijkstra’s algorithm is used on this graph?</a:t>
            </a:r>
          </a:p>
          <a:p>
            <a:r>
              <a:rPr lang="en-AU" sz="2000" dirty="0"/>
              <a:t>Dijkstra’s algorithm cannot handle graph with negative weights. </a:t>
            </a:r>
          </a:p>
          <a:p>
            <a:r>
              <a:rPr lang="en-AU" sz="2000" dirty="0"/>
              <a:t>How to compute shortest paths on such graphs?</a:t>
            </a:r>
          </a:p>
          <a:p>
            <a:pPr lvl="1"/>
            <a:r>
              <a:rPr lang="en-AU" sz="1500" dirty="0"/>
              <a:t>Bellman-Ford Algorithm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pic>
        <p:nvPicPr>
          <p:cNvPr id="5" name="Picture 4" descr="A picture containing floor, indoor, messy, dog&#10;&#10;Description generated with very high confidence">
            <a:extLst>
              <a:ext uri="{FF2B5EF4-FFF2-40B4-BE49-F238E27FC236}">
                <a16:creationId xmlns:a16="http://schemas.microsoft.com/office/drawing/2014/main" id="{62D817B2-DF31-47B2-AC94-C7D2290F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78" y="3177036"/>
            <a:ext cx="2501250" cy="31765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CDFE4-2B07-4D98-8821-613A7552CDB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537434" y="3241945"/>
            <a:ext cx="1457082" cy="11081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714F0-E06E-4856-82CC-9D6CFC68B4DA}"/>
              </a:ext>
            </a:extLst>
          </p:cNvPr>
          <p:cNvSpPr txBox="1"/>
          <p:nvPr/>
        </p:nvSpPr>
        <p:spPr>
          <a:xfrm>
            <a:off x="3994516" y="305727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Dijkstra’s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CD98A-75A4-4A43-8EE0-79CCC0C41FF2}"/>
              </a:ext>
            </a:extLst>
          </p:cNvPr>
          <p:cNvCxnSpPr>
            <a:cxnSpLocks/>
          </p:cNvCxnSpPr>
          <p:nvPr/>
        </p:nvCxnSpPr>
        <p:spPr>
          <a:xfrm flipH="1">
            <a:off x="2926454" y="3717581"/>
            <a:ext cx="1192721" cy="10802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C953B0-92FF-46E7-8E28-C11C3BC19615}"/>
              </a:ext>
            </a:extLst>
          </p:cNvPr>
          <p:cNvSpPr txBox="1"/>
          <p:nvPr/>
        </p:nvSpPr>
        <p:spPr>
          <a:xfrm>
            <a:off x="4072476" y="348418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with –</a:t>
            </a:r>
            <a:r>
              <a:rPr lang="en-AU" dirty="0" err="1"/>
              <a:t>ve</a:t>
            </a:r>
            <a:r>
              <a:rPr lang="en-AU" dirty="0"/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If there is a negative cycle in the graph, the notion of shortest path/distance does not make sense. </a:t>
            </a:r>
          </a:p>
          <a:p>
            <a:endParaRPr lang="en-AU" sz="2000" dirty="0"/>
          </a:p>
          <a:p>
            <a:r>
              <a:rPr lang="en-AU" sz="2000" dirty="0"/>
              <a:t>Note that Dijkstra </a:t>
            </a:r>
            <a:r>
              <a:rPr lang="en-AU" sz="2000" b="1" dirty="0"/>
              <a:t>can</a:t>
            </a:r>
            <a:r>
              <a:rPr lang="en-AU" sz="2000" dirty="0"/>
              <a:t> handle negative weights in some cases</a:t>
            </a:r>
          </a:p>
          <a:p>
            <a:endParaRPr lang="en-AU" sz="2000" dirty="0"/>
          </a:p>
          <a:p>
            <a:r>
              <a:rPr lang="en-AU" sz="2400" dirty="0"/>
              <a:t>Bellman-Ford algorithm returns</a:t>
            </a:r>
          </a:p>
          <a:p>
            <a:pPr lvl="1"/>
            <a:r>
              <a:rPr lang="en-AU" sz="2400" dirty="0"/>
              <a:t> </a:t>
            </a:r>
            <a:r>
              <a:rPr lang="en-AU" sz="2400" dirty="0">
                <a:solidFill>
                  <a:schemeClr val="tx1"/>
                </a:solidFill>
              </a:rPr>
              <a:t>shortest distances from s to all vertices in the graph if there are no negative cycles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 an error if there is a negative cycle reachable from s (i.e., can be used to detect negative cycles)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Can be modified to return all valid shortest distances, and  minus ∞</a:t>
            </a:r>
            <a:r>
              <a:rPr lang="en-AU" sz="2400" dirty="0">
                <a:solidFill>
                  <a:schemeClr val="tx1"/>
                </a:solidFill>
                <a:cs typeface="Arial"/>
              </a:rPr>
              <a:t> for vertices which are affected by the negative cycle</a:t>
            </a:r>
            <a:endParaRPr lang="en-AU" sz="2400" dirty="0">
              <a:solidFill>
                <a:schemeClr val="tx1"/>
              </a:solidFill>
            </a:endParaRPr>
          </a:p>
          <a:p>
            <a:pPr lvl="1"/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931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 (relaxation):</a:t>
            </a:r>
          </a:p>
          <a:p>
            <a:r>
              <a:rPr lang="en-AU" sz="2000" dirty="0"/>
              <a:t>For each edge (a, b, w) in the graph  </a:t>
            </a:r>
            <a:r>
              <a:rPr lang="en-AU" sz="2000" dirty="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b) = min(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s,b</a:t>
            </a:r>
            <a:r>
              <a:rPr lang="en-AU" sz="2000" dirty="0">
                <a:solidFill>
                  <a:srgbClr val="00B0F0"/>
                </a:solidFill>
              </a:rPr>
              <a:t>) ,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9607-AE22-4130-9D3D-6C23A6DDB3C0}"/>
              </a:ext>
            </a:extLst>
          </p:cNvPr>
          <p:cNvSpPr txBox="1"/>
          <p:nvPr/>
        </p:nvSpPr>
        <p:spPr>
          <a:xfrm>
            <a:off x="1905000" y="4114800"/>
            <a:ext cx="213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Example done by hand in lecture</a:t>
            </a:r>
          </a:p>
        </p:txBody>
      </p:sp>
    </p:spTree>
    <p:extLst>
      <p:ext uri="{BB962C8B-B14F-4D97-AF65-F5344CB8AC3E}">
        <p14:creationId xmlns:p14="http://schemas.microsoft.com/office/powerpoint/2010/main" val="2196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0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8947</TotalTime>
  <Words>4940</Words>
  <Application>Microsoft Office PowerPoint</Application>
  <PresentationFormat>On-screen Show (4:3)</PresentationFormat>
  <Paragraphs>923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Black</vt:lpstr>
      <vt:lpstr>Calibri</vt:lpstr>
      <vt:lpstr>CMSS10</vt:lpstr>
      <vt:lpstr>Courier New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</vt:lpstr>
      <vt:lpstr>Outline</vt:lpstr>
      <vt:lpstr>Shortest path (negative weights)</vt:lpstr>
      <vt:lpstr>Shortest path (negative weights)</vt:lpstr>
      <vt:lpstr>Shortest path (negative weights)</vt:lpstr>
      <vt:lpstr>Shortest path (negative weights)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Algorithm: Correctness</vt:lpstr>
      <vt:lpstr>Bellman-Ford Algorithm: Correctness</vt:lpstr>
      <vt:lpstr>Bellman-Ford Algorithm: Correctness</vt:lpstr>
      <vt:lpstr>Bellman-Ford Algorithm: Correctness</vt:lpstr>
      <vt:lpstr>Bellman-Ford Algorithm: Correctness</vt:lpstr>
      <vt:lpstr>Bellman-Ford Algorithm: Negative Cycles</vt:lpstr>
      <vt:lpstr>Bellman-Ford Algorithm: Negative Cycles</vt:lpstr>
      <vt:lpstr>Outline</vt:lpstr>
      <vt:lpstr>All-Pairs Shortest Paths</vt:lpstr>
      <vt:lpstr>All-Pairs Shortest Paths</vt:lpstr>
      <vt:lpstr>All-Pairs Shortest Paths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Algorithm: Correctness</vt:lpstr>
      <vt:lpstr>Floyd-Warshall Algorithm: Correctness</vt:lpstr>
      <vt:lpstr>Floyd-Warshall Algorithm: Negative Cycles</vt:lpstr>
      <vt:lpstr>Floyd-Warshall Algorithm: Negative Cycles</vt:lpstr>
      <vt:lpstr>Outline</vt:lpstr>
      <vt:lpstr>Transitive Closure of a Graph</vt:lpstr>
      <vt:lpstr>Floyd-Warshall Algorithm for Transitive Closure</vt:lpstr>
      <vt:lpstr>Summary</vt:lpstr>
      <vt:lpstr>Floyd-Warshall Algorithm: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Nathan Companez</cp:lastModifiedBy>
  <cp:revision>3504</cp:revision>
  <dcterms:created xsi:type="dcterms:W3CDTF">2006-08-16T00:00:00Z</dcterms:created>
  <dcterms:modified xsi:type="dcterms:W3CDTF">2020-05-17T07:01:32Z</dcterms:modified>
</cp:coreProperties>
</file>