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Mina" charset="1" panose="02000503000000000000"/>
      <p:regular r:id="rId49"/>
    </p:embeddedFont>
    <p:embeddedFont>
      <p:font typeface="Mina Bold" charset="1" panose="02000803000000000000"/>
      <p:regular r:id="rId50"/>
    </p:embeddedFont>
    <p:embeddedFont>
      <p:font typeface="Guerrilla" charset="1" panose="00000500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9.png" Type="http://schemas.openxmlformats.org/officeDocument/2006/relationships/image"/><Relationship Id="rId5" Target="../media/image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0.png" Type="http://schemas.openxmlformats.org/officeDocument/2006/relationships/image"/><Relationship Id="rId5" Target="../media/image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1.png" Type="http://schemas.openxmlformats.org/officeDocument/2006/relationships/image"/><Relationship Id="rId5" Target="../media/image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2.png" Type="http://schemas.openxmlformats.org/officeDocument/2006/relationships/image"/><Relationship Id="rId5" Target="../media/image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3.png" Type="http://schemas.openxmlformats.org/officeDocument/2006/relationships/image"/><Relationship Id="rId5" Target="../media/image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34.png" Type="http://schemas.openxmlformats.org/officeDocument/2006/relationships/image"/><Relationship Id="rId5" Target="../media/image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2.png" Type="http://schemas.openxmlformats.org/officeDocument/2006/relationships/image"/><Relationship Id="rId12" Target="../media/image3.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10" Target="mailto:sainsaburaj@depaul.edu.in" TargetMode="External" Type="http://schemas.openxmlformats.org/officeDocument/2006/relationships/hyperlink"/><Relationship Id="rId11" Target="../media/image2.png" Type="http://schemas.openxmlformats.org/officeDocument/2006/relationships/image"/><Relationship Id="rId12" Target="../media/image3.svg" Type="http://schemas.openxmlformats.org/officeDocument/2006/relationships/image"/><Relationship Id="rId2" Target="../media/image6.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http://www.github.com/theRealSain/eduke"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642001" y="-2255350"/>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037416" y="457315"/>
            <a:ext cx="8926372" cy="8926372"/>
          </a:xfrm>
          <a:custGeom>
            <a:avLst/>
            <a:gdLst/>
            <a:ahLst/>
            <a:cxnLst/>
            <a:rect r="r" b="b" t="t" l="l"/>
            <a:pathLst>
              <a:path h="8926372" w="8926372">
                <a:moveTo>
                  <a:pt x="0" y="0"/>
                </a:moveTo>
                <a:lnTo>
                  <a:pt x="8926372" y="0"/>
                </a:lnTo>
                <a:lnTo>
                  <a:pt x="8926372" y="8926372"/>
                </a:lnTo>
                <a:lnTo>
                  <a:pt x="0" y="8926372"/>
                </a:lnTo>
                <a:lnTo>
                  <a:pt x="0" y="0"/>
                </a:lnTo>
                <a:close/>
              </a:path>
            </a:pathLst>
          </a:custGeom>
          <a:blipFill>
            <a:blip r:embed="rId2"/>
            <a:stretch>
              <a:fillRect l="0" t="0" r="0" b="0"/>
            </a:stretch>
          </a:blipFill>
        </p:spPr>
      </p:sp>
      <p:sp>
        <p:nvSpPr>
          <p:cNvPr name="TextBox 6" id="6"/>
          <p:cNvSpPr txBox="true"/>
          <p:nvPr/>
        </p:nvSpPr>
        <p:spPr>
          <a:xfrm rot="0">
            <a:off x="1354942" y="3982913"/>
            <a:ext cx="7254721" cy="1651458"/>
          </a:xfrm>
          <a:prstGeom prst="rect">
            <a:avLst/>
          </a:prstGeom>
        </p:spPr>
        <p:txBody>
          <a:bodyPr anchor="t" rtlCol="false" tIns="0" lIns="0" bIns="0" rIns="0">
            <a:spAutoFit/>
          </a:bodyPr>
          <a:lstStyle/>
          <a:p>
            <a:pPr algn="l">
              <a:lnSpc>
                <a:spcPts val="6624"/>
              </a:lnSpc>
            </a:pPr>
            <a:r>
              <a:rPr lang="en-US" sz="4731">
                <a:solidFill>
                  <a:srgbClr val="41005F"/>
                </a:solidFill>
                <a:latin typeface="Mina"/>
                <a:ea typeface="Mina"/>
                <a:cs typeface="Mina"/>
                <a:sym typeface="Mina"/>
              </a:rPr>
              <a:t>Academic Performance Prediction System with AI</a:t>
            </a:r>
          </a:p>
        </p:txBody>
      </p:sp>
      <p:sp>
        <p:nvSpPr>
          <p:cNvPr name="TextBox 7" id="7"/>
          <p:cNvSpPr txBox="true"/>
          <p:nvPr/>
        </p:nvSpPr>
        <p:spPr>
          <a:xfrm rot="0">
            <a:off x="1354942" y="2343628"/>
            <a:ext cx="9773519" cy="1734535"/>
          </a:xfrm>
          <a:prstGeom prst="rect">
            <a:avLst/>
          </a:prstGeom>
        </p:spPr>
        <p:txBody>
          <a:bodyPr anchor="t" rtlCol="false" tIns="0" lIns="0" bIns="0" rIns="0">
            <a:spAutoFit/>
          </a:bodyPr>
          <a:lstStyle/>
          <a:p>
            <a:pPr algn="l">
              <a:lnSpc>
                <a:spcPts val="14221"/>
              </a:lnSpc>
            </a:pPr>
            <a:r>
              <a:rPr lang="en-US" sz="10158" b="true">
                <a:solidFill>
                  <a:srgbClr val="41005F"/>
                </a:solidFill>
                <a:latin typeface="Mina Bold"/>
                <a:ea typeface="Mina Bold"/>
                <a:cs typeface="Mina Bold"/>
                <a:sym typeface="Mina Bold"/>
              </a:rPr>
              <a:t>EDUKE</a:t>
            </a:r>
          </a:p>
        </p:txBody>
      </p:sp>
      <p:grpSp>
        <p:nvGrpSpPr>
          <p:cNvPr name="Group 8" id="8"/>
          <p:cNvGrpSpPr/>
          <p:nvPr/>
        </p:nvGrpSpPr>
        <p:grpSpPr>
          <a:xfrm rot="0">
            <a:off x="1354942" y="725415"/>
            <a:ext cx="2663607" cy="844119"/>
            <a:chOff x="0" y="0"/>
            <a:chExt cx="3551476" cy="1125492"/>
          </a:xfrm>
        </p:grpSpPr>
        <p:sp>
          <p:nvSpPr>
            <p:cNvPr name="Freeform 9" id="9"/>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2700000">
              <a:off x="500390" y="218172"/>
              <a:ext cx="728804" cy="269717"/>
              <a:chOff x="0" y="0"/>
              <a:chExt cx="2196272" cy="812800"/>
            </a:xfrm>
          </p:grpSpPr>
          <p:sp>
            <p:nvSpPr>
              <p:cNvPr name="Freeform 11" id="11"/>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2" id="12"/>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3" id="13"/>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TextBox 14" id="14"/>
          <p:cNvSpPr txBox="true"/>
          <p:nvPr/>
        </p:nvSpPr>
        <p:spPr>
          <a:xfrm rot="0">
            <a:off x="1354942" y="5990020"/>
            <a:ext cx="10139528" cy="1663186"/>
          </a:xfrm>
          <a:prstGeom prst="rect">
            <a:avLst/>
          </a:prstGeom>
        </p:spPr>
        <p:txBody>
          <a:bodyPr anchor="t" rtlCol="false" tIns="0" lIns="0" bIns="0" rIns="0">
            <a:spAutoFit/>
          </a:bodyPr>
          <a:lstStyle/>
          <a:p>
            <a:pPr algn="l">
              <a:lnSpc>
                <a:spcPts val="3353"/>
              </a:lnSpc>
            </a:pPr>
            <a:r>
              <a:rPr lang="en-US" sz="2395" b="true">
                <a:solidFill>
                  <a:srgbClr val="41005F"/>
                </a:solidFill>
                <a:latin typeface="Mina Bold"/>
                <a:ea typeface="Mina Bold"/>
                <a:cs typeface="Mina Bold"/>
                <a:sym typeface="Mina Bold"/>
              </a:rPr>
              <a:t>A web-based AI-powered platform designed to track student performance, enhance communication, and provide predictive insights. By analyzing academic data, Eduke helps teachers and parents support students effectively, ensuring better learning outcomes.</a:t>
            </a:r>
          </a:p>
        </p:txBody>
      </p:sp>
      <p:sp>
        <p:nvSpPr>
          <p:cNvPr name="TextBox 15" id="15"/>
          <p:cNvSpPr txBox="true"/>
          <p:nvPr/>
        </p:nvSpPr>
        <p:spPr>
          <a:xfrm rot="0">
            <a:off x="1354942" y="8770619"/>
            <a:ext cx="5220848" cy="975889"/>
          </a:xfrm>
          <a:prstGeom prst="rect">
            <a:avLst/>
          </a:prstGeom>
        </p:spPr>
        <p:txBody>
          <a:bodyPr anchor="t" rtlCol="false" tIns="0" lIns="0" bIns="0" rIns="0">
            <a:spAutoFit/>
          </a:bodyPr>
          <a:lstStyle/>
          <a:p>
            <a:pPr algn="just">
              <a:lnSpc>
                <a:spcPts val="3960"/>
              </a:lnSpc>
            </a:pPr>
            <a:r>
              <a:rPr lang="en-US" b="true" sz="2829" spc="73">
                <a:solidFill>
                  <a:srgbClr val="41005F"/>
                </a:solidFill>
                <a:latin typeface="Mina Bold"/>
                <a:ea typeface="Mina Bold"/>
                <a:cs typeface="Mina Bold"/>
                <a:sym typeface="Mina Bold"/>
              </a:rPr>
              <a:t>SAIN SABURAJ</a:t>
            </a:r>
          </a:p>
          <a:p>
            <a:pPr algn="just">
              <a:lnSpc>
                <a:spcPts val="3960"/>
              </a:lnSpc>
            </a:pPr>
            <a:r>
              <a:rPr lang="en-US" b="true" sz="2829" spc="73">
                <a:solidFill>
                  <a:srgbClr val="41005F"/>
                </a:solidFill>
                <a:latin typeface="Mina Bold"/>
                <a:ea typeface="Mina Bold"/>
                <a:cs typeface="Mina Bold"/>
                <a:sym typeface="Mina Bold"/>
              </a:rPr>
              <a:t>MCA 23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sp>
        <p:nvSpPr>
          <p:cNvPr name="TextBox 7" id="7"/>
          <p:cNvSpPr txBox="true"/>
          <p:nvPr/>
        </p:nvSpPr>
        <p:spPr>
          <a:xfrm rot="0">
            <a:off x="1354942" y="1787815"/>
            <a:ext cx="10834951"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Requirements of </a:t>
            </a:r>
            <a:r>
              <a:rPr lang="en-US" sz="6653" b="true">
                <a:solidFill>
                  <a:srgbClr val="41005F"/>
                </a:solidFill>
                <a:latin typeface="Mina Bold"/>
                <a:ea typeface="Mina Bold"/>
                <a:cs typeface="Mina Bold"/>
                <a:sym typeface="Mina Bold"/>
              </a:rPr>
              <a:t>EDUKE</a:t>
            </a:r>
          </a:p>
        </p:txBody>
      </p:sp>
      <p:sp>
        <p:nvSpPr>
          <p:cNvPr name="TextBox 8" id="8"/>
          <p:cNvSpPr txBox="true"/>
          <p:nvPr/>
        </p:nvSpPr>
        <p:spPr>
          <a:xfrm rot="0">
            <a:off x="1354942" y="3798796"/>
            <a:ext cx="15904358" cy="3668592"/>
          </a:xfrm>
          <a:prstGeom prst="rect">
            <a:avLst/>
          </a:prstGeom>
        </p:spPr>
        <p:txBody>
          <a:bodyPr anchor="t" rtlCol="false" tIns="0" lIns="0" bIns="0" rIns="0">
            <a:spAutoFit/>
          </a:bodyPr>
          <a:lstStyle/>
          <a:p>
            <a:pPr algn="l">
              <a:lnSpc>
                <a:spcPts val="4700"/>
              </a:lnSpc>
            </a:pPr>
            <a:r>
              <a:rPr lang="en-US" sz="4563" spc="168" b="true">
                <a:solidFill>
                  <a:srgbClr val="41005F"/>
                </a:solidFill>
                <a:latin typeface="Mina Bold"/>
                <a:ea typeface="Mina Bold"/>
                <a:cs typeface="Mina Bold"/>
                <a:sym typeface="Mina Bold"/>
              </a:rPr>
              <a:t>Hardware</a:t>
            </a:r>
            <a:r>
              <a:rPr lang="en-US" b="true" sz="4563" spc="168">
                <a:solidFill>
                  <a:srgbClr val="41005F"/>
                </a:solidFill>
                <a:latin typeface="Mina Bold"/>
                <a:ea typeface="Mina Bold"/>
                <a:cs typeface="Mina Bold"/>
                <a:sym typeface="Mina Bold"/>
              </a:rPr>
              <a:t> Requirements</a:t>
            </a:r>
          </a:p>
          <a:p>
            <a:pPr algn="l">
              <a:lnSpc>
                <a:spcPts val="3876"/>
              </a:lnSpc>
            </a:pP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Processor</a:t>
            </a:r>
            <a:r>
              <a:rPr lang="en-US" sz="3763" spc="139">
                <a:solidFill>
                  <a:srgbClr val="41005F"/>
                </a:solidFill>
                <a:latin typeface="Mina"/>
                <a:ea typeface="Mina"/>
                <a:cs typeface="Mina"/>
                <a:sym typeface="Mina"/>
              </a:rPr>
              <a:t>: Intel Core i3 or higher</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RAM</a:t>
            </a:r>
            <a:r>
              <a:rPr lang="en-US" sz="3763" spc="139">
                <a:solidFill>
                  <a:srgbClr val="41005F"/>
                </a:solidFill>
                <a:latin typeface="Mina"/>
                <a:ea typeface="Mina"/>
                <a:cs typeface="Mina"/>
                <a:sym typeface="Mina"/>
              </a:rPr>
              <a:t>: 4GB (8GB for smooth performance)</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Storage</a:t>
            </a:r>
            <a:r>
              <a:rPr lang="en-US" sz="3763" spc="139">
                <a:solidFill>
                  <a:srgbClr val="41005F"/>
                </a:solidFill>
                <a:latin typeface="Mina"/>
                <a:ea typeface="Mina"/>
                <a:cs typeface="Mina"/>
                <a:sym typeface="Mina"/>
              </a:rPr>
              <a:t>: Minimum 20GB free space</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Internet</a:t>
            </a:r>
            <a:r>
              <a:rPr lang="en-US" sz="3763" spc="139">
                <a:solidFill>
                  <a:srgbClr val="41005F"/>
                </a:solidFill>
                <a:latin typeface="Mina"/>
                <a:ea typeface="Mina"/>
                <a:cs typeface="Mina"/>
                <a:sym typeface="Mina"/>
              </a:rPr>
              <a:t>: Stable connection</a:t>
            </a:r>
          </a:p>
        </p:txBody>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8591" y="-244295"/>
            <a:ext cx="19040681" cy="10710383"/>
          </a:xfrm>
          <a:custGeom>
            <a:avLst/>
            <a:gdLst/>
            <a:ahLst/>
            <a:cxnLst/>
            <a:rect r="r" b="b" t="t" l="l"/>
            <a:pathLst>
              <a:path h="10710383" w="19040681">
                <a:moveTo>
                  <a:pt x="0" y="0"/>
                </a:moveTo>
                <a:lnTo>
                  <a:pt x="19040681" y="0"/>
                </a:lnTo>
                <a:lnTo>
                  <a:pt x="19040681" y="10710383"/>
                </a:lnTo>
                <a:lnTo>
                  <a:pt x="0" y="10710383"/>
                </a:lnTo>
                <a:lnTo>
                  <a:pt x="0" y="0"/>
                </a:lnTo>
                <a:close/>
              </a:path>
            </a:pathLst>
          </a:custGeom>
          <a:blipFill>
            <a:blip r:embed="rId2"/>
            <a:stretch>
              <a:fillRect l="0" t="0" r="0" b="0"/>
            </a:stretch>
          </a:blipFill>
        </p:spPr>
      </p:sp>
      <p:sp>
        <p:nvSpPr>
          <p:cNvPr name="Freeform 3" id="3"/>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3">
              <a:alphaModFix amt="5000"/>
            </a:blip>
            <a:stretch>
              <a:fillRect l="0" t="0" r="0" b="0"/>
            </a:stretch>
          </a:blipFill>
        </p:spPr>
      </p:sp>
      <p:grpSp>
        <p:nvGrpSpPr>
          <p:cNvPr name="Group 4" id="4"/>
          <p:cNvGrpSpPr/>
          <p:nvPr/>
        </p:nvGrpSpPr>
        <p:grpSpPr>
          <a:xfrm rot="0">
            <a:off x="887134" y="8025750"/>
            <a:ext cx="2663607" cy="844119"/>
            <a:chOff x="0" y="0"/>
            <a:chExt cx="3551476" cy="1125492"/>
          </a:xfrm>
        </p:grpSpPr>
        <p:sp>
          <p:nvSpPr>
            <p:cNvPr name="Freeform 5" id="5"/>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2700000">
              <a:off x="500390" y="218172"/>
              <a:ext cx="728804" cy="269717"/>
              <a:chOff x="0" y="0"/>
              <a:chExt cx="2196272" cy="812800"/>
            </a:xfrm>
          </p:grpSpPr>
          <p:sp>
            <p:nvSpPr>
              <p:cNvPr name="Freeform 7" id="7"/>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8" id="8"/>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9" id="9"/>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TextBox 10" id="10"/>
          <p:cNvSpPr txBox="true"/>
          <p:nvPr/>
        </p:nvSpPr>
        <p:spPr>
          <a:xfrm rot="0">
            <a:off x="887134" y="9054260"/>
            <a:ext cx="4813818"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Class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887134" y="8025750"/>
            <a:ext cx="2663607" cy="844119"/>
            <a:chOff x="0" y="0"/>
            <a:chExt cx="3551476" cy="1125492"/>
          </a:xfrm>
        </p:grpSpPr>
        <p:sp>
          <p:nvSpPr>
            <p:cNvPr name="Freeform 4" id="4"/>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2700000">
              <a:off x="500390" y="218172"/>
              <a:ext cx="728804" cy="269717"/>
              <a:chOff x="0" y="0"/>
              <a:chExt cx="2196272" cy="812800"/>
            </a:xfrm>
          </p:grpSpPr>
          <p:sp>
            <p:nvSpPr>
              <p:cNvPr name="Freeform 6" id="6"/>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7" id="7"/>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8" id="8"/>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TextBox 9" id="9"/>
          <p:cNvSpPr txBox="true"/>
          <p:nvPr/>
        </p:nvSpPr>
        <p:spPr>
          <a:xfrm rot="0">
            <a:off x="887134" y="9054260"/>
            <a:ext cx="4813818"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Use Case Diagram</a:t>
            </a:r>
          </a:p>
        </p:txBody>
      </p:sp>
      <p:sp>
        <p:nvSpPr>
          <p:cNvPr name="Freeform 10" id="10"/>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5">
              <a:alphaModFix amt="5000"/>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7134" y="8025750"/>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11488554" y="770870"/>
            <a:ext cx="4748480" cy="3586878"/>
          </a:xfrm>
          <a:custGeom>
            <a:avLst/>
            <a:gdLst/>
            <a:ahLst/>
            <a:cxnLst/>
            <a:rect r="r" b="b" t="t" l="l"/>
            <a:pathLst>
              <a:path h="3586878" w="4748480">
                <a:moveTo>
                  <a:pt x="0" y="0"/>
                </a:moveTo>
                <a:lnTo>
                  <a:pt x="4748480" y="0"/>
                </a:lnTo>
                <a:lnTo>
                  <a:pt x="4748480" y="3586878"/>
                </a:lnTo>
                <a:lnTo>
                  <a:pt x="0" y="3586878"/>
                </a:lnTo>
                <a:lnTo>
                  <a:pt x="0" y="0"/>
                </a:lnTo>
                <a:close/>
              </a:path>
            </a:pathLst>
          </a:custGeom>
          <a:blipFill>
            <a:blip r:embed="rId4">
              <a:extLst>
                <a:ext uri="{96DAC541-7B7A-43D3-8B79-37D633B846F1}">
                  <asvg:svgBlip xmlns:asvg="http://schemas.microsoft.com/office/drawing/2016/SVG/main" r:embed="rId5"/>
                </a:ext>
              </a:extLst>
            </a:blip>
            <a:stretch>
              <a:fillRect l="0" t="-343759" r="0" b="-209992"/>
            </a:stretch>
          </a:blipFill>
        </p:spPr>
      </p:sp>
      <p:sp>
        <p:nvSpPr>
          <p:cNvPr name="Freeform 9" id="9"/>
          <p:cNvSpPr/>
          <p:nvPr/>
        </p:nvSpPr>
        <p:spPr>
          <a:xfrm flipH="false" flipV="false" rot="0">
            <a:off x="887134" y="482194"/>
            <a:ext cx="4075230" cy="7356148"/>
          </a:xfrm>
          <a:custGeom>
            <a:avLst/>
            <a:gdLst/>
            <a:ahLst/>
            <a:cxnLst/>
            <a:rect r="r" b="b" t="t" l="l"/>
            <a:pathLst>
              <a:path h="7356148" w="4075230">
                <a:moveTo>
                  <a:pt x="0" y="0"/>
                </a:moveTo>
                <a:lnTo>
                  <a:pt x="4075229" y="0"/>
                </a:lnTo>
                <a:lnTo>
                  <a:pt x="4075229" y="7356149"/>
                </a:lnTo>
                <a:lnTo>
                  <a:pt x="0" y="7356149"/>
                </a:lnTo>
                <a:lnTo>
                  <a:pt x="0" y="0"/>
                </a:lnTo>
                <a:close/>
              </a:path>
            </a:pathLst>
          </a:custGeom>
          <a:blipFill>
            <a:blip r:embed="rId4">
              <a:extLst>
                <a:ext uri="{96DAC541-7B7A-43D3-8B79-37D633B846F1}">
                  <asvg:svgBlip xmlns:asvg="http://schemas.microsoft.com/office/drawing/2016/SVG/main" r:embed="rId5"/>
                </a:ext>
              </a:extLst>
            </a:blip>
            <a:stretch>
              <a:fillRect l="0" t="0" r="0" b="-173575"/>
            </a:stretch>
          </a:blipFill>
        </p:spPr>
      </p:sp>
      <p:sp>
        <p:nvSpPr>
          <p:cNvPr name="Freeform 10" id="10"/>
          <p:cNvSpPr/>
          <p:nvPr/>
        </p:nvSpPr>
        <p:spPr>
          <a:xfrm flipH="false" flipV="false" rot="0">
            <a:off x="6142226" y="739639"/>
            <a:ext cx="4787076" cy="3649340"/>
          </a:xfrm>
          <a:custGeom>
            <a:avLst/>
            <a:gdLst/>
            <a:ahLst/>
            <a:cxnLst/>
            <a:rect r="r" b="b" t="t" l="l"/>
            <a:pathLst>
              <a:path h="3649340" w="4787076">
                <a:moveTo>
                  <a:pt x="0" y="0"/>
                </a:moveTo>
                <a:lnTo>
                  <a:pt x="4787076" y="0"/>
                </a:lnTo>
                <a:lnTo>
                  <a:pt x="4787076" y="3649340"/>
                </a:lnTo>
                <a:lnTo>
                  <a:pt x="0" y="3649340"/>
                </a:lnTo>
                <a:lnTo>
                  <a:pt x="0" y="0"/>
                </a:lnTo>
                <a:close/>
              </a:path>
            </a:pathLst>
          </a:custGeom>
          <a:blipFill>
            <a:blip r:embed="rId4">
              <a:extLst>
                <a:ext uri="{96DAC541-7B7A-43D3-8B79-37D633B846F1}">
                  <asvg:svgBlip xmlns:asvg="http://schemas.microsoft.com/office/drawing/2016/SVG/main" r:embed="rId5"/>
                </a:ext>
              </a:extLst>
            </a:blip>
            <a:stretch>
              <a:fillRect l="0" t="-237935" r="0" b="-309849"/>
            </a:stretch>
          </a:blipFill>
        </p:spPr>
      </p:sp>
      <p:sp>
        <p:nvSpPr>
          <p:cNvPr name="Freeform 11" id="11"/>
          <p:cNvSpPr/>
          <p:nvPr/>
        </p:nvSpPr>
        <p:spPr>
          <a:xfrm flipH="false" flipV="false" rot="0">
            <a:off x="11558993" y="5143500"/>
            <a:ext cx="4678041" cy="3729656"/>
          </a:xfrm>
          <a:custGeom>
            <a:avLst/>
            <a:gdLst/>
            <a:ahLst/>
            <a:cxnLst/>
            <a:rect r="r" b="b" t="t" l="l"/>
            <a:pathLst>
              <a:path h="3729656" w="4678041">
                <a:moveTo>
                  <a:pt x="0" y="0"/>
                </a:moveTo>
                <a:lnTo>
                  <a:pt x="4678041" y="0"/>
                </a:lnTo>
                <a:lnTo>
                  <a:pt x="4678041" y="3729656"/>
                </a:lnTo>
                <a:lnTo>
                  <a:pt x="0" y="3729656"/>
                </a:lnTo>
                <a:lnTo>
                  <a:pt x="0" y="0"/>
                </a:lnTo>
                <a:close/>
              </a:path>
            </a:pathLst>
          </a:custGeom>
          <a:blipFill>
            <a:blip r:embed="rId4">
              <a:extLst>
                <a:ext uri="{96DAC541-7B7A-43D3-8B79-37D633B846F1}">
                  <asvg:svgBlip xmlns:asvg="http://schemas.microsoft.com/office/drawing/2016/SVG/main" r:embed="rId5"/>
                </a:ext>
              </a:extLst>
            </a:blip>
            <a:stretch>
              <a:fillRect l="0" t="-521168" r="0" b="0"/>
            </a:stretch>
          </a:blipFill>
        </p:spPr>
      </p:sp>
      <p:sp>
        <p:nvSpPr>
          <p:cNvPr name="TextBox 12" id="12"/>
          <p:cNvSpPr txBox="true"/>
          <p:nvPr/>
        </p:nvSpPr>
        <p:spPr>
          <a:xfrm rot="0">
            <a:off x="887134" y="9054260"/>
            <a:ext cx="8256866"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Activity Diagram - Authentication</a:t>
            </a:r>
          </a:p>
        </p:txBody>
      </p:sp>
      <p:sp>
        <p:nvSpPr>
          <p:cNvPr name="Freeform 13" id="13"/>
          <p:cNvSpPr/>
          <p:nvPr/>
        </p:nvSpPr>
        <p:spPr>
          <a:xfrm flipH="false" flipV="false" rot="0">
            <a:off x="6142226" y="5227428"/>
            <a:ext cx="4644153" cy="3561799"/>
          </a:xfrm>
          <a:custGeom>
            <a:avLst/>
            <a:gdLst/>
            <a:ahLst/>
            <a:cxnLst/>
            <a:rect r="r" b="b" t="t" l="l"/>
            <a:pathLst>
              <a:path h="3561799" w="4644153">
                <a:moveTo>
                  <a:pt x="0" y="0"/>
                </a:moveTo>
                <a:lnTo>
                  <a:pt x="4644154" y="0"/>
                </a:lnTo>
                <a:lnTo>
                  <a:pt x="4644154" y="3561799"/>
                </a:lnTo>
                <a:lnTo>
                  <a:pt x="0" y="3561799"/>
                </a:lnTo>
                <a:lnTo>
                  <a:pt x="0" y="0"/>
                </a:lnTo>
                <a:close/>
              </a:path>
            </a:pathLst>
          </a:custGeom>
          <a:blipFill>
            <a:blip r:embed="rId4">
              <a:extLst>
                <a:ext uri="{96DAC541-7B7A-43D3-8B79-37D633B846F1}">
                  <asvg:svgBlip xmlns:asvg="http://schemas.microsoft.com/office/drawing/2016/SVG/main" r:embed="rId5"/>
                </a:ext>
              </a:extLst>
            </a:blip>
            <a:stretch>
              <a:fillRect l="0" t="-441176" r="0" b="-104553"/>
            </a:stretch>
          </a:blipFill>
        </p:spPr>
      </p:sp>
      <p:sp>
        <p:nvSpPr>
          <p:cNvPr name="Freeform 14" id="14"/>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6">
              <a:alphaModFix amt="5000"/>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7134" y="8025750"/>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6326844" y="1543570"/>
            <a:ext cx="8522234" cy="8316119"/>
          </a:xfrm>
          <a:custGeom>
            <a:avLst/>
            <a:gdLst/>
            <a:ahLst/>
            <a:cxnLst/>
            <a:rect r="r" b="b" t="t" l="l"/>
            <a:pathLst>
              <a:path h="8316119" w="8522234">
                <a:moveTo>
                  <a:pt x="0" y="0"/>
                </a:moveTo>
                <a:lnTo>
                  <a:pt x="8522234" y="0"/>
                </a:lnTo>
                <a:lnTo>
                  <a:pt x="8522234" y="8316119"/>
                </a:lnTo>
                <a:lnTo>
                  <a:pt x="0" y="8316119"/>
                </a:lnTo>
                <a:lnTo>
                  <a:pt x="0" y="0"/>
                </a:lnTo>
                <a:close/>
              </a:path>
            </a:pathLst>
          </a:custGeom>
          <a:blipFill>
            <a:blip r:embed="rId4">
              <a:extLst>
                <a:ext uri="{96DAC541-7B7A-43D3-8B79-37D633B846F1}">
                  <asvg:svgBlip xmlns:asvg="http://schemas.microsoft.com/office/drawing/2016/SVG/main" r:embed="rId5"/>
                </a:ext>
              </a:extLst>
            </a:blip>
            <a:stretch>
              <a:fillRect l="0" t="-81529" r="0" b="-78972"/>
            </a:stretch>
          </a:blipFill>
        </p:spPr>
      </p:sp>
      <p:sp>
        <p:nvSpPr>
          <p:cNvPr name="Freeform 9" id="9"/>
          <p:cNvSpPr/>
          <p:nvPr/>
        </p:nvSpPr>
        <p:spPr>
          <a:xfrm flipH="false" flipV="false" rot="0">
            <a:off x="12862540" y="1543570"/>
            <a:ext cx="6755258" cy="6696105"/>
          </a:xfrm>
          <a:custGeom>
            <a:avLst/>
            <a:gdLst/>
            <a:ahLst/>
            <a:cxnLst/>
            <a:rect r="r" b="b" t="t" l="l"/>
            <a:pathLst>
              <a:path h="6696105" w="6755258">
                <a:moveTo>
                  <a:pt x="0" y="0"/>
                </a:moveTo>
                <a:lnTo>
                  <a:pt x="6755259" y="0"/>
                </a:lnTo>
                <a:lnTo>
                  <a:pt x="6755259" y="6696105"/>
                </a:lnTo>
                <a:lnTo>
                  <a:pt x="0" y="6696105"/>
                </a:lnTo>
                <a:lnTo>
                  <a:pt x="0" y="0"/>
                </a:lnTo>
                <a:close/>
              </a:path>
            </a:pathLst>
          </a:custGeom>
          <a:blipFill>
            <a:blip r:embed="rId4">
              <a:extLst>
                <a:ext uri="{96DAC541-7B7A-43D3-8B79-37D633B846F1}">
                  <asvg:svgBlip xmlns:asvg="http://schemas.microsoft.com/office/drawing/2016/SVG/main" r:embed="rId5"/>
                </a:ext>
              </a:extLst>
            </a:blip>
            <a:stretch>
              <a:fillRect l="-28849" t="-230430" r="0" b="0"/>
            </a:stretch>
          </a:blipFill>
        </p:spPr>
      </p:sp>
      <p:sp>
        <p:nvSpPr>
          <p:cNvPr name="Freeform 10" id="10"/>
          <p:cNvSpPr/>
          <p:nvPr/>
        </p:nvSpPr>
        <p:spPr>
          <a:xfrm flipH="false" flipV="false" rot="0">
            <a:off x="0" y="1402949"/>
            <a:ext cx="8087091" cy="6365626"/>
          </a:xfrm>
          <a:custGeom>
            <a:avLst/>
            <a:gdLst/>
            <a:ahLst/>
            <a:cxnLst/>
            <a:rect r="r" b="b" t="t" l="l"/>
            <a:pathLst>
              <a:path h="6365626" w="8087091">
                <a:moveTo>
                  <a:pt x="0" y="0"/>
                </a:moveTo>
                <a:lnTo>
                  <a:pt x="8087091" y="0"/>
                </a:lnTo>
                <a:lnTo>
                  <a:pt x="8087091" y="6365626"/>
                </a:lnTo>
                <a:lnTo>
                  <a:pt x="0" y="6365626"/>
                </a:lnTo>
                <a:lnTo>
                  <a:pt x="0" y="0"/>
                </a:lnTo>
                <a:close/>
              </a:path>
            </a:pathLst>
          </a:custGeom>
          <a:blipFill>
            <a:blip r:embed="rId4">
              <a:extLst>
                <a:ext uri="{96DAC541-7B7A-43D3-8B79-37D633B846F1}">
                  <asvg:svgBlip xmlns:asvg="http://schemas.microsoft.com/office/drawing/2016/SVG/main" r:embed="rId5"/>
                </a:ext>
              </a:extLst>
            </a:blip>
            <a:stretch>
              <a:fillRect l="0" t="0" r="0" b="-222649"/>
            </a:stretch>
          </a:blipFill>
        </p:spPr>
      </p:sp>
      <p:sp>
        <p:nvSpPr>
          <p:cNvPr name="TextBox 11" id="11"/>
          <p:cNvSpPr txBox="true"/>
          <p:nvPr/>
        </p:nvSpPr>
        <p:spPr>
          <a:xfrm rot="0">
            <a:off x="887134" y="9054260"/>
            <a:ext cx="8256866"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Activity Diagram - Admin</a:t>
            </a:r>
          </a:p>
        </p:txBody>
      </p:sp>
      <p:sp>
        <p:nvSpPr>
          <p:cNvPr name="Freeform 12" id="12"/>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6">
              <a:alphaModFix amt="5000"/>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7134" y="124966"/>
            <a:ext cx="5547662" cy="8322843"/>
          </a:xfrm>
          <a:custGeom>
            <a:avLst/>
            <a:gdLst/>
            <a:ahLst/>
            <a:cxnLst/>
            <a:rect r="r" b="b" t="t" l="l"/>
            <a:pathLst>
              <a:path h="8322843" w="5547662">
                <a:moveTo>
                  <a:pt x="0" y="0"/>
                </a:moveTo>
                <a:lnTo>
                  <a:pt x="5547661" y="0"/>
                </a:lnTo>
                <a:lnTo>
                  <a:pt x="5547661" y="8322843"/>
                </a:lnTo>
                <a:lnTo>
                  <a:pt x="0" y="8322843"/>
                </a:lnTo>
                <a:lnTo>
                  <a:pt x="0" y="0"/>
                </a:lnTo>
                <a:close/>
              </a:path>
            </a:pathLst>
          </a:custGeom>
          <a:blipFill>
            <a:blip r:embed="rId2">
              <a:extLst>
                <a:ext uri="{96DAC541-7B7A-43D3-8B79-37D633B846F1}">
                  <asvg:svgBlip xmlns:asvg="http://schemas.microsoft.com/office/drawing/2016/SVG/main" r:embed="rId3"/>
                </a:ext>
              </a:extLst>
            </a:blip>
            <a:stretch>
              <a:fillRect l="0" t="0" r="0" b="-143491"/>
            </a:stretch>
          </a:blipFill>
        </p:spPr>
      </p:sp>
      <p:grpSp>
        <p:nvGrpSpPr>
          <p:cNvPr name="Group 3" id="3"/>
          <p:cNvGrpSpPr/>
          <p:nvPr/>
        </p:nvGrpSpPr>
        <p:grpSpPr>
          <a:xfrm rot="0">
            <a:off x="887134" y="8025750"/>
            <a:ext cx="2663607" cy="844119"/>
            <a:chOff x="0" y="0"/>
            <a:chExt cx="3551476" cy="1125492"/>
          </a:xfrm>
        </p:grpSpPr>
        <p:sp>
          <p:nvSpPr>
            <p:cNvPr name="Freeform 4" id="4"/>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2700000">
              <a:off x="500390" y="218172"/>
              <a:ext cx="728804" cy="269717"/>
              <a:chOff x="0" y="0"/>
              <a:chExt cx="2196272" cy="812800"/>
            </a:xfrm>
          </p:grpSpPr>
          <p:sp>
            <p:nvSpPr>
              <p:cNvPr name="Freeform 6" id="6"/>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7" id="7"/>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8" id="8"/>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9" id="9"/>
          <p:cNvSpPr/>
          <p:nvPr/>
        </p:nvSpPr>
        <p:spPr>
          <a:xfrm flipH="false" flipV="false" rot="0">
            <a:off x="7209637" y="124966"/>
            <a:ext cx="4365672" cy="7975432"/>
          </a:xfrm>
          <a:custGeom>
            <a:avLst/>
            <a:gdLst/>
            <a:ahLst/>
            <a:cxnLst/>
            <a:rect r="r" b="b" t="t" l="l"/>
            <a:pathLst>
              <a:path h="7975432" w="4365672">
                <a:moveTo>
                  <a:pt x="0" y="0"/>
                </a:moveTo>
                <a:lnTo>
                  <a:pt x="4365673" y="0"/>
                </a:lnTo>
                <a:lnTo>
                  <a:pt x="4365673" y="7975433"/>
                </a:lnTo>
                <a:lnTo>
                  <a:pt x="0" y="7975433"/>
                </a:lnTo>
                <a:lnTo>
                  <a:pt x="0" y="0"/>
                </a:lnTo>
                <a:close/>
              </a:path>
            </a:pathLst>
          </a:custGeom>
          <a:blipFill>
            <a:blip r:embed="rId2">
              <a:extLst>
                <a:ext uri="{96DAC541-7B7A-43D3-8B79-37D633B846F1}">
                  <asvg:svgBlip xmlns:asvg="http://schemas.microsoft.com/office/drawing/2016/SVG/main" r:embed="rId3"/>
                </a:ext>
              </a:extLst>
            </a:blip>
            <a:stretch>
              <a:fillRect l="-36766" t="-143161" r="-37118" b="-104539"/>
            </a:stretch>
          </a:blipFill>
        </p:spPr>
      </p:sp>
      <p:sp>
        <p:nvSpPr>
          <p:cNvPr name="Freeform 10" id="10"/>
          <p:cNvSpPr/>
          <p:nvPr/>
        </p:nvSpPr>
        <p:spPr>
          <a:xfrm flipH="false" flipV="false" rot="0">
            <a:off x="12539551" y="124966"/>
            <a:ext cx="5478693" cy="8658931"/>
          </a:xfrm>
          <a:custGeom>
            <a:avLst/>
            <a:gdLst/>
            <a:ahLst/>
            <a:cxnLst/>
            <a:rect r="r" b="b" t="t" l="l"/>
            <a:pathLst>
              <a:path h="8658931" w="5478693">
                <a:moveTo>
                  <a:pt x="0" y="0"/>
                </a:moveTo>
                <a:lnTo>
                  <a:pt x="5478692" y="0"/>
                </a:lnTo>
                <a:lnTo>
                  <a:pt x="5478692" y="8658932"/>
                </a:lnTo>
                <a:lnTo>
                  <a:pt x="0" y="8658932"/>
                </a:lnTo>
                <a:lnTo>
                  <a:pt x="0" y="0"/>
                </a:lnTo>
                <a:close/>
              </a:path>
            </a:pathLst>
          </a:custGeom>
          <a:blipFill>
            <a:blip r:embed="rId2">
              <a:extLst>
                <a:ext uri="{96DAC541-7B7A-43D3-8B79-37D633B846F1}">
                  <asvg:svgBlip xmlns:asvg="http://schemas.microsoft.com/office/drawing/2016/SVG/main" r:embed="rId3"/>
                </a:ext>
              </a:extLst>
            </a:blip>
            <a:stretch>
              <a:fillRect l="-22188" t="-232124" r="-21548" b="0"/>
            </a:stretch>
          </a:blipFill>
        </p:spPr>
      </p:sp>
      <p:sp>
        <p:nvSpPr>
          <p:cNvPr name="TextBox 11" id="11"/>
          <p:cNvSpPr txBox="true"/>
          <p:nvPr/>
        </p:nvSpPr>
        <p:spPr>
          <a:xfrm rot="0">
            <a:off x="887134" y="9054260"/>
            <a:ext cx="8256866"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Activity Diagram - Class Head</a:t>
            </a:r>
          </a:p>
        </p:txBody>
      </p:sp>
      <p:sp>
        <p:nvSpPr>
          <p:cNvPr name="Freeform 12" id="12"/>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6">
              <a:alphaModFix amt="5000"/>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6681" y="190478"/>
            <a:ext cx="6305151" cy="8257331"/>
          </a:xfrm>
          <a:custGeom>
            <a:avLst/>
            <a:gdLst/>
            <a:ahLst/>
            <a:cxnLst/>
            <a:rect r="r" b="b" t="t" l="l"/>
            <a:pathLst>
              <a:path h="8257331" w="6305151">
                <a:moveTo>
                  <a:pt x="0" y="0"/>
                </a:moveTo>
                <a:lnTo>
                  <a:pt x="6305150" y="0"/>
                </a:lnTo>
                <a:lnTo>
                  <a:pt x="6305150" y="8257331"/>
                </a:lnTo>
                <a:lnTo>
                  <a:pt x="0" y="8257331"/>
                </a:lnTo>
                <a:lnTo>
                  <a:pt x="0" y="0"/>
                </a:lnTo>
                <a:close/>
              </a:path>
            </a:pathLst>
          </a:custGeom>
          <a:blipFill>
            <a:blip r:embed="rId2">
              <a:extLst>
                <a:ext uri="{96DAC541-7B7A-43D3-8B79-37D633B846F1}">
                  <asvg:svgBlip xmlns:asvg="http://schemas.microsoft.com/office/drawing/2016/SVG/main" r:embed="rId3"/>
                </a:ext>
              </a:extLst>
            </a:blip>
            <a:stretch>
              <a:fillRect l="0" t="0" r="0" b="-100055"/>
            </a:stretch>
          </a:blipFill>
        </p:spPr>
      </p:sp>
      <p:grpSp>
        <p:nvGrpSpPr>
          <p:cNvPr name="Group 3" id="3"/>
          <p:cNvGrpSpPr/>
          <p:nvPr/>
        </p:nvGrpSpPr>
        <p:grpSpPr>
          <a:xfrm rot="0">
            <a:off x="887134" y="8025750"/>
            <a:ext cx="2663607" cy="844119"/>
            <a:chOff x="0" y="0"/>
            <a:chExt cx="3551476" cy="1125492"/>
          </a:xfrm>
        </p:grpSpPr>
        <p:sp>
          <p:nvSpPr>
            <p:cNvPr name="Freeform 4" id="4"/>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2700000">
              <a:off x="500390" y="218172"/>
              <a:ext cx="728804" cy="269717"/>
              <a:chOff x="0" y="0"/>
              <a:chExt cx="2196272" cy="812800"/>
            </a:xfrm>
          </p:grpSpPr>
          <p:sp>
            <p:nvSpPr>
              <p:cNvPr name="Freeform 6" id="6"/>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7" id="7"/>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8" id="8"/>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9" id="9"/>
          <p:cNvSpPr/>
          <p:nvPr/>
        </p:nvSpPr>
        <p:spPr>
          <a:xfrm flipH="false" flipV="false" rot="0">
            <a:off x="8952464" y="315736"/>
            <a:ext cx="6293927" cy="8257331"/>
          </a:xfrm>
          <a:custGeom>
            <a:avLst/>
            <a:gdLst/>
            <a:ahLst/>
            <a:cxnLst/>
            <a:rect r="r" b="b" t="t" l="l"/>
            <a:pathLst>
              <a:path h="8257331" w="6293927">
                <a:moveTo>
                  <a:pt x="0" y="0"/>
                </a:moveTo>
                <a:lnTo>
                  <a:pt x="6293927" y="0"/>
                </a:lnTo>
                <a:lnTo>
                  <a:pt x="6293927" y="8257332"/>
                </a:lnTo>
                <a:lnTo>
                  <a:pt x="0" y="8257332"/>
                </a:lnTo>
                <a:lnTo>
                  <a:pt x="0" y="0"/>
                </a:lnTo>
                <a:close/>
              </a:path>
            </a:pathLst>
          </a:custGeom>
          <a:blipFill>
            <a:blip r:embed="rId2">
              <a:extLst>
                <a:ext uri="{96DAC541-7B7A-43D3-8B79-37D633B846F1}">
                  <asvg:svgBlip xmlns:asvg="http://schemas.microsoft.com/office/drawing/2016/SVG/main" r:embed="rId3"/>
                </a:ext>
              </a:extLst>
            </a:blip>
            <a:stretch>
              <a:fillRect l="0" t="-99699" r="0" b="0"/>
            </a:stretch>
          </a:blipFill>
        </p:spPr>
      </p:sp>
      <p:sp>
        <p:nvSpPr>
          <p:cNvPr name="TextBox 10" id="10"/>
          <p:cNvSpPr txBox="true"/>
          <p:nvPr/>
        </p:nvSpPr>
        <p:spPr>
          <a:xfrm rot="0">
            <a:off x="887134" y="9054260"/>
            <a:ext cx="8256866"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Activity Diagram - Subject Head</a:t>
            </a:r>
          </a:p>
        </p:txBody>
      </p:sp>
      <p:sp>
        <p:nvSpPr>
          <p:cNvPr name="Freeform 11" id="11"/>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6">
              <a:alphaModFix amt="5000"/>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7134" y="8025750"/>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5828273" y="237580"/>
            <a:ext cx="5539728" cy="7788170"/>
          </a:xfrm>
          <a:custGeom>
            <a:avLst/>
            <a:gdLst/>
            <a:ahLst/>
            <a:cxnLst/>
            <a:rect r="r" b="b" t="t" l="l"/>
            <a:pathLst>
              <a:path h="7788170" w="5539728">
                <a:moveTo>
                  <a:pt x="0" y="0"/>
                </a:moveTo>
                <a:lnTo>
                  <a:pt x="5539727" y="0"/>
                </a:lnTo>
                <a:lnTo>
                  <a:pt x="5539727" y="7788170"/>
                </a:lnTo>
                <a:lnTo>
                  <a:pt x="0" y="7788170"/>
                </a:lnTo>
                <a:lnTo>
                  <a:pt x="0" y="0"/>
                </a:lnTo>
                <a:close/>
              </a:path>
            </a:pathLst>
          </a:custGeom>
          <a:blipFill>
            <a:blip r:embed="rId4">
              <a:extLst>
                <a:ext uri="{96DAC541-7B7A-43D3-8B79-37D633B846F1}">
                  <asvg:svgBlip xmlns:asvg="http://schemas.microsoft.com/office/drawing/2016/SVG/main" r:embed="rId5"/>
                </a:ext>
              </a:extLst>
            </a:blip>
            <a:stretch>
              <a:fillRect l="0" t="-102347" r="0" b="-117953"/>
            </a:stretch>
          </a:blipFill>
        </p:spPr>
      </p:sp>
      <p:sp>
        <p:nvSpPr>
          <p:cNvPr name="TextBox 9" id="9"/>
          <p:cNvSpPr txBox="true"/>
          <p:nvPr/>
        </p:nvSpPr>
        <p:spPr>
          <a:xfrm rot="0">
            <a:off x="887134" y="9054260"/>
            <a:ext cx="8256866"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Activity Diagram - Subject Head</a:t>
            </a:r>
          </a:p>
        </p:txBody>
      </p:sp>
      <p:sp>
        <p:nvSpPr>
          <p:cNvPr name="Freeform 10" id="10"/>
          <p:cNvSpPr/>
          <p:nvPr/>
        </p:nvSpPr>
        <p:spPr>
          <a:xfrm flipH="false" flipV="false" rot="0">
            <a:off x="252835" y="71085"/>
            <a:ext cx="5575437" cy="7954664"/>
          </a:xfrm>
          <a:custGeom>
            <a:avLst/>
            <a:gdLst/>
            <a:ahLst/>
            <a:cxnLst/>
            <a:rect r="r" b="b" t="t" l="l"/>
            <a:pathLst>
              <a:path h="7954664" w="5575437">
                <a:moveTo>
                  <a:pt x="0" y="0"/>
                </a:moveTo>
                <a:lnTo>
                  <a:pt x="5575438" y="0"/>
                </a:lnTo>
                <a:lnTo>
                  <a:pt x="5575438" y="7954665"/>
                </a:lnTo>
                <a:lnTo>
                  <a:pt x="0" y="7954665"/>
                </a:lnTo>
                <a:lnTo>
                  <a:pt x="0" y="0"/>
                </a:lnTo>
                <a:close/>
              </a:path>
            </a:pathLst>
          </a:custGeom>
          <a:blipFill>
            <a:blip r:embed="rId4">
              <a:extLst>
                <a:ext uri="{96DAC541-7B7A-43D3-8B79-37D633B846F1}">
                  <asvg:svgBlip xmlns:asvg="http://schemas.microsoft.com/office/drawing/2016/SVG/main" r:embed="rId5"/>
                </a:ext>
              </a:extLst>
            </a:blip>
            <a:stretch>
              <a:fillRect l="0" t="0" r="0" b="-215618"/>
            </a:stretch>
          </a:blipFill>
        </p:spPr>
      </p:sp>
      <p:sp>
        <p:nvSpPr>
          <p:cNvPr name="Freeform 11" id="11"/>
          <p:cNvSpPr/>
          <p:nvPr/>
        </p:nvSpPr>
        <p:spPr>
          <a:xfrm flipH="false" flipV="false" rot="0">
            <a:off x="11543309" y="237580"/>
            <a:ext cx="5550863" cy="9188612"/>
          </a:xfrm>
          <a:custGeom>
            <a:avLst/>
            <a:gdLst/>
            <a:ahLst/>
            <a:cxnLst/>
            <a:rect r="r" b="b" t="t" l="l"/>
            <a:pathLst>
              <a:path h="9188612" w="5550863">
                <a:moveTo>
                  <a:pt x="0" y="0"/>
                </a:moveTo>
                <a:lnTo>
                  <a:pt x="5550863" y="0"/>
                </a:lnTo>
                <a:lnTo>
                  <a:pt x="5550863" y="9188612"/>
                </a:lnTo>
                <a:lnTo>
                  <a:pt x="0" y="9188612"/>
                </a:lnTo>
                <a:lnTo>
                  <a:pt x="0" y="0"/>
                </a:lnTo>
                <a:close/>
              </a:path>
            </a:pathLst>
          </a:custGeom>
          <a:blipFill>
            <a:blip r:embed="rId4">
              <a:extLst>
                <a:ext uri="{96DAC541-7B7A-43D3-8B79-37D633B846F1}">
                  <asvg:svgBlip xmlns:asvg="http://schemas.microsoft.com/office/drawing/2016/SVG/main" r:embed="rId5"/>
                </a:ext>
              </a:extLst>
            </a:blip>
            <a:stretch>
              <a:fillRect l="0" t="-172029" r="0" b="0"/>
            </a:stretch>
          </a:blipFill>
        </p:spPr>
      </p:sp>
      <p:sp>
        <p:nvSpPr>
          <p:cNvPr name="Freeform 12" id="12"/>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6">
              <a:alphaModFix amt="5000"/>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7134" y="8025750"/>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6857819" y="322950"/>
            <a:ext cx="4572362" cy="8547814"/>
          </a:xfrm>
          <a:custGeom>
            <a:avLst/>
            <a:gdLst/>
            <a:ahLst/>
            <a:cxnLst/>
            <a:rect r="r" b="b" t="t" l="l"/>
            <a:pathLst>
              <a:path h="8547814" w="4572362">
                <a:moveTo>
                  <a:pt x="0" y="0"/>
                </a:moveTo>
                <a:lnTo>
                  <a:pt x="4572362" y="0"/>
                </a:lnTo>
                <a:lnTo>
                  <a:pt x="4572362" y="8547814"/>
                </a:lnTo>
                <a:lnTo>
                  <a:pt x="0" y="8547814"/>
                </a:lnTo>
                <a:lnTo>
                  <a:pt x="0" y="0"/>
                </a:lnTo>
                <a:close/>
              </a:path>
            </a:pathLst>
          </a:custGeom>
          <a:blipFill>
            <a:blip r:embed="rId4">
              <a:extLst>
                <a:ext uri="{96DAC541-7B7A-43D3-8B79-37D633B846F1}">
                  <asvg:svgBlip xmlns:asvg="http://schemas.microsoft.com/office/drawing/2016/SVG/main" r:embed="rId5"/>
                </a:ext>
              </a:extLst>
            </a:blip>
            <a:stretch>
              <a:fillRect l="0" t="-104709" r="0" b="-170670"/>
            </a:stretch>
          </a:blipFill>
        </p:spPr>
      </p:sp>
      <p:sp>
        <p:nvSpPr>
          <p:cNvPr name="TextBox 9" id="9"/>
          <p:cNvSpPr txBox="true"/>
          <p:nvPr/>
        </p:nvSpPr>
        <p:spPr>
          <a:xfrm rot="0">
            <a:off x="887134" y="9054260"/>
            <a:ext cx="8256866"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Activity Diagram - Student</a:t>
            </a:r>
          </a:p>
        </p:txBody>
      </p:sp>
      <p:sp>
        <p:nvSpPr>
          <p:cNvPr name="Freeform 10" id="10"/>
          <p:cNvSpPr/>
          <p:nvPr/>
        </p:nvSpPr>
        <p:spPr>
          <a:xfrm flipH="false" flipV="false" rot="0">
            <a:off x="887134" y="322950"/>
            <a:ext cx="3957910" cy="7702799"/>
          </a:xfrm>
          <a:custGeom>
            <a:avLst/>
            <a:gdLst/>
            <a:ahLst/>
            <a:cxnLst/>
            <a:rect r="r" b="b" t="t" l="l"/>
            <a:pathLst>
              <a:path h="7702799" w="3957910">
                <a:moveTo>
                  <a:pt x="0" y="0"/>
                </a:moveTo>
                <a:lnTo>
                  <a:pt x="3957910" y="0"/>
                </a:lnTo>
                <a:lnTo>
                  <a:pt x="3957910" y="7702800"/>
                </a:lnTo>
                <a:lnTo>
                  <a:pt x="0" y="7702800"/>
                </a:lnTo>
                <a:lnTo>
                  <a:pt x="0" y="0"/>
                </a:lnTo>
                <a:close/>
              </a:path>
            </a:pathLst>
          </a:custGeom>
          <a:blipFill>
            <a:blip r:embed="rId4">
              <a:extLst>
                <a:ext uri="{96DAC541-7B7A-43D3-8B79-37D633B846F1}">
                  <asvg:svgBlip xmlns:asvg="http://schemas.microsoft.com/office/drawing/2016/SVG/main" r:embed="rId5"/>
                </a:ext>
              </a:extLst>
            </a:blip>
            <a:stretch>
              <a:fillRect l="0" t="0" r="0" b="-260580"/>
            </a:stretch>
          </a:blipFill>
        </p:spPr>
      </p:sp>
      <p:sp>
        <p:nvSpPr>
          <p:cNvPr name="Freeform 11" id="11"/>
          <p:cNvSpPr/>
          <p:nvPr/>
        </p:nvSpPr>
        <p:spPr>
          <a:xfrm flipH="false" flipV="false" rot="0">
            <a:off x="13972632" y="120471"/>
            <a:ext cx="3188549" cy="10166529"/>
          </a:xfrm>
          <a:custGeom>
            <a:avLst/>
            <a:gdLst/>
            <a:ahLst/>
            <a:cxnLst/>
            <a:rect r="r" b="b" t="t" l="l"/>
            <a:pathLst>
              <a:path h="10166529" w="3188549">
                <a:moveTo>
                  <a:pt x="0" y="0"/>
                </a:moveTo>
                <a:lnTo>
                  <a:pt x="3188549" y="0"/>
                </a:lnTo>
                <a:lnTo>
                  <a:pt x="3188549" y="10166529"/>
                </a:lnTo>
                <a:lnTo>
                  <a:pt x="0" y="10166529"/>
                </a:lnTo>
                <a:lnTo>
                  <a:pt x="0" y="0"/>
                </a:lnTo>
                <a:close/>
              </a:path>
            </a:pathLst>
          </a:custGeom>
          <a:blipFill>
            <a:blip r:embed="rId4">
              <a:extLst>
                <a:ext uri="{96DAC541-7B7A-43D3-8B79-37D633B846F1}">
                  <asvg:svgBlip xmlns:asvg="http://schemas.microsoft.com/office/drawing/2016/SVG/main" r:embed="rId5"/>
                </a:ext>
              </a:extLst>
            </a:blip>
            <a:stretch>
              <a:fillRect l="0" t="-120092" r="0" b="0"/>
            </a:stretch>
          </a:blipFill>
        </p:spPr>
      </p:sp>
      <p:sp>
        <p:nvSpPr>
          <p:cNvPr name="Freeform 12" id="12"/>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6">
              <a:alphaModFix amt="5000"/>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59531" y="3686"/>
            <a:ext cx="3712244" cy="8866182"/>
          </a:xfrm>
          <a:custGeom>
            <a:avLst/>
            <a:gdLst/>
            <a:ahLst/>
            <a:cxnLst/>
            <a:rect r="r" b="b" t="t" l="l"/>
            <a:pathLst>
              <a:path h="8866182" w="3712244">
                <a:moveTo>
                  <a:pt x="0" y="0"/>
                </a:moveTo>
                <a:lnTo>
                  <a:pt x="3712245" y="0"/>
                </a:lnTo>
                <a:lnTo>
                  <a:pt x="3712245" y="8866183"/>
                </a:lnTo>
                <a:lnTo>
                  <a:pt x="0" y="8866183"/>
                </a:lnTo>
                <a:lnTo>
                  <a:pt x="0" y="0"/>
                </a:lnTo>
                <a:close/>
              </a:path>
            </a:pathLst>
          </a:custGeom>
          <a:blipFill>
            <a:blip r:embed="rId2">
              <a:extLst>
                <a:ext uri="{96DAC541-7B7A-43D3-8B79-37D633B846F1}">
                  <asvg:svgBlip xmlns:asvg="http://schemas.microsoft.com/office/drawing/2016/SVG/main" r:embed="rId3"/>
                </a:ext>
              </a:extLst>
            </a:blip>
            <a:stretch>
              <a:fillRect l="0" t="0" r="0" b="-163746"/>
            </a:stretch>
          </a:blipFill>
        </p:spPr>
      </p:sp>
      <p:grpSp>
        <p:nvGrpSpPr>
          <p:cNvPr name="Group 3" id="3"/>
          <p:cNvGrpSpPr/>
          <p:nvPr/>
        </p:nvGrpSpPr>
        <p:grpSpPr>
          <a:xfrm rot="0">
            <a:off x="887134" y="8025750"/>
            <a:ext cx="2663607" cy="844119"/>
            <a:chOff x="0" y="0"/>
            <a:chExt cx="3551476" cy="1125492"/>
          </a:xfrm>
        </p:grpSpPr>
        <p:sp>
          <p:nvSpPr>
            <p:cNvPr name="Freeform 4" id="4"/>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2700000">
              <a:off x="500390" y="218172"/>
              <a:ext cx="728804" cy="269717"/>
              <a:chOff x="0" y="0"/>
              <a:chExt cx="2196272" cy="812800"/>
            </a:xfrm>
          </p:grpSpPr>
          <p:sp>
            <p:nvSpPr>
              <p:cNvPr name="Freeform 6" id="6"/>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7" id="7"/>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8" id="8"/>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9" id="9"/>
          <p:cNvSpPr/>
          <p:nvPr/>
        </p:nvSpPr>
        <p:spPr>
          <a:xfrm flipH="false" flipV="false" rot="0">
            <a:off x="7412259" y="264278"/>
            <a:ext cx="3579006" cy="9161914"/>
          </a:xfrm>
          <a:custGeom>
            <a:avLst/>
            <a:gdLst/>
            <a:ahLst/>
            <a:cxnLst/>
            <a:rect r="r" b="b" t="t" l="l"/>
            <a:pathLst>
              <a:path h="9161914" w="3579006">
                <a:moveTo>
                  <a:pt x="0" y="0"/>
                </a:moveTo>
                <a:lnTo>
                  <a:pt x="3579006" y="0"/>
                </a:lnTo>
                <a:lnTo>
                  <a:pt x="3579006" y="9161914"/>
                </a:lnTo>
                <a:lnTo>
                  <a:pt x="0" y="9161914"/>
                </a:lnTo>
                <a:lnTo>
                  <a:pt x="0" y="0"/>
                </a:lnTo>
                <a:close/>
              </a:path>
            </a:pathLst>
          </a:custGeom>
          <a:blipFill>
            <a:blip r:embed="rId2">
              <a:extLst>
                <a:ext uri="{96DAC541-7B7A-43D3-8B79-37D633B846F1}">
                  <asvg:svgBlip xmlns:asvg="http://schemas.microsoft.com/office/drawing/2016/SVG/main" r:embed="rId3"/>
                </a:ext>
              </a:extLst>
            </a:blip>
            <a:stretch>
              <a:fillRect l="0" t="-93542" r="0" b="-52574"/>
            </a:stretch>
          </a:blipFill>
        </p:spPr>
      </p:sp>
      <p:sp>
        <p:nvSpPr>
          <p:cNvPr name="Freeform 10" id="10"/>
          <p:cNvSpPr/>
          <p:nvPr/>
        </p:nvSpPr>
        <p:spPr>
          <a:xfrm flipH="false" flipV="false" rot="0">
            <a:off x="12543791" y="180332"/>
            <a:ext cx="3990488" cy="9541591"/>
          </a:xfrm>
          <a:custGeom>
            <a:avLst/>
            <a:gdLst/>
            <a:ahLst/>
            <a:cxnLst/>
            <a:rect r="r" b="b" t="t" l="l"/>
            <a:pathLst>
              <a:path h="9541591" w="3990488">
                <a:moveTo>
                  <a:pt x="0" y="0"/>
                </a:moveTo>
                <a:lnTo>
                  <a:pt x="3990488" y="0"/>
                </a:lnTo>
                <a:lnTo>
                  <a:pt x="3990488" y="9541591"/>
                </a:lnTo>
                <a:lnTo>
                  <a:pt x="0" y="9541591"/>
                </a:lnTo>
                <a:lnTo>
                  <a:pt x="0" y="0"/>
                </a:lnTo>
                <a:close/>
              </a:path>
            </a:pathLst>
          </a:custGeom>
          <a:blipFill>
            <a:blip r:embed="rId2">
              <a:extLst>
                <a:ext uri="{96DAC541-7B7A-43D3-8B79-37D633B846F1}">
                  <asvg:svgBlip xmlns:asvg="http://schemas.microsoft.com/office/drawing/2016/SVG/main" r:embed="rId3"/>
                </a:ext>
              </a:extLst>
            </a:blip>
            <a:stretch>
              <a:fillRect l="0" t="-163494" r="0" b="0"/>
            </a:stretch>
          </a:blipFill>
        </p:spPr>
      </p:sp>
      <p:sp>
        <p:nvSpPr>
          <p:cNvPr name="TextBox 11" id="11"/>
          <p:cNvSpPr txBox="true"/>
          <p:nvPr/>
        </p:nvSpPr>
        <p:spPr>
          <a:xfrm rot="0">
            <a:off x="887134" y="9054260"/>
            <a:ext cx="8256866" cy="667663"/>
          </a:xfrm>
          <a:prstGeom prst="rect">
            <a:avLst/>
          </a:prstGeom>
        </p:spPr>
        <p:txBody>
          <a:bodyPr anchor="t" rtlCol="false" tIns="0" lIns="0" bIns="0" rIns="0">
            <a:spAutoFit/>
          </a:bodyPr>
          <a:lstStyle/>
          <a:p>
            <a:pPr algn="l">
              <a:lnSpc>
                <a:spcPts val="5444"/>
              </a:lnSpc>
            </a:pPr>
            <a:r>
              <a:rPr lang="en-US" sz="3888" b="true">
                <a:solidFill>
                  <a:srgbClr val="41005F"/>
                </a:solidFill>
                <a:latin typeface="Mina Bold"/>
                <a:ea typeface="Mina Bold"/>
                <a:cs typeface="Mina Bold"/>
                <a:sym typeface="Mina Bold"/>
              </a:rPr>
              <a:t>Activity Diagram - Parent</a:t>
            </a:r>
          </a:p>
        </p:txBody>
      </p:sp>
      <p:sp>
        <p:nvSpPr>
          <p:cNvPr name="Freeform 12" id="12"/>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6">
              <a:alphaModFix amt="5000"/>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sp>
        <p:nvSpPr>
          <p:cNvPr name="TextBox 7" id="7"/>
          <p:cNvSpPr txBox="true"/>
          <p:nvPr/>
        </p:nvSpPr>
        <p:spPr>
          <a:xfrm rot="0">
            <a:off x="1354942" y="1887673"/>
            <a:ext cx="7536366" cy="1423599"/>
          </a:xfrm>
          <a:prstGeom prst="rect">
            <a:avLst/>
          </a:prstGeom>
        </p:spPr>
        <p:txBody>
          <a:bodyPr anchor="t" rtlCol="false" tIns="0" lIns="0" bIns="0" rIns="0">
            <a:spAutoFit/>
          </a:bodyPr>
          <a:lstStyle/>
          <a:p>
            <a:pPr algn="l">
              <a:lnSpc>
                <a:spcPts val="11607"/>
              </a:lnSpc>
            </a:pPr>
            <a:r>
              <a:rPr lang="en-US" sz="8290">
                <a:solidFill>
                  <a:srgbClr val="41005F"/>
                </a:solidFill>
                <a:latin typeface="Mina"/>
                <a:ea typeface="Mina"/>
                <a:cs typeface="Mina"/>
                <a:sym typeface="Mina"/>
              </a:rPr>
              <a:t>Introduction to</a:t>
            </a:r>
          </a:p>
        </p:txBody>
      </p:sp>
      <p:sp>
        <p:nvSpPr>
          <p:cNvPr name="TextBox 8" id="8"/>
          <p:cNvSpPr txBox="true"/>
          <p:nvPr/>
        </p:nvSpPr>
        <p:spPr>
          <a:xfrm rot="0">
            <a:off x="1354942" y="2973182"/>
            <a:ext cx="9773519" cy="1734535"/>
          </a:xfrm>
          <a:prstGeom prst="rect">
            <a:avLst/>
          </a:prstGeom>
        </p:spPr>
        <p:txBody>
          <a:bodyPr anchor="t" rtlCol="false" tIns="0" lIns="0" bIns="0" rIns="0">
            <a:spAutoFit/>
          </a:bodyPr>
          <a:lstStyle/>
          <a:p>
            <a:pPr algn="l">
              <a:lnSpc>
                <a:spcPts val="14221"/>
              </a:lnSpc>
            </a:pPr>
            <a:r>
              <a:rPr lang="en-US" sz="10158" b="true">
                <a:solidFill>
                  <a:srgbClr val="41005F"/>
                </a:solidFill>
                <a:latin typeface="Mina Bold"/>
                <a:ea typeface="Mina Bold"/>
                <a:cs typeface="Mina Bold"/>
                <a:sym typeface="Mina Bold"/>
              </a:rPr>
              <a:t>EDUKE</a:t>
            </a:r>
          </a:p>
        </p:txBody>
      </p:sp>
      <p:sp>
        <p:nvSpPr>
          <p:cNvPr name="TextBox 9" id="9"/>
          <p:cNvSpPr txBox="true"/>
          <p:nvPr/>
        </p:nvSpPr>
        <p:spPr>
          <a:xfrm rot="0">
            <a:off x="1354942" y="5086350"/>
            <a:ext cx="16254270" cy="4374880"/>
          </a:xfrm>
          <a:prstGeom prst="rect">
            <a:avLst/>
          </a:prstGeom>
        </p:spPr>
        <p:txBody>
          <a:bodyPr anchor="t" rtlCol="false" tIns="0" lIns="0" bIns="0" rIns="0">
            <a:spAutoFit/>
          </a:bodyPr>
          <a:lstStyle/>
          <a:p>
            <a:pPr algn="l">
              <a:lnSpc>
                <a:spcPts val="3514"/>
              </a:lnSpc>
            </a:pPr>
            <a:r>
              <a:rPr lang="en-US" sz="2510">
                <a:solidFill>
                  <a:srgbClr val="41005F"/>
                </a:solidFill>
                <a:latin typeface="Mina"/>
                <a:ea typeface="Mina"/>
                <a:cs typeface="Mina"/>
                <a:sym typeface="Mina"/>
              </a:rPr>
              <a:t>Eduke is an </a:t>
            </a:r>
            <a:r>
              <a:rPr lang="en-US" sz="2510" b="true">
                <a:solidFill>
                  <a:srgbClr val="41005F"/>
                </a:solidFill>
                <a:latin typeface="Mina Bold"/>
                <a:ea typeface="Mina Bold"/>
                <a:cs typeface="Mina Bold"/>
                <a:sym typeface="Mina Bold"/>
              </a:rPr>
              <a:t>AI-powered academic performance prediction and management system</a:t>
            </a:r>
            <a:r>
              <a:rPr lang="en-US" sz="2510">
                <a:solidFill>
                  <a:srgbClr val="41005F"/>
                </a:solidFill>
                <a:latin typeface="Mina"/>
                <a:ea typeface="Mina"/>
                <a:cs typeface="Mina"/>
                <a:sym typeface="Mina"/>
              </a:rPr>
              <a:t> designed to enhance the learning experience for students, teachers, and parents. By analyzing key academic metrics such as attendance, marks, and student behavior, Eduke provides data-driven insights to predict performance trends.</a:t>
            </a:r>
          </a:p>
          <a:p>
            <a:pPr algn="l">
              <a:lnSpc>
                <a:spcPts val="3514"/>
              </a:lnSpc>
            </a:pPr>
            <a:r>
              <a:rPr lang="en-US" sz="2510">
                <a:solidFill>
                  <a:srgbClr val="41005F"/>
                </a:solidFill>
                <a:latin typeface="Mina"/>
                <a:ea typeface="Mina"/>
                <a:cs typeface="Mina"/>
                <a:sym typeface="Mina"/>
              </a:rPr>
              <a:t>The platform incorporates </a:t>
            </a:r>
            <a:r>
              <a:rPr lang="en-US" sz="2510" b="true">
                <a:solidFill>
                  <a:srgbClr val="41005F"/>
                </a:solidFill>
                <a:latin typeface="Mina Bold"/>
                <a:ea typeface="Mina Bold"/>
                <a:cs typeface="Mina Bold"/>
                <a:sym typeface="Mina Bold"/>
              </a:rPr>
              <a:t>AI-Based Performance Prediction</a:t>
            </a:r>
            <a:r>
              <a:rPr lang="en-US" sz="2510">
                <a:solidFill>
                  <a:srgbClr val="41005F"/>
                </a:solidFill>
                <a:latin typeface="Mina"/>
                <a:ea typeface="Mina"/>
                <a:cs typeface="Mina"/>
                <a:sym typeface="Mina"/>
              </a:rPr>
              <a:t> to assess student progress, an </a:t>
            </a:r>
            <a:r>
              <a:rPr lang="en-US" sz="2510" b="true">
                <a:solidFill>
                  <a:srgbClr val="41005F"/>
                </a:solidFill>
                <a:latin typeface="Mina Bold"/>
                <a:ea typeface="Mina Bold"/>
                <a:cs typeface="Mina Bold"/>
                <a:sym typeface="Mina Bold"/>
              </a:rPr>
              <a:t>Automated Grading System </a:t>
            </a:r>
            <a:r>
              <a:rPr lang="en-US" sz="2510">
                <a:solidFill>
                  <a:srgbClr val="41005F"/>
                </a:solidFill>
                <a:latin typeface="Mina"/>
                <a:ea typeface="Mina"/>
                <a:cs typeface="Mina"/>
                <a:sym typeface="Mina"/>
              </a:rPr>
              <a:t>to streamline quiz and assessment evaluations, and an </a:t>
            </a:r>
            <a:r>
              <a:rPr lang="en-US" sz="2510" b="true">
                <a:solidFill>
                  <a:srgbClr val="41005F"/>
                </a:solidFill>
                <a:latin typeface="Mina Bold"/>
                <a:ea typeface="Mina Bold"/>
                <a:cs typeface="Mina Bold"/>
                <a:sym typeface="Mina Bold"/>
              </a:rPr>
              <a:t>Advanced AI Chatbot</a:t>
            </a:r>
            <a:r>
              <a:rPr lang="en-US" sz="2510">
                <a:solidFill>
                  <a:srgbClr val="41005F"/>
                </a:solidFill>
                <a:latin typeface="Mina"/>
                <a:ea typeface="Mina"/>
                <a:cs typeface="Mina"/>
                <a:sym typeface="Mina"/>
              </a:rPr>
              <a:t> for academic guidance and query resolution. Additionally, Eduke features </a:t>
            </a:r>
            <a:r>
              <a:rPr lang="en-US" sz="2510" b="true">
                <a:solidFill>
                  <a:srgbClr val="41005F"/>
                </a:solidFill>
                <a:latin typeface="Mina Bold"/>
                <a:ea typeface="Mina Bold"/>
                <a:cs typeface="Mina Bold"/>
                <a:sym typeface="Mina Bold"/>
              </a:rPr>
              <a:t>Auto-Generated Reports</a:t>
            </a:r>
            <a:r>
              <a:rPr lang="en-US" sz="2510">
                <a:solidFill>
                  <a:srgbClr val="41005F"/>
                </a:solidFill>
                <a:latin typeface="Mina"/>
                <a:ea typeface="Mina"/>
                <a:cs typeface="Mina"/>
                <a:sym typeface="Mina"/>
              </a:rPr>
              <a:t> for attendance and performance tracking and an </a:t>
            </a:r>
            <a:r>
              <a:rPr lang="en-US" sz="2510" b="true">
                <a:solidFill>
                  <a:srgbClr val="41005F"/>
                </a:solidFill>
                <a:latin typeface="Mina Bold"/>
                <a:ea typeface="Mina Bold"/>
                <a:cs typeface="Mina Bold"/>
                <a:sym typeface="Mina Bold"/>
              </a:rPr>
              <a:t>Adaptive Learning System</a:t>
            </a:r>
            <a:r>
              <a:rPr lang="en-US" sz="2510">
                <a:solidFill>
                  <a:srgbClr val="41005F"/>
                </a:solidFill>
                <a:latin typeface="Mina"/>
                <a:ea typeface="Mina"/>
                <a:cs typeface="Mina"/>
                <a:sym typeface="Mina"/>
              </a:rPr>
              <a:t> that offers personalized study recommendations.</a:t>
            </a:r>
          </a:p>
          <a:p>
            <a:pPr algn="l">
              <a:lnSpc>
                <a:spcPts val="3514"/>
              </a:lnSpc>
            </a:pPr>
            <a:r>
              <a:rPr lang="en-US" sz="2510">
                <a:solidFill>
                  <a:srgbClr val="41005F"/>
                </a:solidFill>
                <a:latin typeface="Mina"/>
                <a:ea typeface="Mina"/>
                <a:cs typeface="Mina"/>
                <a:sym typeface="Mina"/>
              </a:rPr>
              <a:t>With seamless communication between students, teachers, and parents, Eduke aims to revolutionize how educational institutions monitor and improve student success.</a:t>
            </a:r>
          </a:p>
          <a:p>
            <a:pPr algn="l">
              <a:lnSpc>
                <a:spcPts val="3514"/>
              </a:lnSpc>
            </a:pPr>
          </a:p>
        </p:txBody>
      </p:sp>
      <p:grpSp>
        <p:nvGrpSpPr>
          <p:cNvPr name="Group 10" id="10"/>
          <p:cNvGrpSpPr/>
          <p:nvPr/>
        </p:nvGrpSpPr>
        <p:grpSpPr>
          <a:xfrm rot="0">
            <a:off x="1354942" y="725415"/>
            <a:ext cx="2663607" cy="844119"/>
            <a:chOff x="0" y="0"/>
            <a:chExt cx="3551476" cy="1125492"/>
          </a:xfrm>
        </p:grpSpPr>
        <p:sp>
          <p:nvSpPr>
            <p:cNvPr name="Freeform 11" id="11"/>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2700000">
              <a:off x="500390" y="218172"/>
              <a:ext cx="728804" cy="269717"/>
              <a:chOff x="0" y="0"/>
              <a:chExt cx="2196272" cy="812800"/>
            </a:xfrm>
          </p:grpSpPr>
          <p:sp>
            <p:nvSpPr>
              <p:cNvPr name="Freeform 13" id="13"/>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4" id="14"/>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5" id="15"/>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83763" y="3434935"/>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9684082" y="0"/>
            <a:ext cx="8603918" cy="10287000"/>
          </a:xfrm>
          <a:custGeom>
            <a:avLst/>
            <a:gdLst/>
            <a:ahLst/>
            <a:cxnLst/>
            <a:rect r="r" b="b" t="t" l="l"/>
            <a:pathLst>
              <a:path h="10287000" w="8603918">
                <a:moveTo>
                  <a:pt x="0" y="0"/>
                </a:moveTo>
                <a:lnTo>
                  <a:pt x="8603918" y="0"/>
                </a:lnTo>
                <a:lnTo>
                  <a:pt x="8603918" y="10287000"/>
                </a:lnTo>
                <a:lnTo>
                  <a:pt x="0" y="10287000"/>
                </a:lnTo>
                <a:lnTo>
                  <a:pt x="0" y="0"/>
                </a:lnTo>
                <a:close/>
              </a:path>
            </a:pathLst>
          </a:custGeom>
          <a:blipFill>
            <a:blip r:embed="rId4"/>
            <a:stretch>
              <a:fillRect l="0" t="0" r="0" b="0"/>
            </a:stretch>
          </a:blipFill>
        </p:spPr>
      </p:sp>
      <p:sp>
        <p:nvSpPr>
          <p:cNvPr name="TextBox 9" id="9"/>
          <p:cNvSpPr txBox="true"/>
          <p:nvPr/>
        </p:nvSpPr>
        <p:spPr>
          <a:xfrm rot="0">
            <a:off x="887134" y="4771569"/>
            <a:ext cx="8256866" cy="663230"/>
          </a:xfrm>
          <a:prstGeom prst="rect">
            <a:avLst/>
          </a:prstGeom>
        </p:spPr>
        <p:txBody>
          <a:bodyPr anchor="t" rtlCol="false" tIns="0" lIns="0" bIns="0" rIns="0">
            <a:spAutoFit/>
          </a:bodyPr>
          <a:lstStyle/>
          <a:p>
            <a:pPr algn="ctr">
              <a:lnSpc>
                <a:spcPts val="5444"/>
              </a:lnSpc>
            </a:pPr>
            <a:r>
              <a:rPr lang="en-US" sz="3888" b="true">
                <a:solidFill>
                  <a:srgbClr val="41005F"/>
                </a:solidFill>
                <a:latin typeface="Mina Bold"/>
                <a:ea typeface="Mina Bold"/>
                <a:cs typeface="Mina Bold"/>
                <a:sym typeface="Mina Bold"/>
              </a:rPr>
              <a:t>Sequence Diagram - Authentication</a:t>
            </a:r>
          </a:p>
        </p:txBody>
      </p:sp>
      <p:sp>
        <p:nvSpPr>
          <p:cNvPr name="Freeform 10" id="10"/>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5">
              <a:alphaModFix amt="5000"/>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12196" y="8093134"/>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9781017" y="780540"/>
            <a:ext cx="7752295" cy="7312595"/>
          </a:xfrm>
          <a:custGeom>
            <a:avLst/>
            <a:gdLst/>
            <a:ahLst/>
            <a:cxnLst/>
            <a:rect r="r" b="b" t="t" l="l"/>
            <a:pathLst>
              <a:path h="7312595" w="7752295">
                <a:moveTo>
                  <a:pt x="0" y="0"/>
                </a:moveTo>
                <a:lnTo>
                  <a:pt x="7752295" y="0"/>
                </a:lnTo>
                <a:lnTo>
                  <a:pt x="7752295" y="7312594"/>
                </a:lnTo>
                <a:lnTo>
                  <a:pt x="0" y="7312594"/>
                </a:lnTo>
                <a:lnTo>
                  <a:pt x="0" y="0"/>
                </a:lnTo>
                <a:close/>
              </a:path>
            </a:pathLst>
          </a:custGeom>
          <a:blipFill>
            <a:blip r:embed="rId4"/>
            <a:stretch>
              <a:fillRect l="0" t="-89308" r="0" b="0"/>
            </a:stretch>
          </a:blipFill>
        </p:spPr>
      </p:sp>
      <p:sp>
        <p:nvSpPr>
          <p:cNvPr name="TextBox 9" id="9"/>
          <p:cNvSpPr txBox="true"/>
          <p:nvPr/>
        </p:nvSpPr>
        <p:spPr>
          <a:xfrm rot="0">
            <a:off x="5015567" y="9182100"/>
            <a:ext cx="8256866" cy="663230"/>
          </a:xfrm>
          <a:prstGeom prst="rect">
            <a:avLst/>
          </a:prstGeom>
        </p:spPr>
        <p:txBody>
          <a:bodyPr anchor="t" rtlCol="false" tIns="0" lIns="0" bIns="0" rIns="0">
            <a:spAutoFit/>
          </a:bodyPr>
          <a:lstStyle/>
          <a:p>
            <a:pPr algn="ctr">
              <a:lnSpc>
                <a:spcPts val="5444"/>
              </a:lnSpc>
            </a:pPr>
            <a:r>
              <a:rPr lang="en-US" sz="3888" b="true">
                <a:solidFill>
                  <a:srgbClr val="41005F"/>
                </a:solidFill>
                <a:latin typeface="Mina Bold"/>
                <a:ea typeface="Mina Bold"/>
                <a:cs typeface="Mina Bold"/>
                <a:sym typeface="Mina Bold"/>
              </a:rPr>
              <a:t>Sequence Diagram - Admin</a:t>
            </a:r>
          </a:p>
        </p:txBody>
      </p:sp>
      <p:sp>
        <p:nvSpPr>
          <p:cNvPr name="Freeform 10" id="10"/>
          <p:cNvSpPr/>
          <p:nvPr/>
        </p:nvSpPr>
        <p:spPr>
          <a:xfrm flipH="false" flipV="false" rot="0">
            <a:off x="500468" y="704850"/>
            <a:ext cx="8454791" cy="7064434"/>
          </a:xfrm>
          <a:custGeom>
            <a:avLst/>
            <a:gdLst/>
            <a:ahLst/>
            <a:cxnLst/>
            <a:rect r="r" b="b" t="t" l="l"/>
            <a:pathLst>
              <a:path h="7064434" w="8454791">
                <a:moveTo>
                  <a:pt x="0" y="0"/>
                </a:moveTo>
                <a:lnTo>
                  <a:pt x="8454791" y="0"/>
                </a:lnTo>
                <a:lnTo>
                  <a:pt x="8454791" y="7064434"/>
                </a:lnTo>
                <a:lnTo>
                  <a:pt x="0" y="7064434"/>
                </a:lnTo>
                <a:lnTo>
                  <a:pt x="0" y="0"/>
                </a:lnTo>
                <a:close/>
              </a:path>
            </a:pathLst>
          </a:custGeom>
          <a:blipFill>
            <a:blip r:embed="rId4"/>
            <a:stretch>
              <a:fillRect l="0" t="0" r="0" b="-113716"/>
            </a:stretch>
          </a:blipFill>
        </p:spPr>
      </p:sp>
      <p:sp>
        <p:nvSpPr>
          <p:cNvPr name="Freeform 11" id="11"/>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5">
              <a:alphaModFix amt="5000"/>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12196" y="8093134"/>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8588808" y="344030"/>
            <a:ext cx="9367251" cy="7856244"/>
          </a:xfrm>
          <a:custGeom>
            <a:avLst/>
            <a:gdLst/>
            <a:ahLst/>
            <a:cxnLst/>
            <a:rect r="r" b="b" t="t" l="l"/>
            <a:pathLst>
              <a:path h="7856244" w="9367251">
                <a:moveTo>
                  <a:pt x="0" y="0"/>
                </a:moveTo>
                <a:lnTo>
                  <a:pt x="9367251" y="0"/>
                </a:lnTo>
                <a:lnTo>
                  <a:pt x="9367251" y="7856244"/>
                </a:lnTo>
                <a:lnTo>
                  <a:pt x="0" y="7856244"/>
                </a:lnTo>
                <a:lnTo>
                  <a:pt x="0" y="0"/>
                </a:lnTo>
                <a:close/>
              </a:path>
            </a:pathLst>
          </a:custGeom>
          <a:blipFill>
            <a:blip r:embed="rId4"/>
            <a:stretch>
              <a:fillRect l="0" t="-123387" r="0" b="0"/>
            </a:stretch>
          </a:blipFill>
        </p:spPr>
      </p:sp>
      <p:sp>
        <p:nvSpPr>
          <p:cNvPr name="TextBox 9" id="9"/>
          <p:cNvSpPr txBox="true"/>
          <p:nvPr/>
        </p:nvSpPr>
        <p:spPr>
          <a:xfrm rot="0">
            <a:off x="5015567" y="9182100"/>
            <a:ext cx="8256866" cy="663230"/>
          </a:xfrm>
          <a:prstGeom prst="rect">
            <a:avLst/>
          </a:prstGeom>
        </p:spPr>
        <p:txBody>
          <a:bodyPr anchor="t" rtlCol="false" tIns="0" lIns="0" bIns="0" rIns="0">
            <a:spAutoFit/>
          </a:bodyPr>
          <a:lstStyle/>
          <a:p>
            <a:pPr algn="ctr">
              <a:lnSpc>
                <a:spcPts val="5444"/>
              </a:lnSpc>
            </a:pPr>
            <a:r>
              <a:rPr lang="en-US" sz="3888" b="true">
                <a:solidFill>
                  <a:srgbClr val="41005F"/>
                </a:solidFill>
                <a:latin typeface="Mina Bold"/>
                <a:ea typeface="Mina Bold"/>
                <a:cs typeface="Mina Bold"/>
                <a:sym typeface="Mina Bold"/>
              </a:rPr>
              <a:t>Sequence Diagram - Class Head</a:t>
            </a:r>
          </a:p>
        </p:txBody>
      </p:sp>
      <p:sp>
        <p:nvSpPr>
          <p:cNvPr name="Freeform 10" id="10"/>
          <p:cNvSpPr/>
          <p:nvPr/>
        </p:nvSpPr>
        <p:spPr>
          <a:xfrm flipH="false" flipV="false" rot="0">
            <a:off x="616909" y="344030"/>
            <a:ext cx="7710860" cy="7977949"/>
          </a:xfrm>
          <a:custGeom>
            <a:avLst/>
            <a:gdLst/>
            <a:ahLst/>
            <a:cxnLst/>
            <a:rect r="r" b="b" t="t" l="l"/>
            <a:pathLst>
              <a:path h="7977949" w="7710860">
                <a:moveTo>
                  <a:pt x="0" y="0"/>
                </a:moveTo>
                <a:lnTo>
                  <a:pt x="7710861" y="0"/>
                </a:lnTo>
                <a:lnTo>
                  <a:pt x="7710861" y="7977949"/>
                </a:lnTo>
                <a:lnTo>
                  <a:pt x="0" y="7977949"/>
                </a:lnTo>
                <a:lnTo>
                  <a:pt x="0" y="0"/>
                </a:lnTo>
                <a:close/>
              </a:path>
            </a:pathLst>
          </a:custGeom>
          <a:blipFill>
            <a:blip r:embed="rId4"/>
            <a:stretch>
              <a:fillRect l="-143" t="0" r="0" b="-81341"/>
            </a:stretch>
          </a:blipFill>
        </p:spPr>
      </p:sp>
      <p:sp>
        <p:nvSpPr>
          <p:cNvPr name="Freeform 11" id="11"/>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5">
              <a:alphaModFix amt="5000"/>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12196" y="8093134"/>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11676247" y="131170"/>
            <a:ext cx="5397624" cy="8959930"/>
          </a:xfrm>
          <a:custGeom>
            <a:avLst/>
            <a:gdLst/>
            <a:ahLst/>
            <a:cxnLst/>
            <a:rect r="r" b="b" t="t" l="l"/>
            <a:pathLst>
              <a:path h="8959930" w="5397624">
                <a:moveTo>
                  <a:pt x="0" y="0"/>
                </a:moveTo>
                <a:lnTo>
                  <a:pt x="5397624" y="0"/>
                </a:lnTo>
                <a:lnTo>
                  <a:pt x="5397624" y="8959930"/>
                </a:lnTo>
                <a:lnTo>
                  <a:pt x="0" y="8959930"/>
                </a:lnTo>
                <a:lnTo>
                  <a:pt x="0" y="0"/>
                </a:lnTo>
                <a:close/>
              </a:path>
            </a:pathLst>
          </a:custGeom>
          <a:blipFill>
            <a:blip r:embed="rId4"/>
            <a:stretch>
              <a:fillRect l="0" t="-93547" r="0" b="0"/>
            </a:stretch>
          </a:blipFill>
        </p:spPr>
      </p:sp>
      <p:sp>
        <p:nvSpPr>
          <p:cNvPr name="TextBox 9" id="9"/>
          <p:cNvSpPr txBox="true"/>
          <p:nvPr/>
        </p:nvSpPr>
        <p:spPr>
          <a:xfrm rot="0">
            <a:off x="5015567" y="9182100"/>
            <a:ext cx="8256866" cy="663230"/>
          </a:xfrm>
          <a:prstGeom prst="rect">
            <a:avLst/>
          </a:prstGeom>
        </p:spPr>
        <p:txBody>
          <a:bodyPr anchor="t" rtlCol="false" tIns="0" lIns="0" bIns="0" rIns="0">
            <a:spAutoFit/>
          </a:bodyPr>
          <a:lstStyle/>
          <a:p>
            <a:pPr algn="ctr">
              <a:lnSpc>
                <a:spcPts val="5444"/>
              </a:lnSpc>
            </a:pPr>
            <a:r>
              <a:rPr lang="en-US" sz="3888" b="true">
                <a:solidFill>
                  <a:srgbClr val="41005F"/>
                </a:solidFill>
                <a:latin typeface="Mina Bold"/>
                <a:ea typeface="Mina Bold"/>
                <a:cs typeface="Mina Bold"/>
                <a:sym typeface="Mina Bold"/>
              </a:rPr>
              <a:t>Sequence Diagram - Subject Head</a:t>
            </a:r>
          </a:p>
        </p:txBody>
      </p:sp>
      <p:sp>
        <p:nvSpPr>
          <p:cNvPr name="Freeform 10" id="10"/>
          <p:cNvSpPr/>
          <p:nvPr/>
        </p:nvSpPr>
        <p:spPr>
          <a:xfrm flipH="false" flipV="false" rot="0">
            <a:off x="1028700" y="131170"/>
            <a:ext cx="5797940" cy="8959930"/>
          </a:xfrm>
          <a:custGeom>
            <a:avLst/>
            <a:gdLst/>
            <a:ahLst/>
            <a:cxnLst/>
            <a:rect r="r" b="b" t="t" l="l"/>
            <a:pathLst>
              <a:path h="8959930" w="5797940">
                <a:moveTo>
                  <a:pt x="0" y="0"/>
                </a:moveTo>
                <a:lnTo>
                  <a:pt x="5797940" y="0"/>
                </a:lnTo>
                <a:lnTo>
                  <a:pt x="5797940" y="8959930"/>
                </a:lnTo>
                <a:lnTo>
                  <a:pt x="0" y="8959930"/>
                </a:lnTo>
                <a:lnTo>
                  <a:pt x="0" y="0"/>
                </a:lnTo>
                <a:close/>
              </a:path>
            </a:pathLst>
          </a:custGeom>
          <a:blipFill>
            <a:blip r:embed="rId4"/>
            <a:stretch>
              <a:fillRect l="0" t="0" r="0" b="-107902"/>
            </a:stretch>
          </a:blipFill>
        </p:spPr>
      </p:sp>
      <p:sp>
        <p:nvSpPr>
          <p:cNvPr name="Freeform 11" id="11"/>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5">
              <a:alphaModFix amt="5000"/>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12196" y="8093134"/>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8343501" y="775593"/>
            <a:ext cx="9944499" cy="7317541"/>
          </a:xfrm>
          <a:custGeom>
            <a:avLst/>
            <a:gdLst/>
            <a:ahLst/>
            <a:cxnLst/>
            <a:rect r="r" b="b" t="t" l="l"/>
            <a:pathLst>
              <a:path h="7317541" w="9944499">
                <a:moveTo>
                  <a:pt x="0" y="0"/>
                </a:moveTo>
                <a:lnTo>
                  <a:pt x="9944499" y="0"/>
                </a:lnTo>
                <a:lnTo>
                  <a:pt x="9944499" y="7317541"/>
                </a:lnTo>
                <a:lnTo>
                  <a:pt x="0" y="7317541"/>
                </a:lnTo>
                <a:lnTo>
                  <a:pt x="0" y="0"/>
                </a:lnTo>
                <a:close/>
              </a:path>
            </a:pathLst>
          </a:custGeom>
          <a:blipFill>
            <a:blip r:embed="rId4"/>
            <a:stretch>
              <a:fillRect l="0" t="-143220" r="0" b="0"/>
            </a:stretch>
          </a:blipFill>
        </p:spPr>
      </p:sp>
      <p:sp>
        <p:nvSpPr>
          <p:cNvPr name="TextBox 9" id="9"/>
          <p:cNvSpPr txBox="true"/>
          <p:nvPr/>
        </p:nvSpPr>
        <p:spPr>
          <a:xfrm rot="0">
            <a:off x="5015567" y="9182100"/>
            <a:ext cx="8256866" cy="663230"/>
          </a:xfrm>
          <a:prstGeom prst="rect">
            <a:avLst/>
          </a:prstGeom>
        </p:spPr>
        <p:txBody>
          <a:bodyPr anchor="t" rtlCol="false" tIns="0" lIns="0" bIns="0" rIns="0">
            <a:spAutoFit/>
          </a:bodyPr>
          <a:lstStyle/>
          <a:p>
            <a:pPr algn="ctr">
              <a:lnSpc>
                <a:spcPts val="5444"/>
              </a:lnSpc>
            </a:pPr>
            <a:r>
              <a:rPr lang="en-US" sz="3888" b="true">
                <a:solidFill>
                  <a:srgbClr val="41005F"/>
                </a:solidFill>
                <a:latin typeface="Mina Bold"/>
                <a:ea typeface="Mina Bold"/>
                <a:cs typeface="Mina Bold"/>
                <a:sym typeface="Mina Bold"/>
              </a:rPr>
              <a:t>Sequence Diagram - Student</a:t>
            </a:r>
          </a:p>
        </p:txBody>
      </p:sp>
      <p:sp>
        <p:nvSpPr>
          <p:cNvPr name="Freeform 10" id="10"/>
          <p:cNvSpPr/>
          <p:nvPr/>
        </p:nvSpPr>
        <p:spPr>
          <a:xfrm flipH="false" flipV="false" rot="0">
            <a:off x="173270" y="307616"/>
            <a:ext cx="7638926" cy="8014363"/>
          </a:xfrm>
          <a:custGeom>
            <a:avLst/>
            <a:gdLst/>
            <a:ahLst/>
            <a:cxnLst/>
            <a:rect r="r" b="b" t="t" l="l"/>
            <a:pathLst>
              <a:path h="8014363" w="7638926">
                <a:moveTo>
                  <a:pt x="0" y="0"/>
                </a:moveTo>
                <a:lnTo>
                  <a:pt x="7638926" y="0"/>
                </a:lnTo>
                <a:lnTo>
                  <a:pt x="7638926" y="8014363"/>
                </a:lnTo>
                <a:lnTo>
                  <a:pt x="0" y="8014363"/>
                </a:lnTo>
                <a:lnTo>
                  <a:pt x="0" y="0"/>
                </a:lnTo>
                <a:close/>
              </a:path>
            </a:pathLst>
          </a:custGeom>
          <a:blipFill>
            <a:blip r:embed="rId4"/>
            <a:stretch>
              <a:fillRect l="0" t="0" r="0" b="-70586"/>
            </a:stretch>
          </a:blipFill>
        </p:spPr>
      </p:sp>
      <p:sp>
        <p:nvSpPr>
          <p:cNvPr name="Freeform 11" id="11"/>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5">
              <a:alphaModFix amt="5000"/>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12196" y="8093134"/>
            <a:ext cx="2663607" cy="844119"/>
            <a:chOff x="0" y="0"/>
            <a:chExt cx="3551476" cy="1125492"/>
          </a:xfrm>
        </p:grpSpPr>
        <p:sp>
          <p:nvSpPr>
            <p:cNvPr name="Freeform 3" id="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2700000">
              <a:off x="500390" y="218172"/>
              <a:ext cx="728804" cy="269717"/>
              <a:chOff x="0" y="0"/>
              <a:chExt cx="2196272" cy="812800"/>
            </a:xfrm>
          </p:grpSpPr>
          <p:sp>
            <p:nvSpPr>
              <p:cNvPr name="Freeform 5" id="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6" id="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7" id="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name="Freeform 8" id="8"/>
          <p:cNvSpPr/>
          <p:nvPr/>
        </p:nvSpPr>
        <p:spPr>
          <a:xfrm flipH="false" flipV="false" rot="0">
            <a:off x="0" y="876436"/>
            <a:ext cx="8684502" cy="6892849"/>
          </a:xfrm>
          <a:custGeom>
            <a:avLst/>
            <a:gdLst/>
            <a:ahLst/>
            <a:cxnLst/>
            <a:rect r="r" b="b" t="t" l="l"/>
            <a:pathLst>
              <a:path h="6892849" w="8684502">
                <a:moveTo>
                  <a:pt x="0" y="0"/>
                </a:moveTo>
                <a:lnTo>
                  <a:pt x="8684502" y="0"/>
                </a:lnTo>
                <a:lnTo>
                  <a:pt x="8684502" y="6892848"/>
                </a:lnTo>
                <a:lnTo>
                  <a:pt x="0" y="6892848"/>
                </a:lnTo>
                <a:lnTo>
                  <a:pt x="0" y="0"/>
                </a:lnTo>
                <a:close/>
              </a:path>
            </a:pathLst>
          </a:custGeom>
          <a:blipFill>
            <a:blip r:embed="rId4"/>
            <a:stretch>
              <a:fillRect l="0" t="0" r="0" b="-80959"/>
            </a:stretch>
          </a:blipFill>
        </p:spPr>
      </p:sp>
      <p:sp>
        <p:nvSpPr>
          <p:cNvPr name="Freeform 9" id="9"/>
          <p:cNvSpPr/>
          <p:nvPr/>
        </p:nvSpPr>
        <p:spPr>
          <a:xfrm flipH="false" flipV="false" rot="0">
            <a:off x="8684502" y="1403947"/>
            <a:ext cx="9922585" cy="6365337"/>
          </a:xfrm>
          <a:custGeom>
            <a:avLst/>
            <a:gdLst/>
            <a:ahLst/>
            <a:cxnLst/>
            <a:rect r="r" b="b" t="t" l="l"/>
            <a:pathLst>
              <a:path h="6365337" w="9922585">
                <a:moveTo>
                  <a:pt x="0" y="0"/>
                </a:moveTo>
                <a:lnTo>
                  <a:pt x="9922584" y="0"/>
                </a:lnTo>
                <a:lnTo>
                  <a:pt x="9922584" y="6365337"/>
                </a:lnTo>
                <a:lnTo>
                  <a:pt x="0" y="6365337"/>
                </a:lnTo>
                <a:lnTo>
                  <a:pt x="0" y="0"/>
                </a:lnTo>
                <a:close/>
              </a:path>
            </a:pathLst>
          </a:custGeom>
          <a:blipFill>
            <a:blip r:embed="rId4"/>
            <a:stretch>
              <a:fillRect l="0" t="-123891" r="0" b="0"/>
            </a:stretch>
          </a:blipFill>
        </p:spPr>
      </p:sp>
      <p:sp>
        <p:nvSpPr>
          <p:cNvPr name="TextBox 10" id="10"/>
          <p:cNvSpPr txBox="true"/>
          <p:nvPr/>
        </p:nvSpPr>
        <p:spPr>
          <a:xfrm rot="0">
            <a:off x="5015567" y="9182100"/>
            <a:ext cx="8256866" cy="663230"/>
          </a:xfrm>
          <a:prstGeom prst="rect">
            <a:avLst/>
          </a:prstGeom>
        </p:spPr>
        <p:txBody>
          <a:bodyPr anchor="t" rtlCol="false" tIns="0" lIns="0" bIns="0" rIns="0">
            <a:spAutoFit/>
          </a:bodyPr>
          <a:lstStyle/>
          <a:p>
            <a:pPr algn="ctr">
              <a:lnSpc>
                <a:spcPts val="5444"/>
              </a:lnSpc>
            </a:pPr>
            <a:r>
              <a:rPr lang="en-US" sz="3888" b="true">
                <a:solidFill>
                  <a:srgbClr val="41005F"/>
                </a:solidFill>
                <a:latin typeface="Mina Bold"/>
                <a:ea typeface="Mina Bold"/>
                <a:cs typeface="Mina Bold"/>
                <a:sym typeface="Mina Bold"/>
              </a:rPr>
              <a:t>Sequence Diagram - Parent</a:t>
            </a:r>
          </a:p>
        </p:txBody>
      </p:sp>
      <p:sp>
        <p:nvSpPr>
          <p:cNvPr name="Freeform 11" id="11"/>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5">
              <a:alphaModFix amt="5000"/>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5000"/>
            </a:blip>
            <a:stretch>
              <a:fillRect l="0" t="0" r="0" b="0"/>
            </a:stretch>
          </a:blipFill>
        </p:spPr>
      </p:sp>
      <p:graphicFrame>
        <p:nvGraphicFramePr>
          <p:cNvPr name="Table 7" id="7"/>
          <p:cNvGraphicFramePr>
            <a:graphicFrameLocks noGrp="true"/>
          </p:cNvGraphicFramePr>
          <p:nvPr/>
        </p:nvGraphicFramePr>
        <p:xfrm>
          <a:off x="1354942" y="2376999"/>
          <a:ext cx="14887975" cy="7355868"/>
        </p:xfrm>
        <a:graphic>
          <a:graphicData uri="http://schemas.openxmlformats.org/drawingml/2006/table">
            <a:tbl>
              <a:tblPr/>
              <a:tblGrid>
                <a:gridCol w="4209374"/>
                <a:gridCol w="3559533"/>
                <a:gridCol w="3559533"/>
                <a:gridCol w="3559533"/>
              </a:tblGrid>
              <a:tr h="1121349">
                <a:tc>
                  <a:txBody>
                    <a:bodyPr anchor="t" rtlCol="false"/>
                    <a:lstStyle/>
                    <a:p>
                      <a:pPr algn="l">
                        <a:lnSpc>
                          <a:spcPts val="3919"/>
                        </a:lnSpc>
                        <a:defRPr/>
                      </a:pPr>
                      <a:r>
                        <a:rPr lang="en-US" b="true" sz="2799" spc="58">
                          <a:solidFill>
                            <a:srgbClr val="41005F"/>
                          </a:solidFill>
                          <a:latin typeface="Mina Bold"/>
                          <a:ea typeface="Mina Bold"/>
                          <a:cs typeface="Mina Bold"/>
                          <a:sym typeface="Mina Bold"/>
                        </a:rPr>
                        <a:t>COLUMN 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b="true" sz="2799" spc="58">
                          <a:solidFill>
                            <a:srgbClr val="41005F"/>
                          </a:solidFill>
                          <a:latin typeface="Mina Bold"/>
                          <a:ea typeface="Mina Bold"/>
                          <a:cs typeface="Mina Bold"/>
                          <a:sym typeface="Mina Bold"/>
                        </a:rPr>
                        <a:t>DATA TYPE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b="true" sz="2799" spc="58">
                          <a:solidFill>
                            <a:srgbClr val="41005F"/>
                          </a:solidFill>
                          <a:latin typeface="Mina Bold"/>
                          <a:ea typeface="Mina Bold"/>
                          <a:cs typeface="Mina Bold"/>
                          <a:sym typeface="Mina Bold"/>
                        </a:rPr>
                        <a:t>CONSTRAINTS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b="true" sz="2799" spc="58">
                          <a:solidFill>
                            <a:srgbClr val="41005F"/>
                          </a:solidFill>
                          <a:latin typeface="Mina Bold"/>
                          <a:ea typeface="Mina Bold"/>
                          <a:cs typeface="Mina Bold"/>
                          <a:sym typeface="Mina Bold"/>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58630">
                <a:tc>
                  <a:txBody>
                    <a:bodyPr anchor="t" rtlCol="false"/>
                    <a:lstStyle/>
                    <a:p>
                      <a:pPr algn="l">
                        <a:lnSpc>
                          <a:spcPts val="3919"/>
                        </a:lnSpc>
                        <a:defRPr/>
                      </a:pPr>
                      <a:r>
                        <a:rPr lang="en-US" sz="2799" spc="58">
                          <a:solidFill>
                            <a:srgbClr val="41005F"/>
                          </a:solidFill>
                          <a:latin typeface="Mina"/>
                          <a:ea typeface="Mina"/>
                          <a:cs typeface="Mina"/>
                          <a:sym typeface="Mina"/>
                        </a:rPr>
                        <a:t>institution_id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PRIMARY KEY, AUTO_INCREMENT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Unique ID for institution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58630">
                <a:tc>
                  <a:txBody>
                    <a:bodyPr anchor="t" rtlCol="false"/>
                    <a:lstStyle/>
                    <a:p>
                      <a:pPr algn="l">
                        <a:lnSpc>
                          <a:spcPts val="3919"/>
                        </a:lnSpc>
                        <a:defRPr/>
                      </a:pPr>
                      <a:r>
                        <a:rPr lang="en-US" sz="2799" spc="58">
                          <a:solidFill>
                            <a:srgbClr val="41005F"/>
                          </a:solidFill>
                          <a:latin typeface="Mina"/>
                          <a:ea typeface="Mina"/>
                          <a:cs typeface="Mina"/>
                          <a:sym typeface="Mina"/>
                        </a:rPr>
                        <a:t>email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VARCHAR(255)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NOT NULL, UNIQUE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Institution email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58630">
                <a:tc>
                  <a:txBody>
                    <a:bodyPr anchor="t" rtlCol="false"/>
                    <a:lstStyle/>
                    <a:p>
                      <a:pPr algn="l">
                        <a:lnSpc>
                          <a:spcPts val="3919"/>
                        </a:lnSpc>
                        <a:defRPr/>
                      </a:pPr>
                      <a:r>
                        <a:rPr lang="en-US" sz="2799" spc="58">
                          <a:solidFill>
                            <a:srgbClr val="41005F"/>
                          </a:solidFill>
                          <a:latin typeface="Mina"/>
                          <a:ea typeface="Mina"/>
                          <a:cs typeface="Mina"/>
                          <a:sym typeface="Mina"/>
                        </a:rPr>
                        <a:t>institution_name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VARCHAR(255)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NOT NULL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Name of the institution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58630">
                <a:tc>
                  <a:txBody>
                    <a:bodyPr anchor="t" rtlCol="false"/>
                    <a:lstStyle/>
                    <a:p>
                      <a:pPr algn="l">
                        <a:lnSpc>
                          <a:spcPts val="3919"/>
                        </a:lnSpc>
                        <a:defRPr/>
                      </a:pPr>
                      <a:r>
                        <a:rPr lang="en-US" sz="2799" spc="58">
                          <a:solidFill>
                            <a:srgbClr val="41005F"/>
                          </a:solidFill>
                          <a:latin typeface="Mina"/>
                          <a:ea typeface="Mina"/>
                          <a:cs typeface="Mina"/>
                          <a:sym typeface="Mina"/>
                        </a:rPr>
                        <a:t>password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VARCHAR(255)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NOT NULL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919"/>
                        </a:lnSpc>
                        <a:defRPr/>
                      </a:pPr>
                      <a:r>
                        <a:rPr lang="en-US" sz="2799" spc="58">
                          <a:solidFill>
                            <a:srgbClr val="41005F"/>
                          </a:solidFill>
                          <a:latin typeface="Mina"/>
                          <a:ea typeface="Mina"/>
                          <a:cs typeface="Mina"/>
                          <a:sym typeface="Mina"/>
                        </a:rPr>
                        <a:t>Institution's password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Institution</a:t>
            </a:r>
          </a:p>
        </p:txBody>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205475"/>
          <a:ext cx="14887975" cy="7638759"/>
        </p:xfrm>
        <a:graphic>
          <a:graphicData uri="http://schemas.openxmlformats.org/drawingml/2006/table">
            <a:tbl>
              <a:tblPr/>
              <a:tblGrid>
                <a:gridCol w="3875848"/>
                <a:gridCol w="2961601"/>
                <a:gridCol w="4167815"/>
                <a:gridCol w="3882710"/>
              </a:tblGrid>
              <a:tr h="823049">
                <a:tc>
                  <a:txBody>
                    <a:bodyPr anchor="t" rtlCol="false"/>
                    <a:lstStyle/>
                    <a:p>
                      <a:pPr algn="l">
                        <a:lnSpc>
                          <a:spcPts val="3149"/>
                        </a:lnSpc>
                        <a:defRPr/>
                      </a:pPr>
                      <a:r>
                        <a:rPr lang="en-US" sz="2249" b="true">
                          <a:solidFill>
                            <a:srgbClr val="41005F"/>
                          </a:solidFill>
                          <a:latin typeface="Mina Bold"/>
                          <a:ea typeface="Mina Bold"/>
                          <a:cs typeface="Mina Bold"/>
                          <a:sym typeface="Mina Bold"/>
                        </a:rPr>
                        <a:t>COLUMN NAME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b="true">
                          <a:solidFill>
                            <a:srgbClr val="41005F"/>
                          </a:solidFill>
                          <a:latin typeface="Mina Bold"/>
                          <a:ea typeface="Mina Bold"/>
                          <a:cs typeface="Mina Bold"/>
                          <a:sym typeface="Mina Bold"/>
                        </a:rPr>
                        <a:t>DATA TYPE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b="true">
                          <a:solidFill>
                            <a:srgbClr val="41005F"/>
                          </a:solidFill>
                          <a:latin typeface="Mina Bold"/>
                          <a:ea typeface="Mina Bold"/>
                          <a:cs typeface="Mina Bold"/>
                          <a:sym typeface="Mina Bold"/>
                        </a:rPr>
                        <a:t>CONSTRAINTS</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b="true">
                          <a:solidFill>
                            <a:srgbClr val="41005F"/>
                          </a:solidFill>
                          <a:latin typeface="Mina Bold"/>
                          <a:ea typeface="Mina Bold"/>
                          <a:cs typeface="Mina Bold"/>
                          <a:sym typeface="Mina Bold"/>
                        </a:rPr>
                        <a:t>DESCRIPTION</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74504">
                <a:tc>
                  <a:txBody>
                    <a:bodyPr anchor="t" rtlCol="false"/>
                    <a:lstStyle/>
                    <a:p>
                      <a:pPr algn="l">
                        <a:lnSpc>
                          <a:spcPts val="3149"/>
                        </a:lnSpc>
                        <a:defRPr/>
                      </a:pPr>
                      <a:r>
                        <a:rPr lang="en-US" sz="2249">
                          <a:solidFill>
                            <a:srgbClr val="41005F"/>
                          </a:solidFill>
                          <a:latin typeface="Mina"/>
                          <a:ea typeface="Mina"/>
                          <a:cs typeface="Mina"/>
                          <a:sym typeface="Mina"/>
                        </a:rPr>
                        <a:t>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INT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PRIMARY KEY, AUTO_INCREMENT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Unique ID for the class</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3049">
                <a:tc>
                  <a:txBody>
                    <a:bodyPr anchor="t" rtlCol="false"/>
                    <a:lstStyle/>
                    <a:p>
                      <a:pPr algn="l">
                        <a:lnSpc>
                          <a:spcPts val="3149"/>
                        </a:lnSpc>
                        <a:defRPr/>
                      </a:pPr>
                      <a:r>
                        <a:rPr lang="en-US" sz="2249">
                          <a:solidFill>
                            <a:srgbClr val="41005F"/>
                          </a:solidFill>
                          <a:latin typeface="Mina"/>
                          <a:ea typeface="Mina"/>
                          <a:cs typeface="Mina"/>
                          <a:sym typeface="Mina"/>
                        </a:rPr>
                        <a:t>class_name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NOT NULL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Name of the class</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74504">
                <a:tc>
                  <a:txBody>
                    <a:bodyPr anchor="t" rtlCol="false"/>
                    <a:lstStyle/>
                    <a:p>
                      <a:pPr algn="l">
                        <a:lnSpc>
                          <a:spcPts val="3149"/>
                        </a:lnSpc>
                        <a:defRPr/>
                      </a:pPr>
                      <a:r>
                        <a:rPr lang="en-US" sz="2249">
                          <a:solidFill>
                            <a:srgbClr val="41005F"/>
                          </a:solidFill>
                          <a:latin typeface="Mina"/>
                          <a:ea typeface="Mina"/>
                          <a:cs typeface="Mina"/>
                          <a:sym typeface="Mina"/>
                        </a:rPr>
                        <a:t>class_head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NOT NULL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Teacher managing the class</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3049">
                <a:tc>
                  <a:txBody>
                    <a:bodyPr anchor="t" rtlCol="false"/>
                    <a:lstStyle/>
                    <a:p>
                      <a:pPr algn="l">
                        <a:lnSpc>
                          <a:spcPts val="3149"/>
                        </a:lnSpc>
                        <a:defRPr/>
                      </a:pPr>
                      <a:r>
                        <a:rPr lang="en-US" sz="2249">
                          <a:solidFill>
                            <a:srgbClr val="41005F"/>
                          </a:solidFill>
                          <a:latin typeface="Mina"/>
                          <a:ea typeface="Mina"/>
                          <a:cs typeface="Mina"/>
                          <a:sym typeface="Mina"/>
                        </a:rPr>
                        <a:t>email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NOT NULL, UNIQUE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Class head's email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3049">
                <a:tc>
                  <a:txBody>
                    <a:bodyPr anchor="t" rtlCol="false"/>
                    <a:lstStyle/>
                    <a:p>
                      <a:pPr algn="l">
                        <a:lnSpc>
                          <a:spcPts val="3149"/>
                        </a:lnSpc>
                        <a:defRPr/>
                      </a:pPr>
                      <a:r>
                        <a:rPr lang="en-US" sz="2249">
                          <a:solidFill>
                            <a:srgbClr val="41005F"/>
                          </a:solidFill>
                          <a:latin typeface="Mina"/>
                          <a:ea typeface="Mina"/>
                          <a:cs typeface="Mina"/>
                          <a:sym typeface="Mina"/>
                        </a:rPr>
                        <a:t>password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NOT NULL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Class head's password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3049">
                <a:tc>
                  <a:txBody>
                    <a:bodyPr anchor="t" rtlCol="false"/>
                    <a:lstStyle/>
                    <a:p>
                      <a:pPr algn="l">
                        <a:lnSpc>
                          <a:spcPts val="3149"/>
                        </a:lnSpc>
                        <a:defRPr/>
                      </a:pPr>
                      <a:r>
                        <a:rPr lang="en-US" sz="2249">
                          <a:solidFill>
                            <a:srgbClr val="41005F"/>
                          </a:solidFill>
                          <a:latin typeface="Mina"/>
                          <a:ea typeface="Mina"/>
                          <a:cs typeface="Mina"/>
                          <a:sym typeface="Mina"/>
                        </a:rPr>
                        <a:t>user_id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INT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FOREIGN KEY → users.id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Links to the users table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74504">
                <a:tc>
                  <a:txBody>
                    <a:bodyPr anchor="t" rtlCol="false"/>
                    <a:lstStyle/>
                    <a:p>
                      <a:pPr algn="l">
                        <a:lnSpc>
                          <a:spcPts val="3149"/>
                        </a:lnSpc>
                        <a:defRPr/>
                      </a:pPr>
                      <a:r>
                        <a:rPr lang="en-US" sz="2249">
                          <a:solidFill>
                            <a:srgbClr val="41005F"/>
                          </a:solidFill>
                          <a:latin typeface="Mina"/>
                          <a:ea typeface="Mina"/>
                          <a:cs typeface="Mina"/>
                          <a:sym typeface="Mina"/>
                        </a:rPr>
                        <a:t>institution_id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INT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FOREIGN KEY → institution.institution_id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149"/>
                        </a:lnSpc>
                        <a:defRPr/>
                      </a:pPr>
                      <a:r>
                        <a:rPr lang="en-US" sz="2249">
                          <a:solidFill>
                            <a:srgbClr val="41005F"/>
                          </a:solidFill>
                          <a:latin typeface="Mina"/>
                          <a:ea typeface="Mina"/>
                          <a:cs typeface="Mina"/>
                          <a:sym typeface="Mina"/>
                        </a:rPr>
                        <a:t>Institution this class belongs to</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Classes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84593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95136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241542"/>
          <a:ext cx="14887975" cy="7872397"/>
        </p:xfrm>
        <a:graphic>
          <a:graphicData uri="http://schemas.openxmlformats.org/drawingml/2006/table">
            <a:tbl>
              <a:tblPr/>
              <a:tblGrid>
                <a:gridCol w="2858077"/>
                <a:gridCol w="2923870"/>
                <a:gridCol w="4502914"/>
                <a:gridCol w="4603114"/>
              </a:tblGrid>
              <a:tr h="875431">
                <a:tc>
                  <a:txBody>
                    <a:bodyPr anchor="t" rtlCol="false"/>
                    <a:lstStyle/>
                    <a:p>
                      <a:pPr algn="l">
                        <a:lnSpc>
                          <a:spcPts val="3009"/>
                        </a:lnSpc>
                        <a:defRPr/>
                      </a:pPr>
                      <a:r>
                        <a:rPr lang="en-US" sz="2149" b="true">
                          <a:solidFill>
                            <a:srgbClr val="41005F"/>
                          </a:solidFill>
                          <a:latin typeface="Mina Bold"/>
                          <a:ea typeface="Mina Bold"/>
                          <a:cs typeface="Mina Bold"/>
                          <a:sym typeface="Mina Bold"/>
                        </a:rPr>
                        <a:t>COLUMN NAME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b="true">
                          <a:solidFill>
                            <a:srgbClr val="41005F"/>
                          </a:solidFill>
                          <a:latin typeface="Mina Bold"/>
                          <a:ea typeface="Mina Bold"/>
                          <a:cs typeface="Mina Bold"/>
                          <a:sym typeface="Mina Bold"/>
                        </a:rPr>
                        <a:t>DATA TYPE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b="true">
                          <a:solidFill>
                            <a:srgbClr val="41005F"/>
                          </a:solidFill>
                          <a:latin typeface="Mina Bold"/>
                          <a:ea typeface="Mina Bold"/>
                          <a:cs typeface="Mina Bold"/>
                          <a:sym typeface="Mina Bold"/>
                        </a:rPr>
                        <a:t>CONSTRAINTS</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b="true">
                          <a:solidFill>
                            <a:srgbClr val="41005F"/>
                          </a:solidFill>
                          <a:latin typeface="Mina Bold"/>
                          <a:ea typeface="Mina Bold"/>
                          <a:cs typeface="Mina Bold"/>
                          <a:sym typeface="Mina Bold"/>
                        </a:rPr>
                        <a:t>DESCRIPTION</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4966">
                <a:tc>
                  <a:txBody>
                    <a:bodyPr anchor="t" rtlCol="false"/>
                    <a:lstStyle/>
                    <a:p>
                      <a:pPr algn="l">
                        <a:lnSpc>
                          <a:spcPts val="3009"/>
                        </a:lnSpc>
                        <a:defRPr/>
                      </a:pPr>
                      <a:r>
                        <a:rPr lang="en-US" sz="2149">
                          <a:solidFill>
                            <a:srgbClr val="41005F"/>
                          </a:solidFill>
                          <a:latin typeface="Mina"/>
                          <a:ea typeface="Mina"/>
                          <a:cs typeface="Mina"/>
                          <a:sym typeface="Mina"/>
                        </a:rPr>
                        <a:t>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INT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PRIMARY KEY, AUTO_INCREMENT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Unique subject 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75431">
                <a:tc>
                  <a:txBody>
                    <a:bodyPr anchor="t" rtlCol="false"/>
                    <a:lstStyle/>
                    <a:p>
                      <a:pPr algn="l">
                        <a:lnSpc>
                          <a:spcPts val="3009"/>
                        </a:lnSpc>
                        <a:defRPr/>
                      </a:pPr>
                      <a:r>
                        <a:rPr lang="en-US" sz="2149">
                          <a:solidFill>
                            <a:srgbClr val="41005F"/>
                          </a:solidFill>
                          <a:latin typeface="Mina"/>
                          <a:ea typeface="Mina"/>
                          <a:cs typeface="Mina"/>
                          <a:sym typeface="Mina"/>
                        </a:rPr>
                        <a:t>subject_name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NOT NULL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Name of the subject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45773">
                <a:tc>
                  <a:txBody>
                    <a:bodyPr anchor="t" rtlCol="false"/>
                    <a:lstStyle/>
                    <a:p>
                      <a:pPr algn="l">
                        <a:lnSpc>
                          <a:spcPts val="3009"/>
                        </a:lnSpc>
                        <a:defRPr/>
                      </a:pPr>
                      <a:r>
                        <a:rPr lang="en-US" sz="2149">
                          <a:solidFill>
                            <a:srgbClr val="41005F"/>
                          </a:solidFill>
                          <a:latin typeface="Mina"/>
                          <a:ea typeface="Mina"/>
                          <a:cs typeface="Mina"/>
                          <a:sym typeface="Mina"/>
                        </a:rPr>
                        <a:t>subject_head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NOT NULL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Teacher responsible for the subject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75431">
                <a:tc>
                  <a:txBody>
                    <a:bodyPr anchor="t" rtlCol="false"/>
                    <a:lstStyle/>
                    <a:p>
                      <a:pPr algn="l">
                        <a:lnSpc>
                          <a:spcPts val="3009"/>
                        </a:lnSpc>
                        <a:defRPr/>
                      </a:pPr>
                      <a:r>
                        <a:rPr lang="en-US" sz="2149">
                          <a:solidFill>
                            <a:srgbClr val="41005F"/>
                          </a:solidFill>
                          <a:latin typeface="Mina"/>
                          <a:ea typeface="Mina"/>
                          <a:cs typeface="Mina"/>
                          <a:sym typeface="Mina"/>
                        </a:rPr>
                        <a:t>email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NOT NULL, UNIQUE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Subject head's email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75431">
                <a:tc>
                  <a:txBody>
                    <a:bodyPr anchor="t" rtlCol="false"/>
                    <a:lstStyle/>
                    <a:p>
                      <a:pPr algn="l">
                        <a:lnSpc>
                          <a:spcPts val="3009"/>
                        </a:lnSpc>
                        <a:defRPr/>
                      </a:pPr>
                      <a:r>
                        <a:rPr lang="en-US" sz="2149">
                          <a:solidFill>
                            <a:srgbClr val="41005F"/>
                          </a:solidFill>
                          <a:latin typeface="Mina"/>
                          <a:ea typeface="Mina"/>
                          <a:cs typeface="Mina"/>
                          <a:sym typeface="Mina"/>
                        </a:rPr>
                        <a:t>password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VARCHAR(255)</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NOT NULL</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Subject head's password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4966">
                <a:tc>
                  <a:txBody>
                    <a:bodyPr anchor="t" rtlCol="false"/>
                    <a:lstStyle/>
                    <a:p>
                      <a:pPr algn="l">
                        <a:lnSpc>
                          <a:spcPts val="3009"/>
                        </a:lnSpc>
                        <a:defRPr/>
                      </a:pPr>
                      <a:r>
                        <a:rPr lang="en-US" sz="2149">
                          <a:solidFill>
                            <a:srgbClr val="41005F"/>
                          </a:solidFill>
                          <a:latin typeface="Mina"/>
                          <a:ea typeface="Mina"/>
                          <a:cs typeface="Mina"/>
                          <a:sym typeface="Mina"/>
                        </a:rPr>
                        <a:t>user_id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INT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FOREIGN KEY → users.id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Links to the users table</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4966">
                <a:tc>
                  <a:txBody>
                    <a:bodyPr anchor="t" rtlCol="false"/>
                    <a:lstStyle/>
                    <a:p>
                      <a:pPr algn="l">
                        <a:lnSpc>
                          <a:spcPts val="3009"/>
                        </a:lnSpc>
                        <a:defRPr/>
                      </a:pPr>
                      <a:r>
                        <a:rPr lang="en-US" sz="2149">
                          <a:solidFill>
                            <a:srgbClr val="41005F"/>
                          </a:solidFill>
                          <a:latin typeface="Mina"/>
                          <a:ea typeface="Mina"/>
                          <a:cs typeface="Mina"/>
                          <a:sym typeface="Mina"/>
                        </a:rPr>
                        <a:t>class_id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INT</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FOREIGN KEY → classes.id</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09"/>
                        </a:lnSpc>
                        <a:defRPr/>
                      </a:pPr>
                      <a:r>
                        <a:rPr lang="en-US" sz="2149">
                          <a:solidFill>
                            <a:srgbClr val="41005F"/>
                          </a:solidFill>
                          <a:latin typeface="Mina"/>
                          <a:ea typeface="Mina"/>
                          <a:cs typeface="Mina"/>
                          <a:sym typeface="Mina"/>
                        </a:rPr>
                        <a:t>Class this subject belongs to</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Subjects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207620"/>
          <a:ext cx="14887975" cy="7655941"/>
        </p:xfrm>
        <a:graphic>
          <a:graphicData uri="http://schemas.openxmlformats.org/drawingml/2006/table">
            <a:tbl>
              <a:tblPr/>
              <a:tblGrid>
                <a:gridCol w="3721994"/>
                <a:gridCol w="3721994"/>
                <a:gridCol w="3721994"/>
                <a:gridCol w="3721994"/>
              </a:tblGrid>
              <a:tr h="1028377">
                <a:tc>
                  <a:txBody>
                    <a:bodyPr anchor="t" rtlCol="false"/>
                    <a:lstStyle/>
                    <a:p>
                      <a:pPr algn="l">
                        <a:lnSpc>
                          <a:spcPts val="3219"/>
                        </a:lnSpc>
                        <a:defRPr/>
                      </a:pPr>
                      <a:r>
                        <a:rPr lang="en-US" sz="2299" b="true">
                          <a:solidFill>
                            <a:srgbClr val="41005F"/>
                          </a:solidFill>
                          <a:latin typeface="Mina Bold"/>
                          <a:ea typeface="Mina Bold"/>
                          <a:cs typeface="Mina Bold"/>
                          <a:sym typeface="Mina Bold"/>
                        </a:rPr>
                        <a:t>COLUMN NAME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DATA TYPE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CONSTRAINTS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DESCRIPTION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7027">
                <a:tc>
                  <a:txBody>
                    <a:bodyPr anchor="t" rtlCol="false"/>
                    <a:lstStyle/>
                    <a:p>
                      <a:pPr algn="l">
                        <a:lnSpc>
                          <a:spcPts val="3219"/>
                        </a:lnSpc>
                        <a:defRPr/>
                      </a:pPr>
                      <a:r>
                        <a:rPr lang="en-US" sz="2299">
                          <a:solidFill>
                            <a:srgbClr val="41005F"/>
                          </a:solidFill>
                          <a:latin typeface="Mina"/>
                          <a:ea typeface="Mina"/>
                          <a:cs typeface="Mina"/>
                          <a:sym typeface="Mina"/>
                        </a:rPr>
                        <a:t>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PRIMARY KEY, AUTO_INCREMENT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Unique student 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8377">
                <a:tc>
                  <a:txBody>
                    <a:bodyPr anchor="t" rtlCol="false"/>
                    <a:lstStyle/>
                    <a:p>
                      <a:pPr algn="l">
                        <a:lnSpc>
                          <a:spcPts val="3219"/>
                        </a:lnSpc>
                        <a:defRPr/>
                      </a:pPr>
                      <a:r>
                        <a:rPr lang="en-US" sz="2299">
                          <a:solidFill>
                            <a:srgbClr val="41005F"/>
                          </a:solidFill>
                          <a:latin typeface="Mina"/>
                          <a:ea typeface="Mina"/>
                          <a:cs typeface="Mina"/>
                          <a:sym typeface="Mina"/>
                        </a:rPr>
                        <a:t>roll_no</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VARCHAR(50)</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UNIQUE, NOT NULL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Student's roll number</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8377">
                <a:tc>
                  <a:txBody>
                    <a:bodyPr anchor="t" rtlCol="false"/>
                    <a:lstStyle/>
                    <a:p>
                      <a:pPr algn="l">
                        <a:lnSpc>
                          <a:spcPts val="3219"/>
                        </a:lnSpc>
                        <a:defRPr/>
                      </a:pPr>
                      <a:r>
                        <a:rPr lang="en-US" sz="2299">
                          <a:solidFill>
                            <a:srgbClr val="41005F"/>
                          </a:solidFill>
                          <a:latin typeface="Mina"/>
                          <a:ea typeface="Mina"/>
                          <a:cs typeface="Mina"/>
                          <a:sym typeface="Mina"/>
                        </a:rPr>
                        <a:t>password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VARCHAR(255)</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NOT NULL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Student's password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8377">
                <a:tc>
                  <a:txBody>
                    <a:bodyPr anchor="t" rtlCol="false"/>
                    <a:lstStyle/>
                    <a:p>
                      <a:pPr algn="l">
                        <a:lnSpc>
                          <a:spcPts val="3219"/>
                        </a:lnSpc>
                        <a:defRPr/>
                      </a:pPr>
                      <a:r>
                        <a:rPr lang="en-US" sz="2299">
                          <a:solidFill>
                            <a:srgbClr val="41005F"/>
                          </a:solidFill>
                          <a:latin typeface="Mina"/>
                          <a:ea typeface="Mina"/>
                          <a:cs typeface="Mina"/>
                          <a:sym typeface="Mina"/>
                        </a:rPr>
                        <a:t>name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VARCHAR(255)</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NOT NULL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Student's full name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7027">
                <a:tc>
                  <a:txBody>
                    <a:bodyPr anchor="t" rtlCol="false"/>
                    <a:lstStyle/>
                    <a:p>
                      <a:pPr algn="l">
                        <a:lnSpc>
                          <a:spcPts val="3219"/>
                        </a:lnSpc>
                        <a:defRPr/>
                      </a:pPr>
                      <a:r>
                        <a:rPr lang="en-US" sz="2299">
                          <a:solidFill>
                            <a:srgbClr val="41005F"/>
                          </a:solidFill>
                          <a:latin typeface="Mina"/>
                          <a:ea typeface="Mina"/>
                          <a:cs typeface="Mina"/>
                          <a:sym typeface="Mina"/>
                        </a:rPr>
                        <a:t>class_id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FOREIGN KEY → classes.id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Class student belongs to (Nullable)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8377">
                <a:tc>
                  <a:txBody>
                    <a:bodyPr anchor="t" rtlCol="false"/>
                    <a:lstStyle/>
                    <a:p>
                      <a:pPr algn="l">
                        <a:lnSpc>
                          <a:spcPts val="3219"/>
                        </a:lnSpc>
                        <a:defRPr/>
                      </a:pPr>
                      <a:r>
                        <a:rPr lang="en-US" sz="2299">
                          <a:solidFill>
                            <a:srgbClr val="41005F"/>
                          </a:solidFill>
                          <a:latin typeface="Mina"/>
                          <a:ea typeface="Mina"/>
                          <a:cs typeface="Mina"/>
                          <a:sym typeface="Mina"/>
                        </a:rPr>
                        <a:t>user_id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FOREIGN KEY → users.id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Links to the users table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Students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sp>
        <p:nvSpPr>
          <p:cNvPr name="TextBox 7" id="7"/>
          <p:cNvSpPr txBox="true"/>
          <p:nvPr/>
        </p:nvSpPr>
        <p:spPr>
          <a:xfrm rot="0">
            <a:off x="1354942" y="1787815"/>
            <a:ext cx="8237224"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Users of </a:t>
            </a:r>
            <a:r>
              <a:rPr lang="en-US" sz="6653" b="true">
                <a:solidFill>
                  <a:srgbClr val="41005F"/>
                </a:solidFill>
                <a:latin typeface="Mina Bold"/>
                <a:ea typeface="Mina Bold"/>
                <a:cs typeface="Mina Bold"/>
                <a:sym typeface="Mina Bold"/>
              </a:rPr>
              <a:t>EDUKE</a:t>
            </a:r>
          </a:p>
        </p:txBody>
      </p:sp>
      <p:sp>
        <p:nvSpPr>
          <p:cNvPr name="Freeform 8" id="8"/>
          <p:cNvSpPr/>
          <p:nvPr/>
        </p:nvSpPr>
        <p:spPr>
          <a:xfrm flipH="false" flipV="false" rot="0">
            <a:off x="15232426" y="3500087"/>
            <a:ext cx="1783213" cy="1783213"/>
          </a:xfrm>
          <a:custGeom>
            <a:avLst/>
            <a:gdLst/>
            <a:ahLst/>
            <a:cxnLst/>
            <a:rect r="r" b="b" t="t" l="l"/>
            <a:pathLst>
              <a:path h="1783213" w="1783213">
                <a:moveTo>
                  <a:pt x="0" y="0"/>
                </a:moveTo>
                <a:lnTo>
                  <a:pt x="1783213" y="0"/>
                </a:lnTo>
                <a:lnTo>
                  <a:pt x="1783213" y="1783213"/>
                </a:lnTo>
                <a:lnTo>
                  <a:pt x="0" y="17832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5355589" y="3623250"/>
            <a:ext cx="1536887" cy="1536887"/>
          </a:xfrm>
          <a:custGeom>
            <a:avLst/>
            <a:gdLst/>
            <a:ahLst/>
            <a:cxnLst/>
            <a:rect r="r" b="b" t="t" l="l"/>
            <a:pathLst>
              <a:path h="1536887" w="1536887">
                <a:moveTo>
                  <a:pt x="0" y="0"/>
                </a:moveTo>
                <a:lnTo>
                  <a:pt x="1536887" y="0"/>
                </a:lnTo>
                <a:lnTo>
                  <a:pt x="1536887" y="1536887"/>
                </a:lnTo>
                <a:lnTo>
                  <a:pt x="0" y="1536887"/>
                </a:lnTo>
                <a:lnTo>
                  <a:pt x="0" y="0"/>
                </a:lnTo>
                <a:close/>
              </a:path>
            </a:pathLst>
          </a:custGeom>
          <a:blipFill>
            <a:blip r:embed="rId7"/>
            <a:stretch>
              <a:fillRect l="0" t="0" r="0" b="0"/>
            </a:stretch>
          </a:blipFill>
        </p:spPr>
      </p:sp>
      <p:sp>
        <p:nvSpPr>
          <p:cNvPr name="Freeform 10" id="10"/>
          <p:cNvSpPr/>
          <p:nvPr/>
        </p:nvSpPr>
        <p:spPr>
          <a:xfrm flipH="false" flipV="false" rot="0">
            <a:off x="8177447" y="3500087"/>
            <a:ext cx="1783213" cy="1783213"/>
          </a:xfrm>
          <a:custGeom>
            <a:avLst/>
            <a:gdLst/>
            <a:ahLst/>
            <a:cxnLst/>
            <a:rect r="r" b="b" t="t" l="l"/>
            <a:pathLst>
              <a:path h="1783213" w="1783213">
                <a:moveTo>
                  <a:pt x="0" y="0"/>
                </a:moveTo>
                <a:lnTo>
                  <a:pt x="1783213" y="0"/>
                </a:lnTo>
                <a:lnTo>
                  <a:pt x="1783213" y="1783213"/>
                </a:lnTo>
                <a:lnTo>
                  <a:pt x="0" y="17832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8014560" y="3638484"/>
            <a:ext cx="2108987" cy="1506419"/>
          </a:xfrm>
          <a:custGeom>
            <a:avLst/>
            <a:gdLst/>
            <a:ahLst/>
            <a:cxnLst/>
            <a:rect r="r" b="b" t="t" l="l"/>
            <a:pathLst>
              <a:path h="1506419" w="2108987">
                <a:moveTo>
                  <a:pt x="0" y="0"/>
                </a:moveTo>
                <a:lnTo>
                  <a:pt x="2108987" y="0"/>
                </a:lnTo>
                <a:lnTo>
                  <a:pt x="2108987" y="1506419"/>
                </a:lnTo>
                <a:lnTo>
                  <a:pt x="0" y="1506419"/>
                </a:lnTo>
                <a:lnTo>
                  <a:pt x="0" y="0"/>
                </a:lnTo>
                <a:close/>
              </a:path>
            </a:pathLst>
          </a:custGeom>
          <a:blipFill>
            <a:blip r:embed="rId8"/>
            <a:stretch>
              <a:fillRect l="0" t="0" r="0" b="0"/>
            </a:stretch>
          </a:blipFill>
        </p:spPr>
      </p:sp>
      <p:sp>
        <p:nvSpPr>
          <p:cNvPr name="Freeform 12" id="12"/>
          <p:cNvSpPr/>
          <p:nvPr/>
        </p:nvSpPr>
        <p:spPr>
          <a:xfrm flipH="false" flipV="false" rot="0">
            <a:off x="11786380" y="3500087"/>
            <a:ext cx="1783213" cy="1783213"/>
          </a:xfrm>
          <a:custGeom>
            <a:avLst/>
            <a:gdLst/>
            <a:ahLst/>
            <a:cxnLst/>
            <a:rect r="r" b="b" t="t" l="l"/>
            <a:pathLst>
              <a:path h="1783213" w="1783213">
                <a:moveTo>
                  <a:pt x="0" y="0"/>
                </a:moveTo>
                <a:lnTo>
                  <a:pt x="1783213" y="0"/>
                </a:lnTo>
                <a:lnTo>
                  <a:pt x="1783213" y="1783213"/>
                </a:lnTo>
                <a:lnTo>
                  <a:pt x="0" y="17832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1550150" y="3591545"/>
            <a:ext cx="2255673" cy="1691755"/>
          </a:xfrm>
          <a:custGeom>
            <a:avLst/>
            <a:gdLst/>
            <a:ahLst/>
            <a:cxnLst/>
            <a:rect r="r" b="b" t="t" l="l"/>
            <a:pathLst>
              <a:path h="1691755" w="2255673">
                <a:moveTo>
                  <a:pt x="0" y="0"/>
                </a:moveTo>
                <a:lnTo>
                  <a:pt x="2255673" y="0"/>
                </a:lnTo>
                <a:lnTo>
                  <a:pt x="2255673" y="1691755"/>
                </a:lnTo>
                <a:lnTo>
                  <a:pt x="0" y="1691755"/>
                </a:lnTo>
                <a:lnTo>
                  <a:pt x="0" y="0"/>
                </a:lnTo>
                <a:close/>
              </a:path>
            </a:pathLst>
          </a:custGeom>
          <a:blipFill>
            <a:blip r:embed="rId9"/>
            <a:stretch>
              <a:fillRect l="0" t="0" r="0" b="0"/>
            </a:stretch>
          </a:blipFill>
        </p:spPr>
      </p:sp>
      <p:sp>
        <p:nvSpPr>
          <p:cNvPr name="Freeform 14" id="14"/>
          <p:cNvSpPr/>
          <p:nvPr/>
        </p:nvSpPr>
        <p:spPr>
          <a:xfrm flipH="false" flipV="false" rot="0">
            <a:off x="1227830" y="3545816"/>
            <a:ext cx="1783213" cy="1783213"/>
          </a:xfrm>
          <a:custGeom>
            <a:avLst/>
            <a:gdLst/>
            <a:ahLst/>
            <a:cxnLst/>
            <a:rect r="r" b="b" t="t" l="l"/>
            <a:pathLst>
              <a:path h="1783213" w="1783213">
                <a:moveTo>
                  <a:pt x="0" y="0"/>
                </a:moveTo>
                <a:lnTo>
                  <a:pt x="1783213" y="0"/>
                </a:lnTo>
                <a:lnTo>
                  <a:pt x="1783213" y="1783213"/>
                </a:lnTo>
                <a:lnTo>
                  <a:pt x="0" y="17832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281080" y="3553337"/>
            <a:ext cx="1676712" cy="1676712"/>
          </a:xfrm>
          <a:custGeom>
            <a:avLst/>
            <a:gdLst/>
            <a:ahLst/>
            <a:cxnLst/>
            <a:rect r="r" b="b" t="t" l="l"/>
            <a:pathLst>
              <a:path h="1676712" w="1676712">
                <a:moveTo>
                  <a:pt x="0" y="0"/>
                </a:moveTo>
                <a:lnTo>
                  <a:pt x="1676713" y="0"/>
                </a:lnTo>
                <a:lnTo>
                  <a:pt x="1676713" y="1676713"/>
                </a:lnTo>
                <a:lnTo>
                  <a:pt x="0" y="1676713"/>
                </a:lnTo>
                <a:lnTo>
                  <a:pt x="0" y="0"/>
                </a:lnTo>
                <a:close/>
              </a:path>
            </a:pathLst>
          </a:custGeom>
          <a:blipFill>
            <a:blip r:embed="rId10"/>
            <a:stretch>
              <a:fillRect l="0" t="0" r="0" b="0"/>
            </a:stretch>
          </a:blipFill>
        </p:spPr>
      </p:sp>
      <p:sp>
        <p:nvSpPr>
          <p:cNvPr name="Freeform 16" id="16"/>
          <p:cNvSpPr/>
          <p:nvPr/>
        </p:nvSpPr>
        <p:spPr>
          <a:xfrm flipH="false" flipV="false" rot="0">
            <a:off x="4641857" y="3500087"/>
            <a:ext cx="1783213" cy="1783213"/>
          </a:xfrm>
          <a:custGeom>
            <a:avLst/>
            <a:gdLst/>
            <a:ahLst/>
            <a:cxnLst/>
            <a:rect r="r" b="b" t="t" l="l"/>
            <a:pathLst>
              <a:path h="1783213" w="1783213">
                <a:moveTo>
                  <a:pt x="0" y="0"/>
                </a:moveTo>
                <a:lnTo>
                  <a:pt x="1783213" y="0"/>
                </a:lnTo>
                <a:lnTo>
                  <a:pt x="1783213" y="1783213"/>
                </a:lnTo>
                <a:lnTo>
                  <a:pt x="0" y="17832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4478970" y="3638484"/>
            <a:ext cx="2108987" cy="1506419"/>
          </a:xfrm>
          <a:custGeom>
            <a:avLst/>
            <a:gdLst/>
            <a:ahLst/>
            <a:cxnLst/>
            <a:rect r="r" b="b" t="t" l="l"/>
            <a:pathLst>
              <a:path h="1506419" w="2108987">
                <a:moveTo>
                  <a:pt x="0" y="0"/>
                </a:moveTo>
                <a:lnTo>
                  <a:pt x="2108987" y="0"/>
                </a:lnTo>
                <a:lnTo>
                  <a:pt x="2108987" y="1506419"/>
                </a:lnTo>
                <a:lnTo>
                  <a:pt x="0" y="1506419"/>
                </a:lnTo>
                <a:lnTo>
                  <a:pt x="0" y="0"/>
                </a:lnTo>
                <a:close/>
              </a:path>
            </a:pathLst>
          </a:custGeom>
          <a:blipFill>
            <a:blip r:embed="rId8"/>
            <a:stretch>
              <a:fillRect l="0" t="0" r="0" b="0"/>
            </a:stretch>
          </a:blipFill>
        </p:spPr>
      </p:sp>
      <p:sp>
        <p:nvSpPr>
          <p:cNvPr name="TextBox 18" id="18"/>
          <p:cNvSpPr txBox="true"/>
          <p:nvPr/>
        </p:nvSpPr>
        <p:spPr>
          <a:xfrm rot="0">
            <a:off x="663604" y="5728177"/>
            <a:ext cx="2994840" cy="465107"/>
          </a:xfrm>
          <a:prstGeom prst="rect">
            <a:avLst/>
          </a:prstGeom>
        </p:spPr>
        <p:txBody>
          <a:bodyPr anchor="t" rtlCol="false" tIns="0" lIns="0" bIns="0" rIns="0">
            <a:spAutoFit/>
          </a:bodyPr>
          <a:lstStyle/>
          <a:p>
            <a:pPr algn="ctr">
              <a:lnSpc>
                <a:spcPts val="3764"/>
              </a:lnSpc>
            </a:pPr>
            <a:r>
              <a:rPr lang="en-US" b="true" sz="2688" spc="18">
                <a:solidFill>
                  <a:srgbClr val="41005F"/>
                </a:solidFill>
                <a:latin typeface="Mina Bold"/>
                <a:ea typeface="Mina Bold"/>
                <a:cs typeface="Mina Bold"/>
                <a:sym typeface="Mina Bold"/>
              </a:rPr>
              <a:t>ADMIN</a:t>
            </a:r>
          </a:p>
        </p:txBody>
      </p:sp>
      <p:sp>
        <p:nvSpPr>
          <p:cNvPr name="TextBox 19" id="19"/>
          <p:cNvSpPr txBox="true"/>
          <p:nvPr/>
        </p:nvSpPr>
        <p:spPr>
          <a:xfrm rot="0">
            <a:off x="770634" y="6402148"/>
            <a:ext cx="2780780" cy="2035893"/>
          </a:xfrm>
          <a:prstGeom prst="rect">
            <a:avLst/>
          </a:prstGeom>
        </p:spPr>
        <p:txBody>
          <a:bodyPr anchor="t" rtlCol="false" tIns="0" lIns="0" bIns="0" rIns="0">
            <a:spAutoFit/>
          </a:bodyPr>
          <a:lstStyle/>
          <a:p>
            <a:pPr algn="ctr">
              <a:lnSpc>
                <a:spcPts val="2760"/>
              </a:lnSpc>
            </a:pPr>
            <a:r>
              <a:rPr lang="en-US" b="true" sz="1971" spc="41">
                <a:solidFill>
                  <a:srgbClr val="41005F"/>
                </a:solidFill>
                <a:latin typeface="Mina Bold"/>
                <a:ea typeface="Mina Bold"/>
                <a:cs typeface="Mina Bold"/>
                <a:sym typeface="Mina Bold"/>
              </a:rPr>
              <a:t>Manages the system, adds and oversees classes and teachers, and ensures smooth operation of the platform.</a:t>
            </a:r>
          </a:p>
        </p:txBody>
      </p:sp>
      <p:sp>
        <p:nvSpPr>
          <p:cNvPr name="TextBox 20" id="20"/>
          <p:cNvSpPr txBox="true"/>
          <p:nvPr/>
        </p:nvSpPr>
        <p:spPr>
          <a:xfrm rot="0">
            <a:off x="4155092" y="5728177"/>
            <a:ext cx="2994840" cy="465107"/>
          </a:xfrm>
          <a:prstGeom prst="rect">
            <a:avLst/>
          </a:prstGeom>
        </p:spPr>
        <p:txBody>
          <a:bodyPr anchor="t" rtlCol="false" tIns="0" lIns="0" bIns="0" rIns="0">
            <a:spAutoFit/>
          </a:bodyPr>
          <a:lstStyle/>
          <a:p>
            <a:pPr algn="ctr">
              <a:lnSpc>
                <a:spcPts val="3764"/>
              </a:lnSpc>
            </a:pPr>
            <a:r>
              <a:rPr lang="en-US" b="true" sz="2688" spc="18">
                <a:solidFill>
                  <a:srgbClr val="41005F"/>
                </a:solidFill>
                <a:latin typeface="Mina Bold"/>
                <a:ea typeface="Mina Bold"/>
                <a:cs typeface="Mina Bold"/>
                <a:sym typeface="Mina Bold"/>
              </a:rPr>
              <a:t>CLASS HEAD</a:t>
            </a:r>
          </a:p>
        </p:txBody>
      </p:sp>
      <p:sp>
        <p:nvSpPr>
          <p:cNvPr name="TextBox 21" id="21"/>
          <p:cNvSpPr txBox="true"/>
          <p:nvPr/>
        </p:nvSpPr>
        <p:spPr>
          <a:xfrm rot="0">
            <a:off x="4262122" y="6402148"/>
            <a:ext cx="2780780" cy="2378793"/>
          </a:xfrm>
          <a:prstGeom prst="rect">
            <a:avLst/>
          </a:prstGeom>
        </p:spPr>
        <p:txBody>
          <a:bodyPr anchor="t" rtlCol="false" tIns="0" lIns="0" bIns="0" rIns="0">
            <a:spAutoFit/>
          </a:bodyPr>
          <a:lstStyle/>
          <a:p>
            <a:pPr algn="ctr">
              <a:lnSpc>
                <a:spcPts val="2760"/>
              </a:lnSpc>
            </a:pPr>
            <a:r>
              <a:rPr lang="en-US" b="true" sz="1971" spc="41">
                <a:solidFill>
                  <a:srgbClr val="41005F"/>
                </a:solidFill>
                <a:latin typeface="Mina Bold"/>
                <a:ea typeface="Mina Bold"/>
                <a:cs typeface="Mina Bold"/>
                <a:sym typeface="Mina Bold"/>
              </a:rPr>
              <a:t>Acts as the primary teacher for a class, manages student records, assigns subjects, and communicates with students and parents.</a:t>
            </a:r>
          </a:p>
        </p:txBody>
      </p:sp>
      <p:sp>
        <p:nvSpPr>
          <p:cNvPr name="TextBox 22" id="22"/>
          <p:cNvSpPr txBox="true"/>
          <p:nvPr/>
        </p:nvSpPr>
        <p:spPr>
          <a:xfrm rot="0">
            <a:off x="7646580" y="5728177"/>
            <a:ext cx="2994840" cy="465107"/>
          </a:xfrm>
          <a:prstGeom prst="rect">
            <a:avLst/>
          </a:prstGeom>
        </p:spPr>
        <p:txBody>
          <a:bodyPr anchor="t" rtlCol="false" tIns="0" lIns="0" bIns="0" rIns="0">
            <a:spAutoFit/>
          </a:bodyPr>
          <a:lstStyle/>
          <a:p>
            <a:pPr algn="ctr">
              <a:lnSpc>
                <a:spcPts val="3764"/>
              </a:lnSpc>
            </a:pPr>
            <a:r>
              <a:rPr lang="en-US" b="true" sz="2688" spc="18">
                <a:solidFill>
                  <a:srgbClr val="41005F"/>
                </a:solidFill>
                <a:latin typeface="Mina Bold"/>
                <a:ea typeface="Mina Bold"/>
                <a:cs typeface="Mina Bold"/>
                <a:sym typeface="Mina Bold"/>
              </a:rPr>
              <a:t>SUBJECT HEAD</a:t>
            </a:r>
          </a:p>
        </p:txBody>
      </p:sp>
      <p:sp>
        <p:nvSpPr>
          <p:cNvPr name="TextBox 23" id="23"/>
          <p:cNvSpPr txBox="true"/>
          <p:nvPr/>
        </p:nvSpPr>
        <p:spPr>
          <a:xfrm rot="0">
            <a:off x="7753610" y="6402148"/>
            <a:ext cx="2780780" cy="2035893"/>
          </a:xfrm>
          <a:prstGeom prst="rect">
            <a:avLst/>
          </a:prstGeom>
        </p:spPr>
        <p:txBody>
          <a:bodyPr anchor="t" rtlCol="false" tIns="0" lIns="0" bIns="0" rIns="0">
            <a:spAutoFit/>
          </a:bodyPr>
          <a:lstStyle/>
          <a:p>
            <a:pPr algn="ctr">
              <a:lnSpc>
                <a:spcPts val="2760"/>
              </a:lnSpc>
            </a:pPr>
            <a:r>
              <a:rPr lang="en-US" b="true" sz="1971" spc="41">
                <a:solidFill>
                  <a:srgbClr val="41005F"/>
                </a:solidFill>
                <a:latin typeface="Mina Bold"/>
                <a:ea typeface="Mina Bold"/>
                <a:cs typeface="Mina Bold"/>
                <a:sym typeface="Mina Bold"/>
              </a:rPr>
              <a:t>Handles subject-specific activities, including assessments, study materials, and direct communication with students.</a:t>
            </a:r>
          </a:p>
        </p:txBody>
      </p:sp>
      <p:sp>
        <p:nvSpPr>
          <p:cNvPr name="TextBox 24" id="24"/>
          <p:cNvSpPr txBox="true"/>
          <p:nvPr/>
        </p:nvSpPr>
        <p:spPr>
          <a:xfrm rot="0">
            <a:off x="11269475" y="5728177"/>
            <a:ext cx="2994840" cy="465107"/>
          </a:xfrm>
          <a:prstGeom prst="rect">
            <a:avLst/>
          </a:prstGeom>
        </p:spPr>
        <p:txBody>
          <a:bodyPr anchor="t" rtlCol="false" tIns="0" lIns="0" bIns="0" rIns="0">
            <a:spAutoFit/>
          </a:bodyPr>
          <a:lstStyle/>
          <a:p>
            <a:pPr algn="ctr">
              <a:lnSpc>
                <a:spcPts val="3764"/>
              </a:lnSpc>
            </a:pPr>
            <a:r>
              <a:rPr lang="en-US" b="true" sz="2688" spc="18">
                <a:solidFill>
                  <a:srgbClr val="41005F"/>
                </a:solidFill>
                <a:latin typeface="Mina Bold"/>
                <a:ea typeface="Mina Bold"/>
                <a:cs typeface="Mina Bold"/>
                <a:sym typeface="Mina Bold"/>
              </a:rPr>
              <a:t>STUDENT</a:t>
            </a:r>
          </a:p>
        </p:txBody>
      </p:sp>
      <p:sp>
        <p:nvSpPr>
          <p:cNvPr name="TextBox 25" id="25"/>
          <p:cNvSpPr txBox="true"/>
          <p:nvPr/>
        </p:nvSpPr>
        <p:spPr>
          <a:xfrm rot="0">
            <a:off x="11376505" y="6402148"/>
            <a:ext cx="2780780" cy="2378793"/>
          </a:xfrm>
          <a:prstGeom prst="rect">
            <a:avLst/>
          </a:prstGeom>
        </p:spPr>
        <p:txBody>
          <a:bodyPr anchor="t" rtlCol="false" tIns="0" lIns="0" bIns="0" rIns="0">
            <a:spAutoFit/>
          </a:bodyPr>
          <a:lstStyle/>
          <a:p>
            <a:pPr algn="ctr">
              <a:lnSpc>
                <a:spcPts val="2760"/>
              </a:lnSpc>
            </a:pPr>
            <a:r>
              <a:rPr lang="en-US" b="true" sz="1971" spc="41">
                <a:solidFill>
                  <a:srgbClr val="41005F"/>
                </a:solidFill>
                <a:latin typeface="Mina Bold"/>
                <a:ea typeface="Mina Bold"/>
                <a:cs typeface="Mina Bold"/>
                <a:sym typeface="Mina Bold"/>
              </a:rPr>
              <a:t>Accesses study materials, submits assignments, participates in quizzes, and communicates with teachers for academic guidance.</a:t>
            </a:r>
          </a:p>
        </p:txBody>
      </p:sp>
      <p:sp>
        <p:nvSpPr>
          <p:cNvPr name="TextBox 26" id="26"/>
          <p:cNvSpPr txBox="true"/>
          <p:nvPr/>
        </p:nvSpPr>
        <p:spPr>
          <a:xfrm rot="0">
            <a:off x="14759615" y="5728177"/>
            <a:ext cx="2994840" cy="465107"/>
          </a:xfrm>
          <a:prstGeom prst="rect">
            <a:avLst/>
          </a:prstGeom>
        </p:spPr>
        <p:txBody>
          <a:bodyPr anchor="t" rtlCol="false" tIns="0" lIns="0" bIns="0" rIns="0">
            <a:spAutoFit/>
          </a:bodyPr>
          <a:lstStyle/>
          <a:p>
            <a:pPr algn="ctr">
              <a:lnSpc>
                <a:spcPts val="3764"/>
              </a:lnSpc>
            </a:pPr>
            <a:r>
              <a:rPr lang="en-US" b="true" sz="2688" spc="18">
                <a:solidFill>
                  <a:srgbClr val="41005F"/>
                </a:solidFill>
                <a:latin typeface="Mina Bold"/>
                <a:ea typeface="Mina Bold"/>
                <a:cs typeface="Mina Bold"/>
                <a:sym typeface="Mina Bold"/>
              </a:rPr>
              <a:t>PARENT</a:t>
            </a:r>
          </a:p>
        </p:txBody>
      </p:sp>
      <p:sp>
        <p:nvSpPr>
          <p:cNvPr name="TextBox 27" id="27"/>
          <p:cNvSpPr txBox="true"/>
          <p:nvPr/>
        </p:nvSpPr>
        <p:spPr>
          <a:xfrm rot="0">
            <a:off x="14866645" y="6402148"/>
            <a:ext cx="2780780" cy="2035893"/>
          </a:xfrm>
          <a:prstGeom prst="rect">
            <a:avLst/>
          </a:prstGeom>
        </p:spPr>
        <p:txBody>
          <a:bodyPr anchor="t" rtlCol="false" tIns="0" lIns="0" bIns="0" rIns="0">
            <a:spAutoFit/>
          </a:bodyPr>
          <a:lstStyle/>
          <a:p>
            <a:pPr algn="ctr">
              <a:lnSpc>
                <a:spcPts val="2760"/>
              </a:lnSpc>
            </a:pPr>
            <a:r>
              <a:rPr lang="en-US" b="true" sz="1971" spc="41">
                <a:solidFill>
                  <a:srgbClr val="41005F"/>
                </a:solidFill>
                <a:latin typeface="Mina Bold"/>
                <a:ea typeface="Mina Bold"/>
                <a:cs typeface="Mina Bold"/>
                <a:sym typeface="Mina Bold"/>
              </a:rPr>
              <a:t>Monitors the student’s academic progress, attendance, and performance while staying connected with teachers for updates.</a:t>
            </a:r>
          </a:p>
        </p:txBody>
      </p:sp>
      <p:grpSp>
        <p:nvGrpSpPr>
          <p:cNvPr name="Group 28" id="28"/>
          <p:cNvGrpSpPr/>
          <p:nvPr/>
        </p:nvGrpSpPr>
        <p:grpSpPr>
          <a:xfrm rot="0">
            <a:off x="1354942" y="725415"/>
            <a:ext cx="2663607" cy="844119"/>
            <a:chOff x="0" y="0"/>
            <a:chExt cx="3551476" cy="1125492"/>
          </a:xfrm>
        </p:grpSpPr>
        <p:sp>
          <p:nvSpPr>
            <p:cNvPr name="Freeform 29" id="29"/>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0" id="30"/>
            <p:cNvGrpSpPr/>
            <p:nvPr/>
          </p:nvGrpSpPr>
          <p:grpSpPr>
            <a:xfrm rot="2700000">
              <a:off x="500390" y="218172"/>
              <a:ext cx="728804" cy="269717"/>
              <a:chOff x="0" y="0"/>
              <a:chExt cx="2196272" cy="812800"/>
            </a:xfrm>
          </p:grpSpPr>
          <p:sp>
            <p:nvSpPr>
              <p:cNvPr name="Freeform 31" id="31"/>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32" id="32"/>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33" id="33"/>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356938"/>
          <a:ext cx="14887975" cy="7243579"/>
        </p:xfrm>
        <a:graphic>
          <a:graphicData uri="http://schemas.openxmlformats.org/drawingml/2006/table">
            <a:tbl>
              <a:tblPr/>
              <a:tblGrid>
                <a:gridCol w="3721994"/>
                <a:gridCol w="3721994"/>
                <a:gridCol w="3721994"/>
                <a:gridCol w="3721994"/>
              </a:tblGrid>
              <a:tr h="1124810">
                <a:tc>
                  <a:txBody>
                    <a:bodyPr anchor="t" rtlCol="false"/>
                    <a:lstStyle/>
                    <a:p>
                      <a:pPr algn="l">
                        <a:lnSpc>
                          <a:spcPts val="3219"/>
                        </a:lnSpc>
                        <a:defRPr/>
                      </a:pPr>
                      <a:r>
                        <a:rPr lang="en-US" sz="2299" b="true">
                          <a:solidFill>
                            <a:srgbClr val="41005F"/>
                          </a:solidFill>
                          <a:latin typeface="Mina Bold"/>
                          <a:ea typeface="Mina Bold"/>
                          <a:cs typeface="Mina Bold"/>
                          <a:sym typeface="Mina Bold"/>
                        </a:rPr>
                        <a:t>COLUMN NAME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DATA TYPE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CONSTRAINTS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DESCRIPTION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89716">
                <a:tc>
                  <a:txBody>
                    <a:bodyPr anchor="t" rtlCol="false"/>
                    <a:lstStyle/>
                    <a:p>
                      <a:pPr algn="l">
                        <a:lnSpc>
                          <a:spcPts val="3219"/>
                        </a:lnSpc>
                        <a:defRPr/>
                      </a:pPr>
                      <a:r>
                        <a:rPr lang="en-US" sz="2299">
                          <a:solidFill>
                            <a:srgbClr val="41005F"/>
                          </a:solidFill>
                          <a:latin typeface="Mina"/>
                          <a:ea typeface="Mina"/>
                          <a:cs typeface="Mina"/>
                          <a:sym typeface="Mina"/>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PRIMARY KEY, AUTO_INCREMENT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Unique parent 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89716">
                <a:tc>
                  <a:txBody>
                    <a:bodyPr anchor="t" rtlCol="false"/>
                    <a:lstStyle/>
                    <a:p>
                      <a:pPr algn="l">
                        <a:lnSpc>
                          <a:spcPts val="3219"/>
                        </a:lnSpc>
                        <a:defRPr/>
                      </a:pPr>
                      <a:r>
                        <a:rPr lang="en-US" sz="2299">
                          <a:solidFill>
                            <a:srgbClr val="41005F"/>
                          </a:solidFill>
                          <a:latin typeface="Mina"/>
                          <a:ea typeface="Mina"/>
                          <a:cs typeface="Mina"/>
                          <a:sym typeface="Mina"/>
                        </a:rPr>
                        <a:t>student_id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VARCHAR(50)</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FOREIGN KEY → students.roll_no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Links to student using roll number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4810">
                <a:tc>
                  <a:txBody>
                    <a:bodyPr anchor="t" rtlCol="false"/>
                    <a:lstStyle/>
                    <a:p>
                      <a:pPr algn="l">
                        <a:lnSpc>
                          <a:spcPts val="3219"/>
                        </a:lnSpc>
                        <a:defRPr/>
                      </a:pPr>
                      <a:r>
                        <a:rPr lang="en-US" sz="2299">
                          <a:solidFill>
                            <a:srgbClr val="41005F"/>
                          </a:solidFill>
                          <a:latin typeface="Mina"/>
                          <a:ea typeface="Mina"/>
                          <a:cs typeface="Mina"/>
                          <a:sym typeface="Mina"/>
                        </a:rPr>
                        <a:t>password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VARCHAR(255)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NOT NULL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Parent's password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89716">
                <a:tc>
                  <a:txBody>
                    <a:bodyPr anchor="t" rtlCol="false"/>
                    <a:lstStyle/>
                    <a:p>
                      <a:pPr algn="l">
                        <a:lnSpc>
                          <a:spcPts val="3219"/>
                        </a:lnSpc>
                        <a:defRPr/>
                      </a:pPr>
                      <a:r>
                        <a:rPr lang="en-US" sz="2299">
                          <a:solidFill>
                            <a:srgbClr val="41005F"/>
                          </a:solidFill>
                          <a:latin typeface="Mina"/>
                          <a:ea typeface="Mina"/>
                          <a:cs typeface="Mina"/>
                          <a:sym typeface="Mina"/>
                        </a:rPr>
                        <a:t>name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VARCHAR(255)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NULLABLE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Parent's name (NULL if not provided)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4810">
                <a:tc>
                  <a:txBody>
                    <a:bodyPr anchor="t" rtlCol="false"/>
                    <a:lstStyle/>
                    <a:p>
                      <a:pPr algn="l">
                        <a:lnSpc>
                          <a:spcPts val="3219"/>
                        </a:lnSpc>
                        <a:defRPr/>
                      </a:pPr>
                      <a:r>
                        <a:rPr lang="en-US" sz="2299">
                          <a:solidFill>
                            <a:srgbClr val="41005F"/>
                          </a:solidFill>
                          <a:latin typeface="Mina"/>
                          <a:ea typeface="Mina"/>
                          <a:cs typeface="Mina"/>
                          <a:sym typeface="Mina"/>
                        </a:rPr>
                        <a:t>user_id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FOREIGN KEY → users.id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Links to the users table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Parents</a:t>
            </a:r>
          </a:p>
        </p:txBody>
      </p:sp>
      <p:grpSp>
        <p:nvGrpSpPr>
          <p:cNvPr name="Group 8" id="8"/>
          <p:cNvGrpSpPr/>
          <p:nvPr/>
        </p:nvGrpSpPr>
        <p:grpSpPr>
          <a:xfrm rot="0">
            <a:off x="1354942" y="725415"/>
            <a:ext cx="2663607" cy="844119"/>
            <a:chOff x="0" y="0"/>
            <a:chExt cx="3551476" cy="1125492"/>
          </a:xfrm>
        </p:grpSpPr>
        <p:sp>
          <p:nvSpPr>
            <p:cNvPr name="Freeform 9" id="9"/>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700000">
              <a:off x="500390" y="218172"/>
              <a:ext cx="728804" cy="269717"/>
              <a:chOff x="0" y="0"/>
              <a:chExt cx="2196272" cy="812800"/>
            </a:xfrm>
          </p:grpSpPr>
          <p:sp>
            <p:nvSpPr>
              <p:cNvPr name="Freeform 11" id="11"/>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2" id="12"/>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3" id="13"/>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355915"/>
          <a:ext cx="14887975" cy="7284774"/>
        </p:xfrm>
        <a:graphic>
          <a:graphicData uri="http://schemas.openxmlformats.org/drawingml/2006/table">
            <a:tbl>
              <a:tblPr/>
              <a:tblGrid>
                <a:gridCol w="3721994"/>
                <a:gridCol w="3721994"/>
                <a:gridCol w="3721994"/>
                <a:gridCol w="3721994"/>
              </a:tblGrid>
              <a:tr h="1433447">
                <a:tc>
                  <a:txBody>
                    <a:bodyPr anchor="t" rtlCol="false"/>
                    <a:lstStyle/>
                    <a:p>
                      <a:pPr algn="l">
                        <a:lnSpc>
                          <a:spcPts val="3639"/>
                        </a:lnSpc>
                        <a:defRPr/>
                      </a:pPr>
                      <a:r>
                        <a:rPr lang="en-US" sz="2599" b="true">
                          <a:solidFill>
                            <a:srgbClr val="41005F"/>
                          </a:solidFill>
                          <a:latin typeface="Mina Bold"/>
                          <a:ea typeface="Mina Bold"/>
                          <a:cs typeface="Mina Bold"/>
                          <a:sym typeface="Mina Bold"/>
                        </a:rPr>
                        <a:t>COLUMN 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b="true">
                          <a:solidFill>
                            <a:srgbClr val="41005F"/>
                          </a:solidFill>
                          <a:latin typeface="Mina Bold"/>
                          <a:ea typeface="Mina Bold"/>
                          <a:cs typeface="Mina Bold"/>
                          <a:sym typeface="Mina Bold"/>
                        </a:rPr>
                        <a:t>DATA TYPE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b="true">
                          <a:solidFill>
                            <a:srgbClr val="41005F"/>
                          </a:solidFill>
                          <a:latin typeface="Mina Bold"/>
                          <a:ea typeface="Mina Bold"/>
                          <a:cs typeface="Mina Bold"/>
                          <a:sym typeface="Mina Bold"/>
                        </a:rPr>
                        <a:t>CONSTRAINTS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b="true">
                          <a:solidFill>
                            <a:srgbClr val="41005F"/>
                          </a:solidFill>
                          <a:latin typeface="Mina Bold"/>
                          <a:ea typeface="Mina Bold"/>
                          <a:cs typeface="Mina Bold"/>
                          <a:sym typeface="Mina Bold"/>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72626">
                <a:tc>
                  <a:txBody>
                    <a:bodyPr anchor="t" rtlCol="false"/>
                    <a:lstStyle/>
                    <a:p>
                      <a:pPr algn="l">
                        <a:lnSpc>
                          <a:spcPts val="3639"/>
                        </a:lnSpc>
                        <a:defRPr/>
                      </a:pPr>
                      <a:r>
                        <a:rPr lang="en-US" sz="2599">
                          <a:solidFill>
                            <a:srgbClr val="41005F"/>
                          </a:solidFill>
                          <a:latin typeface="Mina"/>
                          <a:ea typeface="Mina"/>
                          <a:cs typeface="Mina"/>
                          <a:sym typeface="Mina"/>
                        </a:rPr>
                        <a:t>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PRIMARY KEY, AUTO_INCREMENT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Unique mark entry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72626">
                <a:tc>
                  <a:txBody>
                    <a:bodyPr anchor="t" rtlCol="false"/>
                    <a:lstStyle/>
                    <a:p>
                      <a:pPr algn="l">
                        <a:lnSpc>
                          <a:spcPts val="3639"/>
                        </a:lnSpc>
                        <a:defRPr/>
                      </a:pPr>
                      <a:r>
                        <a:rPr lang="en-US" sz="2599">
                          <a:solidFill>
                            <a:srgbClr val="41005F"/>
                          </a:solidFill>
                          <a:latin typeface="Mina"/>
                          <a:ea typeface="Mina"/>
                          <a:cs typeface="Mina"/>
                          <a:sym typeface="Mina"/>
                        </a:rPr>
                        <a:t>student_id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FOREIGN KEY → students.id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Student's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72626">
                <a:tc>
                  <a:txBody>
                    <a:bodyPr anchor="t" rtlCol="false"/>
                    <a:lstStyle/>
                    <a:p>
                      <a:pPr algn="l">
                        <a:lnSpc>
                          <a:spcPts val="3639"/>
                        </a:lnSpc>
                        <a:defRPr/>
                      </a:pPr>
                      <a:r>
                        <a:rPr lang="en-US" sz="2599">
                          <a:solidFill>
                            <a:srgbClr val="41005F"/>
                          </a:solidFill>
                          <a:latin typeface="Mina"/>
                          <a:ea typeface="Mina"/>
                          <a:cs typeface="Mina"/>
                          <a:sym typeface="Mina"/>
                        </a:rPr>
                        <a:t>subject_id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FOREIGN KEY → subjects.id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Subject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33447">
                <a:tc>
                  <a:txBody>
                    <a:bodyPr anchor="t" rtlCol="false"/>
                    <a:lstStyle/>
                    <a:p>
                      <a:pPr algn="l">
                        <a:lnSpc>
                          <a:spcPts val="3639"/>
                        </a:lnSpc>
                        <a:defRPr/>
                      </a:pPr>
                      <a:r>
                        <a:rPr lang="en-US" sz="2599">
                          <a:solidFill>
                            <a:srgbClr val="41005F"/>
                          </a:solidFill>
                          <a:latin typeface="Mina"/>
                          <a:ea typeface="Mina"/>
                          <a:cs typeface="Mina"/>
                          <a:sym typeface="Mina"/>
                        </a:rPr>
                        <a:t>mark_percentage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DECIMAL(5,2)</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NOT NULL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639"/>
                        </a:lnSpc>
                        <a:defRPr/>
                      </a:pPr>
                      <a:r>
                        <a:rPr lang="en-US" sz="2599">
                          <a:solidFill>
                            <a:srgbClr val="41005F"/>
                          </a:solidFill>
                          <a:latin typeface="Mina"/>
                          <a:ea typeface="Mina"/>
                          <a:cs typeface="Mina"/>
                          <a:sym typeface="Mina"/>
                        </a:rPr>
                        <a:t>Marks in percentage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Marks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478131" y="2413132"/>
          <a:ext cx="14764786" cy="7425582"/>
        </p:xfrm>
        <a:graphic>
          <a:graphicData uri="http://schemas.openxmlformats.org/drawingml/2006/table">
            <a:tbl>
              <a:tblPr/>
              <a:tblGrid>
                <a:gridCol w="3691196"/>
                <a:gridCol w="3691196"/>
                <a:gridCol w="3691196"/>
                <a:gridCol w="3691196"/>
              </a:tblGrid>
              <a:tr h="1077130">
                <a:tc>
                  <a:txBody>
                    <a:bodyPr anchor="t" rtlCol="false"/>
                    <a:lstStyle/>
                    <a:p>
                      <a:pPr algn="l">
                        <a:lnSpc>
                          <a:spcPts val="3359"/>
                        </a:lnSpc>
                        <a:defRPr/>
                      </a:pPr>
                      <a:r>
                        <a:rPr lang="en-US" sz="2399" b="true">
                          <a:solidFill>
                            <a:srgbClr val="41005F"/>
                          </a:solidFill>
                          <a:latin typeface="Mina Bold"/>
                          <a:ea typeface="Mina Bold"/>
                          <a:cs typeface="Mina Bold"/>
                          <a:sym typeface="Mina Bold"/>
                        </a:rPr>
                        <a:t>COLUMN NAME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DATA TYPE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CONSTRAINTS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DESCRIPTION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17831">
                <a:tc>
                  <a:txBody>
                    <a:bodyPr anchor="t" rtlCol="false"/>
                    <a:lstStyle/>
                    <a:p>
                      <a:pPr algn="l">
                        <a:lnSpc>
                          <a:spcPts val="3359"/>
                        </a:lnSpc>
                        <a:defRPr/>
                      </a:pPr>
                      <a:r>
                        <a:rPr lang="en-US" sz="2399">
                          <a:solidFill>
                            <a:srgbClr val="41005F"/>
                          </a:solidFill>
                          <a:latin typeface="Mina"/>
                          <a:ea typeface="Mina"/>
                          <a:cs typeface="Mina"/>
                          <a:sym typeface="Mina"/>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PRIMARY KEY, AUTO_INCREMENT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Unique attendance 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17831">
                <a:tc>
                  <a:txBody>
                    <a:bodyPr anchor="t" rtlCol="false"/>
                    <a:lstStyle/>
                    <a:p>
                      <a:pPr algn="l">
                        <a:lnSpc>
                          <a:spcPts val="3359"/>
                        </a:lnSpc>
                        <a:defRPr/>
                      </a:pPr>
                      <a:r>
                        <a:rPr lang="en-US" sz="2399">
                          <a:solidFill>
                            <a:srgbClr val="41005F"/>
                          </a:solidFill>
                          <a:latin typeface="Mina"/>
                          <a:ea typeface="Mina"/>
                          <a:cs typeface="Mina"/>
                          <a:sym typeface="Mina"/>
                        </a:rPr>
                        <a:t>student_id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FOREIGN KEY → students.id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Student's 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17831">
                <a:tc>
                  <a:txBody>
                    <a:bodyPr anchor="t" rtlCol="false"/>
                    <a:lstStyle/>
                    <a:p>
                      <a:pPr algn="l">
                        <a:lnSpc>
                          <a:spcPts val="3359"/>
                        </a:lnSpc>
                        <a:defRPr/>
                      </a:pPr>
                      <a:r>
                        <a:rPr lang="en-US" sz="2399">
                          <a:solidFill>
                            <a:srgbClr val="41005F"/>
                          </a:solidFill>
                          <a:latin typeface="Mina"/>
                          <a:ea typeface="Mina"/>
                          <a:cs typeface="Mina"/>
                          <a:sym typeface="Mina"/>
                        </a:rPr>
                        <a:t>subject_id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FOREIGN KEY → subjects.id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Subject 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7130">
                <a:tc>
                  <a:txBody>
                    <a:bodyPr anchor="t" rtlCol="false"/>
                    <a:lstStyle/>
                    <a:p>
                      <a:pPr algn="l">
                        <a:lnSpc>
                          <a:spcPts val="3359"/>
                        </a:lnSpc>
                        <a:defRPr/>
                      </a:pPr>
                      <a:r>
                        <a:rPr lang="en-US" sz="2399">
                          <a:solidFill>
                            <a:srgbClr val="41005F"/>
                          </a:solidFill>
                          <a:latin typeface="Mina"/>
                          <a:ea typeface="Mina"/>
                          <a:cs typeface="Mina"/>
                          <a:sym typeface="Mina"/>
                        </a:rPr>
                        <a:t>attendance_date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DATE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NOT NULL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Date of attendance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17831">
                <a:tc>
                  <a:txBody>
                    <a:bodyPr anchor="t" rtlCol="false"/>
                    <a:lstStyle/>
                    <a:p>
                      <a:pPr algn="l">
                        <a:lnSpc>
                          <a:spcPts val="3359"/>
                        </a:lnSpc>
                        <a:defRPr/>
                      </a:pPr>
                      <a:r>
                        <a:rPr lang="en-US" sz="2399">
                          <a:solidFill>
                            <a:srgbClr val="41005F"/>
                          </a:solidFill>
                          <a:latin typeface="Mina"/>
                          <a:ea typeface="Mina"/>
                          <a:cs typeface="Mina"/>
                          <a:sym typeface="Mina"/>
                        </a:rPr>
                        <a:t>status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ENUM('present', 'absent')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NOT NULL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Attendance status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Attendance</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388660"/>
          <a:ext cx="14887975" cy="7267575"/>
        </p:xfrm>
        <a:graphic>
          <a:graphicData uri="http://schemas.openxmlformats.org/drawingml/2006/table">
            <a:tbl>
              <a:tblPr/>
              <a:tblGrid>
                <a:gridCol w="3721994"/>
                <a:gridCol w="2908073"/>
                <a:gridCol w="4133723"/>
                <a:gridCol w="4124185"/>
              </a:tblGrid>
              <a:tr h="630302">
                <a:tc>
                  <a:txBody>
                    <a:bodyPr anchor="t" rtlCol="false"/>
                    <a:lstStyle/>
                    <a:p>
                      <a:pPr algn="l">
                        <a:lnSpc>
                          <a:spcPts val="2659"/>
                        </a:lnSpc>
                        <a:defRPr/>
                      </a:pPr>
                      <a:r>
                        <a:rPr lang="en-US" sz="1899" b="true">
                          <a:solidFill>
                            <a:srgbClr val="41005F"/>
                          </a:solidFill>
                          <a:latin typeface="Mina Bold"/>
                          <a:ea typeface="Mina Bold"/>
                          <a:cs typeface="Mina Bold"/>
                          <a:sym typeface="Mina Bold"/>
                        </a:rPr>
                        <a:t>COLUMN NAME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b="true">
                          <a:solidFill>
                            <a:srgbClr val="41005F"/>
                          </a:solidFill>
                          <a:latin typeface="Mina Bold"/>
                          <a:ea typeface="Mina Bold"/>
                          <a:cs typeface="Mina Bold"/>
                          <a:sym typeface="Mina Bold"/>
                        </a:rPr>
                        <a:t>DATA TYPE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b="true">
                          <a:solidFill>
                            <a:srgbClr val="41005F"/>
                          </a:solidFill>
                          <a:latin typeface="Mina Bold"/>
                          <a:ea typeface="Mina Bold"/>
                          <a:cs typeface="Mina Bold"/>
                          <a:sym typeface="Mina Bold"/>
                        </a:rPr>
                        <a:t>CONSTRAINTS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b="true">
                          <a:solidFill>
                            <a:srgbClr val="41005F"/>
                          </a:solidFill>
                          <a:latin typeface="Mina Bold"/>
                          <a:ea typeface="Mina Bold"/>
                          <a:cs typeface="Mina Bold"/>
                          <a:sym typeface="Mina Bold"/>
                        </a:rPr>
                        <a:t>DESCRIPTION</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id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INT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PRIMARY KEY, AUTO_INCREMENT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Unique evaluation ID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student_id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INT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FOREIGN KEY → students.id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Student ID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subject_id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INT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FOREIGN KEY → subjects.id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Subject being evaluated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study_time_rating</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DOUBLE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NOT NULL</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Rating for study time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sleep_time_rating</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DOUBLE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NOT NULL</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Rating for sleep habits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5938">
                <a:tc>
                  <a:txBody>
                    <a:bodyPr anchor="t" rtlCol="false"/>
                    <a:lstStyle/>
                    <a:p>
                      <a:pPr algn="l">
                        <a:lnSpc>
                          <a:spcPts val="2659"/>
                        </a:lnSpc>
                        <a:defRPr/>
                      </a:pPr>
                      <a:r>
                        <a:rPr lang="en-US" sz="1899">
                          <a:solidFill>
                            <a:srgbClr val="41005F"/>
                          </a:solidFill>
                          <a:latin typeface="Mina"/>
                          <a:ea typeface="Mina"/>
                          <a:cs typeface="Mina"/>
                          <a:sym typeface="Mina"/>
                        </a:rPr>
                        <a:t>homework_completion_rating</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DOUBLE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NOT NULL</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Rating for homework completion</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88918">
                <a:tc>
                  <a:txBody>
                    <a:bodyPr anchor="t" rtlCol="false"/>
                    <a:lstStyle/>
                    <a:p>
                      <a:pPr algn="l">
                        <a:lnSpc>
                          <a:spcPts val="2659"/>
                        </a:lnSpc>
                        <a:defRPr/>
                      </a:pPr>
                      <a:r>
                        <a:rPr lang="en-US" sz="1899">
                          <a:solidFill>
                            <a:srgbClr val="41005F"/>
                          </a:solidFill>
                          <a:latin typeface="Mina"/>
                          <a:ea typeface="Mina"/>
                          <a:cs typeface="Mina"/>
                          <a:sym typeface="Mina"/>
                        </a:rPr>
                        <a:t>assignment_rating</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DOUBLE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NOT NULL</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Rating for assignment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attendance_percentage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DOUBLE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NOT NULL</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Attendance percentage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marks_percentage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DOUBLE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NOT NULL</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Marks percentage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02">
                <a:tc>
                  <a:txBody>
                    <a:bodyPr anchor="t" rtlCol="false"/>
                    <a:lstStyle/>
                    <a:p>
                      <a:pPr algn="l">
                        <a:lnSpc>
                          <a:spcPts val="2659"/>
                        </a:lnSpc>
                        <a:defRPr/>
                      </a:pPr>
                      <a:r>
                        <a:rPr lang="en-US" sz="1899">
                          <a:solidFill>
                            <a:srgbClr val="41005F"/>
                          </a:solidFill>
                          <a:latin typeface="Mina"/>
                          <a:ea typeface="Mina"/>
                          <a:cs typeface="Mina"/>
                          <a:sym typeface="Mina"/>
                        </a:rPr>
                        <a:t>quiz_percentage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DOUBLE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NOT NULL</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41005F"/>
                          </a:solidFill>
                          <a:latin typeface="Mina"/>
                          <a:ea typeface="Mina"/>
                          <a:cs typeface="Mina"/>
                          <a:sym typeface="Mina"/>
                        </a:rPr>
                        <a:t>Quiz percentage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Student_Evaluation</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475509" y="2285423"/>
          <a:ext cx="14767408" cy="7265380"/>
        </p:xfrm>
        <a:graphic>
          <a:graphicData uri="http://schemas.openxmlformats.org/drawingml/2006/table">
            <a:tbl>
              <a:tblPr/>
              <a:tblGrid>
                <a:gridCol w="3691852"/>
                <a:gridCol w="3691852"/>
                <a:gridCol w="3691852"/>
                <a:gridCol w="3691852"/>
              </a:tblGrid>
              <a:tr h="1181267">
                <a:tc>
                  <a:txBody>
                    <a:bodyPr anchor="t" rtlCol="false"/>
                    <a:lstStyle/>
                    <a:p>
                      <a:pPr algn="l">
                        <a:lnSpc>
                          <a:spcPts val="3219"/>
                        </a:lnSpc>
                        <a:defRPr/>
                      </a:pPr>
                      <a:r>
                        <a:rPr lang="en-US" sz="2299" b="true">
                          <a:solidFill>
                            <a:srgbClr val="41005F"/>
                          </a:solidFill>
                          <a:latin typeface="Mina Bold"/>
                          <a:ea typeface="Mina Bold"/>
                          <a:cs typeface="Mina Bold"/>
                          <a:sym typeface="Mina Bold"/>
                        </a:rPr>
                        <a:t>COLUMN NAME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DATA TYPE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CONSTRAINTS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41005F"/>
                          </a:solidFill>
                          <a:latin typeface="Mina Bold"/>
                          <a:ea typeface="Mina Bold"/>
                          <a:cs typeface="Mina Bold"/>
                          <a:sym typeface="Mina Bold"/>
                        </a:rPr>
                        <a:t>DESCRIPTION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70155">
                <a:tc>
                  <a:txBody>
                    <a:bodyPr anchor="t" rtlCol="false"/>
                    <a:lstStyle/>
                    <a:p>
                      <a:pPr algn="l">
                        <a:lnSpc>
                          <a:spcPts val="3219"/>
                        </a:lnSpc>
                        <a:defRPr/>
                      </a:pPr>
                      <a:r>
                        <a:rPr lang="en-US" sz="2299">
                          <a:solidFill>
                            <a:srgbClr val="41005F"/>
                          </a:solidFill>
                          <a:latin typeface="Mina"/>
                          <a:ea typeface="Mina"/>
                          <a:cs typeface="Mina"/>
                          <a:sym typeface="Mina"/>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PRIMARY KEY, AUTO_INCREMENT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Unique chat message 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81267">
                <a:tc>
                  <a:txBody>
                    <a:bodyPr anchor="t" rtlCol="false"/>
                    <a:lstStyle/>
                    <a:p>
                      <a:pPr algn="l">
                        <a:lnSpc>
                          <a:spcPts val="3219"/>
                        </a:lnSpc>
                        <a:defRPr/>
                      </a:pPr>
                      <a:r>
                        <a:rPr lang="en-US" sz="2299">
                          <a:solidFill>
                            <a:srgbClr val="41005F"/>
                          </a:solidFill>
                          <a:latin typeface="Mina"/>
                          <a:ea typeface="Mina"/>
                          <a:cs typeface="Mina"/>
                          <a:sym typeface="Mina"/>
                        </a:rPr>
                        <a:t>message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LONGTEXT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NOT NULL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Message content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81267">
                <a:tc>
                  <a:txBody>
                    <a:bodyPr anchor="t" rtlCol="false"/>
                    <a:lstStyle/>
                    <a:p>
                      <a:pPr algn="l">
                        <a:lnSpc>
                          <a:spcPts val="3219"/>
                        </a:lnSpc>
                        <a:defRPr/>
                      </a:pPr>
                      <a:r>
                        <a:rPr lang="en-US" sz="2299">
                          <a:solidFill>
                            <a:srgbClr val="41005F"/>
                          </a:solidFill>
                          <a:latin typeface="Mina"/>
                          <a:ea typeface="Mina"/>
                          <a:cs typeface="Mina"/>
                          <a:sym typeface="Mina"/>
                        </a:rPr>
                        <a:t>sender_id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FOREIGN KEY → users.id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Sender's user 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81267">
                <a:tc>
                  <a:txBody>
                    <a:bodyPr anchor="t" rtlCol="false"/>
                    <a:lstStyle/>
                    <a:p>
                      <a:pPr algn="l">
                        <a:lnSpc>
                          <a:spcPts val="3219"/>
                        </a:lnSpc>
                        <a:defRPr/>
                      </a:pPr>
                      <a:r>
                        <a:rPr lang="en-US" sz="2299">
                          <a:solidFill>
                            <a:srgbClr val="41005F"/>
                          </a:solidFill>
                          <a:latin typeface="Mina"/>
                          <a:ea typeface="Mina"/>
                          <a:cs typeface="Mina"/>
                          <a:sym typeface="Mina"/>
                        </a:rPr>
                        <a:t>receiver_id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INT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FOREIGN KEY → users.id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Receiver's user 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70155">
                <a:tc>
                  <a:txBody>
                    <a:bodyPr anchor="t" rtlCol="false"/>
                    <a:lstStyle/>
                    <a:p>
                      <a:pPr algn="l">
                        <a:lnSpc>
                          <a:spcPts val="3219"/>
                        </a:lnSpc>
                        <a:defRPr/>
                      </a:pPr>
                      <a:r>
                        <a:rPr lang="en-US" sz="2299">
                          <a:solidFill>
                            <a:srgbClr val="41005F"/>
                          </a:solidFill>
                          <a:latin typeface="Mina"/>
                          <a:ea typeface="Mina"/>
                          <a:cs typeface="Mina"/>
                          <a:sym typeface="Mina"/>
                        </a:rPr>
                        <a:t>created_at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TIMESTAMP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DEFAULT CURRENT_TIMESTAMP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41005F"/>
                          </a:solidFill>
                          <a:latin typeface="Mina"/>
                          <a:ea typeface="Mina"/>
                          <a:cs typeface="Mina"/>
                          <a:sym typeface="Mina"/>
                        </a:rPr>
                        <a:t>Timestamp of message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Chat</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392800"/>
          <a:ext cx="14887975" cy="5979675"/>
        </p:xfrm>
        <a:graphic>
          <a:graphicData uri="http://schemas.openxmlformats.org/drawingml/2006/table">
            <a:tbl>
              <a:tblPr/>
              <a:tblGrid>
                <a:gridCol w="3721994"/>
                <a:gridCol w="3721994"/>
                <a:gridCol w="3721994"/>
                <a:gridCol w="3721994"/>
              </a:tblGrid>
              <a:tr h="1266805">
                <a:tc>
                  <a:txBody>
                    <a:bodyPr anchor="t" rtlCol="false"/>
                    <a:lstStyle/>
                    <a:p>
                      <a:pPr algn="ctr">
                        <a:lnSpc>
                          <a:spcPts val="3153"/>
                        </a:lnSpc>
                        <a:defRPr/>
                      </a:pPr>
                      <a:r>
                        <a:rPr lang="en-US" b="true" sz="2252">
                          <a:solidFill>
                            <a:srgbClr val="41005F"/>
                          </a:solidFill>
                          <a:latin typeface="Mina Bold"/>
                          <a:ea typeface="Mina Bold"/>
                          <a:cs typeface="Mina Bold"/>
                          <a:sym typeface="Mina Bold"/>
                        </a:rPr>
                        <a:t>COLUMN 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b="true" sz="2252">
                          <a:solidFill>
                            <a:srgbClr val="41005F"/>
                          </a:solidFill>
                          <a:latin typeface="Mina Bold"/>
                          <a:ea typeface="Mina Bold"/>
                          <a:cs typeface="Mina Bold"/>
                          <a:sym typeface="Mina Bold"/>
                        </a:rPr>
                        <a:t>DATA TYPE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b="true" sz="2252">
                          <a:solidFill>
                            <a:srgbClr val="41005F"/>
                          </a:solidFill>
                          <a:latin typeface="Mina Bold"/>
                          <a:ea typeface="Mina Bold"/>
                          <a:cs typeface="Mina Bold"/>
                          <a:sym typeface="Mina Bold"/>
                        </a:rPr>
                        <a:t>CONSTRAINTS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b="true" sz="2252">
                          <a:solidFill>
                            <a:srgbClr val="41005F"/>
                          </a:solidFill>
                          <a:latin typeface="Mina Bold"/>
                          <a:ea typeface="Mina Bold"/>
                          <a:cs typeface="Mina Bold"/>
                          <a:sym typeface="Mina Bold"/>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984366">
                <a:tc>
                  <a:txBody>
                    <a:bodyPr anchor="t" rtlCol="false"/>
                    <a:lstStyle/>
                    <a:p>
                      <a:pPr algn="ctr">
                        <a:lnSpc>
                          <a:spcPts val="3153"/>
                        </a:lnSpc>
                        <a:defRPr/>
                      </a:pPr>
                      <a:r>
                        <a:rPr lang="en-US" sz="2252">
                          <a:solidFill>
                            <a:srgbClr val="41005F"/>
                          </a:solidFill>
                          <a:latin typeface="Mina"/>
                          <a:ea typeface="Mina"/>
                          <a:cs typeface="Mina"/>
                          <a:sym typeface="Mina"/>
                        </a:rPr>
                        <a:t>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sz="2252">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sz="2252">
                          <a:solidFill>
                            <a:srgbClr val="41005F"/>
                          </a:solidFill>
                          <a:latin typeface="Mina"/>
                          <a:ea typeface="Mina"/>
                          <a:cs typeface="Mina"/>
                          <a:sym typeface="Mina"/>
                        </a:rPr>
                        <a:t>PRIMARY KEY, AUTO_INCREMENT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sz="2252">
                          <a:solidFill>
                            <a:srgbClr val="41005F"/>
                          </a:solidFill>
                          <a:latin typeface="Mina"/>
                          <a:ea typeface="Mina"/>
                          <a:cs typeface="Mina"/>
                          <a:sym typeface="Mina"/>
                        </a:rPr>
                        <a:t>Unique user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728504">
                <a:tc>
                  <a:txBody>
                    <a:bodyPr anchor="t" rtlCol="false"/>
                    <a:lstStyle/>
                    <a:p>
                      <a:pPr algn="ctr">
                        <a:lnSpc>
                          <a:spcPts val="3153"/>
                        </a:lnSpc>
                        <a:defRPr/>
                      </a:pPr>
                      <a:r>
                        <a:rPr lang="en-US" sz="2252">
                          <a:solidFill>
                            <a:srgbClr val="41005F"/>
                          </a:solidFill>
                          <a:latin typeface="Mina"/>
                          <a:ea typeface="Mina"/>
                          <a:cs typeface="Mina"/>
                          <a:sym typeface="Mina"/>
                        </a:rPr>
                        <a:t>role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sz="2252">
                          <a:solidFill>
                            <a:srgbClr val="41005F"/>
                          </a:solidFill>
                          <a:latin typeface="Mina"/>
                          <a:ea typeface="Mina"/>
                          <a:cs typeface="Mina"/>
                          <a:sym typeface="Mina"/>
                        </a:rPr>
                        <a:t>ENUM('class_head', 'subject_head', 'student', 'parent')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sz="2252">
                          <a:solidFill>
                            <a:srgbClr val="41005F"/>
                          </a:solidFill>
                          <a:latin typeface="Mina"/>
                          <a:ea typeface="Mina"/>
                          <a:cs typeface="Mina"/>
                          <a:sym typeface="Mina"/>
                        </a:rPr>
                        <a:t>NOT NULL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153"/>
                        </a:lnSpc>
                        <a:defRPr/>
                      </a:pPr>
                      <a:r>
                        <a:rPr lang="en-US" sz="2252">
                          <a:solidFill>
                            <a:srgbClr val="41005F"/>
                          </a:solidFill>
                          <a:latin typeface="Mina"/>
                          <a:ea typeface="Mina"/>
                          <a:cs typeface="Mina"/>
                          <a:sym typeface="Mina"/>
                        </a:rPr>
                        <a:t>User role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Users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277081"/>
          <a:ext cx="14887975" cy="7157434"/>
        </p:xfrm>
        <a:graphic>
          <a:graphicData uri="http://schemas.openxmlformats.org/drawingml/2006/table">
            <a:tbl>
              <a:tblPr/>
              <a:tblGrid>
                <a:gridCol w="3721994"/>
                <a:gridCol w="3721994"/>
                <a:gridCol w="3721994"/>
                <a:gridCol w="3721994"/>
              </a:tblGrid>
              <a:tr h="1303218">
                <a:tc>
                  <a:txBody>
                    <a:bodyPr anchor="t" rtlCol="false"/>
                    <a:lstStyle/>
                    <a:p>
                      <a:pPr algn="l">
                        <a:lnSpc>
                          <a:spcPts val="3499"/>
                        </a:lnSpc>
                        <a:defRPr/>
                      </a:pPr>
                      <a:r>
                        <a:rPr lang="en-US" sz="2499" b="true">
                          <a:solidFill>
                            <a:srgbClr val="41005F"/>
                          </a:solidFill>
                          <a:latin typeface="Mina Bold"/>
                          <a:ea typeface="Mina Bold"/>
                          <a:cs typeface="Mina Bold"/>
                          <a:sym typeface="Mina Bold"/>
                        </a:rPr>
                        <a:t>COLUMN 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b="true">
                          <a:solidFill>
                            <a:srgbClr val="41005F"/>
                          </a:solidFill>
                          <a:latin typeface="Mina Bold"/>
                          <a:ea typeface="Mina Bold"/>
                          <a:cs typeface="Mina Bold"/>
                          <a:sym typeface="Mina Bold"/>
                        </a:rPr>
                        <a:t>DATA TYPE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b="true">
                          <a:solidFill>
                            <a:srgbClr val="41005F"/>
                          </a:solidFill>
                          <a:latin typeface="Mina Bold"/>
                          <a:ea typeface="Mina Bold"/>
                          <a:cs typeface="Mina Bold"/>
                          <a:sym typeface="Mina Bold"/>
                        </a:rPr>
                        <a:t>CONSTRAINTS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b="true">
                          <a:solidFill>
                            <a:srgbClr val="41005F"/>
                          </a:solidFill>
                          <a:latin typeface="Mina Bold"/>
                          <a:ea typeface="Mina Bold"/>
                          <a:cs typeface="Mina Bold"/>
                          <a:sym typeface="Mina Bold"/>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24914">
                <a:tc>
                  <a:txBody>
                    <a:bodyPr anchor="t" rtlCol="false"/>
                    <a:lstStyle/>
                    <a:p>
                      <a:pPr algn="l">
                        <a:lnSpc>
                          <a:spcPts val="3499"/>
                        </a:lnSpc>
                        <a:defRPr/>
                      </a:pPr>
                      <a:r>
                        <a:rPr lang="en-US" sz="2499">
                          <a:solidFill>
                            <a:srgbClr val="41005F"/>
                          </a:solidFill>
                          <a:latin typeface="Mina"/>
                          <a:ea typeface="Mina"/>
                          <a:cs typeface="Mina"/>
                          <a:sym typeface="Mina"/>
                        </a:rPr>
                        <a:t>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PRIMARY KEY, AUTO_INCREMENT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Unique quiz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03218">
                <a:tc>
                  <a:txBody>
                    <a:bodyPr anchor="t" rtlCol="false"/>
                    <a:lstStyle/>
                    <a:p>
                      <a:pPr algn="l">
                        <a:lnSpc>
                          <a:spcPts val="3499"/>
                        </a:lnSpc>
                        <a:defRPr/>
                      </a:pPr>
                      <a:r>
                        <a:rPr lang="en-US" sz="2499">
                          <a:solidFill>
                            <a:srgbClr val="41005F"/>
                          </a:solidFill>
                          <a:latin typeface="Mina"/>
                          <a:ea typeface="Mina"/>
                          <a:cs typeface="Mina"/>
                          <a:sym typeface="Mina"/>
                        </a:rPr>
                        <a:t>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VARCHAR(255)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NOT NULL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Name of the quiz</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701170">
                <a:tc>
                  <a:txBody>
                    <a:bodyPr anchor="t" rtlCol="false"/>
                    <a:lstStyle/>
                    <a:p>
                      <a:pPr algn="l">
                        <a:lnSpc>
                          <a:spcPts val="3499"/>
                        </a:lnSpc>
                        <a:defRPr/>
                      </a:pPr>
                      <a:r>
                        <a:rPr lang="en-US" sz="2499">
                          <a:solidFill>
                            <a:srgbClr val="41005F"/>
                          </a:solidFill>
                          <a:latin typeface="Mina"/>
                          <a:ea typeface="Mina"/>
                          <a:cs typeface="Mina"/>
                          <a:sym typeface="Mina"/>
                        </a:rPr>
                        <a:t>class_id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FOREIGN KEY → classes.id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Class the quiz belongs to (Nullable)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24914">
                <a:tc>
                  <a:txBody>
                    <a:bodyPr anchor="t" rtlCol="false"/>
                    <a:lstStyle/>
                    <a:p>
                      <a:pPr algn="l">
                        <a:lnSpc>
                          <a:spcPts val="3499"/>
                        </a:lnSpc>
                        <a:defRPr/>
                      </a:pPr>
                      <a:r>
                        <a:rPr lang="en-US" sz="2499">
                          <a:solidFill>
                            <a:srgbClr val="41005F"/>
                          </a:solidFill>
                          <a:latin typeface="Mina"/>
                          <a:ea typeface="Mina"/>
                          <a:cs typeface="Mina"/>
                          <a:sym typeface="Mina"/>
                        </a:rPr>
                        <a:t>subject_id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FOREIGN KEY → subjects.id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41005F"/>
                          </a:solidFill>
                          <a:latin typeface="Mina"/>
                          <a:ea typeface="Mina"/>
                          <a:cs typeface="Mina"/>
                          <a:sym typeface="Mina"/>
                        </a:rPr>
                        <a:t>Subject the quiz belongs to</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Quizzes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475509" y="2254827"/>
          <a:ext cx="14767408" cy="7529496"/>
        </p:xfrm>
        <a:graphic>
          <a:graphicData uri="http://schemas.openxmlformats.org/drawingml/2006/table">
            <a:tbl>
              <a:tblPr/>
              <a:tblGrid>
                <a:gridCol w="3691852"/>
                <a:gridCol w="3691852"/>
                <a:gridCol w="3691852"/>
                <a:gridCol w="3691852"/>
              </a:tblGrid>
              <a:tr h="798772">
                <a:tc>
                  <a:txBody>
                    <a:bodyPr anchor="t" rtlCol="false"/>
                    <a:lstStyle/>
                    <a:p>
                      <a:pPr algn="l">
                        <a:lnSpc>
                          <a:spcPts val="3068"/>
                        </a:lnSpc>
                        <a:defRPr/>
                      </a:pPr>
                      <a:r>
                        <a:rPr lang="en-US" sz="2191" b="true">
                          <a:solidFill>
                            <a:srgbClr val="41005F"/>
                          </a:solidFill>
                          <a:latin typeface="Mina Bold"/>
                          <a:ea typeface="Mina Bold"/>
                          <a:cs typeface="Mina Bold"/>
                          <a:sym typeface="Mina Bold"/>
                        </a:rPr>
                        <a:t>COLUMN NAME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b="true">
                          <a:solidFill>
                            <a:srgbClr val="41005F"/>
                          </a:solidFill>
                          <a:latin typeface="Mina Bold"/>
                          <a:ea typeface="Mina Bold"/>
                          <a:cs typeface="Mina Bold"/>
                          <a:sym typeface="Mina Bold"/>
                        </a:rPr>
                        <a:t>DATA TYPE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b="true">
                          <a:solidFill>
                            <a:srgbClr val="41005F"/>
                          </a:solidFill>
                          <a:latin typeface="Mina Bold"/>
                          <a:ea typeface="Mina Bold"/>
                          <a:cs typeface="Mina Bold"/>
                          <a:sym typeface="Mina Bold"/>
                        </a:rPr>
                        <a:t>CONSTRAINTS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b="true">
                          <a:solidFill>
                            <a:srgbClr val="41005F"/>
                          </a:solidFill>
                          <a:latin typeface="Mina Bold"/>
                          <a:ea typeface="Mina Bold"/>
                          <a:cs typeface="Mina Bold"/>
                          <a:sym typeface="Mina Bold"/>
                        </a:rPr>
                        <a:t>DESCRIPTION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39320">
                <a:tc>
                  <a:txBody>
                    <a:bodyPr anchor="t" rtlCol="false"/>
                    <a:lstStyle/>
                    <a:p>
                      <a:pPr algn="l">
                        <a:lnSpc>
                          <a:spcPts val="3068"/>
                        </a:lnSpc>
                        <a:defRPr/>
                      </a:pPr>
                      <a:r>
                        <a:rPr lang="en-US" sz="2191">
                          <a:solidFill>
                            <a:srgbClr val="41005F"/>
                          </a:solidFill>
                          <a:latin typeface="Mina"/>
                          <a:ea typeface="Mina"/>
                          <a:cs typeface="Mina"/>
                          <a:sym typeface="Mina"/>
                        </a:rPr>
                        <a:t>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INT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PRIMARY KEY, AUTO_INCREMENT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Unique question 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8772">
                <a:tc>
                  <a:txBody>
                    <a:bodyPr anchor="t" rtlCol="false"/>
                    <a:lstStyle/>
                    <a:p>
                      <a:pPr algn="l">
                        <a:lnSpc>
                          <a:spcPts val="3068"/>
                        </a:lnSpc>
                        <a:defRPr/>
                      </a:pPr>
                      <a:r>
                        <a:rPr lang="en-US" sz="2191">
                          <a:solidFill>
                            <a:srgbClr val="41005F"/>
                          </a:solidFill>
                          <a:latin typeface="Mina"/>
                          <a:ea typeface="Mina"/>
                          <a:cs typeface="Mina"/>
                          <a:sym typeface="Mina"/>
                        </a:rPr>
                        <a:t>quiz_id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INT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FOREIGN KEY → quizzes.id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Related quiz 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8772">
                <a:tc>
                  <a:txBody>
                    <a:bodyPr anchor="t" rtlCol="false"/>
                    <a:lstStyle/>
                    <a:p>
                      <a:pPr algn="l">
                        <a:lnSpc>
                          <a:spcPts val="3068"/>
                        </a:lnSpc>
                        <a:defRPr/>
                      </a:pPr>
                      <a:r>
                        <a:rPr lang="en-US" sz="2191">
                          <a:solidFill>
                            <a:srgbClr val="41005F"/>
                          </a:solidFill>
                          <a:latin typeface="Mina"/>
                          <a:ea typeface="Mina"/>
                          <a:cs typeface="Mina"/>
                          <a:sym typeface="Mina"/>
                        </a:rPr>
                        <a:t>question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LONGTEXT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NOT NULL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Quiz question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8772">
                <a:tc>
                  <a:txBody>
                    <a:bodyPr anchor="t" rtlCol="false"/>
                    <a:lstStyle/>
                    <a:p>
                      <a:pPr algn="l">
                        <a:lnSpc>
                          <a:spcPts val="3068"/>
                        </a:lnSpc>
                        <a:defRPr/>
                      </a:pPr>
                      <a:r>
                        <a:rPr lang="en-US" sz="2191">
                          <a:solidFill>
                            <a:srgbClr val="41005F"/>
                          </a:solidFill>
                          <a:latin typeface="Mina"/>
                          <a:ea typeface="Mina"/>
                          <a:cs typeface="Mina"/>
                          <a:sym typeface="Mina"/>
                        </a:rPr>
                        <a:t>option_a</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VARCHAR(255)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NOT NULL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Option A</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8772">
                <a:tc>
                  <a:txBody>
                    <a:bodyPr anchor="t" rtlCol="false"/>
                    <a:lstStyle/>
                    <a:p>
                      <a:pPr algn="l">
                        <a:lnSpc>
                          <a:spcPts val="3068"/>
                        </a:lnSpc>
                        <a:defRPr/>
                      </a:pPr>
                      <a:r>
                        <a:rPr lang="en-US" sz="2191">
                          <a:solidFill>
                            <a:srgbClr val="41005F"/>
                          </a:solidFill>
                          <a:latin typeface="Mina"/>
                          <a:ea typeface="Mina"/>
                          <a:cs typeface="Mina"/>
                          <a:sym typeface="Mina"/>
                        </a:rPr>
                        <a:t>option_b</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VARCHAR(255)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NOT NULL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Option B</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8772">
                <a:tc>
                  <a:txBody>
                    <a:bodyPr anchor="t" rtlCol="false"/>
                    <a:lstStyle/>
                    <a:p>
                      <a:pPr algn="l">
                        <a:lnSpc>
                          <a:spcPts val="3068"/>
                        </a:lnSpc>
                        <a:defRPr/>
                      </a:pPr>
                      <a:r>
                        <a:rPr lang="en-US" sz="2191">
                          <a:solidFill>
                            <a:srgbClr val="41005F"/>
                          </a:solidFill>
                          <a:latin typeface="Mina"/>
                          <a:ea typeface="Mina"/>
                          <a:cs typeface="Mina"/>
                          <a:sym typeface="Mina"/>
                        </a:rPr>
                        <a:t>option_c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VARCHAR(255)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NOT NULL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Option 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8772">
                <a:tc>
                  <a:txBody>
                    <a:bodyPr anchor="t" rtlCol="false"/>
                    <a:lstStyle/>
                    <a:p>
                      <a:pPr algn="l">
                        <a:lnSpc>
                          <a:spcPts val="3068"/>
                        </a:lnSpc>
                        <a:defRPr/>
                      </a:pPr>
                      <a:r>
                        <a:rPr lang="en-US" sz="2191">
                          <a:solidFill>
                            <a:srgbClr val="41005F"/>
                          </a:solidFill>
                          <a:latin typeface="Mina"/>
                          <a:ea typeface="Mina"/>
                          <a:cs typeface="Mina"/>
                          <a:sym typeface="Mina"/>
                        </a:rPr>
                        <a:t>option_d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VARCHAR(255)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NOT NULL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Option 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8772">
                <a:tc>
                  <a:txBody>
                    <a:bodyPr anchor="t" rtlCol="false"/>
                    <a:lstStyle/>
                    <a:p>
                      <a:pPr algn="l">
                        <a:lnSpc>
                          <a:spcPts val="3068"/>
                        </a:lnSpc>
                        <a:defRPr/>
                      </a:pPr>
                      <a:r>
                        <a:rPr lang="en-US" sz="2191">
                          <a:solidFill>
                            <a:srgbClr val="41005F"/>
                          </a:solidFill>
                          <a:latin typeface="Mina"/>
                          <a:ea typeface="Mina"/>
                          <a:cs typeface="Mina"/>
                          <a:sym typeface="Mina"/>
                        </a:rPr>
                        <a:t>correct_option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VARCHAR(1)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NOT NULL</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068"/>
                        </a:lnSpc>
                        <a:defRPr/>
                      </a:pPr>
                      <a:r>
                        <a:rPr lang="en-US" sz="2191">
                          <a:solidFill>
                            <a:srgbClr val="41005F"/>
                          </a:solidFill>
                          <a:latin typeface="Mina"/>
                          <a:ea typeface="Mina"/>
                          <a:cs typeface="Mina"/>
                          <a:sym typeface="Mina"/>
                        </a:rPr>
                        <a:t>Correct answer</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Quiz_Questions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475509" y="2298642"/>
          <a:ext cx="14767408" cy="7102622"/>
        </p:xfrm>
        <a:graphic>
          <a:graphicData uri="http://schemas.openxmlformats.org/drawingml/2006/table">
            <a:tbl>
              <a:tblPr/>
              <a:tblGrid>
                <a:gridCol w="3691852"/>
                <a:gridCol w="3691852"/>
                <a:gridCol w="3691852"/>
                <a:gridCol w="3691852"/>
              </a:tblGrid>
              <a:tr h="1276377">
                <a:tc>
                  <a:txBody>
                    <a:bodyPr anchor="t" rtlCol="false"/>
                    <a:lstStyle/>
                    <a:p>
                      <a:pPr algn="l">
                        <a:lnSpc>
                          <a:spcPts val="3359"/>
                        </a:lnSpc>
                        <a:defRPr/>
                      </a:pPr>
                      <a:r>
                        <a:rPr lang="en-US" sz="2399" b="true">
                          <a:solidFill>
                            <a:srgbClr val="41005F"/>
                          </a:solidFill>
                          <a:latin typeface="Mina Bold"/>
                          <a:ea typeface="Mina Bold"/>
                          <a:cs typeface="Mina Bold"/>
                          <a:sym typeface="Mina Bold"/>
                        </a:rPr>
                        <a:t>COLUMN 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DATA TYPE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CONSTRAINTS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86704">
                <a:tc>
                  <a:txBody>
                    <a:bodyPr anchor="t" rtlCol="false"/>
                    <a:lstStyle/>
                    <a:p>
                      <a:pPr algn="l">
                        <a:lnSpc>
                          <a:spcPts val="3359"/>
                        </a:lnSpc>
                        <a:defRPr/>
                      </a:pPr>
                      <a:r>
                        <a:rPr lang="en-US" sz="2399">
                          <a:solidFill>
                            <a:srgbClr val="41005F"/>
                          </a:solidFill>
                          <a:latin typeface="Mina"/>
                          <a:ea typeface="Mina"/>
                          <a:cs typeface="Mina"/>
                          <a:sym typeface="Mina"/>
                        </a:rPr>
                        <a:t>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PRIMARY KEY, AUTO_INCREMENT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Unique response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86704">
                <a:tc>
                  <a:txBody>
                    <a:bodyPr anchor="t" rtlCol="false"/>
                    <a:lstStyle/>
                    <a:p>
                      <a:pPr algn="l">
                        <a:lnSpc>
                          <a:spcPts val="3359"/>
                        </a:lnSpc>
                        <a:defRPr/>
                      </a:pPr>
                      <a:r>
                        <a:rPr lang="en-US" sz="2399">
                          <a:solidFill>
                            <a:srgbClr val="41005F"/>
                          </a:solidFill>
                          <a:latin typeface="Mina"/>
                          <a:ea typeface="Mina"/>
                          <a:cs typeface="Mina"/>
                          <a:sym typeface="Mina"/>
                        </a:rPr>
                        <a:t>student_response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VARCHAR(1)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NOT NULL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Student's selected answer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386704">
                <a:tc>
                  <a:txBody>
                    <a:bodyPr anchor="t" rtlCol="false"/>
                    <a:lstStyle/>
                    <a:p>
                      <a:pPr algn="l">
                        <a:lnSpc>
                          <a:spcPts val="3359"/>
                        </a:lnSpc>
                        <a:defRPr/>
                      </a:pPr>
                      <a:r>
                        <a:rPr lang="en-US" sz="2399">
                          <a:solidFill>
                            <a:srgbClr val="41005F"/>
                          </a:solidFill>
                          <a:latin typeface="Mina"/>
                          <a:ea typeface="Mina"/>
                          <a:cs typeface="Mina"/>
                          <a:sym typeface="Mina"/>
                        </a:rPr>
                        <a:t>question_id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FOREIGN KEY → quiz_questions.id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Related quiz question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666133">
                <a:tc>
                  <a:txBody>
                    <a:bodyPr anchor="t" rtlCol="false"/>
                    <a:lstStyle/>
                    <a:p>
                      <a:pPr algn="l">
                        <a:lnSpc>
                          <a:spcPts val="3359"/>
                        </a:lnSpc>
                        <a:defRPr/>
                      </a:pPr>
                      <a:r>
                        <a:rPr lang="en-US" sz="2399">
                          <a:solidFill>
                            <a:srgbClr val="41005F"/>
                          </a:solidFill>
                          <a:latin typeface="Mina"/>
                          <a:ea typeface="Mina"/>
                          <a:cs typeface="Mina"/>
                          <a:sym typeface="Mina"/>
                        </a:rPr>
                        <a:t>student_id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FOREIGN KEY → students.id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Student who attempted the question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Quiz_Response</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730235" y="889044"/>
            <a:ext cx="546603" cy="202288"/>
            <a:chOff x="0" y="0"/>
            <a:chExt cx="2196272" cy="812800"/>
          </a:xfrm>
        </p:grpSpPr>
        <p:sp>
          <p:nvSpPr>
            <p:cNvPr name="Freeform 3" id="3"/>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4" id="4"/>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grpSp>
        <p:nvGrpSpPr>
          <p:cNvPr name="Group 5" id="5"/>
          <p:cNvGrpSpPr/>
          <p:nvPr/>
        </p:nvGrpSpPr>
        <p:grpSpPr>
          <a:xfrm rot="5400000">
            <a:off x="11788784" y="-2234568"/>
            <a:ext cx="12998433" cy="14351703"/>
            <a:chOff x="0" y="0"/>
            <a:chExt cx="3423456" cy="3779872"/>
          </a:xfrm>
        </p:grpSpPr>
        <p:sp>
          <p:nvSpPr>
            <p:cNvPr name="Freeform 6" id="6"/>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7" id="7"/>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9" id="9"/>
          <p:cNvGraphicFramePr>
            <a:graphicFrameLocks noGrp="true"/>
          </p:cNvGraphicFramePr>
          <p:nvPr/>
        </p:nvGraphicFramePr>
        <p:xfrm>
          <a:off x="1354942" y="2334425"/>
          <a:ext cx="14887975" cy="7264662"/>
        </p:xfrm>
        <a:graphic>
          <a:graphicData uri="http://schemas.openxmlformats.org/drawingml/2006/table">
            <a:tbl>
              <a:tblPr/>
              <a:tblGrid>
                <a:gridCol w="3721994"/>
                <a:gridCol w="3721994"/>
                <a:gridCol w="3721994"/>
                <a:gridCol w="3721994"/>
              </a:tblGrid>
              <a:tr h="1199714">
                <a:tc>
                  <a:txBody>
                    <a:bodyPr anchor="t" rtlCol="false"/>
                    <a:lstStyle/>
                    <a:p>
                      <a:pPr algn="l">
                        <a:lnSpc>
                          <a:spcPts val="3359"/>
                        </a:lnSpc>
                        <a:defRPr/>
                      </a:pPr>
                      <a:r>
                        <a:rPr lang="en-US" sz="2399" b="true">
                          <a:solidFill>
                            <a:srgbClr val="41005F"/>
                          </a:solidFill>
                          <a:latin typeface="Mina Bold"/>
                          <a:ea typeface="Mina Bold"/>
                          <a:cs typeface="Mina Bold"/>
                          <a:sym typeface="Mina Bold"/>
                        </a:rPr>
                        <a:t>COLUMN 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DATA TYPE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CONSTRAINTS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41005F"/>
                          </a:solidFill>
                          <a:latin typeface="Mina Bold"/>
                          <a:ea typeface="Mina Bold"/>
                          <a:cs typeface="Mina Bold"/>
                          <a:sym typeface="Mina Bold"/>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06780">
                <a:tc>
                  <a:txBody>
                    <a:bodyPr anchor="t" rtlCol="false"/>
                    <a:lstStyle/>
                    <a:p>
                      <a:pPr algn="l">
                        <a:lnSpc>
                          <a:spcPts val="3359"/>
                        </a:lnSpc>
                        <a:defRPr/>
                      </a:pPr>
                      <a:r>
                        <a:rPr lang="en-US" sz="2399">
                          <a:solidFill>
                            <a:srgbClr val="41005F"/>
                          </a:solidFill>
                          <a:latin typeface="Mina"/>
                          <a:ea typeface="Mina"/>
                          <a:cs typeface="Mina"/>
                          <a:sym typeface="Mina"/>
                        </a:rPr>
                        <a:t>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PRIMARY KEY, AUTO_INCREMENT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Unique announcement 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58442">
                <a:tc>
                  <a:txBody>
                    <a:bodyPr anchor="t" rtlCol="false"/>
                    <a:lstStyle/>
                    <a:p>
                      <a:pPr algn="l">
                        <a:lnSpc>
                          <a:spcPts val="3359"/>
                        </a:lnSpc>
                        <a:defRPr/>
                      </a:pPr>
                      <a:r>
                        <a:rPr lang="en-US" sz="2399">
                          <a:solidFill>
                            <a:srgbClr val="41005F"/>
                          </a:solidFill>
                          <a:latin typeface="Mina"/>
                          <a:ea typeface="Mina"/>
                          <a:cs typeface="Mina"/>
                          <a:sym typeface="Mina"/>
                        </a:rPr>
                        <a:t>message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LONGTEXT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NOT NULL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Announcement content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33665">
                <a:tc>
                  <a:txBody>
                    <a:bodyPr anchor="t" rtlCol="false"/>
                    <a:lstStyle/>
                    <a:p>
                      <a:pPr algn="l">
                        <a:lnSpc>
                          <a:spcPts val="3359"/>
                        </a:lnSpc>
                        <a:defRPr/>
                      </a:pPr>
                      <a:r>
                        <a:rPr lang="en-US" sz="2399">
                          <a:solidFill>
                            <a:srgbClr val="41005F"/>
                          </a:solidFill>
                          <a:latin typeface="Mina"/>
                          <a:ea typeface="Mina"/>
                          <a:cs typeface="Mina"/>
                          <a:sym typeface="Mina"/>
                        </a:rPr>
                        <a:t>created_at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TIMESTAMP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DEFAULT CURRENT_TIMESTAMP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Time when the announcement was made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66061">
                <a:tc>
                  <a:txBody>
                    <a:bodyPr anchor="t" rtlCol="false"/>
                    <a:lstStyle/>
                    <a:p>
                      <a:pPr algn="l">
                        <a:lnSpc>
                          <a:spcPts val="3359"/>
                        </a:lnSpc>
                        <a:defRPr/>
                      </a:pPr>
                      <a:r>
                        <a:rPr lang="en-US" sz="2399">
                          <a:solidFill>
                            <a:srgbClr val="41005F"/>
                          </a:solidFill>
                          <a:latin typeface="Mina"/>
                          <a:ea typeface="Mina"/>
                          <a:cs typeface="Mina"/>
                          <a:sym typeface="Mina"/>
                        </a:rPr>
                        <a:t>class_id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INT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FOREIGN KEY → classes.id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41005F"/>
                          </a:solidFill>
                          <a:latin typeface="Mina"/>
                          <a:ea typeface="Mina"/>
                          <a:cs typeface="Mina"/>
                          <a:sym typeface="Mina"/>
                        </a:rPr>
                        <a:t>Class associated with the announcement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Announcements</a:t>
            </a:r>
          </a:p>
        </p:txBody>
      </p:sp>
      <p:sp>
        <p:nvSpPr>
          <p:cNvPr name="Freeform 11" id="11"/>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12" id="12"/>
          <p:cNvGrpSpPr/>
          <p:nvPr/>
        </p:nvGrpSpPr>
        <p:grpSpPr>
          <a:xfrm rot="0">
            <a:off x="1354942" y="725415"/>
            <a:ext cx="2663607" cy="844119"/>
            <a:chOff x="0" y="0"/>
            <a:chExt cx="3551476" cy="1125492"/>
          </a:xfrm>
        </p:grpSpPr>
        <p:sp>
          <p:nvSpPr>
            <p:cNvPr name="Freeform 13" id="1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2700000">
              <a:off x="500390" y="218172"/>
              <a:ext cx="728804" cy="269717"/>
              <a:chOff x="0" y="0"/>
              <a:chExt cx="2196272" cy="812800"/>
            </a:xfrm>
          </p:grpSpPr>
          <p:sp>
            <p:nvSpPr>
              <p:cNvPr name="Freeform 15" id="1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6" id="1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7" id="1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2">
              <a:alphaModFix amt="6000"/>
            </a:blip>
            <a:stretch>
              <a:fillRect l="0" t="0" r="0" b="0"/>
            </a:stretch>
          </a:blipFill>
        </p:spPr>
      </p:sp>
      <p:sp>
        <p:nvSpPr>
          <p:cNvPr name="TextBox 6" id="6"/>
          <p:cNvSpPr txBox="true"/>
          <p:nvPr/>
        </p:nvSpPr>
        <p:spPr>
          <a:xfrm rot="0">
            <a:off x="1354942" y="1787815"/>
            <a:ext cx="10834951"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Users of </a:t>
            </a:r>
            <a:r>
              <a:rPr lang="en-US" sz="6653" b="true">
                <a:solidFill>
                  <a:srgbClr val="41005F"/>
                </a:solidFill>
                <a:latin typeface="Mina Bold"/>
                <a:ea typeface="Mina Bold"/>
                <a:cs typeface="Mina Bold"/>
                <a:sym typeface="Mina Bold"/>
              </a:rPr>
              <a:t>EDUKE</a:t>
            </a:r>
          </a:p>
        </p:txBody>
      </p:sp>
      <p:sp>
        <p:nvSpPr>
          <p:cNvPr name="Freeform 7" id="7"/>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354942" y="3031999"/>
            <a:ext cx="2939153" cy="753235"/>
          </a:xfrm>
          <a:prstGeom prst="rect">
            <a:avLst/>
          </a:prstGeom>
        </p:spPr>
        <p:txBody>
          <a:bodyPr anchor="t" rtlCol="false" tIns="0" lIns="0" bIns="0" rIns="0">
            <a:spAutoFit/>
          </a:bodyPr>
          <a:lstStyle/>
          <a:p>
            <a:pPr algn="l">
              <a:lnSpc>
                <a:spcPts val="6258"/>
              </a:lnSpc>
              <a:spcBef>
                <a:spcPct val="0"/>
              </a:spcBef>
            </a:pPr>
            <a:r>
              <a:rPr lang="en-US" b="true" sz="4470" spc="236">
                <a:solidFill>
                  <a:srgbClr val="41005F"/>
                </a:solidFill>
                <a:latin typeface="Mina Bold"/>
                <a:ea typeface="Mina Bold"/>
                <a:cs typeface="Mina Bold"/>
                <a:sym typeface="Mina Bold"/>
              </a:rPr>
              <a:t>Admin</a:t>
            </a:r>
          </a:p>
        </p:txBody>
      </p:sp>
      <p:sp>
        <p:nvSpPr>
          <p:cNvPr name="TextBox 9" id="9"/>
          <p:cNvSpPr txBox="true"/>
          <p:nvPr/>
        </p:nvSpPr>
        <p:spPr>
          <a:xfrm rot="0">
            <a:off x="1354942" y="3887844"/>
            <a:ext cx="16406185" cy="6051804"/>
          </a:xfrm>
          <a:prstGeom prst="rect">
            <a:avLst/>
          </a:prstGeom>
        </p:spPr>
        <p:txBody>
          <a:bodyPr anchor="t" rtlCol="false" tIns="0" lIns="0" bIns="0" rIns="0">
            <a:spAutoFit/>
          </a:bodyPr>
          <a:lstStyle/>
          <a:p>
            <a:pPr algn="l">
              <a:lnSpc>
                <a:spcPts val="4364"/>
              </a:lnSpc>
            </a:pPr>
            <a:r>
              <a:rPr lang="en-US" sz="2909">
                <a:solidFill>
                  <a:srgbClr val="41005F"/>
                </a:solidFill>
                <a:latin typeface="Mina"/>
                <a:ea typeface="Mina"/>
                <a:cs typeface="Mina"/>
                <a:sym typeface="Mina"/>
              </a:rPr>
              <a:t>The Admin is the highest authority in the Eduke system, responsible for managing the platform, ensuring smooth operations, and overseeing all user roles. This role is typically held by the head of an institution, which maintains control over the academic structure.</a:t>
            </a:r>
          </a:p>
          <a:p>
            <a:pPr algn="l" marL="628267" indent="-314134" lvl="1">
              <a:lnSpc>
                <a:spcPts val="4364"/>
              </a:lnSpc>
              <a:buFont typeface="Arial"/>
              <a:buChar char="•"/>
            </a:pPr>
            <a:r>
              <a:rPr lang="en-US" b="true" sz="2909">
                <a:solidFill>
                  <a:srgbClr val="41005F"/>
                </a:solidFill>
                <a:latin typeface="Mina Bold"/>
                <a:ea typeface="Mina Bold"/>
                <a:cs typeface="Mina Bold"/>
                <a:sym typeface="Mina Bold"/>
              </a:rPr>
              <a:t>User Management:</a:t>
            </a:r>
            <a:r>
              <a:rPr lang="en-US" sz="2909">
                <a:solidFill>
                  <a:srgbClr val="41005F"/>
                </a:solidFill>
                <a:latin typeface="Mina"/>
                <a:ea typeface="Mina"/>
                <a:cs typeface="Mina"/>
                <a:sym typeface="Mina"/>
              </a:rPr>
              <a:t> Adds, updates, and removes class heads (teachers) to ensure proper faculty distribution.</a:t>
            </a:r>
          </a:p>
          <a:p>
            <a:pPr algn="l" marL="628267" indent="-314134" lvl="1">
              <a:lnSpc>
                <a:spcPts val="4364"/>
              </a:lnSpc>
              <a:buFont typeface="Arial"/>
              <a:buChar char="•"/>
            </a:pPr>
            <a:r>
              <a:rPr lang="en-US" b="true" sz="2909">
                <a:solidFill>
                  <a:srgbClr val="41005F"/>
                </a:solidFill>
                <a:latin typeface="Mina Bold"/>
                <a:ea typeface="Mina Bold"/>
                <a:cs typeface="Mina Bold"/>
                <a:sym typeface="Mina Bold"/>
              </a:rPr>
              <a:t>Class Management:</a:t>
            </a:r>
            <a:r>
              <a:rPr lang="en-US" sz="2909">
                <a:solidFill>
                  <a:srgbClr val="41005F"/>
                </a:solidFill>
                <a:latin typeface="Mina"/>
                <a:ea typeface="Mina"/>
                <a:cs typeface="Mina"/>
                <a:sym typeface="Mina"/>
              </a:rPr>
              <a:t> Creates and manages class structures, and maintains an organized curriculum.</a:t>
            </a:r>
          </a:p>
          <a:p>
            <a:pPr algn="l" marL="628267" indent="-314134" lvl="1">
              <a:lnSpc>
                <a:spcPts val="4364"/>
              </a:lnSpc>
              <a:buFont typeface="Arial"/>
              <a:buChar char="•"/>
            </a:pPr>
            <a:r>
              <a:rPr lang="en-US" b="true" sz="2909">
                <a:solidFill>
                  <a:srgbClr val="41005F"/>
                </a:solidFill>
                <a:latin typeface="Mina Bold"/>
                <a:ea typeface="Mina Bold"/>
                <a:cs typeface="Mina Bold"/>
                <a:sym typeface="Mina Bold"/>
              </a:rPr>
              <a:t>System Monitoring:</a:t>
            </a:r>
            <a:r>
              <a:rPr lang="en-US" sz="2909">
                <a:solidFill>
                  <a:srgbClr val="41005F"/>
                </a:solidFill>
                <a:latin typeface="Mina"/>
                <a:ea typeface="Mina"/>
                <a:cs typeface="Mina"/>
                <a:sym typeface="Mina"/>
              </a:rPr>
              <a:t> Ensures the platform runs smoothly, resolving technical issues and maintaining security.</a:t>
            </a:r>
          </a:p>
          <a:p>
            <a:pPr algn="l" marL="628267" indent="-314134" lvl="1">
              <a:lnSpc>
                <a:spcPts val="4364"/>
              </a:lnSpc>
              <a:buFont typeface="Arial"/>
              <a:buChar char="•"/>
            </a:pPr>
            <a:r>
              <a:rPr lang="en-US" b="true" sz="2909">
                <a:solidFill>
                  <a:srgbClr val="41005F"/>
                </a:solidFill>
                <a:latin typeface="Mina Bold"/>
                <a:ea typeface="Mina Bold"/>
                <a:cs typeface="Mina Bold"/>
                <a:sym typeface="Mina Bold"/>
              </a:rPr>
              <a:t>Data Oversight:</a:t>
            </a:r>
            <a:r>
              <a:rPr lang="en-US" sz="2909">
                <a:solidFill>
                  <a:srgbClr val="41005F"/>
                </a:solidFill>
                <a:latin typeface="Mina"/>
                <a:ea typeface="Mina"/>
                <a:cs typeface="Mina"/>
                <a:sym typeface="Mina"/>
              </a:rPr>
              <a:t> Keeps track of academic records, teacher assignments, and institutional-level analytics.</a:t>
            </a:r>
          </a:p>
        </p:txBody>
      </p:sp>
      <p:grpSp>
        <p:nvGrpSpPr>
          <p:cNvPr name="Group 10" id="10"/>
          <p:cNvGrpSpPr/>
          <p:nvPr/>
        </p:nvGrpSpPr>
        <p:grpSpPr>
          <a:xfrm rot="0">
            <a:off x="1354942" y="725415"/>
            <a:ext cx="2663607" cy="844119"/>
            <a:chOff x="0" y="0"/>
            <a:chExt cx="3551476" cy="1125492"/>
          </a:xfrm>
        </p:grpSpPr>
        <p:sp>
          <p:nvSpPr>
            <p:cNvPr name="Freeform 11" id="11"/>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2700000">
              <a:off x="500390" y="218172"/>
              <a:ext cx="728804" cy="269717"/>
              <a:chOff x="0" y="0"/>
              <a:chExt cx="2196272" cy="812800"/>
            </a:xfrm>
          </p:grpSpPr>
          <p:sp>
            <p:nvSpPr>
              <p:cNvPr name="Freeform 13" id="13"/>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4" id="14"/>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5" id="15"/>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354942" y="2369122"/>
          <a:ext cx="14887975" cy="7534275"/>
        </p:xfrm>
        <a:graphic>
          <a:graphicData uri="http://schemas.openxmlformats.org/drawingml/2006/table">
            <a:tbl>
              <a:tblPr/>
              <a:tblGrid>
                <a:gridCol w="3721994"/>
                <a:gridCol w="3721994"/>
                <a:gridCol w="3721994"/>
                <a:gridCol w="3721994"/>
              </a:tblGrid>
              <a:tr h="773481">
                <a:tc>
                  <a:txBody>
                    <a:bodyPr anchor="t" rtlCol="false"/>
                    <a:lstStyle/>
                    <a:p>
                      <a:pPr algn="l">
                        <a:lnSpc>
                          <a:spcPts val="2799"/>
                        </a:lnSpc>
                        <a:defRPr/>
                      </a:pPr>
                      <a:r>
                        <a:rPr lang="en-US" sz="1999" b="true">
                          <a:solidFill>
                            <a:srgbClr val="41005F"/>
                          </a:solidFill>
                          <a:latin typeface="Mina Bold"/>
                          <a:ea typeface="Mina Bold"/>
                          <a:cs typeface="Mina Bold"/>
                          <a:sym typeface="Mina Bold"/>
                        </a:rPr>
                        <a:t>COLUMN NAME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41005F"/>
                          </a:solidFill>
                          <a:latin typeface="Mina Bold"/>
                          <a:ea typeface="Mina Bold"/>
                          <a:cs typeface="Mina Bold"/>
                          <a:sym typeface="Mina Bold"/>
                        </a:rPr>
                        <a:t>DATA TYPE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41005F"/>
                          </a:solidFill>
                          <a:latin typeface="Mina Bold"/>
                          <a:ea typeface="Mina Bold"/>
                          <a:cs typeface="Mina Bold"/>
                          <a:sym typeface="Mina Bold"/>
                        </a:rPr>
                        <a:t>CONSTRAINTS</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41005F"/>
                          </a:solidFill>
                          <a:latin typeface="Mina Bold"/>
                          <a:ea typeface="Mina Bold"/>
                          <a:cs typeface="Mina Bold"/>
                          <a:sym typeface="Mina Bold"/>
                        </a:rPr>
                        <a:t>DESCRIPTION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799">
                <a:tc>
                  <a:txBody>
                    <a:bodyPr anchor="t" rtlCol="false"/>
                    <a:lstStyle/>
                    <a:p>
                      <a:pPr algn="l">
                        <a:lnSpc>
                          <a:spcPts val="2799"/>
                        </a:lnSpc>
                        <a:defRPr/>
                      </a:pPr>
                      <a:r>
                        <a:rPr lang="en-US" sz="1999">
                          <a:solidFill>
                            <a:srgbClr val="41005F"/>
                          </a:solidFill>
                          <a:latin typeface="Mina"/>
                          <a:ea typeface="Mina"/>
                          <a:cs typeface="Mina"/>
                          <a:sym typeface="Mina"/>
                        </a:rPr>
                        <a:t>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INT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PRIMARY KEY, AUTO_INCREMENT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Unique study material 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799">
                <a:tc>
                  <a:txBody>
                    <a:bodyPr anchor="t" rtlCol="false"/>
                    <a:lstStyle/>
                    <a:p>
                      <a:pPr algn="l">
                        <a:lnSpc>
                          <a:spcPts val="2799"/>
                        </a:lnSpc>
                        <a:defRPr/>
                      </a:pPr>
                      <a:r>
                        <a:rPr lang="en-US" sz="1999">
                          <a:solidFill>
                            <a:srgbClr val="41005F"/>
                          </a:solidFill>
                          <a:latin typeface="Mina"/>
                          <a:ea typeface="Mina"/>
                          <a:cs typeface="Mina"/>
                          <a:sym typeface="Mina"/>
                        </a:rPr>
                        <a:t>file_url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LONGTEXT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NOT NULL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URL or path to the study material file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799">
                <a:tc>
                  <a:txBody>
                    <a:bodyPr anchor="t" rtlCol="false"/>
                    <a:lstStyle/>
                    <a:p>
                      <a:pPr algn="l">
                        <a:lnSpc>
                          <a:spcPts val="2799"/>
                        </a:lnSpc>
                        <a:defRPr/>
                      </a:pPr>
                      <a:r>
                        <a:rPr lang="en-US" sz="1999">
                          <a:solidFill>
                            <a:srgbClr val="41005F"/>
                          </a:solidFill>
                          <a:latin typeface="Mina"/>
                          <a:ea typeface="Mina"/>
                          <a:cs typeface="Mina"/>
                          <a:sym typeface="Mina"/>
                        </a:rPr>
                        <a:t>created_at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TIMESTAMP</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DEFAULT CURRENT_TIMESTAMP</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Timestamp when the material was uploaded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799">
                <a:tc>
                  <a:txBody>
                    <a:bodyPr anchor="t" rtlCol="false"/>
                    <a:lstStyle/>
                    <a:p>
                      <a:pPr algn="l">
                        <a:lnSpc>
                          <a:spcPts val="2799"/>
                        </a:lnSpc>
                        <a:defRPr/>
                      </a:pPr>
                      <a:r>
                        <a:rPr lang="en-US" sz="1999">
                          <a:solidFill>
                            <a:srgbClr val="41005F"/>
                          </a:solidFill>
                          <a:latin typeface="Mina"/>
                          <a:ea typeface="Mina"/>
                          <a:cs typeface="Mina"/>
                          <a:sym typeface="Mina"/>
                        </a:rPr>
                        <a:t>class_id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INT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FOREIGN KEY → classes.id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Class associated with the study material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799">
                <a:tc>
                  <a:txBody>
                    <a:bodyPr anchor="t" rtlCol="false"/>
                    <a:lstStyle/>
                    <a:p>
                      <a:pPr algn="l">
                        <a:lnSpc>
                          <a:spcPts val="2799"/>
                        </a:lnSpc>
                        <a:defRPr/>
                      </a:pPr>
                      <a:r>
                        <a:rPr lang="en-US" sz="1999">
                          <a:solidFill>
                            <a:srgbClr val="41005F"/>
                          </a:solidFill>
                          <a:latin typeface="Mina"/>
                          <a:ea typeface="Mina"/>
                          <a:cs typeface="Mina"/>
                          <a:sym typeface="Mina"/>
                        </a:rPr>
                        <a:t>subject_id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INT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FOREIGN KEY → subjects.id</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Subject associated with the study material</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26799">
                <a:tc>
                  <a:txBody>
                    <a:bodyPr anchor="t" rtlCol="false"/>
                    <a:lstStyle/>
                    <a:p>
                      <a:pPr algn="l">
                        <a:lnSpc>
                          <a:spcPts val="2799"/>
                        </a:lnSpc>
                        <a:defRPr/>
                      </a:pPr>
                      <a:r>
                        <a:rPr lang="en-US" sz="1999">
                          <a:solidFill>
                            <a:srgbClr val="41005F"/>
                          </a:solidFill>
                          <a:latin typeface="Mina"/>
                          <a:ea typeface="Mina"/>
                          <a:cs typeface="Mina"/>
                          <a:sym typeface="Mina"/>
                        </a:rPr>
                        <a:t>announcement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LONGTEXT</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NULLABLE</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41005F"/>
                          </a:solidFill>
                          <a:latin typeface="Mina"/>
                          <a:ea typeface="Mina"/>
                          <a:cs typeface="Mina"/>
                          <a:sym typeface="Mina"/>
                        </a:rPr>
                        <a:t>Optional announcement or description</a:t>
                      </a:r>
                      <a:endParaRPr lang="en-US" sz="1100"/>
                    </a:p>
                  </a:txBody>
                  <a:tcPr marL="142875" marR="142875" marT="142875" marB="1428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7986051" y="1215565"/>
            <a:ext cx="8256866" cy="663230"/>
          </a:xfrm>
          <a:prstGeom prst="rect">
            <a:avLst/>
          </a:prstGeom>
        </p:spPr>
        <p:txBody>
          <a:bodyPr anchor="t" rtlCol="false" tIns="0" lIns="0" bIns="0" rIns="0">
            <a:spAutoFit/>
          </a:bodyPr>
          <a:lstStyle/>
          <a:p>
            <a:pPr algn="r">
              <a:lnSpc>
                <a:spcPts val="5444"/>
              </a:lnSpc>
            </a:pPr>
            <a:r>
              <a:rPr lang="en-US" sz="3888" b="true">
                <a:solidFill>
                  <a:srgbClr val="41005F"/>
                </a:solidFill>
                <a:latin typeface="Mina Bold"/>
                <a:ea typeface="Mina Bold"/>
                <a:cs typeface="Mina Bold"/>
                <a:sym typeface="Mina Bold"/>
              </a:rPr>
              <a:t>Table - Study_Materials</a:t>
            </a:r>
          </a:p>
        </p:txBody>
      </p:sp>
      <p:sp>
        <p:nvSpPr>
          <p:cNvPr name="Freeform 8" id="8"/>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2">
              <a:alphaModFix amt="6000"/>
            </a:blip>
            <a:stretch>
              <a:fillRect l="0" t="0" r="0" b="0"/>
            </a:stretch>
          </a:blipFill>
        </p:spPr>
      </p:sp>
      <p:grpSp>
        <p:nvGrpSpPr>
          <p:cNvPr name="Group 3" id="3"/>
          <p:cNvGrpSpPr/>
          <p:nvPr/>
        </p:nvGrpSpPr>
        <p:grpSpPr>
          <a:xfrm rot="5400000">
            <a:off x="11788784" y="-2234568"/>
            <a:ext cx="12998433" cy="14351703"/>
            <a:chOff x="0" y="0"/>
            <a:chExt cx="3423456" cy="3779872"/>
          </a:xfrm>
        </p:grpSpPr>
        <p:sp>
          <p:nvSpPr>
            <p:cNvPr name="Freeform 4" id="4"/>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5" id="5"/>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354942" y="3190429"/>
            <a:ext cx="15589252" cy="7406235"/>
          </a:xfrm>
          <a:prstGeom prst="rect">
            <a:avLst/>
          </a:prstGeom>
        </p:spPr>
        <p:txBody>
          <a:bodyPr anchor="t" rtlCol="false" tIns="0" lIns="0" bIns="0" rIns="0">
            <a:spAutoFit/>
          </a:bodyPr>
          <a:lstStyle/>
          <a:p>
            <a:pPr algn="l" marL="563635" indent="-281818" lvl="1">
              <a:lnSpc>
                <a:spcPts val="3915"/>
              </a:lnSpc>
              <a:buFont typeface="Arial"/>
              <a:buChar char="•"/>
            </a:pPr>
            <a:r>
              <a:rPr lang="en-US" b="true" sz="2610">
                <a:solidFill>
                  <a:srgbClr val="41005F"/>
                </a:solidFill>
                <a:latin typeface="Mina Bold"/>
                <a:ea typeface="Mina Bold"/>
                <a:cs typeface="Mina Bold"/>
                <a:sym typeface="Mina Bold"/>
              </a:rPr>
              <a:t>Enhanced Security &amp; Role-Based Access:</a:t>
            </a:r>
            <a:r>
              <a:rPr lang="en-US" sz="2610">
                <a:solidFill>
                  <a:srgbClr val="41005F"/>
                </a:solidFill>
                <a:latin typeface="Mina"/>
                <a:ea typeface="Mina"/>
                <a:cs typeface="Mina"/>
                <a:sym typeface="Mina"/>
              </a:rPr>
              <a:t> Strengthening security measures with two-factor authentication and better role-based access controls.</a:t>
            </a:r>
          </a:p>
          <a:p>
            <a:pPr algn="l" marL="563635" indent="-281818" lvl="1">
              <a:lnSpc>
                <a:spcPts val="3915"/>
              </a:lnSpc>
              <a:buFont typeface="Arial"/>
              <a:buChar char="•"/>
            </a:pPr>
            <a:r>
              <a:rPr lang="en-US" b="true" sz="2610">
                <a:solidFill>
                  <a:srgbClr val="41005F"/>
                </a:solidFill>
                <a:latin typeface="Mina Bold"/>
                <a:ea typeface="Mina Bold"/>
                <a:cs typeface="Mina Bold"/>
                <a:sym typeface="Mina Bold"/>
              </a:rPr>
              <a:t>Parent-Teacher Meeting Scheduler:</a:t>
            </a:r>
            <a:r>
              <a:rPr lang="en-US" sz="2610">
                <a:solidFill>
                  <a:srgbClr val="41005F"/>
                </a:solidFill>
                <a:latin typeface="Mina"/>
                <a:ea typeface="Mina"/>
                <a:cs typeface="Mina"/>
                <a:sym typeface="Mina"/>
              </a:rPr>
              <a:t> Allowing parents and teachers to schedule virtual or in-person meetings through the platform for better collaboration.</a:t>
            </a:r>
          </a:p>
          <a:p>
            <a:pPr algn="l" marL="563635" indent="-281818" lvl="1">
              <a:lnSpc>
                <a:spcPts val="3915"/>
              </a:lnSpc>
              <a:buFont typeface="Arial"/>
              <a:buChar char="•"/>
            </a:pPr>
            <a:r>
              <a:rPr lang="en-US" b="true" sz="2610">
                <a:solidFill>
                  <a:srgbClr val="41005F"/>
                </a:solidFill>
                <a:latin typeface="Mina Bold"/>
                <a:ea typeface="Mina Bold"/>
                <a:cs typeface="Mina Bold"/>
                <a:sym typeface="Mina Bold"/>
              </a:rPr>
              <a:t>Mobile App Integration:</a:t>
            </a:r>
            <a:r>
              <a:rPr lang="en-US" sz="2610">
                <a:solidFill>
                  <a:srgbClr val="41005F"/>
                </a:solidFill>
                <a:latin typeface="Mina"/>
                <a:ea typeface="Mina"/>
                <a:cs typeface="Mina"/>
                <a:sym typeface="Mina"/>
              </a:rPr>
              <a:t> Developing a mobile application to provide seamless access to Eduke’s features on smartphones and tablets.</a:t>
            </a:r>
          </a:p>
          <a:p>
            <a:pPr algn="l" marL="563635" indent="-281818" lvl="1">
              <a:lnSpc>
                <a:spcPts val="3915"/>
              </a:lnSpc>
              <a:buFont typeface="Arial"/>
              <a:buChar char="•"/>
            </a:pPr>
            <a:r>
              <a:rPr lang="en-US" b="true" sz="2610">
                <a:solidFill>
                  <a:srgbClr val="41005F"/>
                </a:solidFill>
                <a:latin typeface="Mina Bold"/>
                <a:ea typeface="Mina Bold"/>
                <a:cs typeface="Mina Bold"/>
                <a:sym typeface="Mina Bold"/>
              </a:rPr>
              <a:t>Multi-Language Support:</a:t>
            </a:r>
            <a:r>
              <a:rPr lang="en-US" sz="2610">
                <a:solidFill>
                  <a:srgbClr val="41005F"/>
                </a:solidFill>
                <a:latin typeface="Mina"/>
                <a:ea typeface="Mina"/>
                <a:cs typeface="Mina"/>
                <a:sym typeface="Mina"/>
              </a:rPr>
              <a:t> Expanding the platform to support multiple languages, making it accessible to a diverse range of users.</a:t>
            </a:r>
          </a:p>
          <a:p>
            <a:pPr algn="l" marL="563635" indent="-281818" lvl="1">
              <a:lnSpc>
                <a:spcPts val="3915"/>
              </a:lnSpc>
              <a:buFont typeface="Arial"/>
              <a:buChar char="•"/>
            </a:pPr>
            <a:r>
              <a:rPr lang="en-US" b="true" sz="2610">
                <a:solidFill>
                  <a:srgbClr val="41005F"/>
                </a:solidFill>
                <a:latin typeface="Mina Bold"/>
                <a:ea typeface="Mina Bold"/>
                <a:cs typeface="Mina Bold"/>
                <a:sym typeface="Mina Bold"/>
              </a:rPr>
              <a:t>Handwritten Notes Recognition</a:t>
            </a:r>
            <a:r>
              <a:rPr lang="en-US" sz="2610">
                <a:solidFill>
                  <a:srgbClr val="41005F"/>
                </a:solidFill>
                <a:latin typeface="Mina"/>
                <a:ea typeface="Mina"/>
                <a:cs typeface="Mina"/>
                <a:sym typeface="Mina"/>
              </a:rPr>
              <a:t>: Integrating AI-based recognition to convert handwritten notes into digital format for easy access and sharing.</a:t>
            </a:r>
          </a:p>
          <a:p>
            <a:pPr algn="l" marL="563635" indent="-281818" lvl="1">
              <a:lnSpc>
                <a:spcPts val="3915"/>
              </a:lnSpc>
              <a:buFont typeface="Arial"/>
              <a:buChar char="•"/>
            </a:pPr>
            <a:r>
              <a:rPr lang="en-US" b="true" sz="2610">
                <a:solidFill>
                  <a:srgbClr val="41005F"/>
                </a:solidFill>
                <a:latin typeface="Mina Bold"/>
                <a:ea typeface="Mina Bold"/>
                <a:cs typeface="Mina Bold"/>
                <a:sym typeface="Mina Bold"/>
              </a:rPr>
              <a:t>AI-Powered Study Planner</a:t>
            </a:r>
            <a:r>
              <a:rPr lang="en-US" sz="2610">
                <a:solidFill>
                  <a:srgbClr val="41005F"/>
                </a:solidFill>
                <a:latin typeface="Mina"/>
                <a:ea typeface="Mina"/>
                <a:cs typeface="Mina"/>
                <a:sym typeface="Mina"/>
              </a:rPr>
              <a:t>: Providing personalized study plans based on students’ performance, deadlines, and time availability.</a:t>
            </a:r>
          </a:p>
          <a:p>
            <a:pPr algn="l" marL="563635" indent="-281818" lvl="1">
              <a:lnSpc>
                <a:spcPts val="3915"/>
              </a:lnSpc>
              <a:buFont typeface="Arial"/>
              <a:buChar char="•"/>
            </a:pPr>
            <a:r>
              <a:rPr lang="en-US" b="true" sz="2610">
                <a:solidFill>
                  <a:srgbClr val="41005F"/>
                </a:solidFill>
                <a:latin typeface="Mina Bold"/>
                <a:ea typeface="Mina Bold"/>
                <a:cs typeface="Mina Bold"/>
                <a:sym typeface="Mina Bold"/>
              </a:rPr>
              <a:t>Gamified Learning:</a:t>
            </a:r>
            <a:r>
              <a:rPr lang="en-US" sz="2610">
                <a:solidFill>
                  <a:srgbClr val="41005F"/>
                </a:solidFill>
                <a:latin typeface="Mina"/>
                <a:ea typeface="Mina"/>
                <a:cs typeface="Mina"/>
                <a:sym typeface="Mina"/>
              </a:rPr>
              <a:t> In</a:t>
            </a:r>
            <a:r>
              <a:rPr lang="en-US" sz="2610">
                <a:solidFill>
                  <a:srgbClr val="41005F"/>
                </a:solidFill>
                <a:latin typeface="Mina"/>
                <a:ea typeface="Mina"/>
                <a:cs typeface="Mina"/>
                <a:sym typeface="Mina"/>
              </a:rPr>
              <a:t>tro</a:t>
            </a:r>
            <a:r>
              <a:rPr lang="en-US" sz="2610">
                <a:solidFill>
                  <a:srgbClr val="41005F"/>
                </a:solidFill>
                <a:latin typeface="Mina"/>
                <a:ea typeface="Mina"/>
                <a:cs typeface="Mina"/>
                <a:sym typeface="Mina"/>
              </a:rPr>
              <a:t>d</a:t>
            </a:r>
            <a:r>
              <a:rPr lang="en-US" sz="2610">
                <a:solidFill>
                  <a:srgbClr val="41005F"/>
                </a:solidFill>
                <a:latin typeface="Mina"/>
                <a:ea typeface="Mina"/>
                <a:cs typeface="Mina"/>
                <a:sym typeface="Mina"/>
              </a:rPr>
              <a:t>u</a:t>
            </a:r>
            <a:r>
              <a:rPr lang="en-US" sz="2610">
                <a:solidFill>
                  <a:srgbClr val="41005F"/>
                </a:solidFill>
                <a:latin typeface="Mina"/>
                <a:ea typeface="Mina"/>
                <a:cs typeface="Mina"/>
                <a:sym typeface="Mina"/>
              </a:rPr>
              <a:t>cin</a:t>
            </a:r>
            <a:r>
              <a:rPr lang="en-US" sz="2610">
                <a:solidFill>
                  <a:srgbClr val="41005F"/>
                </a:solidFill>
                <a:latin typeface="Mina"/>
                <a:ea typeface="Mina"/>
                <a:cs typeface="Mina"/>
                <a:sym typeface="Mina"/>
              </a:rPr>
              <a:t>g </a:t>
            </a:r>
            <a:r>
              <a:rPr lang="en-US" sz="2610">
                <a:solidFill>
                  <a:srgbClr val="41005F"/>
                </a:solidFill>
                <a:latin typeface="Mina"/>
                <a:ea typeface="Mina"/>
                <a:cs typeface="Mina"/>
                <a:sym typeface="Mina"/>
              </a:rPr>
              <a:t>in</a:t>
            </a:r>
            <a:r>
              <a:rPr lang="en-US" sz="2610">
                <a:solidFill>
                  <a:srgbClr val="41005F"/>
                </a:solidFill>
                <a:latin typeface="Mina"/>
                <a:ea typeface="Mina"/>
                <a:cs typeface="Mina"/>
                <a:sym typeface="Mina"/>
              </a:rPr>
              <a:t>t</a:t>
            </a:r>
            <a:r>
              <a:rPr lang="en-US" sz="2610">
                <a:solidFill>
                  <a:srgbClr val="41005F"/>
                </a:solidFill>
                <a:latin typeface="Mina"/>
                <a:ea typeface="Mina"/>
                <a:cs typeface="Mina"/>
                <a:sym typeface="Mina"/>
              </a:rPr>
              <a:t>e</a:t>
            </a:r>
            <a:r>
              <a:rPr lang="en-US" sz="2610">
                <a:solidFill>
                  <a:srgbClr val="41005F"/>
                </a:solidFill>
                <a:latin typeface="Mina"/>
                <a:ea typeface="Mina"/>
                <a:cs typeface="Mina"/>
                <a:sym typeface="Mina"/>
              </a:rPr>
              <a:t>r</a:t>
            </a:r>
            <a:r>
              <a:rPr lang="en-US" sz="2610">
                <a:solidFill>
                  <a:srgbClr val="41005F"/>
                </a:solidFill>
                <a:latin typeface="Mina"/>
                <a:ea typeface="Mina"/>
                <a:cs typeface="Mina"/>
                <a:sym typeface="Mina"/>
              </a:rPr>
              <a:t>act</a:t>
            </a:r>
            <a:r>
              <a:rPr lang="en-US" sz="2610">
                <a:solidFill>
                  <a:srgbClr val="41005F"/>
                </a:solidFill>
                <a:latin typeface="Mina"/>
                <a:ea typeface="Mina"/>
                <a:cs typeface="Mina"/>
                <a:sym typeface="Mina"/>
              </a:rPr>
              <a:t>ive</a:t>
            </a:r>
            <a:r>
              <a:rPr lang="en-US" sz="2610">
                <a:solidFill>
                  <a:srgbClr val="41005F"/>
                </a:solidFill>
                <a:latin typeface="Mina"/>
                <a:ea typeface="Mina"/>
                <a:cs typeface="Mina"/>
                <a:sym typeface="Mina"/>
              </a:rPr>
              <a:t> a</a:t>
            </a:r>
            <a:r>
              <a:rPr lang="en-US" sz="2610">
                <a:solidFill>
                  <a:srgbClr val="41005F"/>
                </a:solidFill>
                <a:latin typeface="Mina"/>
                <a:ea typeface="Mina"/>
                <a:cs typeface="Mina"/>
                <a:sym typeface="Mina"/>
              </a:rPr>
              <a:t>n</a:t>
            </a:r>
            <a:r>
              <a:rPr lang="en-US" sz="2610">
                <a:solidFill>
                  <a:srgbClr val="41005F"/>
                </a:solidFill>
                <a:latin typeface="Mina"/>
                <a:ea typeface="Mina"/>
                <a:cs typeface="Mina"/>
                <a:sym typeface="Mina"/>
              </a:rPr>
              <a:t>d</a:t>
            </a:r>
            <a:r>
              <a:rPr lang="en-US" sz="2610">
                <a:solidFill>
                  <a:srgbClr val="41005F"/>
                </a:solidFill>
                <a:latin typeface="Mina"/>
                <a:ea typeface="Mina"/>
                <a:cs typeface="Mina"/>
                <a:sym typeface="Mina"/>
              </a:rPr>
              <a:t> </a:t>
            </a:r>
            <a:r>
              <a:rPr lang="en-US" sz="2610">
                <a:solidFill>
                  <a:srgbClr val="41005F"/>
                </a:solidFill>
                <a:latin typeface="Mina"/>
                <a:ea typeface="Mina"/>
                <a:cs typeface="Mina"/>
                <a:sym typeface="Mina"/>
              </a:rPr>
              <a:t>gam</a:t>
            </a:r>
            <a:r>
              <a:rPr lang="en-US" sz="2610">
                <a:solidFill>
                  <a:srgbClr val="41005F"/>
                </a:solidFill>
                <a:latin typeface="Mina"/>
                <a:ea typeface="Mina"/>
                <a:cs typeface="Mina"/>
                <a:sym typeface="Mina"/>
              </a:rPr>
              <a:t>i</a:t>
            </a:r>
            <a:r>
              <a:rPr lang="en-US" sz="2610">
                <a:solidFill>
                  <a:srgbClr val="41005F"/>
                </a:solidFill>
                <a:latin typeface="Mina"/>
                <a:ea typeface="Mina"/>
                <a:cs typeface="Mina"/>
                <a:sym typeface="Mina"/>
              </a:rPr>
              <a:t>f</a:t>
            </a:r>
            <a:r>
              <a:rPr lang="en-US" sz="2610">
                <a:solidFill>
                  <a:srgbClr val="41005F"/>
                </a:solidFill>
                <a:latin typeface="Mina"/>
                <a:ea typeface="Mina"/>
                <a:cs typeface="Mina"/>
                <a:sym typeface="Mina"/>
              </a:rPr>
              <a:t>i</a:t>
            </a:r>
            <a:r>
              <a:rPr lang="en-US" sz="2610">
                <a:solidFill>
                  <a:srgbClr val="41005F"/>
                </a:solidFill>
                <a:latin typeface="Mina"/>
                <a:ea typeface="Mina"/>
                <a:cs typeface="Mina"/>
                <a:sym typeface="Mina"/>
              </a:rPr>
              <a:t>ed</a:t>
            </a:r>
            <a:r>
              <a:rPr lang="en-US" sz="2610">
                <a:solidFill>
                  <a:srgbClr val="41005F"/>
                </a:solidFill>
                <a:latin typeface="Mina"/>
                <a:ea typeface="Mina"/>
                <a:cs typeface="Mina"/>
                <a:sym typeface="Mina"/>
              </a:rPr>
              <a:t> </a:t>
            </a:r>
            <a:r>
              <a:rPr lang="en-US" sz="2610">
                <a:solidFill>
                  <a:srgbClr val="41005F"/>
                </a:solidFill>
                <a:latin typeface="Mina"/>
                <a:ea typeface="Mina"/>
                <a:cs typeface="Mina"/>
                <a:sym typeface="Mina"/>
              </a:rPr>
              <a:t>l</a:t>
            </a:r>
            <a:r>
              <a:rPr lang="en-US" sz="2610">
                <a:solidFill>
                  <a:srgbClr val="41005F"/>
                </a:solidFill>
                <a:latin typeface="Mina"/>
                <a:ea typeface="Mina"/>
                <a:cs typeface="Mina"/>
                <a:sym typeface="Mina"/>
              </a:rPr>
              <a:t>e</a:t>
            </a:r>
            <a:r>
              <a:rPr lang="en-US" sz="2610">
                <a:solidFill>
                  <a:srgbClr val="41005F"/>
                </a:solidFill>
                <a:latin typeface="Mina"/>
                <a:ea typeface="Mina"/>
                <a:cs typeface="Mina"/>
                <a:sym typeface="Mina"/>
              </a:rPr>
              <a:t>a</a:t>
            </a:r>
            <a:r>
              <a:rPr lang="en-US" sz="2610">
                <a:solidFill>
                  <a:srgbClr val="41005F"/>
                </a:solidFill>
                <a:latin typeface="Mina"/>
                <a:ea typeface="Mina"/>
                <a:cs typeface="Mina"/>
                <a:sym typeface="Mina"/>
              </a:rPr>
              <a:t>r</a:t>
            </a:r>
            <a:r>
              <a:rPr lang="en-US" sz="2610">
                <a:solidFill>
                  <a:srgbClr val="41005F"/>
                </a:solidFill>
                <a:latin typeface="Mina"/>
                <a:ea typeface="Mina"/>
                <a:cs typeface="Mina"/>
                <a:sym typeface="Mina"/>
              </a:rPr>
              <a:t>n</a:t>
            </a:r>
            <a:r>
              <a:rPr lang="en-US" sz="2610">
                <a:solidFill>
                  <a:srgbClr val="41005F"/>
                </a:solidFill>
                <a:latin typeface="Mina"/>
                <a:ea typeface="Mina"/>
                <a:cs typeface="Mina"/>
                <a:sym typeface="Mina"/>
              </a:rPr>
              <a:t>ing m</a:t>
            </a:r>
            <a:r>
              <a:rPr lang="en-US" sz="2610">
                <a:solidFill>
                  <a:srgbClr val="41005F"/>
                </a:solidFill>
                <a:latin typeface="Mina"/>
                <a:ea typeface="Mina"/>
                <a:cs typeface="Mina"/>
                <a:sym typeface="Mina"/>
              </a:rPr>
              <a:t>odul</a:t>
            </a:r>
            <a:r>
              <a:rPr lang="en-US" sz="2610">
                <a:solidFill>
                  <a:srgbClr val="41005F"/>
                </a:solidFill>
                <a:latin typeface="Mina"/>
                <a:ea typeface="Mina"/>
                <a:cs typeface="Mina"/>
                <a:sym typeface="Mina"/>
              </a:rPr>
              <a:t>e</a:t>
            </a:r>
            <a:r>
              <a:rPr lang="en-US" sz="2610">
                <a:solidFill>
                  <a:srgbClr val="41005F"/>
                </a:solidFill>
                <a:latin typeface="Mina"/>
                <a:ea typeface="Mina"/>
                <a:cs typeface="Mina"/>
                <a:sym typeface="Mina"/>
              </a:rPr>
              <a:t>s</a:t>
            </a:r>
            <a:r>
              <a:rPr lang="en-US" sz="2610">
                <a:solidFill>
                  <a:srgbClr val="41005F"/>
                </a:solidFill>
                <a:latin typeface="Mina"/>
                <a:ea typeface="Mina"/>
                <a:cs typeface="Mina"/>
                <a:sym typeface="Mina"/>
              </a:rPr>
              <a:t> </a:t>
            </a:r>
            <a:r>
              <a:rPr lang="en-US" sz="2610">
                <a:solidFill>
                  <a:srgbClr val="41005F"/>
                </a:solidFill>
                <a:latin typeface="Mina"/>
                <a:ea typeface="Mina"/>
                <a:cs typeface="Mina"/>
                <a:sym typeface="Mina"/>
              </a:rPr>
              <a:t>t</a:t>
            </a:r>
            <a:r>
              <a:rPr lang="en-US" sz="2610">
                <a:solidFill>
                  <a:srgbClr val="41005F"/>
                </a:solidFill>
                <a:latin typeface="Mina"/>
                <a:ea typeface="Mina"/>
                <a:cs typeface="Mina"/>
                <a:sym typeface="Mina"/>
              </a:rPr>
              <a:t>o</a:t>
            </a:r>
            <a:r>
              <a:rPr lang="en-US" sz="2610">
                <a:solidFill>
                  <a:srgbClr val="41005F"/>
                </a:solidFill>
                <a:latin typeface="Mina"/>
                <a:ea typeface="Mina"/>
                <a:cs typeface="Mina"/>
                <a:sym typeface="Mina"/>
              </a:rPr>
              <a:t> k</a:t>
            </a:r>
            <a:r>
              <a:rPr lang="en-US" sz="2610">
                <a:solidFill>
                  <a:srgbClr val="41005F"/>
                </a:solidFill>
                <a:latin typeface="Mina"/>
                <a:ea typeface="Mina"/>
                <a:cs typeface="Mina"/>
                <a:sym typeface="Mina"/>
              </a:rPr>
              <a:t>e</a:t>
            </a:r>
            <a:r>
              <a:rPr lang="en-US" sz="2610">
                <a:solidFill>
                  <a:srgbClr val="41005F"/>
                </a:solidFill>
                <a:latin typeface="Mina"/>
                <a:ea typeface="Mina"/>
                <a:cs typeface="Mina"/>
                <a:sym typeface="Mina"/>
              </a:rPr>
              <a:t>ep</a:t>
            </a:r>
            <a:r>
              <a:rPr lang="en-US" sz="2610">
                <a:solidFill>
                  <a:srgbClr val="41005F"/>
                </a:solidFill>
                <a:latin typeface="Mina"/>
                <a:ea typeface="Mina"/>
                <a:cs typeface="Mina"/>
                <a:sym typeface="Mina"/>
              </a:rPr>
              <a:t> </a:t>
            </a:r>
            <a:r>
              <a:rPr lang="en-US" sz="2610">
                <a:solidFill>
                  <a:srgbClr val="41005F"/>
                </a:solidFill>
                <a:latin typeface="Mina"/>
                <a:ea typeface="Mina"/>
                <a:cs typeface="Mina"/>
                <a:sym typeface="Mina"/>
              </a:rPr>
              <a:t>stud</a:t>
            </a:r>
            <a:r>
              <a:rPr lang="en-US" sz="2610">
                <a:solidFill>
                  <a:srgbClr val="41005F"/>
                </a:solidFill>
                <a:latin typeface="Mina"/>
                <a:ea typeface="Mina"/>
                <a:cs typeface="Mina"/>
                <a:sym typeface="Mina"/>
              </a:rPr>
              <a:t>e</a:t>
            </a:r>
            <a:r>
              <a:rPr lang="en-US" sz="2610">
                <a:solidFill>
                  <a:srgbClr val="41005F"/>
                </a:solidFill>
                <a:latin typeface="Mina"/>
                <a:ea typeface="Mina"/>
                <a:cs typeface="Mina"/>
                <a:sym typeface="Mina"/>
              </a:rPr>
              <a:t>n</a:t>
            </a:r>
            <a:r>
              <a:rPr lang="en-US" sz="2610">
                <a:solidFill>
                  <a:srgbClr val="41005F"/>
                </a:solidFill>
                <a:latin typeface="Mina"/>
                <a:ea typeface="Mina"/>
                <a:cs typeface="Mina"/>
                <a:sym typeface="Mina"/>
              </a:rPr>
              <a:t>t</a:t>
            </a:r>
            <a:r>
              <a:rPr lang="en-US" sz="2610">
                <a:solidFill>
                  <a:srgbClr val="41005F"/>
                </a:solidFill>
                <a:latin typeface="Mina"/>
                <a:ea typeface="Mina"/>
                <a:cs typeface="Mina"/>
                <a:sym typeface="Mina"/>
              </a:rPr>
              <a:t>s engag</a:t>
            </a:r>
            <a:r>
              <a:rPr lang="en-US" sz="2610">
                <a:solidFill>
                  <a:srgbClr val="41005F"/>
                </a:solidFill>
                <a:latin typeface="Mina"/>
                <a:ea typeface="Mina"/>
                <a:cs typeface="Mina"/>
                <a:sym typeface="Mina"/>
              </a:rPr>
              <a:t>ed </a:t>
            </a:r>
            <a:r>
              <a:rPr lang="en-US" sz="2610">
                <a:solidFill>
                  <a:srgbClr val="41005F"/>
                </a:solidFill>
                <a:latin typeface="Mina"/>
                <a:ea typeface="Mina"/>
                <a:cs typeface="Mina"/>
                <a:sym typeface="Mina"/>
              </a:rPr>
              <a:t>whi</a:t>
            </a:r>
            <a:r>
              <a:rPr lang="en-US" sz="2610">
                <a:solidFill>
                  <a:srgbClr val="41005F"/>
                </a:solidFill>
                <a:latin typeface="Mina"/>
                <a:ea typeface="Mina"/>
                <a:cs typeface="Mina"/>
                <a:sym typeface="Mina"/>
              </a:rPr>
              <a:t>le</a:t>
            </a:r>
            <a:r>
              <a:rPr lang="en-US" sz="2610">
                <a:solidFill>
                  <a:srgbClr val="41005F"/>
                </a:solidFill>
                <a:latin typeface="Mina"/>
                <a:ea typeface="Mina"/>
                <a:cs typeface="Mina"/>
                <a:sym typeface="Mina"/>
              </a:rPr>
              <a:t> imp</a:t>
            </a:r>
            <a:r>
              <a:rPr lang="en-US" sz="2610">
                <a:solidFill>
                  <a:srgbClr val="41005F"/>
                </a:solidFill>
                <a:latin typeface="Mina"/>
                <a:ea typeface="Mina"/>
                <a:cs typeface="Mina"/>
                <a:sym typeface="Mina"/>
              </a:rPr>
              <a:t>r</a:t>
            </a:r>
            <a:r>
              <a:rPr lang="en-US" sz="2610">
                <a:solidFill>
                  <a:srgbClr val="41005F"/>
                </a:solidFill>
                <a:latin typeface="Mina"/>
                <a:ea typeface="Mina"/>
                <a:cs typeface="Mina"/>
                <a:sym typeface="Mina"/>
              </a:rPr>
              <a:t>ov</a:t>
            </a:r>
            <a:r>
              <a:rPr lang="en-US" sz="2610">
                <a:solidFill>
                  <a:srgbClr val="41005F"/>
                </a:solidFill>
                <a:latin typeface="Mina"/>
                <a:ea typeface="Mina"/>
                <a:cs typeface="Mina"/>
                <a:sym typeface="Mina"/>
              </a:rPr>
              <a:t>ing </a:t>
            </a:r>
            <a:r>
              <a:rPr lang="en-US" sz="2610">
                <a:solidFill>
                  <a:srgbClr val="41005F"/>
                </a:solidFill>
                <a:latin typeface="Mina"/>
                <a:ea typeface="Mina"/>
                <a:cs typeface="Mina"/>
                <a:sym typeface="Mina"/>
              </a:rPr>
              <a:t>th</a:t>
            </a:r>
            <a:r>
              <a:rPr lang="en-US" sz="2610">
                <a:solidFill>
                  <a:srgbClr val="41005F"/>
                </a:solidFill>
                <a:latin typeface="Mina"/>
                <a:ea typeface="Mina"/>
                <a:cs typeface="Mina"/>
                <a:sym typeface="Mina"/>
              </a:rPr>
              <a:t>eir</a:t>
            </a:r>
            <a:r>
              <a:rPr lang="en-US" sz="2610">
                <a:solidFill>
                  <a:srgbClr val="41005F"/>
                </a:solidFill>
                <a:latin typeface="Mina"/>
                <a:ea typeface="Mina"/>
                <a:cs typeface="Mina"/>
                <a:sym typeface="Mina"/>
              </a:rPr>
              <a:t> acade</a:t>
            </a:r>
            <a:r>
              <a:rPr lang="en-US" sz="2610">
                <a:solidFill>
                  <a:srgbClr val="41005F"/>
                </a:solidFill>
                <a:latin typeface="Mina"/>
                <a:ea typeface="Mina"/>
                <a:cs typeface="Mina"/>
                <a:sym typeface="Mina"/>
              </a:rPr>
              <a:t>m</a:t>
            </a:r>
            <a:r>
              <a:rPr lang="en-US" sz="2610">
                <a:solidFill>
                  <a:srgbClr val="41005F"/>
                </a:solidFill>
                <a:latin typeface="Mina"/>
                <a:ea typeface="Mina"/>
                <a:cs typeface="Mina"/>
                <a:sym typeface="Mina"/>
              </a:rPr>
              <a:t>ic p</a:t>
            </a:r>
            <a:r>
              <a:rPr lang="en-US" sz="2610">
                <a:solidFill>
                  <a:srgbClr val="41005F"/>
                </a:solidFill>
                <a:latin typeface="Mina"/>
                <a:ea typeface="Mina"/>
                <a:cs typeface="Mina"/>
                <a:sym typeface="Mina"/>
              </a:rPr>
              <a:t>e</a:t>
            </a:r>
            <a:r>
              <a:rPr lang="en-US" sz="2610">
                <a:solidFill>
                  <a:srgbClr val="41005F"/>
                </a:solidFill>
                <a:latin typeface="Mina"/>
                <a:ea typeface="Mina"/>
                <a:cs typeface="Mina"/>
                <a:sym typeface="Mina"/>
              </a:rPr>
              <a:t>rforma</a:t>
            </a:r>
            <a:r>
              <a:rPr lang="en-US" sz="2610">
                <a:solidFill>
                  <a:srgbClr val="41005F"/>
                </a:solidFill>
                <a:latin typeface="Mina"/>
                <a:ea typeface="Mina"/>
                <a:cs typeface="Mina"/>
                <a:sym typeface="Mina"/>
              </a:rPr>
              <a:t>n</a:t>
            </a:r>
            <a:r>
              <a:rPr lang="en-US" sz="2610">
                <a:solidFill>
                  <a:srgbClr val="41005F"/>
                </a:solidFill>
                <a:latin typeface="Mina"/>
                <a:ea typeface="Mina"/>
                <a:cs typeface="Mina"/>
                <a:sym typeface="Mina"/>
              </a:rPr>
              <a:t>ce</a:t>
            </a:r>
            <a:r>
              <a:rPr lang="en-US" sz="2610">
                <a:solidFill>
                  <a:srgbClr val="41005F"/>
                </a:solidFill>
                <a:latin typeface="Mina"/>
                <a:ea typeface="Mina"/>
                <a:cs typeface="Mina"/>
                <a:sym typeface="Mina"/>
              </a:rPr>
              <a:t>.</a:t>
            </a:r>
          </a:p>
          <a:p>
            <a:pPr algn="l">
              <a:lnSpc>
                <a:spcPts val="3915"/>
              </a:lnSpc>
            </a:pPr>
          </a:p>
        </p:txBody>
      </p:sp>
      <p:sp>
        <p:nvSpPr>
          <p:cNvPr name="TextBox 7" id="7"/>
          <p:cNvSpPr txBox="true"/>
          <p:nvPr/>
        </p:nvSpPr>
        <p:spPr>
          <a:xfrm rot="0">
            <a:off x="1354942" y="1787815"/>
            <a:ext cx="13889878" cy="1135914"/>
          </a:xfrm>
          <a:prstGeom prst="rect">
            <a:avLst/>
          </a:prstGeom>
        </p:spPr>
        <p:txBody>
          <a:bodyPr anchor="t" rtlCol="false" tIns="0" lIns="0" bIns="0" rIns="0">
            <a:spAutoFit/>
          </a:bodyPr>
          <a:lstStyle/>
          <a:p>
            <a:pPr algn="l">
              <a:lnSpc>
                <a:spcPts val="9315"/>
              </a:lnSpc>
            </a:pPr>
            <a:r>
              <a:rPr lang="en-US" sz="6653" b="true">
                <a:solidFill>
                  <a:srgbClr val="41005F"/>
                </a:solidFill>
                <a:latin typeface="Mina Bold"/>
                <a:ea typeface="Mina Bold"/>
                <a:cs typeface="Mina Bold"/>
                <a:sym typeface="Mina Bold"/>
              </a:rPr>
              <a:t>EDUKE </a:t>
            </a:r>
            <a:r>
              <a:rPr lang="en-US" sz="6653">
                <a:solidFill>
                  <a:srgbClr val="41005F"/>
                </a:solidFill>
                <a:latin typeface="Mina"/>
                <a:ea typeface="Mina"/>
                <a:cs typeface="Mina"/>
                <a:sym typeface="Mina"/>
              </a:rPr>
              <a:t>Future Enhancements</a:t>
            </a:r>
          </a:p>
        </p:txBody>
      </p:sp>
      <p:sp>
        <p:nvSpPr>
          <p:cNvPr name="Freeform 8" id="8"/>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sp>
        <p:nvSpPr>
          <p:cNvPr name="TextBox 7" id="7"/>
          <p:cNvSpPr txBox="true"/>
          <p:nvPr/>
        </p:nvSpPr>
        <p:spPr>
          <a:xfrm rot="0">
            <a:off x="1354942" y="1887673"/>
            <a:ext cx="7536366" cy="1418185"/>
          </a:xfrm>
          <a:prstGeom prst="rect">
            <a:avLst/>
          </a:prstGeom>
        </p:spPr>
        <p:txBody>
          <a:bodyPr anchor="t" rtlCol="false" tIns="0" lIns="0" bIns="0" rIns="0">
            <a:spAutoFit/>
          </a:bodyPr>
          <a:lstStyle/>
          <a:p>
            <a:pPr algn="l">
              <a:lnSpc>
                <a:spcPts val="11607"/>
              </a:lnSpc>
            </a:pPr>
            <a:r>
              <a:rPr lang="en-US" sz="8290" b="true">
                <a:solidFill>
                  <a:srgbClr val="41005F"/>
                </a:solidFill>
                <a:latin typeface="Mina Bold"/>
                <a:ea typeface="Mina Bold"/>
                <a:cs typeface="Mina Bold"/>
                <a:sym typeface="Mina Bold"/>
              </a:rPr>
              <a:t>Conclusion</a:t>
            </a:r>
          </a:p>
        </p:txBody>
      </p:sp>
      <p:sp>
        <p:nvSpPr>
          <p:cNvPr name="TextBox 8" id="8"/>
          <p:cNvSpPr txBox="true"/>
          <p:nvPr/>
        </p:nvSpPr>
        <p:spPr>
          <a:xfrm rot="0">
            <a:off x="1354942" y="4016123"/>
            <a:ext cx="14092961" cy="4946904"/>
          </a:xfrm>
          <a:prstGeom prst="rect">
            <a:avLst/>
          </a:prstGeom>
        </p:spPr>
        <p:txBody>
          <a:bodyPr anchor="t" rtlCol="false" tIns="0" lIns="0" bIns="0" rIns="0">
            <a:spAutoFit/>
          </a:bodyPr>
          <a:lstStyle/>
          <a:p>
            <a:pPr algn="l">
              <a:lnSpc>
                <a:spcPts val="4365"/>
              </a:lnSpc>
            </a:pPr>
            <a:r>
              <a:rPr lang="en-US" sz="2910">
                <a:solidFill>
                  <a:srgbClr val="41005F"/>
                </a:solidFill>
                <a:latin typeface="Mina"/>
                <a:ea typeface="Mina"/>
                <a:cs typeface="Mina"/>
                <a:sym typeface="Mina"/>
              </a:rPr>
              <a:t>Eduke is an innovative AI-powered platform designed to enhance academic performance tracking and management. By integrating predictive analytics, real-time communication, and structured data management, it bridges the gap between students, teachers, and parents. With its user-friendly interface and intelligent features, Eduke empowers educational institutions to make data-driven decisions, ensuring better learning outcomes and academic success.</a:t>
            </a:r>
          </a:p>
          <a:p>
            <a:pPr algn="l">
              <a:lnSpc>
                <a:spcPts val="4365"/>
              </a:lnSpc>
            </a:pPr>
          </a:p>
          <a:p>
            <a:pPr algn="l">
              <a:lnSpc>
                <a:spcPts val="4365"/>
              </a:lnSpc>
            </a:pPr>
            <a:r>
              <a:rPr lang="en-US" sz="2910" b="true">
                <a:solidFill>
                  <a:srgbClr val="41005F"/>
                </a:solidFill>
                <a:latin typeface="Mina Bold"/>
                <a:ea typeface="Mina Bold"/>
                <a:cs typeface="Mina Bold"/>
                <a:sym typeface="Mina Bold"/>
              </a:rPr>
              <a:t>Eduke transforms education through data-driven insights, fostering a smarter and more connected learning environment.</a:t>
            </a:r>
          </a:p>
        </p:txBody>
      </p:sp>
      <p:grpSp>
        <p:nvGrpSpPr>
          <p:cNvPr name="Group 9" id="9"/>
          <p:cNvGrpSpPr/>
          <p:nvPr/>
        </p:nvGrpSpPr>
        <p:grpSpPr>
          <a:xfrm rot="0">
            <a:off x="1354942" y="725415"/>
            <a:ext cx="2663607" cy="844119"/>
            <a:chOff x="0" y="0"/>
            <a:chExt cx="3551476" cy="1125492"/>
          </a:xfrm>
        </p:grpSpPr>
        <p:sp>
          <p:nvSpPr>
            <p:cNvPr name="Freeform 10" id="10"/>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2700000">
              <a:off x="500390" y="218172"/>
              <a:ext cx="728804" cy="269717"/>
              <a:chOff x="0" y="0"/>
              <a:chExt cx="2196272" cy="812800"/>
            </a:xfrm>
          </p:grpSpPr>
          <p:sp>
            <p:nvSpPr>
              <p:cNvPr name="Freeform 12" id="12"/>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3" id="13"/>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4" id="14"/>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642001" y="-2255350"/>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2">
              <a:alphaModFix amt="6000"/>
            </a:blip>
            <a:stretch>
              <a:fillRect l="0" t="0" r="0" b="0"/>
            </a:stretch>
          </a:blipFill>
        </p:spPr>
      </p:sp>
      <p:sp>
        <p:nvSpPr>
          <p:cNvPr name="Freeform 6" id="6"/>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54942" y="7225800"/>
            <a:ext cx="968884" cy="1000139"/>
          </a:xfrm>
          <a:custGeom>
            <a:avLst/>
            <a:gdLst/>
            <a:ahLst/>
            <a:cxnLst/>
            <a:rect r="r" b="b" t="t" l="l"/>
            <a:pathLst>
              <a:path h="1000139" w="968884">
                <a:moveTo>
                  <a:pt x="0" y="0"/>
                </a:moveTo>
                <a:lnTo>
                  <a:pt x="968885" y="0"/>
                </a:lnTo>
                <a:lnTo>
                  <a:pt x="968885" y="1000139"/>
                </a:lnTo>
                <a:lnTo>
                  <a:pt x="0" y="10001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365198" y="8478921"/>
            <a:ext cx="958629" cy="958629"/>
          </a:xfrm>
          <a:custGeom>
            <a:avLst/>
            <a:gdLst/>
            <a:ahLst/>
            <a:cxnLst/>
            <a:rect r="r" b="b" t="t" l="l"/>
            <a:pathLst>
              <a:path h="958629" w="958629">
                <a:moveTo>
                  <a:pt x="0" y="0"/>
                </a:moveTo>
                <a:lnTo>
                  <a:pt x="958629" y="0"/>
                </a:lnTo>
                <a:lnTo>
                  <a:pt x="958629" y="958629"/>
                </a:lnTo>
                <a:lnTo>
                  <a:pt x="0" y="9586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354942" y="1887673"/>
            <a:ext cx="7536366" cy="1418185"/>
          </a:xfrm>
          <a:prstGeom prst="rect">
            <a:avLst/>
          </a:prstGeom>
        </p:spPr>
        <p:txBody>
          <a:bodyPr anchor="t" rtlCol="false" tIns="0" lIns="0" bIns="0" rIns="0">
            <a:spAutoFit/>
          </a:bodyPr>
          <a:lstStyle/>
          <a:p>
            <a:pPr algn="l">
              <a:lnSpc>
                <a:spcPts val="11607"/>
              </a:lnSpc>
            </a:pPr>
            <a:r>
              <a:rPr lang="en-US" sz="8290" b="true">
                <a:solidFill>
                  <a:srgbClr val="41005F"/>
                </a:solidFill>
                <a:latin typeface="Mina Bold"/>
                <a:ea typeface="Mina Bold"/>
                <a:cs typeface="Mina Bold"/>
                <a:sym typeface="Mina Bold"/>
              </a:rPr>
              <a:t>THANK YOU</a:t>
            </a:r>
          </a:p>
        </p:txBody>
      </p:sp>
      <p:sp>
        <p:nvSpPr>
          <p:cNvPr name="TextBox 10" id="10"/>
          <p:cNvSpPr txBox="true"/>
          <p:nvPr/>
        </p:nvSpPr>
        <p:spPr>
          <a:xfrm rot="0">
            <a:off x="1354942" y="3877096"/>
            <a:ext cx="13541059" cy="2705100"/>
          </a:xfrm>
          <a:prstGeom prst="rect">
            <a:avLst/>
          </a:prstGeom>
        </p:spPr>
        <p:txBody>
          <a:bodyPr anchor="t" rtlCol="false" tIns="0" lIns="0" bIns="0" rIns="0">
            <a:spAutoFit/>
          </a:bodyPr>
          <a:lstStyle/>
          <a:p>
            <a:pPr algn="l">
              <a:lnSpc>
                <a:spcPts val="4200"/>
              </a:lnSpc>
            </a:pPr>
            <a:r>
              <a:rPr lang="en-US" sz="3000">
                <a:solidFill>
                  <a:srgbClr val="41005F"/>
                </a:solidFill>
                <a:latin typeface="Mina"/>
                <a:ea typeface="Mina"/>
                <a:cs typeface="Mina"/>
                <a:sym typeface="Mina"/>
              </a:rPr>
              <a:t>We appreciate your time and interest in </a:t>
            </a:r>
          </a:p>
          <a:p>
            <a:pPr algn="l">
              <a:lnSpc>
                <a:spcPts val="8905"/>
              </a:lnSpc>
            </a:pPr>
            <a:r>
              <a:rPr lang="en-US" sz="6361" b="true">
                <a:solidFill>
                  <a:srgbClr val="41005F"/>
                </a:solidFill>
                <a:latin typeface="Mina Bold"/>
                <a:ea typeface="Mina Bold"/>
                <a:cs typeface="Mina Bold"/>
                <a:sym typeface="Mina Bold"/>
              </a:rPr>
              <a:t>EDUKE</a:t>
            </a:r>
          </a:p>
          <a:p>
            <a:pPr algn="l">
              <a:lnSpc>
                <a:spcPts val="4200"/>
              </a:lnSpc>
            </a:pPr>
            <a:r>
              <a:rPr lang="en-US" sz="3000">
                <a:solidFill>
                  <a:srgbClr val="41005F"/>
                </a:solidFill>
                <a:latin typeface="Mina"/>
                <a:ea typeface="Mina"/>
                <a:cs typeface="Mina"/>
                <a:sym typeface="Mina"/>
              </a:rPr>
              <a:t>An Academic Performance Prediction and</a:t>
            </a:r>
          </a:p>
          <a:p>
            <a:pPr algn="l">
              <a:lnSpc>
                <a:spcPts val="4200"/>
              </a:lnSpc>
            </a:pPr>
            <a:r>
              <a:rPr lang="en-US" sz="3000">
                <a:solidFill>
                  <a:srgbClr val="41005F"/>
                </a:solidFill>
                <a:latin typeface="Mina"/>
                <a:ea typeface="Mina"/>
                <a:cs typeface="Mina"/>
                <a:sym typeface="Mina"/>
              </a:rPr>
              <a:t>Management System.</a:t>
            </a:r>
          </a:p>
        </p:txBody>
      </p:sp>
      <p:sp>
        <p:nvSpPr>
          <p:cNvPr name="TextBox 11" id="11"/>
          <p:cNvSpPr txBox="true"/>
          <p:nvPr/>
        </p:nvSpPr>
        <p:spPr>
          <a:xfrm rot="0">
            <a:off x="2592376" y="7262605"/>
            <a:ext cx="6298932" cy="834104"/>
          </a:xfrm>
          <a:prstGeom prst="rect">
            <a:avLst/>
          </a:prstGeom>
        </p:spPr>
        <p:txBody>
          <a:bodyPr anchor="t" rtlCol="false" tIns="0" lIns="0" bIns="0" rIns="0">
            <a:spAutoFit/>
          </a:bodyPr>
          <a:lstStyle/>
          <a:p>
            <a:pPr algn="l">
              <a:lnSpc>
                <a:spcPts val="3865"/>
              </a:lnSpc>
            </a:pPr>
            <a:r>
              <a:rPr lang="en-US" sz="2761">
                <a:solidFill>
                  <a:srgbClr val="41005F"/>
                </a:solidFill>
                <a:latin typeface="Mina"/>
                <a:ea typeface="Mina"/>
                <a:cs typeface="Mina"/>
                <a:sym typeface="Mina"/>
              </a:rPr>
              <a:t>For GitHub Repository</a:t>
            </a:r>
          </a:p>
          <a:p>
            <a:pPr algn="l">
              <a:lnSpc>
                <a:spcPts val="2885"/>
              </a:lnSpc>
            </a:pPr>
            <a:r>
              <a:rPr lang="en-US" sz="2061" u="sng">
                <a:solidFill>
                  <a:srgbClr val="41005F"/>
                </a:solidFill>
                <a:latin typeface="Mina"/>
                <a:ea typeface="Mina"/>
                <a:cs typeface="Mina"/>
                <a:sym typeface="Mina"/>
                <a:hlinkClick r:id="rId9" tooltip="http://www.github.com/theRealSain/eduke"/>
              </a:rPr>
              <a:t>www.github.com/theRealSain/eduke</a:t>
            </a:r>
          </a:p>
        </p:txBody>
      </p:sp>
      <p:sp>
        <p:nvSpPr>
          <p:cNvPr name="TextBox 12" id="12"/>
          <p:cNvSpPr txBox="true"/>
          <p:nvPr/>
        </p:nvSpPr>
        <p:spPr>
          <a:xfrm rot="0">
            <a:off x="2592376" y="8517371"/>
            <a:ext cx="6298932" cy="834104"/>
          </a:xfrm>
          <a:prstGeom prst="rect">
            <a:avLst/>
          </a:prstGeom>
        </p:spPr>
        <p:txBody>
          <a:bodyPr anchor="t" rtlCol="false" tIns="0" lIns="0" bIns="0" rIns="0">
            <a:spAutoFit/>
          </a:bodyPr>
          <a:lstStyle/>
          <a:p>
            <a:pPr algn="l">
              <a:lnSpc>
                <a:spcPts val="3865"/>
              </a:lnSpc>
            </a:pPr>
            <a:r>
              <a:rPr lang="en-US" sz="2761">
                <a:solidFill>
                  <a:srgbClr val="41005F"/>
                </a:solidFill>
                <a:latin typeface="Mina"/>
                <a:ea typeface="Mina"/>
                <a:cs typeface="Mina"/>
                <a:sym typeface="Mina"/>
              </a:rPr>
              <a:t>Contact</a:t>
            </a:r>
          </a:p>
          <a:p>
            <a:pPr algn="l">
              <a:lnSpc>
                <a:spcPts val="2885"/>
              </a:lnSpc>
            </a:pPr>
            <a:r>
              <a:rPr lang="en-US" sz="2061" u="sng">
                <a:solidFill>
                  <a:srgbClr val="41005F"/>
                </a:solidFill>
                <a:latin typeface="Mina"/>
                <a:ea typeface="Mina"/>
                <a:cs typeface="Mina"/>
                <a:sym typeface="Mina"/>
                <a:hlinkClick r:id="rId10" tooltip="mailto:sainsaburaj@depaul.edu.in"/>
              </a:rPr>
              <a:t>sainsaburaj@depaul.edu.in</a:t>
            </a:r>
          </a:p>
        </p:txBody>
      </p:sp>
      <p:grpSp>
        <p:nvGrpSpPr>
          <p:cNvPr name="Group 13" id="13"/>
          <p:cNvGrpSpPr/>
          <p:nvPr/>
        </p:nvGrpSpPr>
        <p:grpSpPr>
          <a:xfrm rot="0">
            <a:off x="1354942" y="725415"/>
            <a:ext cx="2663607" cy="844119"/>
            <a:chOff x="0" y="0"/>
            <a:chExt cx="3551476" cy="1125492"/>
          </a:xfrm>
        </p:grpSpPr>
        <p:sp>
          <p:nvSpPr>
            <p:cNvPr name="Freeform 14" id="14"/>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5" id="15"/>
            <p:cNvGrpSpPr/>
            <p:nvPr/>
          </p:nvGrpSpPr>
          <p:grpSpPr>
            <a:xfrm rot="2700000">
              <a:off x="500390" y="218172"/>
              <a:ext cx="728804" cy="269717"/>
              <a:chOff x="0" y="0"/>
              <a:chExt cx="2196272" cy="812800"/>
            </a:xfrm>
          </p:grpSpPr>
          <p:sp>
            <p:nvSpPr>
              <p:cNvPr name="Freeform 16" id="16"/>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7" id="17"/>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8" id="18"/>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2">
              <a:alphaModFix amt="6000"/>
            </a:blip>
            <a:stretch>
              <a:fillRect l="0" t="0" r="0" b="0"/>
            </a:stretch>
          </a:blipFill>
        </p:spPr>
      </p:sp>
      <p:sp>
        <p:nvSpPr>
          <p:cNvPr name="TextBox 6" id="6"/>
          <p:cNvSpPr txBox="true"/>
          <p:nvPr/>
        </p:nvSpPr>
        <p:spPr>
          <a:xfrm rot="0">
            <a:off x="1354942" y="1787815"/>
            <a:ext cx="10834951"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Users of </a:t>
            </a:r>
            <a:r>
              <a:rPr lang="en-US" sz="6653" b="true">
                <a:solidFill>
                  <a:srgbClr val="41005F"/>
                </a:solidFill>
                <a:latin typeface="Mina Bold"/>
                <a:ea typeface="Mina Bold"/>
                <a:cs typeface="Mina Bold"/>
                <a:sym typeface="Mina Bold"/>
              </a:rPr>
              <a:t>EDUKE</a:t>
            </a:r>
          </a:p>
        </p:txBody>
      </p:sp>
      <p:sp>
        <p:nvSpPr>
          <p:cNvPr name="Freeform 7" id="7"/>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354942" y="3887844"/>
            <a:ext cx="16406185" cy="5499354"/>
          </a:xfrm>
          <a:prstGeom prst="rect">
            <a:avLst/>
          </a:prstGeom>
        </p:spPr>
        <p:txBody>
          <a:bodyPr anchor="t" rtlCol="false" tIns="0" lIns="0" bIns="0" rIns="0">
            <a:spAutoFit/>
          </a:bodyPr>
          <a:lstStyle/>
          <a:p>
            <a:pPr algn="l">
              <a:lnSpc>
                <a:spcPts val="4365"/>
              </a:lnSpc>
            </a:pPr>
            <a:r>
              <a:rPr lang="en-US" sz="2910">
                <a:solidFill>
                  <a:srgbClr val="41005F"/>
                </a:solidFill>
                <a:latin typeface="Mina"/>
                <a:ea typeface="Mina"/>
                <a:cs typeface="Mina"/>
                <a:sym typeface="Mina"/>
              </a:rPr>
              <a:t>The Class Head is responsible for managing a specific class, overseeing students, and ensuring a structured learning environment. They act as the bridge between students, parents, and subject heads.</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Stud</a:t>
            </a:r>
            <a:r>
              <a:rPr lang="en-US" b="true" sz="2910">
                <a:solidFill>
                  <a:srgbClr val="41005F"/>
                </a:solidFill>
                <a:latin typeface="Mina Bold"/>
                <a:ea typeface="Mina Bold"/>
                <a:cs typeface="Mina Bold"/>
                <a:sym typeface="Mina Bold"/>
              </a:rPr>
              <a:t>ent Management: </a:t>
            </a:r>
            <a:r>
              <a:rPr lang="en-US" sz="2910">
                <a:solidFill>
                  <a:srgbClr val="41005F"/>
                </a:solidFill>
                <a:latin typeface="Mina"/>
                <a:ea typeface="Mina"/>
                <a:cs typeface="Mina"/>
                <a:sym typeface="Mina"/>
              </a:rPr>
              <a:t>Adds, updates, and removes student records, ensuring accurate academic data.</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Academic Oversight: </a:t>
            </a:r>
            <a:r>
              <a:rPr lang="en-US" sz="2910">
                <a:solidFill>
                  <a:srgbClr val="41005F"/>
                </a:solidFill>
                <a:latin typeface="Mina"/>
                <a:ea typeface="Mina"/>
                <a:cs typeface="Mina"/>
                <a:sym typeface="Mina"/>
              </a:rPr>
              <a:t>Adds subject</a:t>
            </a:r>
            <a:r>
              <a:rPr lang="en-US" sz="2910">
                <a:solidFill>
                  <a:srgbClr val="41005F"/>
                </a:solidFill>
                <a:latin typeface="Mina"/>
                <a:ea typeface="Mina"/>
                <a:cs typeface="Mina"/>
                <a:sym typeface="Mina"/>
              </a:rPr>
              <a:t>s and subject heads</a:t>
            </a:r>
            <a:r>
              <a:rPr lang="en-US" sz="2910">
                <a:solidFill>
                  <a:srgbClr val="41005F"/>
                </a:solidFill>
                <a:latin typeface="Mina"/>
                <a:ea typeface="Mina"/>
                <a:cs typeface="Mina"/>
                <a:sym typeface="Mina"/>
              </a:rPr>
              <a:t>, monitors their progress, and ensures proper curriculum delivery.</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Study Material Management:</a:t>
            </a:r>
            <a:r>
              <a:rPr lang="en-US" sz="2910">
                <a:solidFill>
                  <a:srgbClr val="41005F"/>
                </a:solidFill>
                <a:latin typeface="Mina"/>
                <a:ea typeface="Mina"/>
                <a:cs typeface="Mina"/>
                <a:sym typeface="Mina"/>
              </a:rPr>
              <a:t> Updates the students with latest news and announcements</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Communication:</a:t>
            </a:r>
            <a:r>
              <a:rPr lang="en-US" sz="2910">
                <a:solidFill>
                  <a:srgbClr val="41005F"/>
                </a:solidFill>
                <a:latin typeface="Mina"/>
                <a:ea typeface="Mina"/>
                <a:cs typeface="Mina"/>
                <a:sym typeface="Mina"/>
              </a:rPr>
              <a:t> Maintains direct communic</a:t>
            </a:r>
            <a:r>
              <a:rPr lang="en-US" sz="2910">
                <a:solidFill>
                  <a:srgbClr val="41005F"/>
                </a:solidFill>
                <a:latin typeface="Mina"/>
                <a:ea typeface="Mina"/>
                <a:cs typeface="Mina"/>
                <a:sym typeface="Mina"/>
              </a:rPr>
              <a:t>at</a:t>
            </a:r>
            <a:r>
              <a:rPr lang="en-US" sz="2910">
                <a:solidFill>
                  <a:srgbClr val="41005F"/>
                </a:solidFill>
                <a:latin typeface="Mina"/>
                <a:ea typeface="Mina"/>
                <a:cs typeface="Mina"/>
                <a:sym typeface="Mina"/>
              </a:rPr>
              <a:t>ion</a:t>
            </a:r>
            <a:r>
              <a:rPr lang="en-US" sz="2910">
                <a:solidFill>
                  <a:srgbClr val="41005F"/>
                </a:solidFill>
                <a:latin typeface="Mina"/>
                <a:ea typeface="Mina"/>
                <a:cs typeface="Mina"/>
                <a:sym typeface="Mina"/>
              </a:rPr>
              <a:t> </a:t>
            </a:r>
            <a:r>
              <a:rPr lang="en-US" sz="2910">
                <a:solidFill>
                  <a:srgbClr val="41005F"/>
                </a:solidFill>
                <a:latin typeface="Mina"/>
                <a:ea typeface="Mina"/>
                <a:cs typeface="Mina"/>
                <a:sym typeface="Mina"/>
              </a:rPr>
              <a:t>w</a:t>
            </a:r>
            <a:r>
              <a:rPr lang="en-US" sz="2910">
                <a:solidFill>
                  <a:srgbClr val="41005F"/>
                </a:solidFill>
                <a:latin typeface="Mina"/>
                <a:ea typeface="Mina"/>
                <a:cs typeface="Mina"/>
                <a:sym typeface="Mina"/>
              </a:rPr>
              <a:t>it</a:t>
            </a:r>
            <a:r>
              <a:rPr lang="en-US" sz="2910">
                <a:solidFill>
                  <a:srgbClr val="41005F"/>
                </a:solidFill>
                <a:latin typeface="Mina"/>
                <a:ea typeface="Mina"/>
                <a:cs typeface="Mina"/>
                <a:sym typeface="Mina"/>
              </a:rPr>
              <a:t>h students, parents and subject teachers of the class through Eduke Chat.</a:t>
            </a:r>
          </a:p>
        </p:txBody>
      </p:sp>
      <p:sp>
        <p:nvSpPr>
          <p:cNvPr name="TextBox 9" id="9"/>
          <p:cNvSpPr txBox="true"/>
          <p:nvPr/>
        </p:nvSpPr>
        <p:spPr>
          <a:xfrm rot="0">
            <a:off x="1354942" y="3031999"/>
            <a:ext cx="4230837" cy="753235"/>
          </a:xfrm>
          <a:prstGeom prst="rect">
            <a:avLst/>
          </a:prstGeom>
        </p:spPr>
        <p:txBody>
          <a:bodyPr anchor="t" rtlCol="false" tIns="0" lIns="0" bIns="0" rIns="0">
            <a:spAutoFit/>
          </a:bodyPr>
          <a:lstStyle/>
          <a:p>
            <a:pPr algn="l">
              <a:lnSpc>
                <a:spcPts val="6258"/>
              </a:lnSpc>
              <a:spcBef>
                <a:spcPct val="0"/>
              </a:spcBef>
            </a:pPr>
            <a:r>
              <a:rPr lang="en-US" b="true" sz="4470" spc="236">
                <a:solidFill>
                  <a:srgbClr val="41005F"/>
                </a:solidFill>
                <a:latin typeface="Mina Bold"/>
                <a:ea typeface="Mina Bold"/>
                <a:cs typeface="Mina Bold"/>
                <a:sym typeface="Mina Bold"/>
              </a:rPr>
              <a:t>Class Head</a:t>
            </a:r>
          </a:p>
        </p:txBody>
      </p:sp>
      <p:grpSp>
        <p:nvGrpSpPr>
          <p:cNvPr name="Group 10" id="10"/>
          <p:cNvGrpSpPr/>
          <p:nvPr/>
        </p:nvGrpSpPr>
        <p:grpSpPr>
          <a:xfrm rot="0">
            <a:off x="1354942" y="725415"/>
            <a:ext cx="2663607" cy="844119"/>
            <a:chOff x="0" y="0"/>
            <a:chExt cx="3551476" cy="1125492"/>
          </a:xfrm>
        </p:grpSpPr>
        <p:sp>
          <p:nvSpPr>
            <p:cNvPr name="Freeform 11" id="11"/>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2700000">
              <a:off x="500390" y="218172"/>
              <a:ext cx="728804" cy="269717"/>
              <a:chOff x="0" y="0"/>
              <a:chExt cx="2196272" cy="812800"/>
            </a:xfrm>
          </p:grpSpPr>
          <p:sp>
            <p:nvSpPr>
              <p:cNvPr name="Freeform 13" id="13"/>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4" id="14"/>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5" id="15"/>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2">
              <a:alphaModFix amt="6000"/>
            </a:blip>
            <a:stretch>
              <a:fillRect l="0" t="0" r="0" b="0"/>
            </a:stretch>
          </a:blipFill>
        </p:spPr>
      </p:sp>
      <p:sp>
        <p:nvSpPr>
          <p:cNvPr name="TextBox 6" id="6"/>
          <p:cNvSpPr txBox="true"/>
          <p:nvPr/>
        </p:nvSpPr>
        <p:spPr>
          <a:xfrm rot="0">
            <a:off x="1354942" y="1787815"/>
            <a:ext cx="10834951"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Users of </a:t>
            </a:r>
            <a:r>
              <a:rPr lang="en-US" sz="6653" b="true">
                <a:solidFill>
                  <a:srgbClr val="41005F"/>
                </a:solidFill>
                <a:latin typeface="Mina Bold"/>
                <a:ea typeface="Mina Bold"/>
                <a:cs typeface="Mina Bold"/>
                <a:sym typeface="Mina Bold"/>
              </a:rPr>
              <a:t>EDUKE</a:t>
            </a:r>
          </a:p>
        </p:txBody>
      </p:sp>
      <p:sp>
        <p:nvSpPr>
          <p:cNvPr name="Freeform 7" id="7"/>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354942" y="3887844"/>
            <a:ext cx="16406185" cy="6051804"/>
          </a:xfrm>
          <a:prstGeom prst="rect">
            <a:avLst/>
          </a:prstGeom>
        </p:spPr>
        <p:txBody>
          <a:bodyPr anchor="t" rtlCol="false" tIns="0" lIns="0" bIns="0" rIns="0">
            <a:spAutoFit/>
          </a:bodyPr>
          <a:lstStyle/>
          <a:p>
            <a:pPr algn="l">
              <a:lnSpc>
                <a:spcPts val="4365"/>
              </a:lnSpc>
            </a:pPr>
            <a:r>
              <a:rPr lang="en-US" sz="2910">
                <a:solidFill>
                  <a:srgbClr val="41005F"/>
                </a:solidFill>
                <a:latin typeface="Mina"/>
                <a:ea typeface="Mina"/>
                <a:cs typeface="Mina"/>
                <a:sym typeface="Mina"/>
              </a:rPr>
              <a:t>The Subject Head specializes in managing subject-related academic activities and ensuring that students receive quality education in their respective subjects.</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Content Management:</a:t>
            </a:r>
            <a:r>
              <a:rPr lang="en-US" sz="2910">
                <a:solidFill>
                  <a:srgbClr val="41005F"/>
                </a:solidFill>
                <a:latin typeface="Mina"/>
                <a:ea typeface="Mina"/>
                <a:cs typeface="Mina"/>
                <a:sym typeface="Mina"/>
              </a:rPr>
              <a:t> Uploads, study materials for students with important subject wise announcements.</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Student Support &amp; Communication: </a:t>
            </a:r>
            <a:r>
              <a:rPr lang="en-US" sz="2910">
                <a:solidFill>
                  <a:srgbClr val="41005F"/>
                </a:solidFill>
                <a:latin typeface="Mina"/>
                <a:ea typeface="Mina"/>
                <a:cs typeface="Mina"/>
                <a:sym typeface="Mina"/>
              </a:rPr>
              <a:t>Addresses students, communicate with parents, class head and other subject heads of the class through Eduke Chat.</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Assessments &amp; Evaluations:</a:t>
            </a:r>
            <a:r>
              <a:rPr lang="en-US" sz="2910">
                <a:solidFill>
                  <a:srgbClr val="41005F"/>
                </a:solidFill>
                <a:latin typeface="Mina"/>
                <a:ea typeface="Mina"/>
                <a:cs typeface="Mina"/>
                <a:sym typeface="Mina"/>
              </a:rPr>
              <a:t> Conducts quizzes, evaluates student performance, and takes attendance, uploads examination marks, etc.</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Observation &amp; Evaluation</a:t>
            </a:r>
            <a:r>
              <a:rPr lang="en-US" sz="2910">
                <a:solidFill>
                  <a:srgbClr val="41005F"/>
                </a:solidFill>
                <a:latin typeface="Mina"/>
                <a:ea typeface="Mina"/>
                <a:cs typeface="Mina"/>
                <a:sym typeface="Mina"/>
              </a:rPr>
              <a:t>: Provides structured feedback on student performance in the subject, considering classroom participation, test scores, and comprehension levels.</a:t>
            </a:r>
          </a:p>
          <a:p>
            <a:pPr algn="l">
              <a:lnSpc>
                <a:spcPts val="4365"/>
              </a:lnSpc>
            </a:pPr>
          </a:p>
        </p:txBody>
      </p:sp>
      <p:sp>
        <p:nvSpPr>
          <p:cNvPr name="TextBox 9" id="9"/>
          <p:cNvSpPr txBox="true"/>
          <p:nvPr/>
        </p:nvSpPr>
        <p:spPr>
          <a:xfrm rot="0">
            <a:off x="1354942" y="3031999"/>
            <a:ext cx="4788734" cy="753235"/>
          </a:xfrm>
          <a:prstGeom prst="rect">
            <a:avLst/>
          </a:prstGeom>
        </p:spPr>
        <p:txBody>
          <a:bodyPr anchor="t" rtlCol="false" tIns="0" lIns="0" bIns="0" rIns="0">
            <a:spAutoFit/>
          </a:bodyPr>
          <a:lstStyle/>
          <a:p>
            <a:pPr algn="l">
              <a:lnSpc>
                <a:spcPts val="6258"/>
              </a:lnSpc>
              <a:spcBef>
                <a:spcPct val="0"/>
              </a:spcBef>
            </a:pPr>
            <a:r>
              <a:rPr lang="en-US" b="true" sz="4470" spc="236">
                <a:solidFill>
                  <a:srgbClr val="41005F"/>
                </a:solidFill>
                <a:latin typeface="Mina Bold"/>
                <a:ea typeface="Mina Bold"/>
                <a:cs typeface="Mina Bold"/>
                <a:sym typeface="Mina Bold"/>
              </a:rPr>
              <a:t>Subject Head</a:t>
            </a:r>
          </a:p>
        </p:txBody>
      </p:sp>
      <p:grpSp>
        <p:nvGrpSpPr>
          <p:cNvPr name="Group 10" id="10"/>
          <p:cNvGrpSpPr/>
          <p:nvPr/>
        </p:nvGrpSpPr>
        <p:grpSpPr>
          <a:xfrm rot="0">
            <a:off x="1354942" y="725415"/>
            <a:ext cx="2663607" cy="844119"/>
            <a:chOff x="0" y="0"/>
            <a:chExt cx="3551476" cy="1125492"/>
          </a:xfrm>
        </p:grpSpPr>
        <p:sp>
          <p:nvSpPr>
            <p:cNvPr name="Freeform 11" id="11"/>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2700000">
              <a:off x="500390" y="218172"/>
              <a:ext cx="728804" cy="269717"/>
              <a:chOff x="0" y="0"/>
              <a:chExt cx="2196272" cy="812800"/>
            </a:xfrm>
          </p:grpSpPr>
          <p:sp>
            <p:nvSpPr>
              <p:cNvPr name="Freeform 13" id="13"/>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4" id="14"/>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5" id="15"/>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2">
              <a:alphaModFix amt="6000"/>
            </a:blip>
            <a:stretch>
              <a:fillRect l="0" t="0" r="0" b="0"/>
            </a:stretch>
          </a:blipFill>
        </p:spPr>
      </p:sp>
      <p:sp>
        <p:nvSpPr>
          <p:cNvPr name="TextBox 6" id="6"/>
          <p:cNvSpPr txBox="true"/>
          <p:nvPr/>
        </p:nvSpPr>
        <p:spPr>
          <a:xfrm rot="0">
            <a:off x="1354942" y="1787815"/>
            <a:ext cx="10834951"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Users of </a:t>
            </a:r>
            <a:r>
              <a:rPr lang="en-US" sz="6653" b="true">
                <a:solidFill>
                  <a:srgbClr val="41005F"/>
                </a:solidFill>
                <a:latin typeface="Mina Bold"/>
                <a:ea typeface="Mina Bold"/>
                <a:cs typeface="Mina Bold"/>
                <a:sym typeface="Mina Bold"/>
              </a:rPr>
              <a:t>EDUKE</a:t>
            </a:r>
          </a:p>
        </p:txBody>
      </p:sp>
      <p:sp>
        <p:nvSpPr>
          <p:cNvPr name="Freeform 7" id="7"/>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354942" y="3887844"/>
            <a:ext cx="16406185" cy="6051804"/>
          </a:xfrm>
          <a:prstGeom prst="rect">
            <a:avLst/>
          </a:prstGeom>
        </p:spPr>
        <p:txBody>
          <a:bodyPr anchor="t" rtlCol="false" tIns="0" lIns="0" bIns="0" rIns="0">
            <a:spAutoFit/>
          </a:bodyPr>
          <a:lstStyle/>
          <a:p>
            <a:pPr algn="l">
              <a:lnSpc>
                <a:spcPts val="4365"/>
              </a:lnSpc>
            </a:pPr>
            <a:r>
              <a:rPr lang="en-US" sz="2910">
                <a:solidFill>
                  <a:srgbClr val="41005F"/>
                </a:solidFill>
                <a:latin typeface="Mina"/>
                <a:ea typeface="Mina"/>
                <a:cs typeface="Mina"/>
                <a:sym typeface="Mina"/>
              </a:rPr>
              <a:t>The Student is at the center of the Eduke system, using the platform for learning, performance tracking, and communication with teachers. Eduke helps students to improve their learning experience.</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S</a:t>
            </a:r>
            <a:r>
              <a:rPr lang="en-US" b="true" sz="2910">
                <a:solidFill>
                  <a:srgbClr val="41005F"/>
                </a:solidFill>
                <a:latin typeface="Mina Bold"/>
                <a:ea typeface="Mina Bold"/>
                <a:cs typeface="Mina Bold"/>
                <a:sym typeface="Mina Bold"/>
              </a:rPr>
              <a:t>tudy Resources:</a:t>
            </a:r>
            <a:r>
              <a:rPr lang="en-US" sz="2910">
                <a:solidFill>
                  <a:srgbClr val="41005F"/>
                </a:solidFill>
                <a:latin typeface="Mina"/>
                <a:ea typeface="Mina"/>
                <a:cs typeface="Mina"/>
                <a:sym typeface="Mina"/>
              </a:rPr>
              <a:t> Accesses study materials, assignments, and quizzes to</a:t>
            </a:r>
            <a:r>
              <a:rPr lang="en-US" sz="2910">
                <a:solidFill>
                  <a:srgbClr val="41005F"/>
                </a:solidFill>
                <a:latin typeface="Mina"/>
                <a:ea typeface="Mina"/>
                <a:cs typeface="Mina"/>
                <a:sym typeface="Mina"/>
              </a:rPr>
              <a:t> </a:t>
            </a:r>
            <a:r>
              <a:rPr lang="en-US" sz="2910">
                <a:solidFill>
                  <a:srgbClr val="41005F"/>
                </a:solidFill>
                <a:latin typeface="Mina"/>
                <a:ea typeface="Mina"/>
                <a:cs typeface="Mina"/>
                <a:sym typeface="Mina"/>
              </a:rPr>
              <a:t>s</a:t>
            </a:r>
            <a:r>
              <a:rPr lang="en-US" sz="2910">
                <a:solidFill>
                  <a:srgbClr val="41005F"/>
                </a:solidFill>
                <a:latin typeface="Mina"/>
                <a:ea typeface="Mina"/>
                <a:cs typeface="Mina"/>
                <a:sym typeface="Mina"/>
              </a:rPr>
              <a:t>upport </a:t>
            </a:r>
            <a:r>
              <a:rPr lang="en-US" sz="2910">
                <a:solidFill>
                  <a:srgbClr val="41005F"/>
                </a:solidFill>
                <a:latin typeface="Mina"/>
                <a:ea typeface="Mina"/>
                <a:cs typeface="Mina"/>
                <a:sym typeface="Mina"/>
              </a:rPr>
              <a:t>learning.</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Communication:</a:t>
            </a:r>
            <a:r>
              <a:rPr lang="en-US" sz="2910">
                <a:solidFill>
                  <a:srgbClr val="41005F"/>
                </a:solidFill>
                <a:latin typeface="Mina"/>
                <a:ea typeface="Mina"/>
                <a:cs typeface="Mina"/>
                <a:sym typeface="Mina"/>
              </a:rPr>
              <a:t> Chats with the class head and subject heads to clarify doub</a:t>
            </a:r>
            <a:r>
              <a:rPr lang="en-US" sz="2910">
                <a:solidFill>
                  <a:srgbClr val="41005F"/>
                </a:solidFill>
                <a:latin typeface="Mina"/>
                <a:ea typeface="Mina"/>
                <a:cs typeface="Mina"/>
                <a:sym typeface="Mina"/>
              </a:rPr>
              <a:t>ts a</a:t>
            </a:r>
            <a:r>
              <a:rPr lang="en-US" sz="2910">
                <a:solidFill>
                  <a:srgbClr val="41005F"/>
                </a:solidFill>
                <a:latin typeface="Mina"/>
                <a:ea typeface="Mina"/>
                <a:cs typeface="Mina"/>
                <a:sym typeface="Mina"/>
              </a:rPr>
              <a:t>nd receive academic guidance through Eduke Chat.</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Performance Tracking:</a:t>
            </a:r>
            <a:r>
              <a:rPr lang="en-US" sz="2910">
                <a:solidFill>
                  <a:srgbClr val="41005F"/>
                </a:solidFill>
                <a:latin typeface="Mina"/>
                <a:ea typeface="Mina"/>
                <a:cs typeface="Mina"/>
                <a:sym typeface="Mina"/>
              </a:rPr>
              <a:t> Views marks, attendance records, and progress rep</a:t>
            </a:r>
            <a:r>
              <a:rPr lang="en-US" sz="2910">
                <a:solidFill>
                  <a:srgbClr val="41005F"/>
                </a:solidFill>
                <a:latin typeface="Mina"/>
                <a:ea typeface="Mina"/>
                <a:cs typeface="Mina"/>
                <a:sym typeface="Mina"/>
              </a:rPr>
              <a:t>or</a:t>
            </a:r>
            <a:r>
              <a:rPr lang="en-US" sz="2910">
                <a:solidFill>
                  <a:srgbClr val="41005F"/>
                </a:solidFill>
                <a:latin typeface="Mina"/>
                <a:ea typeface="Mina"/>
                <a:cs typeface="Mina"/>
                <a:sym typeface="Mina"/>
              </a:rPr>
              <a:t>ts </a:t>
            </a:r>
            <a:r>
              <a:rPr lang="en-US" sz="2910">
                <a:solidFill>
                  <a:srgbClr val="41005F"/>
                </a:solidFill>
                <a:latin typeface="Mina"/>
                <a:ea typeface="Mina"/>
                <a:cs typeface="Mina"/>
                <a:sym typeface="Mina"/>
              </a:rPr>
              <a:t>to</a:t>
            </a:r>
            <a:r>
              <a:rPr lang="en-US" sz="2910">
                <a:solidFill>
                  <a:srgbClr val="41005F"/>
                </a:solidFill>
                <a:latin typeface="Mina"/>
                <a:ea typeface="Mina"/>
                <a:cs typeface="Mina"/>
                <a:sym typeface="Mina"/>
              </a:rPr>
              <a:t> a</a:t>
            </a:r>
            <a:r>
              <a:rPr lang="en-US" sz="2910">
                <a:solidFill>
                  <a:srgbClr val="41005F"/>
                </a:solidFill>
                <a:latin typeface="Mina"/>
                <a:ea typeface="Mina"/>
                <a:cs typeface="Mina"/>
                <a:sym typeface="Mina"/>
              </a:rPr>
              <a:t>n</a:t>
            </a:r>
            <a:r>
              <a:rPr lang="en-US" sz="2910">
                <a:solidFill>
                  <a:srgbClr val="41005F"/>
                </a:solidFill>
                <a:latin typeface="Mina"/>
                <a:ea typeface="Mina"/>
                <a:cs typeface="Mina"/>
                <a:sym typeface="Mina"/>
              </a:rPr>
              <a:t>alyze</a:t>
            </a:r>
            <a:r>
              <a:rPr lang="en-US" sz="2910">
                <a:solidFill>
                  <a:srgbClr val="41005F"/>
                </a:solidFill>
                <a:latin typeface="Mina"/>
                <a:ea typeface="Mina"/>
                <a:cs typeface="Mina"/>
                <a:sym typeface="Mina"/>
              </a:rPr>
              <a:t> th</a:t>
            </a:r>
            <a:r>
              <a:rPr lang="en-US" sz="2910">
                <a:solidFill>
                  <a:srgbClr val="41005F"/>
                </a:solidFill>
                <a:latin typeface="Mina"/>
                <a:ea typeface="Mina"/>
                <a:cs typeface="Mina"/>
                <a:sym typeface="Mina"/>
              </a:rPr>
              <a:t>eir</a:t>
            </a:r>
            <a:r>
              <a:rPr lang="en-US" sz="2910">
                <a:solidFill>
                  <a:srgbClr val="41005F"/>
                </a:solidFill>
                <a:latin typeface="Mina"/>
                <a:ea typeface="Mina"/>
                <a:cs typeface="Mina"/>
                <a:sym typeface="Mina"/>
              </a:rPr>
              <a:t> s</a:t>
            </a:r>
            <a:r>
              <a:rPr lang="en-US" sz="2910">
                <a:solidFill>
                  <a:srgbClr val="41005F"/>
                </a:solidFill>
                <a:latin typeface="Mina"/>
                <a:ea typeface="Mina"/>
                <a:cs typeface="Mina"/>
                <a:sym typeface="Mina"/>
              </a:rPr>
              <a:t>trength</a:t>
            </a:r>
            <a:r>
              <a:rPr lang="en-US" sz="2910">
                <a:solidFill>
                  <a:srgbClr val="41005F"/>
                </a:solidFill>
                <a:latin typeface="Mina"/>
                <a:ea typeface="Mina"/>
                <a:cs typeface="Mina"/>
                <a:sym typeface="Mina"/>
              </a:rPr>
              <a:t>s a</a:t>
            </a:r>
            <a:r>
              <a:rPr lang="en-US" sz="2910">
                <a:solidFill>
                  <a:srgbClr val="41005F"/>
                </a:solidFill>
                <a:latin typeface="Mina"/>
                <a:ea typeface="Mina"/>
                <a:cs typeface="Mina"/>
                <a:sym typeface="Mina"/>
              </a:rPr>
              <a:t>n</a:t>
            </a:r>
            <a:r>
              <a:rPr lang="en-US" sz="2910">
                <a:solidFill>
                  <a:srgbClr val="41005F"/>
                </a:solidFill>
                <a:latin typeface="Mina"/>
                <a:ea typeface="Mina"/>
                <a:cs typeface="Mina"/>
                <a:sym typeface="Mina"/>
              </a:rPr>
              <a:t>d</a:t>
            </a:r>
            <a:r>
              <a:rPr lang="en-US" sz="2910">
                <a:solidFill>
                  <a:srgbClr val="41005F"/>
                </a:solidFill>
                <a:latin typeface="Mina"/>
                <a:ea typeface="Mina"/>
                <a:cs typeface="Mina"/>
                <a:sym typeface="Mina"/>
              </a:rPr>
              <a:t> weaknesses.</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Quizzes &amp; Assignments:</a:t>
            </a:r>
            <a:r>
              <a:rPr lang="en-US" sz="2910">
                <a:solidFill>
                  <a:srgbClr val="41005F"/>
                </a:solidFill>
                <a:latin typeface="Mina"/>
                <a:ea typeface="Mina"/>
                <a:cs typeface="Mina"/>
                <a:sym typeface="Mina"/>
              </a:rPr>
              <a:t> – Participates in assessments and submits assignments through the platform.</a:t>
            </a:r>
          </a:p>
          <a:p>
            <a:pPr algn="l">
              <a:lnSpc>
                <a:spcPts val="4365"/>
              </a:lnSpc>
            </a:pPr>
          </a:p>
        </p:txBody>
      </p:sp>
      <p:sp>
        <p:nvSpPr>
          <p:cNvPr name="TextBox 9" id="9"/>
          <p:cNvSpPr txBox="true"/>
          <p:nvPr/>
        </p:nvSpPr>
        <p:spPr>
          <a:xfrm rot="0">
            <a:off x="1354942" y="3031999"/>
            <a:ext cx="3500262" cy="753235"/>
          </a:xfrm>
          <a:prstGeom prst="rect">
            <a:avLst/>
          </a:prstGeom>
        </p:spPr>
        <p:txBody>
          <a:bodyPr anchor="t" rtlCol="false" tIns="0" lIns="0" bIns="0" rIns="0">
            <a:spAutoFit/>
          </a:bodyPr>
          <a:lstStyle/>
          <a:p>
            <a:pPr algn="l">
              <a:lnSpc>
                <a:spcPts val="6258"/>
              </a:lnSpc>
              <a:spcBef>
                <a:spcPct val="0"/>
              </a:spcBef>
            </a:pPr>
            <a:r>
              <a:rPr lang="en-US" b="true" sz="4470" spc="236">
                <a:solidFill>
                  <a:srgbClr val="41005F"/>
                </a:solidFill>
                <a:latin typeface="Mina Bold"/>
                <a:ea typeface="Mina Bold"/>
                <a:cs typeface="Mina Bold"/>
                <a:sym typeface="Mina Bold"/>
              </a:rPr>
              <a:t>Student</a:t>
            </a:r>
          </a:p>
        </p:txBody>
      </p:sp>
      <p:grpSp>
        <p:nvGrpSpPr>
          <p:cNvPr name="Group 10" id="10"/>
          <p:cNvGrpSpPr/>
          <p:nvPr/>
        </p:nvGrpSpPr>
        <p:grpSpPr>
          <a:xfrm rot="0">
            <a:off x="1354942" y="725415"/>
            <a:ext cx="2663607" cy="844119"/>
            <a:chOff x="0" y="0"/>
            <a:chExt cx="3551476" cy="1125492"/>
          </a:xfrm>
        </p:grpSpPr>
        <p:sp>
          <p:nvSpPr>
            <p:cNvPr name="Freeform 11" id="11"/>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2700000">
              <a:off x="500390" y="218172"/>
              <a:ext cx="728804" cy="269717"/>
              <a:chOff x="0" y="0"/>
              <a:chExt cx="2196272" cy="812800"/>
            </a:xfrm>
          </p:grpSpPr>
          <p:sp>
            <p:nvSpPr>
              <p:cNvPr name="Freeform 13" id="13"/>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4" id="14"/>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5" id="15"/>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2">
              <a:alphaModFix amt="6000"/>
            </a:blip>
            <a:stretch>
              <a:fillRect l="0" t="0" r="0" b="0"/>
            </a:stretch>
          </a:blipFill>
        </p:spPr>
      </p:sp>
      <p:sp>
        <p:nvSpPr>
          <p:cNvPr name="TextBox 6" id="6"/>
          <p:cNvSpPr txBox="true"/>
          <p:nvPr/>
        </p:nvSpPr>
        <p:spPr>
          <a:xfrm rot="0">
            <a:off x="1354942" y="1787815"/>
            <a:ext cx="10834951"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Users of </a:t>
            </a:r>
            <a:r>
              <a:rPr lang="en-US" sz="6653" b="true">
                <a:solidFill>
                  <a:srgbClr val="41005F"/>
                </a:solidFill>
                <a:latin typeface="Mina Bold"/>
                <a:ea typeface="Mina Bold"/>
                <a:cs typeface="Mina Bold"/>
                <a:sym typeface="Mina Bold"/>
              </a:rPr>
              <a:t>EDUKE</a:t>
            </a:r>
          </a:p>
        </p:txBody>
      </p:sp>
      <p:sp>
        <p:nvSpPr>
          <p:cNvPr name="Freeform 7" id="7"/>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354942" y="3887844"/>
            <a:ext cx="16406185" cy="6051804"/>
          </a:xfrm>
          <a:prstGeom prst="rect">
            <a:avLst/>
          </a:prstGeom>
        </p:spPr>
        <p:txBody>
          <a:bodyPr anchor="t" rtlCol="false" tIns="0" lIns="0" bIns="0" rIns="0">
            <a:spAutoFit/>
          </a:bodyPr>
          <a:lstStyle/>
          <a:p>
            <a:pPr algn="l">
              <a:lnSpc>
                <a:spcPts val="4365"/>
              </a:lnSpc>
            </a:pPr>
            <a:r>
              <a:rPr lang="en-US" sz="2910">
                <a:solidFill>
                  <a:srgbClr val="41005F"/>
                </a:solidFill>
                <a:latin typeface="Mina"/>
                <a:ea typeface="Mina"/>
                <a:cs typeface="Mina"/>
                <a:sym typeface="Mina"/>
              </a:rPr>
              <a:t>The Parent plays a vital role in monitoring and supporting the student's academic journey. With Eduke, parents can stay informed about their child’s progress and maintain communication with teachers.</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Progress Monitoring</a:t>
            </a:r>
            <a:r>
              <a:rPr lang="en-US" sz="2910">
                <a:solidFill>
                  <a:srgbClr val="41005F"/>
                </a:solidFill>
                <a:latin typeface="Mina"/>
                <a:ea typeface="Mina"/>
                <a:cs typeface="Mina"/>
                <a:sym typeface="Mina"/>
              </a:rPr>
              <a:t>:</a:t>
            </a:r>
            <a:r>
              <a:rPr lang="en-US" sz="2910">
                <a:solidFill>
                  <a:srgbClr val="41005F"/>
                </a:solidFill>
                <a:latin typeface="Mina"/>
                <a:ea typeface="Mina"/>
                <a:cs typeface="Mina"/>
                <a:sym typeface="Mina"/>
              </a:rPr>
              <a:t> Re</a:t>
            </a:r>
            <a:r>
              <a:rPr lang="en-US" sz="2910">
                <a:solidFill>
                  <a:srgbClr val="41005F"/>
                </a:solidFill>
                <a:latin typeface="Mina"/>
                <a:ea typeface="Mina"/>
                <a:cs typeface="Mina"/>
                <a:sym typeface="Mina"/>
              </a:rPr>
              <a:t>g</a:t>
            </a:r>
            <a:r>
              <a:rPr lang="en-US" sz="2910">
                <a:solidFill>
                  <a:srgbClr val="41005F"/>
                </a:solidFill>
                <a:latin typeface="Mina"/>
                <a:ea typeface="Mina"/>
                <a:cs typeface="Mina"/>
                <a:sym typeface="Mina"/>
              </a:rPr>
              <a:t>u</a:t>
            </a:r>
            <a:r>
              <a:rPr lang="en-US" sz="2910">
                <a:solidFill>
                  <a:srgbClr val="41005F"/>
                </a:solidFill>
                <a:latin typeface="Mina"/>
                <a:ea typeface="Mina"/>
                <a:cs typeface="Mina"/>
                <a:sym typeface="Mina"/>
              </a:rPr>
              <a:t>la</a:t>
            </a:r>
            <a:r>
              <a:rPr lang="en-US" sz="2910">
                <a:solidFill>
                  <a:srgbClr val="41005F"/>
                </a:solidFill>
                <a:latin typeface="Mina"/>
                <a:ea typeface="Mina"/>
                <a:cs typeface="Mina"/>
                <a:sym typeface="Mina"/>
              </a:rPr>
              <a:t>r</a:t>
            </a:r>
            <a:r>
              <a:rPr lang="en-US" sz="2910">
                <a:solidFill>
                  <a:srgbClr val="41005F"/>
                </a:solidFill>
                <a:latin typeface="Mina"/>
                <a:ea typeface="Mina"/>
                <a:cs typeface="Mina"/>
                <a:sym typeface="Mina"/>
              </a:rPr>
              <a:t>ly tracks student attendance, marks, and feedback to</a:t>
            </a:r>
            <a:r>
              <a:rPr lang="en-US" sz="2910">
                <a:solidFill>
                  <a:srgbClr val="41005F"/>
                </a:solidFill>
                <a:latin typeface="Mina"/>
                <a:ea typeface="Mina"/>
                <a:cs typeface="Mina"/>
                <a:sym typeface="Mina"/>
              </a:rPr>
              <a:t> </a:t>
            </a:r>
            <a:r>
              <a:rPr lang="en-US" sz="2910">
                <a:solidFill>
                  <a:srgbClr val="41005F"/>
                </a:solidFill>
                <a:latin typeface="Mina"/>
                <a:ea typeface="Mina"/>
                <a:cs typeface="Mina"/>
                <a:sym typeface="Mina"/>
              </a:rPr>
              <a:t>stay </a:t>
            </a:r>
            <a:r>
              <a:rPr lang="en-US" sz="2910">
                <a:solidFill>
                  <a:srgbClr val="41005F"/>
                </a:solidFill>
                <a:latin typeface="Mina"/>
                <a:ea typeface="Mina"/>
                <a:cs typeface="Mina"/>
                <a:sym typeface="Mina"/>
              </a:rPr>
              <a:t>updated on their academic p</a:t>
            </a:r>
            <a:r>
              <a:rPr lang="en-US" sz="2910">
                <a:solidFill>
                  <a:srgbClr val="41005F"/>
                </a:solidFill>
                <a:latin typeface="Mina"/>
                <a:ea typeface="Mina"/>
                <a:cs typeface="Mina"/>
                <a:sym typeface="Mina"/>
              </a:rPr>
              <a:t>erformance.</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Communication with Teachers</a:t>
            </a:r>
            <a:r>
              <a:rPr lang="en-US" sz="2910">
                <a:solidFill>
                  <a:srgbClr val="41005F"/>
                </a:solidFill>
                <a:latin typeface="Mina"/>
                <a:ea typeface="Mina"/>
                <a:cs typeface="Mina"/>
                <a:sym typeface="Mina"/>
              </a:rPr>
              <a:t>: Connects with the class head to discuss student progress and academic guidance through Eduke Chat.</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Feedback &amp; Support</a:t>
            </a:r>
            <a:r>
              <a:rPr lang="en-US" sz="2910">
                <a:solidFill>
                  <a:srgbClr val="41005F"/>
                </a:solidFill>
                <a:latin typeface="Mina"/>
                <a:ea typeface="Mina"/>
                <a:cs typeface="Mina"/>
                <a:sym typeface="Mina"/>
              </a:rPr>
              <a:t>: </a:t>
            </a:r>
            <a:r>
              <a:rPr lang="en-US" sz="2910">
                <a:solidFill>
                  <a:srgbClr val="41005F"/>
                </a:solidFill>
                <a:latin typeface="Mina"/>
                <a:ea typeface="Mina"/>
                <a:cs typeface="Mina"/>
                <a:sym typeface="Mina"/>
              </a:rPr>
              <a:t>Pro</a:t>
            </a:r>
            <a:r>
              <a:rPr lang="en-US" sz="2910">
                <a:solidFill>
                  <a:srgbClr val="41005F"/>
                </a:solidFill>
                <a:latin typeface="Mina"/>
                <a:ea typeface="Mina"/>
                <a:cs typeface="Mina"/>
                <a:sym typeface="Mina"/>
              </a:rPr>
              <a:t>vid</a:t>
            </a:r>
            <a:r>
              <a:rPr lang="en-US" sz="2910">
                <a:solidFill>
                  <a:srgbClr val="41005F"/>
                </a:solidFill>
                <a:latin typeface="Mina"/>
                <a:ea typeface="Mina"/>
                <a:cs typeface="Mina"/>
                <a:sym typeface="Mina"/>
              </a:rPr>
              <a:t>e</a:t>
            </a:r>
            <a:r>
              <a:rPr lang="en-US" sz="2910">
                <a:solidFill>
                  <a:srgbClr val="41005F"/>
                </a:solidFill>
                <a:latin typeface="Mina"/>
                <a:ea typeface="Mina"/>
                <a:cs typeface="Mina"/>
                <a:sym typeface="Mina"/>
              </a:rPr>
              <a:t>s</a:t>
            </a:r>
            <a:r>
              <a:rPr lang="en-US" sz="2910">
                <a:solidFill>
                  <a:srgbClr val="41005F"/>
                </a:solidFill>
                <a:latin typeface="Mina"/>
                <a:ea typeface="Mina"/>
                <a:cs typeface="Mina"/>
                <a:sym typeface="Mina"/>
              </a:rPr>
              <a:t> in</a:t>
            </a:r>
            <a:r>
              <a:rPr lang="en-US" sz="2910">
                <a:solidFill>
                  <a:srgbClr val="41005F"/>
                </a:solidFill>
                <a:latin typeface="Mina"/>
                <a:ea typeface="Mina"/>
                <a:cs typeface="Mina"/>
                <a:sym typeface="Mina"/>
              </a:rPr>
              <a:t>si</a:t>
            </a:r>
            <a:r>
              <a:rPr lang="en-US" sz="2910">
                <a:solidFill>
                  <a:srgbClr val="41005F"/>
                </a:solidFill>
                <a:latin typeface="Mina"/>
                <a:ea typeface="Mina"/>
                <a:cs typeface="Mina"/>
                <a:sym typeface="Mina"/>
              </a:rPr>
              <a:t>g</a:t>
            </a:r>
            <a:r>
              <a:rPr lang="en-US" sz="2910">
                <a:solidFill>
                  <a:srgbClr val="41005F"/>
                </a:solidFill>
                <a:latin typeface="Mina"/>
                <a:ea typeface="Mina"/>
                <a:cs typeface="Mina"/>
                <a:sym typeface="Mina"/>
              </a:rPr>
              <a:t>hts on the student’s learning behavior and collaborates with teache</a:t>
            </a:r>
            <a:r>
              <a:rPr lang="en-US" sz="2910">
                <a:solidFill>
                  <a:srgbClr val="41005F"/>
                </a:solidFill>
                <a:latin typeface="Mina"/>
                <a:ea typeface="Mina"/>
                <a:cs typeface="Mina"/>
                <a:sym typeface="Mina"/>
              </a:rPr>
              <a:t>r</a:t>
            </a:r>
            <a:r>
              <a:rPr lang="en-US" sz="2910">
                <a:solidFill>
                  <a:srgbClr val="41005F"/>
                </a:solidFill>
                <a:latin typeface="Mina"/>
                <a:ea typeface="Mina"/>
                <a:cs typeface="Mina"/>
                <a:sym typeface="Mina"/>
              </a:rPr>
              <a:t>s </a:t>
            </a:r>
            <a:r>
              <a:rPr lang="en-US" sz="2910">
                <a:solidFill>
                  <a:srgbClr val="41005F"/>
                </a:solidFill>
                <a:latin typeface="Mina"/>
                <a:ea typeface="Mina"/>
                <a:cs typeface="Mina"/>
                <a:sym typeface="Mina"/>
              </a:rPr>
              <a:t>to</a:t>
            </a:r>
            <a:r>
              <a:rPr lang="en-US" sz="2910">
                <a:solidFill>
                  <a:srgbClr val="41005F"/>
                </a:solidFill>
                <a:latin typeface="Mina"/>
                <a:ea typeface="Mina"/>
                <a:cs typeface="Mina"/>
                <a:sym typeface="Mina"/>
              </a:rPr>
              <a:t> e</a:t>
            </a:r>
            <a:r>
              <a:rPr lang="en-US" sz="2910">
                <a:solidFill>
                  <a:srgbClr val="41005F"/>
                </a:solidFill>
                <a:latin typeface="Mina"/>
                <a:ea typeface="Mina"/>
                <a:cs typeface="Mina"/>
                <a:sym typeface="Mina"/>
              </a:rPr>
              <a:t>nsur</a:t>
            </a:r>
            <a:r>
              <a:rPr lang="en-US" sz="2910">
                <a:solidFill>
                  <a:srgbClr val="41005F"/>
                </a:solidFill>
                <a:latin typeface="Mina"/>
                <a:ea typeface="Mina"/>
                <a:cs typeface="Mina"/>
                <a:sym typeface="Mina"/>
              </a:rPr>
              <a:t>e</a:t>
            </a:r>
            <a:r>
              <a:rPr lang="en-US" sz="2910">
                <a:solidFill>
                  <a:srgbClr val="41005F"/>
                </a:solidFill>
                <a:latin typeface="Mina"/>
                <a:ea typeface="Mina"/>
                <a:cs typeface="Mina"/>
                <a:sym typeface="Mina"/>
              </a:rPr>
              <a:t> bett</a:t>
            </a:r>
            <a:r>
              <a:rPr lang="en-US" sz="2910">
                <a:solidFill>
                  <a:srgbClr val="41005F"/>
                </a:solidFill>
                <a:latin typeface="Mina"/>
                <a:ea typeface="Mina"/>
                <a:cs typeface="Mina"/>
                <a:sym typeface="Mina"/>
              </a:rPr>
              <a:t>er educational</a:t>
            </a:r>
            <a:r>
              <a:rPr lang="en-US" sz="2910">
                <a:solidFill>
                  <a:srgbClr val="41005F"/>
                </a:solidFill>
                <a:latin typeface="Mina"/>
                <a:ea typeface="Mina"/>
                <a:cs typeface="Mina"/>
                <a:sym typeface="Mina"/>
              </a:rPr>
              <a:t> suppor</a:t>
            </a:r>
            <a:r>
              <a:rPr lang="en-US" sz="2910">
                <a:solidFill>
                  <a:srgbClr val="41005F"/>
                </a:solidFill>
                <a:latin typeface="Mina"/>
                <a:ea typeface="Mina"/>
                <a:cs typeface="Mina"/>
                <a:sym typeface="Mina"/>
              </a:rPr>
              <a:t>t.</a:t>
            </a:r>
          </a:p>
          <a:p>
            <a:pPr algn="l" marL="628269" indent="-314134" lvl="1">
              <a:lnSpc>
                <a:spcPts val="4365"/>
              </a:lnSpc>
              <a:buFont typeface="Arial"/>
              <a:buChar char="•"/>
            </a:pPr>
            <a:r>
              <a:rPr lang="en-US" b="true" sz="2910">
                <a:solidFill>
                  <a:srgbClr val="41005F"/>
                </a:solidFill>
                <a:latin typeface="Mina Bold"/>
                <a:ea typeface="Mina Bold"/>
                <a:cs typeface="Mina Bold"/>
                <a:sym typeface="Mina Bold"/>
              </a:rPr>
              <a:t>Observation &amp; Evaluation</a:t>
            </a:r>
            <a:r>
              <a:rPr lang="en-US" sz="2910">
                <a:solidFill>
                  <a:srgbClr val="41005F"/>
                </a:solidFill>
                <a:latin typeface="Mina"/>
                <a:ea typeface="Mina"/>
                <a:cs typeface="Mina"/>
                <a:sym typeface="Mina"/>
              </a:rPr>
              <a:t>: Parents can submit evaluations on their child’s study habits, participation, etc. helping teachers understand the student’s learning environment at home. </a:t>
            </a:r>
          </a:p>
        </p:txBody>
      </p:sp>
      <p:sp>
        <p:nvSpPr>
          <p:cNvPr name="TextBox 9" id="9"/>
          <p:cNvSpPr txBox="true"/>
          <p:nvPr/>
        </p:nvSpPr>
        <p:spPr>
          <a:xfrm rot="0">
            <a:off x="1354942" y="3031999"/>
            <a:ext cx="3396353" cy="753235"/>
          </a:xfrm>
          <a:prstGeom prst="rect">
            <a:avLst/>
          </a:prstGeom>
        </p:spPr>
        <p:txBody>
          <a:bodyPr anchor="t" rtlCol="false" tIns="0" lIns="0" bIns="0" rIns="0">
            <a:spAutoFit/>
          </a:bodyPr>
          <a:lstStyle/>
          <a:p>
            <a:pPr algn="l">
              <a:lnSpc>
                <a:spcPts val="6258"/>
              </a:lnSpc>
              <a:spcBef>
                <a:spcPct val="0"/>
              </a:spcBef>
            </a:pPr>
            <a:r>
              <a:rPr lang="en-US" b="true" sz="4470" spc="236">
                <a:solidFill>
                  <a:srgbClr val="41005F"/>
                </a:solidFill>
                <a:latin typeface="Mina Bold"/>
                <a:ea typeface="Mina Bold"/>
                <a:cs typeface="Mina Bold"/>
                <a:sym typeface="Mina Bold"/>
              </a:rPr>
              <a:t>Parent</a:t>
            </a:r>
          </a:p>
        </p:txBody>
      </p:sp>
      <p:grpSp>
        <p:nvGrpSpPr>
          <p:cNvPr name="Group 10" id="10"/>
          <p:cNvGrpSpPr/>
          <p:nvPr/>
        </p:nvGrpSpPr>
        <p:grpSpPr>
          <a:xfrm rot="0">
            <a:off x="1354942" y="725415"/>
            <a:ext cx="2663607" cy="844119"/>
            <a:chOff x="0" y="0"/>
            <a:chExt cx="3551476" cy="1125492"/>
          </a:xfrm>
        </p:grpSpPr>
        <p:sp>
          <p:nvSpPr>
            <p:cNvPr name="Freeform 11" id="11"/>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2700000">
              <a:off x="500390" y="218172"/>
              <a:ext cx="728804" cy="269717"/>
              <a:chOff x="0" y="0"/>
              <a:chExt cx="2196272" cy="812800"/>
            </a:xfrm>
          </p:grpSpPr>
          <p:sp>
            <p:nvSpPr>
              <p:cNvPr name="Freeform 13" id="13"/>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4" id="14"/>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5" id="15"/>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788784" y="-2234568"/>
            <a:ext cx="12998433" cy="14351703"/>
            <a:chOff x="0" y="0"/>
            <a:chExt cx="3423456" cy="3779872"/>
          </a:xfrm>
        </p:grpSpPr>
        <p:sp>
          <p:nvSpPr>
            <p:cNvPr name="Freeform 3" id="3"/>
            <p:cNvSpPr/>
            <p:nvPr/>
          </p:nvSpPr>
          <p:spPr>
            <a:xfrm flipH="false" flipV="false" rot="0">
              <a:off x="0" y="0"/>
              <a:ext cx="3423455" cy="3779872"/>
            </a:xfrm>
            <a:custGeom>
              <a:avLst/>
              <a:gdLst/>
              <a:ahLst/>
              <a:cxnLst/>
              <a:rect r="r" b="b" t="t" l="l"/>
              <a:pathLst>
                <a:path h="3779872" w="3423455">
                  <a:moveTo>
                    <a:pt x="0" y="0"/>
                  </a:moveTo>
                  <a:lnTo>
                    <a:pt x="3423455" y="0"/>
                  </a:lnTo>
                  <a:lnTo>
                    <a:pt x="3423455" y="3779872"/>
                  </a:lnTo>
                  <a:lnTo>
                    <a:pt x="0" y="3779872"/>
                  </a:lnTo>
                  <a:close/>
                </a:path>
              </a:pathLst>
            </a:custGeom>
            <a:gradFill rotWithShape="true">
              <a:gsLst>
                <a:gs pos="0">
                  <a:srgbClr val="9A76FF">
                    <a:alpha val="100000"/>
                  </a:srgbClr>
                </a:gs>
                <a:gs pos="100000">
                  <a:srgbClr val="FFFFFF">
                    <a:alpha val="100000"/>
                  </a:srgbClr>
                </a:gs>
              </a:gsLst>
              <a:lin ang="5400000"/>
            </a:gradFill>
          </p:spPr>
        </p:sp>
        <p:sp>
          <p:nvSpPr>
            <p:cNvPr name="TextBox 4" id="4"/>
            <p:cNvSpPr txBox="true"/>
            <p:nvPr/>
          </p:nvSpPr>
          <p:spPr>
            <a:xfrm>
              <a:off x="0" y="-38100"/>
              <a:ext cx="3423456" cy="381797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894213" y="-1425495"/>
            <a:ext cx="11733829" cy="11712495"/>
          </a:xfrm>
          <a:custGeom>
            <a:avLst/>
            <a:gdLst/>
            <a:ahLst/>
            <a:cxnLst/>
            <a:rect r="r" b="b" t="t" l="l"/>
            <a:pathLst>
              <a:path h="11712495" w="11733829">
                <a:moveTo>
                  <a:pt x="0" y="0"/>
                </a:moveTo>
                <a:lnTo>
                  <a:pt x="11733829" y="0"/>
                </a:lnTo>
                <a:lnTo>
                  <a:pt x="11733829" y="11712495"/>
                </a:lnTo>
                <a:lnTo>
                  <a:pt x="0" y="11712495"/>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85780" y="1585280"/>
            <a:ext cx="7116440" cy="7116440"/>
          </a:xfrm>
          <a:custGeom>
            <a:avLst/>
            <a:gdLst/>
            <a:ahLst/>
            <a:cxnLst/>
            <a:rect r="r" b="b" t="t" l="l"/>
            <a:pathLst>
              <a:path h="7116440" w="7116440">
                <a:moveTo>
                  <a:pt x="0" y="0"/>
                </a:moveTo>
                <a:lnTo>
                  <a:pt x="7116440" y="0"/>
                </a:lnTo>
                <a:lnTo>
                  <a:pt x="7116440" y="7116440"/>
                </a:lnTo>
                <a:lnTo>
                  <a:pt x="0" y="7116440"/>
                </a:lnTo>
                <a:lnTo>
                  <a:pt x="0" y="0"/>
                </a:lnTo>
                <a:close/>
              </a:path>
            </a:pathLst>
          </a:custGeom>
          <a:blipFill>
            <a:blip r:embed="rId4">
              <a:alphaModFix amt="6000"/>
            </a:blip>
            <a:stretch>
              <a:fillRect l="0" t="0" r="0" b="0"/>
            </a:stretch>
          </a:blipFill>
        </p:spPr>
      </p:sp>
      <p:grpSp>
        <p:nvGrpSpPr>
          <p:cNvPr name="Group 7" id="7"/>
          <p:cNvGrpSpPr/>
          <p:nvPr/>
        </p:nvGrpSpPr>
        <p:grpSpPr>
          <a:xfrm rot="2700000">
            <a:off x="1730235" y="889044"/>
            <a:ext cx="546603" cy="202288"/>
            <a:chOff x="0" y="0"/>
            <a:chExt cx="2196272" cy="812800"/>
          </a:xfrm>
        </p:grpSpPr>
        <p:sp>
          <p:nvSpPr>
            <p:cNvPr name="Freeform 8" id="8"/>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9" id="9"/>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0" id="10"/>
          <p:cNvSpPr txBox="true"/>
          <p:nvPr/>
        </p:nvSpPr>
        <p:spPr>
          <a:xfrm rot="0">
            <a:off x="1354942" y="1787815"/>
            <a:ext cx="10834951" cy="1132049"/>
          </a:xfrm>
          <a:prstGeom prst="rect">
            <a:avLst/>
          </a:prstGeom>
        </p:spPr>
        <p:txBody>
          <a:bodyPr anchor="t" rtlCol="false" tIns="0" lIns="0" bIns="0" rIns="0">
            <a:spAutoFit/>
          </a:bodyPr>
          <a:lstStyle/>
          <a:p>
            <a:pPr algn="l">
              <a:lnSpc>
                <a:spcPts val="9315"/>
              </a:lnSpc>
            </a:pPr>
            <a:r>
              <a:rPr lang="en-US" sz="6653">
                <a:solidFill>
                  <a:srgbClr val="41005F"/>
                </a:solidFill>
                <a:latin typeface="Mina"/>
                <a:ea typeface="Mina"/>
                <a:cs typeface="Mina"/>
                <a:sym typeface="Mina"/>
              </a:rPr>
              <a:t>Requirements of </a:t>
            </a:r>
            <a:r>
              <a:rPr lang="en-US" sz="6653" b="true">
                <a:solidFill>
                  <a:srgbClr val="41005F"/>
                </a:solidFill>
                <a:latin typeface="Mina Bold"/>
                <a:ea typeface="Mina Bold"/>
                <a:cs typeface="Mina Bold"/>
                <a:sym typeface="Mina Bold"/>
              </a:rPr>
              <a:t>EDUKE</a:t>
            </a:r>
          </a:p>
        </p:txBody>
      </p:sp>
      <p:sp>
        <p:nvSpPr>
          <p:cNvPr name="TextBox 11" id="11"/>
          <p:cNvSpPr txBox="true"/>
          <p:nvPr/>
        </p:nvSpPr>
        <p:spPr>
          <a:xfrm rot="0">
            <a:off x="1354942" y="3798796"/>
            <a:ext cx="15280077" cy="5002092"/>
          </a:xfrm>
          <a:prstGeom prst="rect">
            <a:avLst/>
          </a:prstGeom>
        </p:spPr>
        <p:txBody>
          <a:bodyPr anchor="t" rtlCol="false" tIns="0" lIns="0" bIns="0" rIns="0">
            <a:spAutoFit/>
          </a:bodyPr>
          <a:lstStyle/>
          <a:p>
            <a:pPr algn="l">
              <a:lnSpc>
                <a:spcPts val="4700"/>
              </a:lnSpc>
            </a:pPr>
            <a:r>
              <a:rPr lang="en-US" b="true" sz="4563" spc="168">
                <a:solidFill>
                  <a:srgbClr val="41005F"/>
                </a:solidFill>
                <a:latin typeface="Mina Bold"/>
                <a:ea typeface="Mina Bold"/>
                <a:cs typeface="Mina Bold"/>
                <a:sym typeface="Mina Bold"/>
              </a:rPr>
              <a:t>Software Requirements</a:t>
            </a:r>
          </a:p>
          <a:p>
            <a:pPr algn="l">
              <a:lnSpc>
                <a:spcPts val="3876"/>
              </a:lnSpc>
            </a:pP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Operating System</a:t>
            </a:r>
            <a:r>
              <a:rPr lang="en-US" sz="3763" spc="139">
                <a:solidFill>
                  <a:srgbClr val="41005F"/>
                </a:solidFill>
                <a:latin typeface="Mina"/>
                <a:ea typeface="Mina"/>
                <a:cs typeface="Mina"/>
                <a:sym typeface="Mina"/>
              </a:rPr>
              <a:t>: Windows 10/11, Linux, macOS</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Browser</a:t>
            </a:r>
            <a:r>
              <a:rPr lang="en-US" sz="3763" spc="139">
                <a:solidFill>
                  <a:srgbClr val="41005F"/>
                </a:solidFill>
                <a:latin typeface="Mina"/>
                <a:ea typeface="Mina"/>
                <a:cs typeface="Mina"/>
                <a:sym typeface="Mina"/>
              </a:rPr>
              <a:t>: Google Chrome, Brave, Firefox, Edge</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Backend</a:t>
            </a:r>
            <a:r>
              <a:rPr lang="en-US" sz="3763" spc="139">
                <a:solidFill>
                  <a:srgbClr val="41005F"/>
                </a:solidFill>
                <a:latin typeface="Mina"/>
                <a:ea typeface="Mina"/>
                <a:cs typeface="Mina"/>
                <a:sym typeface="Mina"/>
              </a:rPr>
              <a:t>: Python (Django)</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Database</a:t>
            </a:r>
            <a:r>
              <a:rPr lang="en-US" sz="3763" spc="139">
                <a:solidFill>
                  <a:srgbClr val="41005F"/>
                </a:solidFill>
                <a:latin typeface="Mina"/>
                <a:ea typeface="Mina"/>
                <a:cs typeface="Mina"/>
                <a:sym typeface="Mina"/>
              </a:rPr>
              <a:t>: MySQL</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Frontend</a:t>
            </a:r>
            <a:r>
              <a:rPr lang="en-US" sz="3763" spc="139">
                <a:solidFill>
                  <a:srgbClr val="41005F"/>
                </a:solidFill>
                <a:latin typeface="Mina"/>
                <a:ea typeface="Mina"/>
                <a:cs typeface="Mina"/>
                <a:sym typeface="Mina"/>
              </a:rPr>
              <a:t>: HTML, TailwindCSS, JavaScript</a:t>
            </a:r>
          </a:p>
          <a:p>
            <a:pPr algn="l" marL="812480" indent="-406240" lvl="1">
              <a:lnSpc>
                <a:spcPts val="5268"/>
              </a:lnSpc>
              <a:buFont typeface="Arial"/>
              <a:buChar char="•"/>
            </a:pPr>
            <a:r>
              <a:rPr lang="en-US" b="true" sz="3763" spc="139">
                <a:solidFill>
                  <a:srgbClr val="41005F"/>
                </a:solidFill>
                <a:latin typeface="Mina Bold"/>
                <a:ea typeface="Mina Bold"/>
                <a:cs typeface="Mina Bold"/>
                <a:sym typeface="Mina Bold"/>
              </a:rPr>
              <a:t>Tools Used</a:t>
            </a:r>
            <a:r>
              <a:rPr lang="en-US" sz="3763" spc="139">
                <a:solidFill>
                  <a:srgbClr val="41005F"/>
                </a:solidFill>
                <a:latin typeface="Mina"/>
                <a:ea typeface="Mina"/>
                <a:cs typeface="Mina"/>
                <a:sym typeface="Mina"/>
              </a:rPr>
              <a:t>: VS Code, Canva</a:t>
            </a:r>
          </a:p>
        </p:txBody>
      </p:sp>
      <p:grpSp>
        <p:nvGrpSpPr>
          <p:cNvPr name="Group 12" id="12"/>
          <p:cNvGrpSpPr/>
          <p:nvPr/>
        </p:nvGrpSpPr>
        <p:grpSpPr>
          <a:xfrm rot="0">
            <a:off x="1354942" y="725415"/>
            <a:ext cx="2663607" cy="844119"/>
            <a:chOff x="0" y="0"/>
            <a:chExt cx="3551476" cy="1125492"/>
          </a:xfrm>
        </p:grpSpPr>
        <p:sp>
          <p:nvSpPr>
            <p:cNvPr name="Freeform 13" id="13"/>
            <p:cNvSpPr/>
            <p:nvPr/>
          </p:nvSpPr>
          <p:spPr>
            <a:xfrm flipH="false" flipV="false" rot="0">
              <a:off x="0" y="59462"/>
              <a:ext cx="1074776" cy="1066030"/>
            </a:xfrm>
            <a:custGeom>
              <a:avLst/>
              <a:gdLst/>
              <a:ahLst/>
              <a:cxnLst/>
              <a:rect r="r" b="b" t="t" l="l"/>
              <a:pathLst>
                <a:path h="1066030" w="1074776">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2700000">
              <a:off x="500390" y="218172"/>
              <a:ext cx="728804" cy="269717"/>
              <a:chOff x="0" y="0"/>
              <a:chExt cx="2196272" cy="812800"/>
            </a:xfrm>
          </p:grpSpPr>
          <p:sp>
            <p:nvSpPr>
              <p:cNvPr name="Freeform 15" id="15"/>
              <p:cNvSpPr/>
              <p:nvPr/>
            </p:nvSpPr>
            <p:spPr>
              <a:xfrm flipH="false" flipV="false" rot="0">
                <a:off x="0" y="0"/>
                <a:ext cx="2196273" cy="812800"/>
              </a:xfrm>
              <a:custGeom>
                <a:avLst/>
                <a:gdLst/>
                <a:ahLst/>
                <a:cxnLst/>
                <a:rect r="r" b="b" t="t" l="l"/>
                <a:pathLst>
                  <a:path h="812800" w="2196273">
                    <a:moveTo>
                      <a:pt x="0" y="0"/>
                    </a:moveTo>
                    <a:lnTo>
                      <a:pt x="2196273" y="0"/>
                    </a:lnTo>
                    <a:lnTo>
                      <a:pt x="2196273" y="812800"/>
                    </a:lnTo>
                    <a:lnTo>
                      <a:pt x="0" y="812800"/>
                    </a:lnTo>
                    <a:close/>
                  </a:path>
                </a:pathLst>
              </a:custGeom>
              <a:solidFill>
                <a:srgbClr val="FFFFFF"/>
              </a:solidFill>
            </p:spPr>
          </p:sp>
          <p:sp>
            <p:nvSpPr>
              <p:cNvPr name="TextBox 16" id="16"/>
              <p:cNvSpPr txBox="true"/>
              <p:nvPr/>
            </p:nvSpPr>
            <p:spPr>
              <a:xfrm>
                <a:off x="0" y="-19050"/>
                <a:ext cx="2196272" cy="831850"/>
              </a:xfrm>
              <a:prstGeom prst="rect">
                <a:avLst/>
              </a:prstGeom>
            </p:spPr>
            <p:txBody>
              <a:bodyPr anchor="ctr" rtlCol="false" tIns="7192" lIns="7192" bIns="7192" rIns="7192"/>
              <a:lstStyle/>
              <a:p>
                <a:pPr algn="ctr">
                  <a:lnSpc>
                    <a:spcPts val="424"/>
                  </a:lnSpc>
                </a:pPr>
              </a:p>
            </p:txBody>
          </p:sp>
        </p:grpSp>
        <p:sp>
          <p:nvSpPr>
            <p:cNvPr name="TextBox 17" id="17"/>
            <p:cNvSpPr txBox="true"/>
            <p:nvPr/>
          </p:nvSpPr>
          <p:spPr>
            <a:xfrm rot="0">
              <a:off x="864792" y="-17782"/>
              <a:ext cx="2686684" cy="1125269"/>
            </a:xfrm>
            <a:prstGeom prst="rect">
              <a:avLst/>
            </a:prstGeom>
          </p:spPr>
          <p:txBody>
            <a:bodyPr anchor="t" rtlCol="false" tIns="0" lIns="0" bIns="0" rIns="0">
              <a:spAutoFit/>
            </a:bodyPr>
            <a:lstStyle/>
            <a:p>
              <a:pPr algn="ctr" marL="0" indent="0" lvl="0">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DAGetQtpiBE</dc:identifier>
  <dcterms:modified xsi:type="dcterms:W3CDTF">2011-08-01T06:04:30Z</dcterms:modified>
  <cp:revision>1</cp:revision>
  <dc:title>EDUKE Presentation</dc:title>
</cp:coreProperties>
</file>