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6" r:id="rId27"/>
    <p:sldId id="297" r:id="rId28"/>
    <p:sldId id="298" r:id="rId29"/>
  </p:sldIdLst>
  <p:sldSz cx="18288000" cy="10287000"/>
  <p:notesSz cx="6858000" cy="9144000"/>
  <p:embeddedFontLst>
    <p:embeddedFont>
      <p:font typeface="Guerrilla" panose="020B0604020202020204" charset="0"/>
      <p:regular r:id="rId31"/>
    </p:embeddedFont>
    <p:embeddedFont>
      <p:font typeface="Mina" panose="020B0604020202020204" charset="0"/>
      <p:regular r:id="rId32"/>
    </p:embeddedFont>
    <p:embeddedFont>
      <p:font typeface="Mina 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026" autoAdjust="0"/>
  </p:normalViewPr>
  <p:slideViewPr>
    <p:cSldViewPr>
      <p:cViewPr varScale="1">
        <p:scale>
          <a:sx n="53" d="100"/>
          <a:sy n="53" d="100"/>
        </p:scale>
        <p:origin x="2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3F4D7-318E-425B-9258-FD9F2F106459}"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461B3-D5DB-4ED3-B866-56AB1A9DB28B}" type="slidenum">
              <a:rPr lang="en-IN" smtClean="0"/>
              <a:t>‹#›</a:t>
            </a:fld>
            <a:endParaRPr lang="en-IN"/>
          </a:p>
        </p:txBody>
      </p:sp>
    </p:spTree>
    <p:extLst>
      <p:ext uri="{BB962C8B-B14F-4D97-AF65-F5344CB8AC3E}">
        <p14:creationId xmlns:p14="http://schemas.microsoft.com/office/powerpoint/2010/main" val="117019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Today, I am excited to present </a:t>
            </a:r>
            <a:r>
              <a:rPr lang="en-US" b="1" dirty="0"/>
              <a:t>EDUKE – An Academic Performance Prediction and Management System</a:t>
            </a:r>
            <a:r>
              <a:rPr lang="en-US" dirty="0"/>
              <a:t>. This AI-powered platform is designed to track student performance, enhance communication, and provide predictive insights to improve learning outcomes. My name is </a:t>
            </a:r>
            <a:r>
              <a:rPr lang="en-US" b="1" dirty="0"/>
              <a:t>Sain Saburaj</a:t>
            </a:r>
            <a:r>
              <a:rPr lang="en-US" dirty="0"/>
              <a:t>, and let's explore how </a:t>
            </a:r>
            <a:r>
              <a:rPr lang="en-US" dirty="0" err="1"/>
              <a:t>Eduke</a:t>
            </a:r>
            <a:r>
              <a:rPr lang="en-US" dirty="0"/>
              <a:t> is transforming education!"</a:t>
            </a:r>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1</a:t>
            </a:fld>
            <a:endParaRPr lang="en-IN"/>
          </a:p>
        </p:txBody>
      </p:sp>
    </p:spTree>
    <p:extLst>
      <p:ext uri="{BB962C8B-B14F-4D97-AF65-F5344CB8AC3E}">
        <p14:creationId xmlns:p14="http://schemas.microsoft.com/office/powerpoint/2010/main" val="466976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best performance, </a:t>
            </a:r>
            <a:r>
              <a:rPr lang="en-US" dirty="0" err="1"/>
              <a:t>Eduke</a:t>
            </a:r>
            <a:r>
              <a:rPr lang="en-US" dirty="0"/>
              <a:t> requires:</a:t>
            </a:r>
          </a:p>
          <a:p>
            <a:pPr>
              <a:buFont typeface="Arial" panose="020B0604020202020204" pitchFamily="34" charset="0"/>
              <a:buChar char="•"/>
            </a:pPr>
            <a:r>
              <a:rPr lang="en-US" b="1" dirty="0"/>
              <a:t>Processor</a:t>
            </a:r>
            <a:r>
              <a:rPr lang="en-US" dirty="0"/>
              <a:t> – Intel Core i3 or higher.</a:t>
            </a:r>
          </a:p>
          <a:p>
            <a:pPr>
              <a:buFont typeface="Arial" panose="020B0604020202020204" pitchFamily="34" charset="0"/>
              <a:buChar char="•"/>
            </a:pPr>
            <a:r>
              <a:rPr lang="en-US" b="1" dirty="0"/>
              <a:t>RAM</a:t>
            </a:r>
            <a:r>
              <a:rPr lang="en-US" dirty="0"/>
              <a:t> – At least 4GB (8GB recommended for smooth performance).</a:t>
            </a:r>
          </a:p>
          <a:p>
            <a:pPr>
              <a:buFont typeface="Arial" panose="020B0604020202020204" pitchFamily="34" charset="0"/>
              <a:buChar char="•"/>
            </a:pPr>
            <a:r>
              <a:rPr lang="en-US" b="1" dirty="0"/>
              <a:t>Storage</a:t>
            </a:r>
            <a:r>
              <a:rPr lang="en-US" dirty="0"/>
              <a:t> – Minimum 20GB of free space.</a:t>
            </a:r>
          </a:p>
          <a:p>
            <a:pPr>
              <a:buFont typeface="Arial" panose="020B0604020202020204" pitchFamily="34" charset="0"/>
              <a:buChar char="•"/>
            </a:pPr>
            <a:r>
              <a:rPr lang="en-US" b="1" dirty="0"/>
              <a:t>Internet</a:t>
            </a:r>
            <a:r>
              <a:rPr lang="en-US" dirty="0"/>
              <a:t> – A stable connection for online access.</a:t>
            </a:r>
          </a:p>
          <a:p>
            <a:r>
              <a:rPr lang="en-US" dirty="0"/>
              <a:t>These hardware requirements ensure efficient functioning across different devices.</a:t>
            </a:r>
          </a:p>
          <a:p>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10</a:t>
            </a:fld>
            <a:endParaRPr lang="en-IN"/>
          </a:p>
        </p:txBody>
      </p:sp>
    </p:spTree>
    <p:extLst>
      <p:ext uri="{BB962C8B-B14F-4D97-AF65-F5344CB8AC3E}">
        <p14:creationId xmlns:p14="http://schemas.microsoft.com/office/powerpoint/2010/main" val="3636136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Class Diagram</a:t>
            </a:r>
            <a:r>
              <a:rPr lang="en-US" dirty="0"/>
              <a:t> – Shows the relationships between different entities in the system.</a:t>
            </a:r>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11</a:t>
            </a:fld>
            <a:endParaRPr lang="en-IN"/>
          </a:p>
        </p:txBody>
      </p:sp>
    </p:spTree>
    <p:extLst>
      <p:ext uri="{BB962C8B-B14F-4D97-AF65-F5344CB8AC3E}">
        <p14:creationId xmlns:p14="http://schemas.microsoft.com/office/powerpoint/2010/main" val="961268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Case Diagram</a:t>
            </a:r>
            <a:r>
              <a:rPr lang="en-US" dirty="0"/>
              <a:t> – Displays how different users interact with </a:t>
            </a:r>
            <a:r>
              <a:rPr lang="en-US" dirty="0" err="1"/>
              <a:t>Eduke</a:t>
            </a:r>
            <a:r>
              <a:rPr lang="en-US" dirty="0"/>
              <a:t>.</a:t>
            </a:r>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12</a:t>
            </a:fld>
            <a:endParaRPr lang="en-IN"/>
          </a:p>
        </p:txBody>
      </p:sp>
    </p:spTree>
    <p:extLst>
      <p:ext uri="{BB962C8B-B14F-4D97-AF65-F5344CB8AC3E}">
        <p14:creationId xmlns:p14="http://schemas.microsoft.com/office/powerpoint/2010/main" val="833605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Activity &amp; Sequence Diagrams</a:t>
            </a:r>
            <a:r>
              <a:rPr lang="en-US" dirty="0"/>
              <a:t> – Illustrate various processes such as authentication, class management, and student activities.</a:t>
            </a:r>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13</a:t>
            </a:fld>
            <a:endParaRPr lang="en-IN"/>
          </a:p>
        </p:txBody>
      </p:sp>
    </p:spTree>
    <p:extLst>
      <p:ext uri="{BB962C8B-B14F-4D97-AF65-F5344CB8AC3E}">
        <p14:creationId xmlns:p14="http://schemas.microsoft.com/office/powerpoint/2010/main" val="1460928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diagrams help in understanding the system’s technical architecture and functionality.</a:t>
            </a:r>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25</a:t>
            </a:fld>
            <a:endParaRPr lang="en-IN"/>
          </a:p>
        </p:txBody>
      </p:sp>
    </p:spTree>
    <p:extLst>
      <p:ext uri="{BB962C8B-B14F-4D97-AF65-F5344CB8AC3E}">
        <p14:creationId xmlns:p14="http://schemas.microsoft.com/office/powerpoint/2010/main" val="2872636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Eduke</a:t>
            </a:r>
            <a:r>
              <a:rPr lang="en-US" dirty="0"/>
              <a:t> will continue to evolve with new features, including:</a:t>
            </a:r>
          </a:p>
          <a:p>
            <a:pPr>
              <a:buFont typeface="Arial" panose="020B0604020202020204" pitchFamily="34" charset="0"/>
              <a:buChar char="•"/>
            </a:pPr>
            <a:r>
              <a:rPr lang="en-US" b="1" dirty="0"/>
              <a:t>Enhanced Security &amp; Role-Based Access</a:t>
            </a:r>
            <a:r>
              <a:rPr lang="en-US" dirty="0"/>
              <a:t> – Strengthening authentication methods.</a:t>
            </a:r>
          </a:p>
          <a:p>
            <a:pPr>
              <a:buFont typeface="Arial" panose="020B0604020202020204" pitchFamily="34" charset="0"/>
              <a:buChar char="•"/>
            </a:pPr>
            <a:r>
              <a:rPr lang="en-US" b="1" dirty="0"/>
              <a:t>Parent-Teacher Meeting Scheduler</a:t>
            </a:r>
            <a:r>
              <a:rPr lang="en-US" dirty="0"/>
              <a:t> – Facilitating better communication.</a:t>
            </a:r>
          </a:p>
          <a:p>
            <a:pPr>
              <a:buFont typeface="Arial" panose="020B0604020202020204" pitchFamily="34" charset="0"/>
              <a:buChar char="•"/>
            </a:pPr>
            <a:r>
              <a:rPr lang="en-US" b="1" dirty="0"/>
              <a:t>Mobile App Integration</a:t>
            </a:r>
            <a:r>
              <a:rPr lang="en-US" dirty="0"/>
              <a:t> – Developing an app for better accessibility.</a:t>
            </a:r>
          </a:p>
          <a:p>
            <a:pPr>
              <a:buFont typeface="Arial" panose="020B0604020202020204" pitchFamily="34" charset="0"/>
              <a:buChar char="•"/>
            </a:pPr>
            <a:r>
              <a:rPr lang="en-US" b="1" dirty="0"/>
              <a:t>Multi-Language Support</a:t>
            </a:r>
            <a:r>
              <a:rPr lang="en-US" dirty="0"/>
              <a:t> – Making the platform inclusive for diverse users.</a:t>
            </a:r>
          </a:p>
          <a:p>
            <a:pPr>
              <a:buFont typeface="Arial" panose="020B0604020202020204" pitchFamily="34" charset="0"/>
              <a:buChar char="•"/>
            </a:pPr>
            <a:r>
              <a:rPr lang="en-US" b="1" dirty="0"/>
              <a:t>Handwritten Notes Recognition</a:t>
            </a:r>
            <a:r>
              <a:rPr lang="en-US" dirty="0"/>
              <a:t> – Converting notes into digital text.</a:t>
            </a:r>
          </a:p>
          <a:p>
            <a:pPr>
              <a:buFont typeface="Arial" panose="020B0604020202020204" pitchFamily="34" charset="0"/>
              <a:buChar char="•"/>
            </a:pPr>
            <a:r>
              <a:rPr lang="en-US" b="1" dirty="0"/>
              <a:t>AI-Powered Study Planner</a:t>
            </a:r>
            <a:r>
              <a:rPr lang="en-US" dirty="0"/>
              <a:t> – Providing personalized study plans.</a:t>
            </a:r>
          </a:p>
          <a:p>
            <a:pPr>
              <a:buFont typeface="Arial" panose="020B0604020202020204" pitchFamily="34" charset="0"/>
              <a:buChar char="•"/>
            </a:pPr>
            <a:r>
              <a:rPr lang="en-US" b="1" dirty="0"/>
              <a:t>Gamified Learning</a:t>
            </a:r>
            <a:r>
              <a:rPr lang="en-US" dirty="0"/>
              <a:t> – Adding interactive features to keep students engaged.</a:t>
            </a:r>
          </a:p>
          <a:p>
            <a:r>
              <a:rPr lang="en-US" dirty="0"/>
              <a:t>These enhancements will make </a:t>
            </a:r>
            <a:r>
              <a:rPr lang="en-US" dirty="0" err="1"/>
              <a:t>Eduke</a:t>
            </a:r>
            <a:r>
              <a:rPr lang="en-US" dirty="0"/>
              <a:t> even more effective.</a:t>
            </a:r>
          </a:p>
          <a:p>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26</a:t>
            </a:fld>
            <a:endParaRPr lang="en-IN"/>
          </a:p>
        </p:txBody>
      </p:sp>
    </p:spTree>
    <p:extLst>
      <p:ext uri="{BB962C8B-B14F-4D97-AF65-F5344CB8AC3E}">
        <p14:creationId xmlns:p14="http://schemas.microsoft.com/office/powerpoint/2010/main" val="635113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Eduke</a:t>
            </a:r>
            <a:r>
              <a:rPr lang="en-US" dirty="0"/>
              <a:t> is an innovative AI-powered academic platform that enhances learning by providing data-driven insights. By integrating predictive analytics, structured communication, and role-based management, it bridges the gap between students, teachers, and parents.</a:t>
            </a:r>
          </a:p>
          <a:p>
            <a:r>
              <a:rPr lang="en-US" dirty="0"/>
              <a:t>With features like automated evaluations, adaptive learning recommendations, and real-time progress tracking, </a:t>
            </a:r>
            <a:r>
              <a:rPr lang="en-US" dirty="0" err="1"/>
              <a:t>Eduke</a:t>
            </a:r>
            <a:r>
              <a:rPr lang="en-US" dirty="0"/>
              <a:t> transforms traditional education into a smarter, more connected experience.</a:t>
            </a:r>
          </a:p>
          <a:p>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27</a:t>
            </a:fld>
            <a:endParaRPr lang="en-IN"/>
          </a:p>
        </p:txBody>
      </p:sp>
    </p:spTree>
    <p:extLst>
      <p:ext uri="{BB962C8B-B14F-4D97-AF65-F5344CB8AC3E}">
        <p14:creationId xmlns:p14="http://schemas.microsoft.com/office/powerpoint/2010/main" val="545830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all for your time and attention. </a:t>
            </a:r>
            <a:r>
              <a:rPr lang="en-US" dirty="0" err="1"/>
              <a:t>Eduke</a:t>
            </a:r>
            <a:r>
              <a:rPr lang="en-US" dirty="0"/>
              <a:t> is designed to revolutionize academic performance tracking, and I hope this presentation gave you valuable insights into its impact.</a:t>
            </a:r>
            <a:br>
              <a:rPr lang="en-US" dirty="0"/>
            </a:br>
            <a:r>
              <a:rPr lang="en-US" dirty="0"/>
              <a:t>I’d be happy to take any questions now.</a:t>
            </a:r>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28</a:t>
            </a:fld>
            <a:endParaRPr lang="en-IN"/>
          </a:p>
        </p:txBody>
      </p:sp>
    </p:spTree>
    <p:extLst>
      <p:ext uri="{BB962C8B-B14F-4D97-AF65-F5344CB8AC3E}">
        <p14:creationId xmlns:p14="http://schemas.microsoft.com/office/powerpoint/2010/main" val="1527567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Eduke</a:t>
            </a:r>
            <a:r>
              <a:rPr lang="en-US" dirty="0"/>
              <a:t> is a web-based AI-powered system designed to enhance the learning experience for students, teachers, and parents. It analyzes academic data, such as attendance, marks, and student behavior, to provide predictive insights. Key features include AI-based performance prediction, an automated grading system for quizzes, an advanced chatbot for academic guidance, auto-generated reports, and an adaptive learning system that personalizes study recommendations. By enabling seamless communication, </a:t>
            </a:r>
            <a:r>
              <a:rPr lang="en-US" dirty="0" err="1"/>
              <a:t>Eduke</a:t>
            </a:r>
            <a:r>
              <a:rPr lang="en-US" dirty="0"/>
              <a:t> aims to revolutionize student success monitoring.</a:t>
            </a:r>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2</a:t>
            </a:fld>
            <a:endParaRPr lang="en-IN"/>
          </a:p>
        </p:txBody>
      </p:sp>
    </p:spTree>
    <p:extLst>
      <p:ext uri="{BB962C8B-B14F-4D97-AF65-F5344CB8AC3E}">
        <p14:creationId xmlns:p14="http://schemas.microsoft.com/office/powerpoint/2010/main" val="2898576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Eduke</a:t>
            </a:r>
            <a:r>
              <a:rPr lang="en-US" dirty="0"/>
              <a:t> is designed to serve multiple users:</a:t>
            </a:r>
          </a:p>
          <a:p>
            <a:pPr>
              <a:buFont typeface="Arial" panose="020B0604020202020204" pitchFamily="34" charset="0"/>
              <a:buChar char="•"/>
            </a:pPr>
            <a:r>
              <a:rPr lang="en-US" b="1" dirty="0"/>
              <a:t>Admin</a:t>
            </a:r>
            <a:r>
              <a:rPr lang="en-US" dirty="0"/>
              <a:t> manages the system, adding and overseeing classes and teachers.</a:t>
            </a:r>
          </a:p>
          <a:p>
            <a:pPr>
              <a:buFont typeface="Arial" panose="020B0604020202020204" pitchFamily="34" charset="0"/>
              <a:buChar char="•"/>
            </a:pPr>
            <a:r>
              <a:rPr lang="en-US" b="1" dirty="0"/>
              <a:t>Class Head (Teacher)</a:t>
            </a:r>
            <a:r>
              <a:rPr lang="en-US" dirty="0"/>
              <a:t> is responsible for managing students and subjects in a class.</a:t>
            </a:r>
          </a:p>
          <a:p>
            <a:pPr>
              <a:buFont typeface="Arial" panose="020B0604020202020204" pitchFamily="34" charset="0"/>
              <a:buChar char="•"/>
            </a:pPr>
            <a:r>
              <a:rPr lang="en-US" b="1" dirty="0"/>
              <a:t>Subject Head</a:t>
            </a:r>
            <a:r>
              <a:rPr lang="en-US" dirty="0"/>
              <a:t> handles subject-specific activities like assessments and study materials.</a:t>
            </a:r>
          </a:p>
          <a:p>
            <a:pPr>
              <a:buFont typeface="Arial" panose="020B0604020202020204" pitchFamily="34" charset="0"/>
              <a:buChar char="•"/>
            </a:pPr>
            <a:r>
              <a:rPr lang="en-US" b="1" dirty="0"/>
              <a:t>Students</a:t>
            </a:r>
            <a:r>
              <a:rPr lang="en-US" dirty="0"/>
              <a:t> access study materials, submit assignments, and participate in quizzes.</a:t>
            </a:r>
          </a:p>
          <a:p>
            <a:pPr>
              <a:buFont typeface="Arial" panose="020B0604020202020204" pitchFamily="34" charset="0"/>
              <a:buChar char="•"/>
            </a:pPr>
            <a:r>
              <a:rPr lang="en-US" b="1" dirty="0"/>
              <a:t>Parents</a:t>
            </a:r>
            <a:r>
              <a:rPr lang="en-US" dirty="0"/>
              <a:t> monitor their child's academic progress and communicate with teachers.</a:t>
            </a:r>
          </a:p>
          <a:p>
            <a:r>
              <a:rPr lang="en-US" dirty="0"/>
              <a:t>Each user has a distinct role in making </a:t>
            </a:r>
            <a:r>
              <a:rPr lang="en-US" b="1" dirty="0" err="1"/>
              <a:t>Eduke</a:t>
            </a:r>
            <a:r>
              <a:rPr lang="en-US" dirty="0"/>
              <a:t> an effective academic management system.</a:t>
            </a:r>
          </a:p>
          <a:p>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3</a:t>
            </a:fld>
            <a:endParaRPr lang="en-IN"/>
          </a:p>
        </p:txBody>
      </p:sp>
    </p:spTree>
    <p:extLst>
      <p:ext uri="{BB962C8B-B14F-4D97-AF65-F5344CB8AC3E}">
        <p14:creationId xmlns:p14="http://schemas.microsoft.com/office/powerpoint/2010/main" val="637301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Admin</a:t>
            </a:r>
            <a:r>
              <a:rPr lang="en-US" dirty="0"/>
              <a:t> plays the central role in managing </a:t>
            </a:r>
            <a:r>
              <a:rPr lang="en-US" dirty="0" err="1"/>
              <a:t>Eduke</a:t>
            </a:r>
            <a:r>
              <a:rPr lang="en-US" dirty="0"/>
              <a:t>. This role is typically held by the institution's management.</a:t>
            </a:r>
          </a:p>
          <a:p>
            <a:pPr>
              <a:buFont typeface="Arial" panose="020B0604020202020204" pitchFamily="34" charset="0"/>
              <a:buChar char="•"/>
            </a:pPr>
            <a:r>
              <a:rPr lang="en-US" b="1" dirty="0"/>
              <a:t>User Management</a:t>
            </a:r>
            <a:r>
              <a:rPr lang="en-US" dirty="0"/>
              <a:t> – Admins add, update, and remove class heads.</a:t>
            </a:r>
          </a:p>
          <a:p>
            <a:pPr>
              <a:buFont typeface="Arial" panose="020B0604020202020204" pitchFamily="34" charset="0"/>
              <a:buChar char="•"/>
            </a:pPr>
            <a:r>
              <a:rPr lang="en-US" b="1" dirty="0"/>
              <a:t>Class Management</a:t>
            </a:r>
            <a:r>
              <a:rPr lang="en-US" dirty="0"/>
              <a:t> – They create and manage class structures and curricula.</a:t>
            </a:r>
          </a:p>
          <a:p>
            <a:pPr>
              <a:buFont typeface="Arial" panose="020B0604020202020204" pitchFamily="34" charset="0"/>
              <a:buChar char="•"/>
            </a:pPr>
            <a:r>
              <a:rPr lang="en-US" b="1" dirty="0"/>
              <a:t>System Monitoring</a:t>
            </a:r>
            <a:r>
              <a:rPr lang="en-US" dirty="0"/>
              <a:t> – Ensures smooth operation and security.</a:t>
            </a:r>
          </a:p>
          <a:p>
            <a:pPr>
              <a:buFont typeface="Arial" panose="020B0604020202020204" pitchFamily="34" charset="0"/>
              <a:buChar char="•"/>
            </a:pPr>
            <a:r>
              <a:rPr lang="en-US" b="1" dirty="0"/>
              <a:t>Data Oversight</a:t>
            </a:r>
            <a:r>
              <a:rPr lang="en-US" dirty="0"/>
              <a:t> – Tracks academic records, teacher assignments, and analytics.</a:t>
            </a:r>
          </a:p>
          <a:p>
            <a:r>
              <a:rPr lang="en-US" dirty="0"/>
              <a:t>Admins maintain the overall structure and functionality of the platform.</a:t>
            </a:r>
          </a:p>
          <a:p>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4</a:t>
            </a:fld>
            <a:endParaRPr lang="en-IN"/>
          </a:p>
        </p:txBody>
      </p:sp>
    </p:spTree>
    <p:extLst>
      <p:ext uri="{BB962C8B-B14F-4D97-AF65-F5344CB8AC3E}">
        <p14:creationId xmlns:p14="http://schemas.microsoft.com/office/powerpoint/2010/main" val="1411159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Class Head</a:t>
            </a:r>
            <a:r>
              <a:rPr lang="en-US" dirty="0"/>
              <a:t> acts as the main teacher for a class and ensures smooth academic operations.</a:t>
            </a:r>
          </a:p>
          <a:p>
            <a:pPr>
              <a:buFont typeface="Arial" panose="020B0604020202020204" pitchFamily="34" charset="0"/>
              <a:buChar char="•"/>
            </a:pPr>
            <a:r>
              <a:rPr lang="en-US" b="1" dirty="0"/>
              <a:t>Student Management</a:t>
            </a:r>
            <a:r>
              <a:rPr lang="en-US" dirty="0"/>
              <a:t> – Adds, updates, and removes student records.</a:t>
            </a:r>
          </a:p>
          <a:p>
            <a:pPr>
              <a:buFont typeface="Arial" panose="020B0604020202020204" pitchFamily="34" charset="0"/>
              <a:buChar char="•"/>
            </a:pPr>
            <a:r>
              <a:rPr lang="en-US" b="1" dirty="0"/>
              <a:t>Academic Oversight</a:t>
            </a:r>
            <a:r>
              <a:rPr lang="en-US" dirty="0"/>
              <a:t> – Assigns subjects and subject heads, ensuring proper curriculum delivery.</a:t>
            </a:r>
          </a:p>
          <a:p>
            <a:pPr>
              <a:buFont typeface="Arial" panose="020B0604020202020204" pitchFamily="34" charset="0"/>
              <a:buChar char="•"/>
            </a:pPr>
            <a:r>
              <a:rPr lang="en-US" b="1" dirty="0"/>
              <a:t>Study Material Management</a:t>
            </a:r>
            <a:r>
              <a:rPr lang="en-US" dirty="0"/>
              <a:t> – Uploads learning resources and announcements.</a:t>
            </a:r>
          </a:p>
          <a:p>
            <a:pPr>
              <a:buFont typeface="Arial" panose="020B0604020202020204" pitchFamily="34" charset="0"/>
              <a:buChar char="•"/>
            </a:pPr>
            <a:r>
              <a:rPr lang="en-US" b="1" dirty="0"/>
              <a:t>Communication</a:t>
            </a:r>
            <a:r>
              <a:rPr lang="en-US" dirty="0"/>
              <a:t> – Uses </a:t>
            </a:r>
            <a:r>
              <a:rPr lang="en-US" dirty="0" err="1"/>
              <a:t>Eduke</a:t>
            </a:r>
            <a:r>
              <a:rPr lang="en-US" dirty="0"/>
              <a:t> Chat to interact with students, parents, and subject teachers.</a:t>
            </a:r>
          </a:p>
          <a:p>
            <a:r>
              <a:rPr lang="en-US" dirty="0"/>
              <a:t>Class heads play a vital role in bridging communication between students, parents, and the school.</a:t>
            </a:r>
          </a:p>
          <a:p>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5</a:t>
            </a:fld>
            <a:endParaRPr lang="en-IN"/>
          </a:p>
        </p:txBody>
      </p:sp>
    </p:spTree>
    <p:extLst>
      <p:ext uri="{BB962C8B-B14F-4D97-AF65-F5344CB8AC3E}">
        <p14:creationId xmlns:p14="http://schemas.microsoft.com/office/powerpoint/2010/main" val="3661360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Subject Head</a:t>
            </a:r>
            <a:r>
              <a:rPr lang="en-US" dirty="0"/>
              <a:t> focuses on subject-specific activities.</a:t>
            </a:r>
          </a:p>
          <a:p>
            <a:pPr>
              <a:buFont typeface="Arial" panose="020B0604020202020204" pitchFamily="34" charset="0"/>
              <a:buChar char="•"/>
            </a:pPr>
            <a:r>
              <a:rPr lang="en-US" b="1" dirty="0"/>
              <a:t>Content Management</a:t>
            </a:r>
            <a:r>
              <a:rPr lang="en-US" dirty="0"/>
              <a:t> – Uploads study materials and subject-related announcements.</a:t>
            </a:r>
          </a:p>
          <a:p>
            <a:pPr>
              <a:buFont typeface="Arial" panose="020B0604020202020204" pitchFamily="34" charset="0"/>
              <a:buChar char="•"/>
            </a:pPr>
            <a:r>
              <a:rPr lang="en-US" b="1" dirty="0"/>
              <a:t>Student Support &amp; Communication</a:t>
            </a:r>
            <a:r>
              <a:rPr lang="en-US" dirty="0"/>
              <a:t> – Assists students and collaborates with parents, class heads, and other subject teachers through </a:t>
            </a:r>
            <a:r>
              <a:rPr lang="en-US" dirty="0" err="1"/>
              <a:t>Eduke</a:t>
            </a:r>
            <a:r>
              <a:rPr lang="en-US" dirty="0"/>
              <a:t> Chat.</a:t>
            </a:r>
          </a:p>
          <a:p>
            <a:pPr>
              <a:buFont typeface="Arial" panose="020B0604020202020204" pitchFamily="34" charset="0"/>
              <a:buChar char="•"/>
            </a:pPr>
            <a:r>
              <a:rPr lang="en-US" b="1" dirty="0"/>
              <a:t>Assessments &amp; Evaluations</a:t>
            </a:r>
            <a:r>
              <a:rPr lang="en-US" dirty="0"/>
              <a:t> – Conducts quizzes, tracks attendance, and uploads exam marks.</a:t>
            </a:r>
          </a:p>
          <a:p>
            <a:pPr>
              <a:buFont typeface="Arial" panose="020B0604020202020204" pitchFamily="34" charset="0"/>
              <a:buChar char="•"/>
            </a:pPr>
            <a:r>
              <a:rPr lang="en-US" b="1" dirty="0"/>
              <a:t>Observation &amp; Evaluation</a:t>
            </a:r>
            <a:r>
              <a:rPr lang="en-US" dirty="0"/>
              <a:t> – Provides structured feedback on student performance.</a:t>
            </a:r>
          </a:p>
          <a:p>
            <a:r>
              <a:rPr lang="en-US" dirty="0"/>
              <a:t>This role ensures that subject knowledge is well managed and delivered effectively.</a:t>
            </a:r>
          </a:p>
          <a:p>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6</a:t>
            </a:fld>
            <a:endParaRPr lang="en-IN"/>
          </a:p>
        </p:txBody>
      </p:sp>
    </p:spTree>
    <p:extLst>
      <p:ext uri="{BB962C8B-B14F-4D97-AF65-F5344CB8AC3E}">
        <p14:creationId xmlns:p14="http://schemas.microsoft.com/office/powerpoint/2010/main" val="1505746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Students</a:t>
            </a:r>
            <a:r>
              <a:rPr lang="en-US" dirty="0"/>
              <a:t> are the primary users of </a:t>
            </a:r>
            <a:r>
              <a:rPr lang="en-US" dirty="0" err="1"/>
              <a:t>Eduke</a:t>
            </a:r>
            <a:r>
              <a:rPr lang="en-US" dirty="0"/>
              <a:t>, benefiting from its various features.</a:t>
            </a:r>
          </a:p>
          <a:p>
            <a:pPr>
              <a:buFont typeface="Arial" panose="020B0604020202020204" pitchFamily="34" charset="0"/>
              <a:buChar char="•"/>
            </a:pPr>
            <a:r>
              <a:rPr lang="en-US" b="1" dirty="0"/>
              <a:t>Study Resources</a:t>
            </a:r>
            <a:r>
              <a:rPr lang="en-US" dirty="0"/>
              <a:t> – Access to study materials, quizzes, and assignments.</a:t>
            </a:r>
          </a:p>
          <a:p>
            <a:pPr>
              <a:buFont typeface="Arial" panose="020B0604020202020204" pitchFamily="34" charset="0"/>
              <a:buChar char="•"/>
            </a:pPr>
            <a:r>
              <a:rPr lang="en-US" b="1" dirty="0"/>
              <a:t>Communication</a:t>
            </a:r>
            <a:r>
              <a:rPr lang="en-US" dirty="0"/>
              <a:t> – Uses </a:t>
            </a:r>
            <a:r>
              <a:rPr lang="en-US" dirty="0" err="1"/>
              <a:t>Eduke</a:t>
            </a:r>
            <a:r>
              <a:rPr lang="en-US" dirty="0"/>
              <a:t> Chat to interact with class heads and subject heads for academic support.</a:t>
            </a:r>
          </a:p>
          <a:p>
            <a:pPr>
              <a:buFont typeface="Arial" panose="020B0604020202020204" pitchFamily="34" charset="0"/>
              <a:buChar char="•"/>
            </a:pPr>
            <a:r>
              <a:rPr lang="en-US" b="1" dirty="0"/>
              <a:t>Performance Tracking</a:t>
            </a:r>
            <a:r>
              <a:rPr lang="en-US" dirty="0"/>
              <a:t> – Views marks, attendance, and progress reports.</a:t>
            </a:r>
          </a:p>
          <a:p>
            <a:pPr>
              <a:buFont typeface="Arial" panose="020B0604020202020204" pitchFamily="34" charset="0"/>
              <a:buChar char="•"/>
            </a:pPr>
            <a:r>
              <a:rPr lang="en-US" b="1" dirty="0"/>
              <a:t>Quizzes &amp; Assignments</a:t>
            </a:r>
            <a:r>
              <a:rPr lang="en-US" dirty="0"/>
              <a:t> – Completes assessments and submits assignments digitally.</a:t>
            </a:r>
          </a:p>
          <a:p>
            <a:r>
              <a:rPr lang="en-US" dirty="0" err="1"/>
              <a:t>Eduke</a:t>
            </a:r>
            <a:r>
              <a:rPr lang="en-US" dirty="0"/>
              <a:t> empowers students to take control of their learning journey with structured academic support.</a:t>
            </a:r>
          </a:p>
          <a:p>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7</a:t>
            </a:fld>
            <a:endParaRPr lang="en-IN"/>
          </a:p>
        </p:txBody>
      </p:sp>
    </p:spTree>
    <p:extLst>
      <p:ext uri="{BB962C8B-B14F-4D97-AF65-F5344CB8AC3E}">
        <p14:creationId xmlns:p14="http://schemas.microsoft.com/office/powerpoint/2010/main" val="4170551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Parents</a:t>
            </a:r>
            <a:r>
              <a:rPr lang="en-US" dirty="0"/>
              <a:t> play a crucial role in a student’s academic progress. </a:t>
            </a:r>
            <a:r>
              <a:rPr lang="en-US" dirty="0" err="1"/>
              <a:t>Eduke</a:t>
            </a:r>
            <a:r>
              <a:rPr lang="en-US" dirty="0"/>
              <a:t> provides them with tools to stay informed.</a:t>
            </a:r>
          </a:p>
          <a:p>
            <a:pPr>
              <a:buFont typeface="Arial" panose="020B0604020202020204" pitchFamily="34" charset="0"/>
              <a:buChar char="•"/>
            </a:pPr>
            <a:r>
              <a:rPr lang="en-US" b="1" dirty="0"/>
              <a:t>Progress Monitoring</a:t>
            </a:r>
            <a:r>
              <a:rPr lang="en-US" dirty="0"/>
              <a:t> – Tracks attendance, marks, and feedback.</a:t>
            </a:r>
          </a:p>
          <a:p>
            <a:pPr>
              <a:buFont typeface="Arial" panose="020B0604020202020204" pitchFamily="34" charset="0"/>
              <a:buChar char="•"/>
            </a:pPr>
            <a:r>
              <a:rPr lang="en-US" b="1" dirty="0"/>
              <a:t>Communication with Teachers</a:t>
            </a:r>
            <a:r>
              <a:rPr lang="en-US" dirty="0"/>
              <a:t> – Uses </a:t>
            </a:r>
            <a:r>
              <a:rPr lang="en-US" dirty="0" err="1"/>
              <a:t>Eduke</a:t>
            </a:r>
            <a:r>
              <a:rPr lang="en-US" dirty="0"/>
              <a:t> Chat to interact with the class head.</a:t>
            </a:r>
          </a:p>
          <a:p>
            <a:pPr>
              <a:buFont typeface="Arial" panose="020B0604020202020204" pitchFamily="34" charset="0"/>
              <a:buChar char="•"/>
            </a:pPr>
            <a:r>
              <a:rPr lang="en-US" b="1" dirty="0"/>
              <a:t>Feedback &amp; Support</a:t>
            </a:r>
            <a:r>
              <a:rPr lang="en-US" dirty="0"/>
              <a:t> – Shares insights on the student’s learning habits.</a:t>
            </a:r>
          </a:p>
          <a:p>
            <a:pPr>
              <a:buFont typeface="Arial" panose="020B0604020202020204" pitchFamily="34" charset="0"/>
              <a:buChar char="•"/>
            </a:pPr>
            <a:r>
              <a:rPr lang="en-US" b="1" dirty="0"/>
              <a:t>Observation &amp; Evaluation</a:t>
            </a:r>
            <a:r>
              <a:rPr lang="en-US" dirty="0"/>
              <a:t> – Submits evaluations about the student's study habits, participation, and challenges to help teachers provide better support.</a:t>
            </a:r>
          </a:p>
          <a:p>
            <a:r>
              <a:rPr lang="en-US" dirty="0"/>
              <a:t>With </a:t>
            </a:r>
            <a:r>
              <a:rPr lang="en-US" dirty="0" err="1"/>
              <a:t>Eduke</a:t>
            </a:r>
            <a:r>
              <a:rPr lang="en-US" dirty="0"/>
              <a:t>, parents are more involved in their child’s education.</a:t>
            </a:r>
          </a:p>
          <a:p>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8</a:t>
            </a:fld>
            <a:endParaRPr lang="en-IN"/>
          </a:p>
        </p:txBody>
      </p:sp>
    </p:spTree>
    <p:extLst>
      <p:ext uri="{BB962C8B-B14F-4D97-AF65-F5344CB8AC3E}">
        <p14:creationId xmlns:p14="http://schemas.microsoft.com/office/powerpoint/2010/main" val="1786767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Eduke</a:t>
            </a:r>
            <a:r>
              <a:rPr lang="en-IN" dirty="0"/>
              <a:t> is a web-based system and requires the following software:</a:t>
            </a:r>
          </a:p>
          <a:p>
            <a:pPr>
              <a:buFont typeface="Arial" panose="020B0604020202020204" pitchFamily="34" charset="0"/>
              <a:buChar char="•"/>
            </a:pPr>
            <a:r>
              <a:rPr lang="en-IN" b="1" dirty="0"/>
              <a:t>Operating System</a:t>
            </a:r>
            <a:r>
              <a:rPr lang="en-IN" dirty="0"/>
              <a:t> – Windows 10/11, Linux, macOS.</a:t>
            </a:r>
          </a:p>
          <a:p>
            <a:pPr>
              <a:buFont typeface="Arial" panose="020B0604020202020204" pitchFamily="34" charset="0"/>
              <a:buChar char="•"/>
            </a:pPr>
            <a:r>
              <a:rPr lang="en-IN" b="1" dirty="0"/>
              <a:t>Browser</a:t>
            </a:r>
            <a:r>
              <a:rPr lang="en-IN" dirty="0"/>
              <a:t> – Google Chrome, Brave, Firefox, Edge.</a:t>
            </a:r>
          </a:p>
          <a:p>
            <a:pPr>
              <a:buFont typeface="Arial" panose="020B0604020202020204" pitchFamily="34" charset="0"/>
              <a:buChar char="•"/>
            </a:pPr>
            <a:r>
              <a:rPr lang="en-IN" b="1" dirty="0"/>
              <a:t>Backend</a:t>
            </a:r>
            <a:r>
              <a:rPr lang="en-IN" dirty="0"/>
              <a:t> – Developed using Python (Django).</a:t>
            </a:r>
          </a:p>
          <a:p>
            <a:pPr>
              <a:buFont typeface="Arial" panose="020B0604020202020204" pitchFamily="34" charset="0"/>
              <a:buChar char="•"/>
            </a:pPr>
            <a:r>
              <a:rPr lang="en-IN" b="1" dirty="0"/>
              <a:t>Database</a:t>
            </a:r>
            <a:r>
              <a:rPr lang="en-IN" dirty="0"/>
              <a:t> – MySQL.</a:t>
            </a:r>
          </a:p>
          <a:p>
            <a:pPr>
              <a:buFont typeface="Arial" panose="020B0604020202020204" pitchFamily="34" charset="0"/>
              <a:buChar char="•"/>
            </a:pPr>
            <a:r>
              <a:rPr lang="en-IN" b="1" dirty="0"/>
              <a:t>Frontend</a:t>
            </a:r>
            <a:r>
              <a:rPr lang="en-IN" dirty="0"/>
              <a:t> – Built with HTML, </a:t>
            </a:r>
            <a:r>
              <a:rPr lang="en-IN" dirty="0" err="1"/>
              <a:t>TailwindCSS</a:t>
            </a:r>
            <a:r>
              <a:rPr lang="en-IN" dirty="0"/>
              <a:t>, and JavaScript.</a:t>
            </a:r>
          </a:p>
          <a:p>
            <a:pPr>
              <a:buFont typeface="Arial" panose="020B0604020202020204" pitchFamily="34" charset="0"/>
              <a:buChar char="•"/>
            </a:pPr>
            <a:r>
              <a:rPr lang="en-IN" b="1" dirty="0"/>
              <a:t>Tools Used</a:t>
            </a:r>
            <a:r>
              <a:rPr lang="en-IN" dirty="0"/>
              <a:t> – VS Code for development and Canva for design.</a:t>
            </a:r>
          </a:p>
          <a:p>
            <a:r>
              <a:rPr lang="en-IN" dirty="0"/>
              <a:t>These technologies ensure a smooth and scalable system.</a:t>
            </a:r>
          </a:p>
          <a:p>
            <a:endParaRPr lang="en-IN" dirty="0"/>
          </a:p>
        </p:txBody>
      </p:sp>
      <p:sp>
        <p:nvSpPr>
          <p:cNvPr id="4" name="Slide Number Placeholder 3"/>
          <p:cNvSpPr>
            <a:spLocks noGrp="1"/>
          </p:cNvSpPr>
          <p:nvPr>
            <p:ph type="sldNum" sz="quarter" idx="5"/>
          </p:nvPr>
        </p:nvSpPr>
        <p:spPr/>
        <p:txBody>
          <a:bodyPr/>
          <a:lstStyle/>
          <a:p>
            <a:fld id="{BA1461B3-D5DB-4ED3-B866-56AB1A9DB28B}" type="slidenum">
              <a:rPr lang="en-IN" smtClean="0"/>
              <a:t>9</a:t>
            </a:fld>
            <a:endParaRPr lang="en-IN"/>
          </a:p>
        </p:txBody>
      </p:sp>
    </p:spTree>
    <p:extLst>
      <p:ext uri="{BB962C8B-B14F-4D97-AF65-F5344CB8AC3E}">
        <p14:creationId xmlns:p14="http://schemas.microsoft.com/office/powerpoint/2010/main" val="3951082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8.sv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4.sv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6.sv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4.png"/><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sv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3.svg"/><Relationship Id="rId3" Type="http://schemas.openxmlformats.org/officeDocument/2006/relationships/image" Target="../media/image6.png"/><Relationship Id="rId7" Type="http://schemas.openxmlformats.org/officeDocument/2006/relationships/image" Target="../media/image38.svg"/><Relationship Id="rId12"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hyperlink" Target="mailto:sainsaburaj@depaul.edu.in" TargetMode="External"/><Relationship Id="rId5" Type="http://schemas.openxmlformats.org/officeDocument/2006/relationships/image" Target="../media/image36.svg"/><Relationship Id="rId10" Type="http://schemas.openxmlformats.org/officeDocument/2006/relationships/hyperlink" Target="http://www.github.com/theRealSain/eduke" TargetMode="External"/><Relationship Id="rId4" Type="http://schemas.openxmlformats.org/officeDocument/2006/relationships/image" Target="../media/image35.png"/><Relationship Id="rId9" Type="http://schemas.openxmlformats.org/officeDocument/2006/relationships/image" Target="../media/image40.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svg"/><Relationship Id="rId3" Type="http://schemas.openxmlformats.org/officeDocument/2006/relationships/image" Target="../media/image4.png"/><Relationship Id="rId7" Type="http://schemas.openxmlformats.org/officeDocument/2006/relationships/image" Target="../media/image8.svg"/><Relationship Id="rId12"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4642001" y="-2255350"/>
            <a:ext cx="12998433" cy="14351703"/>
            <a:chOff x="0" y="0"/>
            <a:chExt cx="3423456" cy="3779872"/>
          </a:xfrm>
        </p:grpSpPr>
        <p:sp>
          <p:nvSpPr>
            <p:cNvPr id="3" name="Freeform 3"/>
            <p:cNvSpPr/>
            <p:nvPr/>
          </p:nvSpPr>
          <p:spPr>
            <a:xfrm>
              <a:off x="0" y="0"/>
              <a:ext cx="3423455" cy="3779872"/>
            </a:xfrm>
            <a:custGeom>
              <a:avLst/>
              <a:gdLst/>
              <a:ahLst/>
              <a:cxnLst/>
              <a:rect l="l" t="t" r="r" b="b"/>
              <a:pathLst>
                <a:path w="3423455" h="3779872">
                  <a:moveTo>
                    <a:pt x="0" y="0"/>
                  </a:moveTo>
                  <a:lnTo>
                    <a:pt x="3423455" y="0"/>
                  </a:lnTo>
                  <a:lnTo>
                    <a:pt x="3423455" y="3779872"/>
                  </a:lnTo>
                  <a:lnTo>
                    <a:pt x="0" y="3779872"/>
                  </a:lnTo>
                  <a:close/>
                </a:path>
              </a:pathLst>
            </a:custGeom>
            <a:gradFill rotWithShape="1">
              <a:gsLst>
                <a:gs pos="0">
                  <a:srgbClr val="9A76FF">
                    <a:alpha val="100000"/>
                  </a:srgbClr>
                </a:gs>
                <a:gs pos="100000">
                  <a:srgbClr val="FFFFFF">
                    <a:alpha val="100000"/>
                  </a:srgbClr>
                </a:gs>
              </a:gsLst>
              <a:lin ang="5400000"/>
            </a:gradFill>
          </p:spPr>
        </p:sp>
        <p:sp>
          <p:nvSpPr>
            <p:cNvPr id="4" name="TextBox 4"/>
            <p:cNvSpPr txBox="1"/>
            <p:nvPr/>
          </p:nvSpPr>
          <p:spPr>
            <a:xfrm>
              <a:off x="0" y="-38100"/>
              <a:ext cx="3423456" cy="381797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037416" y="457315"/>
            <a:ext cx="8926372" cy="8926372"/>
          </a:xfrm>
          <a:custGeom>
            <a:avLst/>
            <a:gdLst/>
            <a:ahLst/>
            <a:cxnLst/>
            <a:rect l="l" t="t" r="r" b="b"/>
            <a:pathLst>
              <a:path w="8926372" h="8926372">
                <a:moveTo>
                  <a:pt x="0" y="0"/>
                </a:moveTo>
                <a:lnTo>
                  <a:pt x="8926372" y="0"/>
                </a:lnTo>
                <a:lnTo>
                  <a:pt x="8926372" y="8926372"/>
                </a:lnTo>
                <a:lnTo>
                  <a:pt x="0" y="8926372"/>
                </a:lnTo>
                <a:lnTo>
                  <a:pt x="0" y="0"/>
                </a:lnTo>
                <a:close/>
              </a:path>
            </a:pathLst>
          </a:custGeom>
          <a:blipFill>
            <a:blip r:embed="rId3"/>
            <a:stretch>
              <a:fillRect/>
            </a:stretch>
          </a:blipFill>
        </p:spPr>
      </p:sp>
      <p:sp>
        <p:nvSpPr>
          <p:cNvPr id="6" name="TextBox 6"/>
          <p:cNvSpPr txBox="1"/>
          <p:nvPr/>
        </p:nvSpPr>
        <p:spPr>
          <a:xfrm>
            <a:off x="1354942" y="3982913"/>
            <a:ext cx="7254721" cy="1651458"/>
          </a:xfrm>
          <a:prstGeom prst="rect">
            <a:avLst/>
          </a:prstGeom>
        </p:spPr>
        <p:txBody>
          <a:bodyPr lIns="0" tIns="0" rIns="0" bIns="0" rtlCol="0" anchor="t">
            <a:spAutoFit/>
          </a:bodyPr>
          <a:lstStyle/>
          <a:p>
            <a:pPr algn="l">
              <a:lnSpc>
                <a:spcPts val="6624"/>
              </a:lnSpc>
            </a:pPr>
            <a:r>
              <a:rPr lang="en-US" sz="4731">
                <a:solidFill>
                  <a:srgbClr val="41005F"/>
                </a:solidFill>
                <a:latin typeface="Mina"/>
                <a:ea typeface="Mina"/>
                <a:cs typeface="Mina"/>
                <a:sym typeface="Mina"/>
              </a:rPr>
              <a:t>Academic Performance Prediction System with AI</a:t>
            </a:r>
          </a:p>
        </p:txBody>
      </p:sp>
      <p:sp>
        <p:nvSpPr>
          <p:cNvPr id="7" name="TextBox 7"/>
          <p:cNvSpPr txBox="1"/>
          <p:nvPr/>
        </p:nvSpPr>
        <p:spPr>
          <a:xfrm>
            <a:off x="1354942" y="2343628"/>
            <a:ext cx="9773519" cy="1734535"/>
          </a:xfrm>
          <a:prstGeom prst="rect">
            <a:avLst/>
          </a:prstGeom>
        </p:spPr>
        <p:txBody>
          <a:bodyPr lIns="0" tIns="0" rIns="0" bIns="0" rtlCol="0" anchor="t">
            <a:spAutoFit/>
          </a:bodyPr>
          <a:lstStyle/>
          <a:p>
            <a:pPr algn="l">
              <a:lnSpc>
                <a:spcPts val="14221"/>
              </a:lnSpc>
            </a:pPr>
            <a:r>
              <a:rPr lang="en-US" sz="10158" b="1">
                <a:solidFill>
                  <a:srgbClr val="41005F"/>
                </a:solidFill>
                <a:latin typeface="Mina Bold"/>
                <a:ea typeface="Mina Bold"/>
                <a:cs typeface="Mina Bold"/>
                <a:sym typeface="Mina Bold"/>
              </a:rPr>
              <a:t>EDUKE</a:t>
            </a:r>
          </a:p>
        </p:txBody>
      </p:sp>
      <p:grpSp>
        <p:nvGrpSpPr>
          <p:cNvPr id="8" name="Group 8"/>
          <p:cNvGrpSpPr/>
          <p:nvPr/>
        </p:nvGrpSpPr>
        <p:grpSpPr>
          <a:xfrm>
            <a:off x="1354942" y="725415"/>
            <a:ext cx="2663607" cy="844119"/>
            <a:chOff x="0" y="0"/>
            <a:chExt cx="3551476" cy="1125492"/>
          </a:xfrm>
        </p:grpSpPr>
        <p:sp>
          <p:nvSpPr>
            <p:cNvPr id="9" name="Freeform 9"/>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0" name="Group 10"/>
            <p:cNvGrpSpPr/>
            <p:nvPr/>
          </p:nvGrpSpPr>
          <p:grpSpPr>
            <a:xfrm rot="2700000">
              <a:off x="500390" y="218172"/>
              <a:ext cx="728804" cy="269717"/>
              <a:chOff x="0" y="0"/>
              <a:chExt cx="2196272" cy="812800"/>
            </a:xfrm>
          </p:grpSpPr>
          <p:sp>
            <p:nvSpPr>
              <p:cNvPr id="11" name="Freeform 11"/>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12" name="TextBox 12"/>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13" name="TextBox 13"/>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id="14" name="TextBox 14"/>
          <p:cNvSpPr txBox="1"/>
          <p:nvPr/>
        </p:nvSpPr>
        <p:spPr>
          <a:xfrm>
            <a:off x="1354942" y="5990020"/>
            <a:ext cx="10139528" cy="1663186"/>
          </a:xfrm>
          <a:prstGeom prst="rect">
            <a:avLst/>
          </a:prstGeom>
        </p:spPr>
        <p:txBody>
          <a:bodyPr lIns="0" tIns="0" rIns="0" bIns="0" rtlCol="0" anchor="t">
            <a:spAutoFit/>
          </a:bodyPr>
          <a:lstStyle/>
          <a:p>
            <a:pPr algn="l">
              <a:lnSpc>
                <a:spcPts val="3353"/>
              </a:lnSpc>
            </a:pPr>
            <a:r>
              <a:rPr lang="en-US" sz="2395" b="1">
                <a:solidFill>
                  <a:srgbClr val="41005F"/>
                </a:solidFill>
                <a:latin typeface="Mina Bold"/>
                <a:ea typeface="Mina Bold"/>
                <a:cs typeface="Mina Bold"/>
                <a:sym typeface="Mina Bold"/>
              </a:rPr>
              <a:t>A web-based AI-powered platform designed to track student performance, enhance communication, and provide predictive insights. By analyzing academic data, Eduke helps teachers and parents support students effectively, ensuring better learning outcomes.</a:t>
            </a:r>
          </a:p>
        </p:txBody>
      </p:sp>
      <p:sp>
        <p:nvSpPr>
          <p:cNvPr id="15" name="TextBox 15"/>
          <p:cNvSpPr txBox="1"/>
          <p:nvPr/>
        </p:nvSpPr>
        <p:spPr>
          <a:xfrm>
            <a:off x="1354942" y="8770619"/>
            <a:ext cx="5220848" cy="975889"/>
          </a:xfrm>
          <a:prstGeom prst="rect">
            <a:avLst/>
          </a:prstGeom>
        </p:spPr>
        <p:txBody>
          <a:bodyPr lIns="0" tIns="0" rIns="0" bIns="0" rtlCol="0" anchor="t">
            <a:spAutoFit/>
          </a:bodyPr>
          <a:lstStyle/>
          <a:p>
            <a:pPr algn="just">
              <a:lnSpc>
                <a:spcPts val="3960"/>
              </a:lnSpc>
            </a:pPr>
            <a:r>
              <a:rPr lang="en-US" sz="2829" b="1" spc="73">
                <a:solidFill>
                  <a:srgbClr val="41005F"/>
                </a:solidFill>
                <a:latin typeface="Mina Bold"/>
                <a:ea typeface="Mina Bold"/>
                <a:cs typeface="Mina Bold"/>
                <a:sym typeface="Mina Bold"/>
              </a:rPr>
              <a:t>SAIN SABURAJ</a:t>
            </a:r>
          </a:p>
          <a:p>
            <a:pPr algn="just">
              <a:lnSpc>
                <a:spcPts val="3960"/>
              </a:lnSpc>
            </a:pPr>
            <a:r>
              <a:rPr lang="en-US" sz="2829" b="1" spc="73">
                <a:solidFill>
                  <a:srgbClr val="41005F"/>
                </a:solidFill>
                <a:latin typeface="Mina Bold"/>
                <a:ea typeface="Mina Bold"/>
                <a:cs typeface="Mina Bold"/>
                <a:sym typeface="Mina Bold"/>
              </a:rPr>
              <a:t>MCA 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1788784" y="-2234568"/>
            <a:ext cx="12998433" cy="14351703"/>
            <a:chOff x="0" y="0"/>
            <a:chExt cx="3423456" cy="3779872"/>
          </a:xfrm>
        </p:grpSpPr>
        <p:sp>
          <p:nvSpPr>
            <p:cNvPr id="3" name="Freeform 3"/>
            <p:cNvSpPr/>
            <p:nvPr/>
          </p:nvSpPr>
          <p:spPr>
            <a:xfrm>
              <a:off x="0" y="0"/>
              <a:ext cx="3423455" cy="3779872"/>
            </a:xfrm>
            <a:custGeom>
              <a:avLst/>
              <a:gdLst/>
              <a:ahLst/>
              <a:cxnLst/>
              <a:rect l="l" t="t" r="r" b="b"/>
              <a:pathLst>
                <a:path w="3423455" h="3779872">
                  <a:moveTo>
                    <a:pt x="0" y="0"/>
                  </a:moveTo>
                  <a:lnTo>
                    <a:pt x="3423455" y="0"/>
                  </a:lnTo>
                  <a:lnTo>
                    <a:pt x="3423455" y="3779872"/>
                  </a:lnTo>
                  <a:lnTo>
                    <a:pt x="0" y="3779872"/>
                  </a:lnTo>
                  <a:close/>
                </a:path>
              </a:pathLst>
            </a:custGeom>
            <a:gradFill rotWithShape="1">
              <a:gsLst>
                <a:gs pos="0">
                  <a:srgbClr val="9A76FF">
                    <a:alpha val="100000"/>
                  </a:srgbClr>
                </a:gs>
                <a:gs pos="100000">
                  <a:srgbClr val="FFFFFF">
                    <a:alpha val="100000"/>
                  </a:srgbClr>
                </a:gs>
              </a:gsLst>
              <a:lin ang="5400000"/>
            </a:gradFill>
          </p:spPr>
        </p:sp>
        <p:sp>
          <p:nvSpPr>
            <p:cNvPr id="4" name="TextBox 4"/>
            <p:cNvSpPr txBox="1"/>
            <p:nvPr/>
          </p:nvSpPr>
          <p:spPr>
            <a:xfrm>
              <a:off x="0" y="-38100"/>
              <a:ext cx="3423456" cy="381797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1894213" y="-1425495"/>
            <a:ext cx="11733829" cy="11712495"/>
          </a:xfrm>
          <a:custGeom>
            <a:avLst/>
            <a:gdLst/>
            <a:ahLst/>
            <a:cxnLst/>
            <a:rect l="l" t="t" r="r" b="b"/>
            <a:pathLst>
              <a:path w="11733829" h="11712495">
                <a:moveTo>
                  <a:pt x="0" y="0"/>
                </a:moveTo>
                <a:lnTo>
                  <a:pt x="11733829" y="0"/>
                </a:lnTo>
                <a:lnTo>
                  <a:pt x="11733829" y="11712495"/>
                </a:lnTo>
                <a:lnTo>
                  <a:pt x="0" y="11712495"/>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6" name="Freeform 6"/>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5">
              <a:alphaModFix amt="6000"/>
            </a:blip>
            <a:stretch>
              <a:fillRect/>
            </a:stretch>
          </a:blipFill>
        </p:spPr>
      </p:sp>
      <p:sp>
        <p:nvSpPr>
          <p:cNvPr id="7" name="TextBox 7"/>
          <p:cNvSpPr txBox="1"/>
          <p:nvPr/>
        </p:nvSpPr>
        <p:spPr>
          <a:xfrm>
            <a:off x="1354942" y="1787815"/>
            <a:ext cx="10834951" cy="1132049"/>
          </a:xfrm>
          <a:prstGeom prst="rect">
            <a:avLst/>
          </a:prstGeom>
        </p:spPr>
        <p:txBody>
          <a:bodyPr lIns="0" tIns="0" rIns="0" bIns="0" rtlCol="0" anchor="t">
            <a:spAutoFit/>
          </a:bodyPr>
          <a:lstStyle/>
          <a:p>
            <a:pPr algn="l">
              <a:lnSpc>
                <a:spcPts val="9315"/>
              </a:lnSpc>
            </a:pPr>
            <a:r>
              <a:rPr lang="en-US" sz="6653">
                <a:solidFill>
                  <a:srgbClr val="41005F"/>
                </a:solidFill>
                <a:latin typeface="Mina"/>
                <a:ea typeface="Mina"/>
                <a:cs typeface="Mina"/>
                <a:sym typeface="Mina"/>
              </a:rPr>
              <a:t>Requirements of </a:t>
            </a:r>
            <a:r>
              <a:rPr lang="en-US" sz="6653" b="1">
                <a:solidFill>
                  <a:srgbClr val="41005F"/>
                </a:solidFill>
                <a:latin typeface="Mina Bold"/>
                <a:ea typeface="Mina Bold"/>
                <a:cs typeface="Mina Bold"/>
                <a:sym typeface="Mina Bold"/>
              </a:rPr>
              <a:t>EDUKE</a:t>
            </a:r>
          </a:p>
        </p:txBody>
      </p:sp>
      <p:sp>
        <p:nvSpPr>
          <p:cNvPr id="8" name="TextBox 8"/>
          <p:cNvSpPr txBox="1"/>
          <p:nvPr/>
        </p:nvSpPr>
        <p:spPr>
          <a:xfrm>
            <a:off x="1354942" y="3798796"/>
            <a:ext cx="15904358" cy="3668592"/>
          </a:xfrm>
          <a:prstGeom prst="rect">
            <a:avLst/>
          </a:prstGeom>
        </p:spPr>
        <p:txBody>
          <a:bodyPr lIns="0" tIns="0" rIns="0" bIns="0" rtlCol="0" anchor="t">
            <a:spAutoFit/>
          </a:bodyPr>
          <a:lstStyle/>
          <a:p>
            <a:pPr algn="l">
              <a:lnSpc>
                <a:spcPts val="4700"/>
              </a:lnSpc>
            </a:pPr>
            <a:r>
              <a:rPr lang="en-US" sz="4563" b="1" spc="168">
                <a:solidFill>
                  <a:srgbClr val="41005F"/>
                </a:solidFill>
                <a:latin typeface="Mina Bold"/>
                <a:ea typeface="Mina Bold"/>
                <a:cs typeface="Mina Bold"/>
                <a:sym typeface="Mina Bold"/>
              </a:rPr>
              <a:t>Hardware Requirements</a:t>
            </a:r>
          </a:p>
          <a:p>
            <a:pPr algn="l">
              <a:lnSpc>
                <a:spcPts val="3876"/>
              </a:lnSpc>
            </a:pPr>
            <a:endParaRPr lang="en-US" sz="4563" b="1" spc="168">
              <a:solidFill>
                <a:srgbClr val="41005F"/>
              </a:solidFill>
              <a:latin typeface="Mina Bold"/>
              <a:ea typeface="Mina Bold"/>
              <a:cs typeface="Mina Bold"/>
              <a:sym typeface="Mina Bold"/>
            </a:endParaRPr>
          </a:p>
          <a:p>
            <a:pPr marL="812480" lvl="1" indent="-406240" algn="l">
              <a:lnSpc>
                <a:spcPts val="5268"/>
              </a:lnSpc>
              <a:buFont typeface="Arial"/>
              <a:buChar char="•"/>
            </a:pPr>
            <a:r>
              <a:rPr lang="en-US" sz="3763" b="1" spc="139">
                <a:solidFill>
                  <a:srgbClr val="41005F"/>
                </a:solidFill>
                <a:latin typeface="Mina Bold"/>
                <a:ea typeface="Mina Bold"/>
                <a:cs typeface="Mina Bold"/>
                <a:sym typeface="Mina Bold"/>
              </a:rPr>
              <a:t>Processor</a:t>
            </a:r>
            <a:r>
              <a:rPr lang="en-US" sz="3763" spc="139">
                <a:solidFill>
                  <a:srgbClr val="41005F"/>
                </a:solidFill>
                <a:latin typeface="Mina"/>
                <a:ea typeface="Mina"/>
                <a:cs typeface="Mina"/>
                <a:sym typeface="Mina"/>
              </a:rPr>
              <a:t>: Intel Core i3 or higher</a:t>
            </a:r>
          </a:p>
          <a:p>
            <a:pPr marL="812480" lvl="1" indent="-406240" algn="l">
              <a:lnSpc>
                <a:spcPts val="5268"/>
              </a:lnSpc>
              <a:buFont typeface="Arial"/>
              <a:buChar char="•"/>
            </a:pPr>
            <a:r>
              <a:rPr lang="en-US" sz="3763" b="1" spc="139">
                <a:solidFill>
                  <a:srgbClr val="41005F"/>
                </a:solidFill>
                <a:latin typeface="Mina Bold"/>
                <a:ea typeface="Mina Bold"/>
                <a:cs typeface="Mina Bold"/>
                <a:sym typeface="Mina Bold"/>
              </a:rPr>
              <a:t>RAM</a:t>
            </a:r>
            <a:r>
              <a:rPr lang="en-US" sz="3763" spc="139">
                <a:solidFill>
                  <a:srgbClr val="41005F"/>
                </a:solidFill>
                <a:latin typeface="Mina"/>
                <a:ea typeface="Mina"/>
                <a:cs typeface="Mina"/>
                <a:sym typeface="Mina"/>
              </a:rPr>
              <a:t>: 4GB (8GB for smooth performance)</a:t>
            </a:r>
          </a:p>
          <a:p>
            <a:pPr marL="812480" lvl="1" indent="-406240" algn="l">
              <a:lnSpc>
                <a:spcPts val="5268"/>
              </a:lnSpc>
              <a:buFont typeface="Arial"/>
              <a:buChar char="•"/>
            </a:pPr>
            <a:r>
              <a:rPr lang="en-US" sz="3763" b="1" spc="139">
                <a:solidFill>
                  <a:srgbClr val="41005F"/>
                </a:solidFill>
                <a:latin typeface="Mina Bold"/>
                <a:ea typeface="Mina Bold"/>
                <a:cs typeface="Mina Bold"/>
                <a:sym typeface="Mina Bold"/>
              </a:rPr>
              <a:t>Storage</a:t>
            </a:r>
            <a:r>
              <a:rPr lang="en-US" sz="3763" spc="139">
                <a:solidFill>
                  <a:srgbClr val="41005F"/>
                </a:solidFill>
                <a:latin typeface="Mina"/>
                <a:ea typeface="Mina"/>
                <a:cs typeface="Mina"/>
                <a:sym typeface="Mina"/>
              </a:rPr>
              <a:t>: Minimum 20GB free space</a:t>
            </a:r>
          </a:p>
          <a:p>
            <a:pPr marL="812480" lvl="1" indent="-406240" algn="l">
              <a:lnSpc>
                <a:spcPts val="5268"/>
              </a:lnSpc>
              <a:buFont typeface="Arial"/>
              <a:buChar char="•"/>
            </a:pPr>
            <a:r>
              <a:rPr lang="en-US" sz="3763" b="1" spc="139">
                <a:solidFill>
                  <a:srgbClr val="41005F"/>
                </a:solidFill>
                <a:latin typeface="Mina Bold"/>
                <a:ea typeface="Mina Bold"/>
                <a:cs typeface="Mina Bold"/>
                <a:sym typeface="Mina Bold"/>
              </a:rPr>
              <a:t>Internet</a:t>
            </a:r>
            <a:r>
              <a:rPr lang="en-US" sz="3763" spc="139">
                <a:solidFill>
                  <a:srgbClr val="41005F"/>
                </a:solidFill>
                <a:latin typeface="Mina"/>
                <a:ea typeface="Mina"/>
                <a:cs typeface="Mina"/>
                <a:sym typeface="Mina"/>
              </a:rPr>
              <a:t>: Stable connection</a:t>
            </a:r>
          </a:p>
        </p:txBody>
      </p:sp>
      <p:grpSp>
        <p:nvGrpSpPr>
          <p:cNvPr id="9" name="Group 9"/>
          <p:cNvGrpSpPr/>
          <p:nvPr/>
        </p:nvGrpSpPr>
        <p:grpSpPr>
          <a:xfrm>
            <a:off x="1354942" y="725415"/>
            <a:ext cx="2663607" cy="844119"/>
            <a:chOff x="0" y="0"/>
            <a:chExt cx="3551476" cy="1125492"/>
          </a:xfrm>
        </p:grpSpPr>
        <p:sp>
          <p:nvSpPr>
            <p:cNvPr id="10" name="Freeform 10"/>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rot="2700000">
              <a:off x="500390" y="218172"/>
              <a:ext cx="728804" cy="269717"/>
              <a:chOff x="0" y="0"/>
              <a:chExt cx="2196272" cy="812800"/>
            </a:xfrm>
          </p:grpSpPr>
          <p:sp>
            <p:nvSpPr>
              <p:cNvPr id="12" name="Freeform 12"/>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13" name="TextBox 13"/>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14" name="TextBox 14"/>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88591" y="-244295"/>
            <a:ext cx="19040681" cy="10710383"/>
          </a:xfrm>
          <a:custGeom>
            <a:avLst/>
            <a:gdLst/>
            <a:ahLst/>
            <a:cxnLst/>
            <a:rect l="l" t="t" r="r" b="b"/>
            <a:pathLst>
              <a:path w="19040681" h="10710383">
                <a:moveTo>
                  <a:pt x="0" y="0"/>
                </a:moveTo>
                <a:lnTo>
                  <a:pt x="19040681" y="0"/>
                </a:lnTo>
                <a:lnTo>
                  <a:pt x="19040681" y="10710383"/>
                </a:lnTo>
                <a:lnTo>
                  <a:pt x="0" y="10710383"/>
                </a:lnTo>
                <a:lnTo>
                  <a:pt x="0" y="0"/>
                </a:lnTo>
                <a:close/>
              </a:path>
            </a:pathLst>
          </a:custGeom>
          <a:blipFill>
            <a:blip r:embed="rId3"/>
            <a:stretch>
              <a:fillRect/>
            </a:stretch>
          </a:blipFill>
        </p:spPr>
      </p:sp>
      <p:sp>
        <p:nvSpPr>
          <p:cNvPr id="3" name="Freeform 3"/>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4">
              <a:alphaModFix amt="5000"/>
            </a:blip>
            <a:stretch>
              <a:fillRect/>
            </a:stretch>
          </a:blipFill>
        </p:spPr>
      </p:sp>
      <p:grpSp>
        <p:nvGrpSpPr>
          <p:cNvPr id="4" name="Group 4"/>
          <p:cNvGrpSpPr/>
          <p:nvPr/>
        </p:nvGrpSpPr>
        <p:grpSpPr>
          <a:xfrm>
            <a:off x="887134" y="8025750"/>
            <a:ext cx="2663607" cy="844119"/>
            <a:chOff x="0" y="0"/>
            <a:chExt cx="3551476" cy="1125492"/>
          </a:xfrm>
        </p:grpSpPr>
        <p:sp>
          <p:nvSpPr>
            <p:cNvPr id="5" name="Freeform 5"/>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6" name="Group 6"/>
            <p:cNvGrpSpPr/>
            <p:nvPr/>
          </p:nvGrpSpPr>
          <p:grpSpPr>
            <a:xfrm rot="2700000">
              <a:off x="500390" y="218172"/>
              <a:ext cx="728804" cy="269717"/>
              <a:chOff x="0" y="0"/>
              <a:chExt cx="2196272" cy="812800"/>
            </a:xfrm>
          </p:grpSpPr>
          <p:sp>
            <p:nvSpPr>
              <p:cNvPr id="7" name="Freeform 7"/>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8" name="TextBox 8"/>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9" name="TextBox 9"/>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id="10" name="TextBox 10"/>
          <p:cNvSpPr txBox="1"/>
          <p:nvPr/>
        </p:nvSpPr>
        <p:spPr>
          <a:xfrm>
            <a:off x="887134" y="9054260"/>
            <a:ext cx="4813818" cy="667663"/>
          </a:xfrm>
          <a:prstGeom prst="rect">
            <a:avLst/>
          </a:prstGeom>
        </p:spPr>
        <p:txBody>
          <a:bodyPr lIns="0" tIns="0" rIns="0" bIns="0" rtlCol="0" anchor="t">
            <a:spAutoFit/>
          </a:bodyPr>
          <a:lstStyle/>
          <a:p>
            <a:pPr algn="l">
              <a:lnSpc>
                <a:spcPts val="5444"/>
              </a:lnSpc>
            </a:pPr>
            <a:r>
              <a:rPr lang="en-US" sz="3888" b="1">
                <a:solidFill>
                  <a:srgbClr val="41005F"/>
                </a:solidFill>
                <a:latin typeface="Mina Bold"/>
                <a:ea typeface="Mina Bold"/>
                <a:cs typeface="Mina Bold"/>
                <a:sym typeface="Mina Bold"/>
              </a:rPr>
              <a:t>Class Diagram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887134" y="8025750"/>
            <a:ext cx="2663607" cy="844119"/>
            <a:chOff x="0" y="0"/>
            <a:chExt cx="3551476" cy="1125492"/>
          </a:xfrm>
        </p:grpSpPr>
        <p:sp>
          <p:nvSpPr>
            <p:cNvPr id="4" name="Freeform 4"/>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rot="2700000">
              <a:off x="500390" y="218172"/>
              <a:ext cx="728804" cy="269717"/>
              <a:chOff x="0" y="0"/>
              <a:chExt cx="2196272" cy="812800"/>
            </a:xfrm>
          </p:grpSpPr>
          <p:sp>
            <p:nvSpPr>
              <p:cNvPr id="6" name="Freeform 6"/>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7" name="TextBox 7"/>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8" name="TextBox 8"/>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id="9" name="TextBox 9"/>
          <p:cNvSpPr txBox="1"/>
          <p:nvPr/>
        </p:nvSpPr>
        <p:spPr>
          <a:xfrm>
            <a:off x="887134" y="9054260"/>
            <a:ext cx="4813818" cy="667663"/>
          </a:xfrm>
          <a:prstGeom prst="rect">
            <a:avLst/>
          </a:prstGeom>
        </p:spPr>
        <p:txBody>
          <a:bodyPr lIns="0" tIns="0" rIns="0" bIns="0" rtlCol="0" anchor="t">
            <a:spAutoFit/>
          </a:bodyPr>
          <a:lstStyle/>
          <a:p>
            <a:pPr algn="l">
              <a:lnSpc>
                <a:spcPts val="5444"/>
              </a:lnSpc>
            </a:pPr>
            <a:r>
              <a:rPr lang="en-US" sz="3888" b="1">
                <a:solidFill>
                  <a:srgbClr val="41005F"/>
                </a:solidFill>
                <a:latin typeface="Mina Bold"/>
                <a:ea typeface="Mina Bold"/>
                <a:cs typeface="Mina Bold"/>
                <a:sym typeface="Mina Bold"/>
              </a:rPr>
              <a:t>Use Case Diagram</a:t>
            </a:r>
          </a:p>
        </p:txBody>
      </p:sp>
      <p:sp>
        <p:nvSpPr>
          <p:cNvPr id="10" name="Freeform 10"/>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6">
              <a:alphaModFix amt="5000"/>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87134" y="8025750"/>
            <a:ext cx="2663607" cy="844119"/>
            <a:chOff x="0" y="0"/>
            <a:chExt cx="3551476" cy="1125492"/>
          </a:xfrm>
        </p:grpSpPr>
        <p:sp>
          <p:nvSpPr>
            <p:cNvPr id="3" name="Freeform 3"/>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2700000">
              <a:off x="500390" y="218172"/>
              <a:ext cx="728804" cy="269717"/>
              <a:chOff x="0" y="0"/>
              <a:chExt cx="2196272" cy="812800"/>
            </a:xfrm>
          </p:grpSpPr>
          <p:sp>
            <p:nvSpPr>
              <p:cNvPr id="5" name="Freeform 5"/>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6" name="TextBox 6"/>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7" name="TextBox 7"/>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id="8" name="Freeform 8"/>
          <p:cNvSpPr/>
          <p:nvPr/>
        </p:nvSpPr>
        <p:spPr>
          <a:xfrm>
            <a:off x="11488554" y="770870"/>
            <a:ext cx="4748480" cy="3586878"/>
          </a:xfrm>
          <a:custGeom>
            <a:avLst/>
            <a:gdLst/>
            <a:ahLst/>
            <a:cxnLst/>
            <a:rect l="l" t="t" r="r" b="b"/>
            <a:pathLst>
              <a:path w="4748480" h="3586878">
                <a:moveTo>
                  <a:pt x="0" y="0"/>
                </a:moveTo>
                <a:lnTo>
                  <a:pt x="4748480" y="0"/>
                </a:lnTo>
                <a:lnTo>
                  <a:pt x="4748480" y="3586878"/>
                </a:lnTo>
                <a:lnTo>
                  <a:pt x="0" y="3586878"/>
                </a:lnTo>
                <a:lnTo>
                  <a:pt x="0" y="0"/>
                </a:lnTo>
                <a:close/>
              </a:path>
            </a:pathLst>
          </a:custGeom>
          <a:blipFill>
            <a:blip r:embed="rId5">
              <a:extLst>
                <a:ext uri="{96DAC541-7B7A-43D3-8B79-37D633B846F1}">
                  <asvg:svgBlip xmlns:asvg="http://schemas.microsoft.com/office/drawing/2016/SVG/main" r:embed="rId6"/>
                </a:ext>
              </a:extLst>
            </a:blip>
            <a:stretch>
              <a:fillRect t="-343759" b="-209992"/>
            </a:stretch>
          </a:blipFill>
        </p:spPr>
      </p:sp>
      <p:sp>
        <p:nvSpPr>
          <p:cNvPr id="9" name="Freeform 9"/>
          <p:cNvSpPr/>
          <p:nvPr/>
        </p:nvSpPr>
        <p:spPr>
          <a:xfrm>
            <a:off x="887134" y="482194"/>
            <a:ext cx="4075230" cy="7356148"/>
          </a:xfrm>
          <a:custGeom>
            <a:avLst/>
            <a:gdLst/>
            <a:ahLst/>
            <a:cxnLst/>
            <a:rect l="l" t="t" r="r" b="b"/>
            <a:pathLst>
              <a:path w="4075230" h="7356148">
                <a:moveTo>
                  <a:pt x="0" y="0"/>
                </a:moveTo>
                <a:lnTo>
                  <a:pt x="4075229" y="0"/>
                </a:lnTo>
                <a:lnTo>
                  <a:pt x="4075229" y="7356149"/>
                </a:lnTo>
                <a:lnTo>
                  <a:pt x="0" y="7356149"/>
                </a:lnTo>
                <a:lnTo>
                  <a:pt x="0" y="0"/>
                </a:lnTo>
                <a:close/>
              </a:path>
            </a:pathLst>
          </a:custGeom>
          <a:blipFill>
            <a:blip r:embed="rId5">
              <a:extLst>
                <a:ext uri="{96DAC541-7B7A-43D3-8B79-37D633B846F1}">
                  <asvg:svgBlip xmlns:asvg="http://schemas.microsoft.com/office/drawing/2016/SVG/main" r:embed="rId6"/>
                </a:ext>
              </a:extLst>
            </a:blip>
            <a:stretch>
              <a:fillRect b="-173575"/>
            </a:stretch>
          </a:blipFill>
        </p:spPr>
      </p:sp>
      <p:sp>
        <p:nvSpPr>
          <p:cNvPr id="10" name="Freeform 10"/>
          <p:cNvSpPr/>
          <p:nvPr/>
        </p:nvSpPr>
        <p:spPr>
          <a:xfrm>
            <a:off x="6142226" y="739639"/>
            <a:ext cx="4787076" cy="3649340"/>
          </a:xfrm>
          <a:custGeom>
            <a:avLst/>
            <a:gdLst/>
            <a:ahLst/>
            <a:cxnLst/>
            <a:rect l="l" t="t" r="r" b="b"/>
            <a:pathLst>
              <a:path w="4787076" h="3649340">
                <a:moveTo>
                  <a:pt x="0" y="0"/>
                </a:moveTo>
                <a:lnTo>
                  <a:pt x="4787076" y="0"/>
                </a:lnTo>
                <a:lnTo>
                  <a:pt x="4787076" y="3649340"/>
                </a:lnTo>
                <a:lnTo>
                  <a:pt x="0" y="3649340"/>
                </a:lnTo>
                <a:lnTo>
                  <a:pt x="0" y="0"/>
                </a:lnTo>
                <a:close/>
              </a:path>
            </a:pathLst>
          </a:custGeom>
          <a:blipFill>
            <a:blip r:embed="rId5">
              <a:extLst>
                <a:ext uri="{96DAC541-7B7A-43D3-8B79-37D633B846F1}">
                  <asvg:svgBlip xmlns:asvg="http://schemas.microsoft.com/office/drawing/2016/SVG/main" r:embed="rId6"/>
                </a:ext>
              </a:extLst>
            </a:blip>
            <a:stretch>
              <a:fillRect t="-237935" b="-309849"/>
            </a:stretch>
          </a:blipFill>
        </p:spPr>
      </p:sp>
      <p:sp>
        <p:nvSpPr>
          <p:cNvPr id="11" name="Freeform 11"/>
          <p:cNvSpPr/>
          <p:nvPr/>
        </p:nvSpPr>
        <p:spPr>
          <a:xfrm>
            <a:off x="11558993" y="5143500"/>
            <a:ext cx="4678041" cy="3729656"/>
          </a:xfrm>
          <a:custGeom>
            <a:avLst/>
            <a:gdLst/>
            <a:ahLst/>
            <a:cxnLst/>
            <a:rect l="l" t="t" r="r" b="b"/>
            <a:pathLst>
              <a:path w="4678041" h="3729656">
                <a:moveTo>
                  <a:pt x="0" y="0"/>
                </a:moveTo>
                <a:lnTo>
                  <a:pt x="4678041" y="0"/>
                </a:lnTo>
                <a:lnTo>
                  <a:pt x="4678041" y="3729656"/>
                </a:lnTo>
                <a:lnTo>
                  <a:pt x="0" y="3729656"/>
                </a:lnTo>
                <a:lnTo>
                  <a:pt x="0" y="0"/>
                </a:lnTo>
                <a:close/>
              </a:path>
            </a:pathLst>
          </a:custGeom>
          <a:blipFill>
            <a:blip r:embed="rId5">
              <a:extLst>
                <a:ext uri="{96DAC541-7B7A-43D3-8B79-37D633B846F1}">
                  <asvg:svgBlip xmlns:asvg="http://schemas.microsoft.com/office/drawing/2016/SVG/main" r:embed="rId6"/>
                </a:ext>
              </a:extLst>
            </a:blip>
            <a:stretch>
              <a:fillRect t="-521168"/>
            </a:stretch>
          </a:blipFill>
        </p:spPr>
      </p:sp>
      <p:sp>
        <p:nvSpPr>
          <p:cNvPr id="12" name="TextBox 12"/>
          <p:cNvSpPr txBox="1"/>
          <p:nvPr/>
        </p:nvSpPr>
        <p:spPr>
          <a:xfrm>
            <a:off x="887134" y="9054260"/>
            <a:ext cx="8256866" cy="667663"/>
          </a:xfrm>
          <a:prstGeom prst="rect">
            <a:avLst/>
          </a:prstGeom>
        </p:spPr>
        <p:txBody>
          <a:bodyPr lIns="0" tIns="0" rIns="0" bIns="0" rtlCol="0" anchor="t">
            <a:spAutoFit/>
          </a:bodyPr>
          <a:lstStyle/>
          <a:p>
            <a:pPr algn="l">
              <a:lnSpc>
                <a:spcPts val="5444"/>
              </a:lnSpc>
            </a:pPr>
            <a:r>
              <a:rPr lang="en-US" sz="3888" b="1">
                <a:solidFill>
                  <a:srgbClr val="41005F"/>
                </a:solidFill>
                <a:latin typeface="Mina Bold"/>
                <a:ea typeface="Mina Bold"/>
                <a:cs typeface="Mina Bold"/>
                <a:sym typeface="Mina Bold"/>
              </a:rPr>
              <a:t>Activity Diagram - Authentication</a:t>
            </a:r>
          </a:p>
        </p:txBody>
      </p:sp>
      <p:sp>
        <p:nvSpPr>
          <p:cNvPr id="13" name="Freeform 13"/>
          <p:cNvSpPr/>
          <p:nvPr/>
        </p:nvSpPr>
        <p:spPr>
          <a:xfrm>
            <a:off x="6142226" y="5227428"/>
            <a:ext cx="4644153" cy="3561799"/>
          </a:xfrm>
          <a:custGeom>
            <a:avLst/>
            <a:gdLst/>
            <a:ahLst/>
            <a:cxnLst/>
            <a:rect l="l" t="t" r="r" b="b"/>
            <a:pathLst>
              <a:path w="4644153" h="3561799">
                <a:moveTo>
                  <a:pt x="0" y="0"/>
                </a:moveTo>
                <a:lnTo>
                  <a:pt x="4644154" y="0"/>
                </a:lnTo>
                <a:lnTo>
                  <a:pt x="4644154" y="3561799"/>
                </a:lnTo>
                <a:lnTo>
                  <a:pt x="0" y="3561799"/>
                </a:lnTo>
                <a:lnTo>
                  <a:pt x="0" y="0"/>
                </a:lnTo>
                <a:close/>
              </a:path>
            </a:pathLst>
          </a:custGeom>
          <a:blipFill>
            <a:blip r:embed="rId5">
              <a:extLst>
                <a:ext uri="{96DAC541-7B7A-43D3-8B79-37D633B846F1}">
                  <asvg:svgBlip xmlns:asvg="http://schemas.microsoft.com/office/drawing/2016/SVG/main" r:embed="rId6"/>
                </a:ext>
              </a:extLst>
            </a:blip>
            <a:stretch>
              <a:fillRect t="-441176" b="-104553"/>
            </a:stretch>
          </a:blipFill>
        </p:spPr>
      </p:sp>
      <p:sp>
        <p:nvSpPr>
          <p:cNvPr id="14" name="Freeform 14"/>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7">
              <a:alphaModFix amt="5000"/>
            </a:blip>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87134" y="8025750"/>
            <a:ext cx="2663607" cy="844119"/>
            <a:chOff x="0" y="0"/>
            <a:chExt cx="3551476" cy="1125492"/>
          </a:xfrm>
        </p:grpSpPr>
        <p:sp>
          <p:nvSpPr>
            <p:cNvPr id="3" name="Freeform 3"/>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rot="2700000">
              <a:off x="500390" y="218172"/>
              <a:ext cx="728804" cy="269717"/>
              <a:chOff x="0" y="0"/>
              <a:chExt cx="2196272" cy="812800"/>
            </a:xfrm>
          </p:grpSpPr>
          <p:sp>
            <p:nvSpPr>
              <p:cNvPr id="5" name="Freeform 5"/>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6" name="TextBox 6"/>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7" name="TextBox 7"/>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id="8" name="Freeform 8"/>
          <p:cNvSpPr/>
          <p:nvPr/>
        </p:nvSpPr>
        <p:spPr>
          <a:xfrm>
            <a:off x="6326844" y="1543570"/>
            <a:ext cx="8522234" cy="8316119"/>
          </a:xfrm>
          <a:custGeom>
            <a:avLst/>
            <a:gdLst/>
            <a:ahLst/>
            <a:cxnLst/>
            <a:rect l="l" t="t" r="r" b="b"/>
            <a:pathLst>
              <a:path w="8522234" h="8316119">
                <a:moveTo>
                  <a:pt x="0" y="0"/>
                </a:moveTo>
                <a:lnTo>
                  <a:pt x="8522234" y="0"/>
                </a:lnTo>
                <a:lnTo>
                  <a:pt x="8522234" y="8316119"/>
                </a:lnTo>
                <a:lnTo>
                  <a:pt x="0" y="8316119"/>
                </a:lnTo>
                <a:lnTo>
                  <a:pt x="0" y="0"/>
                </a:lnTo>
                <a:close/>
              </a:path>
            </a:pathLst>
          </a:custGeom>
          <a:blipFill>
            <a:blip r:embed="rId4">
              <a:extLst>
                <a:ext uri="{96DAC541-7B7A-43D3-8B79-37D633B846F1}">
                  <asvg:svgBlip xmlns:asvg="http://schemas.microsoft.com/office/drawing/2016/SVG/main" r:embed="rId5"/>
                </a:ext>
              </a:extLst>
            </a:blip>
            <a:stretch>
              <a:fillRect t="-81529" b="-78972"/>
            </a:stretch>
          </a:blipFill>
        </p:spPr>
      </p:sp>
      <p:sp>
        <p:nvSpPr>
          <p:cNvPr id="9" name="Freeform 9"/>
          <p:cNvSpPr/>
          <p:nvPr/>
        </p:nvSpPr>
        <p:spPr>
          <a:xfrm>
            <a:off x="12862540" y="1543570"/>
            <a:ext cx="6755258" cy="6696105"/>
          </a:xfrm>
          <a:custGeom>
            <a:avLst/>
            <a:gdLst/>
            <a:ahLst/>
            <a:cxnLst/>
            <a:rect l="l" t="t" r="r" b="b"/>
            <a:pathLst>
              <a:path w="6755258" h="6696105">
                <a:moveTo>
                  <a:pt x="0" y="0"/>
                </a:moveTo>
                <a:lnTo>
                  <a:pt x="6755259" y="0"/>
                </a:lnTo>
                <a:lnTo>
                  <a:pt x="6755259" y="6696105"/>
                </a:lnTo>
                <a:lnTo>
                  <a:pt x="0" y="6696105"/>
                </a:lnTo>
                <a:lnTo>
                  <a:pt x="0" y="0"/>
                </a:lnTo>
                <a:close/>
              </a:path>
            </a:pathLst>
          </a:custGeom>
          <a:blipFill>
            <a:blip r:embed="rId4">
              <a:extLst>
                <a:ext uri="{96DAC541-7B7A-43D3-8B79-37D633B846F1}">
                  <asvg:svgBlip xmlns:asvg="http://schemas.microsoft.com/office/drawing/2016/SVG/main" r:embed="rId5"/>
                </a:ext>
              </a:extLst>
            </a:blip>
            <a:stretch>
              <a:fillRect l="-28849" t="-230430"/>
            </a:stretch>
          </a:blipFill>
        </p:spPr>
      </p:sp>
      <p:sp>
        <p:nvSpPr>
          <p:cNvPr id="10" name="Freeform 10"/>
          <p:cNvSpPr/>
          <p:nvPr/>
        </p:nvSpPr>
        <p:spPr>
          <a:xfrm>
            <a:off x="0" y="1402949"/>
            <a:ext cx="8087091" cy="6365626"/>
          </a:xfrm>
          <a:custGeom>
            <a:avLst/>
            <a:gdLst/>
            <a:ahLst/>
            <a:cxnLst/>
            <a:rect l="l" t="t" r="r" b="b"/>
            <a:pathLst>
              <a:path w="8087091" h="6365626">
                <a:moveTo>
                  <a:pt x="0" y="0"/>
                </a:moveTo>
                <a:lnTo>
                  <a:pt x="8087091" y="0"/>
                </a:lnTo>
                <a:lnTo>
                  <a:pt x="8087091" y="6365626"/>
                </a:lnTo>
                <a:lnTo>
                  <a:pt x="0" y="6365626"/>
                </a:lnTo>
                <a:lnTo>
                  <a:pt x="0" y="0"/>
                </a:lnTo>
                <a:close/>
              </a:path>
            </a:pathLst>
          </a:custGeom>
          <a:blipFill>
            <a:blip r:embed="rId4">
              <a:extLst>
                <a:ext uri="{96DAC541-7B7A-43D3-8B79-37D633B846F1}">
                  <asvg:svgBlip xmlns:asvg="http://schemas.microsoft.com/office/drawing/2016/SVG/main" r:embed="rId5"/>
                </a:ext>
              </a:extLst>
            </a:blip>
            <a:stretch>
              <a:fillRect b="-222649"/>
            </a:stretch>
          </a:blipFill>
        </p:spPr>
      </p:sp>
      <p:sp>
        <p:nvSpPr>
          <p:cNvPr id="11" name="TextBox 11"/>
          <p:cNvSpPr txBox="1"/>
          <p:nvPr/>
        </p:nvSpPr>
        <p:spPr>
          <a:xfrm>
            <a:off x="887134" y="9054260"/>
            <a:ext cx="8256866" cy="667663"/>
          </a:xfrm>
          <a:prstGeom prst="rect">
            <a:avLst/>
          </a:prstGeom>
        </p:spPr>
        <p:txBody>
          <a:bodyPr lIns="0" tIns="0" rIns="0" bIns="0" rtlCol="0" anchor="t">
            <a:spAutoFit/>
          </a:bodyPr>
          <a:lstStyle/>
          <a:p>
            <a:pPr algn="l">
              <a:lnSpc>
                <a:spcPts val="5444"/>
              </a:lnSpc>
            </a:pPr>
            <a:r>
              <a:rPr lang="en-US" sz="3888" b="1">
                <a:solidFill>
                  <a:srgbClr val="41005F"/>
                </a:solidFill>
                <a:latin typeface="Mina Bold"/>
                <a:ea typeface="Mina Bold"/>
                <a:cs typeface="Mina Bold"/>
                <a:sym typeface="Mina Bold"/>
              </a:rPr>
              <a:t>Activity Diagram - Admin</a:t>
            </a:r>
          </a:p>
        </p:txBody>
      </p:sp>
      <p:sp>
        <p:nvSpPr>
          <p:cNvPr id="12" name="Freeform 12"/>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6">
              <a:alphaModFix amt="5000"/>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7134" y="124966"/>
            <a:ext cx="5547662" cy="8322843"/>
          </a:xfrm>
          <a:custGeom>
            <a:avLst/>
            <a:gdLst/>
            <a:ahLst/>
            <a:cxnLst/>
            <a:rect l="l" t="t" r="r" b="b"/>
            <a:pathLst>
              <a:path w="5547662" h="8322843">
                <a:moveTo>
                  <a:pt x="0" y="0"/>
                </a:moveTo>
                <a:lnTo>
                  <a:pt x="5547661" y="0"/>
                </a:lnTo>
                <a:lnTo>
                  <a:pt x="5547661" y="8322843"/>
                </a:lnTo>
                <a:lnTo>
                  <a:pt x="0" y="8322843"/>
                </a:lnTo>
                <a:lnTo>
                  <a:pt x="0" y="0"/>
                </a:lnTo>
                <a:close/>
              </a:path>
            </a:pathLst>
          </a:custGeom>
          <a:blipFill>
            <a:blip r:embed="rId2">
              <a:extLst>
                <a:ext uri="{96DAC541-7B7A-43D3-8B79-37D633B846F1}">
                  <asvg:svgBlip xmlns:asvg="http://schemas.microsoft.com/office/drawing/2016/SVG/main" r:embed="rId3"/>
                </a:ext>
              </a:extLst>
            </a:blip>
            <a:stretch>
              <a:fillRect b="-143491"/>
            </a:stretch>
          </a:blipFill>
        </p:spPr>
      </p:sp>
      <p:grpSp>
        <p:nvGrpSpPr>
          <p:cNvPr id="3" name="Group 3"/>
          <p:cNvGrpSpPr/>
          <p:nvPr/>
        </p:nvGrpSpPr>
        <p:grpSpPr>
          <a:xfrm>
            <a:off x="887134" y="8025750"/>
            <a:ext cx="2663607" cy="844119"/>
            <a:chOff x="0" y="0"/>
            <a:chExt cx="3551476" cy="1125492"/>
          </a:xfrm>
        </p:grpSpPr>
        <p:sp>
          <p:nvSpPr>
            <p:cNvPr id="4" name="Freeform 4"/>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rot="2700000">
              <a:off x="500390" y="218172"/>
              <a:ext cx="728804" cy="269717"/>
              <a:chOff x="0" y="0"/>
              <a:chExt cx="2196272" cy="812800"/>
            </a:xfrm>
          </p:grpSpPr>
          <p:sp>
            <p:nvSpPr>
              <p:cNvPr id="6" name="Freeform 6"/>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7" name="TextBox 7"/>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8" name="TextBox 8"/>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id="9" name="Freeform 9"/>
          <p:cNvSpPr/>
          <p:nvPr/>
        </p:nvSpPr>
        <p:spPr>
          <a:xfrm>
            <a:off x="7209637" y="124966"/>
            <a:ext cx="4365672" cy="7975432"/>
          </a:xfrm>
          <a:custGeom>
            <a:avLst/>
            <a:gdLst/>
            <a:ahLst/>
            <a:cxnLst/>
            <a:rect l="l" t="t" r="r" b="b"/>
            <a:pathLst>
              <a:path w="4365672" h="7975432">
                <a:moveTo>
                  <a:pt x="0" y="0"/>
                </a:moveTo>
                <a:lnTo>
                  <a:pt x="4365673" y="0"/>
                </a:lnTo>
                <a:lnTo>
                  <a:pt x="4365673" y="7975433"/>
                </a:lnTo>
                <a:lnTo>
                  <a:pt x="0" y="7975433"/>
                </a:lnTo>
                <a:lnTo>
                  <a:pt x="0" y="0"/>
                </a:lnTo>
                <a:close/>
              </a:path>
            </a:pathLst>
          </a:custGeom>
          <a:blipFill>
            <a:blip r:embed="rId2">
              <a:extLst>
                <a:ext uri="{96DAC541-7B7A-43D3-8B79-37D633B846F1}">
                  <asvg:svgBlip xmlns:asvg="http://schemas.microsoft.com/office/drawing/2016/SVG/main" r:embed="rId3"/>
                </a:ext>
              </a:extLst>
            </a:blip>
            <a:stretch>
              <a:fillRect l="-36766" t="-143161" r="-37118" b="-104539"/>
            </a:stretch>
          </a:blipFill>
        </p:spPr>
      </p:sp>
      <p:sp>
        <p:nvSpPr>
          <p:cNvPr id="10" name="Freeform 10"/>
          <p:cNvSpPr/>
          <p:nvPr/>
        </p:nvSpPr>
        <p:spPr>
          <a:xfrm>
            <a:off x="12539551" y="124966"/>
            <a:ext cx="5478693" cy="8658931"/>
          </a:xfrm>
          <a:custGeom>
            <a:avLst/>
            <a:gdLst/>
            <a:ahLst/>
            <a:cxnLst/>
            <a:rect l="l" t="t" r="r" b="b"/>
            <a:pathLst>
              <a:path w="5478693" h="8658931">
                <a:moveTo>
                  <a:pt x="0" y="0"/>
                </a:moveTo>
                <a:lnTo>
                  <a:pt x="5478692" y="0"/>
                </a:lnTo>
                <a:lnTo>
                  <a:pt x="5478692" y="8658932"/>
                </a:lnTo>
                <a:lnTo>
                  <a:pt x="0" y="8658932"/>
                </a:lnTo>
                <a:lnTo>
                  <a:pt x="0" y="0"/>
                </a:lnTo>
                <a:close/>
              </a:path>
            </a:pathLst>
          </a:custGeom>
          <a:blipFill>
            <a:blip r:embed="rId2">
              <a:extLst>
                <a:ext uri="{96DAC541-7B7A-43D3-8B79-37D633B846F1}">
                  <asvg:svgBlip xmlns:asvg="http://schemas.microsoft.com/office/drawing/2016/SVG/main" r:embed="rId3"/>
                </a:ext>
              </a:extLst>
            </a:blip>
            <a:stretch>
              <a:fillRect l="-22188" t="-232124" r="-21548"/>
            </a:stretch>
          </a:blipFill>
        </p:spPr>
      </p:sp>
      <p:sp>
        <p:nvSpPr>
          <p:cNvPr id="11" name="TextBox 11"/>
          <p:cNvSpPr txBox="1"/>
          <p:nvPr/>
        </p:nvSpPr>
        <p:spPr>
          <a:xfrm>
            <a:off x="887134" y="9054260"/>
            <a:ext cx="8256866" cy="667663"/>
          </a:xfrm>
          <a:prstGeom prst="rect">
            <a:avLst/>
          </a:prstGeom>
        </p:spPr>
        <p:txBody>
          <a:bodyPr lIns="0" tIns="0" rIns="0" bIns="0" rtlCol="0" anchor="t">
            <a:spAutoFit/>
          </a:bodyPr>
          <a:lstStyle/>
          <a:p>
            <a:pPr algn="l">
              <a:lnSpc>
                <a:spcPts val="5444"/>
              </a:lnSpc>
            </a:pPr>
            <a:r>
              <a:rPr lang="en-US" sz="3888" b="1">
                <a:solidFill>
                  <a:srgbClr val="41005F"/>
                </a:solidFill>
                <a:latin typeface="Mina Bold"/>
                <a:ea typeface="Mina Bold"/>
                <a:cs typeface="Mina Bold"/>
                <a:sym typeface="Mina Bold"/>
              </a:rPr>
              <a:t>Activity Diagram - Class Head</a:t>
            </a:r>
          </a:p>
        </p:txBody>
      </p:sp>
      <p:sp>
        <p:nvSpPr>
          <p:cNvPr id="12" name="Freeform 12"/>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6">
              <a:alphaModFix amt="5000"/>
            </a:blip>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6681" y="190478"/>
            <a:ext cx="6305151" cy="8257331"/>
          </a:xfrm>
          <a:custGeom>
            <a:avLst/>
            <a:gdLst/>
            <a:ahLst/>
            <a:cxnLst/>
            <a:rect l="l" t="t" r="r" b="b"/>
            <a:pathLst>
              <a:path w="6305151" h="8257331">
                <a:moveTo>
                  <a:pt x="0" y="0"/>
                </a:moveTo>
                <a:lnTo>
                  <a:pt x="6305150" y="0"/>
                </a:lnTo>
                <a:lnTo>
                  <a:pt x="6305150" y="8257331"/>
                </a:lnTo>
                <a:lnTo>
                  <a:pt x="0" y="8257331"/>
                </a:lnTo>
                <a:lnTo>
                  <a:pt x="0" y="0"/>
                </a:lnTo>
                <a:close/>
              </a:path>
            </a:pathLst>
          </a:custGeom>
          <a:blipFill>
            <a:blip r:embed="rId2">
              <a:extLst>
                <a:ext uri="{96DAC541-7B7A-43D3-8B79-37D633B846F1}">
                  <asvg:svgBlip xmlns:asvg="http://schemas.microsoft.com/office/drawing/2016/SVG/main" r:embed="rId3"/>
                </a:ext>
              </a:extLst>
            </a:blip>
            <a:stretch>
              <a:fillRect b="-100055"/>
            </a:stretch>
          </a:blipFill>
        </p:spPr>
      </p:sp>
      <p:grpSp>
        <p:nvGrpSpPr>
          <p:cNvPr id="3" name="Group 3"/>
          <p:cNvGrpSpPr/>
          <p:nvPr/>
        </p:nvGrpSpPr>
        <p:grpSpPr>
          <a:xfrm>
            <a:off x="887134" y="8025750"/>
            <a:ext cx="2663607" cy="844119"/>
            <a:chOff x="0" y="0"/>
            <a:chExt cx="3551476" cy="1125492"/>
          </a:xfrm>
        </p:grpSpPr>
        <p:sp>
          <p:nvSpPr>
            <p:cNvPr id="4" name="Freeform 4"/>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rot="2700000">
              <a:off x="500390" y="218172"/>
              <a:ext cx="728804" cy="269717"/>
              <a:chOff x="0" y="0"/>
              <a:chExt cx="2196272" cy="812800"/>
            </a:xfrm>
          </p:grpSpPr>
          <p:sp>
            <p:nvSpPr>
              <p:cNvPr id="6" name="Freeform 6"/>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7" name="TextBox 7"/>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8" name="TextBox 8"/>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id="9" name="Freeform 9"/>
          <p:cNvSpPr/>
          <p:nvPr/>
        </p:nvSpPr>
        <p:spPr>
          <a:xfrm>
            <a:off x="8952464" y="315736"/>
            <a:ext cx="6293927" cy="8257331"/>
          </a:xfrm>
          <a:custGeom>
            <a:avLst/>
            <a:gdLst/>
            <a:ahLst/>
            <a:cxnLst/>
            <a:rect l="l" t="t" r="r" b="b"/>
            <a:pathLst>
              <a:path w="6293927" h="8257331">
                <a:moveTo>
                  <a:pt x="0" y="0"/>
                </a:moveTo>
                <a:lnTo>
                  <a:pt x="6293927" y="0"/>
                </a:lnTo>
                <a:lnTo>
                  <a:pt x="6293927" y="8257332"/>
                </a:lnTo>
                <a:lnTo>
                  <a:pt x="0" y="8257332"/>
                </a:lnTo>
                <a:lnTo>
                  <a:pt x="0" y="0"/>
                </a:lnTo>
                <a:close/>
              </a:path>
            </a:pathLst>
          </a:custGeom>
          <a:blipFill>
            <a:blip r:embed="rId2">
              <a:extLst>
                <a:ext uri="{96DAC541-7B7A-43D3-8B79-37D633B846F1}">
                  <asvg:svgBlip xmlns:asvg="http://schemas.microsoft.com/office/drawing/2016/SVG/main" r:embed="rId3"/>
                </a:ext>
              </a:extLst>
            </a:blip>
            <a:stretch>
              <a:fillRect t="-99699"/>
            </a:stretch>
          </a:blipFill>
        </p:spPr>
      </p:sp>
      <p:sp>
        <p:nvSpPr>
          <p:cNvPr id="10" name="TextBox 10"/>
          <p:cNvSpPr txBox="1"/>
          <p:nvPr/>
        </p:nvSpPr>
        <p:spPr>
          <a:xfrm>
            <a:off x="887134" y="9054260"/>
            <a:ext cx="8256866" cy="667663"/>
          </a:xfrm>
          <a:prstGeom prst="rect">
            <a:avLst/>
          </a:prstGeom>
        </p:spPr>
        <p:txBody>
          <a:bodyPr lIns="0" tIns="0" rIns="0" bIns="0" rtlCol="0" anchor="t">
            <a:spAutoFit/>
          </a:bodyPr>
          <a:lstStyle/>
          <a:p>
            <a:pPr algn="l">
              <a:lnSpc>
                <a:spcPts val="5444"/>
              </a:lnSpc>
            </a:pPr>
            <a:r>
              <a:rPr lang="en-US" sz="3888" b="1">
                <a:solidFill>
                  <a:srgbClr val="41005F"/>
                </a:solidFill>
                <a:latin typeface="Mina Bold"/>
                <a:ea typeface="Mina Bold"/>
                <a:cs typeface="Mina Bold"/>
                <a:sym typeface="Mina Bold"/>
              </a:rPr>
              <a:t>Activity Diagram - Subject Head</a:t>
            </a:r>
          </a:p>
        </p:txBody>
      </p:sp>
      <p:sp>
        <p:nvSpPr>
          <p:cNvPr id="11" name="Freeform 11"/>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6">
              <a:alphaModFix amt="5000"/>
            </a:blip>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87134" y="8025750"/>
            <a:ext cx="2663607" cy="844119"/>
            <a:chOff x="0" y="0"/>
            <a:chExt cx="3551476" cy="1125492"/>
          </a:xfrm>
        </p:grpSpPr>
        <p:sp>
          <p:nvSpPr>
            <p:cNvPr id="3" name="Freeform 3"/>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rot="2700000">
              <a:off x="500390" y="218172"/>
              <a:ext cx="728804" cy="269717"/>
              <a:chOff x="0" y="0"/>
              <a:chExt cx="2196272" cy="812800"/>
            </a:xfrm>
          </p:grpSpPr>
          <p:sp>
            <p:nvSpPr>
              <p:cNvPr id="5" name="Freeform 5"/>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6" name="TextBox 6"/>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7" name="TextBox 7"/>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id="8" name="Freeform 8"/>
          <p:cNvSpPr/>
          <p:nvPr/>
        </p:nvSpPr>
        <p:spPr>
          <a:xfrm>
            <a:off x="5828273" y="237580"/>
            <a:ext cx="5539728" cy="7788170"/>
          </a:xfrm>
          <a:custGeom>
            <a:avLst/>
            <a:gdLst/>
            <a:ahLst/>
            <a:cxnLst/>
            <a:rect l="l" t="t" r="r" b="b"/>
            <a:pathLst>
              <a:path w="5539728" h="7788170">
                <a:moveTo>
                  <a:pt x="0" y="0"/>
                </a:moveTo>
                <a:lnTo>
                  <a:pt x="5539727" y="0"/>
                </a:lnTo>
                <a:lnTo>
                  <a:pt x="5539727" y="7788170"/>
                </a:lnTo>
                <a:lnTo>
                  <a:pt x="0" y="7788170"/>
                </a:lnTo>
                <a:lnTo>
                  <a:pt x="0" y="0"/>
                </a:lnTo>
                <a:close/>
              </a:path>
            </a:pathLst>
          </a:custGeom>
          <a:blipFill>
            <a:blip r:embed="rId4">
              <a:extLst>
                <a:ext uri="{96DAC541-7B7A-43D3-8B79-37D633B846F1}">
                  <asvg:svgBlip xmlns:asvg="http://schemas.microsoft.com/office/drawing/2016/SVG/main" r:embed="rId5"/>
                </a:ext>
              </a:extLst>
            </a:blip>
            <a:stretch>
              <a:fillRect t="-102347" b="-117953"/>
            </a:stretch>
          </a:blipFill>
        </p:spPr>
      </p:sp>
      <p:sp>
        <p:nvSpPr>
          <p:cNvPr id="9" name="TextBox 9"/>
          <p:cNvSpPr txBox="1"/>
          <p:nvPr/>
        </p:nvSpPr>
        <p:spPr>
          <a:xfrm>
            <a:off x="887134" y="9054260"/>
            <a:ext cx="8256866" cy="667663"/>
          </a:xfrm>
          <a:prstGeom prst="rect">
            <a:avLst/>
          </a:prstGeom>
        </p:spPr>
        <p:txBody>
          <a:bodyPr lIns="0" tIns="0" rIns="0" bIns="0" rtlCol="0" anchor="t">
            <a:spAutoFit/>
          </a:bodyPr>
          <a:lstStyle/>
          <a:p>
            <a:pPr algn="l">
              <a:lnSpc>
                <a:spcPts val="5444"/>
              </a:lnSpc>
            </a:pPr>
            <a:r>
              <a:rPr lang="en-US" sz="3888" b="1">
                <a:solidFill>
                  <a:srgbClr val="41005F"/>
                </a:solidFill>
                <a:latin typeface="Mina Bold"/>
                <a:ea typeface="Mina Bold"/>
                <a:cs typeface="Mina Bold"/>
                <a:sym typeface="Mina Bold"/>
              </a:rPr>
              <a:t>Activity Diagram - Subject Head</a:t>
            </a:r>
          </a:p>
        </p:txBody>
      </p:sp>
      <p:sp>
        <p:nvSpPr>
          <p:cNvPr id="10" name="Freeform 10"/>
          <p:cNvSpPr/>
          <p:nvPr/>
        </p:nvSpPr>
        <p:spPr>
          <a:xfrm>
            <a:off x="252835" y="71085"/>
            <a:ext cx="5575437" cy="7954664"/>
          </a:xfrm>
          <a:custGeom>
            <a:avLst/>
            <a:gdLst/>
            <a:ahLst/>
            <a:cxnLst/>
            <a:rect l="l" t="t" r="r" b="b"/>
            <a:pathLst>
              <a:path w="5575437" h="7954664">
                <a:moveTo>
                  <a:pt x="0" y="0"/>
                </a:moveTo>
                <a:lnTo>
                  <a:pt x="5575438" y="0"/>
                </a:lnTo>
                <a:lnTo>
                  <a:pt x="5575438" y="7954665"/>
                </a:lnTo>
                <a:lnTo>
                  <a:pt x="0" y="7954665"/>
                </a:lnTo>
                <a:lnTo>
                  <a:pt x="0" y="0"/>
                </a:lnTo>
                <a:close/>
              </a:path>
            </a:pathLst>
          </a:custGeom>
          <a:blipFill>
            <a:blip r:embed="rId4">
              <a:extLst>
                <a:ext uri="{96DAC541-7B7A-43D3-8B79-37D633B846F1}">
                  <asvg:svgBlip xmlns:asvg="http://schemas.microsoft.com/office/drawing/2016/SVG/main" r:embed="rId5"/>
                </a:ext>
              </a:extLst>
            </a:blip>
            <a:stretch>
              <a:fillRect b="-215618"/>
            </a:stretch>
          </a:blipFill>
        </p:spPr>
      </p:sp>
      <p:sp>
        <p:nvSpPr>
          <p:cNvPr id="11" name="Freeform 11"/>
          <p:cNvSpPr/>
          <p:nvPr/>
        </p:nvSpPr>
        <p:spPr>
          <a:xfrm>
            <a:off x="11543309" y="237580"/>
            <a:ext cx="5550863" cy="9188612"/>
          </a:xfrm>
          <a:custGeom>
            <a:avLst/>
            <a:gdLst/>
            <a:ahLst/>
            <a:cxnLst/>
            <a:rect l="l" t="t" r="r" b="b"/>
            <a:pathLst>
              <a:path w="5550863" h="9188612">
                <a:moveTo>
                  <a:pt x="0" y="0"/>
                </a:moveTo>
                <a:lnTo>
                  <a:pt x="5550863" y="0"/>
                </a:lnTo>
                <a:lnTo>
                  <a:pt x="5550863" y="9188612"/>
                </a:lnTo>
                <a:lnTo>
                  <a:pt x="0" y="9188612"/>
                </a:lnTo>
                <a:lnTo>
                  <a:pt x="0" y="0"/>
                </a:lnTo>
                <a:close/>
              </a:path>
            </a:pathLst>
          </a:custGeom>
          <a:blipFill>
            <a:blip r:embed="rId4">
              <a:extLst>
                <a:ext uri="{96DAC541-7B7A-43D3-8B79-37D633B846F1}">
                  <asvg:svgBlip xmlns:asvg="http://schemas.microsoft.com/office/drawing/2016/SVG/main" r:embed="rId5"/>
                </a:ext>
              </a:extLst>
            </a:blip>
            <a:stretch>
              <a:fillRect t="-172029"/>
            </a:stretch>
          </a:blipFill>
        </p:spPr>
      </p:sp>
      <p:sp>
        <p:nvSpPr>
          <p:cNvPr id="12" name="Freeform 12"/>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6">
              <a:alphaModFix amt="5000"/>
            </a:blip>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87134" y="8025750"/>
            <a:ext cx="2663607" cy="844119"/>
            <a:chOff x="0" y="0"/>
            <a:chExt cx="3551476" cy="1125492"/>
          </a:xfrm>
        </p:grpSpPr>
        <p:sp>
          <p:nvSpPr>
            <p:cNvPr id="3" name="Freeform 3"/>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rot="2700000">
              <a:off x="500390" y="218172"/>
              <a:ext cx="728804" cy="269717"/>
              <a:chOff x="0" y="0"/>
              <a:chExt cx="2196272" cy="812800"/>
            </a:xfrm>
          </p:grpSpPr>
          <p:sp>
            <p:nvSpPr>
              <p:cNvPr id="5" name="Freeform 5"/>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6" name="TextBox 6"/>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7" name="TextBox 7"/>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id="8" name="Freeform 8"/>
          <p:cNvSpPr/>
          <p:nvPr/>
        </p:nvSpPr>
        <p:spPr>
          <a:xfrm>
            <a:off x="6857819" y="322950"/>
            <a:ext cx="4572362" cy="8547814"/>
          </a:xfrm>
          <a:custGeom>
            <a:avLst/>
            <a:gdLst/>
            <a:ahLst/>
            <a:cxnLst/>
            <a:rect l="l" t="t" r="r" b="b"/>
            <a:pathLst>
              <a:path w="4572362" h="8547814">
                <a:moveTo>
                  <a:pt x="0" y="0"/>
                </a:moveTo>
                <a:lnTo>
                  <a:pt x="4572362" y="0"/>
                </a:lnTo>
                <a:lnTo>
                  <a:pt x="4572362" y="8547814"/>
                </a:lnTo>
                <a:lnTo>
                  <a:pt x="0" y="8547814"/>
                </a:lnTo>
                <a:lnTo>
                  <a:pt x="0" y="0"/>
                </a:lnTo>
                <a:close/>
              </a:path>
            </a:pathLst>
          </a:custGeom>
          <a:blipFill>
            <a:blip r:embed="rId4">
              <a:extLst>
                <a:ext uri="{96DAC541-7B7A-43D3-8B79-37D633B846F1}">
                  <asvg:svgBlip xmlns:asvg="http://schemas.microsoft.com/office/drawing/2016/SVG/main" r:embed="rId5"/>
                </a:ext>
              </a:extLst>
            </a:blip>
            <a:stretch>
              <a:fillRect t="-104709" b="-170670"/>
            </a:stretch>
          </a:blipFill>
        </p:spPr>
      </p:sp>
      <p:sp>
        <p:nvSpPr>
          <p:cNvPr id="9" name="TextBox 9"/>
          <p:cNvSpPr txBox="1"/>
          <p:nvPr/>
        </p:nvSpPr>
        <p:spPr>
          <a:xfrm>
            <a:off x="887134" y="9054260"/>
            <a:ext cx="8256866" cy="667663"/>
          </a:xfrm>
          <a:prstGeom prst="rect">
            <a:avLst/>
          </a:prstGeom>
        </p:spPr>
        <p:txBody>
          <a:bodyPr lIns="0" tIns="0" rIns="0" bIns="0" rtlCol="0" anchor="t">
            <a:spAutoFit/>
          </a:bodyPr>
          <a:lstStyle/>
          <a:p>
            <a:pPr algn="l">
              <a:lnSpc>
                <a:spcPts val="5444"/>
              </a:lnSpc>
            </a:pPr>
            <a:r>
              <a:rPr lang="en-US" sz="3888" b="1">
                <a:solidFill>
                  <a:srgbClr val="41005F"/>
                </a:solidFill>
                <a:latin typeface="Mina Bold"/>
                <a:ea typeface="Mina Bold"/>
                <a:cs typeface="Mina Bold"/>
                <a:sym typeface="Mina Bold"/>
              </a:rPr>
              <a:t>Activity Diagram - Student</a:t>
            </a:r>
          </a:p>
        </p:txBody>
      </p:sp>
      <p:sp>
        <p:nvSpPr>
          <p:cNvPr id="10" name="Freeform 10"/>
          <p:cNvSpPr/>
          <p:nvPr/>
        </p:nvSpPr>
        <p:spPr>
          <a:xfrm>
            <a:off x="887134" y="322950"/>
            <a:ext cx="3957910" cy="7702799"/>
          </a:xfrm>
          <a:custGeom>
            <a:avLst/>
            <a:gdLst/>
            <a:ahLst/>
            <a:cxnLst/>
            <a:rect l="l" t="t" r="r" b="b"/>
            <a:pathLst>
              <a:path w="3957910" h="7702799">
                <a:moveTo>
                  <a:pt x="0" y="0"/>
                </a:moveTo>
                <a:lnTo>
                  <a:pt x="3957910" y="0"/>
                </a:lnTo>
                <a:lnTo>
                  <a:pt x="3957910" y="7702800"/>
                </a:lnTo>
                <a:lnTo>
                  <a:pt x="0" y="7702800"/>
                </a:lnTo>
                <a:lnTo>
                  <a:pt x="0" y="0"/>
                </a:lnTo>
                <a:close/>
              </a:path>
            </a:pathLst>
          </a:custGeom>
          <a:blipFill>
            <a:blip r:embed="rId4">
              <a:extLst>
                <a:ext uri="{96DAC541-7B7A-43D3-8B79-37D633B846F1}">
                  <asvg:svgBlip xmlns:asvg="http://schemas.microsoft.com/office/drawing/2016/SVG/main" r:embed="rId5"/>
                </a:ext>
              </a:extLst>
            </a:blip>
            <a:stretch>
              <a:fillRect b="-260580"/>
            </a:stretch>
          </a:blipFill>
        </p:spPr>
      </p:sp>
      <p:sp>
        <p:nvSpPr>
          <p:cNvPr id="11" name="Freeform 11"/>
          <p:cNvSpPr/>
          <p:nvPr/>
        </p:nvSpPr>
        <p:spPr>
          <a:xfrm>
            <a:off x="13972632" y="120471"/>
            <a:ext cx="3188549" cy="10166529"/>
          </a:xfrm>
          <a:custGeom>
            <a:avLst/>
            <a:gdLst/>
            <a:ahLst/>
            <a:cxnLst/>
            <a:rect l="l" t="t" r="r" b="b"/>
            <a:pathLst>
              <a:path w="3188549" h="10166529">
                <a:moveTo>
                  <a:pt x="0" y="0"/>
                </a:moveTo>
                <a:lnTo>
                  <a:pt x="3188549" y="0"/>
                </a:lnTo>
                <a:lnTo>
                  <a:pt x="3188549" y="10166529"/>
                </a:lnTo>
                <a:lnTo>
                  <a:pt x="0" y="10166529"/>
                </a:lnTo>
                <a:lnTo>
                  <a:pt x="0" y="0"/>
                </a:lnTo>
                <a:close/>
              </a:path>
            </a:pathLst>
          </a:custGeom>
          <a:blipFill>
            <a:blip r:embed="rId4">
              <a:extLst>
                <a:ext uri="{96DAC541-7B7A-43D3-8B79-37D633B846F1}">
                  <asvg:svgBlip xmlns:asvg="http://schemas.microsoft.com/office/drawing/2016/SVG/main" r:embed="rId5"/>
                </a:ext>
              </a:extLst>
            </a:blip>
            <a:stretch>
              <a:fillRect t="-120092"/>
            </a:stretch>
          </a:blipFill>
        </p:spPr>
      </p:sp>
      <p:sp>
        <p:nvSpPr>
          <p:cNvPr id="12" name="Freeform 12"/>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6">
              <a:alphaModFix amt="5000"/>
            </a:blip>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59531" y="3686"/>
            <a:ext cx="3712244" cy="8866182"/>
          </a:xfrm>
          <a:custGeom>
            <a:avLst/>
            <a:gdLst/>
            <a:ahLst/>
            <a:cxnLst/>
            <a:rect l="l" t="t" r="r" b="b"/>
            <a:pathLst>
              <a:path w="3712244" h="8866182">
                <a:moveTo>
                  <a:pt x="0" y="0"/>
                </a:moveTo>
                <a:lnTo>
                  <a:pt x="3712245" y="0"/>
                </a:lnTo>
                <a:lnTo>
                  <a:pt x="3712245" y="8866183"/>
                </a:lnTo>
                <a:lnTo>
                  <a:pt x="0" y="8866183"/>
                </a:lnTo>
                <a:lnTo>
                  <a:pt x="0" y="0"/>
                </a:lnTo>
                <a:close/>
              </a:path>
            </a:pathLst>
          </a:custGeom>
          <a:blipFill>
            <a:blip r:embed="rId2">
              <a:extLst>
                <a:ext uri="{96DAC541-7B7A-43D3-8B79-37D633B846F1}">
                  <asvg:svgBlip xmlns:asvg="http://schemas.microsoft.com/office/drawing/2016/SVG/main" r:embed="rId3"/>
                </a:ext>
              </a:extLst>
            </a:blip>
            <a:stretch>
              <a:fillRect b="-163746"/>
            </a:stretch>
          </a:blipFill>
        </p:spPr>
      </p:sp>
      <p:grpSp>
        <p:nvGrpSpPr>
          <p:cNvPr id="3" name="Group 3"/>
          <p:cNvGrpSpPr/>
          <p:nvPr/>
        </p:nvGrpSpPr>
        <p:grpSpPr>
          <a:xfrm>
            <a:off x="887134" y="8025750"/>
            <a:ext cx="2663607" cy="844119"/>
            <a:chOff x="0" y="0"/>
            <a:chExt cx="3551476" cy="1125492"/>
          </a:xfrm>
        </p:grpSpPr>
        <p:sp>
          <p:nvSpPr>
            <p:cNvPr id="4" name="Freeform 4"/>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5" name="Group 5"/>
            <p:cNvGrpSpPr/>
            <p:nvPr/>
          </p:nvGrpSpPr>
          <p:grpSpPr>
            <a:xfrm rot="2700000">
              <a:off x="500390" y="218172"/>
              <a:ext cx="728804" cy="269717"/>
              <a:chOff x="0" y="0"/>
              <a:chExt cx="2196272" cy="812800"/>
            </a:xfrm>
          </p:grpSpPr>
          <p:sp>
            <p:nvSpPr>
              <p:cNvPr id="6" name="Freeform 6"/>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7" name="TextBox 7"/>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8" name="TextBox 8"/>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id="9" name="Freeform 9"/>
          <p:cNvSpPr/>
          <p:nvPr/>
        </p:nvSpPr>
        <p:spPr>
          <a:xfrm>
            <a:off x="7412259" y="264278"/>
            <a:ext cx="3579006" cy="9161914"/>
          </a:xfrm>
          <a:custGeom>
            <a:avLst/>
            <a:gdLst/>
            <a:ahLst/>
            <a:cxnLst/>
            <a:rect l="l" t="t" r="r" b="b"/>
            <a:pathLst>
              <a:path w="3579006" h="9161914">
                <a:moveTo>
                  <a:pt x="0" y="0"/>
                </a:moveTo>
                <a:lnTo>
                  <a:pt x="3579006" y="0"/>
                </a:lnTo>
                <a:lnTo>
                  <a:pt x="3579006" y="9161914"/>
                </a:lnTo>
                <a:lnTo>
                  <a:pt x="0" y="9161914"/>
                </a:lnTo>
                <a:lnTo>
                  <a:pt x="0" y="0"/>
                </a:lnTo>
                <a:close/>
              </a:path>
            </a:pathLst>
          </a:custGeom>
          <a:blipFill>
            <a:blip r:embed="rId2">
              <a:extLst>
                <a:ext uri="{96DAC541-7B7A-43D3-8B79-37D633B846F1}">
                  <asvg:svgBlip xmlns:asvg="http://schemas.microsoft.com/office/drawing/2016/SVG/main" r:embed="rId3"/>
                </a:ext>
              </a:extLst>
            </a:blip>
            <a:stretch>
              <a:fillRect t="-93542" b="-52574"/>
            </a:stretch>
          </a:blipFill>
        </p:spPr>
      </p:sp>
      <p:sp>
        <p:nvSpPr>
          <p:cNvPr id="10" name="Freeform 10"/>
          <p:cNvSpPr/>
          <p:nvPr/>
        </p:nvSpPr>
        <p:spPr>
          <a:xfrm>
            <a:off x="12543791" y="180332"/>
            <a:ext cx="3990488" cy="9541591"/>
          </a:xfrm>
          <a:custGeom>
            <a:avLst/>
            <a:gdLst/>
            <a:ahLst/>
            <a:cxnLst/>
            <a:rect l="l" t="t" r="r" b="b"/>
            <a:pathLst>
              <a:path w="3990488" h="9541591">
                <a:moveTo>
                  <a:pt x="0" y="0"/>
                </a:moveTo>
                <a:lnTo>
                  <a:pt x="3990488" y="0"/>
                </a:lnTo>
                <a:lnTo>
                  <a:pt x="3990488" y="9541591"/>
                </a:lnTo>
                <a:lnTo>
                  <a:pt x="0" y="9541591"/>
                </a:lnTo>
                <a:lnTo>
                  <a:pt x="0" y="0"/>
                </a:lnTo>
                <a:close/>
              </a:path>
            </a:pathLst>
          </a:custGeom>
          <a:blipFill>
            <a:blip r:embed="rId2">
              <a:extLst>
                <a:ext uri="{96DAC541-7B7A-43D3-8B79-37D633B846F1}">
                  <asvg:svgBlip xmlns:asvg="http://schemas.microsoft.com/office/drawing/2016/SVG/main" r:embed="rId3"/>
                </a:ext>
              </a:extLst>
            </a:blip>
            <a:stretch>
              <a:fillRect t="-163494"/>
            </a:stretch>
          </a:blipFill>
        </p:spPr>
      </p:sp>
      <p:sp>
        <p:nvSpPr>
          <p:cNvPr id="11" name="TextBox 11"/>
          <p:cNvSpPr txBox="1"/>
          <p:nvPr/>
        </p:nvSpPr>
        <p:spPr>
          <a:xfrm>
            <a:off x="887134" y="9054260"/>
            <a:ext cx="8256866" cy="667663"/>
          </a:xfrm>
          <a:prstGeom prst="rect">
            <a:avLst/>
          </a:prstGeom>
        </p:spPr>
        <p:txBody>
          <a:bodyPr lIns="0" tIns="0" rIns="0" bIns="0" rtlCol="0" anchor="t">
            <a:spAutoFit/>
          </a:bodyPr>
          <a:lstStyle/>
          <a:p>
            <a:pPr algn="l">
              <a:lnSpc>
                <a:spcPts val="5444"/>
              </a:lnSpc>
            </a:pPr>
            <a:r>
              <a:rPr lang="en-US" sz="3888" b="1">
                <a:solidFill>
                  <a:srgbClr val="41005F"/>
                </a:solidFill>
                <a:latin typeface="Mina Bold"/>
                <a:ea typeface="Mina Bold"/>
                <a:cs typeface="Mina Bold"/>
                <a:sym typeface="Mina Bold"/>
              </a:rPr>
              <a:t>Activity Diagram - Parent</a:t>
            </a:r>
          </a:p>
        </p:txBody>
      </p:sp>
      <p:sp>
        <p:nvSpPr>
          <p:cNvPr id="12" name="Freeform 12"/>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6">
              <a:alphaModFix amt="5000"/>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1788784" y="-2234568"/>
            <a:ext cx="12998433" cy="14351703"/>
            <a:chOff x="0" y="0"/>
            <a:chExt cx="3423456" cy="3779872"/>
          </a:xfrm>
        </p:grpSpPr>
        <p:sp>
          <p:nvSpPr>
            <p:cNvPr id="3" name="Freeform 3"/>
            <p:cNvSpPr/>
            <p:nvPr/>
          </p:nvSpPr>
          <p:spPr>
            <a:xfrm>
              <a:off x="0" y="0"/>
              <a:ext cx="3423455" cy="3779872"/>
            </a:xfrm>
            <a:custGeom>
              <a:avLst/>
              <a:gdLst/>
              <a:ahLst/>
              <a:cxnLst/>
              <a:rect l="l" t="t" r="r" b="b"/>
              <a:pathLst>
                <a:path w="3423455" h="3779872">
                  <a:moveTo>
                    <a:pt x="0" y="0"/>
                  </a:moveTo>
                  <a:lnTo>
                    <a:pt x="3423455" y="0"/>
                  </a:lnTo>
                  <a:lnTo>
                    <a:pt x="3423455" y="3779872"/>
                  </a:lnTo>
                  <a:lnTo>
                    <a:pt x="0" y="3779872"/>
                  </a:lnTo>
                  <a:close/>
                </a:path>
              </a:pathLst>
            </a:custGeom>
            <a:gradFill rotWithShape="1">
              <a:gsLst>
                <a:gs pos="0">
                  <a:srgbClr val="9A76FF">
                    <a:alpha val="100000"/>
                  </a:srgbClr>
                </a:gs>
                <a:gs pos="100000">
                  <a:srgbClr val="FFFFFF">
                    <a:alpha val="100000"/>
                  </a:srgbClr>
                </a:gs>
              </a:gsLst>
              <a:lin ang="5400000"/>
            </a:gradFill>
          </p:spPr>
        </p:sp>
        <p:sp>
          <p:nvSpPr>
            <p:cNvPr id="4" name="TextBox 4"/>
            <p:cNvSpPr txBox="1"/>
            <p:nvPr/>
          </p:nvSpPr>
          <p:spPr>
            <a:xfrm>
              <a:off x="0" y="-38100"/>
              <a:ext cx="3423456" cy="381797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1894213" y="-1425495"/>
            <a:ext cx="11733829" cy="11712495"/>
          </a:xfrm>
          <a:custGeom>
            <a:avLst/>
            <a:gdLst/>
            <a:ahLst/>
            <a:cxnLst/>
            <a:rect l="l" t="t" r="r" b="b"/>
            <a:pathLst>
              <a:path w="11733829" h="11712495">
                <a:moveTo>
                  <a:pt x="0" y="0"/>
                </a:moveTo>
                <a:lnTo>
                  <a:pt x="11733829" y="0"/>
                </a:lnTo>
                <a:lnTo>
                  <a:pt x="11733829" y="11712495"/>
                </a:lnTo>
                <a:lnTo>
                  <a:pt x="0" y="11712495"/>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6" name="Freeform 6"/>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5">
              <a:alphaModFix amt="6000"/>
            </a:blip>
            <a:stretch>
              <a:fillRect/>
            </a:stretch>
          </a:blipFill>
        </p:spPr>
      </p:sp>
      <p:sp>
        <p:nvSpPr>
          <p:cNvPr id="7" name="TextBox 7"/>
          <p:cNvSpPr txBox="1"/>
          <p:nvPr/>
        </p:nvSpPr>
        <p:spPr>
          <a:xfrm>
            <a:off x="1354942" y="1887673"/>
            <a:ext cx="7536366" cy="1423599"/>
          </a:xfrm>
          <a:prstGeom prst="rect">
            <a:avLst/>
          </a:prstGeom>
        </p:spPr>
        <p:txBody>
          <a:bodyPr lIns="0" tIns="0" rIns="0" bIns="0" rtlCol="0" anchor="t">
            <a:spAutoFit/>
          </a:bodyPr>
          <a:lstStyle/>
          <a:p>
            <a:pPr algn="l">
              <a:lnSpc>
                <a:spcPts val="11607"/>
              </a:lnSpc>
            </a:pPr>
            <a:r>
              <a:rPr lang="en-US" sz="8290">
                <a:solidFill>
                  <a:srgbClr val="41005F"/>
                </a:solidFill>
                <a:latin typeface="Mina"/>
                <a:ea typeface="Mina"/>
                <a:cs typeface="Mina"/>
                <a:sym typeface="Mina"/>
              </a:rPr>
              <a:t>Introduction to</a:t>
            </a:r>
          </a:p>
        </p:txBody>
      </p:sp>
      <p:sp>
        <p:nvSpPr>
          <p:cNvPr id="8" name="TextBox 8"/>
          <p:cNvSpPr txBox="1"/>
          <p:nvPr/>
        </p:nvSpPr>
        <p:spPr>
          <a:xfrm>
            <a:off x="1354942" y="2973182"/>
            <a:ext cx="9773519" cy="1734535"/>
          </a:xfrm>
          <a:prstGeom prst="rect">
            <a:avLst/>
          </a:prstGeom>
        </p:spPr>
        <p:txBody>
          <a:bodyPr lIns="0" tIns="0" rIns="0" bIns="0" rtlCol="0" anchor="t">
            <a:spAutoFit/>
          </a:bodyPr>
          <a:lstStyle/>
          <a:p>
            <a:pPr algn="l">
              <a:lnSpc>
                <a:spcPts val="14221"/>
              </a:lnSpc>
            </a:pPr>
            <a:r>
              <a:rPr lang="en-US" sz="10158" b="1">
                <a:solidFill>
                  <a:srgbClr val="41005F"/>
                </a:solidFill>
                <a:latin typeface="Mina Bold"/>
                <a:ea typeface="Mina Bold"/>
                <a:cs typeface="Mina Bold"/>
                <a:sym typeface="Mina Bold"/>
              </a:rPr>
              <a:t>EDUKE</a:t>
            </a:r>
          </a:p>
        </p:txBody>
      </p:sp>
      <p:sp>
        <p:nvSpPr>
          <p:cNvPr id="9" name="TextBox 9"/>
          <p:cNvSpPr txBox="1"/>
          <p:nvPr/>
        </p:nvSpPr>
        <p:spPr>
          <a:xfrm>
            <a:off x="1354942" y="5086350"/>
            <a:ext cx="16254270" cy="4374880"/>
          </a:xfrm>
          <a:prstGeom prst="rect">
            <a:avLst/>
          </a:prstGeom>
        </p:spPr>
        <p:txBody>
          <a:bodyPr lIns="0" tIns="0" rIns="0" bIns="0" rtlCol="0" anchor="t">
            <a:spAutoFit/>
          </a:bodyPr>
          <a:lstStyle/>
          <a:p>
            <a:pPr algn="l">
              <a:lnSpc>
                <a:spcPts val="3514"/>
              </a:lnSpc>
            </a:pPr>
            <a:r>
              <a:rPr lang="en-US" sz="2510">
                <a:solidFill>
                  <a:srgbClr val="41005F"/>
                </a:solidFill>
                <a:latin typeface="Mina"/>
                <a:ea typeface="Mina"/>
                <a:cs typeface="Mina"/>
                <a:sym typeface="Mina"/>
              </a:rPr>
              <a:t>Eduke is an </a:t>
            </a:r>
            <a:r>
              <a:rPr lang="en-US" sz="2510" b="1">
                <a:solidFill>
                  <a:srgbClr val="41005F"/>
                </a:solidFill>
                <a:latin typeface="Mina Bold"/>
                <a:ea typeface="Mina Bold"/>
                <a:cs typeface="Mina Bold"/>
                <a:sym typeface="Mina Bold"/>
              </a:rPr>
              <a:t>AI-powered academic performance prediction and management system</a:t>
            </a:r>
            <a:r>
              <a:rPr lang="en-US" sz="2510">
                <a:solidFill>
                  <a:srgbClr val="41005F"/>
                </a:solidFill>
                <a:latin typeface="Mina"/>
                <a:ea typeface="Mina"/>
                <a:cs typeface="Mina"/>
                <a:sym typeface="Mina"/>
              </a:rPr>
              <a:t> designed to enhance the learning experience for students, teachers, and parents. By analyzing key academic metrics such as attendance, marks, and student behavior, Eduke provides data-driven insights to predict performance trends.</a:t>
            </a:r>
          </a:p>
          <a:p>
            <a:pPr algn="l">
              <a:lnSpc>
                <a:spcPts val="3514"/>
              </a:lnSpc>
            </a:pPr>
            <a:r>
              <a:rPr lang="en-US" sz="2510">
                <a:solidFill>
                  <a:srgbClr val="41005F"/>
                </a:solidFill>
                <a:latin typeface="Mina"/>
                <a:ea typeface="Mina"/>
                <a:cs typeface="Mina"/>
                <a:sym typeface="Mina"/>
              </a:rPr>
              <a:t>The platform incorporates </a:t>
            </a:r>
            <a:r>
              <a:rPr lang="en-US" sz="2510" b="1">
                <a:solidFill>
                  <a:srgbClr val="41005F"/>
                </a:solidFill>
                <a:latin typeface="Mina Bold"/>
                <a:ea typeface="Mina Bold"/>
                <a:cs typeface="Mina Bold"/>
                <a:sym typeface="Mina Bold"/>
              </a:rPr>
              <a:t>AI-Based Performance Prediction</a:t>
            </a:r>
            <a:r>
              <a:rPr lang="en-US" sz="2510">
                <a:solidFill>
                  <a:srgbClr val="41005F"/>
                </a:solidFill>
                <a:latin typeface="Mina"/>
                <a:ea typeface="Mina"/>
                <a:cs typeface="Mina"/>
                <a:sym typeface="Mina"/>
              </a:rPr>
              <a:t> to assess student progress, an </a:t>
            </a:r>
            <a:r>
              <a:rPr lang="en-US" sz="2510" b="1">
                <a:solidFill>
                  <a:srgbClr val="41005F"/>
                </a:solidFill>
                <a:latin typeface="Mina Bold"/>
                <a:ea typeface="Mina Bold"/>
                <a:cs typeface="Mina Bold"/>
                <a:sym typeface="Mina Bold"/>
              </a:rPr>
              <a:t>Automated Grading System </a:t>
            </a:r>
            <a:r>
              <a:rPr lang="en-US" sz="2510">
                <a:solidFill>
                  <a:srgbClr val="41005F"/>
                </a:solidFill>
                <a:latin typeface="Mina"/>
                <a:ea typeface="Mina"/>
                <a:cs typeface="Mina"/>
                <a:sym typeface="Mina"/>
              </a:rPr>
              <a:t>to streamline quiz and assessment evaluations, and an </a:t>
            </a:r>
            <a:r>
              <a:rPr lang="en-US" sz="2510" b="1">
                <a:solidFill>
                  <a:srgbClr val="41005F"/>
                </a:solidFill>
                <a:latin typeface="Mina Bold"/>
                <a:ea typeface="Mina Bold"/>
                <a:cs typeface="Mina Bold"/>
                <a:sym typeface="Mina Bold"/>
              </a:rPr>
              <a:t>Advanced AI Chatbot</a:t>
            </a:r>
            <a:r>
              <a:rPr lang="en-US" sz="2510">
                <a:solidFill>
                  <a:srgbClr val="41005F"/>
                </a:solidFill>
                <a:latin typeface="Mina"/>
                <a:ea typeface="Mina"/>
                <a:cs typeface="Mina"/>
                <a:sym typeface="Mina"/>
              </a:rPr>
              <a:t> for academic guidance and query resolution. Additionally, Eduke features </a:t>
            </a:r>
            <a:r>
              <a:rPr lang="en-US" sz="2510" b="1">
                <a:solidFill>
                  <a:srgbClr val="41005F"/>
                </a:solidFill>
                <a:latin typeface="Mina Bold"/>
                <a:ea typeface="Mina Bold"/>
                <a:cs typeface="Mina Bold"/>
                <a:sym typeface="Mina Bold"/>
              </a:rPr>
              <a:t>Auto-Generated Reports</a:t>
            </a:r>
            <a:r>
              <a:rPr lang="en-US" sz="2510">
                <a:solidFill>
                  <a:srgbClr val="41005F"/>
                </a:solidFill>
                <a:latin typeface="Mina"/>
                <a:ea typeface="Mina"/>
                <a:cs typeface="Mina"/>
                <a:sym typeface="Mina"/>
              </a:rPr>
              <a:t> for attendance and performance tracking and an </a:t>
            </a:r>
            <a:r>
              <a:rPr lang="en-US" sz="2510" b="1">
                <a:solidFill>
                  <a:srgbClr val="41005F"/>
                </a:solidFill>
                <a:latin typeface="Mina Bold"/>
                <a:ea typeface="Mina Bold"/>
                <a:cs typeface="Mina Bold"/>
                <a:sym typeface="Mina Bold"/>
              </a:rPr>
              <a:t>Adaptive Learning System</a:t>
            </a:r>
            <a:r>
              <a:rPr lang="en-US" sz="2510">
                <a:solidFill>
                  <a:srgbClr val="41005F"/>
                </a:solidFill>
                <a:latin typeface="Mina"/>
                <a:ea typeface="Mina"/>
                <a:cs typeface="Mina"/>
                <a:sym typeface="Mina"/>
              </a:rPr>
              <a:t> that offers personalized study recommendations.</a:t>
            </a:r>
          </a:p>
          <a:p>
            <a:pPr algn="l">
              <a:lnSpc>
                <a:spcPts val="3514"/>
              </a:lnSpc>
            </a:pPr>
            <a:r>
              <a:rPr lang="en-US" sz="2510">
                <a:solidFill>
                  <a:srgbClr val="41005F"/>
                </a:solidFill>
                <a:latin typeface="Mina"/>
                <a:ea typeface="Mina"/>
                <a:cs typeface="Mina"/>
                <a:sym typeface="Mina"/>
              </a:rPr>
              <a:t>With seamless communication between students, teachers, and parents, Eduke aims to revolutionize how educational institutions monitor and improve student success.</a:t>
            </a:r>
          </a:p>
          <a:p>
            <a:pPr algn="l">
              <a:lnSpc>
                <a:spcPts val="3514"/>
              </a:lnSpc>
            </a:pPr>
            <a:endParaRPr lang="en-US" sz="2510">
              <a:solidFill>
                <a:srgbClr val="41005F"/>
              </a:solidFill>
              <a:latin typeface="Mina"/>
              <a:ea typeface="Mina"/>
              <a:cs typeface="Mina"/>
              <a:sym typeface="Mina"/>
            </a:endParaRPr>
          </a:p>
        </p:txBody>
      </p:sp>
      <p:grpSp>
        <p:nvGrpSpPr>
          <p:cNvPr id="10" name="Group 10"/>
          <p:cNvGrpSpPr/>
          <p:nvPr/>
        </p:nvGrpSpPr>
        <p:grpSpPr>
          <a:xfrm>
            <a:off x="1354942" y="725415"/>
            <a:ext cx="2663607" cy="844119"/>
            <a:chOff x="0" y="0"/>
            <a:chExt cx="3551476" cy="1125492"/>
          </a:xfrm>
        </p:grpSpPr>
        <p:sp>
          <p:nvSpPr>
            <p:cNvPr id="11" name="Freeform 11"/>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2" name="Group 12"/>
            <p:cNvGrpSpPr/>
            <p:nvPr/>
          </p:nvGrpSpPr>
          <p:grpSpPr>
            <a:xfrm rot="2700000">
              <a:off x="500390" y="218172"/>
              <a:ext cx="728804" cy="269717"/>
              <a:chOff x="0" y="0"/>
              <a:chExt cx="2196272" cy="812800"/>
            </a:xfrm>
          </p:grpSpPr>
          <p:sp>
            <p:nvSpPr>
              <p:cNvPr id="13" name="Freeform 13"/>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14" name="TextBox 14"/>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15" name="TextBox 15"/>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683763" y="3434935"/>
            <a:ext cx="2663607" cy="844119"/>
            <a:chOff x="0" y="0"/>
            <a:chExt cx="3551476" cy="1125492"/>
          </a:xfrm>
        </p:grpSpPr>
        <p:sp>
          <p:nvSpPr>
            <p:cNvPr id="3" name="Freeform 3"/>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rot="2700000">
              <a:off x="500390" y="218172"/>
              <a:ext cx="728804" cy="269717"/>
              <a:chOff x="0" y="0"/>
              <a:chExt cx="2196272" cy="812800"/>
            </a:xfrm>
          </p:grpSpPr>
          <p:sp>
            <p:nvSpPr>
              <p:cNvPr id="5" name="Freeform 5"/>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6" name="TextBox 6"/>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7" name="TextBox 7"/>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id="8" name="Freeform 8"/>
          <p:cNvSpPr/>
          <p:nvPr/>
        </p:nvSpPr>
        <p:spPr>
          <a:xfrm>
            <a:off x="9684082" y="0"/>
            <a:ext cx="8603918" cy="10287000"/>
          </a:xfrm>
          <a:custGeom>
            <a:avLst/>
            <a:gdLst/>
            <a:ahLst/>
            <a:cxnLst/>
            <a:rect l="l" t="t" r="r" b="b"/>
            <a:pathLst>
              <a:path w="8603918" h="10287000">
                <a:moveTo>
                  <a:pt x="0" y="0"/>
                </a:moveTo>
                <a:lnTo>
                  <a:pt x="8603918" y="0"/>
                </a:lnTo>
                <a:lnTo>
                  <a:pt x="8603918" y="10287000"/>
                </a:lnTo>
                <a:lnTo>
                  <a:pt x="0" y="10287000"/>
                </a:lnTo>
                <a:lnTo>
                  <a:pt x="0" y="0"/>
                </a:lnTo>
                <a:close/>
              </a:path>
            </a:pathLst>
          </a:custGeom>
          <a:blipFill>
            <a:blip r:embed="rId4"/>
            <a:stretch>
              <a:fillRect/>
            </a:stretch>
          </a:blipFill>
        </p:spPr>
      </p:sp>
      <p:sp>
        <p:nvSpPr>
          <p:cNvPr id="9" name="TextBox 9"/>
          <p:cNvSpPr txBox="1"/>
          <p:nvPr/>
        </p:nvSpPr>
        <p:spPr>
          <a:xfrm>
            <a:off x="887134" y="4771569"/>
            <a:ext cx="8256866" cy="663230"/>
          </a:xfrm>
          <a:prstGeom prst="rect">
            <a:avLst/>
          </a:prstGeom>
        </p:spPr>
        <p:txBody>
          <a:bodyPr lIns="0" tIns="0" rIns="0" bIns="0" rtlCol="0" anchor="t">
            <a:spAutoFit/>
          </a:bodyPr>
          <a:lstStyle/>
          <a:p>
            <a:pPr algn="ctr">
              <a:lnSpc>
                <a:spcPts val="5444"/>
              </a:lnSpc>
            </a:pPr>
            <a:r>
              <a:rPr lang="en-US" sz="3888" b="1">
                <a:solidFill>
                  <a:srgbClr val="41005F"/>
                </a:solidFill>
                <a:latin typeface="Mina Bold"/>
                <a:ea typeface="Mina Bold"/>
                <a:cs typeface="Mina Bold"/>
                <a:sym typeface="Mina Bold"/>
              </a:rPr>
              <a:t>Sequence Diagram - Authentication</a:t>
            </a:r>
          </a:p>
        </p:txBody>
      </p:sp>
      <p:sp>
        <p:nvSpPr>
          <p:cNvPr id="10" name="Freeform 10"/>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5">
              <a:alphaModFix amt="5000"/>
            </a:blip>
            <a:stretch>
              <a:fillRect/>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812196" y="8093134"/>
            <a:ext cx="2663607" cy="844119"/>
            <a:chOff x="0" y="0"/>
            <a:chExt cx="3551476" cy="1125492"/>
          </a:xfrm>
        </p:grpSpPr>
        <p:sp>
          <p:nvSpPr>
            <p:cNvPr id="3" name="Freeform 3"/>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rot="2700000">
              <a:off x="500390" y="218172"/>
              <a:ext cx="728804" cy="269717"/>
              <a:chOff x="0" y="0"/>
              <a:chExt cx="2196272" cy="812800"/>
            </a:xfrm>
          </p:grpSpPr>
          <p:sp>
            <p:nvSpPr>
              <p:cNvPr id="5" name="Freeform 5"/>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6" name="TextBox 6"/>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7" name="TextBox 7"/>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id="8" name="Freeform 8"/>
          <p:cNvSpPr/>
          <p:nvPr/>
        </p:nvSpPr>
        <p:spPr>
          <a:xfrm>
            <a:off x="9781017" y="780540"/>
            <a:ext cx="7752295" cy="7312595"/>
          </a:xfrm>
          <a:custGeom>
            <a:avLst/>
            <a:gdLst/>
            <a:ahLst/>
            <a:cxnLst/>
            <a:rect l="l" t="t" r="r" b="b"/>
            <a:pathLst>
              <a:path w="7752295" h="7312595">
                <a:moveTo>
                  <a:pt x="0" y="0"/>
                </a:moveTo>
                <a:lnTo>
                  <a:pt x="7752295" y="0"/>
                </a:lnTo>
                <a:lnTo>
                  <a:pt x="7752295" y="7312594"/>
                </a:lnTo>
                <a:lnTo>
                  <a:pt x="0" y="7312594"/>
                </a:lnTo>
                <a:lnTo>
                  <a:pt x="0" y="0"/>
                </a:lnTo>
                <a:close/>
              </a:path>
            </a:pathLst>
          </a:custGeom>
          <a:blipFill>
            <a:blip r:embed="rId4"/>
            <a:stretch>
              <a:fillRect t="-89308"/>
            </a:stretch>
          </a:blipFill>
        </p:spPr>
      </p:sp>
      <p:sp>
        <p:nvSpPr>
          <p:cNvPr id="9" name="TextBox 9"/>
          <p:cNvSpPr txBox="1"/>
          <p:nvPr/>
        </p:nvSpPr>
        <p:spPr>
          <a:xfrm>
            <a:off x="5015567" y="9182100"/>
            <a:ext cx="8256866" cy="663230"/>
          </a:xfrm>
          <a:prstGeom prst="rect">
            <a:avLst/>
          </a:prstGeom>
        </p:spPr>
        <p:txBody>
          <a:bodyPr lIns="0" tIns="0" rIns="0" bIns="0" rtlCol="0" anchor="t">
            <a:spAutoFit/>
          </a:bodyPr>
          <a:lstStyle/>
          <a:p>
            <a:pPr algn="ctr">
              <a:lnSpc>
                <a:spcPts val="5444"/>
              </a:lnSpc>
            </a:pPr>
            <a:r>
              <a:rPr lang="en-US" sz="3888" b="1">
                <a:solidFill>
                  <a:srgbClr val="41005F"/>
                </a:solidFill>
                <a:latin typeface="Mina Bold"/>
                <a:ea typeface="Mina Bold"/>
                <a:cs typeface="Mina Bold"/>
                <a:sym typeface="Mina Bold"/>
              </a:rPr>
              <a:t>Sequence Diagram - Admin</a:t>
            </a:r>
          </a:p>
        </p:txBody>
      </p:sp>
      <p:sp>
        <p:nvSpPr>
          <p:cNvPr id="10" name="Freeform 10"/>
          <p:cNvSpPr/>
          <p:nvPr/>
        </p:nvSpPr>
        <p:spPr>
          <a:xfrm>
            <a:off x="500468" y="704850"/>
            <a:ext cx="8454791" cy="7064434"/>
          </a:xfrm>
          <a:custGeom>
            <a:avLst/>
            <a:gdLst/>
            <a:ahLst/>
            <a:cxnLst/>
            <a:rect l="l" t="t" r="r" b="b"/>
            <a:pathLst>
              <a:path w="8454791" h="7064434">
                <a:moveTo>
                  <a:pt x="0" y="0"/>
                </a:moveTo>
                <a:lnTo>
                  <a:pt x="8454791" y="0"/>
                </a:lnTo>
                <a:lnTo>
                  <a:pt x="8454791" y="7064434"/>
                </a:lnTo>
                <a:lnTo>
                  <a:pt x="0" y="7064434"/>
                </a:lnTo>
                <a:lnTo>
                  <a:pt x="0" y="0"/>
                </a:lnTo>
                <a:close/>
              </a:path>
            </a:pathLst>
          </a:custGeom>
          <a:blipFill>
            <a:blip r:embed="rId4"/>
            <a:stretch>
              <a:fillRect b="-113716"/>
            </a:stretch>
          </a:blipFill>
        </p:spPr>
      </p:sp>
      <p:sp>
        <p:nvSpPr>
          <p:cNvPr id="11" name="Freeform 11"/>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5">
              <a:alphaModFix amt="5000"/>
            </a:blip>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812196" y="8093134"/>
            <a:ext cx="2663607" cy="844119"/>
            <a:chOff x="0" y="0"/>
            <a:chExt cx="3551476" cy="1125492"/>
          </a:xfrm>
        </p:grpSpPr>
        <p:sp>
          <p:nvSpPr>
            <p:cNvPr id="3" name="Freeform 3"/>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rot="2700000">
              <a:off x="500390" y="218172"/>
              <a:ext cx="728804" cy="269717"/>
              <a:chOff x="0" y="0"/>
              <a:chExt cx="2196272" cy="812800"/>
            </a:xfrm>
          </p:grpSpPr>
          <p:sp>
            <p:nvSpPr>
              <p:cNvPr id="5" name="Freeform 5"/>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6" name="TextBox 6"/>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7" name="TextBox 7"/>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id="8" name="Freeform 8"/>
          <p:cNvSpPr/>
          <p:nvPr/>
        </p:nvSpPr>
        <p:spPr>
          <a:xfrm>
            <a:off x="8588808" y="344030"/>
            <a:ext cx="9367251" cy="7856244"/>
          </a:xfrm>
          <a:custGeom>
            <a:avLst/>
            <a:gdLst/>
            <a:ahLst/>
            <a:cxnLst/>
            <a:rect l="l" t="t" r="r" b="b"/>
            <a:pathLst>
              <a:path w="9367251" h="7856244">
                <a:moveTo>
                  <a:pt x="0" y="0"/>
                </a:moveTo>
                <a:lnTo>
                  <a:pt x="9367251" y="0"/>
                </a:lnTo>
                <a:lnTo>
                  <a:pt x="9367251" y="7856244"/>
                </a:lnTo>
                <a:lnTo>
                  <a:pt x="0" y="7856244"/>
                </a:lnTo>
                <a:lnTo>
                  <a:pt x="0" y="0"/>
                </a:lnTo>
                <a:close/>
              </a:path>
            </a:pathLst>
          </a:custGeom>
          <a:blipFill>
            <a:blip r:embed="rId4"/>
            <a:stretch>
              <a:fillRect t="-123387"/>
            </a:stretch>
          </a:blipFill>
        </p:spPr>
      </p:sp>
      <p:sp>
        <p:nvSpPr>
          <p:cNvPr id="9" name="TextBox 9"/>
          <p:cNvSpPr txBox="1"/>
          <p:nvPr/>
        </p:nvSpPr>
        <p:spPr>
          <a:xfrm>
            <a:off x="5015567" y="9182100"/>
            <a:ext cx="8256866" cy="663230"/>
          </a:xfrm>
          <a:prstGeom prst="rect">
            <a:avLst/>
          </a:prstGeom>
        </p:spPr>
        <p:txBody>
          <a:bodyPr lIns="0" tIns="0" rIns="0" bIns="0" rtlCol="0" anchor="t">
            <a:spAutoFit/>
          </a:bodyPr>
          <a:lstStyle/>
          <a:p>
            <a:pPr algn="ctr">
              <a:lnSpc>
                <a:spcPts val="5444"/>
              </a:lnSpc>
            </a:pPr>
            <a:r>
              <a:rPr lang="en-US" sz="3888" b="1">
                <a:solidFill>
                  <a:srgbClr val="41005F"/>
                </a:solidFill>
                <a:latin typeface="Mina Bold"/>
                <a:ea typeface="Mina Bold"/>
                <a:cs typeface="Mina Bold"/>
                <a:sym typeface="Mina Bold"/>
              </a:rPr>
              <a:t>Sequence Diagram - Class Head</a:t>
            </a:r>
          </a:p>
        </p:txBody>
      </p:sp>
      <p:sp>
        <p:nvSpPr>
          <p:cNvPr id="10" name="Freeform 10"/>
          <p:cNvSpPr/>
          <p:nvPr/>
        </p:nvSpPr>
        <p:spPr>
          <a:xfrm>
            <a:off x="616909" y="344030"/>
            <a:ext cx="7710860" cy="7977949"/>
          </a:xfrm>
          <a:custGeom>
            <a:avLst/>
            <a:gdLst/>
            <a:ahLst/>
            <a:cxnLst/>
            <a:rect l="l" t="t" r="r" b="b"/>
            <a:pathLst>
              <a:path w="7710860" h="7977949">
                <a:moveTo>
                  <a:pt x="0" y="0"/>
                </a:moveTo>
                <a:lnTo>
                  <a:pt x="7710861" y="0"/>
                </a:lnTo>
                <a:lnTo>
                  <a:pt x="7710861" y="7977949"/>
                </a:lnTo>
                <a:lnTo>
                  <a:pt x="0" y="7977949"/>
                </a:lnTo>
                <a:lnTo>
                  <a:pt x="0" y="0"/>
                </a:lnTo>
                <a:close/>
              </a:path>
            </a:pathLst>
          </a:custGeom>
          <a:blipFill>
            <a:blip r:embed="rId4"/>
            <a:stretch>
              <a:fillRect l="-143" b="-81341"/>
            </a:stretch>
          </a:blipFill>
        </p:spPr>
      </p:sp>
      <p:sp>
        <p:nvSpPr>
          <p:cNvPr id="11" name="Freeform 11"/>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5">
              <a:alphaModFix amt="5000"/>
            </a:blip>
            <a:stretch>
              <a:fillRect/>
            </a:stretch>
          </a:blip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812196" y="8093134"/>
            <a:ext cx="2663607" cy="844119"/>
            <a:chOff x="0" y="0"/>
            <a:chExt cx="3551476" cy="1125492"/>
          </a:xfrm>
        </p:grpSpPr>
        <p:sp>
          <p:nvSpPr>
            <p:cNvPr id="3" name="Freeform 3"/>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rot="2700000">
              <a:off x="500390" y="218172"/>
              <a:ext cx="728804" cy="269717"/>
              <a:chOff x="0" y="0"/>
              <a:chExt cx="2196272" cy="812800"/>
            </a:xfrm>
          </p:grpSpPr>
          <p:sp>
            <p:nvSpPr>
              <p:cNvPr id="5" name="Freeform 5"/>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6" name="TextBox 6"/>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7" name="TextBox 7"/>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id="8" name="Freeform 8"/>
          <p:cNvSpPr/>
          <p:nvPr/>
        </p:nvSpPr>
        <p:spPr>
          <a:xfrm>
            <a:off x="11676247" y="131170"/>
            <a:ext cx="5397624" cy="8959930"/>
          </a:xfrm>
          <a:custGeom>
            <a:avLst/>
            <a:gdLst/>
            <a:ahLst/>
            <a:cxnLst/>
            <a:rect l="l" t="t" r="r" b="b"/>
            <a:pathLst>
              <a:path w="5397624" h="8959930">
                <a:moveTo>
                  <a:pt x="0" y="0"/>
                </a:moveTo>
                <a:lnTo>
                  <a:pt x="5397624" y="0"/>
                </a:lnTo>
                <a:lnTo>
                  <a:pt x="5397624" y="8959930"/>
                </a:lnTo>
                <a:lnTo>
                  <a:pt x="0" y="8959930"/>
                </a:lnTo>
                <a:lnTo>
                  <a:pt x="0" y="0"/>
                </a:lnTo>
                <a:close/>
              </a:path>
            </a:pathLst>
          </a:custGeom>
          <a:blipFill>
            <a:blip r:embed="rId4"/>
            <a:stretch>
              <a:fillRect t="-93547"/>
            </a:stretch>
          </a:blipFill>
        </p:spPr>
      </p:sp>
      <p:sp>
        <p:nvSpPr>
          <p:cNvPr id="9" name="TextBox 9"/>
          <p:cNvSpPr txBox="1"/>
          <p:nvPr/>
        </p:nvSpPr>
        <p:spPr>
          <a:xfrm>
            <a:off x="5015567" y="9182100"/>
            <a:ext cx="8256866" cy="663230"/>
          </a:xfrm>
          <a:prstGeom prst="rect">
            <a:avLst/>
          </a:prstGeom>
        </p:spPr>
        <p:txBody>
          <a:bodyPr lIns="0" tIns="0" rIns="0" bIns="0" rtlCol="0" anchor="t">
            <a:spAutoFit/>
          </a:bodyPr>
          <a:lstStyle/>
          <a:p>
            <a:pPr algn="ctr">
              <a:lnSpc>
                <a:spcPts val="5444"/>
              </a:lnSpc>
            </a:pPr>
            <a:r>
              <a:rPr lang="en-US" sz="3888" b="1">
                <a:solidFill>
                  <a:srgbClr val="41005F"/>
                </a:solidFill>
                <a:latin typeface="Mina Bold"/>
                <a:ea typeface="Mina Bold"/>
                <a:cs typeface="Mina Bold"/>
                <a:sym typeface="Mina Bold"/>
              </a:rPr>
              <a:t>Sequence Diagram - Subject Head</a:t>
            </a:r>
          </a:p>
        </p:txBody>
      </p:sp>
      <p:sp>
        <p:nvSpPr>
          <p:cNvPr id="10" name="Freeform 10"/>
          <p:cNvSpPr/>
          <p:nvPr/>
        </p:nvSpPr>
        <p:spPr>
          <a:xfrm>
            <a:off x="1028700" y="131170"/>
            <a:ext cx="5797940" cy="8959930"/>
          </a:xfrm>
          <a:custGeom>
            <a:avLst/>
            <a:gdLst/>
            <a:ahLst/>
            <a:cxnLst/>
            <a:rect l="l" t="t" r="r" b="b"/>
            <a:pathLst>
              <a:path w="5797940" h="8959930">
                <a:moveTo>
                  <a:pt x="0" y="0"/>
                </a:moveTo>
                <a:lnTo>
                  <a:pt x="5797940" y="0"/>
                </a:lnTo>
                <a:lnTo>
                  <a:pt x="5797940" y="8959930"/>
                </a:lnTo>
                <a:lnTo>
                  <a:pt x="0" y="8959930"/>
                </a:lnTo>
                <a:lnTo>
                  <a:pt x="0" y="0"/>
                </a:lnTo>
                <a:close/>
              </a:path>
            </a:pathLst>
          </a:custGeom>
          <a:blipFill>
            <a:blip r:embed="rId4"/>
            <a:stretch>
              <a:fillRect b="-107902"/>
            </a:stretch>
          </a:blipFill>
        </p:spPr>
      </p:sp>
      <p:sp>
        <p:nvSpPr>
          <p:cNvPr id="11" name="Freeform 11"/>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5">
              <a:alphaModFix amt="5000"/>
            </a:blip>
            <a:stretch>
              <a:fillRect/>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812196" y="8093134"/>
            <a:ext cx="2663607" cy="844119"/>
            <a:chOff x="0" y="0"/>
            <a:chExt cx="3551476" cy="1125492"/>
          </a:xfrm>
        </p:grpSpPr>
        <p:sp>
          <p:nvSpPr>
            <p:cNvPr id="3" name="Freeform 3"/>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rot="2700000">
              <a:off x="500390" y="218172"/>
              <a:ext cx="728804" cy="269717"/>
              <a:chOff x="0" y="0"/>
              <a:chExt cx="2196272" cy="812800"/>
            </a:xfrm>
          </p:grpSpPr>
          <p:sp>
            <p:nvSpPr>
              <p:cNvPr id="5" name="Freeform 5"/>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6" name="TextBox 6"/>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7" name="TextBox 7"/>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id="8" name="Freeform 8"/>
          <p:cNvSpPr/>
          <p:nvPr/>
        </p:nvSpPr>
        <p:spPr>
          <a:xfrm>
            <a:off x="8343501" y="775593"/>
            <a:ext cx="9944499" cy="7317541"/>
          </a:xfrm>
          <a:custGeom>
            <a:avLst/>
            <a:gdLst/>
            <a:ahLst/>
            <a:cxnLst/>
            <a:rect l="l" t="t" r="r" b="b"/>
            <a:pathLst>
              <a:path w="9944499" h="7317541">
                <a:moveTo>
                  <a:pt x="0" y="0"/>
                </a:moveTo>
                <a:lnTo>
                  <a:pt x="9944499" y="0"/>
                </a:lnTo>
                <a:lnTo>
                  <a:pt x="9944499" y="7317541"/>
                </a:lnTo>
                <a:lnTo>
                  <a:pt x="0" y="7317541"/>
                </a:lnTo>
                <a:lnTo>
                  <a:pt x="0" y="0"/>
                </a:lnTo>
                <a:close/>
              </a:path>
            </a:pathLst>
          </a:custGeom>
          <a:blipFill>
            <a:blip r:embed="rId4"/>
            <a:stretch>
              <a:fillRect t="-143220"/>
            </a:stretch>
          </a:blipFill>
        </p:spPr>
      </p:sp>
      <p:sp>
        <p:nvSpPr>
          <p:cNvPr id="9" name="TextBox 9"/>
          <p:cNvSpPr txBox="1"/>
          <p:nvPr/>
        </p:nvSpPr>
        <p:spPr>
          <a:xfrm>
            <a:off x="5015567" y="9182100"/>
            <a:ext cx="8256866" cy="663230"/>
          </a:xfrm>
          <a:prstGeom prst="rect">
            <a:avLst/>
          </a:prstGeom>
        </p:spPr>
        <p:txBody>
          <a:bodyPr lIns="0" tIns="0" rIns="0" bIns="0" rtlCol="0" anchor="t">
            <a:spAutoFit/>
          </a:bodyPr>
          <a:lstStyle/>
          <a:p>
            <a:pPr algn="ctr">
              <a:lnSpc>
                <a:spcPts val="5444"/>
              </a:lnSpc>
            </a:pPr>
            <a:r>
              <a:rPr lang="en-US" sz="3888" b="1">
                <a:solidFill>
                  <a:srgbClr val="41005F"/>
                </a:solidFill>
                <a:latin typeface="Mina Bold"/>
                <a:ea typeface="Mina Bold"/>
                <a:cs typeface="Mina Bold"/>
                <a:sym typeface="Mina Bold"/>
              </a:rPr>
              <a:t>Sequence Diagram - Student</a:t>
            </a:r>
          </a:p>
        </p:txBody>
      </p:sp>
      <p:sp>
        <p:nvSpPr>
          <p:cNvPr id="10" name="Freeform 10"/>
          <p:cNvSpPr/>
          <p:nvPr/>
        </p:nvSpPr>
        <p:spPr>
          <a:xfrm>
            <a:off x="173270" y="307616"/>
            <a:ext cx="7638926" cy="8014363"/>
          </a:xfrm>
          <a:custGeom>
            <a:avLst/>
            <a:gdLst/>
            <a:ahLst/>
            <a:cxnLst/>
            <a:rect l="l" t="t" r="r" b="b"/>
            <a:pathLst>
              <a:path w="7638926" h="8014363">
                <a:moveTo>
                  <a:pt x="0" y="0"/>
                </a:moveTo>
                <a:lnTo>
                  <a:pt x="7638926" y="0"/>
                </a:lnTo>
                <a:lnTo>
                  <a:pt x="7638926" y="8014363"/>
                </a:lnTo>
                <a:lnTo>
                  <a:pt x="0" y="8014363"/>
                </a:lnTo>
                <a:lnTo>
                  <a:pt x="0" y="0"/>
                </a:lnTo>
                <a:close/>
              </a:path>
            </a:pathLst>
          </a:custGeom>
          <a:blipFill>
            <a:blip r:embed="rId4"/>
            <a:stretch>
              <a:fillRect b="-70586"/>
            </a:stretch>
          </a:blipFill>
        </p:spPr>
      </p:sp>
      <p:sp>
        <p:nvSpPr>
          <p:cNvPr id="11" name="Freeform 11"/>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5">
              <a:alphaModFix amt="5000"/>
            </a:blip>
            <a:stretch>
              <a:fillRect/>
            </a:stretch>
          </a:blipFill>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812196" y="8093134"/>
            <a:ext cx="2663607" cy="844119"/>
            <a:chOff x="0" y="0"/>
            <a:chExt cx="3551476" cy="1125492"/>
          </a:xfrm>
        </p:grpSpPr>
        <p:sp>
          <p:nvSpPr>
            <p:cNvPr id="3" name="Freeform 3"/>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rot="2700000">
              <a:off x="500390" y="218172"/>
              <a:ext cx="728804" cy="269717"/>
              <a:chOff x="0" y="0"/>
              <a:chExt cx="2196272" cy="812800"/>
            </a:xfrm>
          </p:grpSpPr>
          <p:sp>
            <p:nvSpPr>
              <p:cNvPr id="5" name="Freeform 5"/>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6" name="TextBox 6"/>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7" name="TextBox 7"/>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
        <p:nvSpPr>
          <p:cNvPr id="8" name="Freeform 8"/>
          <p:cNvSpPr/>
          <p:nvPr/>
        </p:nvSpPr>
        <p:spPr>
          <a:xfrm>
            <a:off x="0" y="876436"/>
            <a:ext cx="8684502" cy="6892849"/>
          </a:xfrm>
          <a:custGeom>
            <a:avLst/>
            <a:gdLst/>
            <a:ahLst/>
            <a:cxnLst/>
            <a:rect l="l" t="t" r="r" b="b"/>
            <a:pathLst>
              <a:path w="8684502" h="6892849">
                <a:moveTo>
                  <a:pt x="0" y="0"/>
                </a:moveTo>
                <a:lnTo>
                  <a:pt x="8684502" y="0"/>
                </a:lnTo>
                <a:lnTo>
                  <a:pt x="8684502" y="6892848"/>
                </a:lnTo>
                <a:lnTo>
                  <a:pt x="0" y="6892848"/>
                </a:lnTo>
                <a:lnTo>
                  <a:pt x="0" y="0"/>
                </a:lnTo>
                <a:close/>
              </a:path>
            </a:pathLst>
          </a:custGeom>
          <a:blipFill>
            <a:blip r:embed="rId5"/>
            <a:stretch>
              <a:fillRect b="-80959"/>
            </a:stretch>
          </a:blipFill>
        </p:spPr>
      </p:sp>
      <p:sp>
        <p:nvSpPr>
          <p:cNvPr id="9" name="Freeform 9"/>
          <p:cNvSpPr/>
          <p:nvPr/>
        </p:nvSpPr>
        <p:spPr>
          <a:xfrm>
            <a:off x="8684502" y="1403947"/>
            <a:ext cx="9922585" cy="6365337"/>
          </a:xfrm>
          <a:custGeom>
            <a:avLst/>
            <a:gdLst/>
            <a:ahLst/>
            <a:cxnLst/>
            <a:rect l="l" t="t" r="r" b="b"/>
            <a:pathLst>
              <a:path w="9922585" h="6365337">
                <a:moveTo>
                  <a:pt x="0" y="0"/>
                </a:moveTo>
                <a:lnTo>
                  <a:pt x="9922584" y="0"/>
                </a:lnTo>
                <a:lnTo>
                  <a:pt x="9922584" y="6365337"/>
                </a:lnTo>
                <a:lnTo>
                  <a:pt x="0" y="6365337"/>
                </a:lnTo>
                <a:lnTo>
                  <a:pt x="0" y="0"/>
                </a:lnTo>
                <a:close/>
              </a:path>
            </a:pathLst>
          </a:custGeom>
          <a:blipFill>
            <a:blip r:embed="rId5"/>
            <a:stretch>
              <a:fillRect t="-123891"/>
            </a:stretch>
          </a:blipFill>
        </p:spPr>
      </p:sp>
      <p:sp>
        <p:nvSpPr>
          <p:cNvPr id="10" name="TextBox 10"/>
          <p:cNvSpPr txBox="1"/>
          <p:nvPr/>
        </p:nvSpPr>
        <p:spPr>
          <a:xfrm>
            <a:off x="5015567" y="9182100"/>
            <a:ext cx="8256866" cy="663230"/>
          </a:xfrm>
          <a:prstGeom prst="rect">
            <a:avLst/>
          </a:prstGeom>
        </p:spPr>
        <p:txBody>
          <a:bodyPr lIns="0" tIns="0" rIns="0" bIns="0" rtlCol="0" anchor="t">
            <a:spAutoFit/>
          </a:bodyPr>
          <a:lstStyle/>
          <a:p>
            <a:pPr algn="ctr">
              <a:lnSpc>
                <a:spcPts val="5444"/>
              </a:lnSpc>
            </a:pPr>
            <a:r>
              <a:rPr lang="en-US" sz="3888" b="1">
                <a:solidFill>
                  <a:srgbClr val="41005F"/>
                </a:solidFill>
                <a:latin typeface="Mina Bold"/>
                <a:ea typeface="Mina Bold"/>
                <a:cs typeface="Mina Bold"/>
                <a:sym typeface="Mina Bold"/>
              </a:rPr>
              <a:t>Sequence Diagram - Parent</a:t>
            </a:r>
          </a:p>
        </p:txBody>
      </p:sp>
      <p:sp>
        <p:nvSpPr>
          <p:cNvPr id="11" name="Freeform 11"/>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6">
              <a:alphaModFix amt="5000"/>
            </a:blip>
            <a:stretch>
              <a:fillRect/>
            </a:stretch>
          </a:blipFill>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3">
              <a:alphaModFix amt="6000"/>
            </a:blip>
            <a:stretch>
              <a:fillRect/>
            </a:stretch>
          </a:blipFill>
        </p:spPr>
      </p:sp>
      <p:grpSp>
        <p:nvGrpSpPr>
          <p:cNvPr id="3" name="Group 3"/>
          <p:cNvGrpSpPr/>
          <p:nvPr/>
        </p:nvGrpSpPr>
        <p:grpSpPr>
          <a:xfrm rot="5400000">
            <a:off x="11788784" y="-2234568"/>
            <a:ext cx="12998433" cy="14351703"/>
            <a:chOff x="0" y="0"/>
            <a:chExt cx="3423456" cy="3779872"/>
          </a:xfrm>
        </p:grpSpPr>
        <p:sp>
          <p:nvSpPr>
            <p:cNvPr id="4" name="Freeform 4"/>
            <p:cNvSpPr/>
            <p:nvPr/>
          </p:nvSpPr>
          <p:spPr>
            <a:xfrm>
              <a:off x="0" y="0"/>
              <a:ext cx="3423455" cy="3779872"/>
            </a:xfrm>
            <a:custGeom>
              <a:avLst/>
              <a:gdLst/>
              <a:ahLst/>
              <a:cxnLst/>
              <a:rect l="l" t="t" r="r" b="b"/>
              <a:pathLst>
                <a:path w="3423455" h="3779872">
                  <a:moveTo>
                    <a:pt x="0" y="0"/>
                  </a:moveTo>
                  <a:lnTo>
                    <a:pt x="3423455" y="0"/>
                  </a:lnTo>
                  <a:lnTo>
                    <a:pt x="3423455" y="3779872"/>
                  </a:lnTo>
                  <a:lnTo>
                    <a:pt x="0" y="3779872"/>
                  </a:lnTo>
                  <a:close/>
                </a:path>
              </a:pathLst>
            </a:custGeom>
            <a:gradFill rotWithShape="1">
              <a:gsLst>
                <a:gs pos="0">
                  <a:srgbClr val="9A76FF">
                    <a:alpha val="100000"/>
                  </a:srgbClr>
                </a:gs>
                <a:gs pos="100000">
                  <a:srgbClr val="FFFFFF">
                    <a:alpha val="100000"/>
                  </a:srgbClr>
                </a:gs>
              </a:gsLst>
              <a:lin ang="5400000"/>
            </a:gradFill>
          </p:spPr>
        </p:sp>
        <p:sp>
          <p:nvSpPr>
            <p:cNvPr id="5" name="TextBox 5"/>
            <p:cNvSpPr txBox="1"/>
            <p:nvPr/>
          </p:nvSpPr>
          <p:spPr>
            <a:xfrm>
              <a:off x="0" y="-38100"/>
              <a:ext cx="3423456" cy="381797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354942" y="3190429"/>
            <a:ext cx="15589252" cy="7502054"/>
          </a:xfrm>
          <a:prstGeom prst="rect">
            <a:avLst/>
          </a:prstGeom>
        </p:spPr>
        <p:txBody>
          <a:bodyPr lIns="0" tIns="0" rIns="0" bIns="0" rtlCol="0" anchor="t">
            <a:spAutoFit/>
          </a:bodyPr>
          <a:lstStyle/>
          <a:p>
            <a:pPr marL="563635" lvl="1" indent="-281818" algn="l">
              <a:lnSpc>
                <a:spcPts val="3915"/>
              </a:lnSpc>
              <a:buFont typeface="Arial"/>
              <a:buChar char="•"/>
            </a:pPr>
            <a:r>
              <a:rPr lang="en-US" sz="2610" b="1" dirty="0">
                <a:solidFill>
                  <a:srgbClr val="41005F"/>
                </a:solidFill>
                <a:latin typeface="Mina Bold"/>
                <a:ea typeface="Mina Bold"/>
                <a:cs typeface="Mina Bold"/>
                <a:sym typeface="Mina Bold"/>
              </a:rPr>
              <a:t>Enhanced Security:</a:t>
            </a:r>
            <a:r>
              <a:rPr lang="en-US" sz="2610" dirty="0">
                <a:solidFill>
                  <a:srgbClr val="41005F"/>
                </a:solidFill>
                <a:latin typeface="Mina"/>
                <a:ea typeface="Mina"/>
                <a:cs typeface="Mina"/>
                <a:sym typeface="Mina"/>
              </a:rPr>
              <a:t> Strengthening security measures with two-factor authentication and better role-based access controls.</a:t>
            </a:r>
          </a:p>
          <a:p>
            <a:pPr marL="563635" lvl="1" indent="-281818" algn="l">
              <a:lnSpc>
                <a:spcPts val="3915"/>
              </a:lnSpc>
              <a:buFont typeface="Arial"/>
              <a:buChar char="•"/>
            </a:pPr>
            <a:r>
              <a:rPr lang="en-US" sz="2610" b="1" dirty="0">
                <a:solidFill>
                  <a:srgbClr val="41005F"/>
                </a:solidFill>
                <a:latin typeface="Mina Bold"/>
                <a:ea typeface="Mina Bold"/>
                <a:cs typeface="Mina Bold"/>
                <a:sym typeface="Mina Bold"/>
              </a:rPr>
              <a:t>Parent-Teacher Meeting Scheduler:</a:t>
            </a:r>
            <a:r>
              <a:rPr lang="en-US" sz="2610" dirty="0">
                <a:solidFill>
                  <a:srgbClr val="41005F"/>
                </a:solidFill>
                <a:latin typeface="Mina"/>
                <a:ea typeface="Mina"/>
                <a:cs typeface="Mina"/>
                <a:sym typeface="Mina"/>
              </a:rPr>
              <a:t> Allowing parents and teachers to schedule virtual or in-person meetings through the platform for better collaboration.</a:t>
            </a:r>
          </a:p>
          <a:p>
            <a:pPr marL="563635" lvl="1" indent="-281818" algn="l">
              <a:lnSpc>
                <a:spcPts val="3915"/>
              </a:lnSpc>
              <a:buFont typeface="Arial"/>
              <a:buChar char="•"/>
            </a:pPr>
            <a:r>
              <a:rPr lang="en-US" sz="2610" b="1" dirty="0">
                <a:solidFill>
                  <a:srgbClr val="41005F"/>
                </a:solidFill>
                <a:latin typeface="Mina Bold"/>
                <a:ea typeface="Mina Bold"/>
                <a:cs typeface="Mina Bold"/>
                <a:sym typeface="Mina Bold"/>
              </a:rPr>
              <a:t>Mobile App Integration:</a:t>
            </a:r>
            <a:r>
              <a:rPr lang="en-US" sz="2610" dirty="0">
                <a:solidFill>
                  <a:srgbClr val="41005F"/>
                </a:solidFill>
                <a:latin typeface="Mina"/>
                <a:ea typeface="Mina"/>
                <a:cs typeface="Mina"/>
                <a:sym typeface="Mina"/>
              </a:rPr>
              <a:t> Developing a mobile application to provide seamless access to </a:t>
            </a:r>
            <a:r>
              <a:rPr lang="en-US" sz="2610" dirty="0" err="1">
                <a:solidFill>
                  <a:srgbClr val="41005F"/>
                </a:solidFill>
                <a:latin typeface="Mina"/>
                <a:ea typeface="Mina"/>
                <a:cs typeface="Mina"/>
                <a:sym typeface="Mina"/>
              </a:rPr>
              <a:t>Eduke’s</a:t>
            </a:r>
            <a:r>
              <a:rPr lang="en-US" sz="2610" dirty="0">
                <a:solidFill>
                  <a:srgbClr val="41005F"/>
                </a:solidFill>
                <a:latin typeface="Mina"/>
                <a:ea typeface="Mina"/>
                <a:cs typeface="Mina"/>
                <a:sym typeface="Mina"/>
              </a:rPr>
              <a:t> features on smartphones and tablets.</a:t>
            </a:r>
          </a:p>
          <a:p>
            <a:pPr marL="563635" lvl="1" indent="-281818" algn="l">
              <a:lnSpc>
                <a:spcPts val="3915"/>
              </a:lnSpc>
              <a:buFont typeface="Arial"/>
              <a:buChar char="•"/>
            </a:pPr>
            <a:r>
              <a:rPr lang="en-US" sz="2610" b="1" dirty="0">
                <a:solidFill>
                  <a:srgbClr val="41005F"/>
                </a:solidFill>
                <a:latin typeface="Mina Bold"/>
                <a:ea typeface="Mina Bold"/>
                <a:cs typeface="Mina Bold"/>
                <a:sym typeface="Mina Bold"/>
              </a:rPr>
              <a:t>Multi-Language Support:</a:t>
            </a:r>
            <a:r>
              <a:rPr lang="en-US" sz="2610" dirty="0">
                <a:solidFill>
                  <a:srgbClr val="41005F"/>
                </a:solidFill>
                <a:latin typeface="Mina"/>
                <a:ea typeface="Mina"/>
                <a:cs typeface="Mina"/>
                <a:sym typeface="Mina"/>
              </a:rPr>
              <a:t> Expanding the platform to support multiple languages, making it accessible to a diverse range of users.</a:t>
            </a:r>
          </a:p>
          <a:p>
            <a:pPr marL="563635" lvl="1" indent="-281818" algn="l">
              <a:lnSpc>
                <a:spcPts val="3915"/>
              </a:lnSpc>
              <a:buFont typeface="Arial"/>
              <a:buChar char="•"/>
            </a:pPr>
            <a:r>
              <a:rPr lang="en-US" sz="2610" b="1" dirty="0">
                <a:solidFill>
                  <a:srgbClr val="41005F"/>
                </a:solidFill>
                <a:latin typeface="Mina Bold"/>
                <a:ea typeface="Mina Bold"/>
                <a:cs typeface="Mina Bold"/>
                <a:sym typeface="Mina Bold"/>
              </a:rPr>
              <a:t>Handwritten Notes Recognition</a:t>
            </a:r>
            <a:r>
              <a:rPr lang="en-US" sz="2610" dirty="0">
                <a:solidFill>
                  <a:srgbClr val="41005F"/>
                </a:solidFill>
                <a:latin typeface="Mina"/>
                <a:ea typeface="Mina"/>
                <a:cs typeface="Mina"/>
                <a:sym typeface="Mina"/>
              </a:rPr>
              <a:t>: Integrating AI-based recognition to convert handwritten notes into digital format for easy access and sharing.</a:t>
            </a:r>
          </a:p>
          <a:p>
            <a:pPr marL="563635" lvl="1" indent="-281818" algn="l">
              <a:lnSpc>
                <a:spcPts val="3915"/>
              </a:lnSpc>
              <a:buFont typeface="Arial"/>
              <a:buChar char="•"/>
            </a:pPr>
            <a:r>
              <a:rPr lang="en-US" sz="2610" b="1" dirty="0">
                <a:solidFill>
                  <a:srgbClr val="41005F"/>
                </a:solidFill>
                <a:latin typeface="Mina Bold"/>
                <a:ea typeface="Mina Bold"/>
                <a:cs typeface="Mina Bold"/>
                <a:sym typeface="Mina Bold"/>
              </a:rPr>
              <a:t>AI-Powered Study Planner</a:t>
            </a:r>
            <a:r>
              <a:rPr lang="en-US" sz="2610" dirty="0">
                <a:solidFill>
                  <a:srgbClr val="41005F"/>
                </a:solidFill>
                <a:latin typeface="Mina"/>
                <a:ea typeface="Mina"/>
                <a:cs typeface="Mina"/>
                <a:sym typeface="Mina"/>
              </a:rPr>
              <a:t>: Providing personalized study plans based on students’ performance, deadlines, and time availability.</a:t>
            </a:r>
          </a:p>
          <a:p>
            <a:pPr marL="563635" lvl="1" indent="-281818" algn="l">
              <a:lnSpc>
                <a:spcPts val="3915"/>
              </a:lnSpc>
              <a:buFont typeface="Arial"/>
              <a:buChar char="•"/>
            </a:pPr>
            <a:r>
              <a:rPr lang="en-US" sz="2610" b="1" dirty="0">
                <a:solidFill>
                  <a:srgbClr val="41005F"/>
                </a:solidFill>
                <a:latin typeface="Mina Bold"/>
                <a:ea typeface="Mina Bold"/>
                <a:cs typeface="Mina Bold"/>
                <a:sym typeface="Mina Bold"/>
              </a:rPr>
              <a:t>Gamified Learning:</a:t>
            </a:r>
            <a:r>
              <a:rPr lang="en-US" sz="2610" dirty="0">
                <a:solidFill>
                  <a:srgbClr val="41005F"/>
                </a:solidFill>
                <a:latin typeface="Mina"/>
                <a:ea typeface="Mina"/>
                <a:cs typeface="Mina"/>
                <a:sym typeface="Mina"/>
              </a:rPr>
              <a:t> Introducing interactive and gamified learning modules to keep students engaged while improving their academic performance.</a:t>
            </a:r>
          </a:p>
          <a:p>
            <a:pPr algn="l">
              <a:lnSpc>
                <a:spcPts val="3915"/>
              </a:lnSpc>
            </a:pPr>
            <a:endParaRPr lang="en-US" sz="2610" dirty="0">
              <a:solidFill>
                <a:srgbClr val="41005F"/>
              </a:solidFill>
              <a:latin typeface="Mina"/>
              <a:ea typeface="Mina"/>
              <a:cs typeface="Mina"/>
              <a:sym typeface="Mina"/>
            </a:endParaRPr>
          </a:p>
        </p:txBody>
      </p:sp>
      <p:sp>
        <p:nvSpPr>
          <p:cNvPr id="7" name="TextBox 7"/>
          <p:cNvSpPr txBox="1"/>
          <p:nvPr/>
        </p:nvSpPr>
        <p:spPr>
          <a:xfrm>
            <a:off x="1354942" y="1787815"/>
            <a:ext cx="13889878" cy="1135914"/>
          </a:xfrm>
          <a:prstGeom prst="rect">
            <a:avLst/>
          </a:prstGeom>
        </p:spPr>
        <p:txBody>
          <a:bodyPr lIns="0" tIns="0" rIns="0" bIns="0" rtlCol="0" anchor="t">
            <a:spAutoFit/>
          </a:bodyPr>
          <a:lstStyle/>
          <a:p>
            <a:pPr algn="l">
              <a:lnSpc>
                <a:spcPts val="9315"/>
              </a:lnSpc>
            </a:pPr>
            <a:r>
              <a:rPr lang="en-US" sz="6653" b="1">
                <a:solidFill>
                  <a:srgbClr val="41005F"/>
                </a:solidFill>
                <a:latin typeface="Mina Bold"/>
                <a:ea typeface="Mina Bold"/>
                <a:cs typeface="Mina Bold"/>
                <a:sym typeface="Mina Bold"/>
              </a:rPr>
              <a:t>EDUKE </a:t>
            </a:r>
            <a:r>
              <a:rPr lang="en-US" sz="6653">
                <a:solidFill>
                  <a:srgbClr val="41005F"/>
                </a:solidFill>
                <a:latin typeface="Mina"/>
                <a:ea typeface="Mina"/>
                <a:cs typeface="Mina"/>
                <a:sym typeface="Mina"/>
              </a:rPr>
              <a:t>Future Enhancements</a:t>
            </a:r>
          </a:p>
        </p:txBody>
      </p:sp>
      <p:sp>
        <p:nvSpPr>
          <p:cNvPr id="8" name="Freeform 8"/>
          <p:cNvSpPr/>
          <p:nvPr/>
        </p:nvSpPr>
        <p:spPr>
          <a:xfrm>
            <a:off x="11894213" y="-1425495"/>
            <a:ext cx="11733829" cy="11712495"/>
          </a:xfrm>
          <a:custGeom>
            <a:avLst/>
            <a:gdLst/>
            <a:ahLst/>
            <a:cxnLst/>
            <a:rect l="l" t="t" r="r" b="b"/>
            <a:pathLst>
              <a:path w="11733829" h="11712495">
                <a:moveTo>
                  <a:pt x="0" y="0"/>
                </a:moveTo>
                <a:lnTo>
                  <a:pt x="11733829" y="0"/>
                </a:lnTo>
                <a:lnTo>
                  <a:pt x="11733829" y="11712495"/>
                </a:lnTo>
                <a:lnTo>
                  <a:pt x="0" y="11712495"/>
                </a:lnTo>
                <a:lnTo>
                  <a:pt x="0" y="0"/>
                </a:lnTo>
                <a:close/>
              </a:path>
            </a:pathLst>
          </a:custGeom>
          <a:blipFill>
            <a:blip r:embed="rId4">
              <a:alphaModFix amt="60000"/>
              <a:extLst>
                <a:ext uri="{96DAC541-7B7A-43D3-8B79-37D633B846F1}">
                  <asvg:svgBlip xmlns:asvg="http://schemas.microsoft.com/office/drawing/2016/SVG/main" r:embed="rId5"/>
                </a:ext>
              </a:extLst>
            </a:blip>
            <a:stretch>
              <a:fillRect/>
            </a:stretch>
          </a:blipFill>
        </p:spPr>
      </p:sp>
      <p:grpSp>
        <p:nvGrpSpPr>
          <p:cNvPr id="9" name="Group 9"/>
          <p:cNvGrpSpPr/>
          <p:nvPr/>
        </p:nvGrpSpPr>
        <p:grpSpPr>
          <a:xfrm>
            <a:off x="1354942" y="725415"/>
            <a:ext cx="2663607" cy="844119"/>
            <a:chOff x="0" y="0"/>
            <a:chExt cx="3551476" cy="1125492"/>
          </a:xfrm>
        </p:grpSpPr>
        <p:sp>
          <p:nvSpPr>
            <p:cNvPr id="10" name="Freeform 10"/>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rot="2700000">
              <a:off x="500390" y="218172"/>
              <a:ext cx="728804" cy="269717"/>
              <a:chOff x="0" y="0"/>
              <a:chExt cx="2196272" cy="812800"/>
            </a:xfrm>
          </p:grpSpPr>
          <p:sp>
            <p:nvSpPr>
              <p:cNvPr id="12" name="Freeform 12"/>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13" name="TextBox 13"/>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14" name="TextBox 14"/>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1788784" y="-2234568"/>
            <a:ext cx="12998433" cy="14351703"/>
            <a:chOff x="0" y="0"/>
            <a:chExt cx="3423456" cy="3779872"/>
          </a:xfrm>
        </p:grpSpPr>
        <p:sp>
          <p:nvSpPr>
            <p:cNvPr id="3" name="Freeform 3"/>
            <p:cNvSpPr/>
            <p:nvPr/>
          </p:nvSpPr>
          <p:spPr>
            <a:xfrm>
              <a:off x="0" y="0"/>
              <a:ext cx="3423455" cy="3779872"/>
            </a:xfrm>
            <a:custGeom>
              <a:avLst/>
              <a:gdLst/>
              <a:ahLst/>
              <a:cxnLst/>
              <a:rect l="l" t="t" r="r" b="b"/>
              <a:pathLst>
                <a:path w="3423455" h="3779872">
                  <a:moveTo>
                    <a:pt x="0" y="0"/>
                  </a:moveTo>
                  <a:lnTo>
                    <a:pt x="3423455" y="0"/>
                  </a:lnTo>
                  <a:lnTo>
                    <a:pt x="3423455" y="3779872"/>
                  </a:lnTo>
                  <a:lnTo>
                    <a:pt x="0" y="3779872"/>
                  </a:lnTo>
                  <a:close/>
                </a:path>
              </a:pathLst>
            </a:custGeom>
            <a:gradFill rotWithShape="1">
              <a:gsLst>
                <a:gs pos="0">
                  <a:srgbClr val="9A76FF">
                    <a:alpha val="100000"/>
                  </a:srgbClr>
                </a:gs>
                <a:gs pos="100000">
                  <a:srgbClr val="FFFFFF">
                    <a:alpha val="100000"/>
                  </a:srgbClr>
                </a:gs>
              </a:gsLst>
              <a:lin ang="5400000"/>
            </a:gradFill>
          </p:spPr>
        </p:sp>
        <p:sp>
          <p:nvSpPr>
            <p:cNvPr id="4" name="TextBox 4"/>
            <p:cNvSpPr txBox="1"/>
            <p:nvPr/>
          </p:nvSpPr>
          <p:spPr>
            <a:xfrm>
              <a:off x="0" y="-38100"/>
              <a:ext cx="3423456" cy="381797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1894213" y="-1425495"/>
            <a:ext cx="11733829" cy="11712495"/>
          </a:xfrm>
          <a:custGeom>
            <a:avLst/>
            <a:gdLst/>
            <a:ahLst/>
            <a:cxnLst/>
            <a:rect l="l" t="t" r="r" b="b"/>
            <a:pathLst>
              <a:path w="11733829" h="11712495">
                <a:moveTo>
                  <a:pt x="0" y="0"/>
                </a:moveTo>
                <a:lnTo>
                  <a:pt x="11733829" y="0"/>
                </a:lnTo>
                <a:lnTo>
                  <a:pt x="11733829" y="11712495"/>
                </a:lnTo>
                <a:lnTo>
                  <a:pt x="0" y="11712495"/>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6" name="Freeform 6"/>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5">
              <a:alphaModFix amt="6000"/>
            </a:blip>
            <a:stretch>
              <a:fillRect/>
            </a:stretch>
          </a:blipFill>
        </p:spPr>
      </p:sp>
      <p:sp>
        <p:nvSpPr>
          <p:cNvPr id="7" name="TextBox 7"/>
          <p:cNvSpPr txBox="1"/>
          <p:nvPr/>
        </p:nvSpPr>
        <p:spPr>
          <a:xfrm>
            <a:off x="1354942" y="1887673"/>
            <a:ext cx="7536366" cy="1418185"/>
          </a:xfrm>
          <a:prstGeom prst="rect">
            <a:avLst/>
          </a:prstGeom>
        </p:spPr>
        <p:txBody>
          <a:bodyPr lIns="0" tIns="0" rIns="0" bIns="0" rtlCol="0" anchor="t">
            <a:spAutoFit/>
          </a:bodyPr>
          <a:lstStyle/>
          <a:p>
            <a:pPr algn="l">
              <a:lnSpc>
                <a:spcPts val="11607"/>
              </a:lnSpc>
            </a:pPr>
            <a:r>
              <a:rPr lang="en-US" sz="8290" b="1">
                <a:solidFill>
                  <a:srgbClr val="41005F"/>
                </a:solidFill>
                <a:latin typeface="Mina Bold"/>
                <a:ea typeface="Mina Bold"/>
                <a:cs typeface="Mina Bold"/>
                <a:sym typeface="Mina Bold"/>
              </a:rPr>
              <a:t>Conclusion</a:t>
            </a:r>
          </a:p>
        </p:txBody>
      </p:sp>
      <p:sp>
        <p:nvSpPr>
          <p:cNvPr id="8" name="TextBox 8"/>
          <p:cNvSpPr txBox="1"/>
          <p:nvPr/>
        </p:nvSpPr>
        <p:spPr>
          <a:xfrm>
            <a:off x="1354942" y="4016123"/>
            <a:ext cx="14092961" cy="4946904"/>
          </a:xfrm>
          <a:prstGeom prst="rect">
            <a:avLst/>
          </a:prstGeom>
        </p:spPr>
        <p:txBody>
          <a:bodyPr lIns="0" tIns="0" rIns="0" bIns="0" rtlCol="0" anchor="t">
            <a:spAutoFit/>
          </a:bodyPr>
          <a:lstStyle/>
          <a:p>
            <a:pPr algn="l">
              <a:lnSpc>
                <a:spcPts val="4365"/>
              </a:lnSpc>
            </a:pPr>
            <a:r>
              <a:rPr lang="en-US" sz="2910">
                <a:solidFill>
                  <a:srgbClr val="41005F"/>
                </a:solidFill>
                <a:latin typeface="Mina"/>
                <a:ea typeface="Mina"/>
                <a:cs typeface="Mina"/>
                <a:sym typeface="Mina"/>
              </a:rPr>
              <a:t>Eduke is an innovative AI-powered platform designed to enhance academic performance tracking and management. By integrating predictive analytics, real-time communication, and structured data management, it bridges the gap between students, teachers, and parents. With its user-friendly interface and intelligent features, Eduke empowers educational institutions to make data-driven decisions, ensuring better learning outcomes and academic success.</a:t>
            </a:r>
          </a:p>
          <a:p>
            <a:pPr algn="l">
              <a:lnSpc>
                <a:spcPts val="4365"/>
              </a:lnSpc>
            </a:pPr>
            <a:endParaRPr lang="en-US" sz="2910">
              <a:solidFill>
                <a:srgbClr val="41005F"/>
              </a:solidFill>
              <a:latin typeface="Mina"/>
              <a:ea typeface="Mina"/>
              <a:cs typeface="Mina"/>
              <a:sym typeface="Mina"/>
            </a:endParaRPr>
          </a:p>
          <a:p>
            <a:pPr algn="l">
              <a:lnSpc>
                <a:spcPts val="4365"/>
              </a:lnSpc>
            </a:pPr>
            <a:r>
              <a:rPr lang="en-US" sz="2910" b="1">
                <a:solidFill>
                  <a:srgbClr val="41005F"/>
                </a:solidFill>
                <a:latin typeface="Mina Bold"/>
                <a:ea typeface="Mina Bold"/>
                <a:cs typeface="Mina Bold"/>
                <a:sym typeface="Mina Bold"/>
              </a:rPr>
              <a:t>Eduke transforms education through data-driven insights, fostering a smarter and more connected learning environment.</a:t>
            </a:r>
          </a:p>
        </p:txBody>
      </p:sp>
      <p:grpSp>
        <p:nvGrpSpPr>
          <p:cNvPr id="9" name="Group 9"/>
          <p:cNvGrpSpPr/>
          <p:nvPr/>
        </p:nvGrpSpPr>
        <p:grpSpPr>
          <a:xfrm>
            <a:off x="1354942" y="725415"/>
            <a:ext cx="2663607" cy="844119"/>
            <a:chOff x="0" y="0"/>
            <a:chExt cx="3551476" cy="1125492"/>
          </a:xfrm>
        </p:grpSpPr>
        <p:sp>
          <p:nvSpPr>
            <p:cNvPr id="10" name="Freeform 10"/>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rot="2700000">
              <a:off x="500390" y="218172"/>
              <a:ext cx="728804" cy="269717"/>
              <a:chOff x="0" y="0"/>
              <a:chExt cx="2196272" cy="812800"/>
            </a:xfrm>
          </p:grpSpPr>
          <p:sp>
            <p:nvSpPr>
              <p:cNvPr id="12" name="Freeform 12"/>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13" name="TextBox 13"/>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14" name="TextBox 14"/>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4642001" y="-2255350"/>
            <a:ext cx="12998433" cy="14351703"/>
            <a:chOff x="0" y="0"/>
            <a:chExt cx="3423456" cy="3779872"/>
          </a:xfrm>
        </p:grpSpPr>
        <p:sp>
          <p:nvSpPr>
            <p:cNvPr id="3" name="Freeform 3"/>
            <p:cNvSpPr/>
            <p:nvPr/>
          </p:nvSpPr>
          <p:spPr>
            <a:xfrm>
              <a:off x="0" y="0"/>
              <a:ext cx="3423455" cy="3779872"/>
            </a:xfrm>
            <a:custGeom>
              <a:avLst/>
              <a:gdLst/>
              <a:ahLst/>
              <a:cxnLst/>
              <a:rect l="l" t="t" r="r" b="b"/>
              <a:pathLst>
                <a:path w="3423455" h="3779872">
                  <a:moveTo>
                    <a:pt x="0" y="0"/>
                  </a:moveTo>
                  <a:lnTo>
                    <a:pt x="3423455" y="0"/>
                  </a:lnTo>
                  <a:lnTo>
                    <a:pt x="3423455" y="3779872"/>
                  </a:lnTo>
                  <a:lnTo>
                    <a:pt x="0" y="3779872"/>
                  </a:lnTo>
                  <a:close/>
                </a:path>
              </a:pathLst>
            </a:custGeom>
            <a:gradFill rotWithShape="1">
              <a:gsLst>
                <a:gs pos="0">
                  <a:srgbClr val="9A76FF">
                    <a:alpha val="100000"/>
                  </a:srgbClr>
                </a:gs>
                <a:gs pos="100000">
                  <a:srgbClr val="FFFFFF">
                    <a:alpha val="100000"/>
                  </a:srgbClr>
                </a:gs>
              </a:gsLst>
              <a:lin ang="5400000"/>
            </a:gradFill>
          </p:spPr>
        </p:sp>
        <p:sp>
          <p:nvSpPr>
            <p:cNvPr id="4" name="TextBox 4"/>
            <p:cNvSpPr txBox="1"/>
            <p:nvPr/>
          </p:nvSpPr>
          <p:spPr>
            <a:xfrm>
              <a:off x="0" y="-38100"/>
              <a:ext cx="3423456" cy="381797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3">
              <a:alphaModFix amt="6000"/>
            </a:blip>
            <a:stretch>
              <a:fillRect/>
            </a:stretch>
          </a:blipFill>
        </p:spPr>
      </p:sp>
      <p:sp>
        <p:nvSpPr>
          <p:cNvPr id="6" name="Freeform 6"/>
          <p:cNvSpPr/>
          <p:nvPr/>
        </p:nvSpPr>
        <p:spPr>
          <a:xfrm>
            <a:off x="11894213" y="-1425495"/>
            <a:ext cx="11733829" cy="11712495"/>
          </a:xfrm>
          <a:custGeom>
            <a:avLst/>
            <a:gdLst/>
            <a:ahLst/>
            <a:cxnLst/>
            <a:rect l="l" t="t" r="r" b="b"/>
            <a:pathLst>
              <a:path w="11733829" h="11712495">
                <a:moveTo>
                  <a:pt x="0" y="0"/>
                </a:moveTo>
                <a:lnTo>
                  <a:pt x="11733829" y="0"/>
                </a:lnTo>
                <a:lnTo>
                  <a:pt x="11733829" y="11712495"/>
                </a:lnTo>
                <a:lnTo>
                  <a:pt x="0" y="11712495"/>
                </a:lnTo>
                <a:lnTo>
                  <a:pt x="0" y="0"/>
                </a:lnTo>
                <a:close/>
              </a:path>
            </a:pathLst>
          </a:custGeom>
          <a:blipFill>
            <a:blip r:embed="rId4">
              <a:alphaModFix amt="60000"/>
              <a:extLst>
                <a:ext uri="{96DAC541-7B7A-43D3-8B79-37D633B846F1}">
                  <asvg:svgBlip xmlns:asvg="http://schemas.microsoft.com/office/drawing/2016/SVG/main" r:embed="rId5"/>
                </a:ext>
              </a:extLst>
            </a:blip>
            <a:stretch>
              <a:fillRect/>
            </a:stretch>
          </a:blipFill>
        </p:spPr>
      </p:sp>
      <p:sp>
        <p:nvSpPr>
          <p:cNvPr id="7" name="Freeform 7"/>
          <p:cNvSpPr/>
          <p:nvPr/>
        </p:nvSpPr>
        <p:spPr>
          <a:xfrm>
            <a:off x="1354942" y="7225800"/>
            <a:ext cx="968884" cy="1000139"/>
          </a:xfrm>
          <a:custGeom>
            <a:avLst/>
            <a:gdLst/>
            <a:ahLst/>
            <a:cxnLst/>
            <a:rect l="l" t="t" r="r" b="b"/>
            <a:pathLst>
              <a:path w="968884" h="1000139">
                <a:moveTo>
                  <a:pt x="0" y="0"/>
                </a:moveTo>
                <a:lnTo>
                  <a:pt x="968885" y="0"/>
                </a:lnTo>
                <a:lnTo>
                  <a:pt x="968885" y="1000139"/>
                </a:lnTo>
                <a:lnTo>
                  <a:pt x="0" y="100013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365198" y="8478921"/>
            <a:ext cx="958629" cy="958629"/>
          </a:xfrm>
          <a:custGeom>
            <a:avLst/>
            <a:gdLst/>
            <a:ahLst/>
            <a:cxnLst/>
            <a:rect l="l" t="t" r="r" b="b"/>
            <a:pathLst>
              <a:path w="958629" h="958629">
                <a:moveTo>
                  <a:pt x="0" y="0"/>
                </a:moveTo>
                <a:lnTo>
                  <a:pt x="958629" y="0"/>
                </a:lnTo>
                <a:lnTo>
                  <a:pt x="958629" y="958629"/>
                </a:lnTo>
                <a:lnTo>
                  <a:pt x="0" y="95862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1354942" y="1887673"/>
            <a:ext cx="7536366" cy="1418185"/>
          </a:xfrm>
          <a:prstGeom prst="rect">
            <a:avLst/>
          </a:prstGeom>
        </p:spPr>
        <p:txBody>
          <a:bodyPr lIns="0" tIns="0" rIns="0" bIns="0" rtlCol="0" anchor="t">
            <a:spAutoFit/>
          </a:bodyPr>
          <a:lstStyle/>
          <a:p>
            <a:pPr algn="l">
              <a:lnSpc>
                <a:spcPts val="11607"/>
              </a:lnSpc>
            </a:pPr>
            <a:r>
              <a:rPr lang="en-US" sz="8290" b="1">
                <a:solidFill>
                  <a:srgbClr val="41005F"/>
                </a:solidFill>
                <a:latin typeface="Mina Bold"/>
                <a:ea typeface="Mina Bold"/>
                <a:cs typeface="Mina Bold"/>
                <a:sym typeface="Mina Bold"/>
              </a:rPr>
              <a:t>THANK YOU</a:t>
            </a:r>
          </a:p>
        </p:txBody>
      </p:sp>
      <p:sp>
        <p:nvSpPr>
          <p:cNvPr id="10" name="TextBox 10"/>
          <p:cNvSpPr txBox="1"/>
          <p:nvPr/>
        </p:nvSpPr>
        <p:spPr>
          <a:xfrm>
            <a:off x="1354942" y="3877096"/>
            <a:ext cx="13541059" cy="2705100"/>
          </a:xfrm>
          <a:prstGeom prst="rect">
            <a:avLst/>
          </a:prstGeom>
        </p:spPr>
        <p:txBody>
          <a:bodyPr lIns="0" tIns="0" rIns="0" bIns="0" rtlCol="0" anchor="t">
            <a:spAutoFit/>
          </a:bodyPr>
          <a:lstStyle/>
          <a:p>
            <a:pPr algn="l">
              <a:lnSpc>
                <a:spcPts val="4200"/>
              </a:lnSpc>
            </a:pPr>
            <a:r>
              <a:rPr lang="en-US" sz="3000">
                <a:solidFill>
                  <a:srgbClr val="41005F"/>
                </a:solidFill>
                <a:latin typeface="Mina"/>
                <a:ea typeface="Mina"/>
                <a:cs typeface="Mina"/>
                <a:sym typeface="Mina"/>
              </a:rPr>
              <a:t>We appreciate your time and interest in </a:t>
            </a:r>
          </a:p>
          <a:p>
            <a:pPr algn="l">
              <a:lnSpc>
                <a:spcPts val="8905"/>
              </a:lnSpc>
            </a:pPr>
            <a:r>
              <a:rPr lang="en-US" sz="6361" b="1">
                <a:solidFill>
                  <a:srgbClr val="41005F"/>
                </a:solidFill>
                <a:latin typeface="Mina Bold"/>
                <a:ea typeface="Mina Bold"/>
                <a:cs typeface="Mina Bold"/>
                <a:sym typeface="Mina Bold"/>
              </a:rPr>
              <a:t>EDUKE</a:t>
            </a:r>
          </a:p>
          <a:p>
            <a:pPr algn="l">
              <a:lnSpc>
                <a:spcPts val="4200"/>
              </a:lnSpc>
            </a:pPr>
            <a:r>
              <a:rPr lang="en-US" sz="3000">
                <a:solidFill>
                  <a:srgbClr val="41005F"/>
                </a:solidFill>
                <a:latin typeface="Mina"/>
                <a:ea typeface="Mina"/>
                <a:cs typeface="Mina"/>
                <a:sym typeface="Mina"/>
              </a:rPr>
              <a:t>An Academic Performance Prediction and</a:t>
            </a:r>
          </a:p>
          <a:p>
            <a:pPr algn="l">
              <a:lnSpc>
                <a:spcPts val="4200"/>
              </a:lnSpc>
            </a:pPr>
            <a:r>
              <a:rPr lang="en-US" sz="3000">
                <a:solidFill>
                  <a:srgbClr val="41005F"/>
                </a:solidFill>
                <a:latin typeface="Mina"/>
                <a:ea typeface="Mina"/>
                <a:cs typeface="Mina"/>
                <a:sym typeface="Mina"/>
              </a:rPr>
              <a:t>Management System.</a:t>
            </a:r>
          </a:p>
        </p:txBody>
      </p:sp>
      <p:sp>
        <p:nvSpPr>
          <p:cNvPr id="11" name="TextBox 11"/>
          <p:cNvSpPr txBox="1"/>
          <p:nvPr/>
        </p:nvSpPr>
        <p:spPr>
          <a:xfrm>
            <a:off x="2592376" y="7262605"/>
            <a:ext cx="6298932" cy="834104"/>
          </a:xfrm>
          <a:prstGeom prst="rect">
            <a:avLst/>
          </a:prstGeom>
        </p:spPr>
        <p:txBody>
          <a:bodyPr lIns="0" tIns="0" rIns="0" bIns="0" rtlCol="0" anchor="t">
            <a:spAutoFit/>
          </a:bodyPr>
          <a:lstStyle/>
          <a:p>
            <a:pPr algn="l">
              <a:lnSpc>
                <a:spcPts val="3865"/>
              </a:lnSpc>
            </a:pPr>
            <a:r>
              <a:rPr lang="en-US" sz="2761">
                <a:solidFill>
                  <a:srgbClr val="41005F"/>
                </a:solidFill>
                <a:latin typeface="Mina"/>
                <a:ea typeface="Mina"/>
                <a:cs typeface="Mina"/>
                <a:sym typeface="Mina"/>
              </a:rPr>
              <a:t>For GitHub Repository</a:t>
            </a:r>
          </a:p>
          <a:p>
            <a:pPr algn="l">
              <a:lnSpc>
                <a:spcPts val="2885"/>
              </a:lnSpc>
            </a:pPr>
            <a:r>
              <a:rPr lang="en-US" sz="2061" u="sng">
                <a:solidFill>
                  <a:srgbClr val="41005F"/>
                </a:solidFill>
                <a:latin typeface="Mina"/>
                <a:ea typeface="Mina"/>
                <a:cs typeface="Mina"/>
                <a:sym typeface="Mina"/>
                <a:hlinkClick r:id="rId10" tooltip="http://www.github.com/theRealSain/eduke"/>
              </a:rPr>
              <a:t>www.github.com/theRealSain/eduke</a:t>
            </a:r>
          </a:p>
        </p:txBody>
      </p:sp>
      <p:sp>
        <p:nvSpPr>
          <p:cNvPr id="12" name="TextBox 12"/>
          <p:cNvSpPr txBox="1"/>
          <p:nvPr/>
        </p:nvSpPr>
        <p:spPr>
          <a:xfrm>
            <a:off x="2592376" y="8517371"/>
            <a:ext cx="6298932" cy="834104"/>
          </a:xfrm>
          <a:prstGeom prst="rect">
            <a:avLst/>
          </a:prstGeom>
        </p:spPr>
        <p:txBody>
          <a:bodyPr lIns="0" tIns="0" rIns="0" bIns="0" rtlCol="0" anchor="t">
            <a:spAutoFit/>
          </a:bodyPr>
          <a:lstStyle/>
          <a:p>
            <a:pPr algn="l">
              <a:lnSpc>
                <a:spcPts val="3865"/>
              </a:lnSpc>
            </a:pPr>
            <a:r>
              <a:rPr lang="en-US" sz="2761">
                <a:solidFill>
                  <a:srgbClr val="41005F"/>
                </a:solidFill>
                <a:latin typeface="Mina"/>
                <a:ea typeface="Mina"/>
                <a:cs typeface="Mina"/>
                <a:sym typeface="Mina"/>
              </a:rPr>
              <a:t>Contact</a:t>
            </a:r>
          </a:p>
          <a:p>
            <a:pPr algn="l">
              <a:lnSpc>
                <a:spcPts val="2885"/>
              </a:lnSpc>
            </a:pPr>
            <a:r>
              <a:rPr lang="en-US" sz="2061" u="sng">
                <a:solidFill>
                  <a:srgbClr val="41005F"/>
                </a:solidFill>
                <a:latin typeface="Mina"/>
                <a:ea typeface="Mina"/>
                <a:cs typeface="Mina"/>
                <a:sym typeface="Mina"/>
                <a:hlinkClick r:id="rId11" tooltip="mailto:sainsaburaj@depaul.edu.in"/>
              </a:rPr>
              <a:t>sainsaburaj@depaul.edu.in</a:t>
            </a:r>
          </a:p>
        </p:txBody>
      </p:sp>
      <p:grpSp>
        <p:nvGrpSpPr>
          <p:cNvPr id="13" name="Group 13"/>
          <p:cNvGrpSpPr/>
          <p:nvPr/>
        </p:nvGrpSpPr>
        <p:grpSpPr>
          <a:xfrm>
            <a:off x="1354942" y="725415"/>
            <a:ext cx="2663607" cy="844119"/>
            <a:chOff x="0" y="0"/>
            <a:chExt cx="3551476" cy="1125492"/>
          </a:xfrm>
        </p:grpSpPr>
        <p:sp>
          <p:nvSpPr>
            <p:cNvPr id="14" name="Freeform 14"/>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15" name="Group 15"/>
            <p:cNvGrpSpPr/>
            <p:nvPr/>
          </p:nvGrpSpPr>
          <p:grpSpPr>
            <a:xfrm rot="2700000">
              <a:off x="500390" y="218172"/>
              <a:ext cx="728804" cy="269717"/>
              <a:chOff x="0" y="0"/>
              <a:chExt cx="2196272" cy="812800"/>
            </a:xfrm>
          </p:grpSpPr>
          <p:sp>
            <p:nvSpPr>
              <p:cNvPr id="16" name="Freeform 16"/>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17" name="TextBox 17"/>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18" name="TextBox 18"/>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1788784" y="-2234568"/>
            <a:ext cx="12998433" cy="14351703"/>
            <a:chOff x="0" y="0"/>
            <a:chExt cx="3423456" cy="3779872"/>
          </a:xfrm>
        </p:grpSpPr>
        <p:sp>
          <p:nvSpPr>
            <p:cNvPr id="3" name="Freeform 3"/>
            <p:cNvSpPr/>
            <p:nvPr/>
          </p:nvSpPr>
          <p:spPr>
            <a:xfrm>
              <a:off x="0" y="0"/>
              <a:ext cx="3423455" cy="3779872"/>
            </a:xfrm>
            <a:custGeom>
              <a:avLst/>
              <a:gdLst/>
              <a:ahLst/>
              <a:cxnLst/>
              <a:rect l="l" t="t" r="r" b="b"/>
              <a:pathLst>
                <a:path w="3423455" h="3779872">
                  <a:moveTo>
                    <a:pt x="0" y="0"/>
                  </a:moveTo>
                  <a:lnTo>
                    <a:pt x="3423455" y="0"/>
                  </a:lnTo>
                  <a:lnTo>
                    <a:pt x="3423455" y="3779872"/>
                  </a:lnTo>
                  <a:lnTo>
                    <a:pt x="0" y="3779872"/>
                  </a:lnTo>
                  <a:close/>
                </a:path>
              </a:pathLst>
            </a:custGeom>
            <a:gradFill rotWithShape="1">
              <a:gsLst>
                <a:gs pos="0">
                  <a:srgbClr val="9A76FF">
                    <a:alpha val="100000"/>
                  </a:srgbClr>
                </a:gs>
                <a:gs pos="100000">
                  <a:srgbClr val="FFFFFF">
                    <a:alpha val="100000"/>
                  </a:srgbClr>
                </a:gs>
              </a:gsLst>
              <a:lin ang="5400000"/>
            </a:gradFill>
          </p:spPr>
        </p:sp>
        <p:sp>
          <p:nvSpPr>
            <p:cNvPr id="4" name="TextBox 4"/>
            <p:cNvSpPr txBox="1"/>
            <p:nvPr/>
          </p:nvSpPr>
          <p:spPr>
            <a:xfrm>
              <a:off x="0" y="-38100"/>
              <a:ext cx="3423456" cy="381797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1894213" y="-1425495"/>
            <a:ext cx="11733829" cy="11712495"/>
          </a:xfrm>
          <a:custGeom>
            <a:avLst/>
            <a:gdLst/>
            <a:ahLst/>
            <a:cxnLst/>
            <a:rect l="l" t="t" r="r" b="b"/>
            <a:pathLst>
              <a:path w="11733829" h="11712495">
                <a:moveTo>
                  <a:pt x="0" y="0"/>
                </a:moveTo>
                <a:lnTo>
                  <a:pt x="11733829" y="0"/>
                </a:lnTo>
                <a:lnTo>
                  <a:pt x="11733829" y="11712495"/>
                </a:lnTo>
                <a:lnTo>
                  <a:pt x="0" y="11712495"/>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6" name="Freeform 6"/>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5">
              <a:alphaModFix amt="6000"/>
            </a:blip>
            <a:stretch>
              <a:fillRect/>
            </a:stretch>
          </a:blipFill>
        </p:spPr>
      </p:sp>
      <p:sp>
        <p:nvSpPr>
          <p:cNvPr id="7" name="TextBox 7"/>
          <p:cNvSpPr txBox="1"/>
          <p:nvPr/>
        </p:nvSpPr>
        <p:spPr>
          <a:xfrm>
            <a:off x="1354942" y="1787815"/>
            <a:ext cx="8237224" cy="1132049"/>
          </a:xfrm>
          <a:prstGeom prst="rect">
            <a:avLst/>
          </a:prstGeom>
        </p:spPr>
        <p:txBody>
          <a:bodyPr lIns="0" tIns="0" rIns="0" bIns="0" rtlCol="0" anchor="t">
            <a:spAutoFit/>
          </a:bodyPr>
          <a:lstStyle/>
          <a:p>
            <a:pPr algn="l">
              <a:lnSpc>
                <a:spcPts val="9315"/>
              </a:lnSpc>
            </a:pPr>
            <a:r>
              <a:rPr lang="en-US" sz="6653">
                <a:solidFill>
                  <a:srgbClr val="41005F"/>
                </a:solidFill>
                <a:latin typeface="Mina"/>
                <a:ea typeface="Mina"/>
                <a:cs typeface="Mina"/>
                <a:sym typeface="Mina"/>
              </a:rPr>
              <a:t>Users of </a:t>
            </a:r>
            <a:r>
              <a:rPr lang="en-US" sz="6653" b="1">
                <a:solidFill>
                  <a:srgbClr val="41005F"/>
                </a:solidFill>
                <a:latin typeface="Mina Bold"/>
                <a:ea typeface="Mina Bold"/>
                <a:cs typeface="Mina Bold"/>
                <a:sym typeface="Mina Bold"/>
              </a:rPr>
              <a:t>EDUKE</a:t>
            </a:r>
          </a:p>
        </p:txBody>
      </p:sp>
      <p:sp>
        <p:nvSpPr>
          <p:cNvPr id="8" name="Freeform 8"/>
          <p:cNvSpPr/>
          <p:nvPr/>
        </p:nvSpPr>
        <p:spPr>
          <a:xfrm>
            <a:off x="15232426" y="3500087"/>
            <a:ext cx="1783213" cy="1783213"/>
          </a:xfrm>
          <a:custGeom>
            <a:avLst/>
            <a:gdLst/>
            <a:ahLst/>
            <a:cxnLst/>
            <a:rect l="l" t="t" r="r" b="b"/>
            <a:pathLst>
              <a:path w="1783213" h="1783213">
                <a:moveTo>
                  <a:pt x="0" y="0"/>
                </a:moveTo>
                <a:lnTo>
                  <a:pt x="1783213" y="0"/>
                </a:lnTo>
                <a:lnTo>
                  <a:pt x="1783213" y="1783213"/>
                </a:lnTo>
                <a:lnTo>
                  <a:pt x="0" y="1783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5355589" y="3623250"/>
            <a:ext cx="1536887" cy="1536887"/>
          </a:xfrm>
          <a:custGeom>
            <a:avLst/>
            <a:gdLst/>
            <a:ahLst/>
            <a:cxnLst/>
            <a:rect l="l" t="t" r="r" b="b"/>
            <a:pathLst>
              <a:path w="1536887" h="1536887">
                <a:moveTo>
                  <a:pt x="0" y="0"/>
                </a:moveTo>
                <a:lnTo>
                  <a:pt x="1536887" y="0"/>
                </a:lnTo>
                <a:lnTo>
                  <a:pt x="1536887" y="1536887"/>
                </a:lnTo>
                <a:lnTo>
                  <a:pt x="0" y="1536887"/>
                </a:lnTo>
                <a:lnTo>
                  <a:pt x="0" y="0"/>
                </a:lnTo>
                <a:close/>
              </a:path>
            </a:pathLst>
          </a:custGeom>
          <a:blipFill>
            <a:blip r:embed="rId8"/>
            <a:stretch>
              <a:fillRect/>
            </a:stretch>
          </a:blipFill>
        </p:spPr>
      </p:sp>
      <p:sp>
        <p:nvSpPr>
          <p:cNvPr id="10" name="Freeform 10"/>
          <p:cNvSpPr/>
          <p:nvPr/>
        </p:nvSpPr>
        <p:spPr>
          <a:xfrm>
            <a:off x="8177447" y="3500087"/>
            <a:ext cx="1783213" cy="1783213"/>
          </a:xfrm>
          <a:custGeom>
            <a:avLst/>
            <a:gdLst/>
            <a:ahLst/>
            <a:cxnLst/>
            <a:rect l="l" t="t" r="r" b="b"/>
            <a:pathLst>
              <a:path w="1783213" h="1783213">
                <a:moveTo>
                  <a:pt x="0" y="0"/>
                </a:moveTo>
                <a:lnTo>
                  <a:pt x="1783213" y="0"/>
                </a:lnTo>
                <a:lnTo>
                  <a:pt x="1783213" y="1783213"/>
                </a:lnTo>
                <a:lnTo>
                  <a:pt x="0" y="1783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8014560" y="3638484"/>
            <a:ext cx="2108987" cy="1506419"/>
          </a:xfrm>
          <a:custGeom>
            <a:avLst/>
            <a:gdLst/>
            <a:ahLst/>
            <a:cxnLst/>
            <a:rect l="l" t="t" r="r" b="b"/>
            <a:pathLst>
              <a:path w="2108987" h="1506419">
                <a:moveTo>
                  <a:pt x="0" y="0"/>
                </a:moveTo>
                <a:lnTo>
                  <a:pt x="2108987" y="0"/>
                </a:lnTo>
                <a:lnTo>
                  <a:pt x="2108987" y="1506419"/>
                </a:lnTo>
                <a:lnTo>
                  <a:pt x="0" y="1506419"/>
                </a:lnTo>
                <a:lnTo>
                  <a:pt x="0" y="0"/>
                </a:lnTo>
                <a:close/>
              </a:path>
            </a:pathLst>
          </a:custGeom>
          <a:blipFill>
            <a:blip r:embed="rId9"/>
            <a:stretch>
              <a:fillRect/>
            </a:stretch>
          </a:blipFill>
        </p:spPr>
      </p:sp>
      <p:sp>
        <p:nvSpPr>
          <p:cNvPr id="12" name="Freeform 12"/>
          <p:cNvSpPr/>
          <p:nvPr/>
        </p:nvSpPr>
        <p:spPr>
          <a:xfrm>
            <a:off x="11786380" y="3500087"/>
            <a:ext cx="1783213" cy="1783213"/>
          </a:xfrm>
          <a:custGeom>
            <a:avLst/>
            <a:gdLst/>
            <a:ahLst/>
            <a:cxnLst/>
            <a:rect l="l" t="t" r="r" b="b"/>
            <a:pathLst>
              <a:path w="1783213" h="1783213">
                <a:moveTo>
                  <a:pt x="0" y="0"/>
                </a:moveTo>
                <a:lnTo>
                  <a:pt x="1783213" y="0"/>
                </a:lnTo>
                <a:lnTo>
                  <a:pt x="1783213" y="1783213"/>
                </a:lnTo>
                <a:lnTo>
                  <a:pt x="0" y="1783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13"/>
          <p:cNvSpPr/>
          <p:nvPr/>
        </p:nvSpPr>
        <p:spPr>
          <a:xfrm>
            <a:off x="11550150" y="3591545"/>
            <a:ext cx="2255673" cy="1691755"/>
          </a:xfrm>
          <a:custGeom>
            <a:avLst/>
            <a:gdLst/>
            <a:ahLst/>
            <a:cxnLst/>
            <a:rect l="l" t="t" r="r" b="b"/>
            <a:pathLst>
              <a:path w="2255673" h="1691755">
                <a:moveTo>
                  <a:pt x="0" y="0"/>
                </a:moveTo>
                <a:lnTo>
                  <a:pt x="2255673" y="0"/>
                </a:lnTo>
                <a:lnTo>
                  <a:pt x="2255673" y="1691755"/>
                </a:lnTo>
                <a:lnTo>
                  <a:pt x="0" y="1691755"/>
                </a:lnTo>
                <a:lnTo>
                  <a:pt x="0" y="0"/>
                </a:lnTo>
                <a:close/>
              </a:path>
            </a:pathLst>
          </a:custGeom>
          <a:blipFill>
            <a:blip r:embed="rId10"/>
            <a:stretch>
              <a:fillRect/>
            </a:stretch>
          </a:blipFill>
        </p:spPr>
      </p:sp>
      <p:sp>
        <p:nvSpPr>
          <p:cNvPr id="14" name="Freeform 14"/>
          <p:cNvSpPr/>
          <p:nvPr/>
        </p:nvSpPr>
        <p:spPr>
          <a:xfrm>
            <a:off x="1227830" y="3545816"/>
            <a:ext cx="1783213" cy="1783213"/>
          </a:xfrm>
          <a:custGeom>
            <a:avLst/>
            <a:gdLst/>
            <a:ahLst/>
            <a:cxnLst/>
            <a:rect l="l" t="t" r="r" b="b"/>
            <a:pathLst>
              <a:path w="1783213" h="1783213">
                <a:moveTo>
                  <a:pt x="0" y="0"/>
                </a:moveTo>
                <a:lnTo>
                  <a:pt x="1783213" y="0"/>
                </a:lnTo>
                <a:lnTo>
                  <a:pt x="1783213" y="1783213"/>
                </a:lnTo>
                <a:lnTo>
                  <a:pt x="0" y="1783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1281080" y="3553337"/>
            <a:ext cx="1676712" cy="1676712"/>
          </a:xfrm>
          <a:custGeom>
            <a:avLst/>
            <a:gdLst/>
            <a:ahLst/>
            <a:cxnLst/>
            <a:rect l="l" t="t" r="r" b="b"/>
            <a:pathLst>
              <a:path w="1676712" h="1676712">
                <a:moveTo>
                  <a:pt x="0" y="0"/>
                </a:moveTo>
                <a:lnTo>
                  <a:pt x="1676713" y="0"/>
                </a:lnTo>
                <a:lnTo>
                  <a:pt x="1676713" y="1676713"/>
                </a:lnTo>
                <a:lnTo>
                  <a:pt x="0" y="1676713"/>
                </a:lnTo>
                <a:lnTo>
                  <a:pt x="0" y="0"/>
                </a:lnTo>
                <a:close/>
              </a:path>
            </a:pathLst>
          </a:custGeom>
          <a:blipFill>
            <a:blip r:embed="rId11"/>
            <a:stretch>
              <a:fillRect/>
            </a:stretch>
          </a:blipFill>
        </p:spPr>
      </p:sp>
      <p:sp>
        <p:nvSpPr>
          <p:cNvPr id="16" name="Freeform 16"/>
          <p:cNvSpPr/>
          <p:nvPr/>
        </p:nvSpPr>
        <p:spPr>
          <a:xfrm>
            <a:off x="4641857" y="3500087"/>
            <a:ext cx="1783213" cy="1783213"/>
          </a:xfrm>
          <a:custGeom>
            <a:avLst/>
            <a:gdLst/>
            <a:ahLst/>
            <a:cxnLst/>
            <a:rect l="l" t="t" r="r" b="b"/>
            <a:pathLst>
              <a:path w="1783213" h="1783213">
                <a:moveTo>
                  <a:pt x="0" y="0"/>
                </a:moveTo>
                <a:lnTo>
                  <a:pt x="1783213" y="0"/>
                </a:lnTo>
                <a:lnTo>
                  <a:pt x="1783213" y="1783213"/>
                </a:lnTo>
                <a:lnTo>
                  <a:pt x="0" y="17832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4478970" y="3638484"/>
            <a:ext cx="2108987" cy="1506419"/>
          </a:xfrm>
          <a:custGeom>
            <a:avLst/>
            <a:gdLst/>
            <a:ahLst/>
            <a:cxnLst/>
            <a:rect l="l" t="t" r="r" b="b"/>
            <a:pathLst>
              <a:path w="2108987" h="1506419">
                <a:moveTo>
                  <a:pt x="0" y="0"/>
                </a:moveTo>
                <a:lnTo>
                  <a:pt x="2108987" y="0"/>
                </a:lnTo>
                <a:lnTo>
                  <a:pt x="2108987" y="1506419"/>
                </a:lnTo>
                <a:lnTo>
                  <a:pt x="0" y="1506419"/>
                </a:lnTo>
                <a:lnTo>
                  <a:pt x="0" y="0"/>
                </a:lnTo>
                <a:close/>
              </a:path>
            </a:pathLst>
          </a:custGeom>
          <a:blipFill>
            <a:blip r:embed="rId9"/>
            <a:stretch>
              <a:fillRect/>
            </a:stretch>
          </a:blipFill>
        </p:spPr>
      </p:sp>
      <p:sp>
        <p:nvSpPr>
          <p:cNvPr id="18" name="TextBox 18"/>
          <p:cNvSpPr txBox="1"/>
          <p:nvPr/>
        </p:nvSpPr>
        <p:spPr>
          <a:xfrm>
            <a:off x="663604" y="5728177"/>
            <a:ext cx="2994840" cy="465107"/>
          </a:xfrm>
          <a:prstGeom prst="rect">
            <a:avLst/>
          </a:prstGeom>
        </p:spPr>
        <p:txBody>
          <a:bodyPr lIns="0" tIns="0" rIns="0" bIns="0" rtlCol="0" anchor="t">
            <a:spAutoFit/>
          </a:bodyPr>
          <a:lstStyle/>
          <a:p>
            <a:pPr algn="ctr">
              <a:lnSpc>
                <a:spcPts val="3764"/>
              </a:lnSpc>
            </a:pPr>
            <a:r>
              <a:rPr lang="en-US" sz="2688" b="1" spc="18">
                <a:solidFill>
                  <a:srgbClr val="41005F"/>
                </a:solidFill>
                <a:latin typeface="Mina Bold"/>
                <a:ea typeface="Mina Bold"/>
                <a:cs typeface="Mina Bold"/>
                <a:sym typeface="Mina Bold"/>
              </a:rPr>
              <a:t>ADMIN</a:t>
            </a:r>
          </a:p>
        </p:txBody>
      </p:sp>
      <p:sp>
        <p:nvSpPr>
          <p:cNvPr id="19" name="TextBox 19"/>
          <p:cNvSpPr txBox="1"/>
          <p:nvPr/>
        </p:nvSpPr>
        <p:spPr>
          <a:xfrm>
            <a:off x="770634" y="6402148"/>
            <a:ext cx="2780780" cy="2035893"/>
          </a:xfrm>
          <a:prstGeom prst="rect">
            <a:avLst/>
          </a:prstGeom>
        </p:spPr>
        <p:txBody>
          <a:bodyPr lIns="0" tIns="0" rIns="0" bIns="0" rtlCol="0" anchor="t">
            <a:spAutoFit/>
          </a:bodyPr>
          <a:lstStyle/>
          <a:p>
            <a:pPr algn="ctr">
              <a:lnSpc>
                <a:spcPts val="2760"/>
              </a:lnSpc>
            </a:pPr>
            <a:r>
              <a:rPr lang="en-US" sz="1971" b="1" spc="41">
                <a:solidFill>
                  <a:srgbClr val="41005F"/>
                </a:solidFill>
                <a:latin typeface="Mina Bold"/>
                <a:ea typeface="Mina Bold"/>
                <a:cs typeface="Mina Bold"/>
                <a:sym typeface="Mina Bold"/>
              </a:rPr>
              <a:t>Manages the system, adds and oversees classes and teachers, and ensures smooth operation of the platform.</a:t>
            </a:r>
          </a:p>
        </p:txBody>
      </p:sp>
      <p:sp>
        <p:nvSpPr>
          <p:cNvPr id="20" name="TextBox 20"/>
          <p:cNvSpPr txBox="1"/>
          <p:nvPr/>
        </p:nvSpPr>
        <p:spPr>
          <a:xfrm>
            <a:off x="4155092" y="5728177"/>
            <a:ext cx="2994840" cy="465107"/>
          </a:xfrm>
          <a:prstGeom prst="rect">
            <a:avLst/>
          </a:prstGeom>
        </p:spPr>
        <p:txBody>
          <a:bodyPr lIns="0" tIns="0" rIns="0" bIns="0" rtlCol="0" anchor="t">
            <a:spAutoFit/>
          </a:bodyPr>
          <a:lstStyle/>
          <a:p>
            <a:pPr algn="ctr">
              <a:lnSpc>
                <a:spcPts val="3764"/>
              </a:lnSpc>
            </a:pPr>
            <a:r>
              <a:rPr lang="en-US" sz="2688" b="1" spc="18">
                <a:solidFill>
                  <a:srgbClr val="41005F"/>
                </a:solidFill>
                <a:latin typeface="Mina Bold"/>
                <a:ea typeface="Mina Bold"/>
                <a:cs typeface="Mina Bold"/>
                <a:sym typeface="Mina Bold"/>
              </a:rPr>
              <a:t>CLASS HEAD</a:t>
            </a:r>
          </a:p>
        </p:txBody>
      </p:sp>
      <p:sp>
        <p:nvSpPr>
          <p:cNvPr id="21" name="TextBox 21"/>
          <p:cNvSpPr txBox="1"/>
          <p:nvPr/>
        </p:nvSpPr>
        <p:spPr>
          <a:xfrm>
            <a:off x="4262122" y="6402148"/>
            <a:ext cx="2780780" cy="2378793"/>
          </a:xfrm>
          <a:prstGeom prst="rect">
            <a:avLst/>
          </a:prstGeom>
        </p:spPr>
        <p:txBody>
          <a:bodyPr lIns="0" tIns="0" rIns="0" bIns="0" rtlCol="0" anchor="t">
            <a:spAutoFit/>
          </a:bodyPr>
          <a:lstStyle/>
          <a:p>
            <a:pPr algn="ctr">
              <a:lnSpc>
                <a:spcPts val="2760"/>
              </a:lnSpc>
            </a:pPr>
            <a:r>
              <a:rPr lang="en-US" sz="1971" b="1" spc="41">
                <a:solidFill>
                  <a:srgbClr val="41005F"/>
                </a:solidFill>
                <a:latin typeface="Mina Bold"/>
                <a:ea typeface="Mina Bold"/>
                <a:cs typeface="Mina Bold"/>
                <a:sym typeface="Mina Bold"/>
              </a:rPr>
              <a:t>Acts as the primary teacher for a class, manages student records, assigns subjects, and communicates with students and parents.</a:t>
            </a:r>
          </a:p>
        </p:txBody>
      </p:sp>
      <p:sp>
        <p:nvSpPr>
          <p:cNvPr id="22" name="TextBox 22"/>
          <p:cNvSpPr txBox="1"/>
          <p:nvPr/>
        </p:nvSpPr>
        <p:spPr>
          <a:xfrm>
            <a:off x="7646580" y="5728177"/>
            <a:ext cx="2994840" cy="465107"/>
          </a:xfrm>
          <a:prstGeom prst="rect">
            <a:avLst/>
          </a:prstGeom>
        </p:spPr>
        <p:txBody>
          <a:bodyPr lIns="0" tIns="0" rIns="0" bIns="0" rtlCol="0" anchor="t">
            <a:spAutoFit/>
          </a:bodyPr>
          <a:lstStyle/>
          <a:p>
            <a:pPr algn="ctr">
              <a:lnSpc>
                <a:spcPts val="3764"/>
              </a:lnSpc>
            </a:pPr>
            <a:r>
              <a:rPr lang="en-US" sz="2688" b="1" spc="18">
                <a:solidFill>
                  <a:srgbClr val="41005F"/>
                </a:solidFill>
                <a:latin typeface="Mina Bold"/>
                <a:ea typeface="Mina Bold"/>
                <a:cs typeface="Mina Bold"/>
                <a:sym typeface="Mina Bold"/>
              </a:rPr>
              <a:t>SUBJECT HEAD</a:t>
            </a:r>
          </a:p>
        </p:txBody>
      </p:sp>
      <p:sp>
        <p:nvSpPr>
          <p:cNvPr id="23" name="TextBox 23"/>
          <p:cNvSpPr txBox="1"/>
          <p:nvPr/>
        </p:nvSpPr>
        <p:spPr>
          <a:xfrm>
            <a:off x="7753610" y="6402148"/>
            <a:ext cx="2780780" cy="2035893"/>
          </a:xfrm>
          <a:prstGeom prst="rect">
            <a:avLst/>
          </a:prstGeom>
        </p:spPr>
        <p:txBody>
          <a:bodyPr lIns="0" tIns="0" rIns="0" bIns="0" rtlCol="0" anchor="t">
            <a:spAutoFit/>
          </a:bodyPr>
          <a:lstStyle/>
          <a:p>
            <a:pPr algn="ctr">
              <a:lnSpc>
                <a:spcPts val="2760"/>
              </a:lnSpc>
            </a:pPr>
            <a:r>
              <a:rPr lang="en-US" sz="1971" b="1" spc="41">
                <a:solidFill>
                  <a:srgbClr val="41005F"/>
                </a:solidFill>
                <a:latin typeface="Mina Bold"/>
                <a:ea typeface="Mina Bold"/>
                <a:cs typeface="Mina Bold"/>
                <a:sym typeface="Mina Bold"/>
              </a:rPr>
              <a:t>Handles subject-specific activities, including assessments, study materials, and direct communication with students.</a:t>
            </a:r>
          </a:p>
        </p:txBody>
      </p:sp>
      <p:sp>
        <p:nvSpPr>
          <p:cNvPr id="24" name="TextBox 24"/>
          <p:cNvSpPr txBox="1"/>
          <p:nvPr/>
        </p:nvSpPr>
        <p:spPr>
          <a:xfrm>
            <a:off x="11269475" y="5728177"/>
            <a:ext cx="2994840" cy="465107"/>
          </a:xfrm>
          <a:prstGeom prst="rect">
            <a:avLst/>
          </a:prstGeom>
        </p:spPr>
        <p:txBody>
          <a:bodyPr lIns="0" tIns="0" rIns="0" bIns="0" rtlCol="0" anchor="t">
            <a:spAutoFit/>
          </a:bodyPr>
          <a:lstStyle/>
          <a:p>
            <a:pPr algn="ctr">
              <a:lnSpc>
                <a:spcPts val="3764"/>
              </a:lnSpc>
            </a:pPr>
            <a:r>
              <a:rPr lang="en-US" sz="2688" b="1" spc="18">
                <a:solidFill>
                  <a:srgbClr val="41005F"/>
                </a:solidFill>
                <a:latin typeface="Mina Bold"/>
                <a:ea typeface="Mina Bold"/>
                <a:cs typeface="Mina Bold"/>
                <a:sym typeface="Mina Bold"/>
              </a:rPr>
              <a:t>STUDENT</a:t>
            </a:r>
          </a:p>
        </p:txBody>
      </p:sp>
      <p:sp>
        <p:nvSpPr>
          <p:cNvPr id="25" name="TextBox 25"/>
          <p:cNvSpPr txBox="1"/>
          <p:nvPr/>
        </p:nvSpPr>
        <p:spPr>
          <a:xfrm>
            <a:off x="11376505" y="6402148"/>
            <a:ext cx="2780780" cy="2378793"/>
          </a:xfrm>
          <a:prstGeom prst="rect">
            <a:avLst/>
          </a:prstGeom>
        </p:spPr>
        <p:txBody>
          <a:bodyPr lIns="0" tIns="0" rIns="0" bIns="0" rtlCol="0" anchor="t">
            <a:spAutoFit/>
          </a:bodyPr>
          <a:lstStyle/>
          <a:p>
            <a:pPr algn="ctr">
              <a:lnSpc>
                <a:spcPts val="2760"/>
              </a:lnSpc>
            </a:pPr>
            <a:r>
              <a:rPr lang="en-US" sz="1971" b="1" spc="41">
                <a:solidFill>
                  <a:srgbClr val="41005F"/>
                </a:solidFill>
                <a:latin typeface="Mina Bold"/>
                <a:ea typeface="Mina Bold"/>
                <a:cs typeface="Mina Bold"/>
                <a:sym typeface="Mina Bold"/>
              </a:rPr>
              <a:t>Accesses study materials, submits assignments, participates in quizzes, and communicates with teachers for academic guidance.</a:t>
            </a:r>
          </a:p>
        </p:txBody>
      </p:sp>
      <p:sp>
        <p:nvSpPr>
          <p:cNvPr id="26" name="TextBox 26"/>
          <p:cNvSpPr txBox="1"/>
          <p:nvPr/>
        </p:nvSpPr>
        <p:spPr>
          <a:xfrm>
            <a:off x="14759615" y="5728177"/>
            <a:ext cx="2994840" cy="465107"/>
          </a:xfrm>
          <a:prstGeom prst="rect">
            <a:avLst/>
          </a:prstGeom>
        </p:spPr>
        <p:txBody>
          <a:bodyPr lIns="0" tIns="0" rIns="0" bIns="0" rtlCol="0" anchor="t">
            <a:spAutoFit/>
          </a:bodyPr>
          <a:lstStyle/>
          <a:p>
            <a:pPr algn="ctr">
              <a:lnSpc>
                <a:spcPts val="3764"/>
              </a:lnSpc>
            </a:pPr>
            <a:r>
              <a:rPr lang="en-US" sz="2688" b="1" spc="18">
                <a:solidFill>
                  <a:srgbClr val="41005F"/>
                </a:solidFill>
                <a:latin typeface="Mina Bold"/>
                <a:ea typeface="Mina Bold"/>
                <a:cs typeface="Mina Bold"/>
                <a:sym typeface="Mina Bold"/>
              </a:rPr>
              <a:t>PARENT</a:t>
            </a:r>
          </a:p>
        </p:txBody>
      </p:sp>
      <p:sp>
        <p:nvSpPr>
          <p:cNvPr id="27" name="TextBox 27"/>
          <p:cNvSpPr txBox="1"/>
          <p:nvPr/>
        </p:nvSpPr>
        <p:spPr>
          <a:xfrm>
            <a:off x="14866645" y="6402148"/>
            <a:ext cx="2780780" cy="2035893"/>
          </a:xfrm>
          <a:prstGeom prst="rect">
            <a:avLst/>
          </a:prstGeom>
        </p:spPr>
        <p:txBody>
          <a:bodyPr lIns="0" tIns="0" rIns="0" bIns="0" rtlCol="0" anchor="t">
            <a:spAutoFit/>
          </a:bodyPr>
          <a:lstStyle/>
          <a:p>
            <a:pPr algn="ctr">
              <a:lnSpc>
                <a:spcPts val="2760"/>
              </a:lnSpc>
            </a:pPr>
            <a:r>
              <a:rPr lang="en-US" sz="1971" b="1" spc="41">
                <a:solidFill>
                  <a:srgbClr val="41005F"/>
                </a:solidFill>
                <a:latin typeface="Mina Bold"/>
                <a:ea typeface="Mina Bold"/>
                <a:cs typeface="Mina Bold"/>
                <a:sym typeface="Mina Bold"/>
              </a:rPr>
              <a:t>Monitors the student’s academic progress, attendance, and performance while staying connected with teachers for updates.</a:t>
            </a:r>
          </a:p>
        </p:txBody>
      </p:sp>
      <p:grpSp>
        <p:nvGrpSpPr>
          <p:cNvPr id="28" name="Group 28"/>
          <p:cNvGrpSpPr/>
          <p:nvPr/>
        </p:nvGrpSpPr>
        <p:grpSpPr>
          <a:xfrm>
            <a:off x="1354942" y="725415"/>
            <a:ext cx="2663607" cy="844119"/>
            <a:chOff x="0" y="0"/>
            <a:chExt cx="3551476" cy="1125492"/>
          </a:xfrm>
        </p:grpSpPr>
        <p:sp>
          <p:nvSpPr>
            <p:cNvPr id="29" name="Freeform 29"/>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30" name="Group 30"/>
            <p:cNvGrpSpPr/>
            <p:nvPr/>
          </p:nvGrpSpPr>
          <p:grpSpPr>
            <a:xfrm rot="2700000">
              <a:off x="500390" y="218172"/>
              <a:ext cx="728804" cy="269717"/>
              <a:chOff x="0" y="0"/>
              <a:chExt cx="2196272" cy="812800"/>
            </a:xfrm>
          </p:grpSpPr>
          <p:sp>
            <p:nvSpPr>
              <p:cNvPr id="31" name="Freeform 31"/>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32" name="TextBox 32"/>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33" name="TextBox 33"/>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1788784" y="-2234568"/>
            <a:ext cx="12998433" cy="14351703"/>
            <a:chOff x="0" y="0"/>
            <a:chExt cx="3423456" cy="3779872"/>
          </a:xfrm>
        </p:grpSpPr>
        <p:sp>
          <p:nvSpPr>
            <p:cNvPr id="3" name="Freeform 3"/>
            <p:cNvSpPr/>
            <p:nvPr/>
          </p:nvSpPr>
          <p:spPr>
            <a:xfrm>
              <a:off x="0" y="0"/>
              <a:ext cx="3423455" cy="3779872"/>
            </a:xfrm>
            <a:custGeom>
              <a:avLst/>
              <a:gdLst/>
              <a:ahLst/>
              <a:cxnLst/>
              <a:rect l="l" t="t" r="r" b="b"/>
              <a:pathLst>
                <a:path w="3423455" h="3779872">
                  <a:moveTo>
                    <a:pt x="0" y="0"/>
                  </a:moveTo>
                  <a:lnTo>
                    <a:pt x="3423455" y="0"/>
                  </a:lnTo>
                  <a:lnTo>
                    <a:pt x="3423455" y="3779872"/>
                  </a:lnTo>
                  <a:lnTo>
                    <a:pt x="0" y="3779872"/>
                  </a:lnTo>
                  <a:close/>
                </a:path>
              </a:pathLst>
            </a:custGeom>
            <a:gradFill rotWithShape="1">
              <a:gsLst>
                <a:gs pos="0">
                  <a:srgbClr val="9A76FF">
                    <a:alpha val="100000"/>
                  </a:srgbClr>
                </a:gs>
                <a:gs pos="100000">
                  <a:srgbClr val="FFFFFF">
                    <a:alpha val="100000"/>
                  </a:srgbClr>
                </a:gs>
              </a:gsLst>
              <a:lin ang="5400000"/>
            </a:gradFill>
          </p:spPr>
        </p:sp>
        <p:sp>
          <p:nvSpPr>
            <p:cNvPr id="4" name="TextBox 4"/>
            <p:cNvSpPr txBox="1"/>
            <p:nvPr/>
          </p:nvSpPr>
          <p:spPr>
            <a:xfrm>
              <a:off x="0" y="-38100"/>
              <a:ext cx="3423456" cy="381797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3">
              <a:alphaModFix amt="6000"/>
            </a:blip>
            <a:stretch>
              <a:fillRect/>
            </a:stretch>
          </a:blipFill>
        </p:spPr>
      </p:sp>
      <p:sp>
        <p:nvSpPr>
          <p:cNvPr id="6" name="TextBox 6"/>
          <p:cNvSpPr txBox="1"/>
          <p:nvPr/>
        </p:nvSpPr>
        <p:spPr>
          <a:xfrm>
            <a:off x="1354942" y="1787815"/>
            <a:ext cx="10834951" cy="1132049"/>
          </a:xfrm>
          <a:prstGeom prst="rect">
            <a:avLst/>
          </a:prstGeom>
        </p:spPr>
        <p:txBody>
          <a:bodyPr lIns="0" tIns="0" rIns="0" bIns="0" rtlCol="0" anchor="t">
            <a:spAutoFit/>
          </a:bodyPr>
          <a:lstStyle/>
          <a:p>
            <a:pPr algn="l">
              <a:lnSpc>
                <a:spcPts val="9315"/>
              </a:lnSpc>
            </a:pPr>
            <a:r>
              <a:rPr lang="en-US" sz="6653">
                <a:solidFill>
                  <a:srgbClr val="41005F"/>
                </a:solidFill>
                <a:latin typeface="Mina"/>
                <a:ea typeface="Mina"/>
                <a:cs typeface="Mina"/>
                <a:sym typeface="Mina"/>
              </a:rPr>
              <a:t>Users of </a:t>
            </a:r>
            <a:r>
              <a:rPr lang="en-US" sz="6653" b="1">
                <a:solidFill>
                  <a:srgbClr val="41005F"/>
                </a:solidFill>
                <a:latin typeface="Mina Bold"/>
                <a:ea typeface="Mina Bold"/>
                <a:cs typeface="Mina Bold"/>
                <a:sym typeface="Mina Bold"/>
              </a:rPr>
              <a:t>EDUKE</a:t>
            </a:r>
          </a:p>
        </p:txBody>
      </p:sp>
      <p:sp>
        <p:nvSpPr>
          <p:cNvPr id="7" name="Freeform 7"/>
          <p:cNvSpPr/>
          <p:nvPr/>
        </p:nvSpPr>
        <p:spPr>
          <a:xfrm>
            <a:off x="11894213" y="-1425495"/>
            <a:ext cx="11733829" cy="11712495"/>
          </a:xfrm>
          <a:custGeom>
            <a:avLst/>
            <a:gdLst/>
            <a:ahLst/>
            <a:cxnLst/>
            <a:rect l="l" t="t" r="r" b="b"/>
            <a:pathLst>
              <a:path w="11733829" h="11712495">
                <a:moveTo>
                  <a:pt x="0" y="0"/>
                </a:moveTo>
                <a:lnTo>
                  <a:pt x="11733829" y="0"/>
                </a:lnTo>
                <a:lnTo>
                  <a:pt x="11733829" y="11712495"/>
                </a:lnTo>
                <a:lnTo>
                  <a:pt x="0" y="11712495"/>
                </a:lnTo>
                <a:lnTo>
                  <a:pt x="0" y="0"/>
                </a:lnTo>
                <a:close/>
              </a:path>
            </a:pathLst>
          </a:custGeom>
          <a:blipFill>
            <a:blip r:embed="rId4">
              <a:alphaModFix amt="60000"/>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354942" y="3031999"/>
            <a:ext cx="2939153" cy="753235"/>
          </a:xfrm>
          <a:prstGeom prst="rect">
            <a:avLst/>
          </a:prstGeom>
        </p:spPr>
        <p:txBody>
          <a:bodyPr lIns="0" tIns="0" rIns="0" bIns="0" rtlCol="0" anchor="t">
            <a:spAutoFit/>
          </a:bodyPr>
          <a:lstStyle/>
          <a:p>
            <a:pPr algn="l">
              <a:lnSpc>
                <a:spcPts val="6258"/>
              </a:lnSpc>
              <a:spcBef>
                <a:spcPct val="0"/>
              </a:spcBef>
            </a:pPr>
            <a:r>
              <a:rPr lang="en-US" sz="4470" b="1" spc="236">
                <a:solidFill>
                  <a:srgbClr val="41005F"/>
                </a:solidFill>
                <a:latin typeface="Mina Bold"/>
                <a:ea typeface="Mina Bold"/>
                <a:cs typeface="Mina Bold"/>
                <a:sym typeface="Mina Bold"/>
              </a:rPr>
              <a:t>Admin</a:t>
            </a:r>
          </a:p>
        </p:txBody>
      </p:sp>
      <p:sp>
        <p:nvSpPr>
          <p:cNvPr id="9" name="TextBox 9"/>
          <p:cNvSpPr txBox="1"/>
          <p:nvPr/>
        </p:nvSpPr>
        <p:spPr>
          <a:xfrm>
            <a:off x="1354942" y="3887844"/>
            <a:ext cx="16406185" cy="6051804"/>
          </a:xfrm>
          <a:prstGeom prst="rect">
            <a:avLst/>
          </a:prstGeom>
        </p:spPr>
        <p:txBody>
          <a:bodyPr lIns="0" tIns="0" rIns="0" bIns="0" rtlCol="0" anchor="t">
            <a:spAutoFit/>
          </a:bodyPr>
          <a:lstStyle/>
          <a:p>
            <a:pPr algn="l">
              <a:lnSpc>
                <a:spcPts val="4364"/>
              </a:lnSpc>
            </a:pPr>
            <a:r>
              <a:rPr lang="en-US" sz="2909">
                <a:solidFill>
                  <a:srgbClr val="41005F"/>
                </a:solidFill>
                <a:latin typeface="Mina"/>
                <a:ea typeface="Mina"/>
                <a:cs typeface="Mina"/>
                <a:sym typeface="Mina"/>
              </a:rPr>
              <a:t>The Admin is the highest authority in the Eduke system, responsible for managing the platform, ensuring smooth operations, and overseeing all user roles. This role is typically held by the head of an institution, which maintains control over the academic structure.</a:t>
            </a:r>
          </a:p>
          <a:p>
            <a:pPr marL="628267" lvl="1" indent="-314134" algn="l">
              <a:lnSpc>
                <a:spcPts val="4364"/>
              </a:lnSpc>
              <a:buFont typeface="Arial"/>
              <a:buChar char="•"/>
            </a:pPr>
            <a:r>
              <a:rPr lang="en-US" sz="2909" b="1">
                <a:solidFill>
                  <a:srgbClr val="41005F"/>
                </a:solidFill>
                <a:latin typeface="Mina Bold"/>
                <a:ea typeface="Mina Bold"/>
                <a:cs typeface="Mina Bold"/>
                <a:sym typeface="Mina Bold"/>
              </a:rPr>
              <a:t>User Management:</a:t>
            </a:r>
            <a:r>
              <a:rPr lang="en-US" sz="2909">
                <a:solidFill>
                  <a:srgbClr val="41005F"/>
                </a:solidFill>
                <a:latin typeface="Mina"/>
                <a:ea typeface="Mina"/>
                <a:cs typeface="Mina"/>
                <a:sym typeface="Mina"/>
              </a:rPr>
              <a:t> Adds, updates, and removes class heads (teachers) to ensure proper faculty distribution.</a:t>
            </a:r>
          </a:p>
          <a:p>
            <a:pPr marL="628267" lvl="1" indent="-314134" algn="l">
              <a:lnSpc>
                <a:spcPts val="4364"/>
              </a:lnSpc>
              <a:buFont typeface="Arial"/>
              <a:buChar char="•"/>
            </a:pPr>
            <a:r>
              <a:rPr lang="en-US" sz="2909" b="1">
                <a:solidFill>
                  <a:srgbClr val="41005F"/>
                </a:solidFill>
                <a:latin typeface="Mina Bold"/>
                <a:ea typeface="Mina Bold"/>
                <a:cs typeface="Mina Bold"/>
                <a:sym typeface="Mina Bold"/>
              </a:rPr>
              <a:t>Class Management:</a:t>
            </a:r>
            <a:r>
              <a:rPr lang="en-US" sz="2909">
                <a:solidFill>
                  <a:srgbClr val="41005F"/>
                </a:solidFill>
                <a:latin typeface="Mina"/>
                <a:ea typeface="Mina"/>
                <a:cs typeface="Mina"/>
                <a:sym typeface="Mina"/>
              </a:rPr>
              <a:t> Creates and manages class structures, and maintains an organized curriculum.</a:t>
            </a:r>
          </a:p>
          <a:p>
            <a:pPr marL="628267" lvl="1" indent="-314134" algn="l">
              <a:lnSpc>
                <a:spcPts val="4364"/>
              </a:lnSpc>
              <a:buFont typeface="Arial"/>
              <a:buChar char="•"/>
            </a:pPr>
            <a:r>
              <a:rPr lang="en-US" sz="2909" b="1">
                <a:solidFill>
                  <a:srgbClr val="41005F"/>
                </a:solidFill>
                <a:latin typeface="Mina Bold"/>
                <a:ea typeface="Mina Bold"/>
                <a:cs typeface="Mina Bold"/>
                <a:sym typeface="Mina Bold"/>
              </a:rPr>
              <a:t>System Monitoring:</a:t>
            </a:r>
            <a:r>
              <a:rPr lang="en-US" sz="2909">
                <a:solidFill>
                  <a:srgbClr val="41005F"/>
                </a:solidFill>
                <a:latin typeface="Mina"/>
                <a:ea typeface="Mina"/>
                <a:cs typeface="Mina"/>
                <a:sym typeface="Mina"/>
              </a:rPr>
              <a:t> Ensures the platform runs smoothly, resolving technical issues and maintaining security.</a:t>
            </a:r>
          </a:p>
          <a:p>
            <a:pPr marL="628267" lvl="1" indent="-314134" algn="l">
              <a:lnSpc>
                <a:spcPts val="4364"/>
              </a:lnSpc>
              <a:buFont typeface="Arial"/>
              <a:buChar char="•"/>
            </a:pPr>
            <a:r>
              <a:rPr lang="en-US" sz="2909" b="1">
                <a:solidFill>
                  <a:srgbClr val="41005F"/>
                </a:solidFill>
                <a:latin typeface="Mina Bold"/>
                <a:ea typeface="Mina Bold"/>
                <a:cs typeface="Mina Bold"/>
                <a:sym typeface="Mina Bold"/>
              </a:rPr>
              <a:t>Data Oversight:</a:t>
            </a:r>
            <a:r>
              <a:rPr lang="en-US" sz="2909">
                <a:solidFill>
                  <a:srgbClr val="41005F"/>
                </a:solidFill>
                <a:latin typeface="Mina"/>
                <a:ea typeface="Mina"/>
                <a:cs typeface="Mina"/>
                <a:sym typeface="Mina"/>
              </a:rPr>
              <a:t> Keeps track of academic records, teacher assignments, and institutional-level analytics.</a:t>
            </a:r>
          </a:p>
        </p:txBody>
      </p:sp>
      <p:grpSp>
        <p:nvGrpSpPr>
          <p:cNvPr id="10" name="Group 10"/>
          <p:cNvGrpSpPr/>
          <p:nvPr/>
        </p:nvGrpSpPr>
        <p:grpSpPr>
          <a:xfrm>
            <a:off x="1354942" y="725415"/>
            <a:ext cx="2663607" cy="844119"/>
            <a:chOff x="0" y="0"/>
            <a:chExt cx="3551476" cy="1125492"/>
          </a:xfrm>
        </p:grpSpPr>
        <p:sp>
          <p:nvSpPr>
            <p:cNvPr id="11" name="Freeform 11"/>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2" name="Group 12"/>
            <p:cNvGrpSpPr/>
            <p:nvPr/>
          </p:nvGrpSpPr>
          <p:grpSpPr>
            <a:xfrm rot="2700000">
              <a:off x="500390" y="218172"/>
              <a:ext cx="728804" cy="269717"/>
              <a:chOff x="0" y="0"/>
              <a:chExt cx="2196272" cy="812800"/>
            </a:xfrm>
          </p:grpSpPr>
          <p:sp>
            <p:nvSpPr>
              <p:cNvPr id="13" name="Freeform 13"/>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14" name="TextBox 14"/>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15" name="TextBox 15"/>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1788784" y="-2234568"/>
            <a:ext cx="12998433" cy="14351703"/>
            <a:chOff x="0" y="0"/>
            <a:chExt cx="3423456" cy="3779872"/>
          </a:xfrm>
        </p:grpSpPr>
        <p:sp>
          <p:nvSpPr>
            <p:cNvPr id="3" name="Freeform 3"/>
            <p:cNvSpPr/>
            <p:nvPr/>
          </p:nvSpPr>
          <p:spPr>
            <a:xfrm>
              <a:off x="0" y="0"/>
              <a:ext cx="3423455" cy="3779872"/>
            </a:xfrm>
            <a:custGeom>
              <a:avLst/>
              <a:gdLst/>
              <a:ahLst/>
              <a:cxnLst/>
              <a:rect l="l" t="t" r="r" b="b"/>
              <a:pathLst>
                <a:path w="3423455" h="3779872">
                  <a:moveTo>
                    <a:pt x="0" y="0"/>
                  </a:moveTo>
                  <a:lnTo>
                    <a:pt x="3423455" y="0"/>
                  </a:lnTo>
                  <a:lnTo>
                    <a:pt x="3423455" y="3779872"/>
                  </a:lnTo>
                  <a:lnTo>
                    <a:pt x="0" y="3779872"/>
                  </a:lnTo>
                  <a:close/>
                </a:path>
              </a:pathLst>
            </a:custGeom>
            <a:gradFill rotWithShape="1">
              <a:gsLst>
                <a:gs pos="0">
                  <a:srgbClr val="9A76FF">
                    <a:alpha val="100000"/>
                  </a:srgbClr>
                </a:gs>
                <a:gs pos="100000">
                  <a:srgbClr val="FFFFFF">
                    <a:alpha val="100000"/>
                  </a:srgbClr>
                </a:gs>
              </a:gsLst>
              <a:lin ang="5400000"/>
            </a:gradFill>
          </p:spPr>
        </p:sp>
        <p:sp>
          <p:nvSpPr>
            <p:cNvPr id="4" name="TextBox 4"/>
            <p:cNvSpPr txBox="1"/>
            <p:nvPr/>
          </p:nvSpPr>
          <p:spPr>
            <a:xfrm>
              <a:off x="0" y="-38100"/>
              <a:ext cx="3423456" cy="381797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3">
              <a:alphaModFix amt="6000"/>
            </a:blip>
            <a:stretch>
              <a:fillRect/>
            </a:stretch>
          </a:blipFill>
        </p:spPr>
      </p:sp>
      <p:sp>
        <p:nvSpPr>
          <p:cNvPr id="6" name="TextBox 6"/>
          <p:cNvSpPr txBox="1"/>
          <p:nvPr/>
        </p:nvSpPr>
        <p:spPr>
          <a:xfrm>
            <a:off x="1354942" y="1787815"/>
            <a:ext cx="10834951" cy="1132049"/>
          </a:xfrm>
          <a:prstGeom prst="rect">
            <a:avLst/>
          </a:prstGeom>
        </p:spPr>
        <p:txBody>
          <a:bodyPr lIns="0" tIns="0" rIns="0" bIns="0" rtlCol="0" anchor="t">
            <a:spAutoFit/>
          </a:bodyPr>
          <a:lstStyle/>
          <a:p>
            <a:pPr algn="l">
              <a:lnSpc>
                <a:spcPts val="9315"/>
              </a:lnSpc>
            </a:pPr>
            <a:r>
              <a:rPr lang="en-US" sz="6653">
                <a:solidFill>
                  <a:srgbClr val="41005F"/>
                </a:solidFill>
                <a:latin typeface="Mina"/>
                <a:ea typeface="Mina"/>
                <a:cs typeface="Mina"/>
                <a:sym typeface="Mina"/>
              </a:rPr>
              <a:t>Users of </a:t>
            </a:r>
            <a:r>
              <a:rPr lang="en-US" sz="6653" b="1">
                <a:solidFill>
                  <a:srgbClr val="41005F"/>
                </a:solidFill>
                <a:latin typeface="Mina Bold"/>
                <a:ea typeface="Mina Bold"/>
                <a:cs typeface="Mina Bold"/>
                <a:sym typeface="Mina Bold"/>
              </a:rPr>
              <a:t>EDUKE</a:t>
            </a:r>
          </a:p>
        </p:txBody>
      </p:sp>
      <p:sp>
        <p:nvSpPr>
          <p:cNvPr id="7" name="Freeform 7"/>
          <p:cNvSpPr/>
          <p:nvPr/>
        </p:nvSpPr>
        <p:spPr>
          <a:xfrm>
            <a:off x="11894213" y="-1425495"/>
            <a:ext cx="11733829" cy="11712495"/>
          </a:xfrm>
          <a:custGeom>
            <a:avLst/>
            <a:gdLst/>
            <a:ahLst/>
            <a:cxnLst/>
            <a:rect l="l" t="t" r="r" b="b"/>
            <a:pathLst>
              <a:path w="11733829" h="11712495">
                <a:moveTo>
                  <a:pt x="0" y="0"/>
                </a:moveTo>
                <a:lnTo>
                  <a:pt x="11733829" y="0"/>
                </a:lnTo>
                <a:lnTo>
                  <a:pt x="11733829" y="11712495"/>
                </a:lnTo>
                <a:lnTo>
                  <a:pt x="0" y="11712495"/>
                </a:lnTo>
                <a:lnTo>
                  <a:pt x="0" y="0"/>
                </a:lnTo>
                <a:close/>
              </a:path>
            </a:pathLst>
          </a:custGeom>
          <a:blipFill>
            <a:blip r:embed="rId4">
              <a:alphaModFix amt="60000"/>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354942" y="3887844"/>
            <a:ext cx="16406185" cy="5499354"/>
          </a:xfrm>
          <a:prstGeom prst="rect">
            <a:avLst/>
          </a:prstGeom>
        </p:spPr>
        <p:txBody>
          <a:bodyPr lIns="0" tIns="0" rIns="0" bIns="0" rtlCol="0" anchor="t">
            <a:spAutoFit/>
          </a:bodyPr>
          <a:lstStyle/>
          <a:p>
            <a:pPr algn="l">
              <a:lnSpc>
                <a:spcPts val="4365"/>
              </a:lnSpc>
            </a:pPr>
            <a:r>
              <a:rPr lang="en-US" sz="2910">
                <a:solidFill>
                  <a:srgbClr val="41005F"/>
                </a:solidFill>
                <a:latin typeface="Mina"/>
                <a:ea typeface="Mina"/>
                <a:cs typeface="Mina"/>
                <a:sym typeface="Mina"/>
              </a:rPr>
              <a:t>The Class Head is responsible for managing a specific class, overseeing students, and ensuring a structured learning environment. They act as the bridge between students, parents, and subject heads.</a:t>
            </a:r>
          </a:p>
          <a:p>
            <a:pPr marL="628269" lvl="1" indent="-314134" algn="l">
              <a:lnSpc>
                <a:spcPts val="4365"/>
              </a:lnSpc>
              <a:buFont typeface="Arial"/>
              <a:buChar char="•"/>
            </a:pPr>
            <a:r>
              <a:rPr lang="en-US" sz="2910" b="1">
                <a:solidFill>
                  <a:srgbClr val="41005F"/>
                </a:solidFill>
                <a:latin typeface="Mina Bold"/>
                <a:ea typeface="Mina Bold"/>
                <a:cs typeface="Mina Bold"/>
                <a:sym typeface="Mina Bold"/>
              </a:rPr>
              <a:t>Student Management: </a:t>
            </a:r>
            <a:r>
              <a:rPr lang="en-US" sz="2910">
                <a:solidFill>
                  <a:srgbClr val="41005F"/>
                </a:solidFill>
                <a:latin typeface="Mina"/>
                <a:ea typeface="Mina"/>
                <a:cs typeface="Mina"/>
                <a:sym typeface="Mina"/>
              </a:rPr>
              <a:t>Adds, updates, and removes student records, ensuring accurate academic data.</a:t>
            </a:r>
          </a:p>
          <a:p>
            <a:pPr marL="628269" lvl="1" indent="-314134" algn="l">
              <a:lnSpc>
                <a:spcPts val="4365"/>
              </a:lnSpc>
              <a:buFont typeface="Arial"/>
              <a:buChar char="•"/>
            </a:pPr>
            <a:r>
              <a:rPr lang="en-US" sz="2910" b="1">
                <a:solidFill>
                  <a:srgbClr val="41005F"/>
                </a:solidFill>
                <a:latin typeface="Mina Bold"/>
                <a:ea typeface="Mina Bold"/>
                <a:cs typeface="Mina Bold"/>
                <a:sym typeface="Mina Bold"/>
              </a:rPr>
              <a:t>Academic Oversight: </a:t>
            </a:r>
            <a:r>
              <a:rPr lang="en-US" sz="2910">
                <a:solidFill>
                  <a:srgbClr val="41005F"/>
                </a:solidFill>
                <a:latin typeface="Mina"/>
                <a:ea typeface="Mina"/>
                <a:cs typeface="Mina"/>
                <a:sym typeface="Mina"/>
              </a:rPr>
              <a:t>Adds subjects and subject heads, monitors their progress, and ensures proper curriculum delivery.</a:t>
            </a:r>
          </a:p>
          <a:p>
            <a:pPr marL="628269" lvl="1" indent="-314134" algn="l">
              <a:lnSpc>
                <a:spcPts val="4365"/>
              </a:lnSpc>
              <a:buFont typeface="Arial"/>
              <a:buChar char="•"/>
            </a:pPr>
            <a:r>
              <a:rPr lang="en-US" sz="2910" b="1">
                <a:solidFill>
                  <a:srgbClr val="41005F"/>
                </a:solidFill>
                <a:latin typeface="Mina Bold"/>
                <a:ea typeface="Mina Bold"/>
                <a:cs typeface="Mina Bold"/>
                <a:sym typeface="Mina Bold"/>
              </a:rPr>
              <a:t>Study Material Management:</a:t>
            </a:r>
            <a:r>
              <a:rPr lang="en-US" sz="2910">
                <a:solidFill>
                  <a:srgbClr val="41005F"/>
                </a:solidFill>
                <a:latin typeface="Mina"/>
                <a:ea typeface="Mina"/>
                <a:cs typeface="Mina"/>
                <a:sym typeface="Mina"/>
              </a:rPr>
              <a:t> Updates the students with latest news and announcements</a:t>
            </a:r>
          </a:p>
          <a:p>
            <a:pPr marL="628269" lvl="1" indent="-314134" algn="l">
              <a:lnSpc>
                <a:spcPts val="4365"/>
              </a:lnSpc>
              <a:buFont typeface="Arial"/>
              <a:buChar char="•"/>
            </a:pPr>
            <a:r>
              <a:rPr lang="en-US" sz="2910" b="1">
                <a:solidFill>
                  <a:srgbClr val="41005F"/>
                </a:solidFill>
                <a:latin typeface="Mina Bold"/>
                <a:ea typeface="Mina Bold"/>
                <a:cs typeface="Mina Bold"/>
                <a:sym typeface="Mina Bold"/>
              </a:rPr>
              <a:t>Communication:</a:t>
            </a:r>
            <a:r>
              <a:rPr lang="en-US" sz="2910">
                <a:solidFill>
                  <a:srgbClr val="41005F"/>
                </a:solidFill>
                <a:latin typeface="Mina"/>
                <a:ea typeface="Mina"/>
                <a:cs typeface="Mina"/>
                <a:sym typeface="Mina"/>
              </a:rPr>
              <a:t> Maintains direct communication with students, parents and subject teachers of the class through Eduke Chat.</a:t>
            </a:r>
          </a:p>
        </p:txBody>
      </p:sp>
      <p:sp>
        <p:nvSpPr>
          <p:cNvPr id="9" name="TextBox 9"/>
          <p:cNvSpPr txBox="1"/>
          <p:nvPr/>
        </p:nvSpPr>
        <p:spPr>
          <a:xfrm>
            <a:off x="1354942" y="3031999"/>
            <a:ext cx="4230837" cy="753235"/>
          </a:xfrm>
          <a:prstGeom prst="rect">
            <a:avLst/>
          </a:prstGeom>
        </p:spPr>
        <p:txBody>
          <a:bodyPr lIns="0" tIns="0" rIns="0" bIns="0" rtlCol="0" anchor="t">
            <a:spAutoFit/>
          </a:bodyPr>
          <a:lstStyle/>
          <a:p>
            <a:pPr algn="l">
              <a:lnSpc>
                <a:spcPts val="6258"/>
              </a:lnSpc>
              <a:spcBef>
                <a:spcPct val="0"/>
              </a:spcBef>
            </a:pPr>
            <a:r>
              <a:rPr lang="en-US" sz="4470" b="1" spc="236">
                <a:solidFill>
                  <a:srgbClr val="41005F"/>
                </a:solidFill>
                <a:latin typeface="Mina Bold"/>
                <a:ea typeface="Mina Bold"/>
                <a:cs typeface="Mina Bold"/>
                <a:sym typeface="Mina Bold"/>
              </a:rPr>
              <a:t>Class Head</a:t>
            </a:r>
          </a:p>
        </p:txBody>
      </p:sp>
      <p:grpSp>
        <p:nvGrpSpPr>
          <p:cNvPr id="10" name="Group 10"/>
          <p:cNvGrpSpPr/>
          <p:nvPr/>
        </p:nvGrpSpPr>
        <p:grpSpPr>
          <a:xfrm>
            <a:off x="1354942" y="725415"/>
            <a:ext cx="2663607" cy="844119"/>
            <a:chOff x="0" y="0"/>
            <a:chExt cx="3551476" cy="1125492"/>
          </a:xfrm>
        </p:grpSpPr>
        <p:sp>
          <p:nvSpPr>
            <p:cNvPr id="11" name="Freeform 11"/>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2" name="Group 12"/>
            <p:cNvGrpSpPr/>
            <p:nvPr/>
          </p:nvGrpSpPr>
          <p:grpSpPr>
            <a:xfrm rot="2700000">
              <a:off x="500390" y="218172"/>
              <a:ext cx="728804" cy="269717"/>
              <a:chOff x="0" y="0"/>
              <a:chExt cx="2196272" cy="812800"/>
            </a:xfrm>
          </p:grpSpPr>
          <p:sp>
            <p:nvSpPr>
              <p:cNvPr id="13" name="Freeform 13"/>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14" name="TextBox 14"/>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15" name="TextBox 15"/>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1788784" y="-2234568"/>
            <a:ext cx="12998433" cy="14351703"/>
            <a:chOff x="0" y="0"/>
            <a:chExt cx="3423456" cy="3779872"/>
          </a:xfrm>
        </p:grpSpPr>
        <p:sp>
          <p:nvSpPr>
            <p:cNvPr id="3" name="Freeform 3"/>
            <p:cNvSpPr/>
            <p:nvPr/>
          </p:nvSpPr>
          <p:spPr>
            <a:xfrm>
              <a:off x="0" y="0"/>
              <a:ext cx="3423455" cy="3779872"/>
            </a:xfrm>
            <a:custGeom>
              <a:avLst/>
              <a:gdLst/>
              <a:ahLst/>
              <a:cxnLst/>
              <a:rect l="l" t="t" r="r" b="b"/>
              <a:pathLst>
                <a:path w="3423455" h="3779872">
                  <a:moveTo>
                    <a:pt x="0" y="0"/>
                  </a:moveTo>
                  <a:lnTo>
                    <a:pt x="3423455" y="0"/>
                  </a:lnTo>
                  <a:lnTo>
                    <a:pt x="3423455" y="3779872"/>
                  </a:lnTo>
                  <a:lnTo>
                    <a:pt x="0" y="3779872"/>
                  </a:lnTo>
                  <a:close/>
                </a:path>
              </a:pathLst>
            </a:custGeom>
            <a:gradFill rotWithShape="1">
              <a:gsLst>
                <a:gs pos="0">
                  <a:srgbClr val="9A76FF">
                    <a:alpha val="100000"/>
                  </a:srgbClr>
                </a:gs>
                <a:gs pos="100000">
                  <a:srgbClr val="FFFFFF">
                    <a:alpha val="100000"/>
                  </a:srgbClr>
                </a:gs>
              </a:gsLst>
              <a:lin ang="5400000"/>
            </a:gradFill>
          </p:spPr>
        </p:sp>
        <p:sp>
          <p:nvSpPr>
            <p:cNvPr id="4" name="TextBox 4"/>
            <p:cNvSpPr txBox="1"/>
            <p:nvPr/>
          </p:nvSpPr>
          <p:spPr>
            <a:xfrm>
              <a:off x="0" y="-38100"/>
              <a:ext cx="3423456" cy="381797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3">
              <a:alphaModFix amt="6000"/>
            </a:blip>
            <a:stretch>
              <a:fillRect/>
            </a:stretch>
          </a:blipFill>
        </p:spPr>
      </p:sp>
      <p:sp>
        <p:nvSpPr>
          <p:cNvPr id="6" name="TextBox 6"/>
          <p:cNvSpPr txBox="1"/>
          <p:nvPr/>
        </p:nvSpPr>
        <p:spPr>
          <a:xfrm>
            <a:off x="1354942" y="1787815"/>
            <a:ext cx="10834951" cy="1132049"/>
          </a:xfrm>
          <a:prstGeom prst="rect">
            <a:avLst/>
          </a:prstGeom>
        </p:spPr>
        <p:txBody>
          <a:bodyPr lIns="0" tIns="0" rIns="0" bIns="0" rtlCol="0" anchor="t">
            <a:spAutoFit/>
          </a:bodyPr>
          <a:lstStyle/>
          <a:p>
            <a:pPr algn="l">
              <a:lnSpc>
                <a:spcPts val="9315"/>
              </a:lnSpc>
            </a:pPr>
            <a:r>
              <a:rPr lang="en-US" sz="6653">
                <a:solidFill>
                  <a:srgbClr val="41005F"/>
                </a:solidFill>
                <a:latin typeface="Mina"/>
                <a:ea typeface="Mina"/>
                <a:cs typeface="Mina"/>
                <a:sym typeface="Mina"/>
              </a:rPr>
              <a:t>Users of </a:t>
            </a:r>
            <a:r>
              <a:rPr lang="en-US" sz="6653" b="1">
                <a:solidFill>
                  <a:srgbClr val="41005F"/>
                </a:solidFill>
                <a:latin typeface="Mina Bold"/>
                <a:ea typeface="Mina Bold"/>
                <a:cs typeface="Mina Bold"/>
                <a:sym typeface="Mina Bold"/>
              </a:rPr>
              <a:t>EDUKE</a:t>
            </a:r>
          </a:p>
        </p:txBody>
      </p:sp>
      <p:sp>
        <p:nvSpPr>
          <p:cNvPr id="7" name="Freeform 7"/>
          <p:cNvSpPr/>
          <p:nvPr/>
        </p:nvSpPr>
        <p:spPr>
          <a:xfrm>
            <a:off x="11894213" y="-1425495"/>
            <a:ext cx="11733829" cy="11712495"/>
          </a:xfrm>
          <a:custGeom>
            <a:avLst/>
            <a:gdLst/>
            <a:ahLst/>
            <a:cxnLst/>
            <a:rect l="l" t="t" r="r" b="b"/>
            <a:pathLst>
              <a:path w="11733829" h="11712495">
                <a:moveTo>
                  <a:pt x="0" y="0"/>
                </a:moveTo>
                <a:lnTo>
                  <a:pt x="11733829" y="0"/>
                </a:lnTo>
                <a:lnTo>
                  <a:pt x="11733829" y="11712495"/>
                </a:lnTo>
                <a:lnTo>
                  <a:pt x="0" y="11712495"/>
                </a:lnTo>
                <a:lnTo>
                  <a:pt x="0" y="0"/>
                </a:lnTo>
                <a:close/>
              </a:path>
            </a:pathLst>
          </a:custGeom>
          <a:blipFill>
            <a:blip r:embed="rId4">
              <a:alphaModFix amt="60000"/>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354942" y="3887844"/>
            <a:ext cx="16406185" cy="6051804"/>
          </a:xfrm>
          <a:prstGeom prst="rect">
            <a:avLst/>
          </a:prstGeom>
        </p:spPr>
        <p:txBody>
          <a:bodyPr lIns="0" tIns="0" rIns="0" bIns="0" rtlCol="0" anchor="t">
            <a:spAutoFit/>
          </a:bodyPr>
          <a:lstStyle/>
          <a:p>
            <a:pPr algn="l">
              <a:lnSpc>
                <a:spcPts val="4365"/>
              </a:lnSpc>
            </a:pPr>
            <a:r>
              <a:rPr lang="en-US" sz="2910">
                <a:solidFill>
                  <a:srgbClr val="41005F"/>
                </a:solidFill>
                <a:latin typeface="Mina"/>
                <a:ea typeface="Mina"/>
                <a:cs typeface="Mina"/>
                <a:sym typeface="Mina"/>
              </a:rPr>
              <a:t>The Subject Head specializes in managing subject-related academic activities and ensuring that students receive quality education in their respective subjects.</a:t>
            </a:r>
          </a:p>
          <a:p>
            <a:pPr marL="628269" lvl="1" indent="-314134" algn="l">
              <a:lnSpc>
                <a:spcPts val="4365"/>
              </a:lnSpc>
              <a:buFont typeface="Arial"/>
              <a:buChar char="•"/>
            </a:pPr>
            <a:r>
              <a:rPr lang="en-US" sz="2910" b="1">
                <a:solidFill>
                  <a:srgbClr val="41005F"/>
                </a:solidFill>
                <a:latin typeface="Mina Bold"/>
                <a:ea typeface="Mina Bold"/>
                <a:cs typeface="Mina Bold"/>
                <a:sym typeface="Mina Bold"/>
              </a:rPr>
              <a:t>Content Management:</a:t>
            </a:r>
            <a:r>
              <a:rPr lang="en-US" sz="2910">
                <a:solidFill>
                  <a:srgbClr val="41005F"/>
                </a:solidFill>
                <a:latin typeface="Mina"/>
                <a:ea typeface="Mina"/>
                <a:cs typeface="Mina"/>
                <a:sym typeface="Mina"/>
              </a:rPr>
              <a:t> Uploads, study materials for students with important subject wise announcements.</a:t>
            </a:r>
          </a:p>
          <a:p>
            <a:pPr marL="628269" lvl="1" indent="-314134" algn="l">
              <a:lnSpc>
                <a:spcPts val="4365"/>
              </a:lnSpc>
              <a:buFont typeface="Arial"/>
              <a:buChar char="•"/>
            </a:pPr>
            <a:r>
              <a:rPr lang="en-US" sz="2910" b="1">
                <a:solidFill>
                  <a:srgbClr val="41005F"/>
                </a:solidFill>
                <a:latin typeface="Mina Bold"/>
                <a:ea typeface="Mina Bold"/>
                <a:cs typeface="Mina Bold"/>
                <a:sym typeface="Mina Bold"/>
              </a:rPr>
              <a:t>Student Support &amp; Communication: </a:t>
            </a:r>
            <a:r>
              <a:rPr lang="en-US" sz="2910">
                <a:solidFill>
                  <a:srgbClr val="41005F"/>
                </a:solidFill>
                <a:latin typeface="Mina"/>
                <a:ea typeface="Mina"/>
                <a:cs typeface="Mina"/>
                <a:sym typeface="Mina"/>
              </a:rPr>
              <a:t>Addresses students, communicate with parents, class head and other subject heads of the class through Eduke Chat.</a:t>
            </a:r>
          </a:p>
          <a:p>
            <a:pPr marL="628269" lvl="1" indent="-314134" algn="l">
              <a:lnSpc>
                <a:spcPts val="4365"/>
              </a:lnSpc>
              <a:buFont typeface="Arial"/>
              <a:buChar char="•"/>
            </a:pPr>
            <a:r>
              <a:rPr lang="en-US" sz="2910" b="1">
                <a:solidFill>
                  <a:srgbClr val="41005F"/>
                </a:solidFill>
                <a:latin typeface="Mina Bold"/>
                <a:ea typeface="Mina Bold"/>
                <a:cs typeface="Mina Bold"/>
                <a:sym typeface="Mina Bold"/>
              </a:rPr>
              <a:t>Assessments &amp; Evaluations:</a:t>
            </a:r>
            <a:r>
              <a:rPr lang="en-US" sz="2910">
                <a:solidFill>
                  <a:srgbClr val="41005F"/>
                </a:solidFill>
                <a:latin typeface="Mina"/>
                <a:ea typeface="Mina"/>
                <a:cs typeface="Mina"/>
                <a:sym typeface="Mina"/>
              </a:rPr>
              <a:t> Conducts quizzes, evaluates student performance, and takes attendance, uploads examination marks, etc.</a:t>
            </a:r>
          </a:p>
          <a:p>
            <a:pPr marL="628269" lvl="1" indent="-314134" algn="l">
              <a:lnSpc>
                <a:spcPts val="4365"/>
              </a:lnSpc>
              <a:buFont typeface="Arial"/>
              <a:buChar char="•"/>
            </a:pPr>
            <a:r>
              <a:rPr lang="en-US" sz="2910" b="1">
                <a:solidFill>
                  <a:srgbClr val="41005F"/>
                </a:solidFill>
                <a:latin typeface="Mina Bold"/>
                <a:ea typeface="Mina Bold"/>
                <a:cs typeface="Mina Bold"/>
                <a:sym typeface="Mina Bold"/>
              </a:rPr>
              <a:t>Observation &amp; Evaluation</a:t>
            </a:r>
            <a:r>
              <a:rPr lang="en-US" sz="2910">
                <a:solidFill>
                  <a:srgbClr val="41005F"/>
                </a:solidFill>
                <a:latin typeface="Mina"/>
                <a:ea typeface="Mina"/>
                <a:cs typeface="Mina"/>
                <a:sym typeface="Mina"/>
              </a:rPr>
              <a:t>: Provides structured feedback on student performance in the subject, considering classroom participation, test scores, and comprehension levels.</a:t>
            </a:r>
          </a:p>
          <a:p>
            <a:pPr algn="l">
              <a:lnSpc>
                <a:spcPts val="4365"/>
              </a:lnSpc>
            </a:pPr>
            <a:endParaRPr lang="en-US" sz="2910">
              <a:solidFill>
                <a:srgbClr val="41005F"/>
              </a:solidFill>
              <a:latin typeface="Mina"/>
              <a:ea typeface="Mina"/>
              <a:cs typeface="Mina"/>
              <a:sym typeface="Mina"/>
            </a:endParaRPr>
          </a:p>
        </p:txBody>
      </p:sp>
      <p:sp>
        <p:nvSpPr>
          <p:cNvPr id="9" name="TextBox 9"/>
          <p:cNvSpPr txBox="1"/>
          <p:nvPr/>
        </p:nvSpPr>
        <p:spPr>
          <a:xfrm>
            <a:off x="1354942" y="3031999"/>
            <a:ext cx="4788734" cy="753235"/>
          </a:xfrm>
          <a:prstGeom prst="rect">
            <a:avLst/>
          </a:prstGeom>
        </p:spPr>
        <p:txBody>
          <a:bodyPr lIns="0" tIns="0" rIns="0" bIns="0" rtlCol="0" anchor="t">
            <a:spAutoFit/>
          </a:bodyPr>
          <a:lstStyle/>
          <a:p>
            <a:pPr algn="l">
              <a:lnSpc>
                <a:spcPts val="6258"/>
              </a:lnSpc>
              <a:spcBef>
                <a:spcPct val="0"/>
              </a:spcBef>
            </a:pPr>
            <a:r>
              <a:rPr lang="en-US" sz="4470" b="1" spc="236">
                <a:solidFill>
                  <a:srgbClr val="41005F"/>
                </a:solidFill>
                <a:latin typeface="Mina Bold"/>
                <a:ea typeface="Mina Bold"/>
                <a:cs typeface="Mina Bold"/>
                <a:sym typeface="Mina Bold"/>
              </a:rPr>
              <a:t>Subject Head</a:t>
            </a:r>
          </a:p>
        </p:txBody>
      </p:sp>
      <p:grpSp>
        <p:nvGrpSpPr>
          <p:cNvPr id="10" name="Group 10"/>
          <p:cNvGrpSpPr/>
          <p:nvPr/>
        </p:nvGrpSpPr>
        <p:grpSpPr>
          <a:xfrm>
            <a:off x="1354942" y="725415"/>
            <a:ext cx="2663607" cy="844119"/>
            <a:chOff x="0" y="0"/>
            <a:chExt cx="3551476" cy="1125492"/>
          </a:xfrm>
        </p:grpSpPr>
        <p:sp>
          <p:nvSpPr>
            <p:cNvPr id="11" name="Freeform 11"/>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2" name="Group 12"/>
            <p:cNvGrpSpPr/>
            <p:nvPr/>
          </p:nvGrpSpPr>
          <p:grpSpPr>
            <a:xfrm rot="2700000">
              <a:off x="500390" y="218172"/>
              <a:ext cx="728804" cy="269717"/>
              <a:chOff x="0" y="0"/>
              <a:chExt cx="2196272" cy="812800"/>
            </a:xfrm>
          </p:grpSpPr>
          <p:sp>
            <p:nvSpPr>
              <p:cNvPr id="13" name="Freeform 13"/>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14" name="TextBox 14"/>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15" name="TextBox 15"/>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1788784" y="-2234568"/>
            <a:ext cx="12998433" cy="14351703"/>
            <a:chOff x="0" y="0"/>
            <a:chExt cx="3423456" cy="3779872"/>
          </a:xfrm>
        </p:grpSpPr>
        <p:sp>
          <p:nvSpPr>
            <p:cNvPr id="3" name="Freeform 3"/>
            <p:cNvSpPr/>
            <p:nvPr/>
          </p:nvSpPr>
          <p:spPr>
            <a:xfrm>
              <a:off x="0" y="0"/>
              <a:ext cx="3423455" cy="3779872"/>
            </a:xfrm>
            <a:custGeom>
              <a:avLst/>
              <a:gdLst/>
              <a:ahLst/>
              <a:cxnLst/>
              <a:rect l="l" t="t" r="r" b="b"/>
              <a:pathLst>
                <a:path w="3423455" h="3779872">
                  <a:moveTo>
                    <a:pt x="0" y="0"/>
                  </a:moveTo>
                  <a:lnTo>
                    <a:pt x="3423455" y="0"/>
                  </a:lnTo>
                  <a:lnTo>
                    <a:pt x="3423455" y="3779872"/>
                  </a:lnTo>
                  <a:lnTo>
                    <a:pt x="0" y="3779872"/>
                  </a:lnTo>
                  <a:close/>
                </a:path>
              </a:pathLst>
            </a:custGeom>
            <a:gradFill rotWithShape="1">
              <a:gsLst>
                <a:gs pos="0">
                  <a:srgbClr val="9A76FF">
                    <a:alpha val="100000"/>
                  </a:srgbClr>
                </a:gs>
                <a:gs pos="100000">
                  <a:srgbClr val="FFFFFF">
                    <a:alpha val="100000"/>
                  </a:srgbClr>
                </a:gs>
              </a:gsLst>
              <a:lin ang="5400000"/>
            </a:gradFill>
          </p:spPr>
        </p:sp>
        <p:sp>
          <p:nvSpPr>
            <p:cNvPr id="4" name="TextBox 4"/>
            <p:cNvSpPr txBox="1"/>
            <p:nvPr/>
          </p:nvSpPr>
          <p:spPr>
            <a:xfrm>
              <a:off x="0" y="-38100"/>
              <a:ext cx="3423456" cy="381797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3">
              <a:alphaModFix amt="6000"/>
            </a:blip>
            <a:stretch>
              <a:fillRect/>
            </a:stretch>
          </a:blipFill>
        </p:spPr>
      </p:sp>
      <p:sp>
        <p:nvSpPr>
          <p:cNvPr id="6" name="TextBox 6"/>
          <p:cNvSpPr txBox="1"/>
          <p:nvPr/>
        </p:nvSpPr>
        <p:spPr>
          <a:xfrm>
            <a:off x="1354942" y="1787815"/>
            <a:ext cx="10834951" cy="1132049"/>
          </a:xfrm>
          <a:prstGeom prst="rect">
            <a:avLst/>
          </a:prstGeom>
        </p:spPr>
        <p:txBody>
          <a:bodyPr lIns="0" tIns="0" rIns="0" bIns="0" rtlCol="0" anchor="t">
            <a:spAutoFit/>
          </a:bodyPr>
          <a:lstStyle/>
          <a:p>
            <a:pPr algn="l">
              <a:lnSpc>
                <a:spcPts val="9315"/>
              </a:lnSpc>
            </a:pPr>
            <a:r>
              <a:rPr lang="en-US" sz="6653">
                <a:solidFill>
                  <a:srgbClr val="41005F"/>
                </a:solidFill>
                <a:latin typeface="Mina"/>
                <a:ea typeface="Mina"/>
                <a:cs typeface="Mina"/>
                <a:sym typeface="Mina"/>
              </a:rPr>
              <a:t>Users of </a:t>
            </a:r>
            <a:r>
              <a:rPr lang="en-US" sz="6653" b="1">
                <a:solidFill>
                  <a:srgbClr val="41005F"/>
                </a:solidFill>
                <a:latin typeface="Mina Bold"/>
                <a:ea typeface="Mina Bold"/>
                <a:cs typeface="Mina Bold"/>
                <a:sym typeface="Mina Bold"/>
              </a:rPr>
              <a:t>EDUKE</a:t>
            </a:r>
          </a:p>
        </p:txBody>
      </p:sp>
      <p:sp>
        <p:nvSpPr>
          <p:cNvPr id="7" name="Freeform 7"/>
          <p:cNvSpPr/>
          <p:nvPr/>
        </p:nvSpPr>
        <p:spPr>
          <a:xfrm>
            <a:off x="11894213" y="-1425495"/>
            <a:ext cx="11733829" cy="11712495"/>
          </a:xfrm>
          <a:custGeom>
            <a:avLst/>
            <a:gdLst/>
            <a:ahLst/>
            <a:cxnLst/>
            <a:rect l="l" t="t" r="r" b="b"/>
            <a:pathLst>
              <a:path w="11733829" h="11712495">
                <a:moveTo>
                  <a:pt x="0" y="0"/>
                </a:moveTo>
                <a:lnTo>
                  <a:pt x="11733829" y="0"/>
                </a:lnTo>
                <a:lnTo>
                  <a:pt x="11733829" y="11712495"/>
                </a:lnTo>
                <a:lnTo>
                  <a:pt x="0" y="11712495"/>
                </a:lnTo>
                <a:lnTo>
                  <a:pt x="0" y="0"/>
                </a:lnTo>
                <a:close/>
              </a:path>
            </a:pathLst>
          </a:custGeom>
          <a:blipFill>
            <a:blip r:embed="rId4">
              <a:alphaModFix amt="60000"/>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354942" y="3887844"/>
            <a:ext cx="16406185" cy="6051804"/>
          </a:xfrm>
          <a:prstGeom prst="rect">
            <a:avLst/>
          </a:prstGeom>
        </p:spPr>
        <p:txBody>
          <a:bodyPr lIns="0" tIns="0" rIns="0" bIns="0" rtlCol="0" anchor="t">
            <a:spAutoFit/>
          </a:bodyPr>
          <a:lstStyle/>
          <a:p>
            <a:pPr algn="l">
              <a:lnSpc>
                <a:spcPts val="4365"/>
              </a:lnSpc>
            </a:pPr>
            <a:r>
              <a:rPr lang="en-US" sz="2910" dirty="0">
                <a:solidFill>
                  <a:srgbClr val="41005F"/>
                </a:solidFill>
                <a:latin typeface="Mina"/>
                <a:ea typeface="Mina"/>
                <a:cs typeface="Mina"/>
                <a:sym typeface="Mina"/>
              </a:rPr>
              <a:t>The Student is at the center of the </a:t>
            </a:r>
            <a:r>
              <a:rPr lang="en-US" sz="2910" dirty="0" err="1">
                <a:solidFill>
                  <a:srgbClr val="41005F"/>
                </a:solidFill>
                <a:latin typeface="Mina"/>
                <a:ea typeface="Mina"/>
                <a:cs typeface="Mina"/>
                <a:sym typeface="Mina"/>
              </a:rPr>
              <a:t>Eduke</a:t>
            </a:r>
            <a:r>
              <a:rPr lang="en-US" sz="2910" dirty="0">
                <a:solidFill>
                  <a:srgbClr val="41005F"/>
                </a:solidFill>
                <a:latin typeface="Mina"/>
                <a:ea typeface="Mina"/>
                <a:cs typeface="Mina"/>
                <a:sym typeface="Mina"/>
              </a:rPr>
              <a:t> system, using the platform for learning, performance tracking, and communication with teachers. </a:t>
            </a:r>
            <a:r>
              <a:rPr lang="en-US" sz="2910" dirty="0" err="1">
                <a:solidFill>
                  <a:srgbClr val="41005F"/>
                </a:solidFill>
                <a:latin typeface="Mina"/>
                <a:ea typeface="Mina"/>
                <a:cs typeface="Mina"/>
                <a:sym typeface="Mina"/>
              </a:rPr>
              <a:t>Eduke</a:t>
            </a:r>
            <a:r>
              <a:rPr lang="en-US" sz="2910" dirty="0">
                <a:solidFill>
                  <a:srgbClr val="41005F"/>
                </a:solidFill>
                <a:latin typeface="Mina"/>
                <a:ea typeface="Mina"/>
                <a:cs typeface="Mina"/>
                <a:sym typeface="Mina"/>
              </a:rPr>
              <a:t> helps students to improve their learning experience.</a:t>
            </a:r>
          </a:p>
          <a:p>
            <a:pPr marL="628269" lvl="1" indent="-314134" algn="l">
              <a:lnSpc>
                <a:spcPts val="4365"/>
              </a:lnSpc>
              <a:buFont typeface="Arial"/>
              <a:buChar char="•"/>
            </a:pPr>
            <a:r>
              <a:rPr lang="en-US" sz="2910" b="1" dirty="0">
                <a:solidFill>
                  <a:srgbClr val="41005F"/>
                </a:solidFill>
                <a:latin typeface="Mina Bold"/>
                <a:ea typeface="Mina Bold"/>
                <a:cs typeface="Mina Bold"/>
                <a:sym typeface="Mina Bold"/>
              </a:rPr>
              <a:t>Study Resources:</a:t>
            </a:r>
            <a:r>
              <a:rPr lang="en-US" sz="2910" dirty="0">
                <a:solidFill>
                  <a:srgbClr val="41005F"/>
                </a:solidFill>
                <a:latin typeface="Mina"/>
                <a:ea typeface="Mina"/>
                <a:cs typeface="Mina"/>
                <a:sym typeface="Mina"/>
              </a:rPr>
              <a:t> Accesses study materials, assignments, and quizzes to support learning.</a:t>
            </a:r>
          </a:p>
          <a:p>
            <a:pPr marL="628269" lvl="1" indent="-314134" algn="l">
              <a:lnSpc>
                <a:spcPts val="4365"/>
              </a:lnSpc>
              <a:buFont typeface="Arial"/>
              <a:buChar char="•"/>
            </a:pPr>
            <a:r>
              <a:rPr lang="en-US" sz="2910" b="1" dirty="0">
                <a:solidFill>
                  <a:srgbClr val="41005F"/>
                </a:solidFill>
                <a:latin typeface="Mina Bold"/>
                <a:ea typeface="Mina Bold"/>
                <a:cs typeface="Mina Bold"/>
                <a:sym typeface="Mina Bold"/>
              </a:rPr>
              <a:t>Communication:</a:t>
            </a:r>
            <a:r>
              <a:rPr lang="en-US" sz="2910" dirty="0">
                <a:solidFill>
                  <a:srgbClr val="41005F"/>
                </a:solidFill>
                <a:latin typeface="Mina"/>
                <a:ea typeface="Mina"/>
                <a:cs typeface="Mina"/>
                <a:sym typeface="Mina"/>
              </a:rPr>
              <a:t> Chats with the class head and subject heads to clarify doubts and receive academic guidance through </a:t>
            </a:r>
            <a:r>
              <a:rPr lang="en-US" sz="2910" dirty="0" err="1">
                <a:solidFill>
                  <a:srgbClr val="41005F"/>
                </a:solidFill>
                <a:latin typeface="Mina"/>
                <a:ea typeface="Mina"/>
                <a:cs typeface="Mina"/>
                <a:sym typeface="Mina"/>
              </a:rPr>
              <a:t>Eduke</a:t>
            </a:r>
            <a:r>
              <a:rPr lang="en-US" sz="2910" dirty="0">
                <a:solidFill>
                  <a:srgbClr val="41005F"/>
                </a:solidFill>
                <a:latin typeface="Mina"/>
                <a:ea typeface="Mina"/>
                <a:cs typeface="Mina"/>
                <a:sym typeface="Mina"/>
              </a:rPr>
              <a:t> Chat.</a:t>
            </a:r>
          </a:p>
          <a:p>
            <a:pPr marL="628269" lvl="1" indent="-314134" algn="l">
              <a:lnSpc>
                <a:spcPts val="4365"/>
              </a:lnSpc>
              <a:buFont typeface="Arial"/>
              <a:buChar char="•"/>
            </a:pPr>
            <a:r>
              <a:rPr lang="en-US" sz="2910" b="1" dirty="0">
                <a:solidFill>
                  <a:srgbClr val="41005F"/>
                </a:solidFill>
                <a:latin typeface="Mina Bold"/>
                <a:ea typeface="Mina Bold"/>
                <a:cs typeface="Mina Bold"/>
                <a:sym typeface="Mina Bold"/>
              </a:rPr>
              <a:t>Performance Tracking:</a:t>
            </a:r>
            <a:r>
              <a:rPr lang="en-US" sz="2910" dirty="0">
                <a:solidFill>
                  <a:srgbClr val="41005F"/>
                </a:solidFill>
                <a:latin typeface="Mina"/>
                <a:ea typeface="Mina"/>
                <a:cs typeface="Mina"/>
                <a:sym typeface="Mina"/>
              </a:rPr>
              <a:t> Views marks, attendance records, and progress reports to analyze their strengths and weaknesses.</a:t>
            </a:r>
          </a:p>
          <a:p>
            <a:pPr marL="628269" lvl="1" indent="-314134" algn="l">
              <a:lnSpc>
                <a:spcPts val="4365"/>
              </a:lnSpc>
              <a:buFont typeface="Arial"/>
              <a:buChar char="•"/>
            </a:pPr>
            <a:r>
              <a:rPr lang="en-US" sz="2910" b="1" dirty="0">
                <a:solidFill>
                  <a:srgbClr val="41005F"/>
                </a:solidFill>
                <a:latin typeface="Mina Bold"/>
                <a:ea typeface="Mina Bold"/>
                <a:cs typeface="Mina Bold"/>
                <a:sym typeface="Mina Bold"/>
              </a:rPr>
              <a:t>Quizzes &amp; Assignments:</a:t>
            </a:r>
            <a:r>
              <a:rPr lang="en-US" sz="2910" dirty="0">
                <a:solidFill>
                  <a:srgbClr val="41005F"/>
                </a:solidFill>
                <a:latin typeface="Mina"/>
                <a:ea typeface="Mina"/>
                <a:cs typeface="Mina"/>
                <a:sym typeface="Mina"/>
              </a:rPr>
              <a:t> – Participates in assessments and submits assignments through the platform.</a:t>
            </a:r>
          </a:p>
          <a:p>
            <a:pPr algn="l">
              <a:lnSpc>
                <a:spcPts val="4365"/>
              </a:lnSpc>
            </a:pPr>
            <a:endParaRPr lang="en-US" sz="2910" dirty="0">
              <a:solidFill>
                <a:srgbClr val="41005F"/>
              </a:solidFill>
              <a:latin typeface="Mina"/>
              <a:ea typeface="Mina"/>
              <a:cs typeface="Mina"/>
              <a:sym typeface="Mina"/>
            </a:endParaRPr>
          </a:p>
        </p:txBody>
      </p:sp>
      <p:sp>
        <p:nvSpPr>
          <p:cNvPr id="9" name="TextBox 9"/>
          <p:cNvSpPr txBox="1"/>
          <p:nvPr/>
        </p:nvSpPr>
        <p:spPr>
          <a:xfrm>
            <a:off x="1354942" y="3031999"/>
            <a:ext cx="3500262" cy="753235"/>
          </a:xfrm>
          <a:prstGeom prst="rect">
            <a:avLst/>
          </a:prstGeom>
        </p:spPr>
        <p:txBody>
          <a:bodyPr lIns="0" tIns="0" rIns="0" bIns="0" rtlCol="0" anchor="t">
            <a:spAutoFit/>
          </a:bodyPr>
          <a:lstStyle/>
          <a:p>
            <a:pPr algn="l">
              <a:lnSpc>
                <a:spcPts val="6258"/>
              </a:lnSpc>
              <a:spcBef>
                <a:spcPct val="0"/>
              </a:spcBef>
            </a:pPr>
            <a:r>
              <a:rPr lang="en-US" sz="4470" b="1" spc="236">
                <a:solidFill>
                  <a:srgbClr val="41005F"/>
                </a:solidFill>
                <a:latin typeface="Mina Bold"/>
                <a:ea typeface="Mina Bold"/>
                <a:cs typeface="Mina Bold"/>
                <a:sym typeface="Mina Bold"/>
              </a:rPr>
              <a:t>Student</a:t>
            </a:r>
          </a:p>
        </p:txBody>
      </p:sp>
      <p:grpSp>
        <p:nvGrpSpPr>
          <p:cNvPr id="10" name="Group 10"/>
          <p:cNvGrpSpPr/>
          <p:nvPr/>
        </p:nvGrpSpPr>
        <p:grpSpPr>
          <a:xfrm>
            <a:off x="1354942" y="725415"/>
            <a:ext cx="2663607" cy="844119"/>
            <a:chOff x="0" y="0"/>
            <a:chExt cx="3551476" cy="1125492"/>
          </a:xfrm>
        </p:grpSpPr>
        <p:sp>
          <p:nvSpPr>
            <p:cNvPr id="11" name="Freeform 11"/>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2" name="Group 12"/>
            <p:cNvGrpSpPr/>
            <p:nvPr/>
          </p:nvGrpSpPr>
          <p:grpSpPr>
            <a:xfrm rot="2700000">
              <a:off x="500390" y="218172"/>
              <a:ext cx="728804" cy="269717"/>
              <a:chOff x="0" y="0"/>
              <a:chExt cx="2196272" cy="812800"/>
            </a:xfrm>
          </p:grpSpPr>
          <p:sp>
            <p:nvSpPr>
              <p:cNvPr id="13" name="Freeform 13"/>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14" name="TextBox 14"/>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15" name="TextBox 15"/>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1788784" y="-2234568"/>
            <a:ext cx="12998433" cy="14351703"/>
            <a:chOff x="0" y="0"/>
            <a:chExt cx="3423456" cy="3779872"/>
          </a:xfrm>
        </p:grpSpPr>
        <p:sp>
          <p:nvSpPr>
            <p:cNvPr id="3" name="Freeform 3"/>
            <p:cNvSpPr/>
            <p:nvPr/>
          </p:nvSpPr>
          <p:spPr>
            <a:xfrm>
              <a:off x="0" y="0"/>
              <a:ext cx="3423455" cy="3779872"/>
            </a:xfrm>
            <a:custGeom>
              <a:avLst/>
              <a:gdLst/>
              <a:ahLst/>
              <a:cxnLst/>
              <a:rect l="l" t="t" r="r" b="b"/>
              <a:pathLst>
                <a:path w="3423455" h="3779872">
                  <a:moveTo>
                    <a:pt x="0" y="0"/>
                  </a:moveTo>
                  <a:lnTo>
                    <a:pt x="3423455" y="0"/>
                  </a:lnTo>
                  <a:lnTo>
                    <a:pt x="3423455" y="3779872"/>
                  </a:lnTo>
                  <a:lnTo>
                    <a:pt x="0" y="3779872"/>
                  </a:lnTo>
                  <a:close/>
                </a:path>
              </a:pathLst>
            </a:custGeom>
            <a:gradFill rotWithShape="1">
              <a:gsLst>
                <a:gs pos="0">
                  <a:srgbClr val="9A76FF">
                    <a:alpha val="100000"/>
                  </a:srgbClr>
                </a:gs>
                <a:gs pos="100000">
                  <a:srgbClr val="FFFFFF">
                    <a:alpha val="100000"/>
                  </a:srgbClr>
                </a:gs>
              </a:gsLst>
              <a:lin ang="5400000"/>
            </a:gradFill>
          </p:spPr>
        </p:sp>
        <p:sp>
          <p:nvSpPr>
            <p:cNvPr id="4" name="TextBox 4"/>
            <p:cNvSpPr txBox="1"/>
            <p:nvPr/>
          </p:nvSpPr>
          <p:spPr>
            <a:xfrm>
              <a:off x="0" y="-38100"/>
              <a:ext cx="3423456" cy="381797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3">
              <a:alphaModFix amt="6000"/>
            </a:blip>
            <a:stretch>
              <a:fillRect/>
            </a:stretch>
          </a:blipFill>
        </p:spPr>
      </p:sp>
      <p:sp>
        <p:nvSpPr>
          <p:cNvPr id="6" name="TextBox 6"/>
          <p:cNvSpPr txBox="1"/>
          <p:nvPr/>
        </p:nvSpPr>
        <p:spPr>
          <a:xfrm>
            <a:off x="1354942" y="1787815"/>
            <a:ext cx="10834951" cy="1132049"/>
          </a:xfrm>
          <a:prstGeom prst="rect">
            <a:avLst/>
          </a:prstGeom>
        </p:spPr>
        <p:txBody>
          <a:bodyPr lIns="0" tIns="0" rIns="0" bIns="0" rtlCol="0" anchor="t">
            <a:spAutoFit/>
          </a:bodyPr>
          <a:lstStyle/>
          <a:p>
            <a:pPr algn="l">
              <a:lnSpc>
                <a:spcPts val="9315"/>
              </a:lnSpc>
            </a:pPr>
            <a:r>
              <a:rPr lang="en-US" sz="6653">
                <a:solidFill>
                  <a:srgbClr val="41005F"/>
                </a:solidFill>
                <a:latin typeface="Mina"/>
                <a:ea typeface="Mina"/>
                <a:cs typeface="Mina"/>
                <a:sym typeface="Mina"/>
              </a:rPr>
              <a:t>Users of </a:t>
            </a:r>
            <a:r>
              <a:rPr lang="en-US" sz="6653" b="1">
                <a:solidFill>
                  <a:srgbClr val="41005F"/>
                </a:solidFill>
                <a:latin typeface="Mina Bold"/>
                <a:ea typeface="Mina Bold"/>
                <a:cs typeface="Mina Bold"/>
                <a:sym typeface="Mina Bold"/>
              </a:rPr>
              <a:t>EDUKE</a:t>
            </a:r>
          </a:p>
        </p:txBody>
      </p:sp>
      <p:sp>
        <p:nvSpPr>
          <p:cNvPr id="7" name="Freeform 7"/>
          <p:cNvSpPr/>
          <p:nvPr/>
        </p:nvSpPr>
        <p:spPr>
          <a:xfrm>
            <a:off x="11894213" y="-1425495"/>
            <a:ext cx="11733829" cy="11712495"/>
          </a:xfrm>
          <a:custGeom>
            <a:avLst/>
            <a:gdLst/>
            <a:ahLst/>
            <a:cxnLst/>
            <a:rect l="l" t="t" r="r" b="b"/>
            <a:pathLst>
              <a:path w="11733829" h="11712495">
                <a:moveTo>
                  <a:pt x="0" y="0"/>
                </a:moveTo>
                <a:lnTo>
                  <a:pt x="11733829" y="0"/>
                </a:lnTo>
                <a:lnTo>
                  <a:pt x="11733829" y="11712495"/>
                </a:lnTo>
                <a:lnTo>
                  <a:pt x="0" y="11712495"/>
                </a:lnTo>
                <a:lnTo>
                  <a:pt x="0" y="0"/>
                </a:lnTo>
                <a:close/>
              </a:path>
            </a:pathLst>
          </a:custGeom>
          <a:blipFill>
            <a:blip r:embed="rId4">
              <a:alphaModFix amt="60000"/>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354942" y="3887844"/>
            <a:ext cx="16406185" cy="6051804"/>
          </a:xfrm>
          <a:prstGeom prst="rect">
            <a:avLst/>
          </a:prstGeom>
        </p:spPr>
        <p:txBody>
          <a:bodyPr lIns="0" tIns="0" rIns="0" bIns="0" rtlCol="0" anchor="t">
            <a:spAutoFit/>
          </a:bodyPr>
          <a:lstStyle/>
          <a:p>
            <a:pPr algn="l">
              <a:lnSpc>
                <a:spcPts val="4365"/>
              </a:lnSpc>
            </a:pPr>
            <a:r>
              <a:rPr lang="en-US" sz="2910">
                <a:solidFill>
                  <a:srgbClr val="41005F"/>
                </a:solidFill>
                <a:latin typeface="Mina"/>
                <a:ea typeface="Mina"/>
                <a:cs typeface="Mina"/>
                <a:sym typeface="Mina"/>
              </a:rPr>
              <a:t>The Parent plays a vital role in monitoring and supporting the student's academic journey. With Eduke, parents can stay informed about their child’s progress and maintain communication with teachers.</a:t>
            </a:r>
          </a:p>
          <a:p>
            <a:pPr marL="628269" lvl="1" indent="-314134" algn="l">
              <a:lnSpc>
                <a:spcPts val="4365"/>
              </a:lnSpc>
              <a:buFont typeface="Arial"/>
              <a:buChar char="•"/>
            </a:pPr>
            <a:r>
              <a:rPr lang="en-US" sz="2910" b="1">
                <a:solidFill>
                  <a:srgbClr val="41005F"/>
                </a:solidFill>
                <a:latin typeface="Mina Bold"/>
                <a:ea typeface="Mina Bold"/>
                <a:cs typeface="Mina Bold"/>
                <a:sym typeface="Mina Bold"/>
              </a:rPr>
              <a:t>Progress Monitoring</a:t>
            </a:r>
            <a:r>
              <a:rPr lang="en-US" sz="2910">
                <a:solidFill>
                  <a:srgbClr val="41005F"/>
                </a:solidFill>
                <a:latin typeface="Mina"/>
                <a:ea typeface="Mina"/>
                <a:cs typeface="Mina"/>
                <a:sym typeface="Mina"/>
              </a:rPr>
              <a:t>: Regularly tracks student attendance, marks, and feedback to stay updated on their academic performance.</a:t>
            </a:r>
          </a:p>
          <a:p>
            <a:pPr marL="628269" lvl="1" indent="-314134" algn="l">
              <a:lnSpc>
                <a:spcPts val="4365"/>
              </a:lnSpc>
              <a:buFont typeface="Arial"/>
              <a:buChar char="•"/>
            </a:pPr>
            <a:r>
              <a:rPr lang="en-US" sz="2910" b="1">
                <a:solidFill>
                  <a:srgbClr val="41005F"/>
                </a:solidFill>
                <a:latin typeface="Mina Bold"/>
                <a:ea typeface="Mina Bold"/>
                <a:cs typeface="Mina Bold"/>
                <a:sym typeface="Mina Bold"/>
              </a:rPr>
              <a:t>Communication with Teachers</a:t>
            </a:r>
            <a:r>
              <a:rPr lang="en-US" sz="2910">
                <a:solidFill>
                  <a:srgbClr val="41005F"/>
                </a:solidFill>
                <a:latin typeface="Mina"/>
                <a:ea typeface="Mina"/>
                <a:cs typeface="Mina"/>
                <a:sym typeface="Mina"/>
              </a:rPr>
              <a:t>: Connects with the class head to discuss student progress and academic guidance through Eduke Chat.</a:t>
            </a:r>
          </a:p>
          <a:p>
            <a:pPr marL="628269" lvl="1" indent="-314134" algn="l">
              <a:lnSpc>
                <a:spcPts val="4365"/>
              </a:lnSpc>
              <a:buFont typeface="Arial"/>
              <a:buChar char="•"/>
            </a:pPr>
            <a:r>
              <a:rPr lang="en-US" sz="2910" b="1">
                <a:solidFill>
                  <a:srgbClr val="41005F"/>
                </a:solidFill>
                <a:latin typeface="Mina Bold"/>
                <a:ea typeface="Mina Bold"/>
                <a:cs typeface="Mina Bold"/>
                <a:sym typeface="Mina Bold"/>
              </a:rPr>
              <a:t>Feedback &amp; Support</a:t>
            </a:r>
            <a:r>
              <a:rPr lang="en-US" sz="2910">
                <a:solidFill>
                  <a:srgbClr val="41005F"/>
                </a:solidFill>
                <a:latin typeface="Mina"/>
                <a:ea typeface="Mina"/>
                <a:cs typeface="Mina"/>
                <a:sym typeface="Mina"/>
              </a:rPr>
              <a:t>: Provides insights on the student’s learning behavior and collaborates with teachers to ensure better educational support.</a:t>
            </a:r>
          </a:p>
          <a:p>
            <a:pPr marL="628269" lvl="1" indent="-314134" algn="l">
              <a:lnSpc>
                <a:spcPts val="4365"/>
              </a:lnSpc>
              <a:buFont typeface="Arial"/>
              <a:buChar char="•"/>
            </a:pPr>
            <a:r>
              <a:rPr lang="en-US" sz="2910" b="1">
                <a:solidFill>
                  <a:srgbClr val="41005F"/>
                </a:solidFill>
                <a:latin typeface="Mina Bold"/>
                <a:ea typeface="Mina Bold"/>
                <a:cs typeface="Mina Bold"/>
                <a:sym typeface="Mina Bold"/>
              </a:rPr>
              <a:t>Observation &amp; Evaluation</a:t>
            </a:r>
            <a:r>
              <a:rPr lang="en-US" sz="2910">
                <a:solidFill>
                  <a:srgbClr val="41005F"/>
                </a:solidFill>
                <a:latin typeface="Mina"/>
                <a:ea typeface="Mina"/>
                <a:cs typeface="Mina"/>
                <a:sym typeface="Mina"/>
              </a:rPr>
              <a:t>: Parents can submit evaluations on their child’s study habits, participation, etc. helping teachers understand the student’s learning environment at home. </a:t>
            </a:r>
          </a:p>
        </p:txBody>
      </p:sp>
      <p:sp>
        <p:nvSpPr>
          <p:cNvPr id="9" name="TextBox 9"/>
          <p:cNvSpPr txBox="1"/>
          <p:nvPr/>
        </p:nvSpPr>
        <p:spPr>
          <a:xfrm>
            <a:off x="1354942" y="3031999"/>
            <a:ext cx="3396353" cy="753235"/>
          </a:xfrm>
          <a:prstGeom prst="rect">
            <a:avLst/>
          </a:prstGeom>
        </p:spPr>
        <p:txBody>
          <a:bodyPr lIns="0" tIns="0" rIns="0" bIns="0" rtlCol="0" anchor="t">
            <a:spAutoFit/>
          </a:bodyPr>
          <a:lstStyle/>
          <a:p>
            <a:pPr algn="l">
              <a:lnSpc>
                <a:spcPts val="6258"/>
              </a:lnSpc>
              <a:spcBef>
                <a:spcPct val="0"/>
              </a:spcBef>
            </a:pPr>
            <a:r>
              <a:rPr lang="en-US" sz="4470" b="1" spc="236">
                <a:solidFill>
                  <a:srgbClr val="41005F"/>
                </a:solidFill>
                <a:latin typeface="Mina Bold"/>
                <a:ea typeface="Mina Bold"/>
                <a:cs typeface="Mina Bold"/>
                <a:sym typeface="Mina Bold"/>
              </a:rPr>
              <a:t>Parent</a:t>
            </a:r>
          </a:p>
        </p:txBody>
      </p:sp>
      <p:grpSp>
        <p:nvGrpSpPr>
          <p:cNvPr id="10" name="Group 10"/>
          <p:cNvGrpSpPr/>
          <p:nvPr/>
        </p:nvGrpSpPr>
        <p:grpSpPr>
          <a:xfrm>
            <a:off x="1354942" y="725415"/>
            <a:ext cx="2663607" cy="844119"/>
            <a:chOff x="0" y="0"/>
            <a:chExt cx="3551476" cy="1125492"/>
          </a:xfrm>
        </p:grpSpPr>
        <p:sp>
          <p:nvSpPr>
            <p:cNvPr id="11" name="Freeform 11"/>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2" name="Group 12"/>
            <p:cNvGrpSpPr/>
            <p:nvPr/>
          </p:nvGrpSpPr>
          <p:grpSpPr>
            <a:xfrm rot="2700000">
              <a:off x="500390" y="218172"/>
              <a:ext cx="728804" cy="269717"/>
              <a:chOff x="0" y="0"/>
              <a:chExt cx="2196272" cy="812800"/>
            </a:xfrm>
          </p:grpSpPr>
          <p:sp>
            <p:nvSpPr>
              <p:cNvPr id="13" name="Freeform 13"/>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14" name="TextBox 14"/>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15" name="TextBox 15"/>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1788784" y="-2234568"/>
            <a:ext cx="12998433" cy="14351703"/>
            <a:chOff x="0" y="0"/>
            <a:chExt cx="3423456" cy="3779872"/>
          </a:xfrm>
        </p:grpSpPr>
        <p:sp>
          <p:nvSpPr>
            <p:cNvPr id="3" name="Freeform 3"/>
            <p:cNvSpPr/>
            <p:nvPr/>
          </p:nvSpPr>
          <p:spPr>
            <a:xfrm>
              <a:off x="0" y="0"/>
              <a:ext cx="3423455" cy="3779872"/>
            </a:xfrm>
            <a:custGeom>
              <a:avLst/>
              <a:gdLst/>
              <a:ahLst/>
              <a:cxnLst/>
              <a:rect l="l" t="t" r="r" b="b"/>
              <a:pathLst>
                <a:path w="3423455" h="3779872">
                  <a:moveTo>
                    <a:pt x="0" y="0"/>
                  </a:moveTo>
                  <a:lnTo>
                    <a:pt x="3423455" y="0"/>
                  </a:lnTo>
                  <a:lnTo>
                    <a:pt x="3423455" y="3779872"/>
                  </a:lnTo>
                  <a:lnTo>
                    <a:pt x="0" y="3779872"/>
                  </a:lnTo>
                  <a:close/>
                </a:path>
              </a:pathLst>
            </a:custGeom>
            <a:gradFill rotWithShape="1">
              <a:gsLst>
                <a:gs pos="0">
                  <a:srgbClr val="9A76FF">
                    <a:alpha val="100000"/>
                  </a:srgbClr>
                </a:gs>
                <a:gs pos="100000">
                  <a:srgbClr val="FFFFFF">
                    <a:alpha val="100000"/>
                  </a:srgbClr>
                </a:gs>
              </a:gsLst>
              <a:lin ang="5400000"/>
            </a:gradFill>
          </p:spPr>
        </p:sp>
        <p:sp>
          <p:nvSpPr>
            <p:cNvPr id="4" name="TextBox 4"/>
            <p:cNvSpPr txBox="1"/>
            <p:nvPr/>
          </p:nvSpPr>
          <p:spPr>
            <a:xfrm>
              <a:off x="0" y="-38100"/>
              <a:ext cx="3423456" cy="3817972"/>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1894213" y="-1425495"/>
            <a:ext cx="11733829" cy="11712495"/>
          </a:xfrm>
          <a:custGeom>
            <a:avLst/>
            <a:gdLst/>
            <a:ahLst/>
            <a:cxnLst/>
            <a:rect l="l" t="t" r="r" b="b"/>
            <a:pathLst>
              <a:path w="11733829" h="11712495">
                <a:moveTo>
                  <a:pt x="0" y="0"/>
                </a:moveTo>
                <a:lnTo>
                  <a:pt x="11733829" y="0"/>
                </a:lnTo>
                <a:lnTo>
                  <a:pt x="11733829" y="11712495"/>
                </a:lnTo>
                <a:lnTo>
                  <a:pt x="0" y="11712495"/>
                </a:lnTo>
                <a:lnTo>
                  <a:pt x="0" y="0"/>
                </a:lnTo>
                <a:close/>
              </a:path>
            </a:pathLst>
          </a:custGeom>
          <a:blipFill>
            <a:blip r:embed="rId3">
              <a:alphaModFix amt="60000"/>
              <a:extLst>
                <a:ext uri="{96DAC541-7B7A-43D3-8B79-37D633B846F1}">
                  <asvg:svgBlip xmlns:asvg="http://schemas.microsoft.com/office/drawing/2016/SVG/main" r:embed="rId4"/>
                </a:ext>
              </a:extLst>
            </a:blip>
            <a:stretch>
              <a:fillRect/>
            </a:stretch>
          </a:blipFill>
        </p:spPr>
      </p:sp>
      <p:sp>
        <p:nvSpPr>
          <p:cNvPr id="6" name="Freeform 6"/>
          <p:cNvSpPr/>
          <p:nvPr/>
        </p:nvSpPr>
        <p:spPr>
          <a:xfrm>
            <a:off x="5585780" y="1585280"/>
            <a:ext cx="7116440" cy="7116440"/>
          </a:xfrm>
          <a:custGeom>
            <a:avLst/>
            <a:gdLst/>
            <a:ahLst/>
            <a:cxnLst/>
            <a:rect l="l" t="t" r="r" b="b"/>
            <a:pathLst>
              <a:path w="7116440" h="7116440">
                <a:moveTo>
                  <a:pt x="0" y="0"/>
                </a:moveTo>
                <a:lnTo>
                  <a:pt x="7116440" y="0"/>
                </a:lnTo>
                <a:lnTo>
                  <a:pt x="7116440" y="7116440"/>
                </a:lnTo>
                <a:lnTo>
                  <a:pt x="0" y="7116440"/>
                </a:lnTo>
                <a:lnTo>
                  <a:pt x="0" y="0"/>
                </a:lnTo>
                <a:close/>
              </a:path>
            </a:pathLst>
          </a:custGeom>
          <a:blipFill>
            <a:blip r:embed="rId5">
              <a:alphaModFix amt="6000"/>
            </a:blip>
            <a:stretch>
              <a:fillRect/>
            </a:stretch>
          </a:blipFill>
        </p:spPr>
      </p:sp>
      <p:grpSp>
        <p:nvGrpSpPr>
          <p:cNvPr id="7" name="Group 7"/>
          <p:cNvGrpSpPr/>
          <p:nvPr/>
        </p:nvGrpSpPr>
        <p:grpSpPr>
          <a:xfrm rot="2700000">
            <a:off x="1730235" y="889044"/>
            <a:ext cx="546603" cy="202288"/>
            <a:chOff x="0" y="0"/>
            <a:chExt cx="2196272" cy="812800"/>
          </a:xfrm>
        </p:grpSpPr>
        <p:sp>
          <p:nvSpPr>
            <p:cNvPr id="8" name="Freeform 8"/>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9" name="TextBox 9"/>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10" name="TextBox 10"/>
          <p:cNvSpPr txBox="1"/>
          <p:nvPr/>
        </p:nvSpPr>
        <p:spPr>
          <a:xfrm>
            <a:off x="1354942" y="1787815"/>
            <a:ext cx="10834951" cy="1132049"/>
          </a:xfrm>
          <a:prstGeom prst="rect">
            <a:avLst/>
          </a:prstGeom>
        </p:spPr>
        <p:txBody>
          <a:bodyPr lIns="0" tIns="0" rIns="0" bIns="0" rtlCol="0" anchor="t">
            <a:spAutoFit/>
          </a:bodyPr>
          <a:lstStyle/>
          <a:p>
            <a:pPr algn="l">
              <a:lnSpc>
                <a:spcPts val="9315"/>
              </a:lnSpc>
            </a:pPr>
            <a:r>
              <a:rPr lang="en-US" sz="6653">
                <a:solidFill>
                  <a:srgbClr val="41005F"/>
                </a:solidFill>
                <a:latin typeface="Mina"/>
                <a:ea typeface="Mina"/>
                <a:cs typeface="Mina"/>
                <a:sym typeface="Mina"/>
              </a:rPr>
              <a:t>Requirements of </a:t>
            </a:r>
            <a:r>
              <a:rPr lang="en-US" sz="6653" b="1">
                <a:solidFill>
                  <a:srgbClr val="41005F"/>
                </a:solidFill>
                <a:latin typeface="Mina Bold"/>
                <a:ea typeface="Mina Bold"/>
                <a:cs typeface="Mina Bold"/>
                <a:sym typeface="Mina Bold"/>
              </a:rPr>
              <a:t>EDUKE</a:t>
            </a:r>
          </a:p>
        </p:txBody>
      </p:sp>
      <p:sp>
        <p:nvSpPr>
          <p:cNvPr id="11" name="TextBox 11"/>
          <p:cNvSpPr txBox="1"/>
          <p:nvPr/>
        </p:nvSpPr>
        <p:spPr>
          <a:xfrm>
            <a:off x="1354942" y="3798796"/>
            <a:ext cx="15280077" cy="5002092"/>
          </a:xfrm>
          <a:prstGeom prst="rect">
            <a:avLst/>
          </a:prstGeom>
        </p:spPr>
        <p:txBody>
          <a:bodyPr lIns="0" tIns="0" rIns="0" bIns="0" rtlCol="0" anchor="t">
            <a:spAutoFit/>
          </a:bodyPr>
          <a:lstStyle/>
          <a:p>
            <a:pPr algn="l">
              <a:lnSpc>
                <a:spcPts val="4700"/>
              </a:lnSpc>
            </a:pPr>
            <a:r>
              <a:rPr lang="en-US" sz="4563" b="1" spc="168" dirty="0">
                <a:solidFill>
                  <a:srgbClr val="41005F"/>
                </a:solidFill>
                <a:latin typeface="Mina Bold"/>
                <a:ea typeface="Mina Bold"/>
                <a:cs typeface="Mina Bold"/>
                <a:sym typeface="Mina Bold"/>
              </a:rPr>
              <a:t>Software Requirements</a:t>
            </a:r>
          </a:p>
          <a:p>
            <a:pPr algn="l">
              <a:lnSpc>
                <a:spcPts val="3876"/>
              </a:lnSpc>
            </a:pPr>
            <a:endParaRPr lang="en-US" sz="4563" b="1" spc="168" dirty="0">
              <a:solidFill>
                <a:srgbClr val="41005F"/>
              </a:solidFill>
              <a:latin typeface="Mina Bold"/>
              <a:ea typeface="Mina Bold"/>
              <a:cs typeface="Mina Bold"/>
              <a:sym typeface="Mina Bold"/>
            </a:endParaRPr>
          </a:p>
          <a:p>
            <a:pPr marL="812480" lvl="1" indent="-406240" algn="l">
              <a:lnSpc>
                <a:spcPts val="5268"/>
              </a:lnSpc>
              <a:buFont typeface="Arial"/>
              <a:buChar char="•"/>
            </a:pPr>
            <a:r>
              <a:rPr lang="en-US" sz="3763" b="1" spc="139" dirty="0">
                <a:solidFill>
                  <a:srgbClr val="41005F"/>
                </a:solidFill>
                <a:latin typeface="Mina Bold"/>
                <a:ea typeface="Mina Bold"/>
                <a:cs typeface="Mina Bold"/>
                <a:sym typeface="Mina Bold"/>
              </a:rPr>
              <a:t>Operating System</a:t>
            </a:r>
            <a:r>
              <a:rPr lang="en-US" sz="3763" spc="139" dirty="0">
                <a:solidFill>
                  <a:srgbClr val="41005F"/>
                </a:solidFill>
                <a:latin typeface="Mina"/>
                <a:ea typeface="Mina"/>
                <a:cs typeface="Mina"/>
                <a:sym typeface="Mina"/>
              </a:rPr>
              <a:t>: Windows 10/11, Linux, macOS</a:t>
            </a:r>
          </a:p>
          <a:p>
            <a:pPr marL="812480" lvl="1" indent="-406240" algn="l">
              <a:lnSpc>
                <a:spcPts val="5268"/>
              </a:lnSpc>
              <a:buFont typeface="Arial"/>
              <a:buChar char="•"/>
            </a:pPr>
            <a:r>
              <a:rPr lang="en-US" sz="3763" b="1" spc="139" dirty="0">
                <a:solidFill>
                  <a:srgbClr val="41005F"/>
                </a:solidFill>
                <a:latin typeface="Mina Bold"/>
                <a:ea typeface="Mina Bold"/>
                <a:cs typeface="Mina Bold"/>
                <a:sym typeface="Mina Bold"/>
              </a:rPr>
              <a:t>Browser</a:t>
            </a:r>
            <a:r>
              <a:rPr lang="en-US" sz="3763" spc="139" dirty="0">
                <a:solidFill>
                  <a:srgbClr val="41005F"/>
                </a:solidFill>
                <a:latin typeface="Mina"/>
                <a:ea typeface="Mina"/>
                <a:cs typeface="Mina"/>
                <a:sym typeface="Mina"/>
              </a:rPr>
              <a:t>: Google Chrome, Brave, Firefox, Edge</a:t>
            </a:r>
          </a:p>
          <a:p>
            <a:pPr marL="812480" lvl="1" indent="-406240" algn="l">
              <a:lnSpc>
                <a:spcPts val="5268"/>
              </a:lnSpc>
              <a:buFont typeface="Arial"/>
              <a:buChar char="•"/>
            </a:pPr>
            <a:r>
              <a:rPr lang="en-US" sz="3763" b="1" spc="139" dirty="0">
                <a:solidFill>
                  <a:srgbClr val="41005F"/>
                </a:solidFill>
                <a:latin typeface="Mina Bold"/>
                <a:ea typeface="Mina Bold"/>
                <a:cs typeface="Mina Bold"/>
                <a:sym typeface="Mina Bold"/>
              </a:rPr>
              <a:t>Backend</a:t>
            </a:r>
            <a:r>
              <a:rPr lang="en-US" sz="3763" spc="139" dirty="0">
                <a:solidFill>
                  <a:srgbClr val="41005F"/>
                </a:solidFill>
                <a:latin typeface="Mina"/>
                <a:ea typeface="Mina"/>
                <a:cs typeface="Mina"/>
                <a:sym typeface="Mina"/>
              </a:rPr>
              <a:t>: Python (Django)</a:t>
            </a:r>
          </a:p>
          <a:p>
            <a:pPr marL="812480" lvl="1" indent="-406240" algn="l">
              <a:lnSpc>
                <a:spcPts val="5268"/>
              </a:lnSpc>
              <a:buFont typeface="Arial"/>
              <a:buChar char="•"/>
            </a:pPr>
            <a:r>
              <a:rPr lang="en-US" sz="3763" b="1" spc="139" dirty="0">
                <a:solidFill>
                  <a:srgbClr val="41005F"/>
                </a:solidFill>
                <a:latin typeface="Mina Bold"/>
                <a:ea typeface="Mina Bold"/>
                <a:cs typeface="Mina Bold"/>
                <a:sym typeface="Mina Bold"/>
              </a:rPr>
              <a:t>Database</a:t>
            </a:r>
            <a:r>
              <a:rPr lang="en-US" sz="3763" spc="139" dirty="0">
                <a:solidFill>
                  <a:srgbClr val="41005F"/>
                </a:solidFill>
                <a:latin typeface="Mina"/>
                <a:ea typeface="Mina"/>
                <a:cs typeface="Mina"/>
                <a:sym typeface="Mina"/>
              </a:rPr>
              <a:t>: MySQL</a:t>
            </a:r>
          </a:p>
          <a:p>
            <a:pPr marL="812480" lvl="1" indent="-406240" algn="l">
              <a:lnSpc>
                <a:spcPts val="5268"/>
              </a:lnSpc>
              <a:buFont typeface="Arial"/>
              <a:buChar char="•"/>
            </a:pPr>
            <a:r>
              <a:rPr lang="en-US" sz="3763" b="1" spc="139" dirty="0">
                <a:solidFill>
                  <a:srgbClr val="41005F"/>
                </a:solidFill>
                <a:latin typeface="Mina Bold"/>
                <a:ea typeface="Mina Bold"/>
                <a:cs typeface="Mina Bold"/>
                <a:sym typeface="Mina Bold"/>
              </a:rPr>
              <a:t>Frontend</a:t>
            </a:r>
            <a:r>
              <a:rPr lang="en-US" sz="3763" spc="139" dirty="0">
                <a:solidFill>
                  <a:srgbClr val="41005F"/>
                </a:solidFill>
                <a:latin typeface="Mina"/>
                <a:ea typeface="Mina"/>
                <a:cs typeface="Mina"/>
                <a:sym typeface="Mina"/>
              </a:rPr>
              <a:t>: HTML, </a:t>
            </a:r>
            <a:r>
              <a:rPr lang="en-US" sz="3763" spc="139" dirty="0" err="1">
                <a:solidFill>
                  <a:srgbClr val="41005F"/>
                </a:solidFill>
                <a:latin typeface="Mina"/>
                <a:ea typeface="Mina"/>
                <a:cs typeface="Mina"/>
                <a:sym typeface="Mina"/>
              </a:rPr>
              <a:t>TailwindCSS</a:t>
            </a:r>
            <a:r>
              <a:rPr lang="en-US" sz="3763" spc="139" dirty="0">
                <a:solidFill>
                  <a:srgbClr val="41005F"/>
                </a:solidFill>
                <a:latin typeface="Mina"/>
                <a:ea typeface="Mina"/>
                <a:cs typeface="Mina"/>
                <a:sym typeface="Mina"/>
              </a:rPr>
              <a:t>, JavaScript</a:t>
            </a:r>
          </a:p>
          <a:p>
            <a:pPr marL="812480" lvl="1" indent="-406240" algn="l">
              <a:lnSpc>
                <a:spcPts val="5268"/>
              </a:lnSpc>
              <a:buFont typeface="Arial"/>
              <a:buChar char="•"/>
            </a:pPr>
            <a:r>
              <a:rPr lang="en-US" sz="3763" b="1" spc="139" dirty="0">
                <a:solidFill>
                  <a:srgbClr val="41005F"/>
                </a:solidFill>
                <a:latin typeface="Mina Bold"/>
                <a:ea typeface="Mina Bold"/>
                <a:cs typeface="Mina Bold"/>
                <a:sym typeface="Mina Bold"/>
              </a:rPr>
              <a:t>Tools Used</a:t>
            </a:r>
            <a:r>
              <a:rPr lang="en-US" sz="3763" spc="139" dirty="0">
                <a:solidFill>
                  <a:srgbClr val="41005F"/>
                </a:solidFill>
                <a:latin typeface="Mina"/>
                <a:ea typeface="Mina"/>
                <a:cs typeface="Mina"/>
                <a:sym typeface="Mina"/>
              </a:rPr>
              <a:t>: VS Code, Canva</a:t>
            </a:r>
          </a:p>
        </p:txBody>
      </p:sp>
      <p:grpSp>
        <p:nvGrpSpPr>
          <p:cNvPr id="12" name="Group 12"/>
          <p:cNvGrpSpPr/>
          <p:nvPr/>
        </p:nvGrpSpPr>
        <p:grpSpPr>
          <a:xfrm>
            <a:off x="1354942" y="725415"/>
            <a:ext cx="2663607" cy="844119"/>
            <a:chOff x="0" y="0"/>
            <a:chExt cx="3551476" cy="1125492"/>
          </a:xfrm>
        </p:grpSpPr>
        <p:sp>
          <p:nvSpPr>
            <p:cNvPr id="13" name="Freeform 13"/>
            <p:cNvSpPr/>
            <p:nvPr/>
          </p:nvSpPr>
          <p:spPr>
            <a:xfrm>
              <a:off x="0" y="59462"/>
              <a:ext cx="1074776" cy="1066030"/>
            </a:xfrm>
            <a:custGeom>
              <a:avLst/>
              <a:gdLst/>
              <a:ahLst/>
              <a:cxnLst/>
              <a:rect l="l" t="t" r="r" b="b"/>
              <a:pathLst>
                <a:path w="1074776" h="1066030">
                  <a:moveTo>
                    <a:pt x="0" y="0"/>
                  </a:moveTo>
                  <a:lnTo>
                    <a:pt x="1074776" y="0"/>
                  </a:lnTo>
                  <a:lnTo>
                    <a:pt x="1074776" y="1066030"/>
                  </a:lnTo>
                  <a:lnTo>
                    <a:pt x="0" y="10660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4" name="Group 14"/>
            <p:cNvGrpSpPr/>
            <p:nvPr/>
          </p:nvGrpSpPr>
          <p:grpSpPr>
            <a:xfrm rot="2700000">
              <a:off x="500390" y="218172"/>
              <a:ext cx="728804" cy="269717"/>
              <a:chOff x="0" y="0"/>
              <a:chExt cx="2196272" cy="812800"/>
            </a:xfrm>
          </p:grpSpPr>
          <p:sp>
            <p:nvSpPr>
              <p:cNvPr id="15" name="Freeform 15"/>
              <p:cNvSpPr/>
              <p:nvPr/>
            </p:nvSpPr>
            <p:spPr>
              <a:xfrm>
                <a:off x="0" y="0"/>
                <a:ext cx="2196273" cy="812800"/>
              </a:xfrm>
              <a:custGeom>
                <a:avLst/>
                <a:gdLst/>
                <a:ahLst/>
                <a:cxnLst/>
                <a:rect l="l" t="t" r="r" b="b"/>
                <a:pathLst>
                  <a:path w="2196273" h="812800">
                    <a:moveTo>
                      <a:pt x="0" y="0"/>
                    </a:moveTo>
                    <a:lnTo>
                      <a:pt x="2196273" y="0"/>
                    </a:lnTo>
                    <a:lnTo>
                      <a:pt x="2196273" y="812800"/>
                    </a:lnTo>
                    <a:lnTo>
                      <a:pt x="0" y="812800"/>
                    </a:lnTo>
                    <a:close/>
                  </a:path>
                </a:pathLst>
              </a:custGeom>
              <a:solidFill>
                <a:srgbClr val="FFFFFF"/>
              </a:solidFill>
            </p:spPr>
          </p:sp>
          <p:sp>
            <p:nvSpPr>
              <p:cNvPr id="16" name="TextBox 16"/>
              <p:cNvSpPr txBox="1"/>
              <p:nvPr/>
            </p:nvSpPr>
            <p:spPr>
              <a:xfrm>
                <a:off x="0" y="-19050"/>
                <a:ext cx="2196272" cy="831850"/>
              </a:xfrm>
              <a:prstGeom prst="rect">
                <a:avLst/>
              </a:prstGeom>
            </p:spPr>
            <p:txBody>
              <a:bodyPr lIns="7192" tIns="7192" rIns="7192" bIns="7192" rtlCol="0" anchor="ctr"/>
              <a:lstStyle/>
              <a:p>
                <a:pPr algn="ctr">
                  <a:lnSpc>
                    <a:spcPts val="424"/>
                  </a:lnSpc>
                </a:pPr>
                <a:endParaRPr/>
              </a:p>
            </p:txBody>
          </p:sp>
        </p:grpSp>
        <p:sp>
          <p:nvSpPr>
            <p:cNvPr id="17" name="TextBox 17"/>
            <p:cNvSpPr txBox="1"/>
            <p:nvPr/>
          </p:nvSpPr>
          <p:spPr>
            <a:xfrm>
              <a:off x="864792" y="-17782"/>
              <a:ext cx="2686684" cy="1125269"/>
            </a:xfrm>
            <a:prstGeom prst="rect">
              <a:avLst/>
            </a:prstGeom>
          </p:spPr>
          <p:txBody>
            <a:bodyPr lIns="0" tIns="0" rIns="0" bIns="0" rtlCol="0" anchor="t">
              <a:spAutoFit/>
            </a:bodyPr>
            <a:lstStyle/>
            <a:p>
              <a:pPr marL="0" lvl="0" indent="0" algn="ctr">
                <a:lnSpc>
                  <a:spcPts val="7098"/>
                </a:lnSpc>
                <a:spcBef>
                  <a:spcPct val="0"/>
                </a:spcBef>
              </a:pPr>
              <a:r>
                <a:rPr lang="en-US" sz="5070" spc="638">
                  <a:solidFill>
                    <a:srgbClr val="41005F"/>
                  </a:solidFill>
                  <a:latin typeface="Guerrilla"/>
                  <a:ea typeface="Guerrilla"/>
                  <a:cs typeface="Guerrilla"/>
                  <a:sym typeface="Guerrilla"/>
                </a:rPr>
                <a:t>eduke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2332</Words>
  <Application>Microsoft Office PowerPoint</Application>
  <PresentationFormat>Custom</PresentationFormat>
  <Paragraphs>222</Paragraphs>
  <Slides>28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Guerrilla</vt:lpstr>
      <vt:lpstr>Arial</vt:lpstr>
      <vt:lpstr>Mina</vt:lpstr>
      <vt:lpstr>Calibri</vt:lpstr>
      <vt:lpstr>Mina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EDUKE Presentation</dc:title>
  <cp:lastModifiedBy>Sain Saburaj</cp:lastModifiedBy>
  <cp:revision>12</cp:revision>
  <dcterms:created xsi:type="dcterms:W3CDTF">2006-08-16T00:00:00Z</dcterms:created>
  <dcterms:modified xsi:type="dcterms:W3CDTF">2025-02-14T04:21:39Z</dcterms:modified>
  <dc:identifier>DAGetQtpiBE</dc:identifier>
</cp:coreProperties>
</file>