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8288000" cy="10287000"/>
  <p:notesSz cx="6858000" cy="9144000"/>
  <p:embeddedFontLst>
    <p:embeddedFont>
      <p:font typeface="Mina" charset="1" panose="02000503000000000000"/>
      <p:regular r:id="rId54"/>
    </p:embeddedFont>
    <p:embeddedFont>
      <p:font typeface="Mina Bold" charset="1" panose="02000803000000000000"/>
      <p:regular r:id="rId55"/>
    </p:embeddedFont>
    <p:embeddedFont>
      <p:font typeface="Guerrilla" charset="1" panose="00000500000000000000"/>
      <p:regular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fonts/font54.fntdata" Type="http://schemas.openxmlformats.org/officeDocument/2006/relationships/font"/><Relationship Id="rId55" Target="fonts/font55.fntdata" Type="http://schemas.openxmlformats.org/officeDocument/2006/relationships/font"/><Relationship Id="rId56" Target="fonts/font56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2.png" Type="http://schemas.openxmlformats.org/officeDocument/2006/relationships/image"/><Relationship Id="rId12" Target="../media/image3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7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8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9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0.pn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mailto:sainsaburaj@depaul.edu.in" TargetMode="External" Type="http://schemas.openxmlformats.org/officeDocument/2006/relationships/hyperlink"/><Relationship Id="rId11" Target="../media/image2.png" Type="http://schemas.openxmlformats.org/officeDocument/2006/relationships/image"/><Relationship Id="rId12" Target="../media/image3.svg" Type="http://schemas.openxmlformats.org/officeDocument/2006/relationships/image"/><Relationship Id="rId2" Target="../media/image6.png" Type="http://schemas.openxmlformats.org/officeDocument/2006/relationships/image"/><Relationship Id="rId3" Target="../media/image51.png" Type="http://schemas.openxmlformats.org/officeDocument/2006/relationships/image"/><Relationship Id="rId4" Target="../media/image52.svg" Type="http://schemas.openxmlformats.org/officeDocument/2006/relationships/image"/><Relationship Id="rId5" Target="../media/image53.png" Type="http://schemas.openxmlformats.org/officeDocument/2006/relationships/image"/><Relationship Id="rId6" Target="../media/image54.svg" Type="http://schemas.openxmlformats.org/officeDocument/2006/relationships/image"/><Relationship Id="rId7" Target="../media/image55.png" Type="http://schemas.openxmlformats.org/officeDocument/2006/relationships/image"/><Relationship Id="rId8" Target="../media/image56.svg" Type="http://schemas.openxmlformats.org/officeDocument/2006/relationships/image"/><Relationship Id="rId9" Target="http://www.github.com/theRealSain/eduke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642001" y="-2255350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037416" y="457315"/>
            <a:ext cx="8926372" cy="8926372"/>
          </a:xfrm>
          <a:custGeom>
            <a:avLst/>
            <a:gdLst/>
            <a:ahLst/>
            <a:cxnLst/>
            <a:rect r="r" b="b" t="t" l="l"/>
            <a:pathLst>
              <a:path h="8926372" w="8926372">
                <a:moveTo>
                  <a:pt x="0" y="0"/>
                </a:moveTo>
                <a:lnTo>
                  <a:pt x="8926372" y="0"/>
                </a:lnTo>
                <a:lnTo>
                  <a:pt x="8926372" y="8926372"/>
                </a:lnTo>
                <a:lnTo>
                  <a:pt x="0" y="8926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4942" y="3982913"/>
            <a:ext cx="7254721" cy="165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4"/>
              </a:lnSpc>
            </a:pPr>
            <a:r>
              <a:rPr lang="en-US" sz="4731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Academic Performance Prediction System with AI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4942" y="2343628"/>
            <a:ext cx="9773519" cy="173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21"/>
              </a:lnSpc>
            </a:pPr>
            <a:r>
              <a:rPr lang="en-US" sz="1015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EDUKE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54942" y="5990020"/>
            <a:ext cx="10139528" cy="1663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3"/>
              </a:lnSpc>
            </a:pPr>
            <a:r>
              <a:rPr lang="en-US" sz="2395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 web-based AI-powered platform designed to track student performance, enhance communication, and provide predictive insights. By analyzing academic data, Eduke helps teachers and parents support students effectively, ensuring better learning outcomes.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54942" y="8770619"/>
            <a:ext cx="5220848" cy="975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60"/>
              </a:lnSpc>
            </a:pPr>
            <a:r>
              <a:rPr lang="en-US" b="true" sz="2829" spc="73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SAIN SABURAJ</a:t>
            </a:r>
          </a:p>
          <a:p>
            <a:pPr algn="just">
              <a:lnSpc>
                <a:spcPts val="3960"/>
              </a:lnSpc>
            </a:pPr>
            <a:r>
              <a:rPr lang="en-US" b="true" sz="2829" spc="73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MCA 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790414" y="5067300"/>
            <a:ext cx="6827745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Activity Diagram - Class Head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865035" y="0"/>
            <a:ext cx="2996442" cy="10287000"/>
            <a:chOff x="0" y="0"/>
            <a:chExt cx="399525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3815265"/>
              <a:ext cx="3995256" cy="9900735"/>
            </a:xfrm>
            <a:custGeom>
              <a:avLst/>
              <a:gdLst/>
              <a:ahLst/>
              <a:cxnLst/>
              <a:rect r="r" b="b" t="t" l="l"/>
              <a:pathLst>
                <a:path h="9900735" w="3995256">
                  <a:moveTo>
                    <a:pt x="0" y="0"/>
                  </a:moveTo>
                  <a:lnTo>
                    <a:pt x="3995256" y="0"/>
                  </a:lnTo>
                  <a:lnTo>
                    <a:pt x="3995256" y="9900735"/>
                  </a:lnTo>
                  <a:lnTo>
                    <a:pt x="0" y="99007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46038" r="0" b="-136659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95256" cy="3815265"/>
            </a:xfrm>
            <a:custGeom>
              <a:avLst/>
              <a:gdLst/>
              <a:ahLst/>
              <a:cxnLst/>
              <a:rect r="r" b="b" t="t" l="l"/>
              <a:pathLst>
                <a:path h="3815265" w="3995256">
                  <a:moveTo>
                    <a:pt x="0" y="0"/>
                  </a:moveTo>
                  <a:lnTo>
                    <a:pt x="3995256" y="0"/>
                  </a:lnTo>
                  <a:lnTo>
                    <a:pt x="3995256" y="3815265"/>
                  </a:lnTo>
                  <a:lnTo>
                    <a:pt x="0" y="3815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63361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790414" y="5067300"/>
            <a:ext cx="6827745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Activity Diagram - Class Head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615485" y="0"/>
            <a:ext cx="3427372" cy="10287000"/>
            <a:chOff x="0" y="0"/>
            <a:chExt cx="456983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5065706"/>
              <a:ext cx="4569830" cy="3814888"/>
            </a:xfrm>
            <a:custGeom>
              <a:avLst/>
              <a:gdLst/>
              <a:ahLst/>
              <a:cxnLst/>
              <a:rect r="r" b="b" t="t" l="l"/>
              <a:pathLst>
                <a:path h="3814888" w="4569830">
                  <a:moveTo>
                    <a:pt x="0" y="0"/>
                  </a:moveTo>
                  <a:lnTo>
                    <a:pt x="4569830" y="0"/>
                  </a:lnTo>
                  <a:lnTo>
                    <a:pt x="4569830" y="3814888"/>
                  </a:lnTo>
                  <a:lnTo>
                    <a:pt x="0" y="3814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588022" r="0" b="-151174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8880594"/>
              <a:ext cx="4569830" cy="4835406"/>
            </a:xfrm>
            <a:custGeom>
              <a:avLst/>
              <a:gdLst/>
              <a:ahLst/>
              <a:cxnLst/>
              <a:rect r="r" b="b" t="t" l="l"/>
              <a:pathLst>
                <a:path h="4835406" w="4569830">
                  <a:moveTo>
                    <a:pt x="0" y="0"/>
                  </a:moveTo>
                  <a:lnTo>
                    <a:pt x="4569830" y="0"/>
                  </a:lnTo>
                  <a:lnTo>
                    <a:pt x="4569830" y="4835406"/>
                  </a:lnTo>
                  <a:lnTo>
                    <a:pt x="0" y="48354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562083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569830" cy="5065706"/>
            </a:xfrm>
            <a:custGeom>
              <a:avLst/>
              <a:gdLst/>
              <a:ahLst/>
              <a:cxnLst/>
              <a:rect r="r" b="b" t="t" l="l"/>
              <a:pathLst>
                <a:path h="5065706" w="4569830">
                  <a:moveTo>
                    <a:pt x="0" y="0"/>
                  </a:moveTo>
                  <a:lnTo>
                    <a:pt x="4569830" y="0"/>
                  </a:lnTo>
                  <a:lnTo>
                    <a:pt x="4569830" y="5065706"/>
                  </a:lnTo>
                  <a:lnTo>
                    <a:pt x="0" y="5065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326001" r="0" b="-205981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571085" y="0"/>
            <a:ext cx="3986212" cy="10287000"/>
          </a:xfrm>
          <a:custGeom>
            <a:avLst/>
            <a:gdLst/>
            <a:ahLst/>
            <a:cxnLst/>
            <a:rect r="r" b="b" t="t" l="l"/>
            <a:pathLst>
              <a:path h="10287000" w="3986212">
                <a:moveTo>
                  <a:pt x="0" y="0"/>
                </a:moveTo>
                <a:lnTo>
                  <a:pt x="3986213" y="0"/>
                </a:lnTo>
                <a:lnTo>
                  <a:pt x="39862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00728" y="5067300"/>
            <a:ext cx="8207117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Sequence Diagram - Class Head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00728" y="5067300"/>
            <a:ext cx="8207117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Activity Diagram - Subject Head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3305861" y="0"/>
            <a:ext cx="2888920" cy="10287000"/>
            <a:chOff x="0" y="0"/>
            <a:chExt cx="3851894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4425968"/>
              <a:ext cx="3851894" cy="1936145"/>
            </a:xfrm>
            <a:custGeom>
              <a:avLst/>
              <a:gdLst/>
              <a:ahLst/>
              <a:cxnLst/>
              <a:rect r="r" b="b" t="t" l="l"/>
              <a:pathLst>
                <a:path h="1936145" w="3851894">
                  <a:moveTo>
                    <a:pt x="0" y="0"/>
                  </a:moveTo>
                  <a:lnTo>
                    <a:pt x="3851894" y="0"/>
                  </a:lnTo>
                  <a:lnTo>
                    <a:pt x="3851894" y="1936146"/>
                  </a:lnTo>
                  <a:lnTo>
                    <a:pt x="0" y="1936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273508" r="0" b="-515637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836191" cy="4425968"/>
            </a:xfrm>
            <a:custGeom>
              <a:avLst/>
              <a:gdLst/>
              <a:ahLst/>
              <a:cxnLst/>
              <a:rect r="r" b="b" t="t" l="l"/>
              <a:pathLst>
                <a:path h="4425968" w="3836191">
                  <a:moveTo>
                    <a:pt x="0" y="0"/>
                  </a:moveTo>
                  <a:lnTo>
                    <a:pt x="3836191" y="0"/>
                  </a:lnTo>
                  <a:lnTo>
                    <a:pt x="3836191" y="4425968"/>
                  </a:lnTo>
                  <a:lnTo>
                    <a:pt x="0" y="4425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409" b="-288958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11170719"/>
              <a:ext cx="3851894" cy="2545281"/>
            </a:xfrm>
            <a:custGeom>
              <a:avLst/>
              <a:gdLst/>
              <a:ahLst/>
              <a:cxnLst/>
              <a:rect r="r" b="b" t="t" l="l"/>
              <a:pathLst>
                <a:path h="2545281" w="3851894">
                  <a:moveTo>
                    <a:pt x="0" y="0"/>
                  </a:moveTo>
                  <a:lnTo>
                    <a:pt x="3851894" y="0"/>
                  </a:lnTo>
                  <a:lnTo>
                    <a:pt x="3851894" y="2545281"/>
                  </a:lnTo>
                  <a:lnTo>
                    <a:pt x="0" y="2545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576356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8318367"/>
              <a:ext cx="3851894" cy="2852352"/>
            </a:xfrm>
            <a:custGeom>
              <a:avLst/>
              <a:gdLst/>
              <a:ahLst/>
              <a:cxnLst/>
              <a:rect r="r" b="b" t="t" l="l"/>
              <a:pathLst>
                <a:path h="2852352" w="3851894">
                  <a:moveTo>
                    <a:pt x="0" y="0"/>
                  </a:moveTo>
                  <a:lnTo>
                    <a:pt x="3851894" y="0"/>
                  </a:lnTo>
                  <a:lnTo>
                    <a:pt x="3851894" y="2852352"/>
                  </a:lnTo>
                  <a:lnTo>
                    <a:pt x="0" y="28523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383780" r="0" b="-119762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362114"/>
              <a:ext cx="3851894" cy="1956253"/>
            </a:xfrm>
            <a:custGeom>
              <a:avLst/>
              <a:gdLst/>
              <a:ahLst/>
              <a:cxnLst/>
              <a:rect r="r" b="b" t="t" l="l"/>
              <a:pathLst>
                <a:path h="1956253" w="3851894">
                  <a:moveTo>
                    <a:pt x="0" y="0"/>
                  </a:moveTo>
                  <a:lnTo>
                    <a:pt x="3851894" y="0"/>
                  </a:lnTo>
                  <a:lnTo>
                    <a:pt x="3851894" y="1956253"/>
                  </a:lnTo>
                  <a:lnTo>
                    <a:pt x="0" y="19562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414728" r="0" b="-365278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00728" y="5067300"/>
            <a:ext cx="8207117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Activity Diagram - Subject Head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781101" y="0"/>
            <a:ext cx="4915959" cy="10287000"/>
            <a:chOff x="0" y="0"/>
            <a:chExt cx="6554611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29973" cy="4649927"/>
            </a:xfrm>
            <a:custGeom>
              <a:avLst/>
              <a:gdLst/>
              <a:ahLst/>
              <a:cxnLst/>
              <a:rect r="r" b="b" t="t" l="l"/>
              <a:pathLst>
                <a:path h="4649927" w="6529973">
                  <a:moveTo>
                    <a:pt x="0" y="0"/>
                  </a:moveTo>
                  <a:lnTo>
                    <a:pt x="6529973" y="0"/>
                  </a:lnTo>
                  <a:lnTo>
                    <a:pt x="6529973" y="4649927"/>
                  </a:lnTo>
                  <a:lnTo>
                    <a:pt x="0" y="46499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377" b="-223121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4649927"/>
              <a:ext cx="6554611" cy="4308936"/>
            </a:xfrm>
            <a:custGeom>
              <a:avLst/>
              <a:gdLst/>
              <a:ahLst/>
              <a:cxnLst/>
              <a:rect r="r" b="b" t="t" l="l"/>
              <a:pathLst>
                <a:path h="4308936" w="6554611">
                  <a:moveTo>
                    <a:pt x="0" y="0"/>
                  </a:moveTo>
                  <a:lnTo>
                    <a:pt x="6554611" y="0"/>
                  </a:lnTo>
                  <a:lnTo>
                    <a:pt x="6554611" y="4308937"/>
                  </a:lnTo>
                  <a:lnTo>
                    <a:pt x="0" y="43089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122914" r="0" b="-125777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8958864"/>
              <a:ext cx="6554611" cy="4757136"/>
            </a:xfrm>
            <a:custGeom>
              <a:avLst/>
              <a:gdLst/>
              <a:ahLst/>
              <a:cxnLst/>
              <a:rect r="r" b="b" t="t" l="l"/>
              <a:pathLst>
                <a:path h="4757136" w="6554611">
                  <a:moveTo>
                    <a:pt x="0" y="0"/>
                  </a:moveTo>
                  <a:lnTo>
                    <a:pt x="6554611" y="0"/>
                  </a:lnTo>
                  <a:lnTo>
                    <a:pt x="6554611" y="4757136"/>
                  </a:lnTo>
                  <a:lnTo>
                    <a:pt x="0" y="47571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215839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00728" y="5067300"/>
            <a:ext cx="8207117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Activity Diagram - Subject Head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3624434" y="32925"/>
            <a:ext cx="2949246" cy="10254075"/>
            <a:chOff x="0" y="0"/>
            <a:chExt cx="3932328" cy="136721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3783056"/>
              <a:ext cx="3932328" cy="2715097"/>
            </a:xfrm>
            <a:custGeom>
              <a:avLst/>
              <a:gdLst/>
              <a:ahLst/>
              <a:cxnLst/>
              <a:rect r="r" b="b" t="t" l="l"/>
              <a:pathLst>
                <a:path h="2715097" w="3932328">
                  <a:moveTo>
                    <a:pt x="0" y="0"/>
                  </a:moveTo>
                  <a:lnTo>
                    <a:pt x="3932328" y="0"/>
                  </a:lnTo>
                  <a:lnTo>
                    <a:pt x="3932328" y="2715097"/>
                  </a:lnTo>
                  <a:lnTo>
                    <a:pt x="0" y="27150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165049" r="0" b="-341576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32328" cy="3783056"/>
            </a:xfrm>
            <a:custGeom>
              <a:avLst/>
              <a:gdLst/>
              <a:ahLst/>
              <a:cxnLst/>
              <a:rect r="r" b="b" t="t" l="l"/>
              <a:pathLst>
                <a:path h="3783056" w="3932328">
                  <a:moveTo>
                    <a:pt x="0" y="0"/>
                  </a:moveTo>
                  <a:lnTo>
                    <a:pt x="3932328" y="0"/>
                  </a:lnTo>
                  <a:lnTo>
                    <a:pt x="3932328" y="3783056"/>
                  </a:lnTo>
                  <a:lnTo>
                    <a:pt x="0" y="37830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335375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6498153"/>
              <a:ext cx="3932328" cy="3098515"/>
            </a:xfrm>
            <a:custGeom>
              <a:avLst/>
              <a:gdLst/>
              <a:ahLst/>
              <a:cxnLst/>
              <a:rect r="r" b="b" t="t" l="l"/>
              <a:pathLst>
                <a:path h="3098515" w="3932328">
                  <a:moveTo>
                    <a:pt x="0" y="0"/>
                  </a:moveTo>
                  <a:lnTo>
                    <a:pt x="3932328" y="0"/>
                  </a:lnTo>
                  <a:lnTo>
                    <a:pt x="3932328" y="3098515"/>
                  </a:lnTo>
                  <a:lnTo>
                    <a:pt x="0" y="30985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255023" r="0" b="-176537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9596668"/>
              <a:ext cx="3932328" cy="2325388"/>
            </a:xfrm>
            <a:custGeom>
              <a:avLst/>
              <a:gdLst/>
              <a:ahLst/>
              <a:cxnLst/>
              <a:rect r="r" b="b" t="t" l="l"/>
              <a:pathLst>
                <a:path h="2325388" w="3932328">
                  <a:moveTo>
                    <a:pt x="0" y="0"/>
                  </a:moveTo>
                  <a:lnTo>
                    <a:pt x="3932328" y="0"/>
                  </a:lnTo>
                  <a:lnTo>
                    <a:pt x="3932328" y="2325388"/>
                  </a:lnTo>
                  <a:lnTo>
                    <a:pt x="0" y="23253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503190" r="0" b="-105099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1922056"/>
              <a:ext cx="3932328" cy="1750044"/>
            </a:xfrm>
            <a:custGeom>
              <a:avLst/>
              <a:gdLst/>
              <a:ahLst/>
              <a:cxnLst/>
              <a:rect r="r" b="b" t="t" l="l"/>
              <a:pathLst>
                <a:path h="1750044" w="3932328">
                  <a:moveTo>
                    <a:pt x="0" y="0"/>
                  </a:moveTo>
                  <a:lnTo>
                    <a:pt x="3932328" y="0"/>
                  </a:lnTo>
                  <a:lnTo>
                    <a:pt x="3932328" y="1750044"/>
                  </a:lnTo>
                  <a:lnTo>
                    <a:pt x="0" y="1750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841146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433060" y="0"/>
            <a:ext cx="2636044" cy="10287000"/>
          </a:xfrm>
          <a:custGeom>
            <a:avLst/>
            <a:gdLst/>
            <a:ahLst/>
            <a:cxnLst/>
            <a:rect r="r" b="b" t="t" l="l"/>
            <a:pathLst>
              <a:path h="10287000" w="2636044">
                <a:moveTo>
                  <a:pt x="0" y="0"/>
                </a:moveTo>
                <a:lnTo>
                  <a:pt x="2636043" y="0"/>
                </a:lnTo>
                <a:lnTo>
                  <a:pt x="263604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00728" y="5067300"/>
            <a:ext cx="8207117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Sequence Diagram - Subject Head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00728" y="5067300"/>
            <a:ext cx="8207117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Activity Diagram - Student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3251856" y="0"/>
            <a:ext cx="2674531" cy="10287000"/>
            <a:chOff x="0" y="0"/>
            <a:chExt cx="356604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3797659"/>
              <a:ext cx="3566042" cy="5747756"/>
            </a:xfrm>
            <a:custGeom>
              <a:avLst/>
              <a:gdLst/>
              <a:ahLst/>
              <a:cxnLst/>
              <a:rect r="r" b="b" t="t" l="l"/>
              <a:pathLst>
                <a:path h="5747756" w="3566042">
                  <a:moveTo>
                    <a:pt x="0" y="0"/>
                  </a:moveTo>
                  <a:lnTo>
                    <a:pt x="3566042" y="0"/>
                  </a:lnTo>
                  <a:lnTo>
                    <a:pt x="3566042" y="5747756"/>
                  </a:lnTo>
                  <a:lnTo>
                    <a:pt x="0" y="5747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78833" r="0" b="-85176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9545415"/>
              <a:ext cx="3566042" cy="4170585"/>
            </a:xfrm>
            <a:custGeom>
              <a:avLst/>
              <a:gdLst/>
              <a:ahLst/>
              <a:cxnLst/>
              <a:rect r="r" b="b" t="t" l="l"/>
              <a:pathLst>
                <a:path h="4170585" w="3566042">
                  <a:moveTo>
                    <a:pt x="0" y="0"/>
                  </a:moveTo>
                  <a:lnTo>
                    <a:pt x="3566042" y="0"/>
                  </a:lnTo>
                  <a:lnTo>
                    <a:pt x="3566042" y="4170585"/>
                  </a:lnTo>
                  <a:lnTo>
                    <a:pt x="0" y="4170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263849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566042" cy="3797659"/>
            </a:xfrm>
            <a:custGeom>
              <a:avLst/>
              <a:gdLst/>
              <a:ahLst/>
              <a:cxnLst/>
              <a:rect r="r" b="b" t="t" l="l"/>
              <a:pathLst>
                <a:path h="3797659" w="3566042">
                  <a:moveTo>
                    <a:pt x="0" y="0"/>
                  </a:moveTo>
                  <a:lnTo>
                    <a:pt x="3566042" y="0"/>
                  </a:lnTo>
                  <a:lnTo>
                    <a:pt x="3566042" y="3797659"/>
                  </a:lnTo>
                  <a:lnTo>
                    <a:pt x="0" y="37976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299578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00728" y="5067300"/>
            <a:ext cx="8207117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Activity Diagram - Student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3446137" y="0"/>
            <a:ext cx="2352237" cy="10287000"/>
            <a:chOff x="0" y="0"/>
            <a:chExt cx="313631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5074671"/>
              <a:ext cx="3136316" cy="2045568"/>
            </a:xfrm>
            <a:custGeom>
              <a:avLst/>
              <a:gdLst/>
              <a:ahLst/>
              <a:cxnLst/>
              <a:rect r="r" b="b" t="t" l="l"/>
              <a:pathLst>
                <a:path h="2045568" w="3136316">
                  <a:moveTo>
                    <a:pt x="0" y="0"/>
                  </a:moveTo>
                  <a:lnTo>
                    <a:pt x="3136316" y="0"/>
                  </a:lnTo>
                  <a:lnTo>
                    <a:pt x="3136316" y="2045568"/>
                  </a:lnTo>
                  <a:lnTo>
                    <a:pt x="0" y="20455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278329" r="0" b="-383521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136316" cy="5074671"/>
            </a:xfrm>
            <a:custGeom>
              <a:avLst/>
              <a:gdLst/>
              <a:ahLst/>
              <a:cxnLst/>
              <a:rect r="r" b="b" t="t" l="l"/>
              <a:pathLst>
                <a:path h="5074671" w="3136316">
                  <a:moveTo>
                    <a:pt x="0" y="0"/>
                  </a:moveTo>
                  <a:lnTo>
                    <a:pt x="3136316" y="0"/>
                  </a:lnTo>
                  <a:lnTo>
                    <a:pt x="3136316" y="5074671"/>
                  </a:lnTo>
                  <a:lnTo>
                    <a:pt x="0" y="5074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207097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7120239"/>
              <a:ext cx="3136316" cy="3041708"/>
            </a:xfrm>
            <a:custGeom>
              <a:avLst/>
              <a:gdLst/>
              <a:ahLst/>
              <a:cxnLst/>
              <a:rect r="r" b="b" t="t" l="l"/>
              <a:pathLst>
                <a:path h="3041708" w="3136316">
                  <a:moveTo>
                    <a:pt x="0" y="0"/>
                  </a:moveTo>
                  <a:lnTo>
                    <a:pt x="3136316" y="0"/>
                  </a:lnTo>
                  <a:lnTo>
                    <a:pt x="3136316" y="3041708"/>
                  </a:lnTo>
                  <a:lnTo>
                    <a:pt x="0" y="3041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275305" r="0" b="-137044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10161947"/>
              <a:ext cx="3136316" cy="3554053"/>
            </a:xfrm>
            <a:custGeom>
              <a:avLst/>
              <a:gdLst/>
              <a:ahLst/>
              <a:cxnLst/>
              <a:rect r="r" b="b" t="t" l="l"/>
              <a:pathLst>
                <a:path h="3554053" w="3136316">
                  <a:moveTo>
                    <a:pt x="0" y="0"/>
                  </a:moveTo>
                  <a:lnTo>
                    <a:pt x="3136316" y="0"/>
                  </a:lnTo>
                  <a:lnTo>
                    <a:pt x="3136316" y="3554053"/>
                  </a:lnTo>
                  <a:lnTo>
                    <a:pt x="0" y="35540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33849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117078" y="0"/>
            <a:ext cx="3973354" cy="10287000"/>
          </a:xfrm>
          <a:custGeom>
            <a:avLst/>
            <a:gdLst/>
            <a:ahLst/>
            <a:cxnLst/>
            <a:rect r="r" b="b" t="t" l="l"/>
            <a:pathLst>
              <a:path h="10287000" w="3973354">
                <a:moveTo>
                  <a:pt x="0" y="0"/>
                </a:moveTo>
                <a:lnTo>
                  <a:pt x="3973354" y="0"/>
                </a:lnTo>
                <a:lnTo>
                  <a:pt x="39733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00728" y="5067300"/>
            <a:ext cx="8207117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Sequence Diagram - Student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4942" y="1887673"/>
            <a:ext cx="7536366" cy="142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07"/>
              </a:lnSpc>
            </a:pPr>
            <a:r>
              <a:rPr lang="en-US" sz="829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Introduction 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4942" y="2973182"/>
            <a:ext cx="9773519" cy="173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21"/>
              </a:lnSpc>
            </a:pPr>
            <a:r>
              <a:rPr lang="en-US" sz="1015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EDUKE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4942" y="5086350"/>
            <a:ext cx="16254270" cy="437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4"/>
              </a:lnSpc>
            </a:pPr>
            <a:r>
              <a:rPr lang="en-US" sz="25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Eduke is an </a:t>
            </a:r>
            <a:r>
              <a:rPr lang="en-US" sz="2510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AI-powered academic performance prediction and management system</a:t>
            </a:r>
            <a:r>
              <a:rPr lang="en-US" sz="25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designed to enhance the learning experience for students, teachers, and parents. By analyzing key academic metrics such as attendance, marks, and student behavior, Eduke provides data-driven insights to predict performance trends.</a:t>
            </a:r>
          </a:p>
          <a:p>
            <a:pPr algn="l">
              <a:lnSpc>
                <a:spcPts val="3514"/>
              </a:lnSpc>
            </a:pPr>
            <a:r>
              <a:rPr lang="en-US" sz="25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The platform incorporates </a:t>
            </a:r>
            <a:r>
              <a:rPr lang="en-US" sz="2510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AI-Based Performance Prediction</a:t>
            </a:r>
            <a:r>
              <a:rPr lang="en-US" sz="25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to assess student progress, an </a:t>
            </a:r>
            <a:r>
              <a:rPr lang="en-US" sz="2510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Automated Grading System </a:t>
            </a:r>
            <a:r>
              <a:rPr lang="en-US" sz="25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to streamline quiz and assessment evaluations, and an </a:t>
            </a:r>
            <a:r>
              <a:rPr lang="en-US" sz="2510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Advanced AI Chatbot</a:t>
            </a:r>
            <a:r>
              <a:rPr lang="en-US" sz="25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for academic guidance and query resolution. Additionally, Eduke features </a:t>
            </a:r>
            <a:r>
              <a:rPr lang="en-US" sz="2510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Auto-Generated Reports</a:t>
            </a:r>
            <a:r>
              <a:rPr lang="en-US" sz="25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for attendance and performance tracking and an </a:t>
            </a:r>
            <a:r>
              <a:rPr lang="en-US" sz="2510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Adaptive Learning System</a:t>
            </a:r>
            <a:r>
              <a:rPr lang="en-US" sz="25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that offers personalized study recommendations.</a:t>
            </a:r>
          </a:p>
          <a:p>
            <a:pPr algn="l">
              <a:lnSpc>
                <a:spcPts val="3514"/>
              </a:lnSpc>
            </a:pPr>
            <a:r>
              <a:rPr lang="en-US" sz="25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With seamless communication between students, teachers, and parents, Eduke aims to revolutionize how educational institutions monitor and improve student success.</a:t>
            </a:r>
          </a:p>
          <a:p>
            <a:pPr algn="l">
              <a:lnSpc>
                <a:spcPts val="3514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00728" y="5067300"/>
            <a:ext cx="8207117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Activity Diagram - Parent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687642" y="0"/>
            <a:ext cx="4883880" cy="10287000"/>
            <a:chOff x="0" y="0"/>
            <a:chExt cx="651184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3564840"/>
              <a:ext cx="6511840" cy="3104639"/>
            </a:xfrm>
            <a:custGeom>
              <a:avLst/>
              <a:gdLst/>
              <a:ahLst/>
              <a:cxnLst/>
              <a:rect r="r" b="b" t="t" l="l"/>
              <a:pathLst>
                <a:path h="3104639" w="6511840">
                  <a:moveTo>
                    <a:pt x="0" y="0"/>
                  </a:moveTo>
                  <a:lnTo>
                    <a:pt x="6511840" y="0"/>
                  </a:lnTo>
                  <a:lnTo>
                    <a:pt x="6511840" y="3104639"/>
                  </a:lnTo>
                  <a:lnTo>
                    <a:pt x="0" y="31046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137206" r="0" b="-749831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11840" cy="3564840"/>
            </a:xfrm>
            <a:custGeom>
              <a:avLst/>
              <a:gdLst/>
              <a:ahLst/>
              <a:cxnLst/>
              <a:rect r="r" b="b" t="t" l="l"/>
              <a:pathLst>
                <a:path h="3564840" w="6511840">
                  <a:moveTo>
                    <a:pt x="0" y="0"/>
                  </a:moveTo>
                  <a:lnTo>
                    <a:pt x="6511840" y="0"/>
                  </a:lnTo>
                  <a:lnTo>
                    <a:pt x="6511840" y="3564840"/>
                  </a:lnTo>
                  <a:lnTo>
                    <a:pt x="0" y="35648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759616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6669479"/>
              <a:ext cx="6511840" cy="3929150"/>
            </a:xfrm>
            <a:custGeom>
              <a:avLst/>
              <a:gdLst/>
              <a:ahLst/>
              <a:cxnLst/>
              <a:rect r="r" b="b" t="t" l="l"/>
              <a:pathLst>
                <a:path h="3929150" w="6511840">
                  <a:moveTo>
                    <a:pt x="0" y="0"/>
                  </a:moveTo>
                  <a:lnTo>
                    <a:pt x="6511840" y="0"/>
                  </a:lnTo>
                  <a:lnTo>
                    <a:pt x="6511840" y="3929149"/>
                  </a:lnTo>
                  <a:lnTo>
                    <a:pt x="0" y="39291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205173" r="0" b="-474739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10598628"/>
              <a:ext cx="6511840" cy="3117372"/>
            </a:xfrm>
            <a:custGeom>
              <a:avLst/>
              <a:gdLst/>
              <a:ahLst/>
              <a:cxnLst/>
              <a:rect r="r" b="b" t="t" l="l"/>
              <a:pathLst>
                <a:path h="3117372" w="6511840">
                  <a:moveTo>
                    <a:pt x="0" y="0"/>
                  </a:moveTo>
                  <a:lnTo>
                    <a:pt x="6511840" y="0"/>
                  </a:lnTo>
                  <a:lnTo>
                    <a:pt x="6511840" y="3117372"/>
                  </a:lnTo>
                  <a:lnTo>
                    <a:pt x="0" y="311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407353" r="0" b="-475652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00728" y="5067300"/>
            <a:ext cx="8207117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Activity Diagram - Parent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231142" y="0"/>
            <a:ext cx="5256658" cy="10287000"/>
            <a:chOff x="0" y="0"/>
            <a:chExt cx="7008877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3231247"/>
              <a:ext cx="7008877" cy="2484613"/>
            </a:xfrm>
            <a:custGeom>
              <a:avLst/>
              <a:gdLst/>
              <a:ahLst/>
              <a:cxnLst/>
              <a:rect r="r" b="b" t="t" l="l"/>
              <a:pathLst>
                <a:path h="2484613" w="7008877">
                  <a:moveTo>
                    <a:pt x="0" y="0"/>
                  </a:moveTo>
                  <a:lnTo>
                    <a:pt x="7008877" y="0"/>
                  </a:lnTo>
                  <a:lnTo>
                    <a:pt x="7008877" y="2484613"/>
                  </a:lnTo>
                  <a:lnTo>
                    <a:pt x="0" y="24846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845150" r="0" b="-382338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008877" cy="3231247"/>
            </a:xfrm>
            <a:custGeom>
              <a:avLst/>
              <a:gdLst/>
              <a:ahLst/>
              <a:cxnLst/>
              <a:rect r="r" b="b" t="t" l="l"/>
              <a:pathLst>
                <a:path h="3231247" w="7008877">
                  <a:moveTo>
                    <a:pt x="0" y="0"/>
                  </a:moveTo>
                  <a:lnTo>
                    <a:pt x="7008877" y="0"/>
                  </a:lnTo>
                  <a:lnTo>
                    <a:pt x="7008877" y="3231247"/>
                  </a:lnTo>
                  <a:lnTo>
                    <a:pt x="0" y="323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526469" r="0" b="-39428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5715860"/>
              <a:ext cx="7008877" cy="3681934"/>
            </a:xfrm>
            <a:custGeom>
              <a:avLst/>
              <a:gdLst/>
              <a:ahLst/>
              <a:cxnLst/>
              <a:rect r="r" b="b" t="t" l="l"/>
              <a:pathLst>
                <a:path h="3681934" w="7008877">
                  <a:moveTo>
                    <a:pt x="0" y="0"/>
                  </a:moveTo>
                  <a:lnTo>
                    <a:pt x="7008877" y="0"/>
                  </a:lnTo>
                  <a:lnTo>
                    <a:pt x="7008877" y="3681934"/>
                  </a:lnTo>
                  <a:lnTo>
                    <a:pt x="0" y="36819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658030" r="0" b="-137774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9397794"/>
              <a:ext cx="7008877" cy="4318206"/>
            </a:xfrm>
            <a:custGeom>
              <a:avLst/>
              <a:gdLst/>
              <a:ahLst/>
              <a:cxnLst/>
              <a:rect r="r" b="b" t="t" l="l"/>
              <a:pathLst>
                <a:path h="4318206" w="7008877">
                  <a:moveTo>
                    <a:pt x="0" y="0"/>
                  </a:moveTo>
                  <a:lnTo>
                    <a:pt x="7008877" y="0"/>
                  </a:lnTo>
                  <a:lnTo>
                    <a:pt x="7008877" y="4318206"/>
                  </a:lnTo>
                  <a:lnTo>
                    <a:pt x="0" y="43182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663811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120686" y="0"/>
            <a:ext cx="3651885" cy="10287000"/>
          </a:xfrm>
          <a:custGeom>
            <a:avLst/>
            <a:gdLst/>
            <a:ahLst/>
            <a:cxnLst/>
            <a:rect r="r" b="b" t="t" l="l"/>
            <a:pathLst>
              <a:path h="10287000" w="3651885">
                <a:moveTo>
                  <a:pt x="0" y="0"/>
                </a:moveTo>
                <a:lnTo>
                  <a:pt x="3651885" y="0"/>
                </a:lnTo>
                <a:lnTo>
                  <a:pt x="365188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00728" y="5067300"/>
            <a:ext cx="8207117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Sequence Diagram - Parent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"/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54942" y="2376999"/>
          <a:ext cx="14887975" cy="7355868"/>
        </p:xfrm>
        <a:graphic>
          <a:graphicData uri="http://schemas.openxmlformats.org/drawingml/2006/table">
            <a:tbl>
              <a:tblPr/>
              <a:tblGrid>
                <a:gridCol w="4209374"/>
                <a:gridCol w="3559533"/>
                <a:gridCol w="3559533"/>
                <a:gridCol w="3559533"/>
              </a:tblGrid>
              <a:tr h="11213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b="true" sz="2799" spc="58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COLUMN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b="true" sz="2799" spc="58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DATA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b="true" sz="2799" spc="58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CONSTRAINTS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b="true" sz="2799" spc="58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86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58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institution_id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58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58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PRIMARY KEY, AUTO_INCREMENT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58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Unique ID for institution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86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58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email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58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58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NULL, UNIQUE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58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Institution email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86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58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institution_name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58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58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58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Name of the institution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86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58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password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58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58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58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Institution's password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7986051" y="1215565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Table - Institution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354942" y="2205475"/>
          <a:ext cx="14887975" cy="7638759"/>
        </p:xfrm>
        <a:graphic>
          <a:graphicData uri="http://schemas.openxmlformats.org/drawingml/2006/table">
            <a:tbl>
              <a:tblPr/>
              <a:tblGrid>
                <a:gridCol w="3875848"/>
                <a:gridCol w="2961601"/>
                <a:gridCol w="4167815"/>
                <a:gridCol w="3882710"/>
              </a:tblGrid>
              <a:tr h="8230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COLUMN NAME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DATA TYPE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CONSTRAINTS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DESCRIPTION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45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PRIMARY KEY, AUTO_INCREMENT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Unique ID for the class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0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class_name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Name of the class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45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class_head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Teacher managing the class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0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email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NULL, UNIQUE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Class head's email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0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password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Class head's password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0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user_id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users.id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Links to the users table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45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institution_id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institution.institution_id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9"/>
                        </a:lnSpc>
                        <a:defRPr/>
                      </a:pPr>
                      <a:r>
                        <a:rPr lang="en-US" sz="22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Institution this class belongs to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7986051" y="1215565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Table - Classes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84593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5136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54942" y="2241542"/>
          <a:ext cx="14887975" cy="7872397"/>
        </p:xfrm>
        <a:graphic>
          <a:graphicData uri="http://schemas.openxmlformats.org/drawingml/2006/table">
            <a:tbl>
              <a:tblPr/>
              <a:tblGrid>
                <a:gridCol w="2858077"/>
                <a:gridCol w="2923870"/>
                <a:gridCol w="4502914"/>
                <a:gridCol w="4603114"/>
              </a:tblGrid>
              <a:tr h="8754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COLUMN NAME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DATA TYPE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CONSTRAINTS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DESCRIPTION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96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PRIMARY KEY, AUTO_INCREMENT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Unique subject ID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subject_name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Name of the subject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57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subject_head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Teacher responsible for the subject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email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NULL, UNIQUE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Subject head's email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password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Subject head's password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96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user_id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users.id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Links to the users table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96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class_obj_id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classes.id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Class this subject belongs to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7986051" y="1215565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Table - Subjects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354942" y="2207620"/>
          <a:ext cx="14887975" cy="7826676"/>
        </p:xfrm>
        <a:graphic>
          <a:graphicData uri="http://schemas.openxmlformats.org/drawingml/2006/table">
            <a:tbl>
              <a:tblPr/>
              <a:tblGrid>
                <a:gridCol w="3721994"/>
                <a:gridCol w="3721994"/>
                <a:gridCol w="3721994"/>
                <a:gridCol w="3721994"/>
              </a:tblGrid>
              <a:tr h="8938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COLUMN NAME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DATA TYPE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CONSTRAINTS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DESCRIPTION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17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id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PRIMARY KEY, AUTO_INCREMENT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Unique student ID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8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roll_no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VARCHAR(50)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UNIQUE, NOT NULL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Student's roll number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8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password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Student's password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8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name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Student's full name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17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class_obj_id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classes.id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Class student belongs to (Nullable)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8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user_id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users.id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Links to the users table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8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email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9"/>
                        </a:lnSpc>
                        <a:defRPr/>
                      </a:pPr>
                      <a:r>
                        <a:rPr lang="en-US" sz="214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NULL, UNIQUE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Student's email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7986051" y="1215565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Table - Students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354942" y="2356938"/>
          <a:ext cx="14887975" cy="7243579"/>
        </p:xfrm>
        <a:graphic>
          <a:graphicData uri="http://schemas.openxmlformats.org/drawingml/2006/table">
            <a:tbl>
              <a:tblPr/>
              <a:tblGrid>
                <a:gridCol w="3721994"/>
                <a:gridCol w="3721994"/>
                <a:gridCol w="3721994"/>
                <a:gridCol w="3721994"/>
              </a:tblGrid>
              <a:tr h="11248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COLUMN NAME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DATA TYPE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CONSTRAINTS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DESCRIPTION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7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PRIMARY KEY, AUTO_INCREMENT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Unique parent 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7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student_id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VARCHAR(50)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students.roll_no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Links to student using roll number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8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password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Parent's password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7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name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NULLABLE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Parent's name (NULL if not provided)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8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user_id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users.id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Links to the users table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7986051" y="1215565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Table - Parents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354942" y="2355915"/>
          <a:ext cx="14887975" cy="7284774"/>
        </p:xfrm>
        <a:graphic>
          <a:graphicData uri="http://schemas.openxmlformats.org/drawingml/2006/table">
            <a:tbl>
              <a:tblPr/>
              <a:tblGrid>
                <a:gridCol w="3721994"/>
                <a:gridCol w="3721994"/>
                <a:gridCol w="3721994"/>
                <a:gridCol w="3721994"/>
              </a:tblGrid>
              <a:tr h="14334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COLUMN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DATA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CONSTRAINTS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62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PRIMARY KEY, AUTO_INCREMENT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Unique mark entry 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62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student_id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students.id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Student's 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62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subject_id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subjects.id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Subject 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34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mark_percentage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DECIMAL(5,2)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Marks in percentage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7986051" y="1215565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Table - Marks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683492" y="1878795"/>
          <a:ext cx="16921015" cy="8020050"/>
        </p:xfrm>
        <a:graphic>
          <a:graphicData uri="http://schemas.openxmlformats.org/drawingml/2006/table">
            <a:tbl>
              <a:tblPr/>
              <a:tblGrid>
                <a:gridCol w="4230254"/>
                <a:gridCol w="4230254"/>
                <a:gridCol w="4230254"/>
                <a:gridCol w="4230254"/>
              </a:tblGrid>
              <a:tr h="8974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COLUMN NAME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DATA TYPE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CONSTRAINTS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DESCRIPTION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58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PRIMARY KEY, AUTO_INCREMENT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Unique attendance 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student_id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students.id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Student's 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subject_id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subjects.id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Subject 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attendance_date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DATE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Date of attendance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status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ENUM('present', 'absent')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Attendance status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58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created_at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TIMESTAMP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DEFAULT CURRENT_TIMESTAMP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Timestamp of message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hour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SMALLINT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Attendance Hour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7986051" y="1215565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Table - Attendance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4942" y="1787815"/>
            <a:ext cx="8237224" cy="113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15"/>
              </a:lnSpc>
            </a:pPr>
            <a:r>
              <a:rPr lang="en-US" sz="6653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Users of </a:t>
            </a:r>
            <a:r>
              <a:rPr lang="en-US" sz="6653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EDUKE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232426" y="3500087"/>
            <a:ext cx="1783213" cy="1783213"/>
          </a:xfrm>
          <a:custGeom>
            <a:avLst/>
            <a:gdLst/>
            <a:ahLst/>
            <a:cxnLst/>
            <a:rect r="r" b="b" t="t" l="l"/>
            <a:pathLst>
              <a:path h="1783213" w="1783213">
                <a:moveTo>
                  <a:pt x="0" y="0"/>
                </a:moveTo>
                <a:lnTo>
                  <a:pt x="1783213" y="0"/>
                </a:lnTo>
                <a:lnTo>
                  <a:pt x="1783213" y="1783213"/>
                </a:lnTo>
                <a:lnTo>
                  <a:pt x="0" y="17832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55589" y="3623250"/>
            <a:ext cx="1536887" cy="1536887"/>
          </a:xfrm>
          <a:custGeom>
            <a:avLst/>
            <a:gdLst/>
            <a:ahLst/>
            <a:cxnLst/>
            <a:rect r="r" b="b" t="t" l="l"/>
            <a:pathLst>
              <a:path h="1536887" w="1536887">
                <a:moveTo>
                  <a:pt x="0" y="0"/>
                </a:moveTo>
                <a:lnTo>
                  <a:pt x="1536887" y="0"/>
                </a:lnTo>
                <a:lnTo>
                  <a:pt x="1536887" y="1536887"/>
                </a:lnTo>
                <a:lnTo>
                  <a:pt x="0" y="15368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177447" y="3500087"/>
            <a:ext cx="1783213" cy="1783213"/>
          </a:xfrm>
          <a:custGeom>
            <a:avLst/>
            <a:gdLst/>
            <a:ahLst/>
            <a:cxnLst/>
            <a:rect r="r" b="b" t="t" l="l"/>
            <a:pathLst>
              <a:path h="1783213" w="1783213">
                <a:moveTo>
                  <a:pt x="0" y="0"/>
                </a:moveTo>
                <a:lnTo>
                  <a:pt x="1783213" y="0"/>
                </a:lnTo>
                <a:lnTo>
                  <a:pt x="1783213" y="1783213"/>
                </a:lnTo>
                <a:lnTo>
                  <a:pt x="0" y="17832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014560" y="3638484"/>
            <a:ext cx="2108987" cy="1506419"/>
          </a:xfrm>
          <a:custGeom>
            <a:avLst/>
            <a:gdLst/>
            <a:ahLst/>
            <a:cxnLst/>
            <a:rect r="r" b="b" t="t" l="l"/>
            <a:pathLst>
              <a:path h="1506419" w="2108987">
                <a:moveTo>
                  <a:pt x="0" y="0"/>
                </a:moveTo>
                <a:lnTo>
                  <a:pt x="2108987" y="0"/>
                </a:lnTo>
                <a:lnTo>
                  <a:pt x="2108987" y="1506419"/>
                </a:lnTo>
                <a:lnTo>
                  <a:pt x="0" y="150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786380" y="3500087"/>
            <a:ext cx="1783213" cy="1783213"/>
          </a:xfrm>
          <a:custGeom>
            <a:avLst/>
            <a:gdLst/>
            <a:ahLst/>
            <a:cxnLst/>
            <a:rect r="r" b="b" t="t" l="l"/>
            <a:pathLst>
              <a:path h="1783213" w="1783213">
                <a:moveTo>
                  <a:pt x="0" y="0"/>
                </a:moveTo>
                <a:lnTo>
                  <a:pt x="1783213" y="0"/>
                </a:lnTo>
                <a:lnTo>
                  <a:pt x="1783213" y="1783213"/>
                </a:lnTo>
                <a:lnTo>
                  <a:pt x="0" y="17832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550150" y="3591545"/>
            <a:ext cx="2255673" cy="1691755"/>
          </a:xfrm>
          <a:custGeom>
            <a:avLst/>
            <a:gdLst/>
            <a:ahLst/>
            <a:cxnLst/>
            <a:rect r="r" b="b" t="t" l="l"/>
            <a:pathLst>
              <a:path h="1691755" w="2255673">
                <a:moveTo>
                  <a:pt x="0" y="0"/>
                </a:moveTo>
                <a:lnTo>
                  <a:pt x="2255673" y="0"/>
                </a:lnTo>
                <a:lnTo>
                  <a:pt x="2255673" y="1691755"/>
                </a:lnTo>
                <a:lnTo>
                  <a:pt x="0" y="169175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27830" y="3545816"/>
            <a:ext cx="1783213" cy="1783213"/>
          </a:xfrm>
          <a:custGeom>
            <a:avLst/>
            <a:gdLst/>
            <a:ahLst/>
            <a:cxnLst/>
            <a:rect r="r" b="b" t="t" l="l"/>
            <a:pathLst>
              <a:path h="1783213" w="1783213">
                <a:moveTo>
                  <a:pt x="0" y="0"/>
                </a:moveTo>
                <a:lnTo>
                  <a:pt x="1783213" y="0"/>
                </a:lnTo>
                <a:lnTo>
                  <a:pt x="1783213" y="1783213"/>
                </a:lnTo>
                <a:lnTo>
                  <a:pt x="0" y="17832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81080" y="3553337"/>
            <a:ext cx="1676712" cy="1676712"/>
          </a:xfrm>
          <a:custGeom>
            <a:avLst/>
            <a:gdLst/>
            <a:ahLst/>
            <a:cxnLst/>
            <a:rect r="r" b="b" t="t" l="l"/>
            <a:pathLst>
              <a:path h="1676712" w="1676712">
                <a:moveTo>
                  <a:pt x="0" y="0"/>
                </a:moveTo>
                <a:lnTo>
                  <a:pt x="1676713" y="0"/>
                </a:lnTo>
                <a:lnTo>
                  <a:pt x="1676713" y="1676713"/>
                </a:lnTo>
                <a:lnTo>
                  <a:pt x="0" y="167671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641857" y="3500087"/>
            <a:ext cx="1783213" cy="1783213"/>
          </a:xfrm>
          <a:custGeom>
            <a:avLst/>
            <a:gdLst/>
            <a:ahLst/>
            <a:cxnLst/>
            <a:rect r="r" b="b" t="t" l="l"/>
            <a:pathLst>
              <a:path h="1783213" w="1783213">
                <a:moveTo>
                  <a:pt x="0" y="0"/>
                </a:moveTo>
                <a:lnTo>
                  <a:pt x="1783213" y="0"/>
                </a:lnTo>
                <a:lnTo>
                  <a:pt x="1783213" y="1783213"/>
                </a:lnTo>
                <a:lnTo>
                  <a:pt x="0" y="17832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478970" y="3638484"/>
            <a:ext cx="2108987" cy="1506419"/>
          </a:xfrm>
          <a:custGeom>
            <a:avLst/>
            <a:gdLst/>
            <a:ahLst/>
            <a:cxnLst/>
            <a:rect r="r" b="b" t="t" l="l"/>
            <a:pathLst>
              <a:path h="1506419" w="2108987">
                <a:moveTo>
                  <a:pt x="0" y="0"/>
                </a:moveTo>
                <a:lnTo>
                  <a:pt x="2108987" y="0"/>
                </a:lnTo>
                <a:lnTo>
                  <a:pt x="2108987" y="1506419"/>
                </a:lnTo>
                <a:lnTo>
                  <a:pt x="0" y="150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63604" y="5728177"/>
            <a:ext cx="2994840" cy="46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</a:pPr>
            <a:r>
              <a:rPr lang="en-US" b="true" sz="2688" spc="18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ADMIN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70634" y="6402148"/>
            <a:ext cx="2780780" cy="203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b="true" sz="1971" spc="41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Manages the system, adds and oversees classes and teachers, and ensures smooth operation of the platform.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155092" y="5728177"/>
            <a:ext cx="2994840" cy="46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</a:pPr>
            <a:r>
              <a:rPr lang="en-US" b="true" sz="2688" spc="18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CLASS HEAD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262122" y="6402148"/>
            <a:ext cx="2780780" cy="2378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b="true" sz="1971" spc="41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Acts as the primary teacher for a class, manages student records, assigns subjects, and communicates with students and parents.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646580" y="5728177"/>
            <a:ext cx="2994840" cy="46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</a:pPr>
            <a:r>
              <a:rPr lang="en-US" b="true" sz="2688" spc="18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SUBJECT HEAD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53610" y="6402148"/>
            <a:ext cx="2780780" cy="203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b="true" sz="1971" spc="41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Handles subject-specific activities, including assessments, study materials, and direct communication with students.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269475" y="5728177"/>
            <a:ext cx="2994840" cy="46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</a:pPr>
            <a:r>
              <a:rPr lang="en-US" b="true" sz="2688" spc="18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STUDENT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376505" y="6402148"/>
            <a:ext cx="2780780" cy="2378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b="true" sz="1971" spc="41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Accesses study materials, submits assignments, participates in quizzes, and communicates with teachers for academic guidance.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759615" y="5728177"/>
            <a:ext cx="2994840" cy="46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</a:pPr>
            <a:r>
              <a:rPr lang="en-US" b="true" sz="2688" spc="18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PARENT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866645" y="6402148"/>
            <a:ext cx="2780780" cy="203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b="true" sz="1971" spc="41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Monitors the student’s academic progress, attendance, and performance while staying connected with teachers for updates.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354942" y="2388660"/>
          <a:ext cx="14887975" cy="7447160"/>
        </p:xfrm>
        <a:graphic>
          <a:graphicData uri="http://schemas.openxmlformats.org/drawingml/2006/table">
            <a:tbl>
              <a:tblPr/>
              <a:tblGrid>
                <a:gridCol w="3721994"/>
                <a:gridCol w="2908073"/>
                <a:gridCol w="4133723"/>
                <a:gridCol w="4124185"/>
              </a:tblGrid>
              <a:tr h="7072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COLUMN NAME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DATA TYPE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CONSTRAINTS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DESCRIPTION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2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id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PRIMARY KEY, AUTO_INCREMENT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Unique evaluation ID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2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student_id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students.id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Student ID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2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subject_id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subjects.id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Subject being evaluated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2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study_time_rating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DOUBLE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Evaluation for study time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2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sleep_time_rating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DOUBLE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Evaluation for sleep habits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2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class_participation_rating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DOUBLE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Evaluation for class participation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1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academic_participation_rating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DOUBLE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Evaluation for academic activity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2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attendance_percentage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DOUBLE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Attendance percentage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2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marks_percentage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DOUBLE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Marks percentage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7986051" y="1215565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Table - Student_Evaluation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475509" y="2285423"/>
          <a:ext cx="14767408" cy="7265380"/>
        </p:xfrm>
        <a:graphic>
          <a:graphicData uri="http://schemas.openxmlformats.org/drawingml/2006/table">
            <a:tbl>
              <a:tblPr/>
              <a:tblGrid>
                <a:gridCol w="3691852"/>
                <a:gridCol w="3691852"/>
                <a:gridCol w="3691852"/>
                <a:gridCol w="3691852"/>
              </a:tblGrid>
              <a:tr h="11812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COLUMN NAME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DATA TYPE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CONSTRAINTS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DESCRIPTION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1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PRIMARY KEY, AUTO_INCREMENT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Unique chat message 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2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message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LONGTEXT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Message content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2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sender_id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users.id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Sender's user 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2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receiver_id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users.id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Receiver's user 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1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created_at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TIMESTAMP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DEFAULT CURRENT_TIMESTAMP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Timestamp of message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7986051" y="1215565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Table - Chat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354942" y="2392800"/>
          <a:ext cx="14887975" cy="5979675"/>
        </p:xfrm>
        <a:graphic>
          <a:graphicData uri="http://schemas.openxmlformats.org/drawingml/2006/table">
            <a:tbl>
              <a:tblPr/>
              <a:tblGrid>
                <a:gridCol w="3721994"/>
                <a:gridCol w="3721994"/>
                <a:gridCol w="3721994"/>
                <a:gridCol w="3721994"/>
              </a:tblGrid>
              <a:tr h="12668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53"/>
                        </a:lnSpc>
                        <a:defRPr/>
                      </a:pPr>
                      <a:r>
                        <a:rPr lang="en-US" b="true" sz="2252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COLUMN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53"/>
                        </a:lnSpc>
                        <a:defRPr/>
                      </a:pPr>
                      <a:r>
                        <a:rPr lang="en-US" b="true" sz="2252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DATA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53"/>
                        </a:lnSpc>
                        <a:defRPr/>
                      </a:pPr>
                      <a:r>
                        <a:rPr lang="en-US" b="true" sz="2252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CONSTRAINTS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53"/>
                        </a:lnSpc>
                        <a:defRPr/>
                      </a:pPr>
                      <a:r>
                        <a:rPr lang="en-US" b="true" sz="2252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3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53"/>
                        </a:lnSpc>
                        <a:defRPr/>
                      </a:pPr>
                      <a:r>
                        <a:rPr lang="en-US" sz="2252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53"/>
                        </a:lnSpc>
                        <a:defRPr/>
                      </a:pPr>
                      <a:r>
                        <a:rPr lang="en-US" sz="2252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53"/>
                        </a:lnSpc>
                        <a:defRPr/>
                      </a:pPr>
                      <a:r>
                        <a:rPr lang="en-US" sz="2252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PRIMARY KEY, AUTO_INCREMENT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53"/>
                        </a:lnSpc>
                        <a:defRPr/>
                      </a:pPr>
                      <a:r>
                        <a:rPr lang="en-US" sz="2252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Unique user 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8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53"/>
                        </a:lnSpc>
                        <a:defRPr/>
                      </a:pPr>
                      <a:r>
                        <a:rPr lang="en-US" sz="2252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role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53"/>
                        </a:lnSpc>
                        <a:defRPr/>
                      </a:pPr>
                      <a:r>
                        <a:rPr lang="en-US" sz="2252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ENUM('class_head', 'subject_head', 'student', 'parent')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53"/>
                        </a:lnSpc>
                        <a:defRPr/>
                      </a:pPr>
                      <a:r>
                        <a:rPr lang="en-US" sz="2252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53"/>
                        </a:lnSpc>
                        <a:defRPr/>
                      </a:pPr>
                      <a:r>
                        <a:rPr lang="en-US" sz="2252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User role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7986051" y="1215565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Table - Users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354942" y="2277081"/>
          <a:ext cx="14887975" cy="7157434"/>
        </p:xfrm>
        <a:graphic>
          <a:graphicData uri="http://schemas.openxmlformats.org/drawingml/2006/table">
            <a:tbl>
              <a:tblPr/>
              <a:tblGrid>
                <a:gridCol w="3721994"/>
                <a:gridCol w="3721994"/>
                <a:gridCol w="3721994"/>
                <a:gridCol w="3721994"/>
              </a:tblGrid>
              <a:tr h="13032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COLUMN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DATA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CONSTRAINTS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9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PRIMARY KEY, AUTO_INCREMENT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Unique quiz 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2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Name of the quiz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11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class_obj_id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classes.id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Class the quiz belongs to (Nullable)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9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subject_id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subjects.id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Subject the quiz belongs 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7986051" y="1215565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Table - Quizzes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475509" y="2254827"/>
          <a:ext cx="14767408" cy="7529496"/>
        </p:xfrm>
        <a:graphic>
          <a:graphicData uri="http://schemas.openxmlformats.org/drawingml/2006/table">
            <a:tbl>
              <a:tblPr/>
              <a:tblGrid>
                <a:gridCol w="3691852"/>
                <a:gridCol w="3691852"/>
                <a:gridCol w="3691852"/>
                <a:gridCol w="3691852"/>
              </a:tblGrid>
              <a:tr h="7987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COLUMN NAME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DATA TYPE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CONSTRAINTS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DESCRIPTION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3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id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PRIMARY KEY, AUTO_INCREMENT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Unique question ID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7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quiz_id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quizzes.id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Related quiz ID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7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question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LONGTEXT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Quiz question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7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option_a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Option 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7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option_b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Option B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7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option_c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Option C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7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option_d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VARCHAR(255)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Option D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7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correct_option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VARCHAR(1)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68"/>
                        </a:lnSpc>
                        <a:defRPr/>
                      </a:pPr>
                      <a:r>
                        <a:rPr lang="en-US" sz="2191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Correct answer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7986051" y="1215565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Table - Quiz_Questions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475509" y="2298642"/>
          <a:ext cx="14767408" cy="7102622"/>
        </p:xfrm>
        <a:graphic>
          <a:graphicData uri="http://schemas.openxmlformats.org/drawingml/2006/table">
            <a:tbl>
              <a:tblPr/>
              <a:tblGrid>
                <a:gridCol w="3691852"/>
                <a:gridCol w="3691852"/>
                <a:gridCol w="3691852"/>
                <a:gridCol w="3691852"/>
              </a:tblGrid>
              <a:tr h="12763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COLUMN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DATA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CONSTRAINTS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7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PRIMARY KEY, AUTO_INCREMENT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Unique response 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7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student_response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VARCHAR(1)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Student's selected answer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7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question_id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quiz_questions.id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Related quiz question 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1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student_id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students.id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Student who attempted the question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7986051" y="1215565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Table - Quiz_Response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730235" y="889044"/>
            <a:ext cx="546603" cy="202288"/>
            <a:chOff x="0" y="0"/>
            <a:chExt cx="219627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6273" cy="812800"/>
            </a:xfrm>
            <a:custGeom>
              <a:avLst/>
              <a:gdLst/>
              <a:ahLst/>
              <a:cxnLst/>
              <a:rect r="r" b="b" t="t" l="l"/>
              <a:pathLst>
                <a:path h="812800" w="2196273">
                  <a:moveTo>
                    <a:pt x="0" y="0"/>
                  </a:moveTo>
                  <a:lnTo>
                    <a:pt x="2196273" y="0"/>
                  </a:lnTo>
                  <a:lnTo>
                    <a:pt x="219627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196272" cy="831850"/>
            </a:xfrm>
            <a:prstGeom prst="rect">
              <a:avLst/>
            </a:prstGeom>
          </p:spPr>
          <p:txBody>
            <a:bodyPr anchor="ctr" rtlCol="false" tIns="7192" lIns="7192" bIns="7192" rIns="7192"/>
            <a:lstStyle/>
            <a:p>
              <a:pPr algn="ctr">
                <a:lnSpc>
                  <a:spcPts val="4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354942" y="2334425"/>
          <a:ext cx="14887975" cy="7264662"/>
        </p:xfrm>
        <a:graphic>
          <a:graphicData uri="http://schemas.openxmlformats.org/drawingml/2006/table">
            <a:tbl>
              <a:tblPr/>
              <a:tblGrid>
                <a:gridCol w="3721994"/>
                <a:gridCol w="3721994"/>
                <a:gridCol w="3721994"/>
                <a:gridCol w="3721994"/>
              </a:tblGrid>
              <a:tr h="11997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COLUMN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DATA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CONSTRAINTS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78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PRIMARY KEY, AUTO_INCREMENT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Unique announcement 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84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message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LONGTEXT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Announcement content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6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created_at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TIMESTAMP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DEFAULT CURRENT_TIMESTAMP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Time when the announcement was made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0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class_obj_id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classes.id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Class associated with the announcement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7986051" y="1215565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Table - Announcements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4" id="14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354942" y="2369122"/>
          <a:ext cx="14887975" cy="7534275"/>
        </p:xfrm>
        <a:graphic>
          <a:graphicData uri="http://schemas.openxmlformats.org/drawingml/2006/table">
            <a:tbl>
              <a:tblPr/>
              <a:tblGrid>
                <a:gridCol w="3721994"/>
                <a:gridCol w="3721994"/>
                <a:gridCol w="3721994"/>
                <a:gridCol w="3721994"/>
              </a:tblGrid>
              <a:tr h="7734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COLUMN NAME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DATA TYPE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CONSTRAINTS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41005F"/>
                          </a:solidFill>
                          <a:latin typeface="Mina Bold"/>
                          <a:ea typeface="Mina Bold"/>
                          <a:cs typeface="Mina Bold"/>
                          <a:sym typeface="Mina Bold"/>
                        </a:rPr>
                        <a:t>DESCRIPTION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id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PRIMARY KEY, AUTO_INCREMENT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Unique study material ID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file_url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LONGTEXT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NOT NULL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URL or path to the study material file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created_at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TIMESTAMP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DEFAULT CURRENT_TIMESTAMP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Timestamp when the material was uploaded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class_obj_id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classes.id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Class associated with the study material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subject_id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INT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FOREIGN KEY → subjects.id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Subject associated with the study material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announcement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LONGTEXT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NULLABLE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41005F"/>
                          </a:solidFill>
                          <a:latin typeface="Mina"/>
                          <a:ea typeface="Mina"/>
                          <a:cs typeface="Mina"/>
                          <a:sym typeface="Mina"/>
                        </a:rPr>
                        <a:t>Optional announcement or description</a:t>
                      </a:r>
                      <a:endParaRPr lang="en-US" sz="1100"/>
                    </a:p>
                  </a:txBody>
                  <a:tcPr marL="142875" marR="142875" marT="142875" marB="1428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7986051" y="1215565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Table - Study_Materials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8324" y="8964785"/>
            <a:ext cx="2663607" cy="844119"/>
            <a:chOff x="0" y="0"/>
            <a:chExt cx="3551476" cy="1125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0"/>
            <a:ext cx="18288000" cy="8389620"/>
          </a:xfrm>
          <a:custGeom>
            <a:avLst/>
            <a:gdLst/>
            <a:ahLst/>
            <a:cxnLst/>
            <a:rect r="r" b="b" t="t" l="l"/>
            <a:pathLst>
              <a:path h="8389620" w="18288000">
                <a:moveTo>
                  <a:pt x="0" y="0"/>
                </a:moveTo>
                <a:lnTo>
                  <a:pt x="18288000" y="0"/>
                </a:lnTo>
                <a:lnTo>
                  <a:pt x="18288000" y="8389620"/>
                </a:lnTo>
                <a:lnTo>
                  <a:pt x="0" y="838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9144000" y="9017129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Project Screenshots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8324" y="8964785"/>
            <a:ext cx="2663607" cy="844119"/>
            <a:chOff x="0" y="0"/>
            <a:chExt cx="3551476" cy="1125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0"/>
            <a:ext cx="18288000" cy="8343900"/>
          </a:xfrm>
          <a:custGeom>
            <a:avLst/>
            <a:gdLst/>
            <a:ahLst/>
            <a:cxnLst/>
            <a:rect r="r" b="b" t="t" l="l"/>
            <a:pathLst>
              <a:path h="8343900" w="18288000">
                <a:moveTo>
                  <a:pt x="0" y="0"/>
                </a:moveTo>
                <a:lnTo>
                  <a:pt x="18288000" y="0"/>
                </a:lnTo>
                <a:lnTo>
                  <a:pt x="18288000" y="8343900"/>
                </a:lnTo>
                <a:lnTo>
                  <a:pt x="0" y="8343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9017129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Project Screenshots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63463"/>
            <a:ext cx="18400823" cy="10350463"/>
          </a:xfrm>
          <a:custGeom>
            <a:avLst/>
            <a:gdLst/>
            <a:ahLst/>
            <a:cxnLst/>
            <a:rect r="r" b="b" t="t" l="l"/>
            <a:pathLst>
              <a:path h="10350463" w="18400823">
                <a:moveTo>
                  <a:pt x="0" y="0"/>
                </a:moveTo>
                <a:lnTo>
                  <a:pt x="18400823" y="0"/>
                </a:lnTo>
                <a:lnTo>
                  <a:pt x="18400823" y="10350463"/>
                </a:lnTo>
                <a:lnTo>
                  <a:pt x="0" y="103504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7134" y="8025750"/>
            <a:ext cx="2663607" cy="844119"/>
            <a:chOff x="0" y="0"/>
            <a:chExt cx="3551476" cy="1125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7134" y="9054260"/>
            <a:ext cx="4813818" cy="667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Class Diagram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8324" y="8964785"/>
            <a:ext cx="2663607" cy="844119"/>
            <a:chOff x="0" y="0"/>
            <a:chExt cx="3551476" cy="1125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0"/>
            <a:ext cx="18288000" cy="8275320"/>
          </a:xfrm>
          <a:custGeom>
            <a:avLst/>
            <a:gdLst/>
            <a:ahLst/>
            <a:cxnLst/>
            <a:rect r="r" b="b" t="t" l="l"/>
            <a:pathLst>
              <a:path h="8275320" w="18288000">
                <a:moveTo>
                  <a:pt x="0" y="0"/>
                </a:moveTo>
                <a:lnTo>
                  <a:pt x="18288000" y="0"/>
                </a:lnTo>
                <a:lnTo>
                  <a:pt x="18288000" y="8275320"/>
                </a:lnTo>
                <a:lnTo>
                  <a:pt x="0" y="8275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9017129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Project Screenshots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8324" y="8964785"/>
            <a:ext cx="2663607" cy="844119"/>
            <a:chOff x="0" y="0"/>
            <a:chExt cx="3551476" cy="1125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0"/>
            <a:ext cx="18288000" cy="8275320"/>
          </a:xfrm>
          <a:custGeom>
            <a:avLst/>
            <a:gdLst/>
            <a:ahLst/>
            <a:cxnLst/>
            <a:rect r="r" b="b" t="t" l="l"/>
            <a:pathLst>
              <a:path h="8275320" w="18288000">
                <a:moveTo>
                  <a:pt x="0" y="0"/>
                </a:moveTo>
                <a:lnTo>
                  <a:pt x="18288000" y="0"/>
                </a:lnTo>
                <a:lnTo>
                  <a:pt x="18288000" y="8275320"/>
                </a:lnTo>
                <a:lnTo>
                  <a:pt x="0" y="8275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9017129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Project Screenshots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8324" y="8964785"/>
            <a:ext cx="2663607" cy="844119"/>
            <a:chOff x="0" y="0"/>
            <a:chExt cx="3551476" cy="1125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0"/>
            <a:ext cx="18288000" cy="8252460"/>
          </a:xfrm>
          <a:custGeom>
            <a:avLst/>
            <a:gdLst/>
            <a:ahLst/>
            <a:cxnLst/>
            <a:rect r="r" b="b" t="t" l="l"/>
            <a:pathLst>
              <a:path h="8252460" w="18288000">
                <a:moveTo>
                  <a:pt x="0" y="0"/>
                </a:moveTo>
                <a:lnTo>
                  <a:pt x="18288000" y="0"/>
                </a:lnTo>
                <a:lnTo>
                  <a:pt x="18288000" y="8252460"/>
                </a:lnTo>
                <a:lnTo>
                  <a:pt x="0" y="82524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9017129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Project Screenshots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8324" y="8964785"/>
            <a:ext cx="2663607" cy="844119"/>
            <a:chOff x="0" y="0"/>
            <a:chExt cx="3551476" cy="1125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-26826"/>
            <a:ext cx="18288000" cy="8366760"/>
          </a:xfrm>
          <a:custGeom>
            <a:avLst/>
            <a:gdLst/>
            <a:ahLst/>
            <a:cxnLst/>
            <a:rect r="r" b="b" t="t" l="l"/>
            <a:pathLst>
              <a:path h="8366760" w="18288000">
                <a:moveTo>
                  <a:pt x="0" y="0"/>
                </a:moveTo>
                <a:lnTo>
                  <a:pt x="18288000" y="0"/>
                </a:lnTo>
                <a:lnTo>
                  <a:pt x="18288000" y="8366760"/>
                </a:lnTo>
                <a:lnTo>
                  <a:pt x="0" y="83667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9017129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Project Screenshots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8324" y="8964785"/>
            <a:ext cx="2663607" cy="844119"/>
            <a:chOff x="0" y="0"/>
            <a:chExt cx="3551476" cy="1125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0"/>
            <a:ext cx="18288000" cy="8046720"/>
          </a:xfrm>
          <a:custGeom>
            <a:avLst/>
            <a:gdLst/>
            <a:ahLst/>
            <a:cxnLst/>
            <a:rect r="r" b="b" t="t" l="l"/>
            <a:pathLst>
              <a:path h="8046720" w="18288000">
                <a:moveTo>
                  <a:pt x="0" y="0"/>
                </a:moveTo>
                <a:lnTo>
                  <a:pt x="18288000" y="0"/>
                </a:lnTo>
                <a:lnTo>
                  <a:pt x="18288000" y="8046720"/>
                </a:lnTo>
                <a:lnTo>
                  <a:pt x="0" y="8046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9017129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Project Screenshots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8324" y="8964785"/>
            <a:ext cx="2663607" cy="844119"/>
            <a:chOff x="0" y="0"/>
            <a:chExt cx="3551476" cy="1125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0"/>
            <a:ext cx="18288000" cy="8321040"/>
          </a:xfrm>
          <a:custGeom>
            <a:avLst/>
            <a:gdLst/>
            <a:ahLst/>
            <a:cxnLst/>
            <a:rect r="r" b="b" t="t" l="l"/>
            <a:pathLst>
              <a:path h="8321040" w="18288000">
                <a:moveTo>
                  <a:pt x="0" y="0"/>
                </a:moveTo>
                <a:lnTo>
                  <a:pt x="18288000" y="0"/>
                </a:lnTo>
                <a:lnTo>
                  <a:pt x="18288000" y="8321040"/>
                </a:lnTo>
                <a:lnTo>
                  <a:pt x="0" y="83210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9017129"/>
            <a:ext cx="825686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Project Screenshots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54942" y="3190429"/>
            <a:ext cx="15589252" cy="740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3635" indent="-281818" lvl="1">
              <a:lnSpc>
                <a:spcPts val="3915"/>
              </a:lnSpc>
              <a:buFont typeface="Arial"/>
              <a:buChar char="•"/>
            </a:pPr>
            <a:r>
              <a:rPr lang="en-US" b="true" sz="2610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Enhanced Security &amp; Role-Based Access: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Strengthening security measures with two-factor authentication and better role-based access controls.</a:t>
            </a:r>
          </a:p>
          <a:p>
            <a:pPr algn="l" marL="563635" indent="-281818" lvl="1">
              <a:lnSpc>
                <a:spcPts val="3915"/>
              </a:lnSpc>
              <a:buFont typeface="Arial"/>
              <a:buChar char="•"/>
            </a:pPr>
            <a:r>
              <a:rPr lang="en-US" b="true" sz="2610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Parent-Teacher Meeting Scheduler: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Allowing parents and teachers to schedule virtual or in-person meetings through the platform for better collaboration.</a:t>
            </a:r>
          </a:p>
          <a:p>
            <a:pPr algn="l" marL="563635" indent="-281818" lvl="1">
              <a:lnSpc>
                <a:spcPts val="3915"/>
              </a:lnSpc>
              <a:buFont typeface="Arial"/>
              <a:buChar char="•"/>
            </a:pPr>
            <a:r>
              <a:rPr lang="en-US" b="true" sz="2610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Mobile App Integration: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Developing a mobile application to provide seamless access to Eduke’s features on smartphones and tablets.</a:t>
            </a:r>
          </a:p>
          <a:p>
            <a:pPr algn="l" marL="563635" indent="-281818" lvl="1">
              <a:lnSpc>
                <a:spcPts val="3915"/>
              </a:lnSpc>
              <a:buFont typeface="Arial"/>
              <a:buChar char="•"/>
            </a:pPr>
            <a:r>
              <a:rPr lang="en-US" b="true" sz="2610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Multi-Language Support: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Expanding the platform to support multiple languages, making it accessible to a diverse range of users.</a:t>
            </a:r>
          </a:p>
          <a:p>
            <a:pPr algn="l" marL="563635" indent="-281818" lvl="1">
              <a:lnSpc>
                <a:spcPts val="3915"/>
              </a:lnSpc>
              <a:buFont typeface="Arial"/>
              <a:buChar char="•"/>
            </a:pPr>
            <a:r>
              <a:rPr lang="en-US" b="true" sz="2610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Handwritten Notes Recognition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: Integrating AI-based recognition to convert handwritten notes into digital format for easy access and sharing.</a:t>
            </a:r>
          </a:p>
          <a:p>
            <a:pPr algn="l" marL="563635" indent="-281818" lvl="1">
              <a:lnSpc>
                <a:spcPts val="3915"/>
              </a:lnSpc>
              <a:buFont typeface="Arial"/>
              <a:buChar char="•"/>
            </a:pPr>
            <a:r>
              <a:rPr lang="en-US" b="true" sz="2610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AI-Powered Study Planner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: Providing personalized study plans based on students’ performance, deadlines, and time availability.</a:t>
            </a:r>
          </a:p>
          <a:p>
            <a:pPr algn="l" marL="563635" indent="-281818" lvl="1">
              <a:lnSpc>
                <a:spcPts val="3915"/>
              </a:lnSpc>
              <a:buFont typeface="Arial"/>
              <a:buChar char="•"/>
            </a:pPr>
            <a:r>
              <a:rPr lang="en-US" b="true" sz="2610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Gamified Learning: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In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tro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d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u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cin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g 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in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t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e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r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act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ive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a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n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d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gam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i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f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i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ed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l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e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a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r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n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ing m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odul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e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s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t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o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k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e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ep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stud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e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n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t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s engag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ed 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whi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le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imp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r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ov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ing 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th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eir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 acade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m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ic p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e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rforma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n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ce</a:t>
            </a:r>
            <a:r>
              <a:rPr lang="en-US" sz="26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.</a:t>
            </a:r>
          </a:p>
          <a:p>
            <a:pPr algn="l">
              <a:lnSpc>
                <a:spcPts val="391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54942" y="1787815"/>
            <a:ext cx="13889878" cy="113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15"/>
              </a:lnSpc>
            </a:pPr>
            <a:r>
              <a:rPr lang="en-US" sz="6653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EDUKE </a:t>
            </a:r>
            <a:r>
              <a:rPr lang="en-US" sz="6653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Future Enhancements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788784" y="-2234568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4942" y="1887673"/>
            <a:ext cx="7536366" cy="141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07"/>
              </a:lnSpc>
            </a:pPr>
            <a:r>
              <a:rPr lang="en-US" sz="8290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4942" y="4016123"/>
            <a:ext cx="14092961" cy="4946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291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Eduke is an innovative AI-powered platform designed to enhance academic performance tracking and management. By integrating predictive analytics, real-time communication, and structured data management, it bridges the gap between students, teachers, and parents. With its user-friendly interface and intelligent features, Eduke empowers educational institutions to make data-driven decisions, ensuring better learning outcomes and academic success.</a:t>
            </a:r>
          </a:p>
          <a:p>
            <a:pPr algn="l">
              <a:lnSpc>
                <a:spcPts val="4365"/>
              </a:lnSpc>
            </a:pPr>
          </a:p>
          <a:p>
            <a:pPr algn="l">
              <a:lnSpc>
                <a:spcPts val="4365"/>
              </a:lnSpc>
            </a:pPr>
            <a:r>
              <a:rPr lang="en-US" sz="2910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Eduke transforms education through data-driven insights, fostering a smarter and more connected learning environment.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642001" y="-2255350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94213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4942" y="7225800"/>
            <a:ext cx="968884" cy="1000139"/>
          </a:xfrm>
          <a:custGeom>
            <a:avLst/>
            <a:gdLst/>
            <a:ahLst/>
            <a:cxnLst/>
            <a:rect r="r" b="b" t="t" l="l"/>
            <a:pathLst>
              <a:path h="1000139" w="968884">
                <a:moveTo>
                  <a:pt x="0" y="0"/>
                </a:moveTo>
                <a:lnTo>
                  <a:pt x="968885" y="0"/>
                </a:lnTo>
                <a:lnTo>
                  <a:pt x="968885" y="1000139"/>
                </a:lnTo>
                <a:lnTo>
                  <a:pt x="0" y="10001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5198" y="8478921"/>
            <a:ext cx="958629" cy="958629"/>
          </a:xfrm>
          <a:custGeom>
            <a:avLst/>
            <a:gdLst/>
            <a:ahLst/>
            <a:cxnLst/>
            <a:rect r="r" b="b" t="t" l="l"/>
            <a:pathLst>
              <a:path h="958629" w="958629">
                <a:moveTo>
                  <a:pt x="0" y="0"/>
                </a:moveTo>
                <a:lnTo>
                  <a:pt x="958629" y="0"/>
                </a:lnTo>
                <a:lnTo>
                  <a:pt x="958629" y="958629"/>
                </a:lnTo>
                <a:lnTo>
                  <a:pt x="0" y="9586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54942" y="1887673"/>
            <a:ext cx="7536366" cy="141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07"/>
              </a:lnSpc>
            </a:pPr>
            <a:r>
              <a:rPr lang="en-US" sz="8290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THANK YOU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4942" y="3877096"/>
            <a:ext cx="13541059" cy="270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We appreciate your time and interest in </a:t>
            </a:r>
          </a:p>
          <a:p>
            <a:pPr algn="l">
              <a:lnSpc>
                <a:spcPts val="8905"/>
              </a:lnSpc>
            </a:pPr>
            <a:r>
              <a:rPr lang="en-US" sz="6361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EDUKE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An Academic Performance Prediction and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Management System.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92376" y="7262605"/>
            <a:ext cx="6298932" cy="834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5"/>
              </a:lnSpc>
            </a:pPr>
            <a:r>
              <a:rPr lang="en-US" sz="2761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For GitHub Repository</a:t>
            </a:r>
          </a:p>
          <a:p>
            <a:pPr algn="l">
              <a:lnSpc>
                <a:spcPts val="2885"/>
              </a:lnSpc>
            </a:pPr>
            <a:r>
              <a:rPr lang="en-US" sz="2061" u="sng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  <a:hlinkClick r:id="rId9" tooltip="http://www.github.com/theRealSain/eduke"/>
              </a:rPr>
              <a:t>www.github.com/theRealSain/eduke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92376" y="8517371"/>
            <a:ext cx="6298932" cy="834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5"/>
              </a:lnSpc>
            </a:pPr>
            <a:r>
              <a:rPr lang="en-US" sz="2761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</a:rPr>
              <a:t>Contact</a:t>
            </a:r>
          </a:p>
          <a:p>
            <a:pPr algn="l">
              <a:lnSpc>
                <a:spcPts val="2885"/>
              </a:lnSpc>
            </a:pPr>
            <a:r>
              <a:rPr lang="en-US" sz="2061" u="sng">
                <a:solidFill>
                  <a:srgbClr val="41005F"/>
                </a:solidFill>
                <a:latin typeface="Mina"/>
                <a:ea typeface="Mina"/>
                <a:cs typeface="Mina"/>
                <a:sym typeface="Mina"/>
                <a:hlinkClick r:id="rId10" tooltip="mailto:sainsaburaj@depaul.edu.in"/>
              </a:rPr>
              <a:t>sainsaburaj@depaul.edu.in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354942" y="725415"/>
            <a:ext cx="2663607" cy="844119"/>
            <a:chOff x="0" y="0"/>
            <a:chExt cx="3551476" cy="112549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3552173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5906" y="65197"/>
            <a:ext cx="18056189" cy="10156606"/>
          </a:xfrm>
          <a:custGeom>
            <a:avLst/>
            <a:gdLst/>
            <a:ahLst/>
            <a:cxnLst/>
            <a:rect r="r" b="b" t="t" l="l"/>
            <a:pathLst>
              <a:path h="10156606" w="18056189">
                <a:moveTo>
                  <a:pt x="0" y="0"/>
                </a:moveTo>
                <a:lnTo>
                  <a:pt x="18056188" y="0"/>
                </a:lnTo>
                <a:lnTo>
                  <a:pt x="18056188" y="10156606"/>
                </a:lnTo>
                <a:lnTo>
                  <a:pt x="0" y="10156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7134" y="8025750"/>
            <a:ext cx="2663607" cy="844119"/>
            <a:chOff x="0" y="0"/>
            <a:chExt cx="3551476" cy="11254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87134" y="9054260"/>
            <a:ext cx="4813818" cy="667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Use Case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189112" y="0"/>
            <a:ext cx="5388096" cy="10287000"/>
          </a:xfrm>
          <a:custGeom>
            <a:avLst/>
            <a:gdLst/>
            <a:ahLst/>
            <a:cxnLst/>
            <a:rect r="r" b="b" t="t" l="l"/>
            <a:pathLst>
              <a:path h="10287000" w="5388096">
                <a:moveTo>
                  <a:pt x="0" y="0"/>
                </a:moveTo>
                <a:lnTo>
                  <a:pt x="5388096" y="0"/>
                </a:lnTo>
                <a:lnTo>
                  <a:pt x="53880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215162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64574" y="5067300"/>
            <a:ext cx="587942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Activity Diagram - Admin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264574" y="5067300"/>
            <a:ext cx="587942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Activity Diagram - Admin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410704" y="0"/>
            <a:ext cx="5446492" cy="10287000"/>
            <a:chOff x="0" y="0"/>
            <a:chExt cx="7261989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61989" cy="6660789"/>
            </a:xfrm>
            <a:custGeom>
              <a:avLst/>
              <a:gdLst/>
              <a:ahLst/>
              <a:cxnLst/>
              <a:rect r="r" b="b" t="t" l="l"/>
              <a:pathLst>
                <a:path h="6660789" w="7261989">
                  <a:moveTo>
                    <a:pt x="0" y="0"/>
                  </a:moveTo>
                  <a:lnTo>
                    <a:pt x="7261989" y="0"/>
                  </a:lnTo>
                  <a:lnTo>
                    <a:pt x="7261989" y="6660789"/>
                  </a:lnTo>
                  <a:lnTo>
                    <a:pt x="0" y="66607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208403" r="0" b="-347618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6660789"/>
              <a:ext cx="7261989" cy="7055211"/>
            </a:xfrm>
            <a:custGeom>
              <a:avLst/>
              <a:gdLst/>
              <a:ahLst/>
              <a:cxnLst/>
              <a:rect r="r" b="b" t="t" l="l"/>
              <a:pathLst>
                <a:path h="7055211" w="7261989">
                  <a:moveTo>
                    <a:pt x="0" y="0"/>
                  </a:moveTo>
                  <a:lnTo>
                    <a:pt x="7261989" y="0"/>
                  </a:lnTo>
                  <a:lnTo>
                    <a:pt x="7261989" y="7055211"/>
                  </a:lnTo>
                  <a:lnTo>
                    <a:pt x="0" y="70552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309159" r="0" b="-210187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264574" y="5067300"/>
            <a:ext cx="587942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Activity Diagram - Admin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368933" y="0"/>
            <a:ext cx="5491879" cy="10287000"/>
            <a:chOff x="0" y="0"/>
            <a:chExt cx="7322505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322505" cy="6871256"/>
            </a:xfrm>
            <a:custGeom>
              <a:avLst/>
              <a:gdLst/>
              <a:ahLst/>
              <a:cxnLst/>
              <a:rect r="r" b="b" t="t" l="l"/>
              <a:pathLst>
                <a:path h="6871256" w="7322505">
                  <a:moveTo>
                    <a:pt x="0" y="0"/>
                  </a:moveTo>
                  <a:lnTo>
                    <a:pt x="7322505" y="0"/>
                  </a:lnTo>
                  <a:lnTo>
                    <a:pt x="7322505" y="6871256"/>
                  </a:lnTo>
                  <a:lnTo>
                    <a:pt x="0" y="68712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424185" r="0" b="-117041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6871256"/>
              <a:ext cx="7322505" cy="6844744"/>
            </a:xfrm>
            <a:custGeom>
              <a:avLst/>
              <a:gdLst/>
              <a:ahLst/>
              <a:cxnLst/>
              <a:rect r="r" b="b" t="t" l="l"/>
              <a:pathLst>
                <a:path h="6844744" w="7322505">
                  <a:moveTo>
                    <a:pt x="0" y="0"/>
                  </a:moveTo>
                  <a:lnTo>
                    <a:pt x="7322505" y="0"/>
                  </a:lnTo>
                  <a:lnTo>
                    <a:pt x="7322505" y="6844744"/>
                  </a:lnTo>
                  <a:lnTo>
                    <a:pt x="0" y="68447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54371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558578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8358834" y="-2032351"/>
            <a:ext cx="12998433" cy="14351703"/>
            <a:chOff x="0" y="0"/>
            <a:chExt cx="3423456" cy="3779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23455" cy="3779872"/>
            </a:xfrm>
            <a:custGeom>
              <a:avLst/>
              <a:gdLst/>
              <a:ahLst/>
              <a:cxnLst/>
              <a:rect r="r" b="b" t="t" l="l"/>
              <a:pathLst>
                <a:path h="3779872" w="3423455">
                  <a:moveTo>
                    <a:pt x="0" y="0"/>
                  </a:moveTo>
                  <a:lnTo>
                    <a:pt x="3423455" y="0"/>
                  </a:lnTo>
                  <a:lnTo>
                    <a:pt x="3423455" y="3779872"/>
                  </a:lnTo>
                  <a:lnTo>
                    <a:pt x="0" y="3779872"/>
                  </a:lnTo>
                  <a:close/>
                </a:path>
              </a:pathLst>
            </a:custGeom>
            <a:gradFill rotWithShape="true">
              <a:gsLst>
                <a:gs pos="0">
                  <a:srgbClr val="9A76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23456" cy="381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83" y="3880470"/>
            <a:ext cx="2663607" cy="844119"/>
            <a:chOff x="0" y="0"/>
            <a:chExt cx="3551476" cy="1125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9462"/>
              <a:ext cx="1074776" cy="1066030"/>
            </a:xfrm>
            <a:custGeom>
              <a:avLst/>
              <a:gdLst/>
              <a:ahLst/>
              <a:cxnLst/>
              <a:rect r="r" b="b" t="t" l="l"/>
              <a:pathLst>
                <a:path h="1066030" w="1074776">
                  <a:moveTo>
                    <a:pt x="0" y="0"/>
                  </a:moveTo>
                  <a:lnTo>
                    <a:pt x="1074776" y="0"/>
                  </a:lnTo>
                  <a:lnTo>
                    <a:pt x="1074776" y="1066030"/>
                  </a:lnTo>
                  <a:lnTo>
                    <a:pt x="0" y="1066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2700000">
              <a:off x="500390" y="218172"/>
              <a:ext cx="728804" cy="269717"/>
              <a:chOff x="0" y="0"/>
              <a:chExt cx="219627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962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196273">
                    <a:moveTo>
                      <a:pt x="0" y="0"/>
                    </a:moveTo>
                    <a:lnTo>
                      <a:pt x="2196273" y="0"/>
                    </a:lnTo>
                    <a:lnTo>
                      <a:pt x="2196273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2196272" cy="831850"/>
              </a:xfrm>
              <a:prstGeom prst="rect">
                <a:avLst/>
              </a:prstGeom>
            </p:spPr>
            <p:txBody>
              <a:bodyPr anchor="ctr" rtlCol="false" tIns="7192" lIns="7192" bIns="7192" rIns="7192"/>
              <a:lstStyle/>
              <a:p>
                <a:pPr algn="ctr">
                  <a:lnSpc>
                    <a:spcPts val="424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4792" y="-17782"/>
              <a:ext cx="2686684" cy="112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98"/>
                </a:lnSpc>
                <a:spcBef>
                  <a:spcPct val="0"/>
                </a:spcBef>
              </a:pPr>
              <a:r>
                <a:rPr lang="en-US" sz="5070" spc="638">
                  <a:solidFill>
                    <a:srgbClr val="41005F"/>
                  </a:solidFill>
                  <a:latin typeface="Guerrilla"/>
                  <a:ea typeface="Guerrilla"/>
                  <a:cs typeface="Guerrilla"/>
                  <a:sym typeface="Guerrilla"/>
                </a:rPr>
                <a:t>eduke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702820" y="0"/>
            <a:ext cx="4937760" cy="10287000"/>
          </a:xfrm>
          <a:custGeom>
            <a:avLst/>
            <a:gdLst/>
            <a:ahLst/>
            <a:cxnLst/>
            <a:rect r="r" b="b" t="t" l="l"/>
            <a:pathLst>
              <a:path h="10287000" w="4937760">
                <a:moveTo>
                  <a:pt x="0" y="0"/>
                </a:moveTo>
                <a:lnTo>
                  <a:pt x="4937760" y="0"/>
                </a:lnTo>
                <a:lnTo>
                  <a:pt x="49377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64574" y="5067300"/>
            <a:ext cx="5879426" cy="6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8" b="true">
                <a:solidFill>
                  <a:srgbClr val="41005F"/>
                </a:solidFill>
                <a:latin typeface="Mina Bold"/>
                <a:ea typeface="Mina Bold"/>
                <a:cs typeface="Mina Bold"/>
                <a:sym typeface="Mina Bold"/>
              </a:rPr>
              <a:t>Sequnce Diagram - Admin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604830" y="1585280"/>
            <a:ext cx="7116440" cy="7116440"/>
          </a:xfrm>
          <a:custGeom>
            <a:avLst/>
            <a:gdLst/>
            <a:ahLst/>
            <a:cxnLst/>
            <a:rect r="r" b="b" t="t" l="l"/>
            <a:pathLst>
              <a:path h="7116440" w="7116440">
                <a:moveTo>
                  <a:pt x="0" y="0"/>
                </a:moveTo>
                <a:lnTo>
                  <a:pt x="7116440" y="0"/>
                </a:lnTo>
                <a:lnTo>
                  <a:pt x="7116440" y="7116440"/>
                </a:lnTo>
                <a:lnTo>
                  <a:pt x="0" y="711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DAGgwiFUoAk</dc:identifier>
  <dcterms:modified xsi:type="dcterms:W3CDTF">2011-08-01T06:04:30Z</dcterms:modified>
  <cp:revision>1</cp:revision>
  <dc:title>EDUKE Review 2</dc:title>
</cp:coreProperties>
</file>