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1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71082" y="2933700"/>
            <a:ext cx="6001836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F59E0B"/>
                </a:solidFill>
              </a:defRPr>
            </a:pPr>
            <a:r>
              <a:rPr sz="4000" dirty="0"/>
              <a:t>PARTNERSHIP DI SUCCESSO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41148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1F2937"/>
                </a:solidFill>
              </a:defRPr>
            </a:pPr>
            <a:r>
              <a:rPr dirty="0"/>
              <a:t>Il Futuro del Kitesurf in Calabria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81684" y="5302359"/>
            <a:ext cx="418063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0EA5E9"/>
                </a:solidFill>
              </a:defRPr>
            </a:pPr>
            <a:r>
              <a:rPr dirty="0"/>
              <a:t>📍 </a:t>
            </a:r>
            <a:r>
              <a:rPr lang="en-GB" dirty="0"/>
              <a:t>A.S.D. Shaka </a:t>
            </a:r>
            <a:r>
              <a:rPr lang="en-GB" dirty="0" err="1"/>
              <a:t>Kitersuf</a:t>
            </a:r>
            <a:r>
              <a:rPr lang="en-GB" dirty="0"/>
              <a:t> Punta </a:t>
            </a:r>
            <a:r>
              <a:rPr lang="en-GB" dirty="0" err="1"/>
              <a:t>Pellaro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92A5AF-2902-DC04-DF05-98F1BD3BF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5275" y="667331"/>
            <a:ext cx="3193450" cy="20758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EA0E956-B4BE-DE8F-6345-FFC89907D281}"/>
              </a:ext>
            </a:extLst>
          </p:cNvPr>
          <p:cNvSpPr txBox="1"/>
          <p:nvPr/>
        </p:nvSpPr>
        <p:spPr>
          <a:xfrm>
            <a:off x="4723979" y="6524823"/>
            <a:ext cx="50423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400">
                <a:solidFill>
                  <a:srgbClr val="1F2937"/>
                </a:solidFill>
              </a:defRPr>
            </a:pPr>
            <a:r>
              <a:rPr lang="en-GB" sz="1400" i="1" dirty="0"/>
              <a:t>Sebastiano Michele Militti – Kite School Manager</a:t>
            </a:r>
            <a:endParaRPr sz="1400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122415-C804-F3B4-1DF9-9332F7622C7F}"/>
              </a:ext>
            </a:extLst>
          </p:cNvPr>
          <p:cNvSpPr txBox="1"/>
          <p:nvPr/>
        </p:nvSpPr>
        <p:spPr>
          <a:xfrm>
            <a:off x="0" y="6524822"/>
            <a:ext cx="21467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400">
                <a:solidFill>
                  <a:srgbClr val="1F2937"/>
                </a:solidFill>
              </a:defRPr>
            </a:pPr>
            <a:r>
              <a:rPr lang="en-GB" sz="1400" i="1" dirty="0"/>
              <a:t>shakakitesurf@gmail.com</a:t>
            </a:r>
            <a:endParaRPr sz="1400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66998" y="325369"/>
            <a:ext cx="3276451" cy="19568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600" b="1">
                <a:solidFill>
                  <a:srgbClr val="1E40AF"/>
                </a:solidFill>
              </a:defRPr>
            </a:pPr>
            <a:r>
              <a:rPr lang="en-US" sz="4000" dirty="0">
                <a:latin typeface="+mj-lt"/>
                <a:ea typeface="+mj-ea"/>
                <a:cs typeface="+mj-cs"/>
              </a:rPr>
              <a:t>UN CENTRO D'ECCELLENZA MONDIALE</a:t>
            </a: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60" y="2586994"/>
            <a:ext cx="2606040" cy="18288"/>
          </a:xfrm>
          <a:custGeom>
            <a:avLst/>
            <a:gdLst>
              <a:gd name="connsiteX0" fmla="*/ 0 w 2606040"/>
              <a:gd name="connsiteY0" fmla="*/ 0 h 18288"/>
              <a:gd name="connsiteX1" fmla="*/ 625450 w 2606040"/>
              <a:gd name="connsiteY1" fmla="*/ 0 h 18288"/>
              <a:gd name="connsiteX2" fmla="*/ 1224839 w 2606040"/>
              <a:gd name="connsiteY2" fmla="*/ 0 h 18288"/>
              <a:gd name="connsiteX3" fmla="*/ 1824228 w 2606040"/>
              <a:gd name="connsiteY3" fmla="*/ 0 h 18288"/>
              <a:gd name="connsiteX4" fmla="*/ 2606040 w 2606040"/>
              <a:gd name="connsiteY4" fmla="*/ 0 h 18288"/>
              <a:gd name="connsiteX5" fmla="*/ 2606040 w 2606040"/>
              <a:gd name="connsiteY5" fmla="*/ 18288 h 18288"/>
              <a:gd name="connsiteX6" fmla="*/ 1902409 w 2606040"/>
              <a:gd name="connsiteY6" fmla="*/ 18288 h 18288"/>
              <a:gd name="connsiteX7" fmla="*/ 1276960 w 2606040"/>
              <a:gd name="connsiteY7" fmla="*/ 18288 h 18288"/>
              <a:gd name="connsiteX8" fmla="*/ 677570 w 2606040"/>
              <a:gd name="connsiteY8" fmla="*/ 18288 h 18288"/>
              <a:gd name="connsiteX9" fmla="*/ 0 w 2606040"/>
              <a:gd name="connsiteY9" fmla="*/ 18288 h 18288"/>
              <a:gd name="connsiteX10" fmla="*/ 0 w 2606040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6040" h="18288" fill="none" extrusionOk="0">
                <a:moveTo>
                  <a:pt x="0" y="0"/>
                </a:moveTo>
                <a:cubicBezTo>
                  <a:pt x="266776" y="-600"/>
                  <a:pt x="322756" y="3201"/>
                  <a:pt x="625450" y="0"/>
                </a:cubicBezTo>
                <a:cubicBezTo>
                  <a:pt x="928144" y="-3201"/>
                  <a:pt x="968141" y="9269"/>
                  <a:pt x="1224839" y="0"/>
                </a:cubicBezTo>
                <a:cubicBezTo>
                  <a:pt x="1481537" y="-9269"/>
                  <a:pt x="1569059" y="21947"/>
                  <a:pt x="1824228" y="0"/>
                </a:cubicBezTo>
                <a:cubicBezTo>
                  <a:pt x="2079397" y="-21947"/>
                  <a:pt x="2326053" y="-10194"/>
                  <a:pt x="2606040" y="0"/>
                </a:cubicBezTo>
                <a:cubicBezTo>
                  <a:pt x="2605462" y="4771"/>
                  <a:pt x="2606793" y="12323"/>
                  <a:pt x="2606040" y="18288"/>
                </a:cubicBezTo>
                <a:cubicBezTo>
                  <a:pt x="2256758" y="31410"/>
                  <a:pt x="2173673" y="-12878"/>
                  <a:pt x="1902409" y="18288"/>
                </a:cubicBezTo>
                <a:cubicBezTo>
                  <a:pt x="1631145" y="49454"/>
                  <a:pt x="1461378" y="5466"/>
                  <a:pt x="1276960" y="18288"/>
                </a:cubicBezTo>
                <a:cubicBezTo>
                  <a:pt x="1092542" y="31110"/>
                  <a:pt x="890442" y="13213"/>
                  <a:pt x="677570" y="18288"/>
                </a:cubicBezTo>
                <a:cubicBezTo>
                  <a:pt x="464698" y="23364"/>
                  <a:pt x="187648" y="35837"/>
                  <a:pt x="0" y="18288"/>
                </a:cubicBezTo>
                <a:cubicBezTo>
                  <a:pt x="841" y="12879"/>
                  <a:pt x="-726" y="3977"/>
                  <a:pt x="0" y="0"/>
                </a:cubicBezTo>
                <a:close/>
              </a:path>
              <a:path w="2606040" h="18288" stroke="0" extrusionOk="0">
                <a:moveTo>
                  <a:pt x="0" y="0"/>
                </a:moveTo>
                <a:cubicBezTo>
                  <a:pt x="197231" y="3803"/>
                  <a:pt x="358914" y="-9291"/>
                  <a:pt x="599389" y="0"/>
                </a:cubicBezTo>
                <a:cubicBezTo>
                  <a:pt x="839864" y="9291"/>
                  <a:pt x="979371" y="8509"/>
                  <a:pt x="1303020" y="0"/>
                </a:cubicBezTo>
                <a:cubicBezTo>
                  <a:pt x="1626669" y="-8509"/>
                  <a:pt x="1726300" y="7440"/>
                  <a:pt x="1876349" y="0"/>
                </a:cubicBezTo>
                <a:cubicBezTo>
                  <a:pt x="2026398" y="-7440"/>
                  <a:pt x="2430712" y="17957"/>
                  <a:pt x="2606040" y="0"/>
                </a:cubicBezTo>
                <a:cubicBezTo>
                  <a:pt x="2605426" y="8857"/>
                  <a:pt x="2606544" y="13619"/>
                  <a:pt x="2606040" y="18288"/>
                </a:cubicBezTo>
                <a:cubicBezTo>
                  <a:pt x="2393024" y="2241"/>
                  <a:pt x="2191161" y="39259"/>
                  <a:pt x="1980590" y="18288"/>
                </a:cubicBezTo>
                <a:cubicBezTo>
                  <a:pt x="1770019" y="-2683"/>
                  <a:pt x="1476440" y="36114"/>
                  <a:pt x="1276960" y="18288"/>
                </a:cubicBezTo>
                <a:cubicBezTo>
                  <a:pt x="1077480" y="463"/>
                  <a:pt x="880988" y="42125"/>
                  <a:pt x="651510" y="18288"/>
                </a:cubicBezTo>
                <a:cubicBezTo>
                  <a:pt x="422032" y="-5549"/>
                  <a:pt x="130744" y="-1947"/>
                  <a:pt x="0" y="18288"/>
                </a:cubicBezTo>
                <a:cubicBezTo>
                  <a:pt x="-487" y="10816"/>
                  <a:pt x="-839" y="605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66997" y="2881561"/>
            <a:ext cx="5137691" cy="3369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rgbClr val="1F2937"/>
                </a:solidFill>
              </a:defRPr>
            </a:pPr>
            <a:r>
              <a:rPr lang="en-US" sz="1600" dirty="0"/>
              <a:t>🏆 Centro con </a:t>
            </a:r>
            <a:r>
              <a:rPr lang="en-US" sz="1600" dirty="0" err="1"/>
              <a:t>istruttori</a:t>
            </a:r>
            <a:r>
              <a:rPr lang="en-US" sz="1600" dirty="0"/>
              <a:t> IKO </a:t>
            </a:r>
            <a:r>
              <a:rPr lang="en-US" sz="1600" dirty="0" err="1"/>
              <a:t>Certificati</a:t>
            </a:r>
            <a:endParaRPr lang="en-US" sz="1600" dirty="0"/>
          </a:p>
          <a:p>
            <a:pPr indent="-228600" defTabSz="9144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rgbClr val="1F2937"/>
                </a:solidFill>
              </a:defRPr>
            </a:pPr>
            <a:r>
              <a:rPr lang="en-US" sz="1600" dirty="0"/>
              <a:t>💨 300 </a:t>
            </a:r>
            <a:r>
              <a:rPr lang="en-US" sz="1600" dirty="0" err="1"/>
              <a:t>giorni</a:t>
            </a:r>
            <a:r>
              <a:rPr lang="en-US" sz="1600" dirty="0"/>
              <a:t> di </a:t>
            </a:r>
            <a:r>
              <a:rPr lang="en-US" sz="1600" dirty="0" err="1"/>
              <a:t>vento</a:t>
            </a:r>
            <a:r>
              <a:rPr lang="en-US" sz="1600" dirty="0"/>
              <a:t> </a:t>
            </a:r>
            <a:r>
              <a:rPr lang="en-US" sz="1600" dirty="0" err="1"/>
              <a:t>perfetto</a:t>
            </a:r>
            <a:r>
              <a:rPr lang="en-US" sz="1600" dirty="0"/>
              <a:t> </a:t>
            </a:r>
            <a:r>
              <a:rPr lang="en-US" sz="1600" dirty="0" err="1"/>
              <a:t>all'anno</a:t>
            </a:r>
            <a:endParaRPr lang="en-US" sz="1600" dirty="0"/>
          </a:p>
          <a:p>
            <a:pPr indent="-228600" defTabSz="9144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rgbClr val="1F2937"/>
                </a:solidFill>
              </a:defRPr>
            </a:pPr>
            <a:r>
              <a:rPr lang="en-US" sz="1600" dirty="0"/>
              <a:t>👥 </a:t>
            </a:r>
            <a:r>
              <a:rPr lang="en-US" sz="1600" dirty="0" err="1"/>
              <a:t>Eventi</a:t>
            </a:r>
            <a:r>
              <a:rPr lang="en-US" sz="1600" dirty="0"/>
              <a:t> </a:t>
            </a:r>
            <a:r>
              <a:rPr lang="en-US" sz="1600" dirty="0" err="1"/>
              <a:t>Sociali</a:t>
            </a:r>
            <a:r>
              <a:rPr lang="en-US" sz="1600" dirty="0"/>
              <a:t> e </a:t>
            </a:r>
            <a:r>
              <a:rPr lang="en-US" sz="1600" dirty="0" err="1"/>
              <a:t>Musicali</a:t>
            </a:r>
            <a:endParaRPr lang="en-US" sz="1600" dirty="0"/>
          </a:p>
          <a:p>
            <a:pPr indent="-228600" defTabSz="9144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rgbClr val="1F2937"/>
                </a:solidFill>
              </a:defRPr>
            </a:pPr>
            <a:r>
              <a:rPr lang="en-US" sz="1600" dirty="0"/>
              <a:t>🌋 Vista </a:t>
            </a:r>
            <a:r>
              <a:rPr lang="en-US" sz="1600" dirty="0" err="1"/>
              <a:t>mozzafiato</a:t>
            </a:r>
            <a:r>
              <a:rPr lang="en-US" sz="1600" dirty="0"/>
              <a:t> </a:t>
            </a:r>
            <a:r>
              <a:rPr lang="en-US" sz="1600" dirty="0" err="1"/>
              <a:t>su</a:t>
            </a:r>
            <a:r>
              <a:rPr lang="en-US" sz="1600" dirty="0"/>
              <a:t> Sicilia ed Etna</a:t>
            </a:r>
          </a:p>
          <a:p>
            <a:pPr indent="-228600" defTabSz="9144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rgbClr val="1F2937"/>
                </a:solidFill>
              </a:defRPr>
            </a:pPr>
            <a:r>
              <a:rPr lang="en-US" sz="1600" dirty="0"/>
              <a:t>🏄‍♂️ Spot </a:t>
            </a:r>
            <a:r>
              <a:rPr lang="en-US" sz="1600" dirty="0" err="1"/>
              <a:t>riconosciuto</a:t>
            </a:r>
            <a:r>
              <a:rPr lang="en-US" sz="1600" dirty="0"/>
              <a:t> da </a:t>
            </a:r>
            <a:r>
              <a:rPr lang="en-US" sz="1600" dirty="0" err="1"/>
              <a:t>campioni</a:t>
            </a:r>
            <a:r>
              <a:rPr lang="en-US" sz="1600" dirty="0"/>
              <a:t> </a:t>
            </a:r>
            <a:r>
              <a:rPr lang="en-US" sz="1600" dirty="0" err="1"/>
              <a:t>mondiali</a:t>
            </a:r>
            <a:endParaRPr lang="en-US" sz="1600" dirty="0"/>
          </a:p>
          <a:p>
            <a:pPr indent="-228600" defTabSz="9144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rgbClr val="1F2937"/>
                </a:solidFill>
              </a:defRPr>
            </a:pPr>
            <a:r>
              <a:rPr lang="en-US" sz="1600" dirty="0"/>
              <a:t>💨 </a:t>
            </a:r>
            <a:r>
              <a:rPr lang="en-US" sz="1600" dirty="0" err="1"/>
              <a:t>Inaugurazione</a:t>
            </a:r>
            <a:r>
              <a:rPr lang="en-US" sz="1600" dirty="0"/>
              <a:t> </a:t>
            </a:r>
            <a:r>
              <a:rPr lang="en-US" sz="1600" dirty="0" err="1"/>
              <a:t>nel</a:t>
            </a:r>
            <a:r>
              <a:rPr lang="en-US" sz="1600" dirty="0"/>
              <a:t> 2025 del Parco del Vento</a:t>
            </a:r>
          </a:p>
          <a:p>
            <a:pPr indent="-228600" defTabSz="9144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rgbClr val="1F2937"/>
                </a:solidFill>
              </a:defRPr>
            </a:pPr>
            <a:r>
              <a:rPr lang="en-US" sz="1600" dirty="0"/>
              <a:t>📍 A soli 7km </a:t>
            </a:r>
            <a:r>
              <a:rPr lang="en-US" sz="1600" dirty="0" err="1"/>
              <a:t>dall'aeroporto</a:t>
            </a:r>
            <a:r>
              <a:rPr lang="en-US" sz="1600" dirty="0"/>
              <a:t> di Reggio Calabria</a:t>
            </a:r>
          </a:p>
          <a:p>
            <a:pPr indent="-228600" defTabSz="9144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rgbClr val="1F2937"/>
                </a:solidFill>
              </a:defRPr>
            </a:pPr>
            <a:r>
              <a:rPr lang="en-US" sz="1600" dirty="0"/>
              <a:t>📍 A 130km </a:t>
            </a:r>
            <a:r>
              <a:rPr lang="en-US" sz="1600" dirty="0" err="1"/>
              <a:t>dall'aeroporto</a:t>
            </a:r>
            <a:r>
              <a:rPr lang="en-US" sz="1600" dirty="0"/>
              <a:t> di Lamezia Terme</a:t>
            </a:r>
          </a:p>
          <a:p>
            <a:pPr indent="-228600" defTabSz="9144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rgbClr val="1F2937"/>
                </a:solidFill>
              </a:defRPr>
            </a:pPr>
            <a:endParaRPr lang="en-US" sz="105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B8E8A78-BCB5-099C-1D34-CAC8CEB116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02"/>
          <a:stretch>
            <a:fillRect/>
          </a:stretch>
        </p:blipFill>
        <p:spPr>
          <a:xfrm>
            <a:off x="4708017" y="10"/>
            <a:ext cx="4913757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B2EAF8-632C-2445-C8D0-300DB2F25D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7" name="Rectangle 2066">
            <a:extLst>
              <a:ext uri="{FF2B5EF4-FFF2-40B4-BE49-F238E27FC236}">
                <a16:creationId xmlns:a16="http://schemas.microsoft.com/office/drawing/2014/main" id="{99F1FFA9-D672-408C-9220-ADEEC6ABD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ADA609-F52B-9C0E-B24E-721CC296B454}"/>
              </a:ext>
            </a:extLst>
          </p:cNvPr>
          <p:cNvSpPr txBox="1"/>
          <p:nvPr/>
        </p:nvSpPr>
        <p:spPr>
          <a:xfrm>
            <a:off x="628650" y="365125"/>
            <a:ext cx="2862072" cy="1938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600" b="1">
                <a:solidFill>
                  <a:srgbClr val="1E40AF"/>
                </a:solidFill>
              </a:defRPr>
            </a:pPr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 SHAKA IN NUMERI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CFAFF6-10E4-49D2-C140-8E0BEF39F12F}"/>
              </a:ext>
            </a:extLst>
          </p:cNvPr>
          <p:cNvSpPr txBox="1"/>
          <p:nvPr/>
        </p:nvSpPr>
        <p:spPr>
          <a:xfrm>
            <a:off x="228600" y="2482589"/>
            <a:ext cx="4261104" cy="3694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rgbClr val="1F2937"/>
                </a:solidFill>
              </a:defRPr>
            </a:pPr>
            <a:r>
              <a:rPr lang="en-US" sz="1600" dirty="0"/>
              <a:t>🍹 Bar 🍝 Ristorante 🍕 Pizzeria </a:t>
            </a:r>
          </a:p>
          <a:p>
            <a:pPr indent="-228600" defTabSz="9144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rgbClr val="1F2937"/>
                </a:solidFill>
              </a:defRPr>
            </a:pPr>
            <a:r>
              <a:rPr lang="en-US" sz="1600" dirty="0"/>
              <a:t>🕒 </a:t>
            </a:r>
            <a:r>
              <a:rPr lang="en-US" sz="1600" dirty="0" err="1"/>
              <a:t>Aperto</a:t>
            </a:r>
            <a:r>
              <a:rPr lang="en-US" sz="1600" dirty="0"/>
              <a:t> </a:t>
            </a:r>
            <a:r>
              <a:rPr lang="en-US" sz="1600" dirty="0" err="1"/>
              <a:t>dalla</a:t>
            </a:r>
            <a:r>
              <a:rPr lang="en-US" sz="1600" dirty="0"/>
              <a:t> Mattina </a:t>
            </a:r>
            <a:r>
              <a:rPr lang="en-US" sz="1600" dirty="0" err="1"/>
              <a:t>alla</a:t>
            </a:r>
            <a:r>
              <a:rPr lang="en-US" sz="1600" dirty="0"/>
              <a:t> Sera</a:t>
            </a:r>
          </a:p>
          <a:p>
            <a:pPr indent="-228600" defTabSz="9144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rgbClr val="1F2937"/>
                </a:solidFill>
              </a:defRPr>
            </a:pPr>
            <a:r>
              <a:rPr lang="en-US" sz="1600" dirty="0"/>
              <a:t>🎵 </a:t>
            </a:r>
            <a:r>
              <a:rPr lang="en-US" sz="1600" dirty="0" err="1"/>
              <a:t>Eventi</a:t>
            </a:r>
            <a:r>
              <a:rPr lang="en-US" sz="1600" dirty="0"/>
              <a:t> </a:t>
            </a:r>
            <a:r>
              <a:rPr lang="en-US" sz="1600" dirty="0" err="1"/>
              <a:t>Musicali</a:t>
            </a:r>
            <a:endParaRPr lang="en-US" sz="1600" dirty="0"/>
          </a:p>
          <a:p>
            <a:pPr indent="-228600" defTabSz="9144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rgbClr val="1F2937"/>
                </a:solidFill>
              </a:defRPr>
            </a:pPr>
            <a:r>
              <a:rPr lang="en-US" sz="1600" dirty="0"/>
              <a:t>🤸‍♀️ </a:t>
            </a:r>
            <a:r>
              <a:rPr lang="en-US" sz="1600" dirty="0" err="1"/>
              <a:t>Eventi</a:t>
            </a:r>
            <a:r>
              <a:rPr lang="en-US" sz="1600" dirty="0"/>
              <a:t> </a:t>
            </a:r>
            <a:r>
              <a:rPr lang="en-US" sz="1600" dirty="0" err="1"/>
              <a:t>Sportivi</a:t>
            </a:r>
            <a:endParaRPr lang="en-US" sz="1600" dirty="0"/>
          </a:p>
          <a:p>
            <a:pPr indent="-228600" defTabSz="9144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rgbClr val="1F2937"/>
                </a:solidFill>
              </a:defRPr>
            </a:pPr>
            <a:r>
              <a:rPr lang="en-US" sz="1600" dirty="0"/>
              <a:t>👥 50.000+ </a:t>
            </a:r>
            <a:r>
              <a:rPr lang="en-US" sz="1600" dirty="0" err="1"/>
              <a:t>Visite</a:t>
            </a:r>
            <a:r>
              <a:rPr lang="en-US" sz="1600" dirty="0"/>
              <a:t> </a:t>
            </a:r>
            <a:r>
              <a:rPr lang="en-US" sz="1600" dirty="0" err="1"/>
              <a:t>Fisiche</a:t>
            </a:r>
            <a:endParaRPr lang="en-US" sz="1600" dirty="0"/>
          </a:p>
          <a:p>
            <a:pPr indent="-228600" defTabSz="9144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rgbClr val="1F2937"/>
                </a:solidFill>
              </a:defRPr>
            </a:pPr>
            <a:r>
              <a:rPr lang="en-US" sz="1600" dirty="0"/>
              <a:t>📱1.000.000+ </a:t>
            </a:r>
            <a:r>
              <a:rPr lang="en-US" sz="1600" dirty="0" err="1"/>
              <a:t>Visualizzazioni</a:t>
            </a:r>
            <a:r>
              <a:rPr lang="en-US" sz="1600" dirty="0"/>
              <a:t> </a:t>
            </a:r>
            <a:r>
              <a:rPr lang="en-US" sz="1600" dirty="0" err="1"/>
              <a:t>su</a:t>
            </a:r>
            <a:r>
              <a:rPr lang="en-US" sz="1600" dirty="0"/>
              <a:t> Instagram</a:t>
            </a:r>
          </a:p>
          <a:p>
            <a:pPr indent="-228600" defTabSz="9144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rgbClr val="1F2937"/>
                </a:solidFill>
              </a:defRPr>
            </a:pPr>
            <a:r>
              <a:rPr lang="en-US" sz="1600" dirty="0"/>
              <a:t>🥂 10.000+ </a:t>
            </a:r>
            <a:r>
              <a:rPr lang="en-US" sz="1600" dirty="0" err="1"/>
              <a:t>Interazioni</a:t>
            </a:r>
            <a:endParaRPr lang="en-US" sz="1600" dirty="0"/>
          </a:p>
          <a:p>
            <a:pPr indent="-228600" defTabSz="9144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rgbClr val="1F2937"/>
                </a:solidFill>
              </a:defRPr>
            </a:pPr>
            <a:r>
              <a:rPr lang="en-US" sz="1600" dirty="0"/>
              <a:t>📊 10.000 Follower </a:t>
            </a:r>
            <a:r>
              <a:rPr lang="en-US" sz="1600" dirty="0" err="1"/>
              <a:t>reali</a:t>
            </a:r>
            <a:r>
              <a:rPr lang="en-US" sz="1600" dirty="0"/>
              <a:t> sui </a:t>
            </a:r>
            <a:r>
              <a:rPr lang="en-US" sz="1600" dirty="0" err="1"/>
              <a:t>nostri</a:t>
            </a:r>
            <a:r>
              <a:rPr lang="en-US" sz="1600" dirty="0"/>
              <a:t> social</a:t>
            </a:r>
          </a:p>
          <a:p>
            <a:pPr indent="-228600" defTabSz="9144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rgbClr val="1F2937"/>
                </a:solidFill>
              </a:defRPr>
            </a:pPr>
            <a:endParaRPr lang="en-US" sz="1600" dirty="0"/>
          </a:p>
        </p:txBody>
      </p:sp>
      <p:pic>
        <p:nvPicPr>
          <p:cNvPr id="2052" name="Picture 4" descr="Eventi | Shaka Punta Pellaro">
            <a:extLst>
              <a:ext uri="{FF2B5EF4-FFF2-40B4-BE49-F238E27FC236}">
                <a16:creationId xmlns:a16="http://schemas.microsoft.com/office/drawing/2014/main" id="{4C735DC9-EB13-42EE-EA1C-E96A53462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7" b="3"/>
          <a:stretch>
            <a:fillRect/>
          </a:stretch>
        </p:blipFill>
        <p:spPr bwMode="auto">
          <a:xfrm>
            <a:off x="4119372" y="-4"/>
            <a:ext cx="5024628" cy="3694372"/>
          </a:xfrm>
          <a:custGeom>
            <a:avLst/>
            <a:gdLst/>
            <a:ahLst/>
            <a:cxnLst/>
            <a:rect l="l" t="t" r="r" b="b"/>
            <a:pathLst>
              <a:path w="7287684" h="3694372">
                <a:moveTo>
                  <a:pt x="1047969" y="0"/>
                </a:moveTo>
                <a:lnTo>
                  <a:pt x="7287684" y="0"/>
                </a:lnTo>
                <a:lnTo>
                  <a:pt x="7287684" y="814388"/>
                </a:lnTo>
                <a:lnTo>
                  <a:pt x="7287684" y="3694372"/>
                </a:lnTo>
                <a:lnTo>
                  <a:pt x="471411" y="3694372"/>
                </a:lnTo>
                <a:lnTo>
                  <a:pt x="470992" y="3686621"/>
                </a:lnTo>
                <a:cubicBezTo>
                  <a:pt x="458999" y="3642419"/>
                  <a:pt x="427907" y="3602236"/>
                  <a:pt x="376383" y="3554015"/>
                </a:cubicBezTo>
                <a:cubicBezTo>
                  <a:pt x="315976" y="3500438"/>
                  <a:pt x="255568" y="3454003"/>
                  <a:pt x="170288" y="3407569"/>
                </a:cubicBezTo>
                <a:cubicBezTo>
                  <a:pt x="365723" y="3382565"/>
                  <a:pt x="163181" y="3296841"/>
                  <a:pt x="230695" y="3243263"/>
                </a:cubicBezTo>
                <a:cubicBezTo>
                  <a:pt x="369276" y="3221831"/>
                  <a:pt x="479431" y="3393282"/>
                  <a:pt x="667759" y="3343275"/>
                </a:cubicBezTo>
                <a:cubicBezTo>
                  <a:pt x="440344" y="3196828"/>
                  <a:pt x="184501" y="3150393"/>
                  <a:pt x="17493" y="2953940"/>
                </a:cubicBezTo>
                <a:cubicBezTo>
                  <a:pt x="56580" y="2911078"/>
                  <a:pt x="95667" y="2953940"/>
                  <a:pt x="127647" y="2936081"/>
                </a:cubicBezTo>
                <a:cubicBezTo>
                  <a:pt x="127647" y="2925365"/>
                  <a:pt x="500751" y="2993232"/>
                  <a:pt x="522071" y="2714625"/>
                </a:cubicBezTo>
                <a:cubicBezTo>
                  <a:pt x="529178" y="2714625"/>
                  <a:pt x="536285" y="2714625"/>
                  <a:pt x="543391" y="2703909"/>
                </a:cubicBezTo>
                <a:cubicBezTo>
                  <a:pt x="582478" y="2664619"/>
                  <a:pt x="546945" y="2571750"/>
                  <a:pt x="610905" y="2564606"/>
                </a:cubicBezTo>
                <a:cubicBezTo>
                  <a:pt x="681973" y="2557462"/>
                  <a:pt x="749487" y="2525315"/>
                  <a:pt x="824107" y="2543175"/>
                </a:cubicBezTo>
                <a:cubicBezTo>
                  <a:pt x="880961" y="2557462"/>
                  <a:pt x="941368" y="2575322"/>
                  <a:pt x="1001776" y="2575322"/>
                </a:cubicBezTo>
                <a:cubicBezTo>
                  <a:pt x="1065736" y="2575322"/>
                  <a:pt x="1154570" y="2696766"/>
                  <a:pt x="1193658" y="2536031"/>
                </a:cubicBezTo>
                <a:cubicBezTo>
                  <a:pt x="1193658" y="2528888"/>
                  <a:pt x="1303812" y="2546747"/>
                  <a:pt x="1364219" y="2553891"/>
                </a:cubicBezTo>
                <a:cubicBezTo>
                  <a:pt x="1413966" y="2561035"/>
                  <a:pt x="1474374" y="2593181"/>
                  <a:pt x="1509907" y="2528888"/>
                </a:cubicBezTo>
                <a:cubicBezTo>
                  <a:pt x="1527674" y="2489596"/>
                  <a:pt x="1442393" y="2418159"/>
                  <a:pt x="1367772" y="2411015"/>
                </a:cubicBezTo>
                <a:cubicBezTo>
                  <a:pt x="1300259" y="2403872"/>
                  <a:pt x="1232745" y="2396728"/>
                  <a:pt x="1168784" y="2411015"/>
                </a:cubicBezTo>
                <a:cubicBezTo>
                  <a:pt x="1090610" y="2428875"/>
                  <a:pt x="1047969" y="2400300"/>
                  <a:pt x="1026649" y="2336007"/>
                </a:cubicBezTo>
                <a:cubicBezTo>
                  <a:pt x="1001776" y="2268141"/>
                  <a:pt x="955582" y="2232422"/>
                  <a:pt x="891621" y="2200275"/>
                </a:cubicBezTo>
                <a:cubicBezTo>
                  <a:pt x="735273" y="2121694"/>
                  <a:pt x="586032" y="2028825"/>
                  <a:pt x="415470" y="1982390"/>
                </a:cubicBezTo>
                <a:cubicBezTo>
                  <a:pt x="383490" y="1975246"/>
                  <a:pt x="344403" y="1960959"/>
                  <a:pt x="330189" y="1900238"/>
                </a:cubicBezTo>
                <a:cubicBezTo>
                  <a:pt x="792127" y="1993106"/>
                  <a:pt x="1211424" y="2232422"/>
                  <a:pt x="1687576" y="2218135"/>
                </a:cubicBezTo>
                <a:cubicBezTo>
                  <a:pt x="1559654" y="2143125"/>
                  <a:pt x="1406860" y="2139554"/>
                  <a:pt x="1268278" y="2085975"/>
                </a:cubicBezTo>
                <a:cubicBezTo>
                  <a:pt x="1367772" y="2046685"/>
                  <a:pt x="1460160" y="2089547"/>
                  <a:pt x="1552548" y="2110978"/>
                </a:cubicBezTo>
                <a:cubicBezTo>
                  <a:pt x="1630722" y="2128837"/>
                  <a:pt x="1701789" y="2132410"/>
                  <a:pt x="1708896" y="2021681"/>
                </a:cubicBezTo>
                <a:cubicBezTo>
                  <a:pt x="1708896" y="2010965"/>
                  <a:pt x="1708896" y="2003821"/>
                  <a:pt x="1708896" y="1993106"/>
                </a:cubicBezTo>
                <a:cubicBezTo>
                  <a:pt x="1680469" y="1946672"/>
                  <a:pt x="1641382" y="1925240"/>
                  <a:pt x="1591635" y="1910953"/>
                </a:cubicBezTo>
                <a:cubicBezTo>
                  <a:pt x="1563208" y="1903809"/>
                  <a:pt x="1524121" y="1889522"/>
                  <a:pt x="1524121" y="1857375"/>
                </a:cubicBezTo>
                <a:cubicBezTo>
                  <a:pt x="1527674" y="1735931"/>
                  <a:pt x="1431733" y="1700212"/>
                  <a:pt x="1339346" y="1664493"/>
                </a:cubicBezTo>
                <a:cubicBezTo>
                  <a:pt x="1389093" y="1603772"/>
                  <a:pt x="1431733" y="1646635"/>
                  <a:pt x="1470820" y="1643062"/>
                </a:cubicBezTo>
                <a:cubicBezTo>
                  <a:pt x="1495694" y="1639491"/>
                  <a:pt x="1520567" y="1635919"/>
                  <a:pt x="1520567" y="1603772"/>
                </a:cubicBezTo>
                <a:cubicBezTo>
                  <a:pt x="1520567" y="1578769"/>
                  <a:pt x="1509907" y="1546622"/>
                  <a:pt x="1485034" y="1546622"/>
                </a:cubicBezTo>
                <a:cubicBezTo>
                  <a:pt x="1328686" y="1543050"/>
                  <a:pt x="1239851" y="1371600"/>
                  <a:pt x="1076396" y="1371600"/>
                </a:cubicBezTo>
                <a:cubicBezTo>
                  <a:pt x="976902" y="1371600"/>
                  <a:pt x="1126144" y="1275159"/>
                  <a:pt x="1044416" y="1235869"/>
                </a:cubicBezTo>
                <a:cubicBezTo>
                  <a:pt x="1026649" y="1225153"/>
                  <a:pt x="1094163" y="1210866"/>
                  <a:pt x="1122590" y="1214437"/>
                </a:cubicBezTo>
                <a:cubicBezTo>
                  <a:pt x="1151017" y="1218009"/>
                  <a:pt x="1175891" y="1243013"/>
                  <a:pt x="1211424" y="1225153"/>
                </a:cubicBezTo>
                <a:cubicBezTo>
                  <a:pt x="1229191" y="1160860"/>
                  <a:pt x="1182997" y="1135856"/>
                  <a:pt x="1140357" y="1117997"/>
                </a:cubicBezTo>
                <a:cubicBezTo>
                  <a:pt x="1047969" y="1075135"/>
                  <a:pt x="955582" y="1025129"/>
                  <a:pt x="852534" y="1010841"/>
                </a:cubicBezTo>
                <a:cubicBezTo>
                  <a:pt x="817001" y="1007269"/>
                  <a:pt x="795680" y="989409"/>
                  <a:pt x="799234" y="953690"/>
                </a:cubicBezTo>
                <a:cubicBezTo>
                  <a:pt x="806340" y="907256"/>
                  <a:pt x="841874" y="921544"/>
                  <a:pt x="870301" y="925115"/>
                </a:cubicBezTo>
                <a:cubicBezTo>
                  <a:pt x="888068" y="928688"/>
                  <a:pt x="905835" y="939403"/>
                  <a:pt x="923602" y="914400"/>
                </a:cubicBezTo>
                <a:cubicBezTo>
                  <a:pt x="611794" y="724198"/>
                  <a:pt x="409919" y="684684"/>
                  <a:pt x="132090" y="589415"/>
                </a:cubicBezTo>
                <a:lnTo>
                  <a:pt x="31922" y="552917"/>
                </a:lnTo>
                <a:lnTo>
                  <a:pt x="26859" y="541335"/>
                </a:lnTo>
                <a:cubicBezTo>
                  <a:pt x="20137" y="534929"/>
                  <a:pt x="8953" y="532232"/>
                  <a:pt x="0" y="527681"/>
                </a:cubicBezTo>
                <a:cubicBezTo>
                  <a:pt x="5969" y="516305"/>
                  <a:pt x="7617" y="502963"/>
                  <a:pt x="17905" y="493550"/>
                </a:cubicBezTo>
                <a:cubicBezTo>
                  <a:pt x="23947" y="488022"/>
                  <a:pt x="35344" y="487159"/>
                  <a:pt x="44763" y="486724"/>
                </a:cubicBezTo>
                <a:lnTo>
                  <a:pt x="165722" y="483650"/>
                </a:lnTo>
                <a:lnTo>
                  <a:pt x="193385" y="498723"/>
                </a:lnTo>
                <a:cubicBezTo>
                  <a:pt x="210263" y="511671"/>
                  <a:pt x="227142" y="525066"/>
                  <a:pt x="315976" y="535781"/>
                </a:cubicBezTo>
                <a:cubicBezTo>
                  <a:pt x="401257" y="546497"/>
                  <a:pt x="479431" y="582216"/>
                  <a:pt x="575372" y="525066"/>
                </a:cubicBezTo>
                <a:cubicBezTo>
                  <a:pt x="639332" y="485775"/>
                  <a:pt x="742380" y="528637"/>
                  <a:pt x="820554" y="560785"/>
                </a:cubicBezTo>
                <a:cubicBezTo>
                  <a:pt x="884515" y="589360"/>
                  <a:pt x="948475" y="596503"/>
                  <a:pt x="1033756" y="560785"/>
                </a:cubicBezTo>
                <a:cubicBezTo>
                  <a:pt x="955582" y="539354"/>
                  <a:pt x="895175" y="521494"/>
                  <a:pt x="834767" y="507206"/>
                </a:cubicBezTo>
                <a:cubicBezTo>
                  <a:pt x="785020" y="496491"/>
                  <a:pt x="756593" y="471488"/>
                  <a:pt x="760147" y="417909"/>
                </a:cubicBezTo>
                <a:cubicBezTo>
                  <a:pt x="760147" y="389334"/>
                  <a:pt x="749487" y="350044"/>
                  <a:pt x="785020" y="335757"/>
                </a:cubicBezTo>
                <a:cubicBezTo>
                  <a:pt x="813447" y="321469"/>
                  <a:pt x="852534" y="335757"/>
                  <a:pt x="866748" y="360759"/>
                </a:cubicBezTo>
                <a:cubicBezTo>
                  <a:pt x="884515" y="407194"/>
                  <a:pt x="902281" y="450056"/>
                  <a:pt x="962689" y="453629"/>
                </a:cubicBezTo>
                <a:cubicBezTo>
                  <a:pt x="1044416" y="460771"/>
                  <a:pt x="998222" y="432197"/>
                  <a:pt x="984009" y="396478"/>
                </a:cubicBezTo>
                <a:cubicBezTo>
                  <a:pt x="969795" y="357188"/>
                  <a:pt x="1012436" y="346472"/>
                  <a:pt x="1040863" y="353615"/>
                </a:cubicBezTo>
                <a:cubicBezTo>
                  <a:pt x="1147464" y="385763"/>
                  <a:pt x="1257618" y="328613"/>
                  <a:pt x="1367772" y="375047"/>
                </a:cubicBezTo>
                <a:cubicBezTo>
                  <a:pt x="1339346" y="260747"/>
                  <a:pt x="1278938" y="210741"/>
                  <a:pt x="1151017" y="192881"/>
                </a:cubicBezTo>
                <a:cubicBezTo>
                  <a:pt x="1104823" y="189310"/>
                  <a:pt x="1055076" y="196453"/>
                  <a:pt x="1012436" y="164306"/>
                </a:cubicBezTo>
                <a:cubicBezTo>
                  <a:pt x="987562" y="146447"/>
                  <a:pt x="962689" y="125016"/>
                  <a:pt x="980456" y="89297"/>
                </a:cubicBezTo>
                <a:cubicBezTo>
                  <a:pt x="991116" y="64294"/>
                  <a:pt x="1019542" y="64294"/>
                  <a:pt x="1044416" y="71437"/>
                </a:cubicBezTo>
                <a:cubicBezTo>
                  <a:pt x="1147464" y="110728"/>
                  <a:pt x="1257618" y="121444"/>
                  <a:pt x="1364219" y="135731"/>
                </a:cubicBezTo>
                <a:cubicBezTo>
                  <a:pt x="1381986" y="139303"/>
                  <a:pt x="1399753" y="146447"/>
                  <a:pt x="1417520" y="110728"/>
                </a:cubicBezTo>
                <a:cubicBezTo>
                  <a:pt x="1293152" y="78581"/>
                  <a:pt x="1172337" y="35719"/>
                  <a:pt x="104796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ue serate imperdibile allo Shaka di Punta Pellaro il 10 e 11 agosto">
            <a:extLst>
              <a:ext uri="{FF2B5EF4-FFF2-40B4-BE49-F238E27FC236}">
                <a16:creationId xmlns:a16="http://schemas.microsoft.com/office/drawing/2014/main" id="{2B1F213C-0D35-F9B7-CE80-50ADDD566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96" r="2" b="2"/>
          <a:stretch>
            <a:fillRect/>
          </a:stretch>
        </p:blipFill>
        <p:spPr bwMode="auto">
          <a:xfrm>
            <a:off x="4187952" y="3802961"/>
            <a:ext cx="4961379" cy="3055043"/>
          </a:xfrm>
          <a:custGeom>
            <a:avLst/>
            <a:gdLst/>
            <a:ahLst/>
            <a:cxnLst/>
            <a:rect l="l" t="t" r="r" b="b"/>
            <a:pathLst>
              <a:path w="7472381" h="3055043">
                <a:moveTo>
                  <a:pt x="638975" y="0"/>
                </a:moveTo>
                <a:lnTo>
                  <a:pt x="7472381" y="0"/>
                </a:lnTo>
                <a:lnTo>
                  <a:pt x="7472381" y="2579984"/>
                </a:lnTo>
                <a:lnTo>
                  <a:pt x="7472381" y="3055043"/>
                </a:lnTo>
                <a:lnTo>
                  <a:pt x="6992676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313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0" name="Rectangle 2069">
            <a:extLst>
              <a:ext uri="{FF2B5EF4-FFF2-40B4-BE49-F238E27FC236}">
                <a16:creationId xmlns:a16="http://schemas.microsoft.com/office/drawing/2014/main" id="{99F1FFA9-D672-408C-9220-ADEEC6ABD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28650" y="365125"/>
            <a:ext cx="2862072" cy="1938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600" b="1">
                <a:solidFill>
                  <a:srgbClr val="1E40AF"/>
                </a:solidFill>
              </a:defRPr>
            </a:pPr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CALABRIA IN CRESCITA ESPLOSIVA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2608" y="2482589"/>
            <a:ext cx="5632704" cy="3694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rgbClr val="1F2937"/>
                </a:solidFill>
              </a:defRPr>
            </a:pPr>
            <a:r>
              <a:rPr lang="en-US" sz="1600" dirty="0"/>
              <a:t>✈️ Aeroporto Reggio Calabria: +113.9% (</a:t>
            </a:r>
            <a:r>
              <a:rPr lang="en-US" sz="1600" dirty="0" err="1"/>
              <a:t>miglior</a:t>
            </a:r>
            <a:r>
              <a:rPr lang="en-US" sz="1600" dirty="0"/>
              <a:t> </a:t>
            </a:r>
            <a:r>
              <a:rPr lang="en-US" sz="1600" dirty="0" err="1"/>
              <a:t>crescita</a:t>
            </a:r>
            <a:r>
              <a:rPr lang="en-US" sz="1600" dirty="0"/>
              <a:t> Italia)</a:t>
            </a:r>
          </a:p>
          <a:p>
            <a:pPr indent="-228600" defTabSz="9144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rgbClr val="1F2937"/>
                </a:solidFill>
              </a:defRPr>
            </a:pPr>
            <a:r>
              <a:rPr lang="en-US" sz="1600" dirty="0"/>
              <a:t>📈 Turismo Calabria 2025: +10.1% </a:t>
            </a:r>
            <a:r>
              <a:rPr lang="en-US" sz="1600" dirty="0" err="1"/>
              <a:t>presenze</a:t>
            </a:r>
            <a:r>
              <a:rPr lang="en-US" sz="1600" dirty="0"/>
              <a:t>, +45.8% </a:t>
            </a:r>
            <a:r>
              <a:rPr lang="en-US" sz="1600" dirty="0" err="1"/>
              <a:t>stranieri</a:t>
            </a:r>
            <a:endParaRPr lang="en-US" sz="1600" dirty="0"/>
          </a:p>
          <a:p>
            <a:pPr indent="-228600" defTabSz="9144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rgbClr val="1F2937"/>
                </a:solidFill>
              </a:defRPr>
            </a:pPr>
            <a:r>
              <a:rPr lang="en-US" sz="1600" dirty="0"/>
              <a:t>🌍 </a:t>
            </a:r>
            <a:r>
              <a:rPr lang="en-US" sz="1600" dirty="0" err="1"/>
              <a:t>Crescita</a:t>
            </a:r>
            <a:r>
              <a:rPr lang="en-US" sz="1600" dirty="0"/>
              <a:t> </a:t>
            </a:r>
            <a:r>
              <a:rPr lang="en-US" sz="1600" dirty="0" err="1"/>
              <a:t>passeggeri</a:t>
            </a:r>
            <a:r>
              <a:rPr lang="en-US" sz="1600" dirty="0"/>
              <a:t> 2025: +26.3% </a:t>
            </a:r>
            <a:r>
              <a:rPr lang="en-US" sz="1600" dirty="0" err="1"/>
              <a:t>sistema</a:t>
            </a:r>
            <a:r>
              <a:rPr lang="en-US" sz="1600" dirty="0"/>
              <a:t> </a:t>
            </a:r>
            <a:r>
              <a:rPr lang="en-US" sz="1600" dirty="0" err="1"/>
              <a:t>aeroportuale</a:t>
            </a:r>
            <a:endParaRPr lang="en-US" sz="1600" dirty="0"/>
          </a:p>
          <a:p>
            <a:pPr indent="-228600" defTabSz="9144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rgbClr val="1F2937"/>
                </a:solidFill>
              </a:defRPr>
            </a:pPr>
            <a:r>
              <a:rPr lang="en-US" sz="1600" dirty="0"/>
              <a:t>👥 </a:t>
            </a:r>
            <a:r>
              <a:rPr lang="en-US" sz="1600" dirty="0" err="1"/>
              <a:t>Mercati</a:t>
            </a:r>
            <a:r>
              <a:rPr lang="en-US" sz="1600" dirty="0"/>
              <a:t> </a:t>
            </a:r>
            <a:r>
              <a:rPr lang="en-US" sz="1600" dirty="0" err="1"/>
              <a:t>internazionali</a:t>
            </a:r>
            <a:r>
              <a:rPr lang="en-US" sz="1600" dirty="0"/>
              <a:t> in forte </a:t>
            </a:r>
            <a:r>
              <a:rPr lang="en-US" sz="1600" dirty="0" err="1"/>
              <a:t>espansione</a:t>
            </a:r>
            <a:endParaRPr lang="en-US" sz="1600" dirty="0"/>
          </a:p>
          <a:p>
            <a:pPr indent="-228600" defTabSz="9144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rgbClr val="1F2937"/>
                </a:solidFill>
              </a:defRPr>
            </a:pPr>
            <a:r>
              <a:rPr lang="en-US" sz="1600" dirty="0"/>
              <a:t>🏆 Calabria </a:t>
            </a:r>
            <a:r>
              <a:rPr lang="en-US" sz="1600" dirty="0" err="1"/>
              <a:t>supera</a:t>
            </a:r>
            <a:r>
              <a:rPr lang="en-US" sz="1600" dirty="0"/>
              <a:t> la media </a:t>
            </a:r>
            <a:r>
              <a:rPr lang="en-US" sz="1600" dirty="0" err="1"/>
              <a:t>nazionale</a:t>
            </a:r>
            <a:r>
              <a:rPr lang="en-US" sz="1600" dirty="0"/>
              <a:t> </a:t>
            </a:r>
            <a:r>
              <a:rPr lang="en-US" sz="1600" dirty="0" err="1"/>
              <a:t>italiana</a:t>
            </a:r>
            <a:endParaRPr lang="en-US" sz="1600" dirty="0"/>
          </a:p>
          <a:p>
            <a:pPr indent="-228600" defTabSz="9144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rgbClr val="1F2937"/>
                </a:solidFill>
              </a:defRPr>
            </a:pPr>
            <a:endParaRPr lang="en-US" sz="1600" dirty="0"/>
          </a:p>
          <a:p>
            <a:pPr indent="-228600" defTabSz="9144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rgbClr val="1F2937"/>
                </a:solidFill>
              </a:defRPr>
            </a:pPr>
            <a:endParaRPr lang="en-US" sz="1600" dirty="0"/>
          </a:p>
          <a:p>
            <a:pPr defTabSz="914400">
              <a:lnSpc>
                <a:spcPct val="90000"/>
              </a:lnSpc>
              <a:spcAft>
                <a:spcPts val="1200"/>
              </a:spcAft>
              <a:defRPr sz="1800" b="1">
                <a:solidFill>
                  <a:srgbClr val="F59E0B"/>
                </a:solidFill>
              </a:defRPr>
            </a:pPr>
            <a:r>
              <a:rPr lang="en-US" sz="1600" dirty="0"/>
              <a:t>💰 VISIBILITÀ SENZA PRECEDENTI CON BUDGET LIMITATO</a:t>
            </a:r>
          </a:p>
        </p:txBody>
      </p:sp>
      <p:pic>
        <p:nvPicPr>
          <p:cNvPr id="5" name="Picture 4" descr="A person parasailing on the water&#10;&#10;AI-generated content may be incorrect.">
            <a:extLst>
              <a:ext uri="{FF2B5EF4-FFF2-40B4-BE49-F238E27FC236}">
                <a16:creationId xmlns:a16="http://schemas.microsoft.com/office/drawing/2014/main" id="{A4D0D220-8687-DDBB-A05F-377A1309918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3" b="9876"/>
          <a:stretch>
            <a:fillRect/>
          </a:stretch>
        </p:blipFill>
        <p:spPr>
          <a:xfrm>
            <a:off x="5833872" y="-4"/>
            <a:ext cx="5157216" cy="3694372"/>
          </a:xfrm>
          <a:custGeom>
            <a:avLst/>
            <a:gdLst/>
            <a:ahLst/>
            <a:cxnLst/>
            <a:rect l="l" t="t" r="r" b="b"/>
            <a:pathLst>
              <a:path w="7287684" h="3694372">
                <a:moveTo>
                  <a:pt x="1047969" y="0"/>
                </a:moveTo>
                <a:lnTo>
                  <a:pt x="7287684" y="0"/>
                </a:lnTo>
                <a:lnTo>
                  <a:pt x="7287684" y="814388"/>
                </a:lnTo>
                <a:lnTo>
                  <a:pt x="7287684" y="3694372"/>
                </a:lnTo>
                <a:lnTo>
                  <a:pt x="471411" y="3694372"/>
                </a:lnTo>
                <a:lnTo>
                  <a:pt x="470992" y="3686621"/>
                </a:lnTo>
                <a:cubicBezTo>
                  <a:pt x="458999" y="3642419"/>
                  <a:pt x="427907" y="3602236"/>
                  <a:pt x="376383" y="3554015"/>
                </a:cubicBezTo>
                <a:cubicBezTo>
                  <a:pt x="315976" y="3500438"/>
                  <a:pt x="255568" y="3454003"/>
                  <a:pt x="170288" y="3407569"/>
                </a:cubicBezTo>
                <a:cubicBezTo>
                  <a:pt x="365723" y="3382565"/>
                  <a:pt x="163181" y="3296841"/>
                  <a:pt x="230695" y="3243263"/>
                </a:cubicBezTo>
                <a:cubicBezTo>
                  <a:pt x="369276" y="3221831"/>
                  <a:pt x="479431" y="3393282"/>
                  <a:pt x="667759" y="3343275"/>
                </a:cubicBezTo>
                <a:cubicBezTo>
                  <a:pt x="440344" y="3196828"/>
                  <a:pt x="184501" y="3150393"/>
                  <a:pt x="17493" y="2953940"/>
                </a:cubicBezTo>
                <a:cubicBezTo>
                  <a:pt x="56580" y="2911078"/>
                  <a:pt x="95667" y="2953940"/>
                  <a:pt x="127647" y="2936081"/>
                </a:cubicBezTo>
                <a:cubicBezTo>
                  <a:pt x="127647" y="2925365"/>
                  <a:pt x="500751" y="2993232"/>
                  <a:pt x="522071" y="2714625"/>
                </a:cubicBezTo>
                <a:cubicBezTo>
                  <a:pt x="529178" y="2714625"/>
                  <a:pt x="536285" y="2714625"/>
                  <a:pt x="543391" y="2703909"/>
                </a:cubicBezTo>
                <a:cubicBezTo>
                  <a:pt x="582478" y="2664619"/>
                  <a:pt x="546945" y="2571750"/>
                  <a:pt x="610905" y="2564606"/>
                </a:cubicBezTo>
                <a:cubicBezTo>
                  <a:pt x="681973" y="2557462"/>
                  <a:pt x="749487" y="2525315"/>
                  <a:pt x="824107" y="2543175"/>
                </a:cubicBezTo>
                <a:cubicBezTo>
                  <a:pt x="880961" y="2557462"/>
                  <a:pt x="941368" y="2575322"/>
                  <a:pt x="1001776" y="2575322"/>
                </a:cubicBezTo>
                <a:cubicBezTo>
                  <a:pt x="1065736" y="2575322"/>
                  <a:pt x="1154570" y="2696766"/>
                  <a:pt x="1193658" y="2536031"/>
                </a:cubicBezTo>
                <a:cubicBezTo>
                  <a:pt x="1193658" y="2528888"/>
                  <a:pt x="1303812" y="2546747"/>
                  <a:pt x="1364219" y="2553891"/>
                </a:cubicBezTo>
                <a:cubicBezTo>
                  <a:pt x="1413966" y="2561035"/>
                  <a:pt x="1474374" y="2593181"/>
                  <a:pt x="1509907" y="2528888"/>
                </a:cubicBezTo>
                <a:cubicBezTo>
                  <a:pt x="1527674" y="2489596"/>
                  <a:pt x="1442393" y="2418159"/>
                  <a:pt x="1367772" y="2411015"/>
                </a:cubicBezTo>
                <a:cubicBezTo>
                  <a:pt x="1300259" y="2403872"/>
                  <a:pt x="1232745" y="2396728"/>
                  <a:pt x="1168784" y="2411015"/>
                </a:cubicBezTo>
                <a:cubicBezTo>
                  <a:pt x="1090610" y="2428875"/>
                  <a:pt x="1047969" y="2400300"/>
                  <a:pt x="1026649" y="2336007"/>
                </a:cubicBezTo>
                <a:cubicBezTo>
                  <a:pt x="1001776" y="2268141"/>
                  <a:pt x="955582" y="2232422"/>
                  <a:pt x="891621" y="2200275"/>
                </a:cubicBezTo>
                <a:cubicBezTo>
                  <a:pt x="735273" y="2121694"/>
                  <a:pt x="586032" y="2028825"/>
                  <a:pt x="415470" y="1982390"/>
                </a:cubicBezTo>
                <a:cubicBezTo>
                  <a:pt x="383490" y="1975246"/>
                  <a:pt x="344403" y="1960959"/>
                  <a:pt x="330189" y="1900238"/>
                </a:cubicBezTo>
                <a:cubicBezTo>
                  <a:pt x="792127" y="1993106"/>
                  <a:pt x="1211424" y="2232422"/>
                  <a:pt x="1687576" y="2218135"/>
                </a:cubicBezTo>
                <a:cubicBezTo>
                  <a:pt x="1559654" y="2143125"/>
                  <a:pt x="1406860" y="2139554"/>
                  <a:pt x="1268278" y="2085975"/>
                </a:cubicBezTo>
                <a:cubicBezTo>
                  <a:pt x="1367772" y="2046685"/>
                  <a:pt x="1460160" y="2089547"/>
                  <a:pt x="1552548" y="2110978"/>
                </a:cubicBezTo>
                <a:cubicBezTo>
                  <a:pt x="1630722" y="2128837"/>
                  <a:pt x="1701789" y="2132410"/>
                  <a:pt x="1708896" y="2021681"/>
                </a:cubicBezTo>
                <a:cubicBezTo>
                  <a:pt x="1708896" y="2010965"/>
                  <a:pt x="1708896" y="2003821"/>
                  <a:pt x="1708896" y="1993106"/>
                </a:cubicBezTo>
                <a:cubicBezTo>
                  <a:pt x="1680469" y="1946672"/>
                  <a:pt x="1641382" y="1925240"/>
                  <a:pt x="1591635" y="1910953"/>
                </a:cubicBezTo>
                <a:cubicBezTo>
                  <a:pt x="1563208" y="1903809"/>
                  <a:pt x="1524121" y="1889522"/>
                  <a:pt x="1524121" y="1857375"/>
                </a:cubicBezTo>
                <a:cubicBezTo>
                  <a:pt x="1527674" y="1735931"/>
                  <a:pt x="1431733" y="1700212"/>
                  <a:pt x="1339346" y="1664493"/>
                </a:cubicBezTo>
                <a:cubicBezTo>
                  <a:pt x="1389093" y="1603772"/>
                  <a:pt x="1431733" y="1646635"/>
                  <a:pt x="1470820" y="1643062"/>
                </a:cubicBezTo>
                <a:cubicBezTo>
                  <a:pt x="1495694" y="1639491"/>
                  <a:pt x="1520567" y="1635919"/>
                  <a:pt x="1520567" y="1603772"/>
                </a:cubicBezTo>
                <a:cubicBezTo>
                  <a:pt x="1520567" y="1578769"/>
                  <a:pt x="1509907" y="1546622"/>
                  <a:pt x="1485034" y="1546622"/>
                </a:cubicBezTo>
                <a:cubicBezTo>
                  <a:pt x="1328686" y="1543050"/>
                  <a:pt x="1239851" y="1371600"/>
                  <a:pt x="1076396" y="1371600"/>
                </a:cubicBezTo>
                <a:cubicBezTo>
                  <a:pt x="976902" y="1371600"/>
                  <a:pt x="1126144" y="1275159"/>
                  <a:pt x="1044416" y="1235869"/>
                </a:cubicBezTo>
                <a:cubicBezTo>
                  <a:pt x="1026649" y="1225153"/>
                  <a:pt x="1094163" y="1210866"/>
                  <a:pt x="1122590" y="1214437"/>
                </a:cubicBezTo>
                <a:cubicBezTo>
                  <a:pt x="1151017" y="1218009"/>
                  <a:pt x="1175891" y="1243013"/>
                  <a:pt x="1211424" y="1225153"/>
                </a:cubicBezTo>
                <a:cubicBezTo>
                  <a:pt x="1229191" y="1160860"/>
                  <a:pt x="1182997" y="1135856"/>
                  <a:pt x="1140357" y="1117997"/>
                </a:cubicBezTo>
                <a:cubicBezTo>
                  <a:pt x="1047969" y="1075135"/>
                  <a:pt x="955582" y="1025129"/>
                  <a:pt x="852534" y="1010841"/>
                </a:cubicBezTo>
                <a:cubicBezTo>
                  <a:pt x="817001" y="1007269"/>
                  <a:pt x="795680" y="989409"/>
                  <a:pt x="799234" y="953690"/>
                </a:cubicBezTo>
                <a:cubicBezTo>
                  <a:pt x="806340" y="907256"/>
                  <a:pt x="841874" y="921544"/>
                  <a:pt x="870301" y="925115"/>
                </a:cubicBezTo>
                <a:cubicBezTo>
                  <a:pt x="888068" y="928688"/>
                  <a:pt x="905835" y="939403"/>
                  <a:pt x="923602" y="914400"/>
                </a:cubicBezTo>
                <a:cubicBezTo>
                  <a:pt x="611794" y="724198"/>
                  <a:pt x="409919" y="684684"/>
                  <a:pt x="132090" y="589415"/>
                </a:cubicBezTo>
                <a:lnTo>
                  <a:pt x="31922" y="552917"/>
                </a:lnTo>
                <a:lnTo>
                  <a:pt x="26859" y="541335"/>
                </a:lnTo>
                <a:cubicBezTo>
                  <a:pt x="20137" y="534929"/>
                  <a:pt x="8953" y="532232"/>
                  <a:pt x="0" y="527681"/>
                </a:cubicBezTo>
                <a:cubicBezTo>
                  <a:pt x="5969" y="516305"/>
                  <a:pt x="7617" y="502963"/>
                  <a:pt x="17905" y="493550"/>
                </a:cubicBezTo>
                <a:cubicBezTo>
                  <a:pt x="23947" y="488022"/>
                  <a:pt x="35344" y="487159"/>
                  <a:pt x="44763" y="486724"/>
                </a:cubicBezTo>
                <a:lnTo>
                  <a:pt x="165722" y="483650"/>
                </a:lnTo>
                <a:lnTo>
                  <a:pt x="193385" y="498723"/>
                </a:lnTo>
                <a:cubicBezTo>
                  <a:pt x="210263" y="511671"/>
                  <a:pt x="227142" y="525066"/>
                  <a:pt x="315976" y="535781"/>
                </a:cubicBezTo>
                <a:cubicBezTo>
                  <a:pt x="401257" y="546497"/>
                  <a:pt x="479431" y="582216"/>
                  <a:pt x="575372" y="525066"/>
                </a:cubicBezTo>
                <a:cubicBezTo>
                  <a:pt x="639332" y="485775"/>
                  <a:pt x="742380" y="528637"/>
                  <a:pt x="820554" y="560785"/>
                </a:cubicBezTo>
                <a:cubicBezTo>
                  <a:pt x="884515" y="589360"/>
                  <a:pt x="948475" y="596503"/>
                  <a:pt x="1033756" y="560785"/>
                </a:cubicBezTo>
                <a:cubicBezTo>
                  <a:pt x="955582" y="539354"/>
                  <a:pt x="895175" y="521494"/>
                  <a:pt x="834767" y="507206"/>
                </a:cubicBezTo>
                <a:cubicBezTo>
                  <a:pt x="785020" y="496491"/>
                  <a:pt x="756593" y="471488"/>
                  <a:pt x="760147" y="417909"/>
                </a:cubicBezTo>
                <a:cubicBezTo>
                  <a:pt x="760147" y="389334"/>
                  <a:pt x="749487" y="350044"/>
                  <a:pt x="785020" y="335757"/>
                </a:cubicBezTo>
                <a:cubicBezTo>
                  <a:pt x="813447" y="321469"/>
                  <a:pt x="852534" y="335757"/>
                  <a:pt x="866748" y="360759"/>
                </a:cubicBezTo>
                <a:cubicBezTo>
                  <a:pt x="884515" y="407194"/>
                  <a:pt x="902281" y="450056"/>
                  <a:pt x="962689" y="453629"/>
                </a:cubicBezTo>
                <a:cubicBezTo>
                  <a:pt x="1044416" y="460771"/>
                  <a:pt x="998222" y="432197"/>
                  <a:pt x="984009" y="396478"/>
                </a:cubicBezTo>
                <a:cubicBezTo>
                  <a:pt x="969795" y="357188"/>
                  <a:pt x="1012436" y="346472"/>
                  <a:pt x="1040863" y="353615"/>
                </a:cubicBezTo>
                <a:cubicBezTo>
                  <a:pt x="1147464" y="385763"/>
                  <a:pt x="1257618" y="328613"/>
                  <a:pt x="1367772" y="375047"/>
                </a:cubicBezTo>
                <a:cubicBezTo>
                  <a:pt x="1339346" y="260747"/>
                  <a:pt x="1278938" y="210741"/>
                  <a:pt x="1151017" y="192881"/>
                </a:cubicBezTo>
                <a:cubicBezTo>
                  <a:pt x="1104823" y="189310"/>
                  <a:pt x="1055076" y="196453"/>
                  <a:pt x="1012436" y="164306"/>
                </a:cubicBezTo>
                <a:cubicBezTo>
                  <a:pt x="987562" y="146447"/>
                  <a:pt x="962689" y="125016"/>
                  <a:pt x="980456" y="89297"/>
                </a:cubicBezTo>
                <a:cubicBezTo>
                  <a:pt x="991116" y="64294"/>
                  <a:pt x="1019542" y="64294"/>
                  <a:pt x="1044416" y="71437"/>
                </a:cubicBezTo>
                <a:cubicBezTo>
                  <a:pt x="1147464" y="110728"/>
                  <a:pt x="1257618" y="121444"/>
                  <a:pt x="1364219" y="135731"/>
                </a:cubicBezTo>
                <a:cubicBezTo>
                  <a:pt x="1381986" y="139303"/>
                  <a:pt x="1399753" y="146447"/>
                  <a:pt x="1417520" y="110728"/>
                </a:cubicBezTo>
                <a:cubicBezTo>
                  <a:pt x="1293152" y="78581"/>
                  <a:pt x="1172337" y="35719"/>
                  <a:pt x="1047969" y="0"/>
                </a:cubicBezTo>
                <a:close/>
              </a:path>
            </a:pathLst>
          </a:cu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BE840FE-8981-A3E0-0041-7E37B882A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3091"/>
          <a:stretch>
            <a:fillRect/>
          </a:stretch>
        </p:blipFill>
        <p:spPr bwMode="auto">
          <a:xfrm>
            <a:off x="5833872" y="3802961"/>
            <a:ext cx="5162547" cy="3055043"/>
          </a:xfrm>
          <a:custGeom>
            <a:avLst/>
            <a:gdLst/>
            <a:ahLst/>
            <a:cxnLst/>
            <a:rect l="l" t="t" r="r" b="b"/>
            <a:pathLst>
              <a:path w="7472381" h="3055043">
                <a:moveTo>
                  <a:pt x="638975" y="0"/>
                </a:moveTo>
                <a:lnTo>
                  <a:pt x="7472381" y="0"/>
                </a:lnTo>
                <a:lnTo>
                  <a:pt x="7472381" y="2579984"/>
                </a:lnTo>
                <a:lnTo>
                  <a:pt x="7472381" y="3055043"/>
                </a:lnTo>
                <a:lnTo>
                  <a:pt x="6992676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sign on a wall&#10;&#10;AI-generated content may be incorrect.">
            <a:extLst>
              <a:ext uri="{FF2B5EF4-FFF2-40B4-BE49-F238E27FC236}">
                <a16:creationId xmlns:a16="http://schemas.microsoft.com/office/drawing/2014/main" id="{5F0C613C-648E-8036-322E-8AC8549367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2857" b="7406"/>
          <a:stretch/>
        </p:blipFill>
        <p:spPr>
          <a:xfrm>
            <a:off x="0" y="4194215"/>
            <a:ext cx="9144000" cy="4096730"/>
          </a:xfrm>
          <a:custGeom>
            <a:avLst/>
            <a:gdLst>
              <a:gd name="connsiteX0" fmla="*/ 4432300 w 9144000"/>
              <a:gd name="connsiteY0" fmla="*/ 0 h 5189284"/>
              <a:gd name="connsiteX1" fmla="*/ 8979471 w 9144000"/>
              <a:gd name="connsiteY1" fmla="*/ 995374 h 5189284"/>
              <a:gd name="connsiteX2" fmla="*/ 9144000 w 9144000"/>
              <a:gd name="connsiteY2" fmla="*/ 1092555 h 5189284"/>
              <a:gd name="connsiteX3" fmla="*/ 9144000 w 9144000"/>
              <a:gd name="connsiteY3" fmla="*/ 4377931 h 5189284"/>
              <a:gd name="connsiteX4" fmla="*/ 8979471 w 9144000"/>
              <a:gd name="connsiteY4" fmla="*/ 4475112 h 5189284"/>
              <a:gd name="connsiteX5" fmla="*/ 7241159 w 9144000"/>
              <a:gd name="connsiteY5" fmla="*/ 5140357 h 5189284"/>
              <a:gd name="connsiteX6" fmla="*/ 7022345 w 9144000"/>
              <a:gd name="connsiteY6" fmla="*/ 5189284 h 5189284"/>
              <a:gd name="connsiteX7" fmla="*/ 1842255 w 9144000"/>
              <a:gd name="connsiteY7" fmla="*/ 5189284 h 5189284"/>
              <a:gd name="connsiteX8" fmla="*/ 1623441 w 9144000"/>
              <a:gd name="connsiteY8" fmla="*/ 5140357 h 5189284"/>
              <a:gd name="connsiteX9" fmla="*/ 70342 w 9144000"/>
              <a:gd name="connsiteY9" fmla="*/ 4574359 h 5189284"/>
              <a:gd name="connsiteX10" fmla="*/ 0 w 9144000"/>
              <a:gd name="connsiteY10" fmla="*/ 4536666 h 5189284"/>
              <a:gd name="connsiteX11" fmla="*/ 0 w 9144000"/>
              <a:gd name="connsiteY11" fmla="*/ 933820 h 5189284"/>
              <a:gd name="connsiteX12" fmla="*/ 70342 w 9144000"/>
              <a:gd name="connsiteY12" fmla="*/ 896127 h 5189284"/>
              <a:gd name="connsiteX13" fmla="*/ 4432300 w 9144000"/>
              <a:gd name="connsiteY13" fmla="*/ 0 h 5189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144000" h="5189284">
                <a:moveTo>
                  <a:pt x="4432300" y="0"/>
                </a:moveTo>
                <a:cubicBezTo>
                  <a:pt x="6262959" y="0"/>
                  <a:pt x="7898645" y="387475"/>
                  <a:pt x="8979471" y="995374"/>
                </a:cubicBezTo>
                <a:lnTo>
                  <a:pt x="9144000" y="1092555"/>
                </a:lnTo>
                <a:lnTo>
                  <a:pt x="9144000" y="4377931"/>
                </a:lnTo>
                <a:lnTo>
                  <a:pt x="8979471" y="4475112"/>
                </a:lnTo>
                <a:cubicBezTo>
                  <a:pt x="8499104" y="4745289"/>
                  <a:pt x="7909135" y="4971926"/>
                  <a:pt x="7241159" y="5140357"/>
                </a:cubicBezTo>
                <a:lnTo>
                  <a:pt x="7022345" y="5189284"/>
                </a:lnTo>
                <a:lnTo>
                  <a:pt x="1842255" y="5189284"/>
                </a:lnTo>
                <a:lnTo>
                  <a:pt x="1623441" y="5140357"/>
                </a:lnTo>
                <a:cubicBezTo>
                  <a:pt x="1038962" y="4992980"/>
                  <a:pt x="514207" y="4801039"/>
                  <a:pt x="70342" y="4574359"/>
                </a:cubicBezTo>
                <a:lnTo>
                  <a:pt x="0" y="4536666"/>
                </a:lnTo>
                <a:lnTo>
                  <a:pt x="0" y="933820"/>
                </a:lnTo>
                <a:lnTo>
                  <a:pt x="70342" y="896127"/>
                </a:lnTo>
                <a:cubicBezTo>
                  <a:pt x="1148300" y="345618"/>
                  <a:pt x="2703345" y="0"/>
                  <a:pt x="4432300" y="0"/>
                </a:cubicBezTo>
                <a:close/>
              </a:path>
            </a:pathLst>
          </a:custGeom>
        </p:spPr>
      </p:pic>
      <p:pic>
        <p:nvPicPr>
          <p:cNvPr id="17" name="Picture 16" descr="A sign on a wall&#10;&#10;AI-generated content may be incorrect.">
            <a:extLst>
              <a:ext uri="{FF2B5EF4-FFF2-40B4-BE49-F238E27FC236}">
                <a16:creationId xmlns:a16="http://schemas.microsoft.com/office/drawing/2014/main" id="{DEB2E704-2906-8BD4-E67F-89B2617B21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5972" t="37949" r="100000" b="9516"/>
          <a:stretch>
            <a:fillRect/>
          </a:stretch>
        </p:blipFill>
        <p:spPr>
          <a:xfrm>
            <a:off x="-1317442" y="4846834"/>
            <a:ext cx="1460500" cy="3602846"/>
          </a:xfrm>
          <a:custGeom>
            <a:avLst/>
            <a:gdLst>
              <a:gd name="connsiteX0" fmla="*/ 1460500 w 1460500"/>
              <a:gd name="connsiteY0" fmla="*/ 0 h 3602846"/>
              <a:gd name="connsiteX1" fmla="*/ 1460500 w 1460500"/>
              <a:gd name="connsiteY1" fmla="*/ 3602846 h 3602846"/>
              <a:gd name="connsiteX2" fmla="*/ 1345629 w 1460500"/>
              <a:gd name="connsiteY2" fmla="*/ 3541292 h 3602846"/>
              <a:gd name="connsiteX3" fmla="*/ 0 w 1460500"/>
              <a:gd name="connsiteY3" fmla="*/ 1801423 h 3602846"/>
              <a:gd name="connsiteX4" fmla="*/ 1345629 w 1460500"/>
              <a:gd name="connsiteY4" fmla="*/ 61554 h 3602846"/>
              <a:gd name="connsiteX5" fmla="*/ 1460500 w 1460500"/>
              <a:gd name="connsiteY5" fmla="*/ 0 h 3602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60500" h="3602846">
                <a:moveTo>
                  <a:pt x="1460500" y="0"/>
                </a:moveTo>
                <a:lnTo>
                  <a:pt x="1460500" y="3602846"/>
                </a:lnTo>
                <a:lnTo>
                  <a:pt x="1345629" y="3541292"/>
                </a:lnTo>
                <a:cubicBezTo>
                  <a:pt x="504986" y="3068481"/>
                  <a:pt x="0" y="2462325"/>
                  <a:pt x="0" y="1801423"/>
                </a:cubicBezTo>
                <a:cubicBezTo>
                  <a:pt x="0" y="1140521"/>
                  <a:pt x="504986" y="534366"/>
                  <a:pt x="1345629" y="61554"/>
                </a:cubicBezTo>
                <a:lnTo>
                  <a:pt x="1460500" y="0"/>
                </a:lnTo>
                <a:close/>
              </a:path>
            </a:pathLst>
          </a:custGeom>
        </p:spPr>
      </p:pic>
      <p:pic>
        <p:nvPicPr>
          <p:cNvPr id="16" name="Picture 15" descr="A sign on a wall&#10;&#10;AI-generated content may be incorrect.">
            <a:extLst>
              <a:ext uri="{FF2B5EF4-FFF2-40B4-BE49-F238E27FC236}">
                <a16:creationId xmlns:a16="http://schemas.microsoft.com/office/drawing/2014/main" id="{FB47A4D1-8353-CF7F-79FD-30C76700C54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0000" t="40264" r="-12917" b="11831"/>
          <a:stretch>
            <a:fillRect/>
          </a:stretch>
        </p:blipFill>
        <p:spPr>
          <a:xfrm>
            <a:off x="9287058" y="5005569"/>
            <a:ext cx="1181100" cy="3285376"/>
          </a:xfrm>
          <a:custGeom>
            <a:avLst/>
            <a:gdLst>
              <a:gd name="connsiteX0" fmla="*/ 0 w 1181100"/>
              <a:gd name="connsiteY0" fmla="*/ 0 h 3285376"/>
              <a:gd name="connsiteX1" fmla="*/ 10409 w 1181100"/>
              <a:gd name="connsiteY1" fmla="*/ 6148 h 3285376"/>
              <a:gd name="connsiteX2" fmla="*/ 1181100 w 1181100"/>
              <a:gd name="connsiteY2" fmla="*/ 1642688 h 3285376"/>
              <a:gd name="connsiteX3" fmla="*/ 10409 w 1181100"/>
              <a:gd name="connsiteY3" fmla="*/ 3279228 h 3285376"/>
              <a:gd name="connsiteX4" fmla="*/ 0 w 1181100"/>
              <a:gd name="connsiteY4" fmla="*/ 3285376 h 3285376"/>
              <a:gd name="connsiteX5" fmla="*/ 0 w 1181100"/>
              <a:gd name="connsiteY5" fmla="*/ 0 h 3285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1100" h="3285376">
                <a:moveTo>
                  <a:pt x="0" y="0"/>
                </a:moveTo>
                <a:lnTo>
                  <a:pt x="10409" y="6148"/>
                </a:lnTo>
                <a:cubicBezTo>
                  <a:pt x="745678" y="462504"/>
                  <a:pt x="1181100" y="1028994"/>
                  <a:pt x="1181100" y="1642688"/>
                </a:cubicBezTo>
                <a:cubicBezTo>
                  <a:pt x="1181100" y="2256383"/>
                  <a:pt x="745678" y="2822873"/>
                  <a:pt x="10409" y="3279228"/>
                </a:cubicBezTo>
                <a:lnTo>
                  <a:pt x="0" y="3285376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3" name="Picture 12" descr="A sign on a wall&#10;&#10;AI-generated content may be incorrect.">
            <a:extLst>
              <a:ext uri="{FF2B5EF4-FFF2-40B4-BE49-F238E27FC236}">
                <a16:creationId xmlns:a16="http://schemas.microsoft.com/office/drawing/2014/main" id="{1E0F569E-5F54-4F41-C552-0373A43BBF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147" t="100000" r="23203" b="-4100"/>
          <a:stretch>
            <a:fillRect/>
          </a:stretch>
        </p:blipFill>
        <p:spPr>
          <a:xfrm>
            <a:off x="1985313" y="9102298"/>
            <a:ext cx="5180090" cy="281202"/>
          </a:xfrm>
          <a:custGeom>
            <a:avLst/>
            <a:gdLst>
              <a:gd name="connsiteX0" fmla="*/ 0 w 5180090"/>
              <a:gd name="connsiteY0" fmla="*/ 0 h 281202"/>
              <a:gd name="connsiteX1" fmla="*/ 5180090 w 5180090"/>
              <a:gd name="connsiteY1" fmla="*/ 0 h 281202"/>
              <a:gd name="connsiteX2" fmla="*/ 4883789 w 5180090"/>
              <a:gd name="connsiteY2" fmla="*/ 66253 h 281202"/>
              <a:gd name="connsiteX3" fmla="*/ 2590045 w 5180090"/>
              <a:gd name="connsiteY3" fmla="*/ 281202 h 281202"/>
              <a:gd name="connsiteX4" fmla="*/ 296301 w 5180090"/>
              <a:gd name="connsiteY4" fmla="*/ 66253 h 281202"/>
              <a:gd name="connsiteX5" fmla="*/ 0 w 5180090"/>
              <a:gd name="connsiteY5" fmla="*/ 0 h 281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80090" h="281202">
                <a:moveTo>
                  <a:pt x="0" y="0"/>
                </a:moveTo>
                <a:lnTo>
                  <a:pt x="5180090" y="0"/>
                </a:lnTo>
                <a:lnTo>
                  <a:pt x="4883789" y="66253"/>
                </a:lnTo>
                <a:cubicBezTo>
                  <a:pt x="4178784" y="204664"/>
                  <a:pt x="3403671" y="281202"/>
                  <a:pt x="2590045" y="281202"/>
                </a:cubicBezTo>
                <a:cubicBezTo>
                  <a:pt x="1776419" y="281202"/>
                  <a:pt x="1001306" y="204664"/>
                  <a:pt x="296301" y="66253"/>
                </a:cubicBez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extBox 1"/>
          <p:cNvSpPr txBox="1"/>
          <p:nvPr/>
        </p:nvSpPr>
        <p:spPr>
          <a:xfrm>
            <a:off x="457200" y="37554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1E40AF"/>
                </a:solidFill>
              </a:defRPr>
            </a:pPr>
            <a:r>
              <a:rPr dirty="0"/>
              <a:t>TRE LIVELLI DI PARTNERSHIP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942" y="1263857"/>
            <a:ext cx="2615911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000" b="1">
                <a:solidFill>
                  <a:srgbClr val="10B981"/>
                </a:solidFill>
              </a:defRPr>
            </a:pPr>
            <a:r>
              <a:rPr lang="en-GB" sz="2000" dirty="0"/>
              <a:t>BASIC - €2.000</a:t>
            </a:r>
          </a:p>
          <a:p>
            <a:pPr algn="ctr">
              <a:defRPr sz="2000" b="1">
                <a:solidFill>
                  <a:srgbClr val="10B981"/>
                </a:solidFill>
              </a:defRPr>
            </a:pPr>
            <a:endParaRPr lang="en-GB" sz="2000" dirty="0"/>
          </a:p>
          <a:p>
            <a:pPr marL="285750" indent="-285750">
              <a:buFont typeface="Wingdings" panose="05000000000000000000" pitchFamily="2" charset="2"/>
              <a:buChar char="§"/>
              <a:defRPr sz="1400">
                <a:solidFill>
                  <a:srgbClr val="1F2937"/>
                </a:solidFill>
              </a:defRPr>
            </a:pPr>
            <a:r>
              <a:rPr lang="it-IT" sz="1600" dirty="0"/>
              <a:t>Logo su struttura e segnaletica</a:t>
            </a:r>
          </a:p>
          <a:p>
            <a:pPr marL="285750" indent="-285750">
              <a:buFont typeface="Wingdings" panose="05000000000000000000" pitchFamily="2" charset="2"/>
              <a:buChar char="§"/>
              <a:defRPr sz="1400">
                <a:solidFill>
                  <a:srgbClr val="1F2937"/>
                </a:solidFill>
              </a:defRPr>
            </a:pPr>
            <a:r>
              <a:rPr lang="it-IT" sz="1600" dirty="0"/>
              <a:t>Posizionamento website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70620" y="1186893"/>
            <a:ext cx="3193503" cy="20621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 b="1">
                <a:solidFill>
                  <a:srgbClr val="0EA5E9"/>
                </a:solidFill>
              </a:defRPr>
            </a:pPr>
            <a:r>
              <a:rPr lang="en-GB" sz="2400" dirty="0"/>
              <a:t>SILVER - €5.000</a:t>
            </a:r>
          </a:p>
          <a:p>
            <a:pPr algn="ctr">
              <a:defRPr sz="2000" b="1">
                <a:solidFill>
                  <a:srgbClr val="0EA5E9"/>
                </a:solidFill>
              </a:defRPr>
            </a:pPr>
            <a:endParaRPr lang="en-GB" sz="2400" dirty="0"/>
          </a:p>
          <a:p>
            <a:pPr marL="285750" indent="-285750">
              <a:buFont typeface="Wingdings" panose="05000000000000000000" pitchFamily="2" charset="2"/>
              <a:buChar char="§"/>
              <a:defRPr sz="1400">
                <a:solidFill>
                  <a:srgbClr val="1F2937"/>
                </a:solidFill>
              </a:defRPr>
            </a:pPr>
            <a:r>
              <a:rPr lang="it-IT" sz="1600" dirty="0"/>
              <a:t>Tutti i benefici Basic</a:t>
            </a:r>
          </a:p>
          <a:p>
            <a:pPr marL="285750" indent="-285750">
              <a:buFont typeface="Wingdings" panose="05000000000000000000" pitchFamily="2" charset="2"/>
              <a:buChar char="§"/>
              <a:defRPr sz="1400">
                <a:solidFill>
                  <a:srgbClr val="1F2937"/>
                </a:solidFill>
              </a:defRPr>
            </a:pPr>
            <a:r>
              <a:rPr lang="it-IT" sz="1600" dirty="0"/>
              <a:t>Menzione Social Media</a:t>
            </a:r>
          </a:p>
          <a:p>
            <a:pPr marL="285750" indent="-285750">
              <a:buFont typeface="Wingdings" panose="05000000000000000000" pitchFamily="2" charset="2"/>
              <a:buChar char="§"/>
              <a:defRPr sz="1400">
                <a:solidFill>
                  <a:srgbClr val="1F2937"/>
                </a:solidFill>
              </a:defRPr>
            </a:pPr>
            <a:r>
              <a:rPr lang="it-IT" sz="1600" dirty="0"/>
              <a:t>Presenza T-Shirt personale</a:t>
            </a:r>
          </a:p>
          <a:p>
            <a:pPr marL="285750" indent="-285750">
              <a:buFont typeface="Wingdings" panose="05000000000000000000" pitchFamily="2" charset="2"/>
              <a:buChar char="§"/>
              <a:defRPr sz="1400">
                <a:solidFill>
                  <a:srgbClr val="1F2937"/>
                </a:solidFill>
              </a:defRPr>
            </a:pPr>
            <a:r>
              <a:rPr lang="it-IT" sz="1600" dirty="0"/>
              <a:t>Presenza Lycra Istruttori e Allievi</a:t>
            </a:r>
          </a:p>
          <a:p>
            <a:pPr marL="285750" indent="-285750">
              <a:buFont typeface="Wingdings" panose="05000000000000000000" pitchFamily="2" charset="2"/>
              <a:buChar char="§"/>
              <a:defRPr sz="1400">
                <a:solidFill>
                  <a:srgbClr val="1F2937"/>
                </a:solidFill>
              </a:defRPr>
            </a:pPr>
            <a:r>
              <a:rPr lang="it-IT" sz="1600" dirty="0"/>
              <a:t>Feature social mensili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45192" y="1186893"/>
            <a:ext cx="324960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000" b="1">
                <a:solidFill>
                  <a:srgbClr val="F59E0B"/>
                </a:solidFill>
              </a:defRPr>
            </a:pPr>
            <a:r>
              <a:rPr lang="en-GB" sz="2800" dirty="0"/>
              <a:t>PREMIUM - €10.000</a:t>
            </a:r>
          </a:p>
          <a:p>
            <a:pPr algn="ctr">
              <a:defRPr sz="2000" b="1">
                <a:solidFill>
                  <a:srgbClr val="F59E0B"/>
                </a:solidFill>
              </a:defRPr>
            </a:pPr>
            <a:endParaRPr lang="en-GB" sz="2800" dirty="0"/>
          </a:p>
          <a:p>
            <a:pPr marL="285750" indent="-285750">
              <a:buFont typeface="Wingdings" panose="05000000000000000000" pitchFamily="2" charset="2"/>
              <a:buChar char="§"/>
              <a:defRPr sz="1400">
                <a:solidFill>
                  <a:srgbClr val="1F2937"/>
                </a:solidFill>
              </a:defRPr>
            </a:pPr>
            <a:r>
              <a:rPr lang="it-IT" sz="1600" dirty="0"/>
              <a:t>Tutti i benefici Silver</a:t>
            </a:r>
          </a:p>
          <a:p>
            <a:pPr marL="285750" indent="-285750">
              <a:buFont typeface="Wingdings" panose="05000000000000000000" pitchFamily="2" charset="2"/>
              <a:buChar char="§"/>
              <a:defRPr sz="1400">
                <a:solidFill>
                  <a:srgbClr val="1F2937"/>
                </a:solidFill>
              </a:defRPr>
            </a:pPr>
            <a:r>
              <a:rPr lang="it-IT" sz="1600" dirty="0"/>
              <a:t>Status partner esclusivo</a:t>
            </a:r>
          </a:p>
          <a:p>
            <a:pPr marL="285750" indent="-285750">
              <a:buFont typeface="Wingdings" panose="05000000000000000000" pitchFamily="2" charset="2"/>
              <a:buChar char="§"/>
              <a:defRPr sz="1400">
                <a:solidFill>
                  <a:srgbClr val="1F2937"/>
                </a:solidFill>
              </a:defRPr>
            </a:pPr>
            <a:r>
              <a:rPr lang="it-IT" sz="1600" dirty="0"/>
              <a:t>Logo prominente su tutti i materiali e uniformi staff</a:t>
            </a:r>
          </a:p>
          <a:p>
            <a:pPr marL="285750" indent="-285750">
              <a:buFont typeface="Wingdings" panose="05000000000000000000" pitchFamily="2" charset="2"/>
              <a:buChar char="§"/>
              <a:defRPr sz="1400">
                <a:solidFill>
                  <a:srgbClr val="1F2937"/>
                </a:solidFill>
              </a:defRPr>
            </a:pPr>
            <a:r>
              <a:rPr lang="it-IT" sz="1600" dirty="0"/>
              <a:t>Presenza menu ristorante</a:t>
            </a:r>
          </a:p>
          <a:p>
            <a:pPr marL="285750" indent="-285750">
              <a:buFont typeface="Wingdings" panose="05000000000000000000" pitchFamily="2" charset="2"/>
              <a:buChar char="§"/>
              <a:defRPr sz="1400">
                <a:solidFill>
                  <a:srgbClr val="1F2937"/>
                </a:solidFill>
              </a:defRPr>
            </a:pPr>
            <a:r>
              <a:rPr lang="it-IT" sz="1600" dirty="0"/>
              <a:t>Eventi Personalizzati</a:t>
            </a:r>
          </a:p>
          <a:p>
            <a:pPr marL="285750" indent="-285750">
              <a:buFont typeface="Wingdings" panose="05000000000000000000" pitchFamily="2" charset="2"/>
              <a:buChar char="§"/>
              <a:defRPr sz="1400">
                <a:solidFill>
                  <a:srgbClr val="1F2937"/>
                </a:solidFill>
              </a:defRPr>
            </a:pPr>
            <a:r>
              <a:rPr lang="it-IT" sz="1600" dirty="0"/>
              <a:t>Campagne promozionali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5E07229-0C91-B533-785F-F021ABF82F32}"/>
              </a:ext>
            </a:extLst>
          </p:cNvPr>
          <p:cNvCxnSpPr>
            <a:cxnSpLocks/>
          </p:cNvCxnSpPr>
          <p:nvPr/>
        </p:nvCxnSpPr>
        <p:spPr>
          <a:xfrm>
            <a:off x="2698566" y="1186893"/>
            <a:ext cx="0" cy="2504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6444D75-3A80-383B-9B0C-80A9D51C8F9A}"/>
              </a:ext>
            </a:extLst>
          </p:cNvPr>
          <p:cNvCxnSpPr>
            <a:cxnSpLocks/>
          </p:cNvCxnSpPr>
          <p:nvPr/>
        </p:nvCxnSpPr>
        <p:spPr>
          <a:xfrm>
            <a:off x="5894392" y="1186893"/>
            <a:ext cx="0" cy="25041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Punta Pellaro - Kitesurfing.it | Kite News | Kitecamp | Scuole | Corsi">
            <a:extLst>
              <a:ext uri="{FF2B5EF4-FFF2-40B4-BE49-F238E27FC236}">
                <a16:creationId xmlns:a16="http://schemas.microsoft.com/office/drawing/2014/main" id="{26AB1C06-586B-36B4-A3D8-97256AC77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1" r="9960" b="-2"/>
          <a:stretch>
            <a:fillRect/>
          </a:stretch>
        </p:blipFill>
        <p:spPr bwMode="auto">
          <a:xfrm>
            <a:off x="4364841" y="10"/>
            <a:ext cx="725223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1" name="Rectangle 308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42696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28650" y="365125"/>
            <a:ext cx="2866641" cy="1899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4000" b="1">
                <a:solidFill>
                  <a:srgbClr val="1E40AF"/>
                </a:solidFill>
              </a:defRPr>
            </a:pPr>
            <a:r>
              <a:rPr lang="en-US" sz="3500">
                <a:latin typeface="+mj-lt"/>
                <a:ea typeface="+mj-ea"/>
                <a:cs typeface="+mj-cs"/>
              </a:rPr>
              <a:t>VISIBILITÀ SENZA PRECEDENTI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8338" y="2434201"/>
            <a:ext cx="3943350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1500"/>
              </a:spcAft>
              <a:buFont typeface="Arial" panose="020B0604020202020204" pitchFamily="34" charset="0"/>
              <a:buChar char="•"/>
              <a:defRPr sz="2000" b="1">
                <a:solidFill>
                  <a:srgbClr val="1F2937"/>
                </a:solidFill>
              </a:defRPr>
            </a:pPr>
            <a:r>
              <a:rPr lang="en-US" sz="2000" dirty="0"/>
              <a:t>🎯 365 </a:t>
            </a:r>
            <a:r>
              <a:rPr lang="en-US" sz="2000" dirty="0" err="1"/>
              <a:t>giorni</a:t>
            </a:r>
            <a:r>
              <a:rPr lang="en-US" sz="2000" dirty="0"/>
              <a:t> di </a:t>
            </a:r>
            <a:r>
              <a:rPr lang="en-US" sz="2000" dirty="0" err="1"/>
              <a:t>esposizione</a:t>
            </a:r>
            <a:r>
              <a:rPr lang="en-US" sz="2000" dirty="0"/>
              <a:t> con un </a:t>
            </a:r>
            <a:r>
              <a:rPr lang="en-US" sz="2000" dirty="0" err="1"/>
              <a:t>investimento</a:t>
            </a:r>
            <a:r>
              <a:rPr lang="en-US" sz="2000" dirty="0"/>
              <a:t> </a:t>
            </a:r>
            <a:r>
              <a:rPr lang="en-US" sz="2000" dirty="0" err="1"/>
              <a:t>unico</a:t>
            </a:r>
            <a:endParaRPr lang="en-US" sz="2000" dirty="0"/>
          </a:p>
          <a:p>
            <a:pPr indent="-228600" defTabSz="914400">
              <a:lnSpc>
                <a:spcPct val="90000"/>
              </a:lnSpc>
              <a:spcAft>
                <a:spcPts val="1500"/>
              </a:spcAft>
              <a:buFont typeface="Arial" panose="020B0604020202020204" pitchFamily="34" charset="0"/>
              <a:buChar char="•"/>
              <a:defRPr sz="2000" b="1">
                <a:solidFill>
                  <a:srgbClr val="1F2937"/>
                </a:solidFill>
              </a:defRPr>
            </a:pPr>
            <a:r>
              <a:rPr lang="en-US" sz="2000" dirty="0"/>
              <a:t>📊 50.000+ </a:t>
            </a:r>
            <a:r>
              <a:rPr lang="en-US" sz="2000" dirty="0" err="1"/>
              <a:t>visitatori</a:t>
            </a:r>
            <a:r>
              <a:rPr lang="en-US" sz="2000" dirty="0"/>
              <a:t> </a:t>
            </a:r>
            <a:r>
              <a:rPr lang="en-US" sz="2000" dirty="0" err="1"/>
              <a:t>fisici</a:t>
            </a:r>
            <a:r>
              <a:rPr lang="en-US" sz="2000" dirty="0"/>
              <a:t> </a:t>
            </a:r>
            <a:r>
              <a:rPr lang="en-US" sz="2000" dirty="0" err="1"/>
              <a:t>garantiti</a:t>
            </a:r>
            <a:r>
              <a:rPr lang="en-US" sz="2000" dirty="0"/>
              <a:t> + </a:t>
            </a:r>
            <a:r>
              <a:rPr lang="en-US" sz="2000" dirty="0" err="1"/>
              <a:t>visibilità</a:t>
            </a:r>
            <a:r>
              <a:rPr lang="en-US" sz="2000" dirty="0"/>
              <a:t> sui Social</a:t>
            </a:r>
          </a:p>
          <a:p>
            <a:pPr indent="-228600" defTabSz="914400">
              <a:lnSpc>
                <a:spcPct val="90000"/>
              </a:lnSpc>
              <a:spcAft>
                <a:spcPts val="1500"/>
              </a:spcAft>
              <a:buFont typeface="Arial" panose="020B0604020202020204" pitchFamily="34" charset="0"/>
              <a:buChar char="•"/>
              <a:defRPr sz="2000" b="1">
                <a:solidFill>
                  <a:srgbClr val="1F2937"/>
                </a:solidFill>
              </a:defRPr>
            </a:pPr>
            <a:r>
              <a:rPr lang="en-US" sz="2000" dirty="0"/>
              <a:t>🏆 Partner del </a:t>
            </a:r>
            <a:r>
              <a:rPr lang="en-US" sz="2000" dirty="0" err="1"/>
              <a:t>centro</a:t>
            </a:r>
            <a:r>
              <a:rPr lang="en-US" sz="2000" dirty="0"/>
              <a:t> kitesurf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ambisce</a:t>
            </a:r>
            <a:r>
              <a:rPr lang="en-US" sz="2000" dirty="0"/>
              <a:t> a </a:t>
            </a:r>
            <a:r>
              <a:rPr lang="en-US" sz="2000" dirty="0" err="1"/>
              <a:t>diventare</a:t>
            </a:r>
            <a:r>
              <a:rPr lang="en-US" sz="2000" dirty="0"/>
              <a:t> il </a:t>
            </a:r>
            <a:r>
              <a:rPr lang="en-US" sz="2000" dirty="0" err="1"/>
              <a:t>più</a:t>
            </a:r>
            <a:r>
              <a:rPr lang="en-US" sz="2000" dirty="0"/>
              <a:t> </a:t>
            </a:r>
            <a:r>
              <a:rPr lang="en-US" sz="2000" dirty="0" err="1"/>
              <a:t>importante</a:t>
            </a:r>
            <a:r>
              <a:rPr lang="en-US" sz="2000" dirty="0"/>
              <a:t> </a:t>
            </a:r>
            <a:r>
              <a:rPr lang="en-US" sz="2000" dirty="0" err="1"/>
              <a:t>della</a:t>
            </a:r>
            <a:r>
              <a:rPr lang="en-US" sz="2000" dirty="0"/>
              <a:t> Calabria</a:t>
            </a:r>
          </a:p>
          <a:p>
            <a:pPr defTabSz="914400">
              <a:lnSpc>
                <a:spcPct val="90000"/>
              </a:lnSpc>
              <a:spcAft>
                <a:spcPts val="1500"/>
              </a:spcAft>
              <a:defRPr sz="2000" b="1">
                <a:solidFill>
                  <a:srgbClr val="1F2937"/>
                </a:solidFill>
              </a:defRPr>
            </a:pPr>
            <a:endParaRPr lang="en-US" sz="2000" dirty="0"/>
          </a:p>
          <a:p>
            <a:pPr defTabSz="914400">
              <a:lnSpc>
                <a:spcPct val="90000"/>
              </a:lnSpc>
              <a:spcAft>
                <a:spcPts val="1500"/>
              </a:spcAft>
              <a:defRPr sz="2000" b="1">
                <a:solidFill>
                  <a:srgbClr val="1F2937"/>
                </a:solidFill>
              </a:defRPr>
            </a:pPr>
            <a:r>
              <a:rPr lang="en-US" sz="2400" dirty="0"/>
              <a:t>🌊 Entra </a:t>
            </a:r>
            <a:r>
              <a:rPr lang="en-US" sz="2400" dirty="0" err="1"/>
              <a:t>nel</a:t>
            </a:r>
            <a:r>
              <a:rPr lang="en-US" sz="2400" dirty="0"/>
              <a:t> </a:t>
            </a:r>
            <a:r>
              <a:rPr lang="en-US" sz="2400" dirty="0" err="1"/>
              <a:t>futuro</a:t>
            </a:r>
            <a:r>
              <a:rPr lang="en-US" sz="2400" dirty="0"/>
              <a:t> </a:t>
            </a:r>
            <a:r>
              <a:rPr lang="en-US" sz="2400" dirty="0" err="1"/>
              <a:t>degli</a:t>
            </a:r>
            <a:r>
              <a:rPr lang="en-US" sz="2400" dirty="0"/>
              <a:t> sport </a:t>
            </a:r>
            <a:r>
              <a:rPr lang="en-US" sz="2400" dirty="0" err="1"/>
              <a:t>acquatici</a:t>
            </a:r>
            <a:r>
              <a:rPr lang="en-US" sz="2400" dirty="0"/>
              <a:t> in Italia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304</Words>
  <Application>Microsoft Office PowerPoint</Application>
  <PresentationFormat>On-screen Show (4:3)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Militti, Sebastiano Michele (Bip Group)</cp:lastModifiedBy>
  <cp:revision>6</cp:revision>
  <dcterms:created xsi:type="dcterms:W3CDTF">2013-01-27T09:14:16Z</dcterms:created>
  <dcterms:modified xsi:type="dcterms:W3CDTF">2025-09-22T07:42:18Z</dcterms:modified>
  <cp:category/>
</cp:coreProperties>
</file>