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69" r:id="rId6"/>
    <p:sldId id="260" r:id="rId7"/>
    <p:sldId id="264" r:id="rId8"/>
    <p:sldId id="261" r:id="rId9"/>
    <p:sldId id="266" r:id="rId10"/>
    <p:sldId id="279" r:id="rId11"/>
    <p:sldId id="280" r:id="rId12"/>
    <p:sldId id="259" r:id="rId13"/>
    <p:sldId id="273" r:id="rId14"/>
    <p:sldId id="275" r:id="rId15"/>
    <p:sldId id="262" r:id="rId16"/>
    <p:sldId id="277" r:id="rId17"/>
    <p:sldId id="27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AAE0F9-2C27-4E1D-8186-00A407579817}">
          <p14:sldIdLst>
            <p14:sldId id="256"/>
            <p14:sldId id="257"/>
            <p14:sldId id="258"/>
          </p14:sldIdLst>
        </p14:section>
        <p14:section name="Untitled Section" id="{25FC2EE8-2635-461A-993B-F578F77B57BA}">
          <p14:sldIdLst>
            <p14:sldId id="271"/>
            <p14:sldId id="269"/>
            <p14:sldId id="260"/>
            <p14:sldId id="264"/>
            <p14:sldId id="261"/>
            <p14:sldId id="266"/>
            <p14:sldId id="279"/>
            <p14:sldId id="280"/>
            <p14:sldId id="259"/>
            <p14:sldId id="273"/>
            <p14:sldId id="275"/>
            <p14:sldId id="26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316"/>
  </p:normalViewPr>
  <p:slideViewPr>
    <p:cSldViewPr snapToGrid="0">
      <p:cViewPr varScale="1">
        <p:scale>
          <a:sx n="73" d="100"/>
          <a:sy n="73" d="100"/>
        </p:scale>
        <p:origin x="78" y="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314F0-4B51-41EC-9258-4E00A94E3FE0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ED8F6A-D88A-4D51-9909-01407A357954}">
      <dgm:prSet/>
      <dgm:spPr/>
      <dgm:t>
        <a:bodyPr/>
        <a:lstStyle/>
        <a:p>
          <a:r>
            <a:rPr lang="en-US" dirty="0"/>
            <a:t>Goal of this project is to build a reliable prediction model </a:t>
          </a:r>
        </a:p>
      </dgm:t>
    </dgm:pt>
    <dgm:pt modelId="{46E08771-6524-4827-BDA2-65F7AE4FB46F}" type="parTrans" cxnId="{EBF36BCA-8961-4EED-B7F0-E809C73F9146}">
      <dgm:prSet/>
      <dgm:spPr/>
      <dgm:t>
        <a:bodyPr/>
        <a:lstStyle/>
        <a:p>
          <a:endParaRPr lang="en-US"/>
        </a:p>
      </dgm:t>
    </dgm:pt>
    <dgm:pt modelId="{465AFE08-741F-4D64-8C22-E4F8AAA1CD21}" type="sibTrans" cxnId="{EBF36BCA-8961-4EED-B7F0-E809C73F9146}">
      <dgm:prSet/>
      <dgm:spPr/>
      <dgm:t>
        <a:bodyPr/>
        <a:lstStyle/>
        <a:p>
          <a:endParaRPr lang="en-US"/>
        </a:p>
      </dgm:t>
    </dgm:pt>
    <dgm:pt modelId="{DAA1E65E-4AF6-47FF-B91F-E8C85E83BE7B}">
      <dgm:prSet/>
      <dgm:spPr/>
      <dgm:t>
        <a:bodyPr/>
        <a:lstStyle/>
        <a:p>
          <a:r>
            <a:rPr lang="en-US" dirty="0"/>
            <a:t>City of Washington D.C.  provides bike rentals for its residents and wishes to analyze and predict demand for units on hourly basis</a:t>
          </a:r>
        </a:p>
      </dgm:t>
    </dgm:pt>
    <dgm:pt modelId="{A96B79DA-FC0A-4371-A351-FA8885052452}" type="sibTrans" cxnId="{CA61B2B9-FE3E-4CE9-852E-38F9300DC7B0}">
      <dgm:prSet/>
      <dgm:spPr/>
      <dgm:t>
        <a:bodyPr/>
        <a:lstStyle/>
        <a:p>
          <a:endParaRPr lang="en-US"/>
        </a:p>
      </dgm:t>
    </dgm:pt>
    <dgm:pt modelId="{CF2A6978-95F3-4D0A-8051-5DEB230061DF}" type="parTrans" cxnId="{CA61B2B9-FE3E-4CE9-852E-38F9300DC7B0}">
      <dgm:prSet/>
      <dgm:spPr/>
      <dgm:t>
        <a:bodyPr/>
        <a:lstStyle/>
        <a:p>
          <a:endParaRPr lang="en-US"/>
        </a:p>
      </dgm:t>
    </dgm:pt>
    <dgm:pt modelId="{F3D8864A-94E6-EA43-BEFE-FBC48DBE9B1D}" type="pres">
      <dgm:prSet presAssocID="{029314F0-4B51-41EC-9258-4E00A94E3FE0}" presName="Name0" presStyleCnt="0">
        <dgm:presLayoutVars>
          <dgm:dir/>
          <dgm:animLvl val="lvl"/>
          <dgm:resizeHandles val="exact"/>
        </dgm:presLayoutVars>
      </dgm:prSet>
      <dgm:spPr/>
    </dgm:pt>
    <dgm:pt modelId="{80B32B02-B304-5E4C-9A4E-5CCBFBB69C02}" type="pres">
      <dgm:prSet presAssocID="{9DED8F6A-D88A-4D51-9909-01407A357954}" presName="boxAndChildren" presStyleCnt="0"/>
      <dgm:spPr/>
    </dgm:pt>
    <dgm:pt modelId="{D68BDFBC-5EBD-B440-8DA1-68EBA5F32CAE}" type="pres">
      <dgm:prSet presAssocID="{9DED8F6A-D88A-4D51-9909-01407A357954}" presName="parentTextBox" presStyleLbl="node1" presStyleIdx="0" presStyleCnt="2"/>
      <dgm:spPr/>
    </dgm:pt>
    <dgm:pt modelId="{BDED3A76-9EDD-D844-9995-E528FB0110EB}" type="pres">
      <dgm:prSet presAssocID="{A96B79DA-FC0A-4371-A351-FA8885052452}" presName="sp" presStyleCnt="0"/>
      <dgm:spPr/>
    </dgm:pt>
    <dgm:pt modelId="{4F28CE85-27DB-EF44-886C-45267BD0B202}" type="pres">
      <dgm:prSet presAssocID="{DAA1E65E-4AF6-47FF-B91F-E8C85E83BE7B}" presName="arrowAndChildren" presStyleCnt="0"/>
      <dgm:spPr/>
    </dgm:pt>
    <dgm:pt modelId="{B920AAED-5A18-2544-B5DE-5468E1A5D2C8}" type="pres">
      <dgm:prSet presAssocID="{DAA1E65E-4AF6-47FF-B91F-E8C85E83BE7B}" presName="parentTextArrow" presStyleLbl="node1" presStyleIdx="1" presStyleCnt="2"/>
      <dgm:spPr/>
    </dgm:pt>
  </dgm:ptLst>
  <dgm:cxnLst>
    <dgm:cxn modelId="{E384008D-1208-8243-ABFF-1E717DBB0164}" type="presOf" srcId="{9DED8F6A-D88A-4D51-9909-01407A357954}" destId="{D68BDFBC-5EBD-B440-8DA1-68EBA5F32CAE}" srcOrd="0" destOrd="0" presId="urn:microsoft.com/office/officeart/2005/8/layout/process4"/>
    <dgm:cxn modelId="{6748829C-E06B-8B43-864B-B821CB169761}" type="presOf" srcId="{DAA1E65E-4AF6-47FF-B91F-E8C85E83BE7B}" destId="{B920AAED-5A18-2544-B5DE-5468E1A5D2C8}" srcOrd="0" destOrd="0" presId="urn:microsoft.com/office/officeart/2005/8/layout/process4"/>
    <dgm:cxn modelId="{CA61B2B9-FE3E-4CE9-852E-38F9300DC7B0}" srcId="{029314F0-4B51-41EC-9258-4E00A94E3FE0}" destId="{DAA1E65E-4AF6-47FF-B91F-E8C85E83BE7B}" srcOrd="0" destOrd="0" parTransId="{CF2A6978-95F3-4D0A-8051-5DEB230061DF}" sibTransId="{A96B79DA-FC0A-4371-A351-FA8885052452}"/>
    <dgm:cxn modelId="{EBF36BCA-8961-4EED-B7F0-E809C73F9146}" srcId="{029314F0-4B51-41EC-9258-4E00A94E3FE0}" destId="{9DED8F6A-D88A-4D51-9909-01407A357954}" srcOrd="1" destOrd="0" parTransId="{46E08771-6524-4827-BDA2-65F7AE4FB46F}" sibTransId="{465AFE08-741F-4D64-8C22-E4F8AAA1CD21}"/>
    <dgm:cxn modelId="{C31E55E0-8705-A44A-A5F6-7915280D2E95}" type="presOf" srcId="{029314F0-4B51-41EC-9258-4E00A94E3FE0}" destId="{F3D8864A-94E6-EA43-BEFE-FBC48DBE9B1D}" srcOrd="0" destOrd="0" presId="urn:microsoft.com/office/officeart/2005/8/layout/process4"/>
    <dgm:cxn modelId="{A4A1FB75-CBA1-914D-940C-C9F60DAEBCE7}" type="presParOf" srcId="{F3D8864A-94E6-EA43-BEFE-FBC48DBE9B1D}" destId="{80B32B02-B304-5E4C-9A4E-5CCBFBB69C02}" srcOrd="0" destOrd="0" presId="urn:microsoft.com/office/officeart/2005/8/layout/process4"/>
    <dgm:cxn modelId="{02240734-5FFB-A646-BCA4-33A366889BB3}" type="presParOf" srcId="{80B32B02-B304-5E4C-9A4E-5CCBFBB69C02}" destId="{D68BDFBC-5EBD-B440-8DA1-68EBA5F32CAE}" srcOrd="0" destOrd="0" presId="urn:microsoft.com/office/officeart/2005/8/layout/process4"/>
    <dgm:cxn modelId="{293C0F90-C9CE-884D-B910-B9AB90F2406C}" type="presParOf" srcId="{F3D8864A-94E6-EA43-BEFE-FBC48DBE9B1D}" destId="{BDED3A76-9EDD-D844-9995-E528FB0110EB}" srcOrd="1" destOrd="0" presId="urn:microsoft.com/office/officeart/2005/8/layout/process4"/>
    <dgm:cxn modelId="{546FD988-4B16-6547-ADC9-18842CEB2F37}" type="presParOf" srcId="{F3D8864A-94E6-EA43-BEFE-FBC48DBE9B1D}" destId="{4F28CE85-27DB-EF44-886C-45267BD0B202}" srcOrd="2" destOrd="0" presId="urn:microsoft.com/office/officeart/2005/8/layout/process4"/>
    <dgm:cxn modelId="{89E5785C-E259-A241-A9C1-B6D152EFB358}" type="presParOf" srcId="{4F28CE85-27DB-EF44-886C-45267BD0B202}" destId="{B920AAED-5A18-2544-B5DE-5468E1A5D2C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9C9C3C-6C69-4EFC-A2B0-6DF30EDE37B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ECEBA7-0E9A-4513-A11F-CF64E9FF1E52}">
      <dgm:prSet/>
      <dgm:spPr/>
      <dgm:t>
        <a:bodyPr/>
        <a:lstStyle/>
        <a:p>
          <a:pPr>
            <a:defRPr b="1"/>
          </a:pPr>
          <a:r>
            <a:rPr lang="en-US" dirty="0"/>
            <a:t>Develop a prediction model that will give an estimate on the number of needed bikes per hour</a:t>
          </a:r>
        </a:p>
      </dgm:t>
    </dgm:pt>
    <dgm:pt modelId="{EBB13CEE-680A-4749-B8F6-11AB731CE946}" type="parTrans" cxnId="{C70C8B05-23FA-431D-ABE4-4FD23C2C1F4A}">
      <dgm:prSet/>
      <dgm:spPr/>
      <dgm:t>
        <a:bodyPr/>
        <a:lstStyle/>
        <a:p>
          <a:endParaRPr lang="en-US"/>
        </a:p>
      </dgm:t>
    </dgm:pt>
    <dgm:pt modelId="{69DFED0D-686F-4126-B342-1F6D59BDDF20}" type="sibTrans" cxnId="{C70C8B05-23FA-431D-ABE4-4FD23C2C1F4A}">
      <dgm:prSet/>
      <dgm:spPr/>
      <dgm:t>
        <a:bodyPr/>
        <a:lstStyle/>
        <a:p>
          <a:endParaRPr lang="en-US"/>
        </a:p>
      </dgm:t>
    </dgm:pt>
    <dgm:pt modelId="{4437BF33-14F8-4C0A-B77B-675CF185A277}">
      <dgm:prSet/>
      <dgm:spPr/>
      <dgm:t>
        <a:bodyPr/>
        <a:lstStyle/>
        <a:p>
          <a:r>
            <a:rPr lang="en-US" dirty="0"/>
            <a:t>Test several regression models and choose the most accurate one</a:t>
          </a:r>
        </a:p>
      </dgm:t>
    </dgm:pt>
    <dgm:pt modelId="{6F689CAC-5B69-40C2-B813-A49FB39C5808}" type="parTrans" cxnId="{26F59F41-7466-4434-B086-E3706C1F409E}">
      <dgm:prSet/>
      <dgm:spPr/>
      <dgm:t>
        <a:bodyPr/>
        <a:lstStyle/>
        <a:p>
          <a:endParaRPr lang="en-US"/>
        </a:p>
      </dgm:t>
    </dgm:pt>
    <dgm:pt modelId="{9AB84948-7529-4C6D-9632-DB06F8E697AD}" type="sibTrans" cxnId="{26F59F41-7466-4434-B086-E3706C1F409E}">
      <dgm:prSet/>
      <dgm:spPr/>
      <dgm:t>
        <a:bodyPr/>
        <a:lstStyle/>
        <a:p>
          <a:endParaRPr lang="en-US"/>
        </a:p>
      </dgm:t>
    </dgm:pt>
    <dgm:pt modelId="{51C616AE-047D-4776-B6A2-933F96B4B208}">
      <dgm:prSet/>
      <dgm:spPr/>
      <dgm:t>
        <a:bodyPr/>
        <a:lstStyle/>
        <a:p>
          <a:pPr>
            <a:defRPr b="1"/>
          </a:pPr>
          <a:r>
            <a:rPr lang="en-US" dirty="0"/>
            <a:t>This will be done by studying the relationship between the features and the target variable (count of rented bikes)</a:t>
          </a:r>
        </a:p>
      </dgm:t>
    </dgm:pt>
    <dgm:pt modelId="{ABDA0FA5-3543-49A9-A55F-8CC8FE11A45F}" type="parTrans" cxnId="{1B978E4A-199D-46E6-88C4-966C2D7BDC46}">
      <dgm:prSet/>
      <dgm:spPr/>
      <dgm:t>
        <a:bodyPr/>
        <a:lstStyle/>
        <a:p>
          <a:endParaRPr lang="en-US"/>
        </a:p>
      </dgm:t>
    </dgm:pt>
    <dgm:pt modelId="{91EE92E6-9CB7-402E-9A75-F4D7410011D7}" type="sibTrans" cxnId="{1B978E4A-199D-46E6-88C4-966C2D7BDC46}">
      <dgm:prSet/>
      <dgm:spPr/>
      <dgm:t>
        <a:bodyPr/>
        <a:lstStyle/>
        <a:p>
          <a:endParaRPr lang="en-US"/>
        </a:p>
      </dgm:t>
    </dgm:pt>
    <dgm:pt modelId="{19AA0D7F-F206-1145-8DD8-5955566C452D}" type="pres">
      <dgm:prSet presAssocID="{0A9C9C3C-6C69-4EFC-A2B0-6DF30EDE37B2}" presName="outerComposite" presStyleCnt="0">
        <dgm:presLayoutVars>
          <dgm:chMax val="5"/>
          <dgm:dir/>
          <dgm:resizeHandles val="exact"/>
        </dgm:presLayoutVars>
      </dgm:prSet>
      <dgm:spPr/>
    </dgm:pt>
    <dgm:pt modelId="{614A3375-BAC8-D149-BD57-E3B49590926F}" type="pres">
      <dgm:prSet presAssocID="{0A9C9C3C-6C69-4EFC-A2B0-6DF30EDE37B2}" presName="dummyMaxCanvas" presStyleCnt="0">
        <dgm:presLayoutVars/>
      </dgm:prSet>
      <dgm:spPr/>
    </dgm:pt>
    <dgm:pt modelId="{ACAFDCD2-207E-FE49-B029-02D982181AA7}" type="pres">
      <dgm:prSet presAssocID="{0A9C9C3C-6C69-4EFC-A2B0-6DF30EDE37B2}" presName="TwoNodes_1" presStyleLbl="node1" presStyleIdx="0" presStyleCnt="2">
        <dgm:presLayoutVars>
          <dgm:bulletEnabled val="1"/>
        </dgm:presLayoutVars>
      </dgm:prSet>
      <dgm:spPr/>
    </dgm:pt>
    <dgm:pt modelId="{E7823541-B787-E342-B9AF-8EC17C2238C6}" type="pres">
      <dgm:prSet presAssocID="{0A9C9C3C-6C69-4EFC-A2B0-6DF30EDE37B2}" presName="TwoNodes_2" presStyleLbl="node1" presStyleIdx="1" presStyleCnt="2">
        <dgm:presLayoutVars>
          <dgm:bulletEnabled val="1"/>
        </dgm:presLayoutVars>
      </dgm:prSet>
      <dgm:spPr/>
    </dgm:pt>
    <dgm:pt modelId="{1A5E47EF-AFB5-574A-BC34-FE054381EC09}" type="pres">
      <dgm:prSet presAssocID="{0A9C9C3C-6C69-4EFC-A2B0-6DF30EDE37B2}" presName="TwoConn_1-2" presStyleLbl="fgAccFollowNode1" presStyleIdx="0" presStyleCnt="1">
        <dgm:presLayoutVars>
          <dgm:bulletEnabled val="1"/>
        </dgm:presLayoutVars>
      </dgm:prSet>
      <dgm:spPr/>
    </dgm:pt>
    <dgm:pt modelId="{ED3AD482-7948-2C40-B1DA-AAA08FA9425F}" type="pres">
      <dgm:prSet presAssocID="{0A9C9C3C-6C69-4EFC-A2B0-6DF30EDE37B2}" presName="TwoNodes_1_text" presStyleLbl="node1" presStyleIdx="1" presStyleCnt="2">
        <dgm:presLayoutVars>
          <dgm:bulletEnabled val="1"/>
        </dgm:presLayoutVars>
      </dgm:prSet>
      <dgm:spPr/>
    </dgm:pt>
    <dgm:pt modelId="{3751E2E5-C3BE-594D-BD97-BF48690692AE}" type="pres">
      <dgm:prSet presAssocID="{0A9C9C3C-6C69-4EFC-A2B0-6DF30EDE37B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70C8B05-23FA-431D-ABE4-4FD23C2C1F4A}" srcId="{0A9C9C3C-6C69-4EFC-A2B0-6DF30EDE37B2}" destId="{F4ECEBA7-0E9A-4513-A11F-CF64E9FF1E52}" srcOrd="0" destOrd="0" parTransId="{EBB13CEE-680A-4749-B8F6-11AB731CE946}" sibTransId="{69DFED0D-686F-4126-B342-1F6D59BDDF20}"/>
    <dgm:cxn modelId="{1CDA6D08-A505-A24C-9047-8FAADA71507D}" type="presOf" srcId="{51C616AE-047D-4776-B6A2-933F96B4B208}" destId="{3751E2E5-C3BE-594D-BD97-BF48690692AE}" srcOrd="1" destOrd="0" presId="urn:microsoft.com/office/officeart/2005/8/layout/vProcess5"/>
    <dgm:cxn modelId="{A6D61609-153C-DD4C-9B43-4A93BCED1090}" type="presOf" srcId="{4437BF33-14F8-4C0A-B77B-675CF185A277}" destId="{ACAFDCD2-207E-FE49-B029-02D982181AA7}" srcOrd="0" destOrd="1" presId="urn:microsoft.com/office/officeart/2005/8/layout/vProcess5"/>
    <dgm:cxn modelId="{57D42A0D-202F-2F42-A30F-F4766949366F}" type="presOf" srcId="{0A9C9C3C-6C69-4EFC-A2B0-6DF30EDE37B2}" destId="{19AA0D7F-F206-1145-8DD8-5955566C452D}" srcOrd="0" destOrd="0" presId="urn:microsoft.com/office/officeart/2005/8/layout/vProcess5"/>
    <dgm:cxn modelId="{6C46123C-E269-A44E-9082-98C4FD8E1F40}" type="presOf" srcId="{51C616AE-047D-4776-B6A2-933F96B4B208}" destId="{E7823541-B787-E342-B9AF-8EC17C2238C6}" srcOrd="0" destOrd="0" presId="urn:microsoft.com/office/officeart/2005/8/layout/vProcess5"/>
    <dgm:cxn modelId="{26F59F41-7466-4434-B086-E3706C1F409E}" srcId="{F4ECEBA7-0E9A-4513-A11F-CF64E9FF1E52}" destId="{4437BF33-14F8-4C0A-B77B-675CF185A277}" srcOrd="0" destOrd="0" parTransId="{6F689CAC-5B69-40C2-B813-A49FB39C5808}" sibTransId="{9AB84948-7529-4C6D-9632-DB06F8E697AD}"/>
    <dgm:cxn modelId="{1B978E4A-199D-46E6-88C4-966C2D7BDC46}" srcId="{0A9C9C3C-6C69-4EFC-A2B0-6DF30EDE37B2}" destId="{51C616AE-047D-4776-B6A2-933F96B4B208}" srcOrd="1" destOrd="0" parTransId="{ABDA0FA5-3543-49A9-A55F-8CC8FE11A45F}" sibTransId="{91EE92E6-9CB7-402E-9A75-F4D7410011D7}"/>
    <dgm:cxn modelId="{7C63996C-503E-1A49-B1FB-C18226B00E1A}" type="presOf" srcId="{4437BF33-14F8-4C0A-B77B-675CF185A277}" destId="{ED3AD482-7948-2C40-B1DA-AAA08FA9425F}" srcOrd="1" destOrd="1" presId="urn:microsoft.com/office/officeart/2005/8/layout/vProcess5"/>
    <dgm:cxn modelId="{BC9CFF83-7CF3-DD4C-A5AF-E160C20E8669}" type="presOf" srcId="{F4ECEBA7-0E9A-4513-A11F-CF64E9FF1E52}" destId="{ACAFDCD2-207E-FE49-B029-02D982181AA7}" srcOrd="0" destOrd="0" presId="urn:microsoft.com/office/officeart/2005/8/layout/vProcess5"/>
    <dgm:cxn modelId="{82B06DC3-01F4-C94F-A3D2-FE9DDD38FD74}" type="presOf" srcId="{F4ECEBA7-0E9A-4513-A11F-CF64E9FF1E52}" destId="{ED3AD482-7948-2C40-B1DA-AAA08FA9425F}" srcOrd="1" destOrd="0" presId="urn:microsoft.com/office/officeart/2005/8/layout/vProcess5"/>
    <dgm:cxn modelId="{F9F47CF7-01C7-4247-8BB5-2BD6857D9C91}" type="presOf" srcId="{69DFED0D-686F-4126-B342-1F6D59BDDF20}" destId="{1A5E47EF-AFB5-574A-BC34-FE054381EC09}" srcOrd="0" destOrd="0" presId="urn:microsoft.com/office/officeart/2005/8/layout/vProcess5"/>
    <dgm:cxn modelId="{45A2804B-752D-E34F-A643-745B01A36F85}" type="presParOf" srcId="{19AA0D7F-F206-1145-8DD8-5955566C452D}" destId="{614A3375-BAC8-D149-BD57-E3B49590926F}" srcOrd="0" destOrd="0" presId="urn:microsoft.com/office/officeart/2005/8/layout/vProcess5"/>
    <dgm:cxn modelId="{9563281C-75DB-0D4B-9DF9-367B4B54AB92}" type="presParOf" srcId="{19AA0D7F-F206-1145-8DD8-5955566C452D}" destId="{ACAFDCD2-207E-FE49-B029-02D982181AA7}" srcOrd="1" destOrd="0" presId="urn:microsoft.com/office/officeart/2005/8/layout/vProcess5"/>
    <dgm:cxn modelId="{B220BC0D-EEB1-8943-8166-5791C35D93A2}" type="presParOf" srcId="{19AA0D7F-F206-1145-8DD8-5955566C452D}" destId="{E7823541-B787-E342-B9AF-8EC17C2238C6}" srcOrd="2" destOrd="0" presId="urn:microsoft.com/office/officeart/2005/8/layout/vProcess5"/>
    <dgm:cxn modelId="{D1157276-7073-074D-A951-55A34F7AEA83}" type="presParOf" srcId="{19AA0D7F-F206-1145-8DD8-5955566C452D}" destId="{1A5E47EF-AFB5-574A-BC34-FE054381EC09}" srcOrd="3" destOrd="0" presId="urn:microsoft.com/office/officeart/2005/8/layout/vProcess5"/>
    <dgm:cxn modelId="{8AC51146-C59E-B145-AD61-975B8E54F6B4}" type="presParOf" srcId="{19AA0D7F-F206-1145-8DD8-5955566C452D}" destId="{ED3AD482-7948-2C40-B1DA-AAA08FA9425F}" srcOrd="4" destOrd="0" presId="urn:microsoft.com/office/officeart/2005/8/layout/vProcess5"/>
    <dgm:cxn modelId="{DA0C5DA8-665A-044F-9BD5-52CABDAA37AB}" type="presParOf" srcId="{19AA0D7F-F206-1145-8DD8-5955566C452D}" destId="{3751E2E5-C3BE-594D-BD97-BF48690692A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BDFBC-5EBD-B440-8DA1-68EBA5F32CAE}">
      <dsp:nvSpPr>
        <dsp:cNvPr id="0" name=""/>
        <dsp:cNvSpPr/>
      </dsp:nvSpPr>
      <dsp:spPr>
        <a:xfrm>
          <a:off x="0" y="2468797"/>
          <a:ext cx="5000124" cy="16197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Goal of this project is to build a reliable prediction model </a:t>
          </a:r>
        </a:p>
      </dsp:txBody>
      <dsp:txXfrm>
        <a:off x="0" y="2468797"/>
        <a:ext cx="5000124" cy="1619798"/>
      </dsp:txXfrm>
    </dsp:sp>
    <dsp:sp modelId="{B920AAED-5A18-2544-B5DE-5468E1A5D2C8}">
      <dsp:nvSpPr>
        <dsp:cNvPr id="0" name=""/>
        <dsp:cNvSpPr/>
      </dsp:nvSpPr>
      <dsp:spPr>
        <a:xfrm rot="10800000">
          <a:off x="0" y="1844"/>
          <a:ext cx="5000124" cy="2491249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City of Washington D.C.  provides bike rentals for its residents and wishes to analyze and predict demand for units on hourly basis</a:t>
          </a:r>
        </a:p>
      </dsp:txBody>
      <dsp:txXfrm rot="10800000">
        <a:off x="0" y="1844"/>
        <a:ext cx="5000124" cy="1618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FDCD2-207E-FE49-B029-02D982181AA7}">
      <dsp:nvSpPr>
        <dsp:cNvPr id="0" name=""/>
        <dsp:cNvSpPr/>
      </dsp:nvSpPr>
      <dsp:spPr>
        <a:xfrm>
          <a:off x="0" y="0"/>
          <a:ext cx="6966490" cy="12451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Develop a prediction model that will give an estimate on the number of needed bikes per hour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Test several regression models and choose the most accurate one</a:t>
          </a:r>
        </a:p>
      </dsp:txBody>
      <dsp:txXfrm>
        <a:off x="36470" y="36470"/>
        <a:ext cx="5679505" cy="1172234"/>
      </dsp:txXfrm>
    </dsp:sp>
    <dsp:sp modelId="{E7823541-B787-E342-B9AF-8EC17C2238C6}">
      <dsp:nvSpPr>
        <dsp:cNvPr id="0" name=""/>
        <dsp:cNvSpPr/>
      </dsp:nvSpPr>
      <dsp:spPr>
        <a:xfrm>
          <a:off x="1229380" y="1521879"/>
          <a:ext cx="6966490" cy="12451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This will be done by studying the relationship between the features and the target variable (count of rented bikes)</a:t>
          </a:r>
        </a:p>
      </dsp:txBody>
      <dsp:txXfrm>
        <a:off x="1265850" y="1558349"/>
        <a:ext cx="4854806" cy="1172234"/>
      </dsp:txXfrm>
    </dsp:sp>
    <dsp:sp modelId="{1A5E47EF-AFB5-574A-BC34-FE054381EC09}">
      <dsp:nvSpPr>
        <dsp:cNvPr id="0" name=""/>
        <dsp:cNvSpPr/>
      </dsp:nvSpPr>
      <dsp:spPr>
        <a:xfrm>
          <a:off x="6157127" y="978845"/>
          <a:ext cx="809363" cy="809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9234" y="978845"/>
        <a:ext cx="445149" cy="609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09ec38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09ec38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09ec38e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09ec38e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09ec38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09ec38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0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09ec38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09ec38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09ec38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09ec38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48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09ec38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09ec38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68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09ec38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09ec38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17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B1FB-83EE-C9EC-272E-EA95E7044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4E0D3-2533-BF8B-097A-404925B58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BC32-1520-B1FC-34C2-C86D0A62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2F04-A29A-993B-B573-A91B9186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4517-E634-4844-882D-F5D504B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55777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01B6-9B23-657B-E925-03FE70F3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82871-10C9-8C4D-8F68-1BE75E31D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932D-5788-CC91-7F9B-2AB1F122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DD02-D542-FBA8-3D01-9C4B4391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01F1-E5AF-8514-052D-35A04FC5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0844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E49BB-77D4-6FFA-F58D-35E50E9E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7A01C-DF04-BCF5-95A4-3764C2C8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0E4F0-5D17-2025-1CE8-E7FC1466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EEF8-EC95-0080-B247-CF886AA8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5AF4-8D98-A683-D598-EFDFCE58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67508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083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5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2543-946B-2648-7D37-E5B9C05C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117A-46A3-E09F-E338-E44481C5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1655A-CCC9-C49D-398F-13CE726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77CF-6C80-383D-0926-195E67DF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332F-A0E9-006B-9DC1-535224DF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5839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1BB9-ADF8-F407-B45D-99E84065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B29F0-8F01-FA64-7AE6-9470B5FBD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D5A5-F63C-05D0-13AE-E6587F9C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BCE0-46A5-AA62-6944-9830F5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7AA0-102D-2CF1-A83A-9F63773F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748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EBE0-E6C9-4B8D-E5E8-8D952813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A53B-50C8-9EB8-1C63-AC2A4F35D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A5610-71C8-1252-3700-FC3D837EB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D418C-F92D-82D8-C771-E4339BC9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4C0CD-E1C3-499A-24DF-48CAA070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32C20-D29A-56B7-0BA9-48C96714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3682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84E1-CF85-3A0A-EB61-83D81D16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3364D-5070-A537-F54C-74144156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5EE17-657D-F7CC-5DF1-B21984AAD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D9C36-D7A2-26E6-DE14-CAE5EC74C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E0A96-019B-E797-B044-6DE0C2607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8AA32-C469-BFB3-C449-C3C0D51A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8DE5F-5FBF-9F17-89B8-782BC666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C8A35-5CB1-09F2-A493-3BEC580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5365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96AA-1F51-0950-3113-6F83648D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0A231-BD76-A2E5-326A-2B93A863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58917-722B-887C-F031-A80E9D6E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E0F4D-C90B-1F38-9CDA-98FB9DB1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64657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EA36B-3437-C5D7-CC38-DAE40B1F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AAF63-6899-21ED-F40E-58F90989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D7262-051D-ACE2-E43C-20115FEF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10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A7AA-753D-DA2D-0693-AC8FC2A1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F2C3-0E3C-8BD7-9BDD-7C7A6E65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1F8F-0355-44D9-3A92-5CDD802C1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26FAE-C512-66DB-4FD2-34E85002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5A626-3FA8-4E31-8263-EE5234D8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E36F3-CD1A-F84C-6758-8B90EBCE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09492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9489-ABC7-3958-CD49-907B9BF3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BBB55-C685-E18A-A352-B67D0D6F5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8C40-29CA-64AA-5D55-02DC2D85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F0B8-E087-DCEC-EE99-55B33CCD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9DEFC-3993-D924-9541-CFA8E8EA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C886-26F2-D846-1930-68681481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41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F1BB9-A1E8-ADAB-E857-87E1E77C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ACA20-F147-C921-8F28-3A8EA07D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C6AA-686E-C198-7E27-F6B29DDE2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41B2-DBB0-E142-8DEA-16879DAA2AF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0B90-D04F-9DDA-FB64-64DEF9B21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708E-4E75-2F3A-54CA-D987D03B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816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28650" y="338535"/>
            <a:ext cx="7884414" cy="3049905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Bank Rental Prediction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28649" y="3737457"/>
            <a:ext cx="7884414" cy="84501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May 2022</a:t>
            </a:r>
            <a:endParaRPr lang="en-US"/>
          </a:p>
        </p:txBody>
      </p:sp>
      <p:sp>
        <p:nvSpPr>
          <p:cNvPr id="6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3538946"/>
            <a:ext cx="4057650" cy="13716"/>
          </a:xfrm>
          <a:custGeom>
            <a:avLst/>
            <a:gdLst>
              <a:gd name="connsiteX0" fmla="*/ 0 w 4057650"/>
              <a:gd name="connsiteY0" fmla="*/ 0 h 13716"/>
              <a:gd name="connsiteX1" fmla="*/ 757428 w 4057650"/>
              <a:gd name="connsiteY1" fmla="*/ 0 h 13716"/>
              <a:gd name="connsiteX2" fmla="*/ 1474279 w 4057650"/>
              <a:gd name="connsiteY2" fmla="*/ 0 h 13716"/>
              <a:gd name="connsiteX3" fmla="*/ 2191131 w 4057650"/>
              <a:gd name="connsiteY3" fmla="*/ 0 h 13716"/>
              <a:gd name="connsiteX4" fmla="*/ 2745676 w 4057650"/>
              <a:gd name="connsiteY4" fmla="*/ 0 h 13716"/>
              <a:gd name="connsiteX5" fmla="*/ 3340798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272284 w 4057650"/>
              <a:gd name="connsiteY10" fmla="*/ 13716 h 13716"/>
              <a:gd name="connsiteX11" fmla="*/ 1555432 w 4057650"/>
              <a:gd name="connsiteY11" fmla="*/ 13716 h 13716"/>
              <a:gd name="connsiteX12" fmla="*/ 960310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  <a:gd name="connsiteX0" fmla="*/ 0 w 4057650"/>
              <a:gd name="connsiteY0" fmla="*/ 0 h 13716"/>
              <a:gd name="connsiteX1" fmla="*/ 635698 w 4057650"/>
              <a:gd name="connsiteY1" fmla="*/ 0 h 13716"/>
              <a:gd name="connsiteX2" fmla="*/ 1190244 w 4057650"/>
              <a:gd name="connsiteY2" fmla="*/ 0 h 13716"/>
              <a:gd name="connsiteX3" fmla="*/ 1947672 w 4057650"/>
              <a:gd name="connsiteY3" fmla="*/ 0 h 13716"/>
              <a:gd name="connsiteX4" fmla="*/ 2583370 w 4057650"/>
              <a:gd name="connsiteY4" fmla="*/ 0 h 13716"/>
              <a:gd name="connsiteX5" fmla="*/ 3219069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150555 w 4057650"/>
              <a:gd name="connsiteY10" fmla="*/ 13716 h 13716"/>
              <a:gd name="connsiteX11" fmla="*/ 1474280 w 4057650"/>
              <a:gd name="connsiteY11" fmla="*/ 13716 h 13716"/>
              <a:gd name="connsiteX12" fmla="*/ 838581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3716" fill="none" extrusionOk="0">
                <a:moveTo>
                  <a:pt x="0" y="0"/>
                </a:moveTo>
                <a:cubicBezTo>
                  <a:pt x="367148" y="-8908"/>
                  <a:pt x="517612" y="4501"/>
                  <a:pt x="757428" y="0"/>
                </a:cubicBezTo>
                <a:cubicBezTo>
                  <a:pt x="1032602" y="-7253"/>
                  <a:pt x="1110097" y="-4084"/>
                  <a:pt x="1474279" y="0"/>
                </a:cubicBezTo>
                <a:cubicBezTo>
                  <a:pt x="1838373" y="-7421"/>
                  <a:pt x="1905070" y="-3632"/>
                  <a:pt x="2191131" y="0"/>
                </a:cubicBezTo>
                <a:cubicBezTo>
                  <a:pt x="2479083" y="8044"/>
                  <a:pt x="2590278" y="-15025"/>
                  <a:pt x="2745676" y="0"/>
                </a:cubicBezTo>
                <a:cubicBezTo>
                  <a:pt x="2939709" y="9877"/>
                  <a:pt x="3136017" y="-24028"/>
                  <a:pt x="3340798" y="0"/>
                </a:cubicBezTo>
                <a:cubicBezTo>
                  <a:pt x="3577524" y="19058"/>
                  <a:pt x="3755433" y="-7221"/>
                  <a:pt x="4057650" y="0"/>
                </a:cubicBezTo>
                <a:cubicBezTo>
                  <a:pt x="4057445" y="4501"/>
                  <a:pt x="4058270" y="7438"/>
                  <a:pt x="4057650" y="13716"/>
                </a:cubicBezTo>
                <a:cubicBezTo>
                  <a:pt x="3746991" y="46900"/>
                  <a:pt x="3642040" y="-13712"/>
                  <a:pt x="3381375" y="13716"/>
                </a:cubicBezTo>
                <a:cubicBezTo>
                  <a:pt x="3142532" y="64771"/>
                  <a:pt x="2955382" y="-7162"/>
                  <a:pt x="2826830" y="13716"/>
                </a:cubicBezTo>
                <a:cubicBezTo>
                  <a:pt x="2734164" y="26064"/>
                  <a:pt x="2422331" y="12987"/>
                  <a:pt x="2272284" y="13716"/>
                </a:cubicBezTo>
                <a:cubicBezTo>
                  <a:pt x="2111408" y="20158"/>
                  <a:pt x="1888168" y="21489"/>
                  <a:pt x="1555432" y="13716"/>
                </a:cubicBezTo>
                <a:cubicBezTo>
                  <a:pt x="1389125" y="3117"/>
                  <a:pt x="1177551" y="39730"/>
                  <a:pt x="960310" y="13716"/>
                </a:cubicBezTo>
                <a:cubicBezTo>
                  <a:pt x="875922" y="-39900"/>
                  <a:pt x="323458" y="10262"/>
                  <a:pt x="0" y="13716"/>
                </a:cubicBezTo>
                <a:cubicBezTo>
                  <a:pt x="-331" y="11187"/>
                  <a:pt x="993" y="6491"/>
                  <a:pt x="0" y="0"/>
                </a:cubicBezTo>
                <a:close/>
              </a:path>
              <a:path w="4057650" h="13716" stroke="0" extrusionOk="0">
                <a:moveTo>
                  <a:pt x="0" y="0"/>
                </a:moveTo>
                <a:cubicBezTo>
                  <a:pt x="242151" y="36334"/>
                  <a:pt x="500401" y="29139"/>
                  <a:pt x="635698" y="0"/>
                </a:cubicBezTo>
                <a:cubicBezTo>
                  <a:pt x="783144" y="-32004"/>
                  <a:pt x="950843" y="-4485"/>
                  <a:pt x="1190244" y="0"/>
                </a:cubicBezTo>
                <a:cubicBezTo>
                  <a:pt x="1493739" y="37672"/>
                  <a:pt x="1683931" y="-5135"/>
                  <a:pt x="1947672" y="0"/>
                </a:cubicBezTo>
                <a:cubicBezTo>
                  <a:pt x="2231467" y="29157"/>
                  <a:pt x="2283780" y="-18583"/>
                  <a:pt x="2583370" y="0"/>
                </a:cubicBezTo>
                <a:cubicBezTo>
                  <a:pt x="2879743" y="13186"/>
                  <a:pt x="3001896" y="40538"/>
                  <a:pt x="3219069" y="0"/>
                </a:cubicBezTo>
                <a:cubicBezTo>
                  <a:pt x="3480307" y="-5034"/>
                  <a:pt x="3756341" y="17550"/>
                  <a:pt x="4057650" y="0"/>
                </a:cubicBezTo>
                <a:cubicBezTo>
                  <a:pt x="4056913" y="2900"/>
                  <a:pt x="4056504" y="10718"/>
                  <a:pt x="4057650" y="13716"/>
                </a:cubicBezTo>
                <a:cubicBezTo>
                  <a:pt x="3866391" y="10757"/>
                  <a:pt x="3683092" y="22641"/>
                  <a:pt x="3381375" y="13716"/>
                </a:cubicBezTo>
                <a:cubicBezTo>
                  <a:pt x="3077442" y="-36111"/>
                  <a:pt x="2959293" y="-9904"/>
                  <a:pt x="2826830" y="13716"/>
                </a:cubicBezTo>
                <a:cubicBezTo>
                  <a:pt x="2745586" y="48996"/>
                  <a:pt x="2366651" y="54820"/>
                  <a:pt x="2150555" y="13716"/>
                </a:cubicBezTo>
                <a:cubicBezTo>
                  <a:pt x="1889766" y="-21926"/>
                  <a:pt x="1744011" y="-27260"/>
                  <a:pt x="1474280" y="13716"/>
                </a:cubicBezTo>
                <a:cubicBezTo>
                  <a:pt x="1211536" y="18423"/>
                  <a:pt x="970196" y="30950"/>
                  <a:pt x="838581" y="13716"/>
                </a:cubicBezTo>
                <a:cubicBezTo>
                  <a:pt x="683899" y="-9022"/>
                  <a:pt x="224248" y="-47016"/>
                  <a:pt x="0" y="13716"/>
                </a:cubicBezTo>
                <a:cubicBezTo>
                  <a:pt x="324" y="6999"/>
                  <a:pt x="221" y="2972"/>
                  <a:pt x="0" y="0"/>
                </a:cubicBezTo>
                <a:close/>
              </a:path>
              <a:path w="4057650" h="13716" fill="none" stroke="0" extrusionOk="0">
                <a:moveTo>
                  <a:pt x="0" y="0"/>
                </a:moveTo>
                <a:cubicBezTo>
                  <a:pt x="358409" y="-4652"/>
                  <a:pt x="486702" y="12101"/>
                  <a:pt x="757428" y="0"/>
                </a:cubicBezTo>
                <a:cubicBezTo>
                  <a:pt x="1022678" y="-8760"/>
                  <a:pt x="1108573" y="-4098"/>
                  <a:pt x="1474279" y="0"/>
                </a:cubicBezTo>
                <a:cubicBezTo>
                  <a:pt x="1819257" y="16644"/>
                  <a:pt x="1919656" y="-4532"/>
                  <a:pt x="2191131" y="0"/>
                </a:cubicBezTo>
                <a:cubicBezTo>
                  <a:pt x="2458468" y="10266"/>
                  <a:pt x="2618941" y="-8527"/>
                  <a:pt x="2745676" y="0"/>
                </a:cubicBezTo>
                <a:cubicBezTo>
                  <a:pt x="2931643" y="26136"/>
                  <a:pt x="3158142" y="-56944"/>
                  <a:pt x="3340798" y="0"/>
                </a:cubicBezTo>
                <a:cubicBezTo>
                  <a:pt x="3532039" y="10299"/>
                  <a:pt x="3748090" y="-3814"/>
                  <a:pt x="4057650" y="0"/>
                </a:cubicBezTo>
                <a:cubicBezTo>
                  <a:pt x="4057333" y="4276"/>
                  <a:pt x="4057768" y="7437"/>
                  <a:pt x="4057650" y="13716"/>
                </a:cubicBezTo>
                <a:cubicBezTo>
                  <a:pt x="3759943" y="44812"/>
                  <a:pt x="3655385" y="-12313"/>
                  <a:pt x="3381375" y="13716"/>
                </a:cubicBezTo>
                <a:cubicBezTo>
                  <a:pt x="3117080" y="43667"/>
                  <a:pt x="2965830" y="11179"/>
                  <a:pt x="2826830" y="13716"/>
                </a:cubicBezTo>
                <a:cubicBezTo>
                  <a:pt x="2719180" y="50001"/>
                  <a:pt x="2405341" y="23637"/>
                  <a:pt x="2272284" y="13716"/>
                </a:cubicBezTo>
                <a:cubicBezTo>
                  <a:pt x="2146521" y="37825"/>
                  <a:pt x="1920511" y="43731"/>
                  <a:pt x="1555432" y="13716"/>
                </a:cubicBezTo>
                <a:cubicBezTo>
                  <a:pt x="1341297" y="-14932"/>
                  <a:pt x="1185337" y="6286"/>
                  <a:pt x="960310" y="13716"/>
                </a:cubicBezTo>
                <a:cubicBezTo>
                  <a:pt x="797841" y="-31644"/>
                  <a:pt x="348704" y="-84402"/>
                  <a:pt x="0" y="13716"/>
                </a:cubicBezTo>
                <a:cubicBezTo>
                  <a:pt x="-929" y="10136"/>
                  <a:pt x="7" y="679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57650"/>
                      <a:gd name="connsiteY0" fmla="*/ 0 h 13716"/>
                      <a:gd name="connsiteX1" fmla="*/ 757428 w 4057650"/>
                      <a:gd name="connsiteY1" fmla="*/ 0 h 13716"/>
                      <a:gd name="connsiteX2" fmla="*/ 1474279 w 4057650"/>
                      <a:gd name="connsiteY2" fmla="*/ 0 h 13716"/>
                      <a:gd name="connsiteX3" fmla="*/ 2191131 w 4057650"/>
                      <a:gd name="connsiteY3" fmla="*/ 0 h 13716"/>
                      <a:gd name="connsiteX4" fmla="*/ 2745676 w 4057650"/>
                      <a:gd name="connsiteY4" fmla="*/ 0 h 13716"/>
                      <a:gd name="connsiteX5" fmla="*/ 3340798 w 4057650"/>
                      <a:gd name="connsiteY5" fmla="*/ 0 h 13716"/>
                      <a:gd name="connsiteX6" fmla="*/ 4057650 w 4057650"/>
                      <a:gd name="connsiteY6" fmla="*/ 0 h 13716"/>
                      <a:gd name="connsiteX7" fmla="*/ 4057650 w 4057650"/>
                      <a:gd name="connsiteY7" fmla="*/ 13716 h 13716"/>
                      <a:gd name="connsiteX8" fmla="*/ 3381375 w 4057650"/>
                      <a:gd name="connsiteY8" fmla="*/ 13716 h 13716"/>
                      <a:gd name="connsiteX9" fmla="*/ 2826830 w 4057650"/>
                      <a:gd name="connsiteY9" fmla="*/ 13716 h 13716"/>
                      <a:gd name="connsiteX10" fmla="*/ 2272284 w 4057650"/>
                      <a:gd name="connsiteY10" fmla="*/ 13716 h 13716"/>
                      <a:gd name="connsiteX11" fmla="*/ 1555432 w 4057650"/>
                      <a:gd name="connsiteY11" fmla="*/ 13716 h 13716"/>
                      <a:gd name="connsiteX12" fmla="*/ 960310 w 4057650"/>
                      <a:gd name="connsiteY12" fmla="*/ 13716 h 13716"/>
                      <a:gd name="connsiteX13" fmla="*/ 0 w 4057650"/>
                      <a:gd name="connsiteY13" fmla="*/ 13716 h 13716"/>
                      <a:gd name="connsiteX14" fmla="*/ 0 w 4057650"/>
                      <a:gd name="connsiteY14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57650" h="13716" fill="none" extrusionOk="0">
                        <a:moveTo>
                          <a:pt x="0" y="0"/>
                        </a:moveTo>
                        <a:cubicBezTo>
                          <a:pt x="371182" y="3227"/>
                          <a:pt x="494372" y="9222"/>
                          <a:pt x="757428" y="0"/>
                        </a:cubicBezTo>
                        <a:cubicBezTo>
                          <a:pt x="1020484" y="-9222"/>
                          <a:pt x="1116719" y="-4357"/>
                          <a:pt x="1474279" y="0"/>
                        </a:cubicBezTo>
                        <a:cubicBezTo>
                          <a:pt x="1831839" y="4357"/>
                          <a:pt x="1920973" y="-11809"/>
                          <a:pt x="2191131" y="0"/>
                        </a:cubicBezTo>
                        <a:cubicBezTo>
                          <a:pt x="2461289" y="11809"/>
                          <a:pt x="2589480" y="-22604"/>
                          <a:pt x="2745676" y="0"/>
                        </a:cubicBezTo>
                        <a:cubicBezTo>
                          <a:pt x="2901872" y="22604"/>
                          <a:pt x="3136452" y="-12306"/>
                          <a:pt x="3340798" y="0"/>
                        </a:cubicBezTo>
                        <a:cubicBezTo>
                          <a:pt x="3545144" y="12306"/>
                          <a:pt x="3766934" y="-21556"/>
                          <a:pt x="4057650" y="0"/>
                        </a:cubicBezTo>
                        <a:cubicBezTo>
                          <a:pt x="4057378" y="4708"/>
                          <a:pt x="4057987" y="7132"/>
                          <a:pt x="4057650" y="13716"/>
                        </a:cubicBezTo>
                        <a:cubicBezTo>
                          <a:pt x="3743404" y="35553"/>
                          <a:pt x="3625516" y="-19495"/>
                          <a:pt x="3381375" y="13716"/>
                        </a:cubicBezTo>
                        <a:cubicBezTo>
                          <a:pt x="3137235" y="46927"/>
                          <a:pt x="2946571" y="-4571"/>
                          <a:pt x="2826830" y="13716"/>
                        </a:cubicBezTo>
                        <a:cubicBezTo>
                          <a:pt x="2707090" y="32003"/>
                          <a:pt x="2402756" y="-3140"/>
                          <a:pt x="2272284" y="13716"/>
                        </a:cubicBezTo>
                        <a:cubicBezTo>
                          <a:pt x="2141812" y="30572"/>
                          <a:pt x="1895935" y="13627"/>
                          <a:pt x="1555432" y="13716"/>
                        </a:cubicBezTo>
                        <a:cubicBezTo>
                          <a:pt x="1214929" y="13805"/>
                          <a:pt x="1103072" y="9931"/>
                          <a:pt x="960310" y="13716"/>
                        </a:cubicBezTo>
                        <a:cubicBezTo>
                          <a:pt x="817548" y="17501"/>
                          <a:pt x="402272" y="-33931"/>
                          <a:pt x="0" y="13716"/>
                        </a:cubicBezTo>
                        <a:cubicBezTo>
                          <a:pt x="-460" y="10837"/>
                          <a:pt x="38" y="6680"/>
                          <a:pt x="0" y="0"/>
                        </a:cubicBezTo>
                        <a:close/>
                      </a:path>
                      <a:path w="4057650" h="13716" stroke="0" extrusionOk="0">
                        <a:moveTo>
                          <a:pt x="0" y="0"/>
                        </a:moveTo>
                        <a:cubicBezTo>
                          <a:pt x="248348" y="13145"/>
                          <a:pt x="486117" y="25042"/>
                          <a:pt x="635698" y="0"/>
                        </a:cubicBezTo>
                        <a:cubicBezTo>
                          <a:pt x="785279" y="-25042"/>
                          <a:pt x="917762" y="-5537"/>
                          <a:pt x="1190244" y="0"/>
                        </a:cubicBezTo>
                        <a:cubicBezTo>
                          <a:pt x="1462726" y="5537"/>
                          <a:pt x="1667120" y="-21232"/>
                          <a:pt x="1947672" y="0"/>
                        </a:cubicBezTo>
                        <a:cubicBezTo>
                          <a:pt x="2228224" y="21232"/>
                          <a:pt x="2280631" y="-21698"/>
                          <a:pt x="2583370" y="0"/>
                        </a:cubicBezTo>
                        <a:cubicBezTo>
                          <a:pt x="2886109" y="21698"/>
                          <a:pt x="3022941" y="19647"/>
                          <a:pt x="3219069" y="0"/>
                        </a:cubicBezTo>
                        <a:cubicBezTo>
                          <a:pt x="3415197" y="-19647"/>
                          <a:pt x="3747500" y="26991"/>
                          <a:pt x="4057650" y="0"/>
                        </a:cubicBezTo>
                        <a:cubicBezTo>
                          <a:pt x="4056980" y="3019"/>
                          <a:pt x="4057134" y="10425"/>
                          <a:pt x="4057650" y="13716"/>
                        </a:cubicBezTo>
                        <a:cubicBezTo>
                          <a:pt x="3865148" y="-7885"/>
                          <a:pt x="3702543" y="44896"/>
                          <a:pt x="3381375" y="13716"/>
                        </a:cubicBezTo>
                        <a:cubicBezTo>
                          <a:pt x="3060208" y="-17464"/>
                          <a:pt x="2956571" y="-13250"/>
                          <a:pt x="2826830" y="13716"/>
                        </a:cubicBezTo>
                        <a:cubicBezTo>
                          <a:pt x="2697089" y="40682"/>
                          <a:pt x="2411031" y="38582"/>
                          <a:pt x="2150555" y="13716"/>
                        </a:cubicBezTo>
                        <a:cubicBezTo>
                          <a:pt x="1890080" y="-11150"/>
                          <a:pt x="1741827" y="-5187"/>
                          <a:pt x="1474280" y="13716"/>
                        </a:cubicBezTo>
                        <a:cubicBezTo>
                          <a:pt x="1206734" y="32619"/>
                          <a:pt x="998203" y="28763"/>
                          <a:pt x="838581" y="13716"/>
                        </a:cubicBezTo>
                        <a:cubicBezTo>
                          <a:pt x="678959" y="-1331"/>
                          <a:pt x="187101" y="-17784"/>
                          <a:pt x="0" y="13716"/>
                        </a:cubicBezTo>
                        <a:cubicBezTo>
                          <a:pt x="-114" y="7033"/>
                          <a:pt x="103" y="34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&amp; Analysis: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479160" y="1357155"/>
            <a:ext cx="8182233" cy="51555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85000" lnSpcReduction="10000"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None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to year comparison shows significant growing trend over time, and similar distribution over the months in a year.</a:t>
            </a:r>
          </a:p>
        </p:txBody>
      </p:sp>
      <p:sp>
        <p:nvSpPr>
          <p:cNvPr id="1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  <a:gd name="connsiteX0" fmla="*/ 0 w 3429000"/>
              <a:gd name="connsiteY0" fmla="*/ 0 h 13716"/>
              <a:gd name="connsiteX1" fmla="*/ 617220 w 3429000"/>
              <a:gd name="connsiteY1" fmla="*/ 0 h 13716"/>
              <a:gd name="connsiteX2" fmla="*/ 1200150 w 3429000"/>
              <a:gd name="connsiteY2" fmla="*/ 0 h 13716"/>
              <a:gd name="connsiteX3" fmla="*/ 1817370 w 3429000"/>
              <a:gd name="connsiteY3" fmla="*/ 0 h 13716"/>
              <a:gd name="connsiteX4" fmla="*/ 250317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743200 w 3429000"/>
              <a:gd name="connsiteY7" fmla="*/ 13716 h 13716"/>
              <a:gd name="connsiteX8" fmla="*/ 1988820 w 3429000"/>
              <a:gd name="connsiteY8" fmla="*/ 13716 h 13716"/>
              <a:gd name="connsiteX9" fmla="*/ 1405890 w 3429000"/>
              <a:gd name="connsiteY9" fmla="*/ 13716 h 13716"/>
              <a:gd name="connsiteX10" fmla="*/ 65151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78" y="4238"/>
                  <a:pt x="3429362" y="9645"/>
                  <a:pt x="3429000" y="13716"/>
                </a:cubicBezTo>
                <a:cubicBezTo>
                  <a:pt x="3212354" y="24300"/>
                  <a:pt x="3083619" y="-5408"/>
                  <a:pt x="2811780" y="13716"/>
                </a:cubicBezTo>
                <a:cubicBezTo>
                  <a:pt x="2533576" y="20486"/>
                  <a:pt x="2477440" y="15959"/>
                  <a:pt x="2228850" y="13716"/>
                </a:cubicBezTo>
                <a:cubicBezTo>
                  <a:pt x="2003657" y="-6415"/>
                  <a:pt x="1810789" y="13722"/>
                  <a:pt x="1543050" y="13716"/>
                </a:cubicBezTo>
                <a:cubicBezTo>
                  <a:pt x="1286635" y="-25734"/>
                  <a:pt x="1189418" y="17718"/>
                  <a:pt x="925830" y="13716"/>
                </a:cubicBezTo>
                <a:cubicBezTo>
                  <a:pt x="678389" y="-6959"/>
                  <a:pt x="367033" y="38662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219" y="5403"/>
                  <a:pt x="3428159" y="9705"/>
                  <a:pt x="3429000" y="13716"/>
                </a:cubicBezTo>
                <a:cubicBezTo>
                  <a:pt x="3101445" y="-8012"/>
                  <a:pt x="2879434" y="29451"/>
                  <a:pt x="2743200" y="13716"/>
                </a:cubicBezTo>
                <a:cubicBezTo>
                  <a:pt x="2609544" y="9343"/>
                  <a:pt x="2334178" y="44077"/>
                  <a:pt x="1988820" y="13716"/>
                </a:cubicBezTo>
                <a:cubicBezTo>
                  <a:pt x="1620382" y="13563"/>
                  <a:pt x="1588099" y="-7567"/>
                  <a:pt x="1405890" y="13716"/>
                </a:cubicBezTo>
                <a:cubicBezTo>
                  <a:pt x="1266239" y="23975"/>
                  <a:pt x="867500" y="10636"/>
                  <a:pt x="651510" y="13716"/>
                </a:cubicBezTo>
                <a:cubicBezTo>
                  <a:pt x="445459" y="35533"/>
                  <a:pt x="119818" y="-2831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429000" h="13716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104" y="3768"/>
                  <a:pt x="3429110" y="10153"/>
                  <a:pt x="3429000" y="13716"/>
                </a:cubicBezTo>
                <a:cubicBezTo>
                  <a:pt x="3250522" y="51451"/>
                  <a:pt x="3056248" y="-6129"/>
                  <a:pt x="2811780" y="13716"/>
                </a:cubicBezTo>
                <a:cubicBezTo>
                  <a:pt x="2534418" y="21986"/>
                  <a:pt x="2483107" y="15318"/>
                  <a:pt x="2228850" y="13716"/>
                </a:cubicBezTo>
                <a:cubicBezTo>
                  <a:pt x="1996093" y="-24934"/>
                  <a:pt x="1790611" y="30524"/>
                  <a:pt x="1543050" y="13716"/>
                </a:cubicBezTo>
                <a:cubicBezTo>
                  <a:pt x="1276188" y="-34299"/>
                  <a:pt x="1196665" y="-3522"/>
                  <a:pt x="925830" y="13716"/>
                </a:cubicBezTo>
                <a:cubicBezTo>
                  <a:pt x="718623" y="56844"/>
                  <a:pt x="374628" y="2046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3716"/>
                      <a:gd name="connsiteX1" fmla="*/ 685800 w 3429000"/>
                      <a:gd name="connsiteY1" fmla="*/ 0 h 13716"/>
                      <a:gd name="connsiteX2" fmla="*/ 1371600 w 3429000"/>
                      <a:gd name="connsiteY2" fmla="*/ 0 h 13716"/>
                      <a:gd name="connsiteX3" fmla="*/ 2057400 w 3429000"/>
                      <a:gd name="connsiteY3" fmla="*/ 0 h 13716"/>
                      <a:gd name="connsiteX4" fmla="*/ 2674620 w 3429000"/>
                      <a:gd name="connsiteY4" fmla="*/ 0 h 13716"/>
                      <a:gd name="connsiteX5" fmla="*/ 3429000 w 3429000"/>
                      <a:gd name="connsiteY5" fmla="*/ 0 h 13716"/>
                      <a:gd name="connsiteX6" fmla="*/ 3429000 w 3429000"/>
                      <a:gd name="connsiteY6" fmla="*/ 13716 h 13716"/>
                      <a:gd name="connsiteX7" fmla="*/ 2811780 w 3429000"/>
                      <a:gd name="connsiteY7" fmla="*/ 13716 h 13716"/>
                      <a:gd name="connsiteX8" fmla="*/ 2228850 w 3429000"/>
                      <a:gd name="connsiteY8" fmla="*/ 13716 h 13716"/>
                      <a:gd name="connsiteX9" fmla="*/ 1543050 w 3429000"/>
                      <a:gd name="connsiteY9" fmla="*/ 13716 h 13716"/>
                      <a:gd name="connsiteX10" fmla="*/ 925830 w 3429000"/>
                      <a:gd name="connsiteY10" fmla="*/ 13716 h 13716"/>
                      <a:gd name="connsiteX11" fmla="*/ 0 w 3429000"/>
                      <a:gd name="connsiteY11" fmla="*/ 13716 h 13716"/>
                      <a:gd name="connsiteX12" fmla="*/ 0 w 3429000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3716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214" y="4075"/>
                          <a:pt x="3429316" y="9784"/>
                          <a:pt x="3429000" y="13716"/>
                        </a:cubicBezTo>
                        <a:cubicBezTo>
                          <a:pt x="3221081" y="44036"/>
                          <a:pt x="3088001" y="3494"/>
                          <a:pt x="2811780" y="13716"/>
                        </a:cubicBezTo>
                        <a:cubicBezTo>
                          <a:pt x="2535559" y="23938"/>
                          <a:pt x="2481355" y="20326"/>
                          <a:pt x="2228850" y="13716"/>
                        </a:cubicBezTo>
                        <a:cubicBezTo>
                          <a:pt x="1976345" y="7107"/>
                          <a:pt x="1807520" y="43784"/>
                          <a:pt x="1543050" y="13716"/>
                        </a:cubicBezTo>
                        <a:cubicBezTo>
                          <a:pt x="1278580" y="-16352"/>
                          <a:pt x="1181944" y="551"/>
                          <a:pt x="925830" y="13716"/>
                        </a:cubicBezTo>
                        <a:cubicBezTo>
                          <a:pt x="669716" y="26881"/>
                          <a:pt x="410304" y="30243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429000" h="13716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8434" y="5320"/>
                          <a:pt x="3428676" y="9001"/>
                          <a:pt x="3429000" y="13716"/>
                        </a:cubicBezTo>
                        <a:cubicBezTo>
                          <a:pt x="3103464" y="-3979"/>
                          <a:pt x="2887909" y="18368"/>
                          <a:pt x="2743200" y="13716"/>
                        </a:cubicBezTo>
                        <a:cubicBezTo>
                          <a:pt x="2598491" y="9064"/>
                          <a:pt x="2362615" y="6084"/>
                          <a:pt x="1988820" y="13716"/>
                        </a:cubicBezTo>
                        <a:cubicBezTo>
                          <a:pt x="1615025" y="21348"/>
                          <a:pt x="1580494" y="-880"/>
                          <a:pt x="1405890" y="13716"/>
                        </a:cubicBezTo>
                        <a:cubicBezTo>
                          <a:pt x="1231286" y="28312"/>
                          <a:pt x="885259" y="-20857"/>
                          <a:pt x="651510" y="13716"/>
                        </a:cubicBezTo>
                        <a:cubicBezTo>
                          <a:pt x="417761" y="48289"/>
                          <a:pt x="138362" y="-18428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B22A1-1B0B-F045-F92E-07BD9E57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22" y="1975104"/>
            <a:ext cx="7911069" cy="26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&amp; Analysis:</a:t>
            </a:r>
          </a:p>
        </p:txBody>
      </p:sp>
      <p:sp>
        <p:nvSpPr>
          <p:cNvPr id="1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Correlation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605CA-5805-7221-AD98-E1505B95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49" y="1718202"/>
            <a:ext cx="7517757" cy="29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2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Findings:</a:t>
            </a:r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-apple-system"/>
              </a:rPr>
              <a:t>Highest positive correlation is between our target and registered users, which will impact our prediction model in a wrong way, so we will drop them. </a:t>
            </a:r>
          </a:p>
          <a:p>
            <a:pPr lv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-apple-system"/>
              </a:rPr>
              <a:t>T</a:t>
            </a:r>
            <a:r>
              <a:rPr lang="en-US" sz="1400" b="0" i="0" dirty="0">
                <a:effectLst/>
                <a:latin typeface="-apple-system"/>
              </a:rPr>
              <a:t>emperature and hour with the highest correlation. Humidity affects our target negatively, meaning higher humidity leads to less rentals (probably due to rain).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-apple-system"/>
              </a:rPr>
              <a:t>There are about twice as much registered compared to casual users.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-apple-system"/>
              </a:rPr>
              <a:t>There are many more rentals on workdays compared to holidays.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-apple-system"/>
              </a:rPr>
              <a:t>Most rentals occur when the weather is dry, around 20 degrees C, wind around 12mph</a:t>
            </a:r>
          </a:p>
          <a:p>
            <a:pPr marL="228600" lvl="0" indent="0" defTabSz="914400">
              <a:spcAft>
                <a:spcPts val="600"/>
              </a:spcAft>
              <a:buNone/>
            </a:pPr>
            <a:endParaRPr lang="en-US" sz="1400" dirty="0">
              <a:latin typeface="-apple-system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84200" lvl="1" indent="-228600" defTabSz="914400">
              <a:spcBef>
                <a:spcPts val="0"/>
              </a:spcBef>
              <a:spcAft>
                <a:spcPts val="600"/>
              </a:spcAft>
              <a:buSzPts val="1600"/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79FDD-748C-EB38-7525-D06FC9C9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FIT MODELS – Logistic Regression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AB6B-3766-5B57-F208-852214622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0721" y="377190"/>
            <a:ext cx="5170932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Fit Linear Regression model to train data and tested it on the test data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Made a pipeline with this model including the scaling step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Evaluated model performance with cross-validation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8948F-1A9B-B173-8A65-EB0B127F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760064"/>
            <a:ext cx="8188452" cy="8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79FDD-748C-EB38-7525-D06FC9C9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FIT MODELS – Random Forest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AB6B-3766-5B57-F208-852214622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0721" y="377190"/>
            <a:ext cx="5170932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Fit Random Forest model to train data and tested it on the test data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Made a pipeline with this model including the scaling step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Evaluated model performance with cross-validation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F1E58-A9CD-C12C-37DA-E620A907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510043"/>
            <a:ext cx="8188452" cy="13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9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79161" y="479394"/>
            <a:ext cx="2678858" cy="26801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&amp; Analysis: Important Features</a:t>
            </a:r>
          </a:p>
        </p:txBody>
      </p:sp>
      <p:sp>
        <p:nvSpPr>
          <p:cNvPr id="1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3306950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0ED63-AE64-AAE2-4A3D-B52CA75E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944938"/>
            <a:ext cx="5410962" cy="32330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E2648-9251-AF7E-C695-54522B2E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Model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  <a:gd name="connsiteX0" fmla="*/ 0 w 3429000"/>
              <a:gd name="connsiteY0" fmla="*/ 0 h 13716"/>
              <a:gd name="connsiteX1" fmla="*/ 617220 w 3429000"/>
              <a:gd name="connsiteY1" fmla="*/ 0 h 13716"/>
              <a:gd name="connsiteX2" fmla="*/ 1200150 w 3429000"/>
              <a:gd name="connsiteY2" fmla="*/ 0 h 13716"/>
              <a:gd name="connsiteX3" fmla="*/ 1817370 w 3429000"/>
              <a:gd name="connsiteY3" fmla="*/ 0 h 13716"/>
              <a:gd name="connsiteX4" fmla="*/ 250317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743200 w 3429000"/>
              <a:gd name="connsiteY7" fmla="*/ 13716 h 13716"/>
              <a:gd name="connsiteX8" fmla="*/ 1988820 w 3429000"/>
              <a:gd name="connsiteY8" fmla="*/ 13716 h 13716"/>
              <a:gd name="connsiteX9" fmla="*/ 1405890 w 3429000"/>
              <a:gd name="connsiteY9" fmla="*/ 13716 h 13716"/>
              <a:gd name="connsiteX10" fmla="*/ 65151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78" y="4238"/>
                  <a:pt x="3429362" y="9645"/>
                  <a:pt x="3429000" y="13716"/>
                </a:cubicBezTo>
                <a:cubicBezTo>
                  <a:pt x="3212354" y="24300"/>
                  <a:pt x="3083619" y="-5408"/>
                  <a:pt x="2811780" y="13716"/>
                </a:cubicBezTo>
                <a:cubicBezTo>
                  <a:pt x="2533576" y="20486"/>
                  <a:pt x="2477440" y="15959"/>
                  <a:pt x="2228850" y="13716"/>
                </a:cubicBezTo>
                <a:cubicBezTo>
                  <a:pt x="2003657" y="-6415"/>
                  <a:pt x="1810789" y="13722"/>
                  <a:pt x="1543050" y="13716"/>
                </a:cubicBezTo>
                <a:cubicBezTo>
                  <a:pt x="1286635" y="-25734"/>
                  <a:pt x="1189418" y="17718"/>
                  <a:pt x="925830" y="13716"/>
                </a:cubicBezTo>
                <a:cubicBezTo>
                  <a:pt x="678389" y="-6959"/>
                  <a:pt x="367033" y="38662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219" y="5403"/>
                  <a:pt x="3428159" y="9705"/>
                  <a:pt x="3429000" y="13716"/>
                </a:cubicBezTo>
                <a:cubicBezTo>
                  <a:pt x="3101445" y="-8012"/>
                  <a:pt x="2879434" y="29451"/>
                  <a:pt x="2743200" y="13716"/>
                </a:cubicBezTo>
                <a:cubicBezTo>
                  <a:pt x="2609544" y="9343"/>
                  <a:pt x="2334178" y="44077"/>
                  <a:pt x="1988820" y="13716"/>
                </a:cubicBezTo>
                <a:cubicBezTo>
                  <a:pt x="1620382" y="13563"/>
                  <a:pt x="1588099" y="-7567"/>
                  <a:pt x="1405890" y="13716"/>
                </a:cubicBezTo>
                <a:cubicBezTo>
                  <a:pt x="1266239" y="23975"/>
                  <a:pt x="867500" y="10636"/>
                  <a:pt x="651510" y="13716"/>
                </a:cubicBezTo>
                <a:cubicBezTo>
                  <a:pt x="445459" y="35533"/>
                  <a:pt x="119818" y="-2831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429000" h="13716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104" y="3768"/>
                  <a:pt x="3429110" y="10153"/>
                  <a:pt x="3429000" y="13716"/>
                </a:cubicBezTo>
                <a:cubicBezTo>
                  <a:pt x="3250522" y="51451"/>
                  <a:pt x="3056248" y="-6129"/>
                  <a:pt x="2811780" y="13716"/>
                </a:cubicBezTo>
                <a:cubicBezTo>
                  <a:pt x="2534418" y="21986"/>
                  <a:pt x="2483107" y="15318"/>
                  <a:pt x="2228850" y="13716"/>
                </a:cubicBezTo>
                <a:cubicBezTo>
                  <a:pt x="1996093" y="-24934"/>
                  <a:pt x="1790611" y="30524"/>
                  <a:pt x="1543050" y="13716"/>
                </a:cubicBezTo>
                <a:cubicBezTo>
                  <a:pt x="1276188" y="-34299"/>
                  <a:pt x="1196665" y="-3522"/>
                  <a:pt x="925830" y="13716"/>
                </a:cubicBezTo>
                <a:cubicBezTo>
                  <a:pt x="718623" y="56844"/>
                  <a:pt x="374628" y="2046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3716"/>
                      <a:gd name="connsiteX1" fmla="*/ 685800 w 3429000"/>
                      <a:gd name="connsiteY1" fmla="*/ 0 h 13716"/>
                      <a:gd name="connsiteX2" fmla="*/ 1371600 w 3429000"/>
                      <a:gd name="connsiteY2" fmla="*/ 0 h 13716"/>
                      <a:gd name="connsiteX3" fmla="*/ 2057400 w 3429000"/>
                      <a:gd name="connsiteY3" fmla="*/ 0 h 13716"/>
                      <a:gd name="connsiteX4" fmla="*/ 2674620 w 3429000"/>
                      <a:gd name="connsiteY4" fmla="*/ 0 h 13716"/>
                      <a:gd name="connsiteX5" fmla="*/ 3429000 w 3429000"/>
                      <a:gd name="connsiteY5" fmla="*/ 0 h 13716"/>
                      <a:gd name="connsiteX6" fmla="*/ 3429000 w 3429000"/>
                      <a:gd name="connsiteY6" fmla="*/ 13716 h 13716"/>
                      <a:gd name="connsiteX7" fmla="*/ 2811780 w 3429000"/>
                      <a:gd name="connsiteY7" fmla="*/ 13716 h 13716"/>
                      <a:gd name="connsiteX8" fmla="*/ 2228850 w 3429000"/>
                      <a:gd name="connsiteY8" fmla="*/ 13716 h 13716"/>
                      <a:gd name="connsiteX9" fmla="*/ 1543050 w 3429000"/>
                      <a:gd name="connsiteY9" fmla="*/ 13716 h 13716"/>
                      <a:gd name="connsiteX10" fmla="*/ 925830 w 3429000"/>
                      <a:gd name="connsiteY10" fmla="*/ 13716 h 13716"/>
                      <a:gd name="connsiteX11" fmla="*/ 0 w 3429000"/>
                      <a:gd name="connsiteY11" fmla="*/ 13716 h 13716"/>
                      <a:gd name="connsiteX12" fmla="*/ 0 w 3429000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3716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214" y="4075"/>
                          <a:pt x="3429316" y="9784"/>
                          <a:pt x="3429000" y="13716"/>
                        </a:cubicBezTo>
                        <a:cubicBezTo>
                          <a:pt x="3221081" y="44036"/>
                          <a:pt x="3088001" y="3494"/>
                          <a:pt x="2811780" y="13716"/>
                        </a:cubicBezTo>
                        <a:cubicBezTo>
                          <a:pt x="2535559" y="23938"/>
                          <a:pt x="2481355" y="20326"/>
                          <a:pt x="2228850" y="13716"/>
                        </a:cubicBezTo>
                        <a:cubicBezTo>
                          <a:pt x="1976345" y="7107"/>
                          <a:pt x="1807520" y="43784"/>
                          <a:pt x="1543050" y="13716"/>
                        </a:cubicBezTo>
                        <a:cubicBezTo>
                          <a:pt x="1278580" y="-16352"/>
                          <a:pt x="1181944" y="551"/>
                          <a:pt x="925830" y="13716"/>
                        </a:cubicBezTo>
                        <a:cubicBezTo>
                          <a:pt x="669716" y="26881"/>
                          <a:pt x="410304" y="30243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429000" h="13716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8434" y="5320"/>
                          <a:pt x="3428676" y="9001"/>
                          <a:pt x="3429000" y="13716"/>
                        </a:cubicBezTo>
                        <a:cubicBezTo>
                          <a:pt x="3103464" y="-3979"/>
                          <a:pt x="2887909" y="18368"/>
                          <a:pt x="2743200" y="13716"/>
                        </a:cubicBezTo>
                        <a:cubicBezTo>
                          <a:pt x="2598491" y="9064"/>
                          <a:pt x="2362615" y="6084"/>
                          <a:pt x="1988820" y="13716"/>
                        </a:cubicBezTo>
                        <a:cubicBezTo>
                          <a:pt x="1615025" y="21348"/>
                          <a:pt x="1580494" y="-880"/>
                          <a:pt x="1405890" y="13716"/>
                        </a:cubicBezTo>
                        <a:cubicBezTo>
                          <a:pt x="1231286" y="28312"/>
                          <a:pt x="885259" y="-20857"/>
                          <a:pt x="651510" y="13716"/>
                        </a:cubicBezTo>
                        <a:cubicBezTo>
                          <a:pt x="417761" y="48289"/>
                          <a:pt x="138362" y="-18428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8A06D-1154-F1A9-6756-B6F59669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014537"/>
            <a:ext cx="5772150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FB728-97CC-D7B6-9BB0-697565DF7F37}"/>
              </a:ext>
            </a:extLst>
          </p:cNvPr>
          <p:cNvSpPr txBox="1"/>
          <p:nvPr/>
        </p:nvSpPr>
        <p:spPr>
          <a:xfrm>
            <a:off x="970241" y="3594779"/>
            <a:ext cx="684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final model is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224773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71A24-6EEF-0F1D-9EC9-3C03E9BC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313182"/>
            <a:ext cx="8182230" cy="937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the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300090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  <a:gd name="connsiteX0" fmla="*/ 0 w 3429000"/>
              <a:gd name="connsiteY0" fmla="*/ 0 h 13716"/>
              <a:gd name="connsiteX1" fmla="*/ 617220 w 3429000"/>
              <a:gd name="connsiteY1" fmla="*/ 0 h 13716"/>
              <a:gd name="connsiteX2" fmla="*/ 1200150 w 3429000"/>
              <a:gd name="connsiteY2" fmla="*/ 0 h 13716"/>
              <a:gd name="connsiteX3" fmla="*/ 1817370 w 3429000"/>
              <a:gd name="connsiteY3" fmla="*/ 0 h 13716"/>
              <a:gd name="connsiteX4" fmla="*/ 250317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743200 w 3429000"/>
              <a:gd name="connsiteY7" fmla="*/ 13716 h 13716"/>
              <a:gd name="connsiteX8" fmla="*/ 1988820 w 3429000"/>
              <a:gd name="connsiteY8" fmla="*/ 13716 h 13716"/>
              <a:gd name="connsiteX9" fmla="*/ 1405890 w 3429000"/>
              <a:gd name="connsiteY9" fmla="*/ 13716 h 13716"/>
              <a:gd name="connsiteX10" fmla="*/ 65151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78" y="4238"/>
                  <a:pt x="3429362" y="9645"/>
                  <a:pt x="3429000" y="13716"/>
                </a:cubicBezTo>
                <a:cubicBezTo>
                  <a:pt x="3212354" y="24300"/>
                  <a:pt x="3083619" y="-5408"/>
                  <a:pt x="2811780" y="13716"/>
                </a:cubicBezTo>
                <a:cubicBezTo>
                  <a:pt x="2533576" y="20486"/>
                  <a:pt x="2477440" y="15959"/>
                  <a:pt x="2228850" y="13716"/>
                </a:cubicBezTo>
                <a:cubicBezTo>
                  <a:pt x="2003657" y="-6415"/>
                  <a:pt x="1810789" y="13722"/>
                  <a:pt x="1543050" y="13716"/>
                </a:cubicBezTo>
                <a:cubicBezTo>
                  <a:pt x="1286635" y="-25734"/>
                  <a:pt x="1189418" y="17718"/>
                  <a:pt x="925830" y="13716"/>
                </a:cubicBezTo>
                <a:cubicBezTo>
                  <a:pt x="678389" y="-6959"/>
                  <a:pt x="367033" y="38662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219" y="5403"/>
                  <a:pt x="3428159" y="9705"/>
                  <a:pt x="3429000" y="13716"/>
                </a:cubicBezTo>
                <a:cubicBezTo>
                  <a:pt x="3101445" y="-8012"/>
                  <a:pt x="2879434" y="29451"/>
                  <a:pt x="2743200" y="13716"/>
                </a:cubicBezTo>
                <a:cubicBezTo>
                  <a:pt x="2609544" y="9343"/>
                  <a:pt x="2334178" y="44077"/>
                  <a:pt x="1988820" y="13716"/>
                </a:cubicBezTo>
                <a:cubicBezTo>
                  <a:pt x="1620382" y="13563"/>
                  <a:pt x="1588099" y="-7567"/>
                  <a:pt x="1405890" y="13716"/>
                </a:cubicBezTo>
                <a:cubicBezTo>
                  <a:pt x="1266239" y="23975"/>
                  <a:pt x="867500" y="10636"/>
                  <a:pt x="651510" y="13716"/>
                </a:cubicBezTo>
                <a:cubicBezTo>
                  <a:pt x="445459" y="35533"/>
                  <a:pt x="119818" y="-2831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429000" h="13716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104" y="3768"/>
                  <a:pt x="3429110" y="10153"/>
                  <a:pt x="3429000" y="13716"/>
                </a:cubicBezTo>
                <a:cubicBezTo>
                  <a:pt x="3250522" y="51451"/>
                  <a:pt x="3056248" y="-6129"/>
                  <a:pt x="2811780" y="13716"/>
                </a:cubicBezTo>
                <a:cubicBezTo>
                  <a:pt x="2534418" y="21986"/>
                  <a:pt x="2483107" y="15318"/>
                  <a:pt x="2228850" y="13716"/>
                </a:cubicBezTo>
                <a:cubicBezTo>
                  <a:pt x="1996093" y="-24934"/>
                  <a:pt x="1790611" y="30524"/>
                  <a:pt x="1543050" y="13716"/>
                </a:cubicBezTo>
                <a:cubicBezTo>
                  <a:pt x="1276188" y="-34299"/>
                  <a:pt x="1196665" y="-3522"/>
                  <a:pt x="925830" y="13716"/>
                </a:cubicBezTo>
                <a:cubicBezTo>
                  <a:pt x="718623" y="56844"/>
                  <a:pt x="374628" y="2046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3716"/>
                      <a:gd name="connsiteX1" fmla="*/ 685800 w 3429000"/>
                      <a:gd name="connsiteY1" fmla="*/ 0 h 13716"/>
                      <a:gd name="connsiteX2" fmla="*/ 1371600 w 3429000"/>
                      <a:gd name="connsiteY2" fmla="*/ 0 h 13716"/>
                      <a:gd name="connsiteX3" fmla="*/ 2057400 w 3429000"/>
                      <a:gd name="connsiteY3" fmla="*/ 0 h 13716"/>
                      <a:gd name="connsiteX4" fmla="*/ 2674620 w 3429000"/>
                      <a:gd name="connsiteY4" fmla="*/ 0 h 13716"/>
                      <a:gd name="connsiteX5" fmla="*/ 3429000 w 3429000"/>
                      <a:gd name="connsiteY5" fmla="*/ 0 h 13716"/>
                      <a:gd name="connsiteX6" fmla="*/ 3429000 w 3429000"/>
                      <a:gd name="connsiteY6" fmla="*/ 13716 h 13716"/>
                      <a:gd name="connsiteX7" fmla="*/ 2811780 w 3429000"/>
                      <a:gd name="connsiteY7" fmla="*/ 13716 h 13716"/>
                      <a:gd name="connsiteX8" fmla="*/ 2228850 w 3429000"/>
                      <a:gd name="connsiteY8" fmla="*/ 13716 h 13716"/>
                      <a:gd name="connsiteX9" fmla="*/ 1543050 w 3429000"/>
                      <a:gd name="connsiteY9" fmla="*/ 13716 h 13716"/>
                      <a:gd name="connsiteX10" fmla="*/ 925830 w 3429000"/>
                      <a:gd name="connsiteY10" fmla="*/ 13716 h 13716"/>
                      <a:gd name="connsiteX11" fmla="*/ 0 w 3429000"/>
                      <a:gd name="connsiteY11" fmla="*/ 13716 h 13716"/>
                      <a:gd name="connsiteX12" fmla="*/ 0 w 3429000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3716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214" y="4075"/>
                          <a:pt x="3429316" y="9784"/>
                          <a:pt x="3429000" y="13716"/>
                        </a:cubicBezTo>
                        <a:cubicBezTo>
                          <a:pt x="3221081" y="44036"/>
                          <a:pt x="3088001" y="3494"/>
                          <a:pt x="2811780" y="13716"/>
                        </a:cubicBezTo>
                        <a:cubicBezTo>
                          <a:pt x="2535559" y="23938"/>
                          <a:pt x="2481355" y="20326"/>
                          <a:pt x="2228850" y="13716"/>
                        </a:cubicBezTo>
                        <a:cubicBezTo>
                          <a:pt x="1976345" y="7107"/>
                          <a:pt x="1807520" y="43784"/>
                          <a:pt x="1543050" y="13716"/>
                        </a:cubicBezTo>
                        <a:cubicBezTo>
                          <a:pt x="1278580" y="-16352"/>
                          <a:pt x="1181944" y="551"/>
                          <a:pt x="925830" y="13716"/>
                        </a:cubicBezTo>
                        <a:cubicBezTo>
                          <a:pt x="669716" y="26881"/>
                          <a:pt x="410304" y="30243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429000" h="13716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8434" y="5320"/>
                          <a:pt x="3428676" y="9001"/>
                          <a:pt x="3429000" y="13716"/>
                        </a:cubicBezTo>
                        <a:cubicBezTo>
                          <a:pt x="3103464" y="-3979"/>
                          <a:pt x="2887909" y="18368"/>
                          <a:pt x="2743200" y="13716"/>
                        </a:cubicBezTo>
                        <a:cubicBezTo>
                          <a:pt x="2598491" y="9064"/>
                          <a:pt x="2362615" y="6084"/>
                          <a:pt x="1988820" y="13716"/>
                        </a:cubicBezTo>
                        <a:cubicBezTo>
                          <a:pt x="1615025" y="21348"/>
                          <a:pt x="1580494" y="-880"/>
                          <a:pt x="1405890" y="13716"/>
                        </a:cubicBezTo>
                        <a:cubicBezTo>
                          <a:pt x="1231286" y="28312"/>
                          <a:pt x="885259" y="-20857"/>
                          <a:pt x="651510" y="13716"/>
                        </a:cubicBezTo>
                        <a:cubicBezTo>
                          <a:pt x="417761" y="48289"/>
                          <a:pt x="138362" y="-18428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854D1-F51E-EA7A-18B2-94113DD9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928812"/>
            <a:ext cx="3686175" cy="1285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BBD5F-E3CE-824E-0531-0912547D04E1}"/>
              </a:ext>
            </a:extLst>
          </p:cNvPr>
          <p:cNvSpPr txBox="1"/>
          <p:nvPr/>
        </p:nvSpPr>
        <p:spPr>
          <a:xfrm>
            <a:off x="1922929" y="3442447"/>
            <a:ext cx="5116606" cy="128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Identification:</a:t>
            </a:r>
          </a:p>
        </p:txBody>
      </p:sp>
      <p:graphicFrame>
        <p:nvGraphicFramePr>
          <p:cNvPr id="68" name="Google Shape;66;p14">
            <a:extLst>
              <a:ext uri="{FF2B5EF4-FFF2-40B4-BE49-F238E27FC236}">
                <a16:creationId xmlns:a16="http://schemas.microsoft.com/office/drawing/2014/main" id="{420A8891-0F87-8112-39B3-1534F48CE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823214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1627995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757985" y="-3757532"/>
            <a:ext cx="1628032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37673" y="261648"/>
            <a:ext cx="7288583" cy="11823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Criteria for Success:</a:t>
            </a:r>
          </a:p>
        </p:txBody>
      </p:sp>
      <p:graphicFrame>
        <p:nvGraphicFramePr>
          <p:cNvPr id="74" name="Google Shape;72;p15">
            <a:extLst>
              <a:ext uri="{FF2B5EF4-FFF2-40B4-BE49-F238E27FC236}">
                <a16:creationId xmlns:a16="http://schemas.microsoft.com/office/drawing/2014/main" id="{14B9DF30-5C54-4868-71D0-2C2C6A1BA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725574"/>
              </p:ext>
            </p:extLst>
          </p:nvPr>
        </p:nvGraphicFramePr>
        <p:xfrm>
          <a:off x="483042" y="1961984"/>
          <a:ext cx="8195871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32417-6D9C-981D-DEAC-AC9C60ABAF8C}"/>
              </a:ext>
            </a:extLst>
          </p:cNvPr>
          <p:cNvSpPr txBox="1"/>
          <p:nvPr/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Features Break-down with data types, not including timestamp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F6AEF-240C-7284-FFC6-4F519CA7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528756"/>
            <a:ext cx="5177790" cy="40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4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19D41-225A-2ACF-58B6-A38033F06B45}"/>
              </a:ext>
            </a:extLst>
          </p:cNvPr>
          <p:cNvSpPr txBox="1"/>
          <p:nvPr/>
        </p:nvSpPr>
        <p:spPr>
          <a:xfrm>
            <a:off x="852321" y="470673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CLEANING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89E06A4E-C4C2-6F0C-629F-42F3A0DF3399}"/>
              </a:ext>
            </a:extLst>
          </p:cNvPr>
          <p:cNvSpPr txBox="1"/>
          <p:nvPr/>
        </p:nvSpPr>
        <p:spPr>
          <a:xfrm>
            <a:off x="852321" y="1708629"/>
            <a:ext cx="4850901" cy="258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Available data contains two sets – </a:t>
            </a:r>
            <a:r>
              <a:rPr lang="en-US" i="1" dirty="0"/>
              <a:t>train.csv </a:t>
            </a:r>
            <a:r>
              <a:rPr lang="en-US" dirty="0"/>
              <a:t>and </a:t>
            </a:r>
            <a:r>
              <a:rPr lang="en-US" i="1" dirty="0"/>
              <a:t>test.csv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Train </a:t>
            </a:r>
            <a:r>
              <a:rPr lang="en-US" dirty="0"/>
              <a:t>dataset</a:t>
            </a:r>
            <a:r>
              <a:rPr lang="en-US" i="1" dirty="0"/>
              <a:t> </a:t>
            </a:r>
            <a:r>
              <a:rPr lang="en-US" dirty="0"/>
              <a:t>contains 12 features and 10886 records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Found no missing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Datetime feature (timestamp) set as index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other features numerical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Extracted datetime feature into individual year, month, day, </a:t>
            </a:r>
            <a:r>
              <a:rPr lang="en-US" dirty="0" err="1"/>
              <a:t>dayofweek</a:t>
            </a:r>
            <a:r>
              <a:rPr lang="en-US" dirty="0"/>
              <a:t>, hour features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6" descr="Mop and bucket">
            <a:extLst>
              <a:ext uri="{FF2B5EF4-FFF2-40B4-BE49-F238E27FC236}">
                <a16:creationId xmlns:a16="http://schemas.microsoft.com/office/drawing/2014/main" id="{9D66D559-8260-8F87-2F4C-427D71FF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0489" y="2143125"/>
            <a:ext cx="857249" cy="8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9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&amp; Analysis:</a:t>
            </a:r>
          </a:p>
        </p:txBody>
      </p:sp>
      <p:sp>
        <p:nvSpPr>
          <p:cNvPr id="9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lvl="0" indent="0" defTabSz="91440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1800"/>
              <a:buNone/>
            </a:pPr>
            <a:r>
              <a:rPr lang="en-US" sz="2000" dirty="0">
                <a:solidFill>
                  <a:schemeClr val="tx1"/>
                </a:solidFill>
              </a:rPr>
              <a:t>Target distribution over time</a:t>
            </a:r>
          </a:p>
          <a:p>
            <a:pPr marL="228600" lvl="0" indent="0" defTabSz="91440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1800"/>
              <a:buNone/>
            </a:pPr>
            <a:r>
              <a:rPr lang="en-US" sz="1100" dirty="0">
                <a:solidFill>
                  <a:schemeClr val="tx1"/>
                </a:solidFill>
              </a:rPr>
              <a:t>As expected, number of rentals grows over the summer and peaks in the fall.</a:t>
            </a:r>
          </a:p>
          <a:p>
            <a:pPr marL="228600" lvl="0" indent="0" defTabSz="91440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1800"/>
              <a:buNone/>
            </a:pPr>
            <a:endParaRPr lang="en-US" sz="600" dirty="0">
              <a:solidFill>
                <a:schemeClr val="tx1"/>
              </a:solidFill>
            </a:endParaRPr>
          </a:p>
          <a:p>
            <a:pPr marL="228600" lvl="0" indent="0" defTabSz="91440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1800"/>
              <a:buNone/>
            </a:pPr>
            <a:endParaRPr lang="en-US" sz="600" dirty="0">
              <a:solidFill>
                <a:schemeClr val="tx1"/>
              </a:solidFill>
            </a:endParaRP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1400"/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AFD30-803F-614A-12E4-37838689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2" y="1821158"/>
            <a:ext cx="8188452" cy="27636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&amp; Analysis:</a:t>
            </a:r>
          </a:p>
        </p:txBody>
      </p:sp>
      <p:sp>
        <p:nvSpPr>
          <p:cNvPr id="10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68580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One of the busiest months, July, and hourly trend shows that people rent bikes the most between 11am and 2pm, with a relatively small decline until 5pm, then climbing again until 7pm, going down from there.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CA50E-1A27-6B55-B36D-C02A4995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5" y="1718202"/>
            <a:ext cx="7918706" cy="29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8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&amp; Analysis:</a:t>
            </a:r>
          </a:p>
        </p:txBody>
      </p:sp>
      <p:sp>
        <p:nvSpPr>
          <p:cNvPr id="10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ar(--jp-content-font-family)"/>
              </a:rPr>
              <a:t>A close-up of month July shows slight seasonality every 5 days, possibly means slowing down over the weekend.</a:t>
            </a:r>
          </a:p>
          <a:p>
            <a:b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C2BF8-4453-4584-F26F-8D35E7C9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0" y="1718202"/>
            <a:ext cx="8135655" cy="29695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&amp; Analysis:</a:t>
            </a:r>
          </a:p>
        </p:txBody>
      </p:sp>
      <p:sp>
        <p:nvSpPr>
          <p:cNvPr id="10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-228600" defTabSz="9144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Our data has gaps between every 20th and last day of the month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B9E612D7-8DC4-BBE9-B9A6-AA09C62B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2" y="1718802"/>
            <a:ext cx="8188452" cy="29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10428</TotalTime>
  <Words>490</Words>
  <Application>Microsoft Office PowerPoint</Application>
  <PresentationFormat>On-screen Show (16:9)</PresentationFormat>
  <Paragraphs>51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Arial</vt:lpstr>
      <vt:lpstr>var(--jp-content-font-family)</vt:lpstr>
      <vt:lpstr>-apple-system</vt:lpstr>
      <vt:lpstr>Office Theme</vt:lpstr>
      <vt:lpstr>Bank Rental Prediction</vt:lpstr>
      <vt:lpstr>Problem Identification:</vt:lpstr>
      <vt:lpstr>Criteria for Success:</vt:lpstr>
      <vt:lpstr>PowerPoint Presentation</vt:lpstr>
      <vt:lpstr>PowerPoint Presentation</vt:lpstr>
      <vt:lpstr>Modeling &amp; Analysis:</vt:lpstr>
      <vt:lpstr>Modeling &amp; Analysis:</vt:lpstr>
      <vt:lpstr>Modeling &amp; Analysis:</vt:lpstr>
      <vt:lpstr>Modeling &amp; Analysis:</vt:lpstr>
      <vt:lpstr>Modeling &amp; Analysis:</vt:lpstr>
      <vt:lpstr>Modeling &amp; Analysis:</vt:lpstr>
      <vt:lpstr>Key Findings:</vt:lpstr>
      <vt:lpstr>FIT MODELS – Logistic Regression</vt:lpstr>
      <vt:lpstr>FIT MODELS – Random Forest </vt:lpstr>
      <vt:lpstr>Modeling &amp; Analysis: Important Features</vt:lpstr>
      <vt:lpstr>Final Model </vt:lpstr>
      <vt:lpstr>Test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- Consulting Proposal, Findings, &amp; Report</dc:title>
  <dc:creator>Maja Dosevska</dc:creator>
  <cp:lastModifiedBy>Maja</cp:lastModifiedBy>
  <cp:revision>8</cp:revision>
  <dcterms:modified xsi:type="dcterms:W3CDTF">2022-07-07T10:25:58Z</dcterms:modified>
</cp:coreProperties>
</file>