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5"/>
    <p:sldMasterId id="214748367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6858000" cx="12192000"/>
  <p:notesSz cx="6858000" cy="9144000"/>
  <p:embeddedFontLst>
    <p:embeddedFont>
      <p:font typeface="Comfortaa"/>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247BB1-4591-4D54-9D1A-F731E74A6A0B}">
  <a:tblStyle styleId="{78247BB1-4591-4D54-9D1A-F731E74A6A0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3ED0FD49-8EB0-4825-A72A-7A75F85CDA81}"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4838548-9B1C-4FCE-982F-5DF1AD09A8E8}"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Comfortaa-regular.fntdata"/><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Comforta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d0d2e8b2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d0d2e8b20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bc625fa3c_2_6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dbc625fa3c_2_6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dbc625fa3c_2_6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bc625fa3c_2_6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dbc625fa3c_2_6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dbc625fa3c_2_6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bc625fa3c_2_6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dbc625fa3c_2_6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dbc625fa3c_2_6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bc625fa3c_2_6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dbc625fa3c_2_6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dbc625fa3c_2_6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bc625fa3c_2_6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dbc625fa3c_2_6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dbc625fa3c_2_6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bc625fa3c_2_6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dbc625fa3c_2_6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dbc625fa3c_2_6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bc625fa3c_2_6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dbc625fa3c_2_6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dbc625fa3c_2_6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bc625fa3c_2_6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dbc625fa3c_2_6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dbc625fa3c_2_6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bc625fa3c_2_6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gdbc625fa3c_2_6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dbc625fa3c_2_6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bc625fa3c_2_6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gdbc625fa3c_2_6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dbc625fa3c_2_6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bc625fa3c_2_6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gdbc625fa3c_2_6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dbc625fa3c_2_6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bc625fa3c_2_8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gdbc625fa3c_2_8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dbc625fa3c_2_8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bc625fa3c_2_8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gdbc625fa3c_2_8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dbc625fa3c_2_8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bc625fa3c_2_8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gdbc625fa3c_2_8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dbc625fa3c_2_8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bc625fa3c_2_8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gdbc625fa3c_2_8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dbc625fa3c_2_8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dbc625fa3c_2_8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gdbc625fa3c_2_8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gdbc625fa3c_2_8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bc625fa3c_2_7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dbc625fa3c_2_7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gdbc625fa3c_2_70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bc625fa3c_2_8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dbc625fa3c_2_8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dbc625fa3c_2_8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0dc35c11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e0dc35c11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e0dc35c110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0dc35c110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e0dc35c110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e0dc35c110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bc625fa3c_2_5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dbc625fa3c_2_5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dbc625fa3c_2_5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dbc625fa3c_2_7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dbc625fa3c_2_7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gdbc625fa3c_2_7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dbc625fa3c_2_7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gdbc625fa3c_2_7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dbc625fa3c_2_7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dbc625fa3c_2_7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gdbc625fa3c_2_7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gdbc625fa3c_2_7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dbc625fa3c_2_7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gdbc625fa3c_2_7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gdbc625fa3c_2_7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dbc625fa3c_2_7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gdbc625fa3c_2_7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dbc625fa3c_2_7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e0dc35c110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ge0dc35c110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ge0dc35c110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e0dc35c110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ge0dc35c110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e0dc35c110_0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bc625fa3c_2_5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dbc625fa3c_2_5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dbc625fa3c_2_5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bc625fa3c_2_5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dbc625fa3c_2_5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dbc625fa3c_2_5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bc625fa3c_2_5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dbc625fa3c_2_5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dbc625fa3c_2_5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bc625fa3c_2_5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dbc625fa3c_2_5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dbc625fa3c_2_5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bc625fa3c_2_5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dbc625fa3c_2_5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dbc625fa3c_2_5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bc625fa3c_2_6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dbc625fa3c_2_6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dbc625fa3c_2_6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p11"/>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57" name="Google Shape;57;p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12"/>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2"/>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61" name="Google Shape;61;p12"/>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2" name="Google Shape;62;p12"/>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63" name="Google Shape;63;p1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13"/>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Autofit/>
          </a:bodyPr>
          <a:lstStyle>
            <a:lvl1pPr indent="-228600" lvl="0" marL="457200" algn="l">
              <a:lnSpc>
                <a:spcPct val="100000"/>
              </a:lnSpc>
              <a:spcBef>
                <a:spcPts val="0"/>
              </a:spcBef>
              <a:spcAft>
                <a:spcPts val="0"/>
              </a:spcAft>
              <a:buSzPts val="2400"/>
              <a:buNone/>
              <a:defRPr/>
            </a:lvl1pPr>
          </a:lstStyle>
          <a:p/>
        </p:txBody>
      </p:sp>
      <p:sp>
        <p:nvSpPr>
          <p:cNvPr id="66" name="Google Shape;66;p1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sp>
        <p:nvSpPr>
          <p:cNvPr id="68" name="Google Shape;68;p14"/>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69" name="Google Shape;69;p14"/>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2100"/>
              </a:spcBef>
              <a:spcAft>
                <a:spcPts val="0"/>
              </a:spcAft>
              <a:buSzPts val="1900"/>
              <a:buChar char="○"/>
              <a:defRPr/>
            </a:lvl2pPr>
            <a:lvl3pPr indent="-349250" lvl="2" marL="1371600" algn="ctr">
              <a:lnSpc>
                <a:spcPct val="115000"/>
              </a:lnSpc>
              <a:spcBef>
                <a:spcPts val="2100"/>
              </a:spcBef>
              <a:spcAft>
                <a:spcPts val="0"/>
              </a:spcAft>
              <a:buSzPts val="1900"/>
              <a:buChar char="■"/>
              <a:defRPr/>
            </a:lvl3pPr>
            <a:lvl4pPr indent="-349250" lvl="3" marL="1828800" algn="ctr">
              <a:lnSpc>
                <a:spcPct val="115000"/>
              </a:lnSpc>
              <a:spcBef>
                <a:spcPts val="2100"/>
              </a:spcBef>
              <a:spcAft>
                <a:spcPts val="0"/>
              </a:spcAft>
              <a:buSzPts val="1900"/>
              <a:buChar char="●"/>
              <a:defRPr/>
            </a:lvl4pPr>
            <a:lvl5pPr indent="-349250" lvl="4" marL="2286000" algn="ctr">
              <a:lnSpc>
                <a:spcPct val="115000"/>
              </a:lnSpc>
              <a:spcBef>
                <a:spcPts val="2100"/>
              </a:spcBef>
              <a:spcAft>
                <a:spcPts val="0"/>
              </a:spcAft>
              <a:buSzPts val="1900"/>
              <a:buChar char="○"/>
              <a:defRPr/>
            </a:lvl5pPr>
            <a:lvl6pPr indent="-349250" lvl="5" marL="2743200" algn="ctr">
              <a:lnSpc>
                <a:spcPct val="115000"/>
              </a:lnSpc>
              <a:spcBef>
                <a:spcPts val="2100"/>
              </a:spcBef>
              <a:spcAft>
                <a:spcPts val="0"/>
              </a:spcAft>
              <a:buSzPts val="1900"/>
              <a:buChar char="■"/>
              <a:defRPr/>
            </a:lvl6pPr>
            <a:lvl7pPr indent="-349250" lvl="6" marL="3200400" algn="ctr">
              <a:lnSpc>
                <a:spcPct val="115000"/>
              </a:lnSpc>
              <a:spcBef>
                <a:spcPts val="2100"/>
              </a:spcBef>
              <a:spcAft>
                <a:spcPts val="0"/>
              </a:spcAft>
              <a:buSzPts val="1900"/>
              <a:buChar char="●"/>
              <a:defRPr/>
            </a:lvl7pPr>
            <a:lvl8pPr indent="-349250" lvl="7" marL="3657600" algn="ctr">
              <a:lnSpc>
                <a:spcPct val="115000"/>
              </a:lnSpc>
              <a:spcBef>
                <a:spcPts val="2100"/>
              </a:spcBef>
              <a:spcAft>
                <a:spcPts val="0"/>
              </a:spcAft>
              <a:buSzPts val="1900"/>
              <a:buChar char="○"/>
              <a:defRPr/>
            </a:lvl8pPr>
            <a:lvl9pPr indent="-349250" lvl="8" marL="4114800" algn="ctr">
              <a:lnSpc>
                <a:spcPct val="115000"/>
              </a:lnSpc>
              <a:spcBef>
                <a:spcPts val="2100"/>
              </a:spcBef>
              <a:spcAft>
                <a:spcPts val="2100"/>
              </a:spcAft>
              <a:buSzPts val="1900"/>
              <a:buChar char="■"/>
              <a:defRPr/>
            </a:lvl9pPr>
          </a:lstStyle>
          <a:p/>
        </p:txBody>
      </p:sp>
      <p:sp>
        <p:nvSpPr>
          <p:cNvPr id="70" name="Google Shape;70;p1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1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5" name="Google Shape;75;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2100"/>
              </a:spcAft>
              <a:buClr>
                <a:schemeClr val="dk1"/>
              </a:buClr>
              <a:buSzPts val="1800"/>
              <a:buChar char="■"/>
              <a:defRPr/>
            </a:lvl9pPr>
          </a:lstStyle>
          <a:p/>
        </p:txBody>
      </p:sp>
      <p:sp>
        <p:nvSpPr>
          <p:cNvPr id="76" name="Google Shape;76;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7" name="Google Shape;77;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8" name="Google Shape;78;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3" name="Shape 83"/>
        <p:cNvGrpSpPr/>
        <p:nvPr/>
      </p:nvGrpSpPr>
      <p:grpSpPr>
        <a:xfrm>
          <a:off x="0" y="0"/>
          <a:ext cx="0" cy="0"/>
          <a:chOff x="0" y="0"/>
          <a:chExt cx="0" cy="0"/>
        </a:xfrm>
      </p:grpSpPr>
      <p:sp>
        <p:nvSpPr>
          <p:cNvPr id="84" name="Google Shape;84;p18"/>
          <p:cNvSpPr txBox="1"/>
          <p:nvPr>
            <p:ph type="ctrTitle"/>
          </p:nvPr>
        </p:nvSpPr>
        <p:spPr>
          <a:xfrm>
            <a:off x="415611" y="992767"/>
            <a:ext cx="11360700" cy="27369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85" name="Google Shape;85;p18"/>
          <p:cNvSpPr txBox="1"/>
          <p:nvPr>
            <p:ph idx="1" type="subTitle"/>
          </p:nvPr>
        </p:nvSpPr>
        <p:spPr>
          <a:xfrm>
            <a:off x="415600" y="3778833"/>
            <a:ext cx="11360700" cy="10569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86" name="Google Shape;86;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19"/>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89" name="Google Shape;89;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0" name="Shape 90"/>
        <p:cNvGrpSpPr/>
        <p:nvPr/>
      </p:nvGrpSpPr>
      <p:grpSpPr>
        <a:xfrm>
          <a:off x="0" y="0"/>
          <a:ext cx="0" cy="0"/>
          <a:chOff x="0" y="0"/>
          <a:chExt cx="0" cy="0"/>
        </a:xfrm>
      </p:grpSpPr>
      <p:sp>
        <p:nvSpPr>
          <p:cNvPr id="91" name="Google Shape;91;p20"/>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2" name="Google Shape;92;p20"/>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93" name="Google Shape;93;p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4" name="Shape 94"/>
        <p:cNvGrpSpPr/>
        <p:nvPr/>
      </p:nvGrpSpPr>
      <p:grpSpPr>
        <a:xfrm>
          <a:off x="0" y="0"/>
          <a:ext cx="0" cy="0"/>
          <a:chOff x="0" y="0"/>
          <a:chExt cx="0" cy="0"/>
        </a:xfrm>
      </p:grpSpPr>
      <p:sp>
        <p:nvSpPr>
          <p:cNvPr id="95" name="Google Shape;95;p21"/>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6" name="Google Shape;96;p21"/>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97" name="Google Shape;97;p21"/>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98" name="Google Shape;98;p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9" name="Google Shape;19;p3"/>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2100"/>
              </a:spcAft>
              <a:buClr>
                <a:schemeClr val="dk1"/>
              </a:buClr>
              <a:buSzPts val="1800"/>
              <a:buChar char="■"/>
              <a:defRPr/>
            </a:lvl9pPr>
          </a:lstStyle>
          <a:p/>
        </p:txBody>
      </p:sp>
      <p:sp>
        <p:nvSpPr>
          <p:cNvPr id="20" name="Google Shape;20;p3"/>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2100"/>
              </a:spcAft>
              <a:buClr>
                <a:schemeClr val="dk1"/>
              </a:buClr>
              <a:buSzPts val="1800"/>
              <a:buChar char="■"/>
              <a:defRPr/>
            </a:lvl9pPr>
          </a:lstStyle>
          <a:p/>
        </p:txBody>
      </p:sp>
      <p:sp>
        <p:nvSpPr>
          <p:cNvPr id="21" name="Google Shape;21;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2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01" name="Google Shape;101;p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2" name="Shape 102"/>
        <p:cNvGrpSpPr/>
        <p:nvPr/>
      </p:nvGrpSpPr>
      <p:grpSpPr>
        <a:xfrm>
          <a:off x="0" y="0"/>
          <a:ext cx="0" cy="0"/>
          <a:chOff x="0" y="0"/>
          <a:chExt cx="0" cy="0"/>
        </a:xfrm>
      </p:grpSpPr>
      <p:sp>
        <p:nvSpPr>
          <p:cNvPr id="103" name="Google Shape;103;p23"/>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04" name="Google Shape;104;p23"/>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05" name="Google Shape;105;p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6" name="Shape 106"/>
        <p:cNvGrpSpPr/>
        <p:nvPr/>
      </p:nvGrpSpPr>
      <p:grpSpPr>
        <a:xfrm>
          <a:off x="0" y="0"/>
          <a:ext cx="0" cy="0"/>
          <a:chOff x="0" y="0"/>
          <a:chExt cx="0" cy="0"/>
        </a:xfrm>
      </p:grpSpPr>
      <p:sp>
        <p:nvSpPr>
          <p:cNvPr id="107" name="Google Shape;107;p24"/>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108" name="Google Shape;108;p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9" name="Shape 109"/>
        <p:cNvGrpSpPr/>
        <p:nvPr/>
      </p:nvGrpSpPr>
      <p:grpSpPr>
        <a:xfrm>
          <a:off x="0" y="0"/>
          <a:ext cx="0" cy="0"/>
          <a:chOff x="0" y="0"/>
          <a:chExt cx="0" cy="0"/>
        </a:xfrm>
      </p:grpSpPr>
      <p:sp>
        <p:nvSpPr>
          <p:cNvPr id="110" name="Google Shape;110;p25"/>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p25"/>
          <p:cNvSpPr txBox="1"/>
          <p:nvPr>
            <p:ph type="title"/>
          </p:nvPr>
        </p:nvSpPr>
        <p:spPr>
          <a:xfrm>
            <a:off x="354000" y="1644233"/>
            <a:ext cx="5393700" cy="19764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112" name="Google Shape;112;p25"/>
          <p:cNvSpPr txBox="1"/>
          <p:nvPr>
            <p:ph idx="1" type="subTitle"/>
          </p:nvPr>
        </p:nvSpPr>
        <p:spPr>
          <a:xfrm>
            <a:off x="354000" y="3737433"/>
            <a:ext cx="5393700" cy="16467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3" name="Google Shape;113;p25"/>
          <p:cNvSpPr txBox="1"/>
          <p:nvPr>
            <p:ph idx="2" type="body"/>
          </p:nvPr>
        </p:nvSpPr>
        <p:spPr>
          <a:xfrm>
            <a:off x="6586000" y="965433"/>
            <a:ext cx="5115900" cy="4926900"/>
          </a:xfrm>
          <a:prstGeom prst="rect">
            <a:avLst/>
          </a:prstGeom>
        </p:spPr>
        <p:txBody>
          <a:bodyPr anchorCtr="0" anchor="ctr" bIns="121900" lIns="121900" spcFirstLastPara="1" rIns="121900" wrap="square" tIns="121900">
            <a:noAutofit/>
          </a:bodyPr>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14" name="Google Shape;114;p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6"/>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rtl="0">
              <a:lnSpc>
                <a:spcPct val="100000"/>
              </a:lnSpc>
              <a:spcBef>
                <a:spcPts val="0"/>
              </a:spcBef>
              <a:spcAft>
                <a:spcPts val="0"/>
              </a:spcAft>
              <a:buSzPts val="2400"/>
              <a:buNone/>
              <a:defRPr/>
            </a:lvl1pPr>
          </a:lstStyle>
          <a:p/>
        </p:txBody>
      </p:sp>
      <p:sp>
        <p:nvSpPr>
          <p:cNvPr id="117" name="Google Shape;117;p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8" name="Shape 118"/>
        <p:cNvGrpSpPr/>
        <p:nvPr/>
      </p:nvGrpSpPr>
      <p:grpSpPr>
        <a:xfrm>
          <a:off x="0" y="0"/>
          <a:ext cx="0" cy="0"/>
          <a:chOff x="0" y="0"/>
          <a:chExt cx="0" cy="0"/>
        </a:xfrm>
      </p:grpSpPr>
      <p:sp>
        <p:nvSpPr>
          <p:cNvPr id="119" name="Google Shape;119;p27"/>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16000"/>
              <a:buNone/>
              <a:defRPr sz="160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120" name="Google Shape;120;p27"/>
          <p:cNvSpPr txBox="1"/>
          <p:nvPr>
            <p:ph idx="1" type="body"/>
          </p:nvPr>
        </p:nvSpPr>
        <p:spPr>
          <a:xfrm>
            <a:off x="415600" y="4202967"/>
            <a:ext cx="11360700" cy="1734300"/>
          </a:xfrm>
          <a:prstGeom prst="rect">
            <a:avLst/>
          </a:prstGeom>
        </p:spPr>
        <p:txBody>
          <a:bodyPr anchorCtr="0" anchor="t" bIns="121900" lIns="121900" spcFirstLastPara="1" rIns="121900" wrap="square" tIns="121900">
            <a:noAutofit/>
          </a:bodyPr>
          <a:lstStyle>
            <a:lvl1pPr indent="-381000" lvl="0" marL="457200" rtl="0" algn="ctr">
              <a:spcBef>
                <a:spcPts val="0"/>
              </a:spcBef>
              <a:spcAft>
                <a:spcPts val="0"/>
              </a:spcAft>
              <a:buSzPts val="2400"/>
              <a:buChar char="●"/>
              <a:defRPr/>
            </a:lvl1pPr>
            <a:lvl2pPr indent="-349250" lvl="1" marL="914400" rtl="0" algn="ctr">
              <a:spcBef>
                <a:spcPts val="2100"/>
              </a:spcBef>
              <a:spcAft>
                <a:spcPts val="0"/>
              </a:spcAft>
              <a:buSzPts val="1900"/>
              <a:buChar char="○"/>
              <a:defRPr/>
            </a:lvl2pPr>
            <a:lvl3pPr indent="-349250" lvl="2" marL="1371600" rtl="0" algn="ctr">
              <a:spcBef>
                <a:spcPts val="2100"/>
              </a:spcBef>
              <a:spcAft>
                <a:spcPts val="0"/>
              </a:spcAft>
              <a:buSzPts val="1900"/>
              <a:buChar char="■"/>
              <a:defRPr/>
            </a:lvl3pPr>
            <a:lvl4pPr indent="-349250" lvl="3" marL="1828800" rtl="0" algn="ctr">
              <a:spcBef>
                <a:spcPts val="2100"/>
              </a:spcBef>
              <a:spcAft>
                <a:spcPts val="0"/>
              </a:spcAft>
              <a:buSzPts val="1900"/>
              <a:buChar char="●"/>
              <a:defRPr/>
            </a:lvl4pPr>
            <a:lvl5pPr indent="-349250" lvl="4" marL="2286000" rtl="0" algn="ctr">
              <a:spcBef>
                <a:spcPts val="2100"/>
              </a:spcBef>
              <a:spcAft>
                <a:spcPts val="0"/>
              </a:spcAft>
              <a:buSzPts val="1900"/>
              <a:buChar char="○"/>
              <a:defRPr/>
            </a:lvl5pPr>
            <a:lvl6pPr indent="-349250" lvl="5" marL="2743200" rtl="0" algn="ctr">
              <a:spcBef>
                <a:spcPts val="2100"/>
              </a:spcBef>
              <a:spcAft>
                <a:spcPts val="0"/>
              </a:spcAft>
              <a:buSzPts val="1900"/>
              <a:buChar char="■"/>
              <a:defRPr/>
            </a:lvl6pPr>
            <a:lvl7pPr indent="-349250" lvl="6" marL="3200400" rtl="0" algn="ctr">
              <a:spcBef>
                <a:spcPts val="2100"/>
              </a:spcBef>
              <a:spcAft>
                <a:spcPts val="0"/>
              </a:spcAft>
              <a:buSzPts val="1900"/>
              <a:buChar char="●"/>
              <a:defRPr/>
            </a:lvl7pPr>
            <a:lvl8pPr indent="-349250" lvl="7" marL="3657600" rtl="0" algn="ctr">
              <a:spcBef>
                <a:spcPts val="2100"/>
              </a:spcBef>
              <a:spcAft>
                <a:spcPts val="0"/>
              </a:spcAft>
              <a:buSzPts val="1900"/>
              <a:buChar char="○"/>
              <a:defRPr/>
            </a:lvl8pPr>
            <a:lvl9pPr indent="-349250" lvl="8" marL="4114800" rtl="0" algn="ctr">
              <a:spcBef>
                <a:spcPts val="2100"/>
              </a:spcBef>
              <a:spcAft>
                <a:spcPts val="2100"/>
              </a:spcAft>
              <a:buSzPts val="1900"/>
              <a:buChar char="■"/>
              <a:defRPr/>
            </a:lvl9pPr>
          </a:lstStyle>
          <a:p/>
        </p:txBody>
      </p:sp>
      <p:sp>
        <p:nvSpPr>
          <p:cNvPr id="121" name="Google Shape;121;p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4" name="Shape 124"/>
        <p:cNvGrpSpPr/>
        <p:nvPr/>
      </p:nvGrpSpPr>
      <p:grpSpPr>
        <a:xfrm>
          <a:off x="0" y="0"/>
          <a:ext cx="0" cy="0"/>
          <a:chOff x="0" y="0"/>
          <a:chExt cx="0" cy="0"/>
        </a:xfrm>
      </p:grpSpPr>
      <p:sp>
        <p:nvSpPr>
          <p:cNvPr id="125" name="Google Shape;125;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26" name="Google Shape;126;p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127" name="Google Shape;127;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0" name="Shape 130"/>
        <p:cNvGrpSpPr/>
        <p:nvPr/>
      </p:nvGrpSpPr>
      <p:grpSpPr>
        <a:xfrm>
          <a:off x="0" y="0"/>
          <a:ext cx="0" cy="0"/>
          <a:chOff x="0" y="0"/>
          <a:chExt cx="0" cy="0"/>
        </a:xfrm>
      </p:grpSpPr>
      <p:sp>
        <p:nvSpPr>
          <p:cNvPr id="131" name="Google Shape;131;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p30"/>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133" name="Google Shape;133;p30"/>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134" name="Google Shape;134;p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7" name="Shape 137"/>
        <p:cNvGrpSpPr/>
        <p:nvPr/>
      </p:nvGrpSpPr>
      <p:grpSpPr>
        <a:xfrm>
          <a:off x="0" y="0"/>
          <a:ext cx="0" cy="0"/>
          <a:chOff x="0" y="0"/>
          <a:chExt cx="0" cy="0"/>
        </a:xfrm>
      </p:grpSpPr>
      <p:sp>
        <p:nvSpPr>
          <p:cNvPr id="138" name="Google Shape;138;p31"/>
          <p:cNvSpPr txBox="1"/>
          <p:nvPr>
            <p:ph type="title"/>
          </p:nvPr>
        </p:nvSpPr>
        <p:spPr>
          <a:xfrm>
            <a:off x="677334" y="1931988"/>
            <a:ext cx="10676400" cy="2595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400"/>
              <a:buFont typeface="Calibri"/>
              <a:buNone/>
              <a:defRPr b="0" sz="4400" cap="none"/>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9" name="Google Shape;139;p31"/>
          <p:cNvSpPr txBox="1"/>
          <p:nvPr>
            <p:ph idx="1" type="body"/>
          </p:nvPr>
        </p:nvSpPr>
        <p:spPr>
          <a:xfrm>
            <a:off x="677335" y="4527448"/>
            <a:ext cx="10676400" cy="15138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3F3F3F"/>
              </a:buClr>
              <a:buSzPts val="1800"/>
              <a:buNone/>
              <a:defRPr sz="1800">
                <a:solidFill>
                  <a:srgbClr val="3F3F3F"/>
                </a:solidFill>
              </a:defRPr>
            </a:lvl1pPr>
            <a:lvl2pPr indent="-228600" lvl="1" marL="914400" rtl="0" algn="l">
              <a:lnSpc>
                <a:spcPct val="90000"/>
              </a:lnSpc>
              <a:spcBef>
                <a:spcPts val="2100"/>
              </a:spcBef>
              <a:spcAft>
                <a:spcPts val="0"/>
              </a:spcAft>
              <a:buClr>
                <a:srgbClr val="888888"/>
              </a:buClr>
              <a:buSzPts val="1800"/>
              <a:buNone/>
              <a:defRPr sz="1800">
                <a:solidFill>
                  <a:srgbClr val="888888"/>
                </a:solidFill>
              </a:defRPr>
            </a:lvl2pPr>
            <a:lvl3pPr indent="-228600" lvl="2" marL="1371600" rtl="0" algn="l">
              <a:lnSpc>
                <a:spcPct val="90000"/>
              </a:lnSpc>
              <a:spcBef>
                <a:spcPts val="2100"/>
              </a:spcBef>
              <a:spcAft>
                <a:spcPts val="0"/>
              </a:spcAft>
              <a:buClr>
                <a:srgbClr val="888888"/>
              </a:buClr>
              <a:buSzPts val="1600"/>
              <a:buNone/>
              <a:defRPr sz="1600">
                <a:solidFill>
                  <a:srgbClr val="888888"/>
                </a:solidFill>
              </a:defRPr>
            </a:lvl3pPr>
            <a:lvl4pPr indent="-228600" lvl="3" marL="1828800" rtl="0" algn="l">
              <a:lnSpc>
                <a:spcPct val="90000"/>
              </a:lnSpc>
              <a:spcBef>
                <a:spcPts val="2100"/>
              </a:spcBef>
              <a:spcAft>
                <a:spcPts val="0"/>
              </a:spcAft>
              <a:buClr>
                <a:srgbClr val="888888"/>
              </a:buClr>
              <a:buSzPts val="1400"/>
              <a:buNone/>
              <a:defRPr sz="1400">
                <a:solidFill>
                  <a:srgbClr val="888888"/>
                </a:solidFill>
              </a:defRPr>
            </a:lvl4pPr>
            <a:lvl5pPr indent="-228600" lvl="4" marL="2286000" rtl="0" algn="l">
              <a:lnSpc>
                <a:spcPct val="90000"/>
              </a:lnSpc>
              <a:spcBef>
                <a:spcPts val="2100"/>
              </a:spcBef>
              <a:spcAft>
                <a:spcPts val="0"/>
              </a:spcAft>
              <a:buClr>
                <a:srgbClr val="888888"/>
              </a:buClr>
              <a:buSzPts val="1400"/>
              <a:buNone/>
              <a:defRPr sz="1400">
                <a:solidFill>
                  <a:srgbClr val="888888"/>
                </a:solidFill>
              </a:defRPr>
            </a:lvl5pPr>
            <a:lvl6pPr indent="-228600" lvl="5" marL="2743200" rtl="0" algn="l">
              <a:lnSpc>
                <a:spcPct val="90000"/>
              </a:lnSpc>
              <a:spcBef>
                <a:spcPts val="2100"/>
              </a:spcBef>
              <a:spcAft>
                <a:spcPts val="0"/>
              </a:spcAft>
              <a:buClr>
                <a:srgbClr val="888888"/>
              </a:buClr>
              <a:buSzPts val="1400"/>
              <a:buNone/>
              <a:defRPr sz="1400">
                <a:solidFill>
                  <a:srgbClr val="888888"/>
                </a:solidFill>
              </a:defRPr>
            </a:lvl6pPr>
            <a:lvl7pPr indent="-228600" lvl="6" marL="3200400" rtl="0" algn="l">
              <a:lnSpc>
                <a:spcPct val="90000"/>
              </a:lnSpc>
              <a:spcBef>
                <a:spcPts val="2100"/>
              </a:spcBef>
              <a:spcAft>
                <a:spcPts val="0"/>
              </a:spcAft>
              <a:buClr>
                <a:srgbClr val="888888"/>
              </a:buClr>
              <a:buSzPts val="1400"/>
              <a:buNone/>
              <a:defRPr sz="1400">
                <a:solidFill>
                  <a:srgbClr val="888888"/>
                </a:solidFill>
              </a:defRPr>
            </a:lvl7pPr>
            <a:lvl8pPr indent="-228600" lvl="7" marL="3657600" rtl="0" algn="l">
              <a:lnSpc>
                <a:spcPct val="90000"/>
              </a:lnSpc>
              <a:spcBef>
                <a:spcPts val="2100"/>
              </a:spcBef>
              <a:spcAft>
                <a:spcPts val="0"/>
              </a:spcAft>
              <a:buClr>
                <a:srgbClr val="888888"/>
              </a:buClr>
              <a:buSzPts val="1400"/>
              <a:buNone/>
              <a:defRPr sz="1400">
                <a:solidFill>
                  <a:srgbClr val="888888"/>
                </a:solidFill>
              </a:defRPr>
            </a:lvl8pPr>
            <a:lvl9pPr indent="-228600" lvl="8" marL="4114800" rtl="0" algn="l">
              <a:lnSpc>
                <a:spcPct val="90000"/>
              </a:lnSpc>
              <a:spcBef>
                <a:spcPts val="2100"/>
              </a:spcBef>
              <a:spcAft>
                <a:spcPts val="2100"/>
              </a:spcAft>
              <a:buClr>
                <a:srgbClr val="888888"/>
              </a:buClr>
              <a:buSzPts val="1400"/>
              <a:buNone/>
              <a:defRPr sz="1400">
                <a:solidFill>
                  <a:srgbClr val="888888"/>
                </a:solidFill>
              </a:defRPr>
            </a:lvl9pPr>
          </a:lstStyle>
          <a:p/>
        </p:txBody>
      </p:sp>
      <p:sp>
        <p:nvSpPr>
          <p:cNvPr id="140" name="Google Shape;140;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24" name="Shape 24"/>
        <p:cNvGrpSpPr/>
        <p:nvPr/>
      </p:nvGrpSpPr>
      <p:grpSpPr>
        <a:xfrm>
          <a:off x="0" y="0"/>
          <a:ext cx="0" cy="0"/>
          <a:chOff x="0" y="0"/>
          <a:chExt cx="0" cy="0"/>
        </a:xfrm>
      </p:grpSpPr>
      <p:sp>
        <p:nvSpPr>
          <p:cNvPr id="25" name="Google Shape;25;p4"/>
          <p:cNvSpPr txBox="1"/>
          <p:nvPr>
            <p:ph type="title"/>
          </p:nvPr>
        </p:nvSpPr>
        <p:spPr>
          <a:xfrm>
            <a:off x="677334" y="1931988"/>
            <a:ext cx="10676400" cy="2595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0" sz="4400" cap="none"/>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6" name="Google Shape;26;p4"/>
          <p:cNvSpPr txBox="1"/>
          <p:nvPr>
            <p:ph idx="1" type="body"/>
          </p:nvPr>
        </p:nvSpPr>
        <p:spPr>
          <a:xfrm>
            <a:off x="677335" y="4527448"/>
            <a:ext cx="10676400" cy="15138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800"/>
              <a:buNone/>
              <a:defRPr sz="1800">
                <a:solidFill>
                  <a:srgbClr val="3F3F3F"/>
                </a:solidFill>
              </a:defRPr>
            </a:lvl1pPr>
            <a:lvl2pPr indent="-228600" lvl="1" marL="914400" algn="l">
              <a:lnSpc>
                <a:spcPct val="90000"/>
              </a:lnSpc>
              <a:spcBef>
                <a:spcPts val="2100"/>
              </a:spcBef>
              <a:spcAft>
                <a:spcPts val="0"/>
              </a:spcAft>
              <a:buClr>
                <a:srgbClr val="888888"/>
              </a:buClr>
              <a:buSzPts val="1800"/>
              <a:buNone/>
              <a:defRPr sz="1800">
                <a:solidFill>
                  <a:srgbClr val="888888"/>
                </a:solidFill>
              </a:defRPr>
            </a:lvl2pPr>
            <a:lvl3pPr indent="-228600" lvl="2" marL="1371600" algn="l">
              <a:lnSpc>
                <a:spcPct val="90000"/>
              </a:lnSpc>
              <a:spcBef>
                <a:spcPts val="2100"/>
              </a:spcBef>
              <a:spcAft>
                <a:spcPts val="0"/>
              </a:spcAft>
              <a:buClr>
                <a:srgbClr val="888888"/>
              </a:buClr>
              <a:buSzPts val="1600"/>
              <a:buNone/>
              <a:defRPr sz="1600">
                <a:solidFill>
                  <a:srgbClr val="888888"/>
                </a:solidFill>
              </a:defRPr>
            </a:lvl3pPr>
            <a:lvl4pPr indent="-228600" lvl="3" marL="1828800" algn="l">
              <a:lnSpc>
                <a:spcPct val="90000"/>
              </a:lnSpc>
              <a:spcBef>
                <a:spcPts val="2100"/>
              </a:spcBef>
              <a:spcAft>
                <a:spcPts val="0"/>
              </a:spcAft>
              <a:buClr>
                <a:srgbClr val="888888"/>
              </a:buClr>
              <a:buSzPts val="1400"/>
              <a:buNone/>
              <a:defRPr sz="1400">
                <a:solidFill>
                  <a:srgbClr val="888888"/>
                </a:solidFill>
              </a:defRPr>
            </a:lvl4pPr>
            <a:lvl5pPr indent="-228600" lvl="4" marL="2286000" algn="l">
              <a:lnSpc>
                <a:spcPct val="90000"/>
              </a:lnSpc>
              <a:spcBef>
                <a:spcPts val="2100"/>
              </a:spcBef>
              <a:spcAft>
                <a:spcPts val="0"/>
              </a:spcAft>
              <a:buClr>
                <a:srgbClr val="888888"/>
              </a:buClr>
              <a:buSzPts val="1400"/>
              <a:buNone/>
              <a:defRPr sz="1400">
                <a:solidFill>
                  <a:srgbClr val="888888"/>
                </a:solidFill>
              </a:defRPr>
            </a:lvl5pPr>
            <a:lvl6pPr indent="-228600" lvl="5" marL="2743200" algn="l">
              <a:lnSpc>
                <a:spcPct val="90000"/>
              </a:lnSpc>
              <a:spcBef>
                <a:spcPts val="2100"/>
              </a:spcBef>
              <a:spcAft>
                <a:spcPts val="0"/>
              </a:spcAft>
              <a:buClr>
                <a:srgbClr val="888888"/>
              </a:buClr>
              <a:buSzPts val="1400"/>
              <a:buNone/>
              <a:defRPr sz="1400">
                <a:solidFill>
                  <a:srgbClr val="888888"/>
                </a:solidFill>
              </a:defRPr>
            </a:lvl6pPr>
            <a:lvl7pPr indent="-228600" lvl="6" marL="3200400" algn="l">
              <a:lnSpc>
                <a:spcPct val="90000"/>
              </a:lnSpc>
              <a:spcBef>
                <a:spcPts val="2100"/>
              </a:spcBef>
              <a:spcAft>
                <a:spcPts val="0"/>
              </a:spcAft>
              <a:buClr>
                <a:srgbClr val="888888"/>
              </a:buClr>
              <a:buSzPts val="1400"/>
              <a:buNone/>
              <a:defRPr sz="1400">
                <a:solidFill>
                  <a:srgbClr val="888888"/>
                </a:solidFill>
              </a:defRPr>
            </a:lvl7pPr>
            <a:lvl8pPr indent="-228600" lvl="7" marL="3657600" algn="l">
              <a:lnSpc>
                <a:spcPct val="90000"/>
              </a:lnSpc>
              <a:spcBef>
                <a:spcPts val="2100"/>
              </a:spcBef>
              <a:spcAft>
                <a:spcPts val="0"/>
              </a:spcAft>
              <a:buClr>
                <a:srgbClr val="888888"/>
              </a:buClr>
              <a:buSzPts val="1400"/>
              <a:buNone/>
              <a:defRPr sz="1400">
                <a:solidFill>
                  <a:srgbClr val="888888"/>
                </a:solidFill>
              </a:defRPr>
            </a:lvl8pPr>
            <a:lvl9pPr indent="-228600" lvl="8" marL="4114800" algn="l">
              <a:lnSpc>
                <a:spcPct val="90000"/>
              </a:lnSpc>
              <a:spcBef>
                <a:spcPts val="2100"/>
              </a:spcBef>
              <a:spcAft>
                <a:spcPts val="2100"/>
              </a:spcAft>
              <a:buClr>
                <a:srgbClr val="888888"/>
              </a:buClr>
              <a:buSzPts val="1400"/>
              <a:buNone/>
              <a:defRPr sz="1400">
                <a:solidFill>
                  <a:srgbClr val="888888"/>
                </a:solidFill>
              </a:defRPr>
            </a:lvl9pPr>
          </a:lstStyle>
          <a:p/>
        </p:txBody>
      </p:sp>
      <p:sp>
        <p:nvSpPr>
          <p:cNvPr id="27" name="Google Shape;27;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43" name="Shape 143"/>
        <p:cNvGrpSpPr/>
        <p:nvPr/>
      </p:nvGrpSpPr>
      <p:grpSpPr>
        <a:xfrm>
          <a:off x="0" y="0"/>
          <a:ext cx="0" cy="0"/>
          <a:chOff x="0" y="0"/>
          <a:chExt cx="0" cy="0"/>
        </a:xfrm>
      </p:grpSpPr>
      <p:sp>
        <p:nvSpPr>
          <p:cNvPr id="144" name="Google Shape;144;p32"/>
          <p:cNvSpPr txBox="1"/>
          <p:nvPr>
            <p:ph type="title"/>
          </p:nvPr>
        </p:nvSpPr>
        <p:spPr>
          <a:xfrm>
            <a:off x="677334" y="609600"/>
            <a:ext cx="10676400" cy="3403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4400"/>
              <a:buFont typeface="Calibri"/>
              <a:buNone/>
              <a:defRPr b="0" sz="4400" cap="none"/>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45" name="Google Shape;145;p32"/>
          <p:cNvSpPr txBox="1"/>
          <p:nvPr>
            <p:ph idx="1" type="body"/>
          </p:nvPr>
        </p:nvSpPr>
        <p:spPr>
          <a:xfrm>
            <a:off x="677335" y="4470400"/>
            <a:ext cx="10676400" cy="1571100"/>
          </a:xfrm>
          <a:prstGeom prst="rect">
            <a:avLst/>
          </a:prstGeom>
          <a:noFill/>
          <a:ln>
            <a:noFill/>
          </a:ln>
        </p:spPr>
        <p:txBody>
          <a:bodyPr anchorCtr="0" anchor="ctr" bIns="45700" lIns="91425" spcFirstLastPara="1" rIns="91425" wrap="square" tIns="45700">
            <a:noAutofit/>
          </a:bodyPr>
          <a:lstStyle>
            <a:lvl1pPr indent="-228600" lvl="0" marL="457200" rtl="0" algn="l">
              <a:lnSpc>
                <a:spcPct val="90000"/>
              </a:lnSpc>
              <a:spcBef>
                <a:spcPts val="1000"/>
              </a:spcBef>
              <a:spcAft>
                <a:spcPts val="0"/>
              </a:spcAft>
              <a:buClr>
                <a:srgbClr val="3F3F3F"/>
              </a:buClr>
              <a:buSzPts val="1800"/>
              <a:buNone/>
              <a:defRPr sz="1800">
                <a:solidFill>
                  <a:srgbClr val="3F3F3F"/>
                </a:solidFill>
              </a:defRPr>
            </a:lvl1pPr>
            <a:lvl2pPr indent="-228600" lvl="1" marL="914400" rtl="0" algn="l">
              <a:lnSpc>
                <a:spcPct val="90000"/>
              </a:lnSpc>
              <a:spcBef>
                <a:spcPts val="2100"/>
              </a:spcBef>
              <a:spcAft>
                <a:spcPts val="0"/>
              </a:spcAft>
              <a:buClr>
                <a:srgbClr val="888888"/>
              </a:buClr>
              <a:buSzPts val="1800"/>
              <a:buNone/>
              <a:defRPr sz="1800">
                <a:solidFill>
                  <a:srgbClr val="888888"/>
                </a:solidFill>
              </a:defRPr>
            </a:lvl2pPr>
            <a:lvl3pPr indent="-228600" lvl="2" marL="1371600" rtl="0" algn="l">
              <a:lnSpc>
                <a:spcPct val="90000"/>
              </a:lnSpc>
              <a:spcBef>
                <a:spcPts val="2100"/>
              </a:spcBef>
              <a:spcAft>
                <a:spcPts val="0"/>
              </a:spcAft>
              <a:buClr>
                <a:srgbClr val="888888"/>
              </a:buClr>
              <a:buSzPts val="1600"/>
              <a:buNone/>
              <a:defRPr sz="1600">
                <a:solidFill>
                  <a:srgbClr val="888888"/>
                </a:solidFill>
              </a:defRPr>
            </a:lvl3pPr>
            <a:lvl4pPr indent="-228600" lvl="3" marL="1828800" rtl="0" algn="l">
              <a:lnSpc>
                <a:spcPct val="90000"/>
              </a:lnSpc>
              <a:spcBef>
                <a:spcPts val="2100"/>
              </a:spcBef>
              <a:spcAft>
                <a:spcPts val="0"/>
              </a:spcAft>
              <a:buClr>
                <a:srgbClr val="888888"/>
              </a:buClr>
              <a:buSzPts val="1400"/>
              <a:buNone/>
              <a:defRPr sz="1400">
                <a:solidFill>
                  <a:srgbClr val="888888"/>
                </a:solidFill>
              </a:defRPr>
            </a:lvl4pPr>
            <a:lvl5pPr indent="-228600" lvl="4" marL="2286000" rtl="0" algn="l">
              <a:lnSpc>
                <a:spcPct val="90000"/>
              </a:lnSpc>
              <a:spcBef>
                <a:spcPts val="2100"/>
              </a:spcBef>
              <a:spcAft>
                <a:spcPts val="0"/>
              </a:spcAft>
              <a:buClr>
                <a:srgbClr val="888888"/>
              </a:buClr>
              <a:buSzPts val="1400"/>
              <a:buNone/>
              <a:defRPr sz="1400">
                <a:solidFill>
                  <a:srgbClr val="888888"/>
                </a:solidFill>
              </a:defRPr>
            </a:lvl5pPr>
            <a:lvl6pPr indent="-228600" lvl="5" marL="2743200" rtl="0" algn="l">
              <a:lnSpc>
                <a:spcPct val="90000"/>
              </a:lnSpc>
              <a:spcBef>
                <a:spcPts val="2100"/>
              </a:spcBef>
              <a:spcAft>
                <a:spcPts val="0"/>
              </a:spcAft>
              <a:buClr>
                <a:srgbClr val="888888"/>
              </a:buClr>
              <a:buSzPts val="1400"/>
              <a:buNone/>
              <a:defRPr sz="1400">
                <a:solidFill>
                  <a:srgbClr val="888888"/>
                </a:solidFill>
              </a:defRPr>
            </a:lvl6pPr>
            <a:lvl7pPr indent="-228600" lvl="6" marL="3200400" rtl="0" algn="l">
              <a:lnSpc>
                <a:spcPct val="90000"/>
              </a:lnSpc>
              <a:spcBef>
                <a:spcPts val="2100"/>
              </a:spcBef>
              <a:spcAft>
                <a:spcPts val="0"/>
              </a:spcAft>
              <a:buClr>
                <a:srgbClr val="888888"/>
              </a:buClr>
              <a:buSzPts val="1400"/>
              <a:buNone/>
              <a:defRPr sz="1400">
                <a:solidFill>
                  <a:srgbClr val="888888"/>
                </a:solidFill>
              </a:defRPr>
            </a:lvl7pPr>
            <a:lvl8pPr indent="-228600" lvl="7" marL="3657600" rtl="0" algn="l">
              <a:lnSpc>
                <a:spcPct val="90000"/>
              </a:lnSpc>
              <a:spcBef>
                <a:spcPts val="2100"/>
              </a:spcBef>
              <a:spcAft>
                <a:spcPts val="0"/>
              </a:spcAft>
              <a:buClr>
                <a:srgbClr val="888888"/>
              </a:buClr>
              <a:buSzPts val="1400"/>
              <a:buNone/>
              <a:defRPr sz="1400">
                <a:solidFill>
                  <a:srgbClr val="888888"/>
                </a:solidFill>
              </a:defRPr>
            </a:lvl8pPr>
            <a:lvl9pPr indent="-228600" lvl="8" marL="4114800" rtl="0" algn="l">
              <a:lnSpc>
                <a:spcPct val="90000"/>
              </a:lnSpc>
              <a:spcBef>
                <a:spcPts val="2100"/>
              </a:spcBef>
              <a:spcAft>
                <a:spcPts val="2100"/>
              </a:spcAft>
              <a:buClr>
                <a:srgbClr val="888888"/>
              </a:buClr>
              <a:buSzPts val="1400"/>
              <a:buNone/>
              <a:defRPr sz="1400">
                <a:solidFill>
                  <a:srgbClr val="888888"/>
                </a:solidFill>
              </a:defRPr>
            </a:lvl9pPr>
          </a:lstStyle>
          <a:p/>
        </p:txBody>
      </p:sp>
      <p:sp>
        <p:nvSpPr>
          <p:cNvPr id="146" name="Google Shape;146;p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30" name="Shape 30"/>
        <p:cNvGrpSpPr/>
        <p:nvPr/>
      </p:nvGrpSpPr>
      <p:grpSpPr>
        <a:xfrm>
          <a:off x="0" y="0"/>
          <a:ext cx="0" cy="0"/>
          <a:chOff x="0" y="0"/>
          <a:chExt cx="0" cy="0"/>
        </a:xfrm>
      </p:grpSpPr>
      <p:sp>
        <p:nvSpPr>
          <p:cNvPr id="31" name="Google Shape;31;p5"/>
          <p:cNvSpPr txBox="1"/>
          <p:nvPr>
            <p:ph type="title"/>
          </p:nvPr>
        </p:nvSpPr>
        <p:spPr>
          <a:xfrm>
            <a:off x="677334" y="609600"/>
            <a:ext cx="10676400" cy="34035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0" sz="4400" cap="none"/>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2" name="Google Shape;32;p5"/>
          <p:cNvSpPr txBox="1"/>
          <p:nvPr>
            <p:ph idx="1" type="body"/>
          </p:nvPr>
        </p:nvSpPr>
        <p:spPr>
          <a:xfrm>
            <a:off x="677335" y="4470400"/>
            <a:ext cx="10676400" cy="15711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800"/>
              <a:buNone/>
              <a:defRPr sz="1800">
                <a:solidFill>
                  <a:srgbClr val="3F3F3F"/>
                </a:solidFill>
              </a:defRPr>
            </a:lvl1pPr>
            <a:lvl2pPr indent="-228600" lvl="1" marL="914400" algn="l">
              <a:lnSpc>
                <a:spcPct val="90000"/>
              </a:lnSpc>
              <a:spcBef>
                <a:spcPts val="2100"/>
              </a:spcBef>
              <a:spcAft>
                <a:spcPts val="0"/>
              </a:spcAft>
              <a:buClr>
                <a:srgbClr val="888888"/>
              </a:buClr>
              <a:buSzPts val="1800"/>
              <a:buNone/>
              <a:defRPr sz="1800">
                <a:solidFill>
                  <a:srgbClr val="888888"/>
                </a:solidFill>
              </a:defRPr>
            </a:lvl2pPr>
            <a:lvl3pPr indent="-228600" lvl="2" marL="1371600" algn="l">
              <a:lnSpc>
                <a:spcPct val="90000"/>
              </a:lnSpc>
              <a:spcBef>
                <a:spcPts val="2100"/>
              </a:spcBef>
              <a:spcAft>
                <a:spcPts val="0"/>
              </a:spcAft>
              <a:buClr>
                <a:srgbClr val="888888"/>
              </a:buClr>
              <a:buSzPts val="1600"/>
              <a:buNone/>
              <a:defRPr sz="1600">
                <a:solidFill>
                  <a:srgbClr val="888888"/>
                </a:solidFill>
              </a:defRPr>
            </a:lvl3pPr>
            <a:lvl4pPr indent="-228600" lvl="3" marL="1828800" algn="l">
              <a:lnSpc>
                <a:spcPct val="90000"/>
              </a:lnSpc>
              <a:spcBef>
                <a:spcPts val="2100"/>
              </a:spcBef>
              <a:spcAft>
                <a:spcPts val="0"/>
              </a:spcAft>
              <a:buClr>
                <a:srgbClr val="888888"/>
              </a:buClr>
              <a:buSzPts val="1400"/>
              <a:buNone/>
              <a:defRPr sz="1400">
                <a:solidFill>
                  <a:srgbClr val="888888"/>
                </a:solidFill>
              </a:defRPr>
            </a:lvl4pPr>
            <a:lvl5pPr indent="-228600" lvl="4" marL="2286000" algn="l">
              <a:lnSpc>
                <a:spcPct val="90000"/>
              </a:lnSpc>
              <a:spcBef>
                <a:spcPts val="2100"/>
              </a:spcBef>
              <a:spcAft>
                <a:spcPts val="0"/>
              </a:spcAft>
              <a:buClr>
                <a:srgbClr val="888888"/>
              </a:buClr>
              <a:buSzPts val="1400"/>
              <a:buNone/>
              <a:defRPr sz="1400">
                <a:solidFill>
                  <a:srgbClr val="888888"/>
                </a:solidFill>
              </a:defRPr>
            </a:lvl5pPr>
            <a:lvl6pPr indent="-228600" lvl="5" marL="2743200" algn="l">
              <a:lnSpc>
                <a:spcPct val="90000"/>
              </a:lnSpc>
              <a:spcBef>
                <a:spcPts val="2100"/>
              </a:spcBef>
              <a:spcAft>
                <a:spcPts val="0"/>
              </a:spcAft>
              <a:buClr>
                <a:srgbClr val="888888"/>
              </a:buClr>
              <a:buSzPts val="1400"/>
              <a:buNone/>
              <a:defRPr sz="1400">
                <a:solidFill>
                  <a:srgbClr val="888888"/>
                </a:solidFill>
              </a:defRPr>
            </a:lvl6pPr>
            <a:lvl7pPr indent="-228600" lvl="6" marL="3200400" algn="l">
              <a:lnSpc>
                <a:spcPct val="90000"/>
              </a:lnSpc>
              <a:spcBef>
                <a:spcPts val="2100"/>
              </a:spcBef>
              <a:spcAft>
                <a:spcPts val="0"/>
              </a:spcAft>
              <a:buClr>
                <a:srgbClr val="888888"/>
              </a:buClr>
              <a:buSzPts val="1400"/>
              <a:buNone/>
              <a:defRPr sz="1400">
                <a:solidFill>
                  <a:srgbClr val="888888"/>
                </a:solidFill>
              </a:defRPr>
            </a:lvl7pPr>
            <a:lvl8pPr indent="-228600" lvl="7" marL="3657600" algn="l">
              <a:lnSpc>
                <a:spcPct val="90000"/>
              </a:lnSpc>
              <a:spcBef>
                <a:spcPts val="2100"/>
              </a:spcBef>
              <a:spcAft>
                <a:spcPts val="0"/>
              </a:spcAft>
              <a:buClr>
                <a:srgbClr val="888888"/>
              </a:buClr>
              <a:buSzPts val="1400"/>
              <a:buNone/>
              <a:defRPr sz="1400">
                <a:solidFill>
                  <a:srgbClr val="888888"/>
                </a:solidFill>
              </a:defRPr>
            </a:lvl8pPr>
            <a:lvl9pPr indent="-228600" lvl="8" marL="4114800" algn="l">
              <a:lnSpc>
                <a:spcPct val="90000"/>
              </a:lnSpc>
              <a:spcBef>
                <a:spcPts val="2100"/>
              </a:spcBef>
              <a:spcAft>
                <a:spcPts val="2100"/>
              </a:spcAft>
              <a:buClr>
                <a:srgbClr val="888888"/>
              </a:buClr>
              <a:buSzPts val="1400"/>
              <a:buNone/>
              <a:defRPr sz="1400">
                <a:solidFill>
                  <a:srgbClr val="888888"/>
                </a:solidFill>
              </a:defRPr>
            </a:lvl9pPr>
          </a:lstStyle>
          <a:p/>
        </p:txBody>
      </p:sp>
      <p:sp>
        <p:nvSpPr>
          <p:cNvPr id="33" name="Google Shape;33;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4" name="Google Shape;34;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5" name="Google Shape;35;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8" name="Google Shape;38;p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1" name="Google Shape;41;p7"/>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42" name="Google Shape;42;p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5" name="Google Shape;45;p8"/>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6" name="Google Shape;46;p8"/>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7" name="Google Shape;47;p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0" name="Google Shape;50;p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10"/>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3" name="Google Shape;53;p10"/>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54" name="Google Shape;54;p1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6" Type="http://schemas.openxmlformats.org/officeDocument/2006/relationships/theme" Target="../theme/theme3.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2100"/>
              </a:spcBef>
              <a:spcAft>
                <a:spcPts val="210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81" name="Google Shape;81;p17"/>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nSpc>
                <a:spcPct val="115000"/>
              </a:lnSpc>
              <a:spcBef>
                <a:spcPts val="0"/>
              </a:spcBef>
              <a:spcAft>
                <a:spcPts val="0"/>
              </a:spcAft>
              <a:buClr>
                <a:schemeClr val="dk2"/>
              </a:buClr>
              <a:buSzPts val="2400"/>
              <a:buChar char="●"/>
              <a:defRPr sz="2400">
                <a:solidFill>
                  <a:schemeClr val="dk2"/>
                </a:solidFill>
              </a:defRPr>
            </a:lvl1pPr>
            <a:lvl2pPr indent="-349250" lvl="1" marL="914400" rtl="0">
              <a:lnSpc>
                <a:spcPct val="115000"/>
              </a:lnSpc>
              <a:spcBef>
                <a:spcPts val="2100"/>
              </a:spcBef>
              <a:spcAft>
                <a:spcPts val="0"/>
              </a:spcAft>
              <a:buClr>
                <a:schemeClr val="dk2"/>
              </a:buClr>
              <a:buSzPts val="1900"/>
              <a:buChar char="○"/>
              <a:defRPr sz="1900">
                <a:solidFill>
                  <a:schemeClr val="dk2"/>
                </a:solidFill>
              </a:defRPr>
            </a:lvl2pPr>
            <a:lvl3pPr indent="-349250" lvl="2" marL="1371600" rtl="0">
              <a:lnSpc>
                <a:spcPct val="115000"/>
              </a:lnSpc>
              <a:spcBef>
                <a:spcPts val="2100"/>
              </a:spcBef>
              <a:spcAft>
                <a:spcPts val="0"/>
              </a:spcAft>
              <a:buClr>
                <a:schemeClr val="dk2"/>
              </a:buClr>
              <a:buSzPts val="1900"/>
              <a:buChar char="■"/>
              <a:defRPr sz="1900">
                <a:solidFill>
                  <a:schemeClr val="dk2"/>
                </a:solidFill>
              </a:defRPr>
            </a:lvl3pPr>
            <a:lvl4pPr indent="-349250" lvl="3" marL="1828800" rtl="0">
              <a:lnSpc>
                <a:spcPct val="115000"/>
              </a:lnSpc>
              <a:spcBef>
                <a:spcPts val="2100"/>
              </a:spcBef>
              <a:spcAft>
                <a:spcPts val="0"/>
              </a:spcAft>
              <a:buClr>
                <a:schemeClr val="dk2"/>
              </a:buClr>
              <a:buSzPts val="1900"/>
              <a:buChar char="●"/>
              <a:defRPr sz="1900">
                <a:solidFill>
                  <a:schemeClr val="dk2"/>
                </a:solidFill>
              </a:defRPr>
            </a:lvl4pPr>
            <a:lvl5pPr indent="-349250" lvl="4" marL="2286000" rtl="0">
              <a:lnSpc>
                <a:spcPct val="115000"/>
              </a:lnSpc>
              <a:spcBef>
                <a:spcPts val="2100"/>
              </a:spcBef>
              <a:spcAft>
                <a:spcPts val="0"/>
              </a:spcAft>
              <a:buClr>
                <a:schemeClr val="dk2"/>
              </a:buClr>
              <a:buSzPts val="1900"/>
              <a:buChar char="○"/>
              <a:defRPr sz="1900">
                <a:solidFill>
                  <a:schemeClr val="dk2"/>
                </a:solidFill>
              </a:defRPr>
            </a:lvl5pPr>
            <a:lvl6pPr indent="-349250" lvl="5" marL="2743200" rtl="0">
              <a:lnSpc>
                <a:spcPct val="115000"/>
              </a:lnSpc>
              <a:spcBef>
                <a:spcPts val="2100"/>
              </a:spcBef>
              <a:spcAft>
                <a:spcPts val="0"/>
              </a:spcAft>
              <a:buClr>
                <a:schemeClr val="dk2"/>
              </a:buClr>
              <a:buSzPts val="1900"/>
              <a:buChar char="■"/>
              <a:defRPr sz="1900">
                <a:solidFill>
                  <a:schemeClr val="dk2"/>
                </a:solidFill>
              </a:defRPr>
            </a:lvl6pPr>
            <a:lvl7pPr indent="-349250" lvl="6" marL="3200400" rtl="0">
              <a:lnSpc>
                <a:spcPct val="115000"/>
              </a:lnSpc>
              <a:spcBef>
                <a:spcPts val="2100"/>
              </a:spcBef>
              <a:spcAft>
                <a:spcPts val="0"/>
              </a:spcAft>
              <a:buClr>
                <a:schemeClr val="dk2"/>
              </a:buClr>
              <a:buSzPts val="1900"/>
              <a:buChar char="●"/>
              <a:defRPr sz="1900">
                <a:solidFill>
                  <a:schemeClr val="dk2"/>
                </a:solidFill>
              </a:defRPr>
            </a:lvl7pPr>
            <a:lvl8pPr indent="-349250" lvl="7" marL="3657600" rtl="0">
              <a:lnSpc>
                <a:spcPct val="115000"/>
              </a:lnSpc>
              <a:spcBef>
                <a:spcPts val="2100"/>
              </a:spcBef>
              <a:spcAft>
                <a:spcPts val="0"/>
              </a:spcAft>
              <a:buClr>
                <a:schemeClr val="dk2"/>
              </a:buClr>
              <a:buSzPts val="1900"/>
              <a:buChar char="○"/>
              <a:defRPr sz="1900">
                <a:solidFill>
                  <a:schemeClr val="dk2"/>
                </a:solidFill>
              </a:defRPr>
            </a:lvl8pPr>
            <a:lvl9pPr indent="-349250" lvl="8" marL="4114800" rtl="0">
              <a:lnSpc>
                <a:spcPct val="115000"/>
              </a:lnSpc>
              <a:spcBef>
                <a:spcPts val="2100"/>
              </a:spcBef>
              <a:spcAft>
                <a:spcPts val="2100"/>
              </a:spcAft>
              <a:buClr>
                <a:schemeClr val="dk2"/>
              </a:buClr>
              <a:buSzPts val="1900"/>
              <a:buChar char="■"/>
              <a:defRPr sz="1900">
                <a:solidFill>
                  <a:schemeClr val="dk2"/>
                </a:solidFill>
              </a:defRPr>
            </a:lvl9pPr>
          </a:lstStyle>
          <a:p/>
        </p:txBody>
      </p:sp>
      <p:sp>
        <p:nvSpPr>
          <p:cNvPr id="82" name="Google Shape;82;p1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7.xml"/><Relationship Id="rId3" Type="http://schemas.openxmlformats.org/officeDocument/2006/relationships/image" Target="../media/image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8.xml"/><Relationship Id="rId3" Type="http://schemas.openxmlformats.org/officeDocument/2006/relationships/image" Target="../media/image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0.xml"/><Relationship Id="rId3" Type="http://schemas.openxmlformats.org/officeDocument/2006/relationships/hyperlink" Target="https://docs.google.com/spreadsheets/d/1gWAxiFCPudAzwYlvtbM45I2pVPB1KHM7lpJkZl-uFJo/edit?usp=sharin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5.xml"/><Relationship Id="rId3" Type="http://schemas.openxmlformats.org/officeDocument/2006/relationships/hyperlink" Target="https://drive.google.com/file/d/1xbiDkFRBXKmbaiUyIetQNzPDRLl9EKhY/view?usp=sharin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3"/>
          <p:cNvSpPr/>
          <p:nvPr/>
        </p:nvSpPr>
        <p:spPr>
          <a:xfrm>
            <a:off x="1615800" y="275467"/>
            <a:ext cx="8960400" cy="6133200"/>
          </a:xfrm>
          <a:prstGeom prst="rect">
            <a:avLst/>
          </a:prstGeom>
          <a:noFill/>
          <a:ln cap="flat" cmpd="sng" w="9525">
            <a:solidFill>
              <a:srgbClr val="20124D"/>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4" name="Google Shape;154;p33"/>
          <p:cNvSpPr txBox="1"/>
          <p:nvPr>
            <p:ph type="title"/>
          </p:nvPr>
        </p:nvSpPr>
        <p:spPr>
          <a:xfrm>
            <a:off x="2182800" y="3114700"/>
            <a:ext cx="8029500" cy="10791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b="1" lang="en-US" sz="2400">
                <a:solidFill>
                  <a:srgbClr val="5B0F00"/>
                </a:solidFill>
                <a:latin typeface="Verdana"/>
                <a:ea typeface="Verdana"/>
                <a:cs typeface="Verdana"/>
                <a:sym typeface="Verdana"/>
              </a:rPr>
              <a:t>“State-Of-Art Model based </a:t>
            </a:r>
            <a:endParaRPr b="1" sz="2400">
              <a:solidFill>
                <a:srgbClr val="5B0F00"/>
              </a:solidFill>
              <a:latin typeface="Verdana"/>
              <a:ea typeface="Verdana"/>
              <a:cs typeface="Verdana"/>
              <a:sym typeface="Verdana"/>
            </a:endParaRPr>
          </a:p>
          <a:p>
            <a:pPr indent="0" lvl="0" marL="0" rtl="0" algn="ctr">
              <a:spcBef>
                <a:spcPts val="0"/>
              </a:spcBef>
              <a:spcAft>
                <a:spcPts val="0"/>
              </a:spcAft>
              <a:buClr>
                <a:schemeClr val="dk1"/>
              </a:buClr>
              <a:buSzPts val="1100"/>
              <a:buFont typeface="Arial"/>
              <a:buNone/>
            </a:pPr>
            <a:r>
              <a:rPr b="1" lang="en-US" sz="2400">
                <a:solidFill>
                  <a:srgbClr val="5B0F00"/>
                </a:solidFill>
                <a:latin typeface="Verdana"/>
                <a:ea typeface="Verdana"/>
                <a:cs typeface="Verdana"/>
                <a:sym typeface="Verdana"/>
              </a:rPr>
              <a:t>Automatic Question Answering Systems”</a:t>
            </a:r>
            <a:endParaRPr b="1" sz="2400">
              <a:solidFill>
                <a:srgbClr val="5B0F00"/>
              </a:solidFill>
              <a:latin typeface="Verdana"/>
              <a:ea typeface="Verdana"/>
              <a:cs typeface="Verdana"/>
              <a:sym typeface="Verdana"/>
            </a:endParaRPr>
          </a:p>
          <a:p>
            <a:pPr indent="0" lvl="0" marL="0" rtl="0" algn="ctr">
              <a:spcBef>
                <a:spcPts val="0"/>
              </a:spcBef>
              <a:spcAft>
                <a:spcPts val="0"/>
              </a:spcAft>
              <a:buClr>
                <a:schemeClr val="dk1"/>
              </a:buClr>
              <a:buSzPts val="1100"/>
              <a:buFont typeface="Arial"/>
              <a:buNone/>
            </a:pPr>
            <a:r>
              <a:t/>
            </a:r>
            <a:endParaRPr b="1" sz="2400">
              <a:solidFill>
                <a:srgbClr val="5B0F00"/>
              </a:solidFill>
              <a:latin typeface="Verdana"/>
              <a:ea typeface="Verdana"/>
              <a:cs typeface="Verdana"/>
              <a:sym typeface="Verdana"/>
            </a:endParaRPr>
          </a:p>
          <a:p>
            <a:pPr indent="0" lvl="0" marL="0" rtl="0" algn="ctr">
              <a:spcBef>
                <a:spcPts val="0"/>
              </a:spcBef>
              <a:spcAft>
                <a:spcPts val="0"/>
              </a:spcAft>
              <a:buClr>
                <a:srgbClr val="000000"/>
              </a:buClr>
              <a:buSzPts val="4100"/>
              <a:buFont typeface="Arial"/>
              <a:buNone/>
            </a:pPr>
            <a:r>
              <a:t/>
            </a:r>
            <a:endParaRPr b="1" sz="2400">
              <a:solidFill>
                <a:srgbClr val="5B0F00"/>
              </a:solidFill>
              <a:latin typeface="Verdana"/>
              <a:ea typeface="Verdana"/>
              <a:cs typeface="Verdana"/>
              <a:sym typeface="Verdana"/>
            </a:endParaRPr>
          </a:p>
          <a:p>
            <a:pPr indent="0" lvl="0" marL="0" rtl="0" algn="l">
              <a:spcBef>
                <a:spcPts val="0"/>
              </a:spcBef>
              <a:spcAft>
                <a:spcPts val="0"/>
              </a:spcAft>
              <a:buNone/>
            </a:pPr>
            <a:r>
              <a:t/>
            </a:r>
            <a:endParaRPr sz="2400">
              <a:solidFill>
                <a:srgbClr val="20124D"/>
              </a:solidFill>
              <a:latin typeface="Cambria"/>
              <a:ea typeface="Cambria"/>
              <a:cs typeface="Cambria"/>
              <a:sym typeface="Cambria"/>
            </a:endParaRPr>
          </a:p>
        </p:txBody>
      </p:sp>
      <p:sp>
        <p:nvSpPr>
          <p:cNvPr id="155" name="Google Shape;155;p33"/>
          <p:cNvSpPr txBox="1"/>
          <p:nvPr>
            <p:ph idx="1" type="body"/>
          </p:nvPr>
        </p:nvSpPr>
        <p:spPr>
          <a:xfrm>
            <a:off x="3072600" y="4368567"/>
            <a:ext cx="6249900" cy="1634400"/>
          </a:xfrm>
          <a:prstGeom prst="rect">
            <a:avLst/>
          </a:prstGeom>
        </p:spPr>
        <p:txBody>
          <a:bodyPr anchorCtr="0" anchor="t" bIns="121900" lIns="121900" spcFirstLastPara="1" rIns="121900" wrap="square" tIns="121900">
            <a:noAutofit/>
          </a:bodyPr>
          <a:lstStyle/>
          <a:p>
            <a:pPr indent="0" lvl="0" marL="0" rtl="0" algn="l">
              <a:lnSpc>
                <a:spcPct val="100000"/>
              </a:lnSpc>
              <a:spcBef>
                <a:spcPts val="0"/>
              </a:spcBef>
              <a:spcAft>
                <a:spcPts val="0"/>
              </a:spcAft>
              <a:buNone/>
            </a:pPr>
            <a:r>
              <a:rPr b="1" lang="en-US" sz="1900">
                <a:solidFill>
                  <a:srgbClr val="434343"/>
                </a:solidFill>
                <a:latin typeface="Cambria"/>
                <a:ea typeface="Cambria"/>
                <a:cs typeface="Cambria"/>
                <a:sym typeface="Cambria"/>
              </a:rPr>
              <a:t>A Project by : </a:t>
            </a:r>
            <a:r>
              <a:rPr b="1" lang="en-US" sz="1900">
                <a:solidFill>
                  <a:srgbClr val="434343"/>
                </a:solidFill>
                <a:latin typeface="Cambria"/>
                <a:ea typeface="Cambria"/>
                <a:cs typeface="Cambria"/>
                <a:sym typeface="Cambria"/>
              </a:rPr>
              <a:t>	</a:t>
            </a:r>
            <a:r>
              <a:rPr lang="en-US" sz="1900">
                <a:solidFill>
                  <a:srgbClr val="434343"/>
                </a:solidFill>
                <a:latin typeface="Cambria"/>
                <a:ea typeface="Cambria"/>
                <a:cs typeface="Cambria"/>
                <a:sym typeface="Cambria"/>
              </a:rPr>
              <a:t>    2017BTECS00061	Akash Kore                                      			             2017BTECS00099	Komal Jadhav</a:t>
            </a:r>
            <a:endParaRPr sz="1900">
              <a:solidFill>
                <a:srgbClr val="434343"/>
              </a:solidFill>
              <a:latin typeface="Cambria"/>
              <a:ea typeface="Cambria"/>
              <a:cs typeface="Cambria"/>
              <a:sym typeface="Cambria"/>
            </a:endParaRPr>
          </a:p>
          <a:p>
            <a:pPr indent="0" lvl="0" marL="0" rtl="0" algn="l">
              <a:lnSpc>
                <a:spcPct val="100000"/>
              </a:lnSpc>
              <a:spcBef>
                <a:spcPts val="0"/>
              </a:spcBef>
              <a:spcAft>
                <a:spcPts val="0"/>
              </a:spcAft>
              <a:buNone/>
            </a:pPr>
            <a:r>
              <a:t/>
            </a:r>
            <a:endParaRPr sz="1900">
              <a:solidFill>
                <a:srgbClr val="434343"/>
              </a:solidFill>
              <a:latin typeface="Cambria"/>
              <a:ea typeface="Cambria"/>
              <a:cs typeface="Cambria"/>
              <a:sym typeface="Cambria"/>
            </a:endParaRPr>
          </a:p>
          <a:p>
            <a:pPr indent="0" lvl="0" marL="0" rtl="0" algn="l">
              <a:lnSpc>
                <a:spcPct val="100000"/>
              </a:lnSpc>
              <a:spcBef>
                <a:spcPts val="0"/>
              </a:spcBef>
              <a:spcAft>
                <a:spcPts val="0"/>
              </a:spcAft>
              <a:buNone/>
            </a:pPr>
            <a:r>
              <a:rPr b="1" lang="en-US" sz="1900">
                <a:solidFill>
                  <a:srgbClr val="434343"/>
                </a:solidFill>
                <a:latin typeface="Cambria"/>
                <a:ea typeface="Cambria"/>
                <a:cs typeface="Cambria"/>
                <a:sym typeface="Cambria"/>
              </a:rPr>
              <a:t>Under the Guidance of :	</a:t>
            </a:r>
            <a:r>
              <a:rPr lang="en-US" sz="1900">
                <a:solidFill>
                  <a:srgbClr val="434343"/>
                </a:solidFill>
                <a:latin typeface="Cambria"/>
                <a:ea typeface="Cambria"/>
                <a:cs typeface="Cambria"/>
                <a:sym typeface="Cambria"/>
              </a:rPr>
              <a:t>Mr. K. P. Kamble</a:t>
            </a:r>
            <a:r>
              <a:rPr b="1" lang="en-US" sz="1900">
                <a:solidFill>
                  <a:srgbClr val="434343"/>
                </a:solidFill>
                <a:latin typeface="Cambria"/>
                <a:ea typeface="Cambria"/>
                <a:cs typeface="Cambria"/>
                <a:sym typeface="Cambria"/>
              </a:rPr>
              <a:t>                                         		                         </a:t>
            </a:r>
            <a:endParaRPr sz="1900">
              <a:solidFill>
                <a:srgbClr val="434343"/>
              </a:solidFill>
              <a:latin typeface="Cambria"/>
              <a:ea typeface="Cambria"/>
              <a:cs typeface="Cambria"/>
              <a:sym typeface="Cambria"/>
            </a:endParaRPr>
          </a:p>
        </p:txBody>
      </p:sp>
      <p:pic>
        <p:nvPicPr>
          <p:cNvPr id="156" name="Google Shape;156;p33"/>
          <p:cNvPicPr preferRelativeResize="0"/>
          <p:nvPr/>
        </p:nvPicPr>
        <p:blipFill>
          <a:blip r:embed="rId3">
            <a:alphaModFix/>
          </a:blip>
          <a:stretch>
            <a:fillRect/>
          </a:stretch>
        </p:blipFill>
        <p:spPr>
          <a:xfrm>
            <a:off x="5188911" y="898900"/>
            <a:ext cx="1814177" cy="1634400"/>
          </a:xfrm>
          <a:prstGeom prst="rect">
            <a:avLst/>
          </a:prstGeom>
          <a:noFill/>
          <a:ln>
            <a:noFill/>
          </a:ln>
        </p:spPr>
      </p:pic>
      <p:sp>
        <p:nvSpPr>
          <p:cNvPr id="157" name="Google Shape;157;p33"/>
          <p:cNvSpPr txBox="1"/>
          <p:nvPr/>
        </p:nvSpPr>
        <p:spPr>
          <a:xfrm>
            <a:off x="1615800" y="275467"/>
            <a:ext cx="8960400" cy="725100"/>
          </a:xfrm>
          <a:prstGeom prst="rect">
            <a:avLst/>
          </a:prstGeom>
          <a:solidFill>
            <a:srgbClr val="20124D"/>
          </a:solid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lang="en-US" sz="3200">
                <a:solidFill>
                  <a:srgbClr val="FFFFFF"/>
                </a:solidFill>
                <a:latin typeface="Cambria"/>
                <a:ea typeface="Cambria"/>
                <a:cs typeface="Cambria"/>
                <a:sym typeface="Cambria"/>
              </a:rPr>
              <a:t>Walchand College Of Engineering, Sangli</a:t>
            </a:r>
            <a:endParaRPr sz="3200">
              <a:solidFill>
                <a:srgbClr val="FFFFFF"/>
              </a:solidFill>
              <a:latin typeface="Cambria"/>
              <a:ea typeface="Cambria"/>
              <a:cs typeface="Cambria"/>
              <a:sym typeface="Cambria"/>
            </a:endParaRPr>
          </a:p>
        </p:txBody>
      </p:sp>
      <p:sp>
        <p:nvSpPr>
          <p:cNvPr id="158" name="Google Shape;158;p33"/>
          <p:cNvSpPr txBox="1"/>
          <p:nvPr/>
        </p:nvSpPr>
        <p:spPr>
          <a:xfrm>
            <a:off x="3320800" y="2321300"/>
            <a:ext cx="5753700" cy="449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2000">
                <a:latin typeface="Cambria"/>
                <a:ea typeface="Cambria"/>
                <a:cs typeface="Cambria"/>
                <a:sym typeface="Cambria"/>
              </a:rPr>
              <a:t>Department of Computer Science and Engineering</a:t>
            </a:r>
            <a:endParaRPr sz="2000">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720350" y="149649"/>
            <a:ext cx="10515600" cy="834600"/>
          </a:xfrm>
          <a:prstGeom prst="rect">
            <a:avLst/>
          </a:prstGeom>
          <a:noFill/>
          <a:ln>
            <a:noFill/>
          </a:ln>
        </p:spPr>
        <p:txBody>
          <a:bodyPr anchorCtr="0" anchor="ctr" bIns="45700" lIns="91425" spcFirstLastPara="1" rIns="91425" wrap="square" tIns="45700">
            <a:noAutofit/>
          </a:bodyPr>
          <a:lstStyle/>
          <a:p>
            <a:pPr indent="0" lvl="0" marL="0" rtl="0" algn="ctr">
              <a:lnSpc>
                <a:spcPct val="120000"/>
              </a:lnSpc>
              <a:spcBef>
                <a:spcPts val="0"/>
              </a:spcBef>
              <a:spcAft>
                <a:spcPts val="0"/>
              </a:spcAft>
              <a:buClr>
                <a:schemeClr val="accent1"/>
              </a:buClr>
              <a:buSzPts val="2880"/>
              <a:buFont typeface="Century"/>
              <a:buNone/>
            </a:pPr>
            <a:r>
              <a:rPr lang="en-US" sz="3600">
                <a:solidFill>
                  <a:schemeClr val="accent1"/>
                </a:solidFill>
                <a:latin typeface="Century"/>
                <a:ea typeface="Century"/>
                <a:cs typeface="Century"/>
                <a:sym typeface="Century"/>
              </a:rPr>
              <a:t>PROPOSED SYSTEM-ARCHITECTURE</a:t>
            </a:r>
            <a:endParaRPr/>
          </a:p>
        </p:txBody>
      </p:sp>
      <p:sp>
        <p:nvSpPr>
          <p:cNvPr id="230" name="Google Shape;230;p42"/>
          <p:cNvSpPr txBox="1"/>
          <p:nvPr>
            <p:ph idx="1" type="body"/>
          </p:nvPr>
        </p:nvSpPr>
        <p:spPr>
          <a:xfrm>
            <a:off x="2069750" y="716500"/>
            <a:ext cx="8632500" cy="588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1600">
                <a:solidFill>
                  <a:schemeClr val="dk1"/>
                </a:solidFill>
              </a:rPr>
              <a:t>Following is the architecture of the system that generates the Descriptive Answer:</a:t>
            </a:r>
            <a:endParaRPr sz="1600">
              <a:solidFill>
                <a:schemeClr val="dk1"/>
              </a:solidFill>
            </a:endParaRPr>
          </a:p>
          <a:p>
            <a:pPr indent="0" lvl="0" marL="0" rtl="0" algn="l">
              <a:lnSpc>
                <a:spcPct val="90000"/>
              </a:lnSpc>
              <a:spcBef>
                <a:spcPts val="0"/>
              </a:spcBef>
              <a:spcAft>
                <a:spcPts val="0"/>
              </a:spcAft>
              <a:buNone/>
            </a:pPr>
            <a:r>
              <a:t/>
            </a:r>
            <a:endParaRPr sz="1600">
              <a:solidFill>
                <a:schemeClr val="dk1"/>
              </a:solidFill>
            </a:endParaRPr>
          </a:p>
        </p:txBody>
      </p:sp>
      <p:sp>
        <p:nvSpPr>
          <p:cNvPr id="231" name="Google Shape;231;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232" name="Google Shape;232;p42"/>
          <p:cNvPicPr preferRelativeResize="0"/>
          <p:nvPr/>
        </p:nvPicPr>
        <p:blipFill>
          <a:blip r:embed="rId3">
            <a:alphaModFix/>
          </a:blip>
          <a:stretch>
            <a:fillRect/>
          </a:stretch>
        </p:blipFill>
        <p:spPr>
          <a:xfrm>
            <a:off x="1842400" y="984256"/>
            <a:ext cx="8632499" cy="57114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511850" y="478274"/>
            <a:ext cx="10515600" cy="8346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Clr>
                <a:schemeClr val="accent1"/>
              </a:buClr>
              <a:buSzPts val="2880"/>
              <a:buFont typeface="Century"/>
              <a:buNone/>
            </a:pPr>
            <a:r>
              <a:rPr lang="en-US" sz="3600">
                <a:solidFill>
                  <a:schemeClr val="accent1"/>
                </a:solidFill>
                <a:latin typeface="Century"/>
                <a:ea typeface="Century"/>
                <a:cs typeface="Century"/>
                <a:sym typeface="Century"/>
              </a:rPr>
              <a:t>PROPOSED SYSTEM- DESCRIPTION</a:t>
            </a:r>
            <a:endParaRPr/>
          </a:p>
        </p:txBody>
      </p:sp>
      <p:sp>
        <p:nvSpPr>
          <p:cNvPr id="239" name="Google Shape;239;p43"/>
          <p:cNvSpPr txBox="1"/>
          <p:nvPr>
            <p:ph idx="1" type="body"/>
          </p:nvPr>
        </p:nvSpPr>
        <p:spPr>
          <a:xfrm>
            <a:off x="511850" y="984250"/>
            <a:ext cx="10724100" cy="45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sz="2100">
                <a:solidFill>
                  <a:schemeClr val="dk1"/>
                </a:solidFill>
              </a:rPr>
              <a:t>At front-end the system consists:</a:t>
            </a:r>
            <a:endParaRPr sz="2100">
              <a:solidFill>
                <a:schemeClr val="dk1"/>
              </a:solidFill>
            </a:endParaRPr>
          </a:p>
          <a:p>
            <a:pPr indent="-361950" lvl="0" marL="457200" rtl="0" algn="l">
              <a:lnSpc>
                <a:spcPct val="90000"/>
              </a:lnSpc>
              <a:spcBef>
                <a:spcPts val="0"/>
              </a:spcBef>
              <a:spcAft>
                <a:spcPts val="0"/>
              </a:spcAft>
              <a:buClr>
                <a:schemeClr val="dk1"/>
              </a:buClr>
              <a:buSzPts val="2100"/>
              <a:buChar char="●"/>
            </a:pPr>
            <a:r>
              <a:rPr lang="en-US" sz="2100">
                <a:solidFill>
                  <a:schemeClr val="dk1"/>
                </a:solidFill>
              </a:rPr>
              <a:t>User Interface</a:t>
            </a:r>
            <a:endParaRPr sz="2100">
              <a:solidFill>
                <a:schemeClr val="dk1"/>
              </a:solidFill>
            </a:endParaRPr>
          </a:p>
          <a:p>
            <a:pPr indent="0" lvl="0" marL="457200" rtl="0" algn="l">
              <a:lnSpc>
                <a:spcPct val="90000"/>
              </a:lnSpc>
              <a:spcBef>
                <a:spcPts val="0"/>
              </a:spcBef>
              <a:spcAft>
                <a:spcPts val="0"/>
              </a:spcAft>
              <a:buNone/>
            </a:pPr>
            <a:r>
              <a:t/>
            </a:r>
            <a:endParaRPr sz="2100">
              <a:solidFill>
                <a:schemeClr val="dk1"/>
              </a:solidFill>
            </a:endParaRPr>
          </a:p>
          <a:p>
            <a:pPr indent="0" lvl="0" marL="0" rtl="0" algn="l">
              <a:lnSpc>
                <a:spcPct val="90000"/>
              </a:lnSpc>
              <a:spcBef>
                <a:spcPts val="0"/>
              </a:spcBef>
              <a:spcAft>
                <a:spcPts val="0"/>
              </a:spcAft>
              <a:buNone/>
            </a:pPr>
            <a:r>
              <a:rPr lang="en-US" sz="2100">
                <a:solidFill>
                  <a:schemeClr val="dk1"/>
                </a:solidFill>
              </a:rPr>
              <a:t>At the back-end there are 3 major components:</a:t>
            </a:r>
            <a:endParaRPr sz="2100">
              <a:solidFill>
                <a:schemeClr val="dk1"/>
              </a:solidFill>
            </a:endParaRPr>
          </a:p>
          <a:p>
            <a:pPr indent="0" lvl="0" marL="0" rtl="0" algn="l">
              <a:lnSpc>
                <a:spcPct val="90000"/>
              </a:lnSpc>
              <a:spcBef>
                <a:spcPts val="0"/>
              </a:spcBef>
              <a:spcAft>
                <a:spcPts val="0"/>
              </a:spcAft>
              <a:buNone/>
            </a:pPr>
            <a:r>
              <a:t/>
            </a:r>
            <a:endParaRPr sz="2100">
              <a:solidFill>
                <a:schemeClr val="dk1"/>
              </a:solidFill>
            </a:endParaRPr>
          </a:p>
          <a:p>
            <a:pPr indent="-361950" lvl="0" marL="457200" rtl="0" algn="l">
              <a:lnSpc>
                <a:spcPct val="90000"/>
              </a:lnSpc>
              <a:spcBef>
                <a:spcPts val="0"/>
              </a:spcBef>
              <a:spcAft>
                <a:spcPts val="0"/>
              </a:spcAft>
              <a:buClr>
                <a:schemeClr val="dk1"/>
              </a:buClr>
              <a:buSzPts val="2100"/>
              <a:buChar char="●"/>
            </a:pPr>
            <a:r>
              <a:rPr lang="en-US" sz="2100">
                <a:solidFill>
                  <a:schemeClr val="dk1"/>
                </a:solidFill>
              </a:rPr>
              <a:t>Main component: </a:t>
            </a:r>
            <a:r>
              <a:rPr b="1" lang="en-US" sz="2100">
                <a:solidFill>
                  <a:schemeClr val="dk1"/>
                </a:solidFill>
              </a:rPr>
              <a:t>Question Answering Component</a:t>
            </a:r>
            <a:endParaRPr b="1" sz="2100">
              <a:solidFill>
                <a:schemeClr val="dk1"/>
              </a:solidFill>
            </a:endParaRPr>
          </a:p>
          <a:p>
            <a:pPr indent="0" lvl="0" marL="457200" rtl="0" algn="l">
              <a:lnSpc>
                <a:spcPct val="90000"/>
              </a:lnSpc>
              <a:spcBef>
                <a:spcPts val="0"/>
              </a:spcBef>
              <a:spcAft>
                <a:spcPts val="0"/>
              </a:spcAft>
              <a:buNone/>
            </a:pPr>
            <a:r>
              <a:t/>
            </a:r>
            <a:endParaRPr b="1" sz="2100">
              <a:solidFill>
                <a:schemeClr val="dk1"/>
              </a:solidFill>
            </a:endParaRPr>
          </a:p>
          <a:p>
            <a:pPr indent="-361950" lvl="0" marL="457200" rtl="0" algn="l">
              <a:lnSpc>
                <a:spcPct val="90000"/>
              </a:lnSpc>
              <a:spcBef>
                <a:spcPts val="0"/>
              </a:spcBef>
              <a:spcAft>
                <a:spcPts val="0"/>
              </a:spcAft>
              <a:buClr>
                <a:schemeClr val="dk1"/>
              </a:buClr>
              <a:buSzPts val="2100"/>
              <a:buChar char="●"/>
            </a:pPr>
            <a:r>
              <a:rPr lang="en-US" sz="2100">
                <a:solidFill>
                  <a:schemeClr val="dk1"/>
                </a:solidFill>
              </a:rPr>
              <a:t>Optimizing Component:</a:t>
            </a:r>
            <a:r>
              <a:rPr b="1" lang="en-US" sz="2100">
                <a:solidFill>
                  <a:schemeClr val="dk1"/>
                </a:solidFill>
              </a:rPr>
              <a:t>Query and Document Processing Component</a:t>
            </a:r>
            <a:endParaRPr b="1" sz="2100">
              <a:solidFill>
                <a:schemeClr val="dk1"/>
              </a:solidFill>
            </a:endParaRPr>
          </a:p>
          <a:p>
            <a:pPr indent="0" lvl="0" marL="457200" rtl="0" algn="l">
              <a:lnSpc>
                <a:spcPct val="90000"/>
              </a:lnSpc>
              <a:spcBef>
                <a:spcPts val="0"/>
              </a:spcBef>
              <a:spcAft>
                <a:spcPts val="0"/>
              </a:spcAft>
              <a:buNone/>
            </a:pPr>
            <a:r>
              <a:t/>
            </a:r>
            <a:endParaRPr b="1" sz="2100">
              <a:solidFill>
                <a:schemeClr val="dk1"/>
              </a:solidFill>
            </a:endParaRPr>
          </a:p>
          <a:p>
            <a:pPr indent="-361950" lvl="0" marL="457200" rtl="0" algn="l">
              <a:lnSpc>
                <a:spcPct val="90000"/>
              </a:lnSpc>
              <a:spcBef>
                <a:spcPts val="0"/>
              </a:spcBef>
              <a:spcAft>
                <a:spcPts val="0"/>
              </a:spcAft>
              <a:buClr>
                <a:schemeClr val="dk1"/>
              </a:buClr>
              <a:buSzPts val="2100"/>
              <a:buChar char="●"/>
            </a:pPr>
            <a:r>
              <a:rPr lang="en-US" sz="2100">
                <a:solidFill>
                  <a:schemeClr val="dk1"/>
                </a:solidFill>
              </a:rPr>
              <a:t>Answer Generating Component:</a:t>
            </a:r>
            <a:r>
              <a:rPr b="1" lang="en-US" sz="2100">
                <a:solidFill>
                  <a:schemeClr val="dk1"/>
                </a:solidFill>
              </a:rPr>
              <a:t> Descriptive answer Generation</a:t>
            </a:r>
            <a:endParaRPr b="1" sz="2900">
              <a:solidFill>
                <a:schemeClr val="dk1"/>
              </a:solidFill>
            </a:endParaRPr>
          </a:p>
        </p:txBody>
      </p:sp>
      <p:sp>
        <p:nvSpPr>
          <p:cNvPr id="240" name="Google Shape;240;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720350" y="149649"/>
            <a:ext cx="10515600" cy="8346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Clr>
                <a:schemeClr val="accent1"/>
              </a:buClr>
              <a:buSzPts val="2880"/>
              <a:buFont typeface="Century"/>
              <a:buNone/>
            </a:pPr>
            <a:r>
              <a:rPr lang="en-US" sz="3600">
                <a:solidFill>
                  <a:schemeClr val="accent1"/>
                </a:solidFill>
                <a:latin typeface="Century"/>
                <a:ea typeface="Century"/>
                <a:cs typeface="Century"/>
                <a:sym typeface="Century"/>
              </a:rPr>
              <a:t>QUESTION ANSWERING COMPONENT</a:t>
            </a:r>
            <a:endParaRPr/>
          </a:p>
        </p:txBody>
      </p:sp>
      <p:sp>
        <p:nvSpPr>
          <p:cNvPr id="247" name="Google Shape;247;p44"/>
          <p:cNvSpPr txBox="1"/>
          <p:nvPr>
            <p:ph idx="1" type="body"/>
          </p:nvPr>
        </p:nvSpPr>
        <p:spPr>
          <a:xfrm>
            <a:off x="154675" y="1409650"/>
            <a:ext cx="7123800" cy="5162700"/>
          </a:xfrm>
          <a:prstGeom prst="rect">
            <a:avLst/>
          </a:prstGeom>
          <a:noFill/>
          <a:ln>
            <a:noFill/>
          </a:ln>
        </p:spPr>
        <p:txBody>
          <a:bodyPr anchorCtr="0" anchor="ctr" bIns="45700" lIns="91425" spcFirstLastPara="1" rIns="91425" wrap="square" tIns="45700">
            <a:noAutofit/>
          </a:bodyPr>
          <a:lstStyle/>
          <a:p>
            <a:pPr indent="-393700" lvl="0" marL="457200" rtl="0" algn="l">
              <a:lnSpc>
                <a:spcPct val="90000"/>
              </a:lnSpc>
              <a:spcBef>
                <a:spcPts val="0"/>
              </a:spcBef>
              <a:spcAft>
                <a:spcPts val="0"/>
              </a:spcAft>
              <a:buClr>
                <a:schemeClr val="dk1"/>
              </a:buClr>
              <a:buSzPts val="2600"/>
              <a:buChar char="●"/>
            </a:pPr>
            <a:r>
              <a:rPr lang="en-US" sz="2600">
                <a:solidFill>
                  <a:schemeClr val="dk1"/>
                </a:solidFill>
              </a:rPr>
              <a:t>The Question Answering(QA) Component is the main component</a:t>
            </a:r>
            <a:endParaRPr sz="2600">
              <a:solidFill>
                <a:schemeClr val="dk1"/>
              </a:solidFill>
            </a:endParaRPr>
          </a:p>
          <a:p>
            <a:pPr indent="0" lvl="0" marL="457200" rtl="0" algn="l">
              <a:lnSpc>
                <a:spcPct val="90000"/>
              </a:lnSpc>
              <a:spcBef>
                <a:spcPts val="0"/>
              </a:spcBef>
              <a:spcAft>
                <a:spcPts val="0"/>
              </a:spcAft>
              <a:buNone/>
            </a:pPr>
            <a:r>
              <a:t/>
            </a:r>
            <a:endParaRPr sz="2600">
              <a:solidFill>
                <a:schemeClr val="dk1"/>
              </a:solidFill>
            </a:endParaRPr>
          </a:p>
          <a:p>
            <a:pPr indent="-393700" lvl="0" marL="457200" rtl="0" algn="l">
              <a:lnSpc>
                <a:spcPct val="90000"/>
              </a:lnSpc>
              <a:spcBef>
                <a:spcPts val="0"/>
              </a:spcBef>
              <a:spcAft>
                <a:spcPts val="0"/>
              </a:spcAft>
              <a:buClr>
                <a:schemeClr val="dk1"/>
              </a:buClr>
              <a:buSzPts val="2600"/>
              <a:buChar char="●"/>
            </a:pPr>
            <a:r>
              <a:rPr lang="en-US" sz="2600">
                <a:solidFill>
                  <a:schemeClr val="dk1"/>
                </a:solidFill>
              </a:rPr>
              <a:t>Uses BERT model fine-tuned on SQuAD dataset</a:t>
            </a:r>
            <a:endParaRPr sz="2600">
              <a:solidFill>
                <a:schemeClr val="dk1"/>
              </a:solidFill>
            </a:endParaRPr>
          </a:p>
          <a:p>
            <a:pPr indent="0" lvl="0" marL="457200" rtl="0" algn="l">
              <a:lnSpc>
                <a:spcPct val="90000"/>
              </a:lnSpc>
              <a:spcBef>
                <a:spcPts val="0"/>
              </a:spcBef>
              <a:spcAft>
                <a:spcPts val="0"/>
              </a:spcAft>
              <a:buNone/>
            </a:pPr>
            <a:r>
              <a:t/>
            </a:r>
            <a:endParaRPr sz="2600">
              <a:solidFill>
                <a:schemeClr val="dk1"/>
              </a:solidFill>
            </a:endParaRPr>
          </a:p>
          <a:p>
            <a:pPr indent="-393700" lvl="0" marL="457200" rtl="0" algn="l">
              <a:lnSpc>
                <a:spcPct val="90000"/>
              </a:lnSpc>
              <a:spcBef>
                <a:spcPts val="0"/>
              </a:spcBef>
              <a:spcAft>
                <a:spcPts val="0"/>
              </a:spcAft>
              <a:buClr>
                <a:schemeClr val="dk1"/>
              </a:buClr>
              <a:buSzPts val="2600"/>
              <a:buChar char="●"/>
            </a:pPr>
            <a:r>
              <a:rPr lang="en-US" sz="2600">
                <a:solidFill>
                  <a:schemeClr val="dk1"/>
                </a:solidFill>
              </a:rPr>
              <a:t>Inputs:</a:t>
            </a:r>
            <a:endParaRPr sz="2600">
              <a:solidFill>
                <a:schemeClr val="dk1"/>
              </a:solidFill>
            </a:endParaRPr>
          </a:p>
          <a:p>
            <a:pPr indent="0" lvl="0" marL="457200" rtl="0" algn="l">
              <a:lnSpc>
                <a:spcPct val="90000"/>
              </a:lnSpc>
              <a:spcBef>
                <a:spcPts val="0"/>
              </a:spcBef>
              <a:spcAft>
                <a:spcPts val="0"/>
              </a:spcAft>
              <a:buNone/>
            </a:pPr>
            <a:r>
              <a:rPr lang="en-US" sz="2600">
                <a:solidFill>
                  <a:schemeClr val="dk1"/>
                </a:solidFill>
              </a:rPr>
              <a:t>1. Context containing relevant information</a:t>
            </a:r>
            <a:endParaRPr sz="2600">
              <a:solidFill>
                <a:schemeClr val="dk1"/>
              </a:solidFill>
            </a:endParaRPr>
          </a:p>
          <a:p>
            <a:pPr indent="0" lvl="0" marL="457200" rtl="0" algn="l">
              <a:lnSpc>
                <a:spcPct val="90000"/>
              </a:lnSpc>
              <a:spcBef>
                <a:spcPts val="0"/>
              </a:spcBef>
              <a:spcAft>
                <a:spcPts val="0"/>
              </a:spcAft>
              <a:buNone/>
            </a:pPr>
            <a:r>
              <a:rPr lang="en-US" sz="2600">
                <a:solidFill>
                  <a:schemeClr val="dk1"/>
                </a:solidFill>
              </a:rPr>
              <a:t>2. Question- based on the Context</a:t>
            </a:r>
            <a:endParaRPr sz="2600">
              <a:solidFill>
                <a:schemeClr val="dk1"/>
              </a:solidFill>
            </a:endParaRPr>
          </a:p>
          <a:p>
            <a:pPr indent="0" lvl="0" marL="0" rtl="0" algn="l">
              <a:lnSpc>
                <a:spcPct val="90000"/>
              </a:lnSpc>
              <a:spcBef>
                <a:spcPts val="0"/>
              </a:spcBef>
              <a:spcAft>
                <a:spcPts val="0"/>
              </a:spcAft>
              <a:buNone/>
            </a:pPr>
            <a:r>
              <a:t/>
            </a:r>
            <a:endParaRPr sz="2600">
              <a:solidFill>
                <a:schemeClr val="dk1"/>
              </a:solidFill>
            </a:endParaRPr>
          </a:p>
          <a:p>
            <a:pPr indent="-393700" lvl="0" marL="457200" rtl="0" algn="l">
              <a:lnSpc>
                <a:spcPct val="90000"/>
              </a:lnSpc>
              <a:spcBef>
                <a:spcPts val="0"/>
              </a:spcBef>
              <a:spcAft>
                <a:spcPts val="0"/>
              </a:spcAft>
              <a:buClr>
                <a:schemeClr val="dk1"/>
              </a:buClr>
              <a:buSzPts val="2600"/>
              <a:buChar char="●"/>
            </a:pPr>
            <a:r>
              <a:rPr lang="en-US" sz="2600">
                <a:solidFill>
                  <a:schemeClr val="dk1"/>
                </a:solidFill>
              </a:rPr>
              <a:t>Output:</a:t>
            </a:r>
            <a:endParaRPr sz="2600">
              <a:solidFill>
                <a:schemeClr val="dk1"/>
              </a:solidFill>
            </a:endParaRPr>
          </a:p>
          <a:p>
            <a:pPr indent="0" lvl="0" marL="457200" rtl="0" algn="l">
              <a:lnSpc>
                <a:spcPct val="90000"/>
              </a:lnSpc>
              <a:spcBef>
                <a:spcPts val="0"/>
              </a:spcBef>
              <a:spcAft>
                <a:spcPts val="0"/>
              </a:spcAft>
              <a:buNone/>
            </a:pPr>
            <a:r>
              <a:rPr lang="en-US" sz="2600">
                <a:solidFill>
                  <a:schemeClr val="dk1"/>
                </a:solidFill>
              </a:rPr>
              <a:t>One-Liner answer of the given Question</a:t>
            </a:r>
            <a:endParaRPr sz="2600">
              <a:solidFill>
                <a:schemeClr val="dk1"/>
              </a:solidFill>
            </a:endParaRPr>
          </a:p>
        </p:txBody>
      </p:sp>
      <p:sp>
        <p:nvSpPr>
          <p:cNvPr id="248" name="Google Shape;248;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249" name="Google Shape;249;p44"/>
          <p:cNvPicPr preferRelativeResize="0"/>
          <p:nvPr/>
        </p:nvPicPr>
        <p:blipFill>
          <a:blip r:embed="rId3">
            <a:alphaModFix/>
          </a:blip>
          <a:stretch>
            <a:fillRect/>
          </a:stretch>
        </p:blipFill>
        <p:spPr>
          <a:xfrm>
            <a:off x="7478850" y="830950"/>
            <a:ext cx="4323301" cy="580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5"/>
          <p:cNvSpPr txBox="1"/>
          <p:nvPr>
            <p:ph type="title"/>
          </p:nvPr>
        </p:nvSpPr>
        <p:spPr>
          <a:xfrm>
            <a:off x="720350" y="149649"/>
            <a:ext cx="10515600" cy="8346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Clr>
                <a:schemeClr val="accent1"/>
              </a:buClr>
              <a:buSzPts val="2880"/>
              <a:buFont typeface="Century"/>
              <a:buNone/>
            </a:pPr>
            <a:r>
              <a:rPr lang="en-US" sz="3300">
                <a:solidFill>
                  <a:schemeClr val="accent1"/>
                </a:solidFill>
                <a:latin typeface="Century"/>
                <a:ea typeface="Century"/>
                <a:cs typeface="Century"/>
                <a:sym typeface="Century"/>
              </a:rPr>
              <a:t>QUERY AND DOCUMENT PROCESSING COMPONENT</a:t>
            </a:r>
            <a:endParaRPr sz="4100"/>
          </a:p>
        </p:txBody>
      </p:sp>
      <p:sp>
        <p:nvSpPr>
          <p:cNvPr id="256" name="Google Shape;256;p45"/>
          <p:cNvSpPr txBox="1"/>
          <p:nvPr>
            <p:ph idx="1" type="body"/>
          </p:nvPr>
        </p:nvSpPr>
        <p:spPr>
          <a:xfrm>
            <a:off x="154675" y="1232400"/>
            <a:ext cx="7471800" cy="5340000"/>
          </a:xfrm>
          <a:prstGeom prst="rect">
            <a:avLst/>
          </a:prstGeom>
          <a:noFill/>
          <a:ln>
            <a:noFill/>
          </a:ln>
        </p:spPr>
        <p:txBody>
          <a:bodyPr anchorCtr="0" anchor="ctr" bIns="45700" lIns="91425" spcFirstLastPara="1" rIns="91425" wrap="square" tIns="45700">
            <a:noAutofit/>
          </a:bodyPr>
          <a:lstStyle/>
          <a:p>
            <a:pPr indent="-349250" lvl="0" marL="457200" rtl="0" algn="l">
              <a:lnSpc>
                <a:spcPct val="90000"/>
              </a:lnSpc>
              <a:spcBef>
                <a:spcPts val="0"/>
              </a:spcBef>
              <a:spcAft>
                <a:spcPts val="0"/>
              </a:spcAft>
              <a:buClr>
                <a:schemeClr val="dk1"/>
              </a:buClr>
              <a:buSzPts val="1900"/>
              <a:buChar char="●"/>
            </a:pPr>
            <a:r>
              <a:rPr lang="en-US" sz="1900">
                <a:solidFill>
                  <a:schemeClr val="dk1"/>
                </a:solidFill>
              </a:rPr>
              <a:t>The Question Answering model alone is very slow, its time increases greatly with increase in the size of context provided.</a:t>
            </a:r>
            <a:endParaRPr sz="1900">
              <a:solidFill>
                <a:schemeClr val="dk1"/>
              </a:solidFill>
            </a:endParaRPr>
          </a:p>
          <a:p>
            <a:pPr indent="0" lvl="0" marL="457200" rtl="0" algn="l">
              <a:lnSpc>
                <a:spcPct val="90000"/>
              </a:lnSpc>
              <a:spcBef>
                <a:spcPts val="0"/>
              </a:spcBef>
              <a:spcAft>
                <a:spcPts val="0"/>
              </a:spcAft>
              <a:buNone/>
            </a:pPr>
            <a:r>
              <a:t/>
            </a:r>
            <a:endParaRPr sz="1900">
              <a:solidFill>
                <a:schemeClr val="dk1"/>
              </a:solidFill>
            </a:endParaRPr>
          </a:p>
          <a:p>
            <a:pPr indent="-349250" lvl="0" marL="457200" rtl="0" algn="l">
              <a:lnSpc>
                <a:spcPct val="90000"/>
              </a:lnSpc>
              <a:spcBef>
                <a:spcPts val="0"/>
              </a:spcBef>
              <a:spcAft>
                <a:spcPts val="0"/>
              </a:spcAft>
              <a:buClr>
                <a:schemeClr val="dk1"/>
              </a:buClr>
              <a:buSzPts val="1900"/>
              <a:buChar char="●"/>
            </a:pPr>
            <a:r>
              <a:rPr lang="en-US" sz="1900">
                <a:solidFill>
                  <a:schemeClr val="dk1"/>
                </a:solidFill>
              </a:rPr>
              <a:t>Large contexts having lot of data contains small portion which has the answer of the particular query. They also contain lot of paragraphs</a:t>
            </a:r>
            <a:endParaRPr sz="1900">
              <a:solidFill>
                <a:schemeClr val="dk1"/>
              </a:solidFill>
            </a:endParaRPr>
          </a:p>
          <a:p>
            <a:pPr indent="0" lvl="0" marL="457200" rtl="0" algn="l">
              <a:lnSpc>
                <a:spcPct val="90000"/>
              </a:lnSpc>
              <a:spcBef>
                <a:spcPts val="0"/>
              </a:spcBef>
              <a:spcAft>
                <a:spcPts val="0"/>
              </a:spcAft>
              <a:buNone/>
            </a:pPr>
            <a:r>
              <a:t/>
            </a:r>
            <a:endParaRPr sz="1900">
              <a:solidFill>
                <a:schemeClr val="dk1"/>
              </a:solidFill>
            </a:endParaRPr>
          </a:p>
          <a:p>
            <a:pPr indent="-349250" lvl="0" marL="457200" rtl="0" algn="l">
              <a:lnSpc>
                <a:spcPct val="90000"/>
              </a:lnSpc>
              <a:spcBef>
                <a:spcPts val="0"/>
              </a:spcBef>
              <a:spcAft>
                <a:spcPts val="0"/>
              </a:spcAft>
              <a:buClr>
                <a:schemeClr val="dk1"/>
              </a:buClr>
              <a:buSzPts val="1900"/>
              <a:buChar char="●"/>
            </a:pPr>
            <a:r>
              <a:rPr lang="en-US" sz="1900">
                <a:solidFill>
                  <a:schemeClr val="dk1"/>
                </a:solidFill>
              </a:rPr>
              <a:t>Query and Document processing(QnDP) Component extracts only those paragraphs that are most likely to contain the actual answer of the query.</a:t>
            </a:r>
            <a:endParaRPr sz="1900">
              <a:solidFill>
                <a:schemeClr val="dk1"/>
              </a:solidFill>
            </a:endParaRPr>
          </a:p>
          <a:p>
            <a:pPr indent="0" lvl="0" marL="457200" rtl="0" algn="l">
              <a:lnSpc>
                <a:spcPct val="90000"/>
              </a:lnSpc>
              <a:spcBef>
                <a:spcPts val="0"/>
              </a:spcBef>
              <a:spcAft>
                <a:spcPts val="0"/>
              </a:spcAft>
              <a:buNone/>
            </a:pPr>
            <a:r>
              <a:t/>
            </a:r>
            <a:endParaRPr sz="1900">
              <a:solidFill>
                <a:schemeClr val="dk1"/>
              </a:solidFill>
            </a:endParaRPr>
          </a:p>
          <a:p>
            <a:pPr indent="-349250" lvl="0" marL="457200" rtl="0" algn="l">
              <a:lnSpc>
                <a:spcPct val="90000"/>
              </a:lnSpc>
              <a:spcBef>
                <a:spcPts val="0"/>
              </a:spcBef>
              <a:spcAft>
                <a:spcPts val="0"/>
              </a:spcAft>
              <a:buClr>
                <a:schemeClr val="dk1"/>
              </a:buClr>
              <a:buSzPts val="1900"/>
              <a:buChar char="●"/>
            </a:pPr>
            <a:r>
              <a:rPr lang="en-US" sz="1900">
                <a:solidFill>
                  <a:schemeClr val="dk1"/>
                </a:solidFill>
              </a:rPr>
              <a:t>Input:</a:t>
            </a:r>
            <a:endParaRPr sz="1900">
              <a:solidFill>
                <a:schemeClr val="dk1"/>
              </a:solidFill>
            </a:endParaRPr>
          </a:p>
          <a:p>
            <a:pPr indent="0" lvl="0" marL="457200" rtl="0" algn="l">
              <a:lnSpc>
                <a:spcPct val="90000"/>
              </a:lnSpc>
              <a:spcBef>
                <a:spcPts val="0"/>
              </a:spcBef>
              <a:spcAft>
                <a:spcPts val="0"/>
              </a:spcAft>
              <a:buNone/>
            </a:pPr>
            <a:r>
              <a:rPr lang="en-US" sz="1900">
                <a:solidFill>
                  <a:schemeClr val="dk1"/>
                </a:solidFill>
              </a:rPr>
              <a:t>1. Text document </a:t>
            </a:r>
            <a:r>
              <a:rPr lang="en-US" sz="1900">
                <a:solidFill>
                  <a:schemeClr val="dk1"/>
                </a:solidFill>
              </a:rPr>
              <a:t>containg</a:t>
            </a:r>
            <a:r>
              <a:rPr lang="en-US" sz="1900">
                <a:solidFill>
                  <a:schemeClr val="dk1"/>
                </a:solidFill>
              </a:rPr>
              <a:t> large context</a:t>
            </a:r>
            <a:endParaRPr sz="1900">
              <a:solidFill>
                <a:schemeClr val="dk1"/>
              </a:solidFill>
            </a:endParaRPr>
          </a:p>
          <a:p>
            <a:pPr indent="0" lvl="0" marL="457200" rtl="0" algn="l">
              <a:lnSpc>
                <a:spcPct val="90000"/>
              </a:lnSpc>
              <a:spcBef>
                <a:spcPts val="0"/>
              </a:spcBef>
              <a:spcAft>
                <a:spcPts val="0"/>
              </a:spcAft>
              <a:buNone/>
            </a:pPr>
            <a:r>
              <a:rPr lang="en-US" sz="1900">
                <a:solidFill>
                  <a:schemeClr val="dk1"/>
                </a:solidFill>
              </a:rPr>
              <a:t>2. Query based on the context</a:t>
            </a:r>
            <a:endParaRPr sz="1900">
              <a:solidFill>
                <a:schemeClr val="dk1"/>
              </a:solidFill>
            </a:endParaRPr>
          </a:p>
          <a:p>
            <a:pPr indent="0" lvl="0" marL="457200" rtl="0" algn="l">
              <a:lnSpc>
                <a:spcPct val="90000"/>
              </a:lnSpc>
              <a:spcBef>
                <a:spcPts val="0"/>
              </a:spcBef>
              <a:spcAft>
                <a:spcPts val="0"/>
              </a:spcAft>
              <a:buNone/>
            </a:pPr>
            <a:r>
              <a:t/>
            </a:r>
            <a:endParaRPr sz="1900">
              <a:solidFill>
                <a:schemeClr val="dk1"/>
              </a:solidFill>
            </a:endParaRPr>
          </a:p>
          <a:p>
            <a:pPr indent="-349250" lvl="0" marL="457200" rtl="0" algn="l">
              <a:lnSpc>
                <a:spcPct val="90000"/>
              </a:lnSpc>
              <a:spcBef>
                <a:spcPts val="0"/>
              </a:spcBef>
              <a:spcAft>
                <a:spcPts val="0"/>
              </a:spcAft>
              <a:buClr>
                <a:schemeClr val="dk1"/>
              </a:buClr>
              <a:buSzPts val="1900"/>
              <a:buChar char="●"/>
            </a:pPr>
            <a:r>
              <a:rPr lang="en-US" sz="1900">
                <a:solidFill>
                  <a:schemeClr val="dk1"/>
                </a:solidFill>
              </a:rPr>
              <a:t>Output:</a:t>
            </a:r>
            <a:endParaRPr sz="1900">
              <a:solidFill>
                <a:schemeClr val="dk1"/>
              </a:solidFill>
            </a:endParaRPr>
          </a:p>
          <a:p>
            <a:pPr indent="0" lvl="0" marL="457200" rtl="0" algn="l">
              <a:lnSpc>
                <a:spcPct val="90000"/>
              </a:lnSpc>
              <a:spcBef>
                <a:spcPts val="0"/>
              </a:spcBef>
              <a:spcAft>
                <a:spcPts val="0"/>
              </a:spcAft>
              <a:buNone/>
            </a:pPr>
            <a:r>
              <a:rPr lang="en-US" sz="1900">
                <a:solidFill>
                  <a:schemeClr val="dk1"/>
                </a:solidFill>
              </a:rPr>
              <a:t>1. main paragraph (concatenating the first 10 ranked paragraphs)</a:t>
            </a:r>
            <a:endParaRPr sz="1900">
              <a:solidFill>
                <a:schemeClr val="dk1"/>
              </a:solidFill>
            </a:endParaRPr>
          </a:p>
          <a:p>
            <a:pPr indent="0" lvl="0" marL="457200" rtl="0" algn="l">
              <a:lnSpc>
                <a:spcPct val="90000"/>
              </a:lnSpc>
              <a:spcBef>
                <a:spcPts val="0"/>
              </a:spcBef>
              <a:spcAft>
                <a:spcPts val="0"/>
              </a:spcAft>
              <a:buNone/>
            </a:pPr>
            <a:r>
              <a:rPr lang="en-US" sz="1900">
                <a:solidFill>
                  <a:schemeClr val="dk1"/>
                </a:solidFill>
              </a:rPr>
              <a:t>2. Query</a:t>
            </a:r>
            <a:endParaRPr sz="1900">
              <a:solidFill>
                <a:schemeClr val="dk1"/>
              </a:solidFill>
            </a:endParaRPr>
          </a:p>
          <a:p>
            <a:pPr indent="0" lvl="0" marL="457200" rtl="0" algn="l">
              <a:lnSpc>
                <a:spcPct val="90000"/>
              </a:lnSpc>
              <a:spcBef>
                <a:spcPts val="0"/>
              </a:spcBef>
              <a:spcAft>
                <a:spcPts val="0"/>
              </a:spcAft>
              <a:buNone/>
            </a:pPr>
            <a:r>
              <a:rPr lang="en-US" sz="2000">
                <a:solidFill>
                  <a:schemeClr val="dk1"/>
                </a:solidFill>
              </a:rPr>
              <a:t> </a:t>
            </a:r>
            <a:endParaRPr sz="2000">
              <a:solidFill>
                <a:schemeClr val="dk1"/>
              </a:solidFill>
            </a:endParaRPr>
          </a:p>
        </p:txBody>
      </p:sp>
      <p:sp>
        <p:nvSpPr>
          <p:cNvPr id="257" name="Google Shape;257;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258" name="Google Shape;258;p45"/>
          <p:cNvPicPr preferRelativeResize="0"/>
          <p:nvPr/>
        </p:nvPicPr>
        <p:blipFill rotWithShape="1">
          <a:blip r:embed="rId3">
            <a:alphaModFix/>
          </a:blip>
          <a:srcRect b="0" l="0" r="2123" t="0"/>
          <a:stretch/>
        </p:blipFill>
        <p:spPr>
          <a:xfrm>
            <a:off x="7452450" y="810275"/>
            <a:ext cx="4291700" cy="59111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720350" y="149649"/>
            <a:ext cx="10515600" cy="8346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Clr>
                <a:schemeClr val="accent1"/>
              </a:buClr>
              <a:buSzPts val="2880"/>
              <a:buFont typeface="Century"/>
              <a:buNone/>
            </a:pPr>
            <a:r>
              <a:rPr lang="en-US" sz="3300">
                <a:solidFill>
                  <a:schemeClr val="accent1"/>
                </a:solidFill>
                <a:latin typeface="Century"/>
                <a:ea typeface="Century"/>
                <a:cs typeface="Century"/>
                <a:sym typeface="Century"/>
              </a:rPr>
              <a:t>DESCRIPTIVE ANSWER GENERATION COMPONENT</a:t>
            </a:r>
            <a:endParaRPr sz="4100"/>
          </a:p>
        </p:txBody>
      </p:sp>
      <p:sp>
        <p:nvSpPr>
          <p:cNvPr id="265" name="Google Shape;265;p46"/>
          <p:cNvSpPr txBox="1"/>
          <p:nvPr>
            <p:ph idx="1" type="body"/>
          </p:nvPr>
        </p:nvSpPr>
        <p:spPr>
          <a:xfrm>
            <a:off x="154675" y="1409650"/>
            <a:ext cx="7341300" cy="5162700"/>
          </a:xfrm>
          <a:prstGeom prst="rect">
            <a:avLst/>
          </a:prstGeom>
          <a:noFill/>
          <a:ln>
            <a:noFill/>
          </a:ln>
        </p:spPr>
        <p:txBody>
          <a:bodyPr anchorCtr="0" anchor="ctr" bIns="45700" lIns="91425" spcFirstLastPara="1" rIns="91425" wrap="square" tIns="45700">
            <a:noAutofit/>
          </a:bodyPr>
          <a:lstStyle/>
          <a:p>
            <a:pPr indent="-349250" lvl="0" marL="457200" rtl="0" algn="l">
              <a:lnSpc>
                <a:spcPct val="90000"/>
              </a:lnSpc>
              <a:spcBef>
                <a:spcPts val="0"/>
              </a:spcBef>
              <a:spcAft>
                <a:spcPts val="0"/>
              </a:spcAft>
              <a:buClr>
                <a:schemeClr val="dk1"/>
              </a:buClr>
              <a:buSzPts val="1900"/>
              <a:buChar char="●"/>
            </a:pPr>
            <a:r>
              <a:rPr lang="en-US" sz="1900">
                <a:solidFill>
                  <a:schemeClr val="dk1"/>
                </a:solidFill>
              </a:rPr>
              <a:t>The Question Answering model alone is able to generate only one liner answer.</a:t>
            </a:r>
            <a:endParaRPr sz="1900">
              <a:solidFill>
                <a:schemeClr val="dk1"/>
              </a:solidFill>
            </a:endParaRPr>
          </a:p>
          <a:p>
            <a:pPr indent="0" lvl="0" marL="457200" rtl="0" algn="l">
              <a:lnSpc>
                <a:spcPct val="90000"/>
              </a:lnSpc>
              <a:spcBef>
                <a:spcPts val="0"/>
              </a:spcBef>
              <a:spcAft>
                <a:spcPts val="0"/>
              </a:spcAft>
              <a:buNone/>
            </a:pPr>
            <a:r>
              <a:t/>
            </a:r>
            <a:endParaRPr sz="1900">
              <a:solidFill>
                <a:schemeClr val="dk1"/>
              </a:solidFill>
            </a:endParaRPr>
          </a:p>
          <a:p>
            <a:pPr indent="-349250" lvl="0" marL="457200" rtl="0" algn="l">
              <a:lnSpc>
                <a:spcPct val="90000"/>
              </a:lnSpc>
              <a:spcBef>
                <a:spcPts val="0"/>
              </a:spcBef>
              <a:spcAft>
                <a:spcPts val="0"/>
              </a:spcAft>
              <a:buClr>
                <a:schemeClr val="dk1"/>
              </a:buClr>
              <a:buSzPts val="1900"/>
              <a:buChar char="●"/>
            </a:pPr>
            <a:r>
              <a:rPr lang="en-US" sz="1900">
                <a:solidFill>
                  <a:schemeClr val="dk1"/>
                </a:solidFill>
              </a:rPr>
              <a:t>Objective is to generate a descriptive answer that is closely related to the one-line answer and the query. This task is done by the Descriptive answer Generation Component</a:t>
            </a:r>
            <a:endParaRPr sz="1900">
              <a:solidFill>
                <a:schemeClr val="dk1"/>
              </a:solidFill>
            </a:endParaRPr>
          </a:p>
          <a:p>
            <a:pPr indent="0" lvl="0" marL="457200" rtl="0" algn="l">
              <a:lnSpc>
                <a:spcPct val="90000"/>
              </a:lnSpc>
              <a:spcBef>
                <a:spcPts val="0"/>
              </a:spcBef>
              <a:spcAft>
                <a:spcPts val="0"/>
              </a:spcAft>
              <a:buNone/>
            </a:pPr>
            <a:r>
              <a:t/>
            </a:r>
            <a:endParaRPr sz="1900">
              <a:solidFill>
                <a:schemeClr val="dk1"/>
              </a:solidFill>
            </a:endParaRPr>
          </a:p>
          <a:p>
            <a:pPr indent="-349250" lvl="0" marL="457200" rtl="0" algn="l">
              <a:lnSpc>
                <a:spcPct val="90000"/>
              </a:lnSpc>
              <a:spcBef>
                <a:spcPts val="0"/>
              </a:spcBef>
              <a:spcAft>
                <a:spcPts val="0"/>
              </a:spcAft>
              <a:buClr>
                <a:schemeClr val="dk1"/>
              </a:buClr>
              <a:buSzPts val="1900"/>
              <a:buChar char="●"/>
            </a:pPr>
            <a:r>
              <a:rPr lang="en-US" sz="1900">
                <a:solidFill>
                  <a:schemeClr val="dk1"/>
                </a:solidFill>
              </a:rPr>
              <a:t>Input:</a:t>
            </a:r>
            <a:endParaRPr sz="1900">
              <a:solidFill>
                <a:schemeClr val="dk1"/>
              </a:solidFill>
            </a:endParaRPr>
          </a:p>
          <a:p>
            <a:pPr indent="0" lvl="0" marL="457200" rtl="0" algn="l">
              <a:lnSpc>
                <a:spcPct val="90000"/>
              </a:lnSpc>
              <a:spcBef>
                <a:spcPts val="0"/>
              </a:spcBef>
              <a:spcAft>
                <a:spcPts val="0"/>
              </a:spcAft>
              <a:buNone/>
            </a:pPr>
            <a:r>
              <a:rPr lang="en-US" sz="1900">
                <a:solidFill>
                  <a:schemeClr val="dk1"/>
                </a:solidFill>
              </a:rPr>
              <a:t>1. Main paragraph generated by QnDP component</a:t>
            </a:r>
            <a:endParaRPr sz="1900">
              <a:solidFill>
                <a:schemeClr val="dk1"/>
              </a:solidFill>
            </a:endParaRPr>
          </a:p>
          <a:p>
            <a:pPr indent="0" lvl="0" marL="457200" rtl="0" algn="l">
              <a:lnSpc>
                <a:spcPct val="90000"/>
              </a:lnSpc>
              <a:spcBef>
                <a:spcPts val="0"/>
              </a:spcBef>
              <a:spcAft>
                <a:spcPts val="0"/>
              </a:spcAft>
              <a:buNone/>
            </a:pPr>
            <a:r>
              <a:rPr lang="en-US" sz="1900">
                <a:solidFill>
                  <a:schemeClr val="dk1"/>
                </a:solidFill>
              </a:rPr>
              <a:t>2. One-line answer by QA component</a:t>
            </a:r>
            <a:endParaRPr sz="1900">
              <a:solidFill>
                <a:schemeClr val="dk1"/>
              </a:solidFill>
            </a:endParaRPr>
          </a:p>
          <a:p>
            <a:pPr indent="0" lvl="0" marL="457200" rtl="0" algn="l">
              <a:lnSpc>
                <a:spcPct val="90000"/>
              </a:lnSpc>
              <a:spcBef>
                <a:spcPts val="0"/>
              </a:spcBef>
              <a:spcAft>
                <a:spcPts val="0"/>
              </a:spcAft>
              <a:buNone/>
            </a:pPr>
            <a:r>
              <a:rPr lang="en-US" sz="1900">
                <a:solidFill>
                  <a:schemeClr val="dk1"/>
                </a:solidFill>
              </a:rPr>
              <a:t>3. Query</a:t>
            </a:r>
            <a:endParaRPr sz="1900">
              <a:solidFill>
                <a:schemeClr val="dk1"/>
              </a:solidFill>
            </a:endParaRPr>
          </a:p>
          <a:p>
            <a:pPr indent="0" lvl="0" marL="457200" rtl="0" algn="l">
              <a:lnSpc>
                <a:spcPct val="90000"/>
              </a:lnSpc>
              <a:spcBef>
                <a:spcPts val="0"/>
              </a:spcBef>
              <a:spcAft>
                <a:spcPts val="0"/>
              </a:spcAft>
              <a:buNone/>
            </a:pPr>
            <a:r>
              <a:t/>
            </a:r>
            <a:endParaRPr sz="1900">
              <a:solidFill>
                <a:schemeClr val="dk1"/>
              </a:solidFill>
            </a:endParaRPr>
          </a:p>
          <a:p>
            <a:pPr indent="-349250" lvl="0" marL="457200" rtl="0" algn="l">
              <a:lnSpc>
                <a:spcPct val="90000"/>
              </a:lnSpc>
              <a:spcBef>
                <a:spcPts val="0"/>
              </a:spcBef>
              <a:spcAft>
                <a:spcPts val="0"/>
              </a:spcAft>
              <a:buClr>
                <a:schemeClr val="dk1"/>
              </a:buClr>
              <a:buSzPts val="1900"/>
              <a:buChar char="●"/>
            </a:pPr>
            <a:r>
              <a:rPr lang="en-US" sz="1900">
                <a:solidFill>
                  <a:schemeClr val="dk1"/>
                </a:solidFill>
              </a:rPr>
              <a:t>Output:</a:t>
            </a:r>
            <a:endParaRPr sz="1900">
              <a:solidFill>
                <a:schemeClr val="dk1"/>
              </a:solidFill>
            </a:endParaRPr>
          </a:p>
          <a:p>
            <a:pPr indent="0" lvl="0" marL="457200" rtl="0" algn="l">
              <a:lnSpc>
                <a:spcPct val="90000"/>
              </a:lnSpc>
              <a:spcBef>
                <a:spcPts val="0"/>
              </a:spcBef>
              <a:spcAft>
                <a:spcPts val="0"/>
              </a:spcAft>
              <a:buNone/>
            </a:pPr>
            <a:r>
              <a:rPr lang="en-US" sz="1900">
                <a:solidFill>
                  <a:schemeClr val="dk1"/>
                </a:solidFill>
              </a:rPr>
              <a:t>1. Descriptive answer of the query.</a:t>
            </a:r>
            <a:endParaRPr sz="1900">
              <a:solidFill>
                <a:schemeClr val="dk1"/>
              </a:solidFill>
            </a:endParaRPr>
          </a:p>
          <a:p>
            <a:pPr indent="0" lvl="0" marL="457200" rtl="0" algn="l">
              <a:lnSpc>
                <a:spcPct val="90000"/>
              </a:lnSpc>
              <a:spcBef>
                <a:spcPts val="0"/>
              </a:spcBef>
              <a:spcAft>
                <a:spcPts val="0"/>
              </a:spcAft>
              <a:buNone/>
            </a:pPr>
            <a:r>
              <a:rPr lang="en-US" sz="2000">
                <a:solidFill>
                  <a:schemeClr val="dk1"/>
                </a:solidFill>
              </a:rPr>
              <a:t> </a:t>
            </a:r>
            <a:endParaRPr sz="2000">
              <a:solidFill>
                <a:schemeClr val="dk1"/>
              </a:solidFill>
            </a:endParaRPr>
          </a:p>
        </p:txBody>
      </p:sp>
      <p:sp>
        <p:nvSpPr>
          <p:cNvPr id="266" name="Google Shape;266;p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267" name="Google Shape;267;p46"/>
          <p:cNvPicPr preferRelativeResize="0"/>
          <p:nvPr/>
        </p:nvPicPr>
        <p:blipFill>
          <a:blip r:embed="rId3">
            <a:alphaModFix/>
          </a:blip>
          <a:stretch>
            <a:fillRect/>
          </a:stretch>
        </p:blipFill>
        <p:spPr>
          <a:xfrm>
            <a:off x="7611950" y="667150"/>
            <a:ext cx="4106001" cy="6054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720350" y="149649"/>
            <a:ext cx="10515600" cy="8346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Clr>
                <a:schemeClr val="accent1"/>
              </a:buClr>
              <a:buSzPts val="2880"/>
              <a:buFont typeface="Century"/>
              <a:buNone/>
            </a:pPr>
            <a:r>
              <a:rPr lang="en-US" sz="3600">
                <a:solidFill>
                  <a:schemeClr val="accent1"/>
                </a:solidFill>
                <a:latin typeface="Century"/>
                <a:ea typeface="Century"/>
                <a:cs typeface="Century"/>
                <a:sym typeface="Century"/>
              </a:rPr>
              <a:t>Tools and Technologies</a:t>
            </a:r>
            <a:endParaRPr/>
          </a:p>
        </p:txBody>
      </p:sp>
      <p:sp>
        <p:nvSpPr>
          <p:cNvPr id="274" name="Google Shape;274;p47"/>
          <p:cNvSpPr txBox="1"/>
          <p:nvPr>
            <p:ph idx="1" type="body"/>
          </p:nvPr>
        </p:nvSpPr>
        <p:spPr>
          <a:xfrm>
            <a:off x="720350" y="984250"/>
            <a:ext cx="10795500" cy="5657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b="1" lang="en-US" sz="2200">
                <a:solidFill>
                  <a:srgbClr val="000000"/>
                </a:solidFill>
              </a:rPr>
              <a:t>Techniques</a:t>
            </a:r>
            <a:r>
              <a:rPr lang="en-US" sz="2200">
                <a:solidFill>
                  <a:srgbClr val="000000"/>
                </a:solidFill>
              </a:rPr>
              <a:t>: </a:t>
            </a:r>
            <a:endParaRPr sz="2200">
              <a:solidFill>
                <a:srgbClr val="000000"/>
              </a:solidFill>
            </a:endParaRPr>
          </a:p>
          <a:p>
            <a:pPr indent="0" lvl="0" marL="0" rtl="0" algn="l">
              <a:lnSpc>
                <a:spcPct val="90000"/>
              </a:lnSpc>
              <a:spcBef>
                <a:spcPts val="0"/>
              </a:spcBef>
              <a:spcAft>
                <a:spcPts val="0"/>
              </a:spcAft>
              <a:buClr>
                <a:schemeClr val="dk1"/>
              </a:buClr>
              <a:buSzPts val="1100"/>
              <a:buFont typeface="Arial"/>
              <a:buNone/>
            </a:pPr>
            <a:r>
              <a:rPr lang="en-US" sz="2200">
                <a:solidFill>
                  <a:srgbClr val="000000"/>
                </a:solidFill>
              </a:rPr>
              <a:t>Natural Language Processing, Machine Learning, Deep Learning </a:t>
            </a:r>
            <a:endParaRPr sz="2200">
              <a:solidFill>
                <a:srgbClr val="000000"/>
              </a:solidFill>
            </a:endParaRPr>
          </a:p>
          <a:p>
            <a:pPr indent="0" lvl="0" marL="0" rtl="0" algn="l">
              <a:spcBef>
                <a:spcPts val="0"/>
              </a:spcBef>
              <a:spcAft>
                <a:spcPts val="0"/>
              </a:spcAft>
              <a:buClr>
                <a:schemeClr val="dk1"/>
              </a:buClr>
              <a:buSzPts val="1100"/>
              <a:buFont typeface="Arial"/>
              <a:buNone/>
            </a:pPr>
            <a:r>
              <a:t/>
            </a:r>
            <a:endParaRPr b="1" sz="2200">
              <a:solidFill>
                <a:schemeClr val="dk1"/>
              </a:solidFill>
            </a:endParaRPr>
          </a:p>
          <a:p>
            <a:pPr indent="0" lvl="0" marL="0" rtl="0" algn="l">
              <a:spcBef>
                <a:spcPts val="0"/>
              </a:spcBef>
              <a:spcAft>
                <a:spcPts val="0"/>
              </a:spcAft>
              <a:buClr>
                <a:schemeClr val="dk1"/>
              </a:buClr>
              <a:buSzPts val="1100"/>
              <a:buFont typeface="Arial"/>
              <a:buNone/>
            </a:pPr>
            <a:r>
              <a:rPr b="1" lang="en-US" sz="2200">
                <a:solidFill>
                  <a:schemeClr val="dk1"/>
                </a:solidFill>
              </a:rPr>
              <a:t>Language:</a:t>
            </a:r>
            <a:r>
              <a:rPr lang="en-US" sz="2200">
                <a:solidFill>
                  <a:schemeClr val="dk1"/>
                </a:solidFill>
              </a:rPr>
              <a:t> </a:t>
            </a:r>
            <a:endParaRPr sz="2200">
              <a:solidFill>
                <a:schemeClr val="dk1"/>
              </a:solidFill>
            </a:endParaRPr>
          </a:p>
          <a:p>
            <a:pPr indent="0" lvl="0" marL="0" rtl="0" algn="l">
              <a:spcBef>
                <a:spcPts val="0"/>
              </a:spcBef>
              <a:spcAft>
                <a:spcPts val="0"/>
              </a:spcAft>
              <a:buClr>
                <a:schemeClr val="dk1"/>
              </a:buClr>
              <a:buSzPts val="1100"/>
              <a:buFont typeface="Arial"/>
              <a:buNone/>
            </a:pPr>
            <a:r>
              <a:rPr lang="en-US" sz="2200">
                <a:solidFill>
                  <a:schemeClr val="dk1"/>
                </a:solidFill>
              </a:rPr>
              <a:t>Python3,</a:t>
            </a:r>
            <a:endParaRPr b="1" sz="2200">
              <a:solidFill>
                <a:srgbClr val="000000"/>
              </a:solidFill>
            </a:endParaRPr>
          </a:p>
          <a:p>
            <a:pPr indent="0" lvl="0" marL="0" rtl="0" algn="l">
              <a:lnSpc>
                <a:spcPct val="90000"/>
              </a:lnSpc>
              <a:spcBef>
                <a:spcPts val="0"/>
              </a:spcBef>
              <a:spcAft>
                <a:spcPts val="0"/>
              </a:spcAft>
              <a:buClr>
                <a:schemeClr val="dk1"/>
              </a:buClr>
              <a:buSzPts val="1100"/>
              <a:buFont typeface="Arial"/>
              <a:buNone/>
            </a:pPr>
            <a:r>
              <a:t/>
            </a:r>
            <a:endParaRPr b="1" sz="2200">
              <a:solidFill>
                <a:srgbClr val="000000"/>
              </a:solidFill>
            </a:endParaRPr>
          </a:p>
          <a:p>
            <a:pPr indent="0" lvl="0" marL="0" rtl="0" algn="l">
              <a:lnSpc>
                <a:spcPct val="90000"/>
              </a:lnSpc>
              <a:spcBef>
                <a:spcPts val="0"/>
              </a:spcBef>
              <a:spcAft>
                <a:spcPts val="0"/>
              </a:spcAft>
              <a:buClr>
                <a:schemeClr val="dk1"/>
              </a:buClr>
              <a:buSzPts val="1100"/>
              <a:buFont typeface="Arial"/>
              <a:buNone/>
            </a:pPr>
            <a:r>
              <a:rPr b="1" lang="en-US" sz="2200">
                <a:solidFill>
                  <a:srgbClr val="000000"/>
                </a:solidFill>
              </a:rPr>
              <a:t>Libraries :</a:t>
            </a:r>
            <a:r>
              <a:rPr lang="en-US" sz="2200">
                <a:solidFill>
                  <a:srgbClr val="000000"/>
                </a:solidFill>
              </a:rPr>
              <a:t> </a:t>
            </a:r>
            <a:endParaRPr sz="2200">
              <a:solidFill>
                <a:srgbClr val="000000"/>
              </a:solidFill>
            </a:endParaRPr>
          </a:p>
          <a:p>
            <a:pPr indent="0" lvl="0" marL="0" rtl="0" algn="l">
              <a:lnSpc>
                <a:spcPct val="90000"/>
              </a:lnSpc>
              <a:spcBef>
                <a:spcPts val="0"/>
              </a:spcBef>
              <a:spcAft>
                <a:spcPts val="0"/>
              </a:spcAft>
              <a:buClr>
                <a:schemeClr val="dk1"/>
              </a:buClr>
              <a:buSzPts val="1100"/>
              <a:buFont typeface="Arial"/>
              <a:buNone/>
            </a:pPr>
            <a:r>
              <a:rPr lang="en-US" sz="2200">
                <a:solidFill>
                  <a:srgbClr val="000000"/>
                </a:solidFill>
              </a:rPr>
              <a:t>nltk, pyTorch / tensorflow 2.0, pyPDF2, </a:t>
            </a:r>
            <a:r>
              <a:rPr lang="en-US" sz="2200">
                <a:solidFill>
                  <a:schemeClr val="dk1"/>
                </a:solidFill>
                <a:highlight>
                  <a:schemeClr val="lt1"/>
                </a:highlight>
              </a:rPr>
              <a:t>beautifulsoup4</a:t>
            </a:r>
            <a:endParaRPr sz="2100">
              <a:solidFill>
                <a:schemeClr val="dk1"/>
              </a:solidFill>
              <a:highlight>
                <a:schemeClr val="lt1"/>
              </a:highlight>
            </a:endParaRPr>
          </a:p>
          <a:p>
            <a:pPr indent="0" lvl="0" marL="0" rtl="0" algn="l">
              <a:lnSpc>
                <a:spcPct val="90000"/>
              </a:lnSpc>
              <a:spcBef>
                <a:spcPts val="0"/>
              </a:spcBef>
              <a:spcAft>
                <a:spcPts val="0"/>
              </a:spcAft>
              <a:buClr>
                <a:schemeClr val="dk1"/>
              </a:buClr>
              <a:buSzPts val="1100"/>
              <a:buFont typeface="Arial"/>
              <a:buNone/>
            </a:pPr>
            <a:r>
              <a:t/>
            </a:r>
            <a:endParaRPr sz="2200">
              <a:solidFill>
                <a:srgbClr val="000000"/>
              </a:solidFill>
            </a:endParaRPr>
          </a:p>
          <a:p>
            <a:pPr indent="0" lvl="0" marL="0" rtl="0" algn="l">
              <a:lnSpc>
                <a:spcPct val="90000"/>
              </a:lnSpc>
              <a:spcBef>
                <a:spcPts val="0"/>
              </a:spcBef>
              <a:spcAft>
                <a:spcPts val="0"/>
              </a:spcAft>
              <a:buClr>
                <a:schemeClr val="dk1"/>
              </a:buClr>
              <a:buSzPts val="1100"/>
              <a:buFont typeface="Arial"/>
              <a:buNone/>
            </a:pPr>
            <a:r>
              <a:rPr b="1" lang="en-US" sz="2200">
                <a:solidFill>
                  <a:srgbClr val="000000"/>
                </a:solidFill>
              </a:rPr>
              <a:t>Framework:</a:t>
            </a:r>
            <a:endParaRPr b="1" sz="2200">
              <a:solidFill>
                <a:srgbClr val="000000"/>
              </a:solidFill>
            </a:endParaRPr>
          </a:p>
          <a:p>
            <a:pPr indent="0" lvl="0" marL="0" rtl="0" algn="l">
              <a:lnSpc>
                <a:spcPct val="90000"/>
              </a:lnSpc>
              <a:spcBef>
                <a:spcPts val="0"/>
              </a:spcBef>
              <a:spcAft>
                <a:spcPts val="0"/>
              </a:spcAft>
              <a:buClr>
                <a:schemeClr val="dk1"/>
              </a:buClr>
              <a:buSzPts val="1100"/>
              <a:buFont typeface="Arial"/>
              <a:buNone/>
            </a:pPr>
            <a:r>
              <a:rPr lang="en-US" sz="2200">
                <a:solidFill>
                  <a:srgbClr val="000000"/>
                </a:solidFill>
              </a:rPr>
              <a:t> Django 3.0(Web Framework)</a:t>
            </a:r>
            <a:endParaRPr sz="2200">
              <a:solidFill>
                <a:srgbClr val="000000"/>
              </a:solidFill>
            </a:endParaRPr>
          </a:p>
          <a:p>
            <a:pPr indent="0" lvl="0" marL="0" rtl="0" algn="l">
              <a:lnSpc>
                <a:spcPct val="90000"/>
              </a:lnSpc>
              <a:spcBef>
                <a:spcPts val="0"/>
              </a:spcBef>
              <a:spcAft>
                <a:spcPts val="0"/>
              </a:spcAft>
              <a:buClr>
                <a:schemeClr val="dk1"/>
              </a:buClr>
              <a:buSzPts val="1100"/>
              <a:buFont typeface="Arial"/>
              <a:buNone/>
            </a:pPr>
            <a:r>
              <a:t/>
            </a:r>
            <a:endParaRPr sz="2200">
              <a:solidFill>
                <a:srgbClr val="000000"/>
              </a:solidFill>
            </a:endParaRPr>
          </a:p>
          <a:p>
            <a:pPr indent="0" lvl="0" marL="0" rtl="0" algn="l">
              <a:lnSpc>
                <a:spcPct val="90000"/>
              </a:lnSpc>
              <a:spcBef>
                <a:spcPts val="0"/>
              </a:spcBef>
              <a:spcAft>
                <a:spcPts val="0"/>
              </a:spcAft>
              <a:buClr>
                <a:schemeClr val="dk1"/>
              </a:buClr>
              <a:buSzPts val="1100"/>
              <a:buFont typeface="Arial"/>
              <a:buNone/>
            </a:pPr>
            <a:r>
              <a:t/>
            </a:r>
            <a:endParaRPr sz="2200">
              <a:solidFill>
                <a:srgbClr val="000000"/>
              </a:solidFill>
            </a:endParaRPr>
          </a:p>
          <a:p>
            <a:pPr indent="0" lvl="0" marL="0" rtl="0" algn="l">
              <a:lnSpc>
                <a:spcPct val="90000"/>
              </a:lnSpc>
              <a:spcBef>
                <a:spcPts val="0"/>
              </a:spcBef>
              <a:spcAft>
                <a:spcPts val="0"/>
              </a:spcAft>
              <a:buClr>
                <a:schemeClr val="dk1"/>
              </a:buClr>
              <a:buSzPts val="1100"/>
              <a:buFont typeface="Arial"/>
              <a:buNone/>
            </a:pPr>
            <a:r>
              <a:rPr b="1" lang="en-US" sz="2200">
                <a:solidFill>
                  <a:srgbClr val="000000"/>
                </a:solidFill>
              </a:rPr>
              <a:t>DATASET:</a:t>
            </a:r>
            <a:endParaRPr sz="2200">
              <a:solidFill>
                <a:srgbClr val="000000"/>
              </a:solidFill>
            </a:endParaRPr>
          </a:p>
          <a:p>
            <a:pPr indent="-368300" lvl="0" marL="457200" rtl="0" algn="l">
              <a:lnSpc>
                <a:spcPct val="90000"/>
              </a:lnSpc>
              <a:spcBef>
                <a:spcPts val="0"/>
              </a:spcBef>
              <a:spcAft>
                <a:spcPts val="0"/>
              </a:spcAft>
              <a:buClr>
                <a:srgbClr val="000000"/>
              </a:buClr>
              <a:buSzPts val="2200"/>
              <a:buChar char="●"/>
            </a:pPr>
            <a:r>
              <a:rPr lang="en-US" sz="2200">
                <a:solidFill>
                  <a:srgbClr val="000000"/>
                </a:solidFill>
              </a:rPr>
              <a:t>SQuAD: Stanford Question answering Dataset </a:t>
            </a:r>
            <a:endParaRPr sz="2200">
              <a:solidFill>
                <a:srgbClr val="000000"/>
              </a:solidFill>
            </a:endParaRPr>
          </a:p>
        </p:txBody>
      </p:sp>
      <p:sp>
        <p:nvSpPr>
          <p:cNvPr id="275" name="Google Shape;275;p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8"/>
          <p:cNvSpPr txBox="1"/>
          <p:nvPr>
            <p:ph type="title"/>
          </p:nvPr>
        </p:nvSpPr>
        <p:spPr>
          <a:xfrm>
            <a:off x="720350" y="149649"/>
            <a:ext cx="10515600" cy="8346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Clr>
                <a:schemeClr val="accent1"/>
              </a:buClr>
              <a:buSzPts val="2880"/>
              <a:buFont typeface="Century"/>
              <a:buNone/>
            </a:pPr>
            <a:r>
              <a:rPr lang="en-US" sz="3600">
                <a:solidFill>
                  <a:schemeClr val="accent1"/>
                </a:solidFill>
                <a:latin typeface="Century"/>
                <a:ea typeface="Century"/>
                <a:cs typeface="Century"/>
                <a:sym typeface="Century"/>
              </a:rPr>
              <a:t>TESTING-SYSTEM</a:t>
            </a:r>
            <a:endParaRPr/>
          </a:p>
        </p:txBody>
      </p:sp>
      <p:sp>
        <p:nvSpPr>
          <p:cNvPr id="282" name="Google Shape;282;p48"/>
          <p:cNvSpPr txBox="1"/>
          <p:nvPr>
            <p:ph idx="1" type="body"/>
          </p:nvPr>
        </p:nvSpPr>
        <p:spPr>
          <a:xfrm>
            <a:off x="511850" y="1409650"/>
            <a:ext cx="10724100" cy="4521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2100">
                <a:solidFill>
                  <a:schemeClr val="dk1"/>
                </a:solidFill>
              </a:rPr>
              <a:t>The proposed system was tested and results were obtained on following:</a:t>
            </a:r>
            <a:endParaRPr sz="2100">
              <a:solidFill>
                <a:schemeClr val="dk1"/>
              </a:solidFill>
            </a:endParaRPr>
          </a:p>
          <a:p>
            <a:pPr indent="0" lvl="0" marL="0" rtl="0" algn="l">
              <a:lnSpc>
                <a:spcPct val="90000"/>
              </a:lnSpc>
              <a:spcBef>
                <a:spcPts val="0"/>
              </a:spcBef>
              <a:spcAft>
                <a:spcPts val="0"/>
              </a:spcAft>
              <a:buNone/>
            </a:pPr>
            <a:r>
              <a:t/>
            </a:r>
            <a:endParaRPr sz="2100">
              <a:solidFill>
                <a:schemeClr val="dk1"/>
              </a:solidFill>
            </a:endParaRPr>
          </a:p>
          <a:p>
            <a:pPr indent="-361950" lvl="0" marL="457200" rtl="0" algn="l">
              <a:lnSpc>
                <a:spcPct val="90000"/>
              </a:lnSpc>
              <a:spcBef>
                <a:spcPts val="0"/>
              </a:spcBef>
              <a:spcAft>
                <a:spcPts val="0"/>
              </a:spcAft>
              <a:buClr>
                <a:schemeClr val="dk1"/>
              </a:buClr>
              <a:buSzPts val="2100"/>
              <a:buAutoNum type="arabicPeriod"/>
            </a:pPr>
            <a:r>
              <a:rPr lang="en-US" sz="2100">
                <a:solidFill>
                  <a:schemeClr val="dk1"/>
                </a:solidFill>
              </a:rPr>
              <a:t>Fine-tuning BERT model</a:t>
            </a:r>
            <a:endParaRPr sz="2100">
              <a:solidFill>
                <a:schemeClr val="dk1"/>
              </a:solidFill>
            </a:endParaRPr>
          </a:p>
          <a:p>
            <a:pPr indent="0" lvl="0" marL="457200" rtl="0" algn="l">
              <a:lnSpc>
                <a:spcPct val="90000"/>
              </a:lnSpc>
              <a:spcBef>
                <a:spcPts val="0"/>
              </a:spcBef>
              <a:spcAft>
                <a:spcPts val="0"/>
              </a:spcAft>
              <a:buNone/>
            </a:pPr>
            <a:r>
              <a:t/>
            </a:r>
            <a:endParaRPr sz="2100">
              <a:solidFill>
                <a:schemeClr val="dk1"/>
              </a:solidFill>
            </a:endParaRPr>
          </a:p>
          <a:p>
            <a:pPr indent="-361950" lvl="0" marL="457200" rtl="0" algn="l">
              <a:lnSpc>
                <a:spcPct val="90000"/>
              </a:lnSpc>
              <a:spcBef>
                <a:spcPts val="0"/>
              </a:spcBef>
              <a:spcAft>
                <a:spcPts val="0"/>
              </a:spcAft>
              <a:buClr>
                <a:schemeClr val="dk1"/>
              </a:buClr>
              <a:buSzPts val="2100"/>
              <a:buAutoNum type="arabicPeriod"/>
            </a:pPr>
            <a:r>
              <a:rPr lang="en-US" sz="2100">
                <a:solidFill>
                  <a:schemeClr val="dk1"/>
                </a:solidFill>
              </a:rPr>
              <a:t>Speed and Scale</a:t>
            </a:r>
            <a:endParaRPr sz="2100">
              <a:solidFill>
                <a:schemeClr val="dk1"/>
              </a:solidFill>
            </a:endParaRPr>
          </a:p>
          <a:p>
            <a:pPr indent="0" lvl="0" marL="457200" rtl="0" algn="l">
              <a:lnSpc>
                <a:spcPct val="90000"/>
              </a:lnSpc>
              <a:spcBef>
                <a:spcPts val="0"/>
              </a:spcBef>
              <a:spcAft>
                <a:spcPts val="0"/>
              </a:spcAft>
              <a:buNone/>
            </a:pPr>
            <a:r>
              <a:t/>
            </a:r>
            <a:endParaRPr sz="2100">
              <a:solidFill>
                <a:schemeClr val="dk1"/>
              </a:solidFill>
            </a:endParaRPr>
          </a:p>
          <a:p>
            <a:pPr indent="-361950" lvl="0" marL="457200" rtl="0" algn="l">
              <a:lnSpc>
                <a:spcPct val="90000"/>
              </a:lnSpc>
              <a:spcBef>
                <a:spcPts val="0"/>
              </a:spcBef>
              <a:spcAft>
                <a:spcPts val="0"/>
              </a:spcAft>
              <a:buClr>
                <a:schemeClr val="dk1"/>
              </a:buClr>
              <a:buSzPts val="2100"/>
              <a:buAutoNum type="arabicPeriod"/>
            </a:pPr>
            <a:r>
              <a:rPr lang="en-US" sz="2100">
                <a:solidFill>
                  <a:schemeClr val="dk1"/>
                </a:solidFill>
              </a:rPr>
              <a:t>Descriptive Answer Generation</a:t>
            </a:r>
            <a:endParaRPr sz="2100">
              <a:solidFill>
                <a:schemeClr val="dk1"/>
              </a:solidFill>
            </a:endParaRPr>
          </a:p>
        </p:txBody>
      </p:sp>
      <p:sp>
        <p:nvSpPr>
          <p:cNvPr id="283" name="Google Shape;283;p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9"/>
          <p:cNvSpPr txBox="1"/>
          <p:nvPr>
            <p:ph type="title"/>
          </p:nvPr>
        </p:nvSpPr>
        <p:spPr>
          <a:xfrm>
            <a:off x="605885" y="395275"/>
            <a:ext cx="8596800" cy="897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entury"/>
              <a:buNone/>
            </a:pPr>
            <a:r>
              <a:rPr lang="en-US" sz="4000">
                <a:solidFill>
                  <a:schemeClr val="accent1"/>
                </a:solidFill>
                <a:latin typeface="Century"/>
                <a:ea typeface="Century"/>
                <a:cs typeface="Century"/>
                <a:sym typeface="Century"/>
              </a:rPr>
              <a:t> RESULTS- Fine Tuning BERT Model</a:t>
            </a:r>
            <a:endParaRPr sz="4000">
              <a:solidFill>
                <a:schemeClr val="accent1"/>
              </a:solidFill>
              <a:latin typeface="Century"/>
              <a:ea typeface="Century"/>
              <a:cs typeface="Century"/>
              <a:sym typeface="Century"/>
            </a:endParaRPr>
          </a:p>
        </p:txBody>
      </p:sp>
      <p:sp>
        <p:nvSpPr>
          <p:cNvPr id="290" name="Google Shape;290;p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graphicFrame>
        <p:nvGraphicFramePr>
          <p:cNvPr id="291" name="Google Shape;291;p49"/>
          <p:cNvGraphicFramePr/>
          <p:nvPr/>
        </p:nvGraphicFramePr>
        <p:xfrm>
          <a:off x="1223950" y="1406525"/>
          <a:ext cx="3000000" cy="3000000"/>
        </p:xfrm>
        <a:graphic>
          <a:graphicData uri="http://schemas.openxmlformats.org/drawingml/2006/table">
            <a:tbl>
              <a:tblPr>
                <a:noFill/>
                <a:tableStyleId>{3ED0FD49-8EB0-4825-A72A-7A75F85CDA81}</a:tableStyleId>
              </a:tblPr>
              <a:tblGrid>
                <a:gridCol w="429500"/>
                <a:gridCol w="1278525"/>
                <a:gridCol w="1907800"/>
                <a:gridCol w="1997700"/>
                <a:gridCol w="699200"/>
              </a:tblGrid>
              <a:tr h="449875">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Sr.</a:t>
                      </a:r>
                      <a:endParaRPr sz="1000">
                        <a:latin typeface="Times New Roman"/>
                        <a:ea typeface="Times New Roman"/>
                        <a:cs typeface="Times New Roman"/>
                        <a:sym typeface="Times New Roman"/>
                      </a:endParaRPr>
                    </a:p>
                    <a:p>
                      <a:pPr indent="0" lvl="0" marL="0" rtl="0" algn="l">
                        <a:spcBef>
                          <a:spcPts val="0"/>
                        </a:spcBef>
                        <a:spcAft>
                          <a:spcPts val="0"/>
                        </a:spcAft>
                        <a:buNone/>
                      </a:pPr>
                      <a:r>
                        <a:rPr lang="en-US" sz="1000">
                          <a:latin typeface="Times New Roman"/>
                          <a:ea typeface="Times New Roman"/>
                          <a:cs typeface="Times New Roman"/>
                          <a:sym typeface="Times New Roman"/>
                        </a:rPr>
                        <a:t>No.</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Scenario</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Input</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Outcome</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Result</a:t>
                      </a:r>
                      <a:endParaRPr sz="1000">
                        <a:latin typeface="Times New Roman"/>
                        <a:ea typeface="Times New Roman"/>
                        <a:cs typeface="Times New Roman"/>
                        <a:sym typeface="Times New Roman"/>
                      </a:endParaRPr>
                    </a:p>
                  </a:txBody>
                  <a:tcPr marT="63500" marB="63500" marR="63500" marL="63500"/>
                </a:tc>
              </a:tr>
              <a:tr h="1243775">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Setting max_seq_length</a:t>
                      </a:r>
                      <a:endParaRPr sz="1000">
                        <a:latin typeface="Times New Roman"/>
                        <a:ea typeface="Times New Roman"/>
                        <a:cs typeface="Times New Roman"/>
                        <a:sym typeface="Times New Roman"/>
                      </a:endParaRPr>
                    </a:p>
                    <a:p>
                      <a:pPr indent="0" lvl="0" marL="0" rtl="0" algn="l">
                        <a:spcBef>
                          <a:spcPts val="0"/>
                        </a:spcBef>
                        <a:spcAft>
                          <a:spcPts val="0"/>
                        </a:spcAft>
                        <a:buNone/>
                      </a:pPr>
                      <a:r>
                        <a:rPr lang="en-US" sz="1000">
                          <a:latin typeface="Times New Roman"/>
                          <a:ea typeface="Times New Roman"/>
                          <a:cs typeface="Times New Roman"/>
                          <a:sym typeface="Times New Roman"/>
                        </a:rPr>
                        <a:t>and batch size</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rPr lang="en-US" sz="1000">
                          <a:latin typeface="Times New Roman"/>
                          <a:ea typeface="Times New Roman"/>
                          <a:cs typeface="Times New Roman"/>
                          <a:sym typeface="Times New Roman"/>
                        </a:rPr>
                        <a:t>for max_seq_length = 256 and batch_size = 16</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rPr lang="en-US" sz="1000">
                          <a:latin typeface="Times New Roman"/>
                          <a:ea typeface="Times New Roman"/>
                          <a:cs typeface="Times New Roman"/>
                          <a:sym typeface="Times New Roman"/>
                        </a:rPr>
                        <a:t>for max_seq_length = 128 and batch_size = 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i="1" lang="en-US" sz="1000">
                          <a:latin typeface="Times New Roman"/>
                          <a:ea typeface="Times New Roman"/>
                          <a:cs typeface="Times New Roman"/>
                          <a:sym typeface="Times New Roman"/>
                        </a:rPr>
                        <a:t>On Cloud GPU: </a:t>
                      </a:r>
                      <a:endParaRPr i="1" sz="1000">
                        <a:latin typeface="Times New Roman"/>
                        <a:ea typeface="Times New Roman"/>
                        <a:cs typeface="Times New Roman"/>
                        <a:sym typeface="Times New Roman"/>
                      </a:endParaRPr>
                    </a:p>
                    <a:p>
                      <a:pPr indent="0" lvl="0" marL="0" rtl="0" algn="l">
                        <a:spcBef>
                          <a:spcPts val="0"/>
                        </a:spcBef>
                        <a:spcAft>
                          <a:spcPts val="0"/>
                        </a:spcAft>
                        <a:buNone/>
                      </a:pPr>
                      <a:r>
                        <a:rPr lang="en-US" sz="1000">
                          <a:latin typeface="Times New Roman"/>
                          <a:ea typeface="Times New Roman"/>
                          <a:cs typeface="Times New Roman"/>
                          <a:sym typeface="Times New Roman"/>
                        </a:rPr>
                        <a:t>Execution terminated due to out-of-memory</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rPr lang="en-US" sz="1000">
                          <a:latin typeface="Times New Roman"/>
                          <a:ea typeface="Times New Roman"/>
                          <a:cs typeface="Times New Roman"/>
                          <a:sym typeface="Times New Roman"/>
                        </a:rPr>
                        <a:t>Successfully executed </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rPr lang="en-US" sz="1000">
                          <a:latin typeface="Times New Roman"/>
                          <a:ea typeface="Times New Roman"/>
                          <a:cs typeface="Times New Roman"/>
                          <a:sym typeface="Times New Roman"/>
                        </a:rPr>
                        <a:t>Failure</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rPr lang="en-US" sz="1000">
                          <a:latin typeface="Times New Roman"/>
                          <a:ea typeface="Times New Roman"/>
                          <a:cs typeface="Times New Roman"/>
                          <a:sym typeface="Times New Roman"/>
                        </a:rPr>
                        <a:t>Success</a:t>
                      </a:r>
                      <a:endParaRPr sz="1000">
                        <a:latin typeface="Times New Roman"/>
                        <a:ea typeface="Times New Roman"/>
                        <a:cs typeface="Times New Roman"/>
                        <a:sym typeface="Times New Roman"/>
                      </a:endParaRPr>
                    </a:p>
                  </a:txBody>
                  <a:tcPr marT="63500" marB="63500" marR="63500" marL="63500"/>
                </a:tc>
              </a:tr>
              <a:tr h="975825">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Verifying if sentences are embedded properly </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dict_embedding[Sentence][index]</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050">
                          <a:latin typeface="Times New Roman"/>
                          <a:ea typeface="Times New Roman"/>
                          <a:cs typeface="Times New Roman"/>
                          <a:sym typeface="Times New Roman"/>
                        </a:rPr>
                        <a:t>array([-0.05209418,  0.07462937,  0.05871293, ...,  0.08557521,</a:t>
                      </a:r>
                      <a:endParaRPr sz="1050">
                        <a:latin typeface="Times New Roman"/>
                        <a:ea typeface="Times New Roman"/>
                        <a:cs typeface="Times New Roman"/>
                        <a:sym typeface="Times New Roman"/>
                      </a:endParaRPr>
                    </a:p>
                    <a:p>
                      <a:pPr indent="0" lvl="0" marL="0" rtl="0" algn="l">
                        <a:spcBef>
                          <a:spcPts val="0"/>
                        </a:spcBef>
                        <a:spcAft>
                          <a:spcPts val="0"/>
                        </a:spcAft>
                        <a:buNone/>
                      </a:pPr>
                      <a:r>
                        <a:rPr lang="en-US" sz="1050">
                          <a:latin typeface="Times New Roman"/>
                          <a:ea typeface="Times New Roman"/>
                          <a:cs typeface="Times New Roman"/>
                          <a:sym typeface="Times New Roman"/>
                        </a:rPr>
                        <a:t>        0.00767955, -0.00119523], dtype=float32)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rPr lang="en-US" sz="1000">
                          <a:latin typeface="Times New Roman"/>
                          <a:ea typeface="Times New Roman"/>
                          <a:cs typeface="Times New Roman"/>
                          <a:sym typeface="Times New Roman"/>
                        </a:rPr>
                        <a:t>Success</a:t>
                      </a:r>
                      <a:endParaRPr sz="1000">
                        <a:latin typeface="Times New Roman"/>
                        <a:ea typeface="Times New Roman"/>
                        <a:cs typeface="Times New Roman"/>
                        <a:sym typeface="Times New Roman"/>
                      </a:endParaRPr>
                    </a:p>
                  </a:txBody>
                  <a:tcPr marT="63500" marB="63500" marR="63500" marL="63500"/>
                </a:tc>
              </a:tr>
              <a:tr h="2196450">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If the model is trained successfully</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model.evaluate(model,tokenizer)</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100">
                          <a:solidFill>
                            <a:schemeClr val="dk1"/>
                          </a:solidFill>
                          <a:highlight>
                            <a:schemeClr val="lt1"/>
                          </a:highlight>
                          <a:latin typeface="Times New Roman"/>
                          <a:ea typeface="Times New Roman"/>
                          <a:cs typeface="Times New Roman"/>
                          <a:sym typeface="Times New Roman"/>
                        </a:rPr>
                        <a:t>{</a:t>
                      </a:r>
                      <a:endParaRPr sz="11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US" sz="1100">
                          <a:solidFill>
                            <a:schemeClr val="dk1"/>
                          </a:solidFill>
                          <a:highlight>
                            <a:schemeClr val="lt1"/>
                          </a:highlight>
                          <a:latin typeface="Times New Roman"/>
                          <a:ea typeface="Times New Roman"/>
                          <a:cs typeface="Times New Roman"/>
                          <a:sym typeface="Times New Roman"/>
                        </a:rPr>
                        <a:t>Precision :  0.8381</a:t>
                      </a:r>
                      <a:endParaRPr sz="11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US" sz="1100">
                          <a:solidFill>
                            <a:schemeClr val="dk1"/>
                          </a:solidFill>
                          <a:highlight>
                            <a:schemeClr val="lt1"/>
                          </a:highlight>
                          <a:latin typeface="Times New Roman"/>
                          <a:ea typeface="Times New Roman"/>
                          <a:cs typeface="Times New Roman"/>
                          <a:sym typeface="Times New Roman"/>
                        </a:rPr>
                        <a:t>Recall :  0.7160</a:t>
                      </a:r>
                      <a:endParaRPr sz="11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US" sz="1100">
                          <a:solidFill>
                            <a:schemeClr val="dk1"/>
                          </a:solidFill>
                          <a:highlight>
                            <a:schemeClr val="lt1"/>
                          </a:highlight>
                          <a:latin typeface="Times New Roman"/>
                          <a:ea typeface="Times New Roman"/>
                          <a:cs typeface="Times New Roman"/>
                          <a:sym typeface="Times New Roman"/>
                        </a:rPr>
                        <a:t>Accuracy :  0.9733</a:t>
                      </a:r>
                      <a:endParaRPr sz="11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US" sz="1100">
                          <a:solidFill>
                            <a:schemeClr val="dk1"/>
                          </a:solidFill>
                          <a:highlight>
                            <a:schemeClr val="lt1"/>
                          </a:highlight>
                          <a:latin typeface="Times New Roman"/>
                          <a:ea typeface="Times New Roman"/>
                          <a:cs typeface="Times New Roman"/>
                          <a:sym typeface="Times New Roman"/>
                        </a:rPr>
                        <a:t>F1 Score :  0.7582</a:t>
                      </a:r>
                      <a:endParaRPr sz="11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US" sz="1100">
                          <a:solidFill>
                            <a:schemeClr val="dk1"/>
                          </a:solidFill>
                          <a:highlight>
                            <a:schemeClr val="lt1"/>
                          </a:highlight>
                          <a:latin typeface="Times New Roman"/>
                          <a:ea typeface="Times New Roman"/>
                          <a:cs typeface="Times New Roman"/>
                          <a:sym typeface="Times New Roman"/>
                        </a:rPr>
                        <a:t>}</a:t>
                      </a:r>
                      <a:endParaRPr sz="1100">
                        <a:solidFill>
                          <a:schemeClr val="dk1"/>
                        </a:solidFill>
                        <a:highlight>
                          <a:schemeClr val="lt1"/>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rPr lang="en-US" sz="1000">
                          <a:latin typeface="Times New Roman"/>
                          <a:ea typeface="Times New Roman"/>
                          <a:cs typeface="Times New Roman"/>
                          <a:sym typeface="Times New Roman"/>
                        </a:rPr>
                        <a:t>Success</a:t>
                      </a:r>
                      <a:endParaRPr sz="1000">
                        <a:latin typeface="Times New Roman"/>
                        <a:ea typeface="Times New Roman"/>
                        <a:cs typeface="Times New Roman"/>
                        <a:sym typeface="Times New Roman"/>
                      </a:endParaRPr>
                    </a:p>
                  </a:txBody>
                  <a:tcPr marT="63500" marB="63500" marR="63500" marL="63500"/>
                </a:tc>
              </a:tr>
              <a:tr h="291100">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4</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Answer Prediction</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model.predict(context, query)</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Answer</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Success</a:t>
                      </a:r>
                      <a:endParaRPr sz="10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0"/>
          <p:cNvSpPr txBox="1"/>
          <p:nvPr>
            <p:ph type="title"/>
          </p:nvPr>
        </p:nvSpPr>
        <p:spPr>
          <a:xfrm>
            <a:off x="720350" y="149649"/>
            <a:ext cx="10515600" cy="8346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Clr>
                <a:schemeClr val="accent1"/>
              </a:buClr>
              <a:buSzPts val="2880"/>
              <a:buFont typeface="Century"/>
              <a:buNone/>
            </a:pPr>
            <a:r>
              <a:rPr lang="en-US" sz="3600">
                <a:solidFill>
                  <a:schemeClr val="accent1"/>
                </a:solidFill>
                <a:latin typeface="Century"/>
                <a:ea typeface="Century"/>
                <a:cs typeface="Century"/>
                <a:sym typeface="Century"/>
              </a:rPr>
              <a:t>RESULTS- Speed and Scale</a:t>
            </a:r>
            <a:endParaRPr/>
          </a:p>
        </p:txBody>
      </p:sp>
      <p:sp>
        <p:nvSpPr>
          <p:cNvPr id="298" name="Google Shape;298;p50"/>
          <p:cNvSpPr txBox="1"/>
          <p:nvPr>
            <p:ph idx="1" type="body"/>
          </p:nvPr>
        </p:nvSpPr>
        <p:spPr>
          <a:xfrm>
            <a:off x="154675" y="1409650"/>
            <a:ext cx="6399000" cy="5162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1600">
                <a:solidFill>
                  <a:schemeClr val="dk1"/>
                </a:solidFill>
              </a:rPr>
              <a:t>Procedure:</a:t>
            </a:r>
            <a:endParaRPr sz="1600">
              <a:solidFill>
                <a:schemeClr val="dk1"/>
              </a:solidFill>
            </a:endParaRPr>
          </a:p>
          <a:p>
            <a:pPr indent="-330200" lvl="0" marL="457200" rtl="0" algn="l">
              <a:lnSpc>
                <a:spcPct val="90000"/>
              </a:lnSpc>
              <a:spcBef>
                <a:spcPts val="0"/>
              </a:spcBef>
              <a:spcAft>
                <a:spcPts val="0"/>
              </a:spcAft>
              <a:buClr>
                <a:schemeClr val="dk1"/>
              </a:buClr>
              <a:buSzPts val="1600"/>
              <a:buChar char="●"/>
            </a:pPr>
            <a:r>
              <a:rPr lang="en-US" sz="1600">
                <a:solidFill>
                  <a:schemeClr val="dk1"/>
                </a:solidFill>
              </a:rPr>
              <a:t>112 text documents were created by collecting random articles from the web. Each document consists of a context and two questions based on the context.</a:t>
            </a:r>
            <a:endParaRPr sz="1600">
              <a:solidFill>
                <a:schemeClr val="dk1"/>
              </a:solidFill>
            </a:endParaRPr>
          </a:p>
          <a:p>
            <a:pPr indent="0" lvl="0" marL="457200" rtl="0" algn="l">
              <a:lnSpc>
                <a:spcPct val="90000"/>
              </a:lnSpc>
              <a:spcBef>
                <a:spcPts val="0"/>
              </a:spcBef>
              <a:spcAft>
                <a:spcPts val="0"/>
              </a:spcAft>
              <a:buNone/>
            </a:pPr>
            <a:r>
              <a:t/>
            </a:r>
            <a:endParaRPr sz="1600">
              <a:solidFill>
                <a:schemeClr val="dk1"/>
              </a:solidFill>
            </a:endParaRPr>
          </a:p>
          <a:p>
            <a:pPr indent="-330200" lvl="0" marL="457200" rtl="0" algn="l">
              <a:lnSpc>
                <a:spcPct val="90000"/>
              </a:lnSpc>
              <a:spcBef>
                <a:spcPts val="0"/>
              </a:spcBef>
              <a:spcAft>
                <a:spcPts val="0"/>
              </a:spcAft>
              <a:buClr>
                <a:schemeClr val="dk1"/>
              </a:buClr>
              <a:buSzPts val="1600"/>
              <a:buChar char="●"/>
            </a:pPr>
            <a:r>
              <a:rPr lang="en-US" sz="1600">
                <a:solidFill>
                  <a:schemeClr val="dk1"/>
                </a:solidFill>
              </a:rPr>
              <a:t>The documents were created based on the increasing size of the number of words per document. The minimum number of words were 46 and maximum number of words were 9190.</a:t>
            </a:r>
            <a:endParaRPr sz="1600">
              <a:solidFill>
                <a:schemeClr val="dk1"/>
              </a:solidFill>
            </a:endParaRPr>
          </a:p>
          <a:p>
            <a:pPr indent="0" lvl="0" marL="457200" rtl="0" algn="l">
              <a:lnSpc>
                <a:spcPct val="90000"/>
              </a:lnSpc>
              <a:spcBef>
                <a:spcPts val="0"/>
              </a:spcBef>
              <a:spcAft>
                <a:spcPts val="0"/>
              </a:spcAft>
              <a:buNone/>
            </a:pPr>
            <a:r>
              <a:t/>
            </a:r>
            <a:endParaRPr sz="1600">
              <a:solidFill>
                <a:schemeClr val="dk1"/>
              </a:solidFill>
            </a:endParaRPr>
          </a:p>
          <a:p>
            <a:pPr indent="-330200" lvl="0" marL="457200" rtl="0" algn="l">
              <a:lnSpc>
                <a:spcPct val="90000"/>
              </a:lnSpc>
              <a:spcBef>
                <a:spcPts val="0"/>
              </a:spcBef>
              <a:spcAft>
                <a:spcPts val="0"/>
              </a:spcAft>
              <a:buClr>
                <a:schemeClr val="dk1"/>
              </a:buClr>
              <a:buSzPts val="1600"/>
              <a:buChar char="●"/>
            </a:pPr>
            <a:r>
              <a:rPr lang="en-US" sz="1600">
                <a:solidFill>
                  <a:schemeClr val="dk1"/>
                </a:solidFill>
              </a:rPr>
              <a:t>A csv file was then created, consisting of three columns: Path of document, Question 1 and question 2.</a:t>
            </a:r>
            <a:endParaRPr sz="1600">
              <a:solidFill>
                <a:schemeClr val="dk1"/>
              </a:solidFill>
            </a:endParaRPr>
          </a:p>
          <a:p>
            <a:pPr indent="0" lvl="0" marL="457200" rtl="0" algn="l">
              <a:lnSpc>
                <a:spcPct val="90000"/>
              </a:lnSpc>
              <a:spcBef>
                <a:spcPts val="0"/>
              </a:spcBef>
              <a:spcAft>
                <a:spcPts val="0"/>
              </a:spcAft>
              <a:buNone/>
            </a:pPr>
            <a:r>
              <a:t/>
            </a:r>
            <a:endParaRPr sz="1600">
              <a:solidFill>
                <a:schemeClr val="dk1"/>
              </a:solidFill>
            </a:endParaRPr>
          </a:p>
          <a:p>
            <a:pPr indent="-330200" lvl="0" marL="457200" rtl="0" algn="l">
              <a:lnSpc>
                <a:spcPct val="90000"/>
              </a:lnSpc>
              <a:spcBef>
                <a:spcPts val="0"/>
              </a:spcBef>
              <a:spcAft>
                <a:spcPts val="0"/>
              </a:spcAft>
              <a:buClr>
                <a:schemeClr val="dk1"/>
              </a:buClr>
              <a:buSzPts val="1600"/>
              <a:buChar char="●"/>
            </a:pPr>
            <a:r>
              <a:rPr lang="en-US" sz="1600">
                <a:solidFill>
                  <a:schemeClr val="dk1"/>
                </a:solidFill>
              </a:rPr>
              <a:t>Using the data from the csv file, 2 models were run, one that consists of Stand-alone BERT, fine-tuned on SQuAD dataset, and other with Query and Document processing and BERT fine-tuned on squad.</a:t>
            </a:r>
            <a:endParaRPr sz="1600">
              <a:solidFill>
                <a:schemeClr val="dk1"/>
              </a:solidFill>
            </a:endParaRPr>
          </a:p>
          <a:p>
            <a:pPr indent="0" lvl="0" marL="457200" rtl="0" algn="l">
              <a:lnSpc>
                <a:spcPct val="90000"/>
              </a:lnSpc>
              <a:spcBef>
                <a:spcPts val="0"/>
              </a:spcBef>
              <a:spcAft>
                <a:spcPts val="0"/>
              </a:spcAft>
              <a:buNone/>
            </a:pPr>
            <a:r>
              <a:t/>
            </a:r>
            <a:endParaRPr sz="1600">
              <a:solidFill>
                <a:schemeClr val="dk1"/>
              </a:solidFill>
            </a:endParaRPr>
          </a:p>
          <a:p>
            <a:pPr indent="-330200" lvl="0" marL="457200" rtl="0" algn="l">
              <a:lnSpc>
                <a:spcPct val="90000"/>
              </a:lnSpc>
              <a:spcBef>
                <a:spcPts val="0"/>
              </a:spcBef>
              <a:spcAft>
                <a:spcPts val="0"/>
              </a:spcAft>
              <a:buClr>
                <a:schemeClr val="dk1"/>
              </a:buClr>
              <a:buSzPts val="1600"/>
              <a:buChar char="●"/>
            </a:pPr>
            <a:r>
              <a:rPr lang="en-US" sz="1600">
                <a:solidFill>
                  <a:schemeClr val="dk1"/>
                </a:solidFill>
              </a:rPr>
              <a:t>Time was noted in both the models to process the document to find the answer of the question using following formula:</a:t>
            </a:r>
            <a:endParaRPr sz="1600">
              <a:solidFill>
                <a:schemeClr val="dk1"/>
              </a:solidFill>
            </a:endParaRPr>
          </a:p>
          <a:p>
            <a:pPr indent="0" lvl="0" marL="457200" rtl="0" algn="l">
              <a:lnSpc>
                <a:spcPct val="90000"/>
              </a:lnSpc>
              <a:spcBef>
                <a:spcPts val="0"/>
              </a:spcBef>
              <a:spcAft>
                <a:spcPts val="0"/>
              </a:spcAft>
              <a:buNone/>
            </a:pPr>
            <a:r>
              <a:rPr b="1" lang="en-US" sz="1600">
                <a:solidFill>
                  <a:schemeClr val="dk1"/>
                </a:solidFill>
              </a:rPr>
              <a:t>Time for one document = Average(Time for finding answer of question 1+ Time for finding answer of question 2)</a:t>
            </a:r>
            <a:endParaRPr b="1" sz="1600">
              <a:solidFill>
                <a:schemeClr val="dk1"/>
              </a:solidFill>
            </a:endParaRPr>
          </a:p>
          <a:p>
            <a:pPr indent="0" lvl="0" marL="457200" rtl="0" algn="l">
              <a:lnSpc>
                <a:spcPct val="90000"/>
              </a:lnSpc>
              <a:spcBef>
                <a:spcPts val="0"/>
              </a:spcBef>
              <a:spcAft>
                <a:spcPts val="0"/>
              </a:spcAft>
              <a:buNone/>
            </a:pPr>
            <a:r>
              <a:t/>
            </a:r>
            <a:endParaRPr sz="1600">
              <a:solidFill>
                <a:schemeClr val="dk1"/>
              </a:solidFill>
            </a:endParaRPr>
          </a:p>
          <a:p>
            <a:pPr indent="-330200" lvl="0" marL="457200" rtl="0" algn="l">
              <a:lnSpc>
                <a:spcPct val="90000"/>
              </a:lnSpc>
              <a:spcBef>
                <a:spcPts val="0"/>
              </a:spcBef>
              <a:spcAft>
                <a:spcPts val="0"/>
              </a:spcAft>
              <a:buClr>
                <a:schemeClr val="dk1"/>
              </a:buClr>
              <a:buSzPts val="1600"/>
              <a:buChar char="●"/>
            </a:pPr>
            <a:r>
              <a:rPr lang="en-US" sz="1600">
                <a:solidFill>
                  <a:schemeClr val="dk1"/>
                </a:solidFill>
              </a:rPr>
              <a:t>Then the graph of time against size of documents(number of words) was plotted.</a:t>
            </a:r>
            <a:endParaRPr sz="1600">
              <a:solidFill>
                <a:schemeClr val="dk1"/>
              </a:solidFill>
            </a:endParaRPr>
          </a:p>
          <a:p>
            <a:pPr indent="0" lvl="0" marL="0" rtl="0" algn="l">
              <a:lnSpc>
                <a:spcPct val="90000"/>
              </a:lnSpc>
              <a:spcBef>
                <a:spcPts val="0"/>
              </a:spcBef>
              <a:spcAft>
                <a:spcPts val="0"/>
              </a:spcAft>
              <a:buClr>
                <a:schemeClr val="dk1"/>
              </a:buClr>
              <a:buSzPts val="1100"/>
              <a:buFont typeface="Arial"/>
              <a:buNone/>
            </a:pPr>
            <a:r>
              <a:t/>
            </a:r>
            <a:endParaRPr sz="1900">
              <a:solidFill>
                <a:schemeClr val="dk1"/>
              </a:solidFill>
            </a:endParaRPr>
          </a:p>
          <a:p>
            <a:pPr indent="0" lvl="0" marL="0" rtl="0" algn="l">
              <a:lnSpc>
                <a:spcPct val="90000"/>
              </a:lnSpc>
              <a:spcBef>
                <a:spcPts val="0"/>
              </a:spcBef>
              <a:spcAft>
                <a:spcPts val="0"/>
              </a:spcAft>
              <a:buNone/>
            </a:pPr>
            <a:r>
              <a:t/>
            </a:r>
            <a:endParaRPr sz="1900">
              <a:solidFill>
                <a:schemeClr val="dk1"/>
              </a:solidFill>
            </a:endParaRPr>
          </a:p>
          <a:p>
            <a:pPr indent="0" lvl="0" marL="457200" rtl="0" algn="l">
              <a:lnSpc>
                <a:spcPct val="90000"/>
              </a:lnSpc>
              <a:spcBef>
                <a:spcPts val="0"/>
              </a:spcBef>
              <a:spcAft>
                <a:spcPts val="0"/>
              </a:spcAft>
              <a:buNone/>
            </a:pPr>
            <a:r>
              <a:rPr lang="en-US" sz="2000">
                <a:solidFill>
                  <a:schemeClr val="dk1"/>
                </a:solidFill>
              </a:rPr>
              <a:t> </a:t>
            </a:r>
            <a:endParaRPr sz="2000">
              <a:solidFill>
                <a:schemeClr val="dk1"/>
              </a:solidFill>
            </a:endParaRPr>
          </a:p>
        </p:txBody>
      </p:sp>
      <p:sp>
        <p:nvSpPr>
          <p:cNvPr id="299" name="Google Shape;299;p5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300" name="Google Shape;300;p50"/>
          <p:cNvPicPr preferRelativeResize="0"/>
          <p:nvPr/>
        </p:nvPicPr>
        <p:blipFill rotWithShape="1">
          <a:blip r:embed="rId3">
            <a:alphaModFix/>
          </a:blip>
          <a:srcRect b="0" l="8361" r="10058" t="0"/>
          <a:stretch/>
        </p:blipFill>
        <p:spPr>
          <a:xfrm>
            <a:off x="6492175" y="1235300"/>
            <a:ext cx="5509452" cy="3372374"/>
          </a:xfrm>
          <a:prstGeom prst="rect">
            <a:avLst/>
          </a:prstGeom>
          <a:noFill/>
          <a:ln>
            <a:noFill/>
          </a:ln>
        </p:spPr>
      </p:pic>
      <p:sp>
        <p:nvSpPr>
          <p:cNvPr id="301" name="Google Shape;301;p50"/>
          <p:cNvSpPr txBox="1"/>
          <p:nvPr/>
        </p:nvSpPr>
        <p:spPr>
          <a:xfrm>
            <a:off x="7017500" y="4607664"/>
            <a:ext cx="477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200">
                <a:latin typeface="Times New Roman"/>
                <a:ea typeface="Times New Roman"/>
                <a:cs typeface="Times New Roman"/>
                <a:sym typeface="Times New Roman"/>
              </a:rPr>
              <a:t>Graph of Time comparison between Stand-alone fine-tuned BERT and fine-tuned BERT with QnDP optimization on Custom-made dataset.</a:t>
            </a:r>
            <a:endParaRPr i="1" sz="12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1"/>
          <p:cNvSpPr txBox="1"/>
          <p:nvPr>
            <p:ph type="title"/>
          </p:nvPr>
        </p:nvSpPr>
        <p:spPr>
          <a:xfrm>
            <a:off x="677335" y="174625"/>
            <a:ext cx="8596800" cy="897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entury"/>
              <a:buNone/>
            </a:pPr>
            <a:r>
              <a:rPr lang="en-US" sz="4000">
                <a:solidFill>
                  <a:schemeClr val="accent1"/>
                </a:solidFill>
                <a:latin typeface="Century"/>
                <a:ea typeface="Century"/>
                <a:cs typeface="Century"/>
                <a:sym typeface="Century"/>
              </a:rPr>
              <a:t>Implementation(A)</a:t>
            </a:r>
            <a:endParaRPr sz="4000">
              <a:solidFill>
                <a:schemeClr val="accent1"/>
              </a:solidFill>
              <a:latin typeface="Century"/>
              <a:ea typeface="Century"/>
              <a:cs typeface="Century"/>
              <a:sym typeface="Century"/>
            </a:endParaRPr>
          </a:p>
        </p:txBody>
      </p:sp>
      <p:sp>
        <p:nvSpPr>
          <p:cNvPr id="308" name="Google Shape;308;p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09" name="Google Shape;309;p51"/>
          <p:cNvSpPr txBox="1"/>
          <p:nvPr/>
        </p:nvSpPr>
        <p:spPr>
          <a:xfrm>
            <a:off x="677325" y="1072225"/>
            <a:ext cx="10381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t>Article Link </a:t>
            </a:r>
            <a:r>
              <a:rPr lang="en-US" sz="2000"/>
              <a:t>: https://en.wikipedia.org/wiki/Artificial_intelligence</a:t>
            </a:r>
            <a:endParaRPr sz="2000"/>
          </a:p>
        </p:txBody>
      </p:sp>
      <p:sp>
        <p:nvSpPr>
          <p:cNvPr id="310" name="Google Shape;310;p51"/>
          <p:cNvSpPr txBox="1"/>
          <p:nvPr/>
        </p:nvSpPr>
        <p:spPr>
          <a:xfrm>
            <a:off x="677325" y="1661450"/>
            <a:ext cx="9931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t>Question </a:t>
            </a:r>
            <a:r>
              <a:rPr lang="en-US" sz="2000"/>
              <a:t>: What is Natural Language Processing?</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311" name="Google Shape;311;p51"/>
          <p:cNvSpPr txBox="1"/>
          <p:nvPr/>
        </p:nvSpPr>
        <p:spPr>
          <a:xfrm>
            <a:off x="768450" y="2361888"/>
            <a:ext cx="99753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t>One-line answer: </a:t>
            </a:r>
            <a:r>
              <a:rPr lang="en-US" sz="1900"/>
              <a:t>allows machines to read and understand human language</a:t>
            </a:r>
            <a:endParaRPr sz="1900"/>
          </a:p>
          <a:p>
            <a:pPr indent="0" lvl="0" marL="0" rtl="0" algn="l">
              <a:spcBef>
                <a:spcPts val="0"/>
              </a:spcBef>
              <a:spcAft>
                <a:spcPts val="0"/>
              </a:spcAft>
              <a:buNone/>
            </a:pPr>
            <a:r>
              <a:t/>
            </a:r>
            <a:endParaRPr b="1" sz="1900"/>
          </a:p>
          <a:p>
            <a:pPr indent="0" lvl="0" marL="0" rtl="0" algn="l">
              <a:spcBef>
                <a:spcPts val="0"/>
              </a:spcBef>
              <a:spcAft>
                <a:spcPts val="0"/>
              </a:spcAft>
              <a:buNone/>
            </a:pPr>
            <a:r>
              <a:rPr b="1" lang="en-US" sz="1900"/>
              <a:t>Descriptive answer generated : </a:t>
            </a:r>
            <a:endParaRPr b="1" sz="1900"/>
          </a:p>
          <a:p>
            <a:pPr indent="0" lvl="0" marL="0" rtl="0" algn="l">
              <a:spcBef>
                <a:spcPts val="0"/>
              </a:spcBef>
              <a:spcAft>
                <a:spcPts val="0"/>
              </a:spcAft>
              <a:buNone/>
            </a:pPr>
            <a:r>
              <a:t/>
            </a:r>
            <a:endParaRPr sz="1900"/>
          </a:p>
          <a:p>
            <a:pPr indent="0" lvl="0" marL="0" rtl="0" algn="l">
              <a:spcBef>
                <a:spcPts val="0"/>
              </a:spcBef>
              <a:spcAft>
                <a:spcPts val="0"/>
              </a:spcAft>
              <a:buNone/>
            </a:pPr>
            <a:r>
              <a:rPr lang="en-US" sz="1900"/>
              <a:t>Natural language processing (NLP) allows machines to read and understand human language. Some straightforward applications of natural language processing include information retrieval, text mining, question answering and machine translation. A sufficiently powerful natural language processing system would enable natural-language user interfaces and the acquisition of knowledge directly from human-written sources, such as newswire texts. The easy problem is understanding how the brain processes signals, makes plans and controls behavior.</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3" name="Shape 163"/>
        <p:cNvGrpSpPr/>
        <p:nvPr/>
      </p:nvGrpSpPr>
      <p:grpSpPr>
        <a:xfrm>
          <a:off x="0" y="0"/>
          <a:ext cx="0" cy="0"/>
          <a:chOff x="0" y="0"/>
          <a:chExt cx="0" cy="0"/>
        </a:xfrm>
      </p:grpSpPr>
      <p:sp>
        <p:nvSpPr>
          <p:cNvPr id="164" name="Google Shape;164;p34"/>
          <p:cNvSpPr txBox="1"/>
          <p:nvPr/>
        </p:nvSpPr>
        <p:spPr>
          <a:xfrm>
            <a:off x="1202250" y="1920254"/>
            <a:ext cx="9787500" cy="212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lang="en-US" sz="4100">
                <a:solidFill>
                  <a:srgbClr val="5B0F00"/>
                </a:solidFill>
                <a:latin typeface="Verdana"/>
                <a:ea typeface="Verdana"/>
                <a:cs typeface="Verdana"/>
                <a:sym typeface="Verdana"/>
              </a:rPr>
              <a:t>“State-Of-Art Model based Automatic Question Answering Systems”</a:t>
            </a:r>
            <a:endParaRPr b="1" sz="4100">
              <a:solidFill>
                <a:srgbClr val="5B0F00"/>
              </a:solidFill>
              <a:latin typeface="Verdana"/>
              <a:ea typeface="Verdana"/>
              <a:cs typeface="Verdana"/>
              <a:sym typeface="Verdana"/>
            </a:endParaRPr>
          </a:p>
          <a:p>
            <a:pPr indent="0" lvl="0" marL="0" marR="0" rtl="0" algn="ctr">
              <a:lnSpc>
                <a:spcPct val="100000"/>
              </a:lnSpc>
              <a:spcBef>
                <a:spcPts val="0"/>
              </a:spcBef>
              <a:spcAft>
                <a:spcPts val="0"/>
              </a:spcAft>
              <a:buClr>
                <a:schemeClr val="dk1"/>
              </a:buClr>
              <a:buSzPts val="1100"/>
              <a:buFont typeface="Arial"/>
              <a:buNone/>
            </a:pPr>
            <a:r>
              <a:t/>
            </a:r>
            <a:endParaRPr b="1" sz="4100">
              <a:solidFill>
                <a:srgbClr val="5B0F00"/>
              </a:solidFill>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4100"/>
              <a:buFont typeface="Arial"/>
              <a:buNone/>
            </a:pPr>
            <a:r>
              <a:t/>
            </a:r>
            <a:endParaRPr b="1" sz="4100">
              <a:solidFill>
                <a:srgbClr val="5B0F00"/>
              </a:solidFill>
              <a:latin typeface="Verdana"/>
              <a:ea typeface="Verdana"/>
              <a:cs typeface="Verdana"/>
              <a:sym typeface="Verdana"/>
            </a:endParaRPr>
          </a:p>
        </p:txBody>
      </p:sp>
      <p:sp>
        <p:nvSpPr>
          <p:cNvPr id="165" name="Google Shape;165;p34"/>
          <p:cNvSpPr txBox="1"/>
          <p:nvPr/>
        </p:nvSpPr>
        <p:spPr>
          <a:xfrm>
            <a:off x="1845300" y="1920250"/>
            <a:ext cx="1862400" cy="179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677335" y="174625"/>
            <a:ext cx="8596800" cy="897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entury"/>
              <a:buNone/>
            </a:pPr>
            <a:r>
              <a:rPr lang="en-US" sz="4000">
                <a:solidFill>
                  <a:schemeClr val="accent1"/>
                </a:solidFill>
                <a:latin typeface="Century"/>
                <a:ea typeface="Century"/>
                <a:cs typeface="Century"/>
                <a:sym typeface="Century"/>
              </a:rPr>
              <a:t>Implementation(B)</a:t>
            </a:r>
            <a:endParaRPr sz="4000">
              <a:solidFill>
                <a:schemeClr val="accent1"/>
              </a:solidFill>
              <a:latin typeface="Century"/>
              <a:ea typeface="Century"/>
              <a:cs typeface="Century"/>
              <a:sym typeface="Century"/>
            </a:endParaRPr>
          </a:p>
        </p:txBody>
      </p:sp>
      <p:sp>
        <p:nvSpPr>
          <p:cNvPr id="318" name="Google Shape;318;p5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19" name="Google Shape;319;p52"/>
          <p:cNvSpPr txBox="1"/>
          <p:nvPr/>
        </p:nvSpPr>
        <p:spPr>
          <a:xfrm>
            <a:off x="677325" y="1072225"/>
            <a:ext cx="10381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t>Article Link </a:t>
            </a:r>
            <a:r>
              <a:rPr lang="en-US" sz="2000"/>
              <a:t>: https://en.wikipedia.org/wiki/Artificial_intelligence</a:t>
            </a:r>
            <a:endParaRPr sz="2000"/>
          </a:p>
        </p:txBody>
      </p:sp>
      <p:sp>
        <p:nvSpPr>
          <p:cNvPr id="320" name="Google Shape;320;p52"/>
          <p:cNvSpPr txBox="1"/>
          <p:nvPr/>
        </p:nvSpPr>
        <p:spPr>
          <a:xfrm>
            <a:off x="677325" y="1661450"/>
            <a:ext cx="9931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t>Question</a:t>
            </a:r>
            <a:r>
              <a:rPr lang="en-US" sz="2000"/>
              <a:t> : </a:t>
            </a:r>
            <a:r>
              <a:rPr lang="en-US" sz="2000">
                <a:latin typeface="Verdana"/>
                <a:ea typeface="Verdana"/>
                <a:cs typeface="Verdana"/>
                <a:sym typeface="Verdana"/>
              </a:rPr>
              <a:t>What is </a:t>
            </a:r>
            <a:r>
              <a:rPr lang="en-US" sz="2000">
                <a:solidFill>
                  <a:schemeClr val="dk1"/>
                </a:solidFill>
                <a:latin typeface="Verdana"/>
                <a:ea typeface="Verdana"/>
                <a:cs typeface="Verdana"/>
                <a:sym typeface="Verdana"/>
              </a:rPr>
              <a:t>Artificial intelligence</a:t>
            </a:r>
            <a:r>
              <a:rPr lang="en-US" sz="2000">
                <a:latin typeface="Verdana"/>
                <a:ea typeface="Verdana"/>
                <a:cs typeface="Verdana"/>
                <a:sym typeface="Verdana"/>
              </a:rPr>
              <a:t>?</a:t>
            </a:r>
            <a:endParaRPr sz="2000">
              <a:latin typeface="Verdana"/>
              <a:ea typeface="Verdana"/>
              <a:cs typeface="Verdana"/>
              <a:sym typeface="Verdana"/>
            </a:endParaRPr>
          </a:p>
        </p:txBody>
      </p:sp>
      <p:sp>
        <p:nvSpPr>
          <p:cNvPr id="321" name="Google Shape;321;p52"/>
          <p:cNvSpPr txBox="1"/>
          <p:nvPr/>
        </p:nvSpPr>
        <p:spPr>
          <a:xfrm>
            <a:off x="768450" y="2361888"/>
            <a:ext cx="9975300" cy="475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900">
                <a:solidFill>
                  <a:schemeClr val="dk1"/>
                </a:solidFill>
              </a:rPr>
              <a:t>One-line answer:  </a:t>
            </a:r>
            <a:r>
              <a:rPr lang="en-US" sz="1900">
                <a:solidFill>
                  <a:schemeClr val="dk1"/>
                </a:solidFill>
              </a:rPr>
              <a:t>intelligence demonstrated by machines</a:t>
            </a:r>
            <a:endParaRPr sz="1900"/>
          </a:p>
          <a:p>
            <a:pPr indent="0" lvl="0" marL="0" rtl="0" algn="l">
              <a:spcBef>
                <a:spcPts val="0"/>
              </a:spcBef>
              <a:spcAft>
                <a:spcPts val="0"/>
              </a:spcAft>
              <a:buNone/>
            </a:pPr>
            <a:r>
              <a:t/>
            </a:r>
            <a:endParaRPr b="1" sz="1900"/>
          </a:p>
          <a:p>
            <a:pPr indent="0" lvl="0" marL="0" rtl="0" algn="l">
              <a:spcBef>
                <a:spcPts val="0"/>
              </a:spcBef>
              <a:spcAft>
                <a:spcPts val="0"/>
              </a:spcAft>
              <a:buNone/>
            </a:pPr>
            <a:r>
              <a:rPr b="1" lang="en-US" sz="1900"/>
              <a:t>Descriptive answer generated </a:t>
            </a:r>
            <a:r>
              <a:rPr lang="en-US" sz="1900"/>
              <a:t>: </a:t>
            </a:r>
            <a:endParaRPr sz="1900"/>
          </a:p>
          <a:p>
            <a:pPr indent="0" lvl="0" marL="0" rtl="0" algn="l">
              <a:spcBef>
                <a:spcPts val="0"/>
              </a:spcBef>
              <a:spcAft>
                <a:spcPts val="0"/>
              </a:spcAft>
              <a:buNone/>
            </a:pPr>
            <a:r>
              <a:rPr lang="en-US" sz="1700">
                <a:solidFill>
                  <a:schemeClr val="dk1"/>
                </a:solidFill>
                <a:highlight>
                  <a:schemeClr val="lt1"/>
                </a:highlight>
                <a:latin typeface="Verdana"/>
                <a:ea typeface="Verdana"/>
                <a:cs typeface="Verdana"/>
                <a:sym typeface="Verdana"/>
              </a:rPr>
              <a:t>Artificial intelligence (AI) is intelligence demonstrated by machines, unlike the natural intelligence displayed by humans and animals, which involves consciousness and emotionality. Colloquially, the term "artificial intelligence" is often used to describe machines that mimic "cognitive" functions that humans associate with the human mind, such as "learning" and "problem solving".AI is relevant to any intellectual task. Modern artificial intelligence techniques are pervasive and are too numerous to list here. These characters and their fates raised many of the same issues now discussed in the ethics of artificial intelligence.The overall research goal of artificial intelligence is to create technology that allows computers and machines to function in an intelligent manner. Oracle CEO Mark Hurd has stated that AI "will actually create more jobs, not less jobs" as humans will be needed to manage AI systems. Superintelligence may also refer to the form or degree of intelligence possessed by such an agent. The general problem of simulating (or creating) intelligence has been broken down into sub-problems.</a:t>
            </a:r>
            <a:endParaRPr sz="1700">
              <a:solidFill>
                <a:schemeClr val="dk1"/>
              </a:solidFill>
              <a:highlight>
                <a:schemeClr val="lt1"/>
              </a:highlight>
              <a:latin typeface="Verdana"/>
              <a:ea typeface="Verdana"/>
              <a:cs typeface="Verdana"/>
              <a:sym typeface="Verdana"/>
            </a:endParaRPr>
          </a:p>
          <a:p>
            <a:pPr indent="0" lvl="0" marL="0" rtl="0" algn="l">
              <a:spcBef>
                <a:spcPts val="0"/>
              </a:spcBef>
              <a:spcAft>
                <a:spcPts val="0"/>
              </a:spcAft>
              <a:buNone/>
            </a:pPr>
            <a:r>
              <a:t/>
            </a: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720350" y="149649"/>
            <a:ext cx="10515600" cy="8346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Clr>
                <a:schemeClr val="accent1"/>
              </a:buClr>
              <a:buSzPts val="2880"/>
              <a:buFont typeface="Century"/>
              <a:buNone/>
            </a:pPr>
            <a:r>
              <a:rPr lang="en-US" sz="3600">
                <a:solidFill>
                  <a:schemeClr val="accent1"/>
                </a:solidFill>
                <a:latin typeface="Century"/>
                <a:ea typeface="Century"/>
                <a:cs typeface="Century"/>
                <a:sym typeface="Century"/>
              </a:rPr>
              <a:t>Descriptive Answer Example 1:</a:t>
            </a:r>
            <a:endParaRPr/>
          </a:p>
        </p:txBody>
      </p:sp>
      <p:sp>
        <p:nvSpPr>
          <p:cNvPr id="328" name="Google Shape;328;p5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29" name="Google Shape;329;p53"/>
          <p:cNvSpPr txBox="1"/>
          <p:nvPr/>
        </p:nvSpPr>
        <p:spPr>
          <a:xfrm>
            <a:off x="826275" y="984250"/>
            <a:ext cx="10080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Q. </a:t>
            </a:r>
            <a:r>
              <a:rPr lang="en-US" sz="2000"/>
              <a:t>Who is considered as the father of the computer?</a:t>
            </a:r>
            <a:endParaRPr sz="2000"/>
          </a:p>
        </p:txBody>
      </p:sp>
      <p:sp>
        <p:nvSpPr>
          <p:cNvPr id="330" name="Google Shape;330;p53"/>
          <p:cNvSpPr txBox="1"/>
          <p:nvPr/>
        </p:nvSpPr>
        <p:spPr>
          <a:xfrm>
            <a:off x="855350" y="1884850"/>
            <a:ext cx="102456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Ans:</a:t>
            </a:r>
            <a:r>
              <a:rPr lang="en-US" sz="2000"/>
              <a:t> </a:t>
            </a:r>
            <a:endParaRPr sz="2000"/>
          </a:p>
          <a:p>
            <a:pPr indent="457200" lvl="0" marL="0" rtl="0" algn="l">
              <a:spcBef>
                <a:spcPts val="0"/>
              </a:spcBef>
              <a:spcAft>
                <a:spcPts val="0"/>
              </a:spcAft>
              <a:buNone/>
            </a:pPr>
            <a:r>
              <a:rPr lang="en-US" sz="2000"/>
              <a:t>Charles Babbage, an English mechanical engineer and polymath, originated the concept of a programmable computer. Considered the "father of the computer", he conceptualized and invented the first mechanical computer in the early 19th century. Turing proposed a simple device that he called "Universal Computing machine" and that is now known as a universal Turing machine. While popular usage of the word "computer" is synonymous with a personal electronic computer, the modern definition of a computer is literally: "A device that computes, especially a programmable [usually] electronic machine that performs high-speed mathematical or logical operations or that assembles, stores, correlates, or otherwise processes information." Turing machines are to this day a central object of study in theory of computation. The fundamental concept of Turing's design is the stored program, where all the instructions for computing are stored in memory.</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4"/>
          <p:cNvSpPr txBox="1"/>
          <p:nvPr>
            <p:ph type="title"/>
          </p:nvPr>
        </p:nvSpPr>
        <p:spPr>
          <a:xfrm>
            <a:off x="720350" y="149649"/>
            <a:ext cx="10515600" cy="8346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Clr>
                <a:schemeClr val="accent1"/>
              </a:buClr>
              <a:buSzPts val="2880"/>
              <a:buFont typeface="Century"/>
              <a:buNone/>
            </a:pPr>
            <a:r>
              <a:rPr lang="en-US" sz="3600">
                <a:solidFill>
                  <a:schemeClr val="accent1"/>
                </a:solidFill>
                <a:latin typeface="Century"/>
                <a:ea typeface="Century"/>
                <a:cs typeface="Century"/>
                <a:sym typeface="Century"/>
              </a:rPr>
              <a:t>Descriptive Answer Example 2:</a:t>
            </a:r>
            <a:endParaRPr/>
          </a:p>
        </p:txBody>
      </p:sp>
      <p:sp>
        <p:nvSpPr>
          <p:cNvPr id="337" name="Google Shape;337;p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38" name="Google Shape;338;p54"/>
          <p:cNvSpPr txBox="1"/>
          <p:nvPr/>
        </p:nvSpPr>
        <p:spPr>
          <a:xfrm>
            <a:off x="826275" y="984250"/>
            <a:ext cx="10080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Q. </a:t>
            </a:r>
            <a:r>
              <a:rPr lang="en-US" sz="2000"/>
              <a:t>What is modern computers?</a:t>
            </a:r>
            <a:endParaRPr sz="2000"/>
          </a:p>
        </p:txBody>
      </p:sp>
      <p:sp>
        <p:nvSpPr>
          <p:cNvPr id="339" name="Google Shape;339;p54"/>
          <p:cNvSpPr txBox="1"/>
          <p:nvPr/>
        </p:nvSpPr>
        <p:spPr>
          <a:xfrm>
            <a:off x="855350" y="1611250"/>
            <a:ext cx="102456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Ans: </a:t>
            </a:r>
            <a:endParaRPr sz="2000"/>
          </a:p>
          <a:p>
            <a:pPr indent="457200" lvl="0" marL="0" rtl="0" algn="l">
              <a:spcBef>
                <a:spcPts val="0"/>
              </a:spcBef>
              <a:spcAft>
                <a:spcPts val="0"/>
              </a:spcAft>
              <a:buNone/>
            </a:pPr>
            <a:r>
              <a:rPr lang="en-US" sz="2000"/>
              <a:t> While popular usage of the word "computer" is synonymous with a personal electronic computer, the modern definition of a computer is literally: "A device that computes, especially a programmable [usually] electronic machine that performs high-speed mathematical or logical operations or that assembles, stores, correlates, or otherwise processes information." [citation needed] Conventionally, a modern computer consists of at least one processing element, typically a central processing unit (CPU) in the form of a microprocessor, along with some type of computer memory, typically semiconductor memory chips. A broad range of industrial and consumer products use computers as control systems. The defining feature of modern computers which distinguishes them from all other machines is that they can be programmed. This usage of the term referred to a human computer, a person who carried out calculations or computations. ), output devices (monitor screens, printers, etc. Any device which processes information qualifies as a computer, especially if the processing is purposeful. The control unit, ALU, and registers are collectively known as a central processing unit (CPU). In fact, the number of computers that are networked is growing phenomenally.</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720350" y="149649"/>
            <a:ext cx="10515600" cy="8346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Clr>
                <a:schemeClr val="accent1"/>
              </a:buClr>
              <a:buSzPts val="2880"/>
              <a:buFont typeface="Century"/>
              <a:buNone/>
            </a:pPr>
            <a:r>
              <a:rPr lang="en-US" sz="3600">
                <a:solidFill>
                  <a:schemeClr val="accent1"/>
                </a:solidFill>
                <a:latin typeface="Century"/>
                <a:ea typeface="Century"/>
                <a:cs typeface="Century"/>
                <a:sym typeface="Century"/>
              </a:rPr>
              <a:t>Descriptive Answer Example 3:</a:t>
            </a:r>
            <a:endParaRPr/>
          </a:p>
        </p:txBody>
      </p:sp>
      <p:sp>
        <p:nvSpPr>
          <p:cNvPr id="346" name="Google Shape;346;p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47" name="Google Shape;347;p55"/>
          <p:cNvSpPr txBox="1"/>
          <p:nvPr/>
        </p:nvSpPr>
        <p:spPr>
          <a:xfrm>
            <a:off x="826275" y="984250"/>
            <a:ext cx="10080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Q. </a:t>
            </a:r>
            <a:r>
              <a:rPr lang="en-US" sz="2000"/>
              <a:t>What is natural language processing ?</a:t>
            </a:r>
            <a:endParaRPr sz="2000"/>
          </a:p>
        </p:txBody>
      </p:sp>
      <p:sp>
        <p:nvSpPr>
          <p:cNvPr id="348" name="Google Shape;348;p55"/>
          <p:cNvSpPr txBox="1"/>
          <p:nvPr/>
        </p:nvSpPr>
        <p:spPr>
          <a:xfrm>
            <a:off x="855350" y="1884850"/>
            <a:ext cx="102456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Ans: </a:t>
            </a:r>
            <a:endParaRPr sz="2000"/>
          </a:p>
          <a:p>
            <a:pPr indent="457200" lvl="0" marL="0" rtl="0" algn="l">
              <a:spcBef>
                <a:spcPts val="0"/>
              </a:spcBef>
              <a:spcAft>
                <a:spcPts val="0"/>
              </a:spcAft>
              <a:buNone/>
            </a:pPr>
            <a:r>
              <a:rPr lang="en-US" sz="2000"/>
              <a:t> Natural language processing (NLP) allows machines to read and understand human language. Some straightforward applications of natural language processing include information retrieval, text mining, question answering and machine translation. A sufficiently powerful natural language processing system would enable natural-language user interfaces and the acquisition of knowledge directly from human-written sources, such as newswire texts. Colloquially, the term "artificial intelligence" is often used to describe machines that mimic "cognitive" functions that humans associate with the human mind, such as "learning" and "problem solving". For example, even specific straightforward tasks, like machine translation, require that a machine read and write in both languages (NLP), follow the author's argument (reason), know what is being talked about (knowledge), and faithfully reproduce the author's original intent (social intelligence). A problem like machine translation is considered "AI-complete", because all of these problems need to be solved simultaneously in order to reach human-level machine performance.</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6"/>
          <p:cNvSpPr txBox="1"/>
          <p:nvPr>
            <p:ph type="title"/>
          </p:nvPr>
        </p:nvSpPr>
        <p:spPr>
          <a:xfrm>
            <a:off x="720350" y="149649"/>
            <a:ext cx="10515600" cy="8346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Clr>
                <a:schemeClr val="accent1"/>
              </a:buClr>
              <a:buSzPts val="2880"/>
              <a:buFont typeface="Century"/>
              <a:buNone/>
            </a:pPr>
            <a:r>
              <a:rPr lang="en-US" sz="3600">
                <a:solidFill>
                  <a:schemeClr val="accent1"/>
                </a:solidFill>
                <a:latin typeface="Century"/>
                <a:ea typeface="Century"/>
                <a:cs typeface="Century"/>
                <a:sym typeface="Century"/>
              </a:rPr>
              <a:t>Descriptive Answer Example 4:</a:t>
            </a:r>
            <a:endParaRPr/>
          </a:p>
        </p:txBody>
      </p:sp>
      <p:sp>
        <p:nvSpPr>
          <p:cNvPr id="355" name="Google Shape;355;p5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56" name="Google Shape;356;p56"/>
          <p:cNvSpPr txBox="1"/>
          <p:nvPr/>
        </p:nvSpPr>
        <p:spPr>
          <a:xfrm>
            <a:off x="826275" y="984250"/>
            <a:ext cx="10080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Q. </a:t>
            </a:r>
            <a:r>
              <a:rPr lang="en-US" sz="2000"/>
              <a:t>What is Artificial Intelligence?</a:t>
            </a:r>
            <a:endParaRPr sz="2000"/>
          </a:p>
        </p:txBody>
      </p:sp>
      <p:sp>
        <p:nvSpPr>
          <p:cNvPr id="357" name="Google Shape;357;p56"/>
          <p:cNvSpPr txBox="1"/>
          <p:nvPr/>
        </p:nvSpPr>
        <p:spPr>
          <a:xfrm>
            <a:off x="855350" y="1884850"/>
            <a:ext cx="102456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Ans: </a:t>
            </a:r>
            <a:endParaRPr sz="2000"/>
          </a:p>
          <a:p>
            <a:pPr indent="457200" lvl="0" marL="0" rtl="0" algn="l">
              <a:spcBef>
                <a:spcPts val="0"/>
              </a:spcBef>
              <a:spcAft>
                <a:spcPts val="0"/>
              </a:spcAft>
              <a:buNone/>
            </a:pPr>
            <a:r>
              <a:rPr lang="en-US" sz="2000"/>
              <a:t> </a:t>
            </a:r>
            <a:r>
              <a:rPr lang="en-US" sz="2000"/>
              <a:t> The overall research goal of artificial intelligence is to create technology that allows computers and machines to function in an intelligent manner. Colloquially, the term "artificial intelligence" is often used to describe machines that mimic "cognitive" functions that humans associate with the human mind, such as "learning" and "problem solving". Artificial intelligence (AI) is intelligence demonstrated by machines, unlike the natural intelligence displayed by humans and animals, which involves consciousness and emotionality. If a machine can be created that has intelligence, could it also feel? Computationalism is the position in the philosophy of mind that the human mind or the human brain (or both) is an information processing system and that thinking is a form of computing. Dick considers the idea that our understanding of human subjectivity is altered by technology created with artificial intelligence.</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7"/>
          <p:cNvSpPr txBox="1"/>
          <p:nvPr>
            <p:ph type="title"/>
          </p:nvPr>
        </p:nvSpPr>
        <p:spPr>
          <a:xfrm>
            <a:off x="720350" y="149649"/>
            <a:ext cx="10515600" cy="8346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Clr>
                <a:schemeClr val="accent1"/>
              </a:buClr>
              <a:buSzPts val="2880"/>
              <a:buFont typeface="Century"/>
              <a:buNone/>
            </a:pPr>
            <a:r>
              <a:rPr lang="en-US" sz="3600">
                <a:solidFill>
                  <a:schemeClr val="accent1"/>
                </a:solidFill>
                <a:latin typeface="Century"/>
                <a:ea typeface="Century"/>
                <a:cs typeface="Century"/>
                <a:sym typeface="Century"/>
              </a:rPr>
              <a:t>Descriptive Answer Example 5:</a:t>
            </a:r>
            <a:endParaRPr/>
          </a:p>
        </p:txBody>
      </p:sp>
      <p:sp>
        <p:nvSpPr>
          <p:cNvPr id="364" name="Google Shape;364;p5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65" name="Google Shape;365;p57"/>
          <p:cNvSpPr txBox="1"/>
          <p:nvPr/>
        </p:nvSpPr>
        <p:spPr>
          <a:xfrm>
            <a:off x="826275" y="984250"/>
            <a:ext cx="10080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Q. </a:t>
            </a:r>
            <a:r>
              <a:rPr lang="en-US" sz="2000"/>
              <a:t>How Python's development is conducted?</a:t>
            </a:r>
            <a:endParaRPr sz="2000"/>
          </a:p>
        </p:txBody>
      </p:sp>
      <p:sp>
        <p:nvSpPr>
          <p:cNvPr id="366" name="Google Shape;366;p57"/>
          <p:cNvSpPr txBox="1"/>
          <p:nvPr/>
        </p:nvSpPr>
        <p:spPr>
          <a:xfrm>
            <a:off x="855350" y="1884850"/>
            <a:ext cx="102456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Ans: </a:t>
            </a:r>
            <a:endParaRPr sz="2000"/>
          </a:p>
          <a:p>
            <a:pPr indent="457200" lvl="0" marL="0" rtl="0" algn="l">
              <a:spcBef>
                <a:spcPts val="0"/>
              </a:spcBef>
              <a:spcAft>
                <a:spcPts val="0"/>
              </a:spcAft>
              <a:buNone/>
            </a:pPr>
            <a:r>
              <a:rPr lang="en-US" sz="2000"/>
              <a:t>  </a:t>
            </a:r>
            <a:r>
              <a:rPr lang="en-US" sz="2000"/>
              <a:t> Python's development is conducted largely through the Python Enhancement Proposal (PEP) process, the primary mechanism for proposing major new features, collecting community input on issues and documenting Python design decisions. As a scripting language with modular architecture, simple syntax and rich text processing tools, Python is often used for natural language processing. Python is commonly used in artificial intelligence projects and machine learning projects with the help of libraries like TensorFlow, Keras, Pytorch and Scikit-learn. Python is used extensively in the information security industry, including in exploit development. Python allows programmers to define their own types using classes, which are most often used for object-oriented programming. Python coding style is covered in PEP 8. The prefix Py- is used to show that something is related to Python. Examples of the use of this prefix in names of Python applications or libraries include Pygame, a binding of SDL to Python (commonly used to create games); PyQt and PyGTK, which bind Qt and GTK to Python respectively; and PyPy, a Python implementation originally written in Python.</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8"/>
          <p:cNvSpPr txBox="1"/>
          <p:nvPr>
            <p:ph type="title"/>
          </p:nvPr>
        </p:nvSpPr>
        <p:spPr>
          <a:xfrm>
            <a:off x="720350" y="149649"/>
            <a:ext cx="10515600" cy="8346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Clr>
                <a:schemeClr val="accent1"/>
              </a:buClr>
              <a:buSzPts val="2880"/>
              <a:buFont typeface="Century"/>
              <a:buNone/>
            </a:pPr>
            <a:r>
              <a:rPr lang="en-US" sz="3600">
                <a:solidFill>
                  <a:schemeClr val="accent1"/>
                </a:solidFill>
                <a:latin typeface="Century"/>
                <a:ea typeface="Century"/>
                <a:cs typeface="Century"/>
                <a:sym typeface="Century"/>
              </a:rPr>
              <a:t>Descriptive Answer Evaluation:</a:t>
            </a:r>
            <a:endParaRPr/>
          </a:p>
        </p:txBody>
      </p:sp>
      <p:sp>
        <p:nvSpPr>
          <p:cNvPr id="373" name="Google Shape;373;p58"/>
          <p:cNvSpPr txBox="1"/>
          <p:nvPr>
            <p:ph idx="1" type="body"/>
          </p:nvPr>
        </p:nvSpPr>
        <p:spPr>
          <a:xfrm>
            <a:off x="154675" y="1543050"/>
            <a:ext cx="11332500" cy="4957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2000">
                <a:solidFill>
                  <a:schemeClr val="dk1"/>
                </a:solidFill>
              </a:rPr>
              <a:t>The method that will be used to evaluate descriptive answers is </a:t>
            </a:r>
            <a:r>
              <a:rPr b="1" lang="en-US" sz="2000">
                <a:solidFill>
                  <a:schemeClr val="dk1"/>
                </a:solidFill>
              </a:rPr>
              <a:t>Human-Based Evaluation </a:t>
            </a:r>
            <a:r>
              <a:rPr lang="en-US" sz="2000">
                <a:solidFill>
                  <a:schemeClr val="dk1"/>
                </a:solidFill>
              </a:rPr>
              <a:t>due to following reasons:</a:t>
            </a:r>
            <a:endParaRPr sz="2000">
              <a:solidFill>
                <a:schemeClr val="dk1"/>
              </a:solidFill>
            </a:endParaRPr>
          </a:p>
          <a:p>
            <a:pPr indent="0" lvl="0" marL="0" rtl="0" algn="l">
              <a:lnSpc>
                <a:spcPct val="90000"/>
              </a:lnSpc>
              <a:spcBef>
                <a:spcPts val="0"/>
              </a:spcBef>
              <a:spcAft>
                <a:spcPts val="0"/>
              </a:spcAft>
              <a:buNone/>
            </a:pPr>
            <a:r>
              <a:t/>
            </a:r>
            <a:endParaRPr sz="2000">
              <a:solidFill>
                <a:schemeClr val="dk1"/>
              </a:solidFill>
            </a:endParaRPr>
          </a:p>
          <a:p>
            <a:pPr indent="-355600" lvl="0" marL="457200" rtl="0" algn="l">
              <a:lnSpc>
                <a:spcPct val="90000"/>
              </a:lnSpc>
              <a:spcBef>
                <a:spcPts val="0"/>
              </a:spcBef>
              <a:spcAft>
                <a:spcPts val="0"/>
              </a:spcAft>
              <a:buClr>
                <a:schemeClr val="dk1"/>
              </a:buClr>
              <a:buSzPts val="2000"/>
              <a:buChar char="●"/>
            </a:pPr>
            <a:r>
              <a:rPr lang="en-US" sz="2000">
                <a:solidFill>
                  <a:schemeClr val="dk1"/>
                </a:solidFill>
              </a:rPr>
              <a:t>There is no open dataset available for Descriptive Answers</a:t>
            </a:r>
            <a:endParaRPr sz="2000">
              <a:solidFill>
                <a:schemeClr val="dk1"/>
              </a:solidFill>
            </a:endParaRPr>
          </a:p>
          <a:p>
            <a:pPr indent="0" lvl="0" marL="457200" rtl="0" algn="l">
              <a:lnSpc>
                <a:spcPct val="90000"/>
              </a:lnSpc>
              <a:spcBef>
                <a:spcPts val="0"/>
              </a:spcBef>
              <a:spcAft>
                <a:spcPts val="0"/>
              </a:spcAft>
              <a:buNone/>
            </a:pPr>
            <a:r>
              <a:t/>
            </a:r>
            <a:endParaRPr sz="2000">
              <a:solidFill>
                <a:schemeClr val="dk1"/>
              </a:solidFill>
            </a:endParaRPr>
          </a:p>
          <a:p>
            <a:pPr indent="-355600" lvl="0" marL="457200" rtl="0" algn="l">
              <a:lnSpc>
                <a:spcPct val="90000"/>
              </a:lnSpc>
              <a:spcBef>
                <a:spcPts val="0"/>
              </a:spcBef>
              <a:spcAft>
                <a:spcPts val="0"/>
              </a:spcAft>
              <a:buClr>
                <a:schemeClr val="dk1"/>
              </a:buClr>
              <a:buSzPts val="2000"/>
              <a:buChar char="●"/>
            </a:pPr>
            <a:r>
              <a:rPr lang="en-US" sz="2000">
                <a:solidFill>
                  <a:schemeClr val="dk1"/>
                </a:solidFill>
              </a:rPr>
              <a:t>The answer generated is in natural language and without standard dataset, only human-based evaluation can evaluate it with good precision.</a:t>
            </a:r>
            <a:endParaRPr sz="2000">
              <a:solidFill>
                <a:schemeClr val="dk1"/>
              </a:solidFill>
            </a:endParaRPr>
          </a:p>
          <a:p>
            <a:pPr indent="0" lvl="0" marL="0" rtl="0" algn="l">
              <a:lnSpc>
                <a:spcPct val="90000"/>
              </a:lnSpc>
              <a:spcBef>
                <a:spcPts val="0"/>
              </a:spcBef>
              <a:spcAft>
                <a:spcPts val="0"/>
              </a:spcAft>
              <a:buNone/>
            </a:pPr>
            <a:r>
              <a:t/>
            </a:r>
            <a:endParaRPr sz="2000">
              <a:solidFill>
                <a:schemeClr val="dk1"/>
              </a:solidFill>
            </a:endParaRPr>
          </a:p>
          <a:p>
            <a:pPr indent="0" lvl="0" marL="0" rtl="0" algn="l">
              <a:lnSpc>
                <a:spcPct val="90000"/>
              </a:lnSpc>
              <a:spcBef>
                <a:spcPts val="0"/>
              </a:spcBef>
              <a:spcAft>
                <a:spcPts val="0"/>
              </a:spcAft>
              <a:buNone/>
            </a:pPr>
            <a:r>
              <a:rPr lang="en-US" sz="2000">
                <a:solidFill>
                  <a:schemeClr val="dk1"/>
                </a:solidFill>
              </a:rPr>
              <a:t>The methodology to evaluate descriptive answer is based on following rules,</a:t>
            </a:r>
            <a:endParaRPr sz="2000">
              <a:solidFill>
                <a:schemeClr val="dk1"/>
              </a:solidFill>
            </a:endParaRPr>
          </a:p>
          <a:p>
            <a:pPr indent="0" lvl="0" marL="0" rtl="0" algn="l">
              <a:lnSpc>
                <a:spcPct val="90000"/>
              </a:lnSpc>
              <a:spcBef>
                <a:spcPts val="0"/>
              </a:spcBef>
              <a:spcAft>
                <a:spcPts val="0"/>
              </a:spcAft>
              <a:buNone/>
            </a:pPr>
            <a:r>
              <a:t/>
            </a:r>
            <a:endParaRPr sz="2000">
              <a:solidFill>
                <a:schemeClr val="dk1"/>
              </a:solidFill>
            </a:endParaRPr>
          </a:p>
          <a:p>
            <a:pPr indent="-355600" lvl="0" marL="457200" rtl="0" algn="l">
              <a:lnSpc>
                <a:spcPct val="90000"/>
              </a:lnSpc>
              <a:spcBef>
                <a:spcPts val="0"/>
              </a:spcBef>
              <a:spcAft>
                <a:spcPts val="0"/>
              </a:spcAft>
              <a:buClr>
                <a:schemeClr val="dk1"/>
              </a:buClr>
              <a:buSzPts val="2000"/>
              <a:buAutoNum type="arabicPeriod"/>
            </a:pPr>
            <a:r>
              <a:rPr lang="en-US" sz="2000">
                <a:solidFill>
                  <a:schemeClr val="dk1"/>
                </a:solidFill>
              </a:rPr>
              <a:t>Each question will be evaluated by 4 different volunteers and average of those scores will be considered as final score for that question.</a:t>
            </a:r>
            <a:endParaRPr sz="2000">
              <a:solidFill>
                <a:schemeClr val="dk1"/>
              </a:solidFill>
            </a:endParaRPr>
          </a:p>
          <a:p>
            <a:pPr indent="0" lvl="0" marL="457200" rtl="0" algn="l">
              <a:lnSpc>
                <a:spcPct val="90000"/>
              </a:lnSpc>
              <a:spcBef>
                <a:spcPts val="0"/>
              </a:spcBef>
              <a:spcAft>
                <a:spcPts val="0"/>
              </a:spcAft>
              <a:buNone/>
            </a:pPr>
            <a:r>
              <a:t/>
            </a:r>
            <a:endParaRPr sz="2000">
              <a:solidFill>
                <a:schemeClr val="dk1"/>
              </a:solidFill>
            </a:endParaRPr>
          </a:p>
          <a:p>
            <a:pPr indent="-355600" lvl="0" marL="457200" rtl="0" algn="l">
              <a:lnSpc>
                <a:spcPct val="90000"/>
              </a:lnSpc>
              <a:spcBef>
                <a:spcPts val="0"/>
              </a:spcBef>
              <a:spcAft>
                <a:spcPts val="0"/>
              </a:spcAft>
              <a:buClr>
                <a:schemeClr val="dk1"/>
              </a:buClr>
              <a:buSzPts val="2000"/>
              <a:buAutoNum type="arabicPeriod"/>
            </a:pPr>
            <a:r>
              <a:rPr lang="en-US" sz="2000">
                <a:solidFill>
                  <a:schemeClr val="dk1"/>
                </a:solidFill>
              </a:rPr>
              <a:t>The evaluation will be done on the following parameters :</a:t>
            </a:r>
            <a:endParaRPr sz="2000">
              <a:solidFill>
                <a:schemeClr val="dk1"/>
              </a:solidFill>
            </a:endParaRPr>
          </a:p>
          <a:p>
            <a:pPr indent="0" lvl="0" marL="457200" rtl="0" algn="l">
              <a:lnSpc>
                <a:spcPct val="90000"/>
              </a:lnSpc>
              <a:spcBef>
                <a:spcPts val="0"/>
              </a:spcBef>
              <a:spcAft>
                <a:spcPts val="0"/>
              </a:spcAft>
              <a:buNone/>
            </a:pPr>
            <a:r>
              <a:t/>
            </a:r>
            <a:endParaRPr sz="2000">
              <a:solidFill>
                <a:schemeClr val="dk1"/>
              </a:solidFill>
            </a:endParaRPr>
          </a:p>
          <a:p>
            <a:pPr indent="-355600" lvl="1" marL="914400" rtl="0" algn="l">
              <a:lnSpc>
                <a:spcPct val="90000"/>
              </a:lnSpc>
              <a:spcBef>
                <a:spcPts val="0"/>
              </a:spcBef>
              <a:spcAft>
                <a:spcPts val="0"/>
              </a:spcAft>
              <a:buClr>
                <a:schemeClr val="dk1"/>
              </a:buClr>
              <a:buSzPts val="2000"/>
              <a:buAutoNum type="alphaLcPeriod"/>
            </a:pPr>
            <a:r>
              <a:rPr lang="en-US" sz="2000">
                <a:solidFill>
                  <a:schemeClr val="dk1"/>
                </a:solidFill>
              </a:rPr>
              <a:t>Is the desired answer present in the given context?</a:t>
            </a:r>
            <a:endParaRPr sz="2000">
              <a:solidFill>
                <a:schemeClr val="dk1"/>
              </a:solidFill>
            </a:endParaRPr>
          </a:p>
          <a:p>
            <a:pPr indent="-355600" lvl="1" marL="914400" rtl="0" algn="l">
              <a:lnSpc>
                <a:spcPct val="90000"/>
              </a:lnSpc>
              <a:spcBef>
                <a:spcPts val="0"/>
              </a:spcBef>
              <a:spcAft>
                <a:spcPts val="0"/>
              </a:spcAft>
              <a:buClr>
                <a:schemeClr val="dk1"/>
              </a:buClr>
              <a:buSzPts val="2000"/>
              <a:buAutoNum type="alphaLcPeriod"/>
            </a:pPr>
            <a:r>
              <a:rPr lang="en-US" sz="2000">
                <a:solidFill>
                  <a:schemeClr val="dk1"/>
                </a:solidFill>
              </a:rPr>
              <a:t>Does the answer satisfy the user’s intent?</a:t>
            </a:r>
            <a:endParaRPr sz="2000">
              <a:solidFill>
                <a:schemeClr val="dk1"/>
              </a:solidFill>
            </a:endParaRPr>
          </a:p>
          <a:p>
            <a:pPr indent="-355600" lvl="1" marL="914400" rtl="0" algn="l">
              <a:lnSpc>
                <a:spcPct val="90000"/>
              </a:lnSpc>
              <a:spcBef>
                <a:spcPts val="0"/>
              </a:spcBef>
              <a:spcAft>
                <a:spcPts val="0"/>
              </a:spcAft>
              <a:buClr>
                <a:schemeClr val="dk1"/>
              </a:buClr>
              <a:buSzPts val="2000"/>
              <a:buAutoNum type="alphaLcPeriod"/>
            </a:pPr>
            <a:r>
              <a:rPr lang="en-US" sz="2000">
                <a:solidFill>
                  <a:schemeClr val="dk1"/>
                </a:solidFill>
              </a:rPr>
              <a:t>Is the answer helpful (contains all keywords and required sentences)?</a:t>
            </a:r>
            <a:endParaRPr sz="2000">
              <a:solidFill>
                <a:schemeClr val="dk1"/>
              </a:solidFill>
            </a:endParaRPr>
          </a:p>
          <a:p>
            <a:pPr indent="-355600" lvl="1" marL="914400" rtl="0" algn="l">
              <a:lnSpc>
                <a:spcPct val="90000"/>
              </a:lnSpc>
              <a:spcBef>
                <a:spcPts val="0"/>
              </a:spcBef>
              <a:spcAft>
                <a:spcPts val="0"/>
              </a:spcAft>
              <a:buClr>
                <a:schemeClr val="dk1"/>
              </a:buClr>
              <a:buSzPts val="2000"/>
              <a:buAutoNum type="alphaLcPeriod"/>
            </a:pPr>
            <a:r>
              <a:rPr lang="en-US" sz="2000">
                <a:solidFill>
                  <a:schemeClr val="dk1"/>
                </a:solidFill>
              </a:rPr>
              <a:t>Is the answer meaningful(The sentences follows each other meaningfully)?</a:t>
            </a:r>
            <a:endParaRPr sz="2000">
              <a:solidFill>
                <a:schemeClr val="dk1"/>
              </a:solidFill>
            </a:endParaRPr>
          </a:p>
          <a:p>
            <a:pPr indent="0" lvl="0" marL="457200" rtl="0" algn="l">
              <a:lnSpc>
                <a:spcPct val="90000"/>
              </a:lnSpc>
              <a:spcBef>
                <a:spcPts val="0"/>
              </a:spcBef>
              <a:spcAft>
                <a:spcPts val="0"/>
              </a:spcAft>
              <a:buNone/>
            </a:pPr>
            <a:r>
              <a:t/>
            </a:r>
            <a:endParaRPr sz="2000">
              <a:solidFill>
                <a:schemeClr val="dk1"/>
              </a:solidFill>
            </a:endParaRPr>
          </a:p>
          <a:p>
            <a:pPr indent="-355600" lvl="0" marL="457200" rtl="0" algn="l">
              <a:lnSpc>
                <a:spcPct val="90000"/>
              </a:lnSpc>
              <a:spcBef>
                <a:spcPts val="0"/>
              </a:spcBef>
              <a:spcAft>
                <a:spcPts val="0"/>
              </a:spcAft>
              <a:buClr>
                <a:schemeClr val="dk1"/>
              </a:buClr>
              <a:buSzPts val="2000"/>
              <a:buAutoNum type="arabicPeriod"/>
            </a:pPr>
            <a:r>
              <a:rPr lang="en-US" sz="2000">
                <a:solidFill>
                  <a:schemeClr val="dk1"/>
                </a:solidFill>
              </a:rPr>
              <a:t>No developer will participate in evaluation process to keep it impartial.  </a:t>
            </a:r>
            <a:endParaRPr sz="2000">
              <a:solidFill>
                <a:schemeClr val="dk1"/>
              </a:solidFill>
            </a:endParaRPr>
          </a:p>
          <a:p>
            <a:pPr indent="0" lvl="0" marL="0" rtl="0" algn="l">
              <a:lnSpc>
                <a:spcPct val="90000"/>
              </a:lnSpc>
              <a:spcBef>
                <a:spcPts val="0"/>
              </a:spcBef>
              <a:spcAft>
                <a:spcPts val="0"/>
              </a:spcAft>
              <a:buNone/>
            </a:pPr>
            <a:r>
              <a:t/>
            </a:r>
            <a:endParaRPr b="1" sz="1900">
              <a:solidFill>
                <a:schemeClr val="dk1"/>
              </a:solidFill>
            </a:endParaRPr>
          </a:p>
          <a:p>
            <a:pPr indent="0" lvl="0" marL="0" rtl="0" algn="l">
              <a:lnSpc>
                <a:spcPct val="90000"/>
              </a:lnSpc>
              <a:spcBef>
                <a:spcPts val="0"/>
              </a:spcBef>
              <a:spcAft>
                <a:spcPts val="0"/>
              </a:spcAft>
              <a:buNone/>
            </a:pPr>
            <a:r>
              <a:t/>
            </a:r>
            <a:endParaRPr b="1" sz="1900">
              <a:solidFill>
                <a:schemeClr val="dk1"/>
              </a:solidFill>
            </a:endParaRPr>
          </a:p>
        </p:txBody>
      </p:sp>
      <p:sp>
        <p:nvSpPr>
          <p:cNvPr id="374" name="Google Shape;374;p5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81" name="Google Shape;381;p59"/>
          <p:cNvSpPr txBox="1"/>
          <p:nvPr>
            <p:ph type="title"/>
          </p:nvPr>
        </p:nvSpPr>
        <p:spPr>
          <a:xfrm>
            <a:off x="720350" y="149649"/>
            <a:ext cx="10515600" cy="8346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Clr>
                <a:schemeClr val="accent1"/>
              </a:buClr>
              <a:buSzPts val="2880"/>
              <a:buFont typeface="Century"/>
              <a:buNone/>
            </a:pPr>
            <a:r>
              <a:rPr lang="en-US" sz="3600">
                <a:solidFill>
                  <a:schemeClr val="accent1"/>
                </a:solidFill>
                <a:latin typeface="Century"/>
                <a:ea typeface="Century"/>
                <a:cs typeface="Century"/>
                <a:sym typeface="Century"/>
              </a:rPr>
              <a:t>User interface </a:t>
            </a:r>
            <a:endParaRPr/>
          </a:p>
        </p:txBody>
      </p:sp>
      <p:pic>
        <p:nvPicPr>
          <p:cNvPr id="382" name="Google Shape;382;p59"/>
          <p:cNvPicPr preferRelativeResize="0"/>
          <p:nvPr/>
        </p:nvPicPr>
        <p:blipFill>
          <a:blip r:embed="rId3">
            <a:alphaModFix/>
          </a:blip>
          <a:stretch>
            <a:fillRect/>
          </a:stretch>
        </p:blipFill>
        <p:spPr>
          <a:xfrm>
            <a:off x="617700" y="895349"/>
            <a:ext cx="10720902" cy="506730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89" name="Google Shape;389;p60"/>
          <p:cNvSpPr txBox="1"/>
          <p:nvPr>
            <p:ph type="title"/>
          </p:nvPr>
        </p:nvSpPr>
        <p:spPr>
          <a:xfrm>
            <a:off x="720350" y="149649"/>
            <a:ext cx="10515600" cy="8346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Clr>
                <a:schemeClr val="accent1"/>
              </a:buClr>
              <a:buSzPts val="2880"/>
              <a:buFont typeface="Century"/>
              <a:buNone/>
            </a:pPr>
            <a:r>
              <a:rPr lang="en-US" sz="3600">
                <a:solidFill>
                  <a:schemeClr val="accent1"/>
                </a:solidFill>
                <a:latin typeface="Century"/>
                <a:ea typeface="Century"/>
                <a:cs typeface="Century"/>
                <a:sym typeface="Century"/>
              </a:rPr>
              <a:t>User interface </a:t>
            </a:r>
            <a:endParaRPr/>
          </a:p>
        </p:txBody>
      </p:sp>
      <p:pic>
        <p:nvPicPr>
          <p:cNvPr id="390" name="Google Shape;390;p60"/>
          <p:cNvPicPr preferRelativeResize="0"/>
          <p:nvPr/>
        </p:nvPicPr>
        <p:blipFill>
          <a:blip r:embed="rId3">
            <a:alphaModFix/>
          </a:blip>
          <a:stretch>
            <a:fillRect/>
          </a:stretch>
        </p:blipFill>
        <p:spPr>
          <a:xfrm>
            <a:off x="708838" y="895349"/>
            <a:ext cx="10774330" cy="506730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1"/>
          <p:cNvSpPr txBox="1"/>
          <p:nvPr>
            <p:ph type="title"/>
          </p:nvPr>
        </p:nvSpPr>
        <p:spPr>
          <a:xfrm>
            <a:off x="677400" y="58900"/>
            <a:ext cx="10676400" cy="1364400"/>
          </a:xfrm>
          <a:prstGeom prst="rect">
            <a:avLst/>
          </a:prstGeom>
        </p:spPr>
        <p:txBody>
          <a:bodyPr anchorCtr="0" anchor="ctr" bIns="45700" lIns="91425" spcFirstLastPara="1" rIns="91425" wrap="square" tIns="45700">
            <a:noAutofit/>
          </a:bodyPr>
          <a:lstStyle/>
          <a:p>
            <a:pPr indent="0" lvl="0" marL="0" rtl="0" algn="l">
              <a:lnSpc>
                <a:spcPct val="120000"/>
              </a:lnSpc>
              <a:spcBef>
                <a:spcPts val="0"/>
              </a:spcBef>
              <a:spcAft>
                <a:spcPts val="0"/>
              </a:spcAft>
              <a:buNone/>
            </a:pPr>
            <a:r>
              <a:rPr lang="en-US" sz="3600">
                <a:solidFill>
                  <a:schemeClr val="accent1"/>
                </a:solidFill>
                <a:latin typeface="Century"/>
                <a:ea typeface="Century"/>
                <a:cs typeface="Century"/>
                <a:sym typeface="Century"/>
              </a:rPr>
              <a:t>RESULTS </a:t>
            </a:r>
            <a:endParaRPr/>
          </a:p>
        </p:txBody>
      </p:sp>
      <p:sp>
        <p:nvSpPr>
          <p:cNvPr id="397" name="Google Shape;397;p61"/>
          <p:cNvSpPr txBox="1"/>
          <p:nvPr>
            <p:ph idx="1" type="body"/>
          </p:nvPr>
        </p:nvSpPr>
        <p:spPr>
          <a:xfrm>
            <a:off x="757788" y="1167175"/>
            <a:ext cx="10676400" cy="838500"/>
          </a:xfrm>
          <a:prstGeom prst="rect">
            <a:avLst/>
          </a:prstGeom>
        </p:spPr>
        <p:txBody>
          <a:bodyPr anchorCtr="0" anchor="ctr" bIns="45700" lIns="91425" spcFirstLastPara="1" rIns="91425" wrap="square" tIns="45700">
            <a:noAutofit/>
          </a:bodyPr>
          <a:lstStyle/>
          <a:p>
            <a:pPr indent="0" lvl="0" marL="0" rtl="0" algn="l">
              <a:lnSpc>
                <a:spcPct val="120000"/>
              </a:lnSpc>
              <a:spcBef>
                <a:spcPts val="0"/>
              </a:spcBef>
              <a:spcAft>
                <a:spcPts val="0"/>
              </a:spcAft>
              <a:buNone/>
            </a:pPr>
            <a:r>
              <a:rPr lang="en-US" sz="2500">
                <a:solidFill>
                  <a:srgbClr val="1155CC"/>
                </a:solidFill>
                <a:latin typeface="Century"/>
                <a:ea typeface="Century"/>
                <a:cs typeface="Century"/>
                <a:sym typeface="Century"/>
              </a:rPr>
              <a:t>These are the comparison between old vs </a:t>
            </a:r>
            <a:r>
              <a:rPr lang="en-US" sz="2500">
                <a:solidFill>
                  <a:srgbClr val="1155CC"/>
                </a:solidFill>
                <a:latin typeface="Century"/>
                <a:ea typeface="Century"/>
                <a:cs typeface="Century"/>
                <a:sym typeface="Century"/>
              </a:rPr>
              <a:t>new approach to QA systems</a:t>
            </a:r>
            <a:endParaRPr sz="2500">
              <a:solidFill>
                <a:srgbClr val="00B050"/>
              </a:solidFill>
              <a:latin typeface="Century"/>
              <a:ea typeface="Century"/>
              <a:cs typeface="Century"/>
              <a:sym typeface="Century"/>
            </a:endParaRPr>
          </a:p>
        </p:txBody>
      </p:sp>
      <p:sp>
        <p:nvSpPr>
          <p:cNvPr id="398" name="Google Shape;398;p6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399" name="Google Shape;399;p61"/>
          <p:cNvGraphicFramePr/>
          <p:nvPr/>
        </p:nvGraphicFramePr>
        <p:xfrm>
          <a:off x="2083886" y="2462663"/>
          <a:ext cx="3000000" cy="3000000"/>
        </p:xfrm>
        <a:graphic>
          <a:graphicData uri="http://schemas.openxmlformats.org/drawingml/2006/table">
            <a:tbl>
              <a:tblPr>
                <a:noFill/>
                <a:tableStyleId>{54838548-9B1C-4FCE-982F-5DF1AD09A8E8}</a:tableStyleId>
              </a:tblPr>
              <a:tblGrid>
                <a:gridCol w="2441550"/>
                <a:gridCol w="2703150"/>
                <a:gridCol w="2879525"/>
              </a:tblGrid>
              <a:tr h="1097250">
                <a:tc>
                  <a:txBody>
                    <a:bodyPr/>
                    <a:lstStyle/>
                    <a:p>
                      <a:pPr indent="0" lvl="0" marL="0" rtl="0" algn="ctr">
                        <a:spcBef>
                          <a:spcPts val="0"/>
                        </a:spcBef>
                        <a:spcAft>
                          <a:spcPts val="0"/>
                        </a:spcAft>
                        <a:buNone/>
                      </a:pPr>
                      <a:r>
                        <a:rPr b="1" lang="en-US" sz="2000">
                          <a:solidFill>
                            <a:srgbClr val="741B47"/>
                          </a:solidFill>
                          <a:latin typeface="Comfortaa"/>
                          <a:ea typeface="Comfortaa"/>
                          <a:cs typeface="Comfortaa"/>
                          <a:sym typeface="Comfortaa"/>
                        </a:rPr>
                        <a:t>Type</a:t>
                      </a:r>
                      <a:endParaRPr b="1" sz="2000">
                        <a:solidFill>
                          <a:srgbClr val="741B47"/>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US" sz="2000">
                          <a:solidFill>
                            <a:srgbClr val="741B47"/>
                          </a:solidFill>
                          <a:latin typeface="Comfortaa"/>
                          <a:ea typeface="Comfortaa"/>
                          <a:cs typeface="Comfortaa"/>
                          <a:sym typeface="Comfortaa"/>
                        </a:rPr>
                        <a:t>Previous Scores</a:t>
                      </a:r>
                      <a:endParaRPr b="1" sz="2000">
                        <a:solidFill>
                          <a:srgbClr val="741B47"/>
                        </a:solidFill>
                        <a:latin typeface="Comfortaa"/>
                        <a:ea typeface="Comfortaa"/>
                        <a:cs typeface="Comfortaa"/>
                        <a:sym typeface="Comfortaa"/>
                      </a:endParaRPr>
                    </a:p>
                    <a:p>
                      <a:pPr indent="0" lvl="0" marL="0" rtl="0" algn="ctr">
                        <a:spcBef>
                          <a:spcPts val="0"/>
                        </a:spcBef>
                        <a:spcAft>
                          <a:spcPts val="0"/>
                        </a:spcAft>
                        <a:buNone/>
                      </a:pPr>
                      <a:r>
                        <a:rPr b="1" lang="en-US" sz="2000">
                          <a:solidFill>
                            <a:srgbClr val="741B47"/>
                          </a:solidFill>
                          <a:latin typeface="Comfortaa"/>
                          <a:ea typeface="Comfortaa"/>
                          <a:cs typeface="Comfortaa"/>
                          <a:sym typeface="Comfortaa"/>
                        </a:rPr>
                        <a:t>(Base Model)</a:t>
                      </a:r>
                      <a:endParaRPr b="1" sz="2000">
                        <a:solidFill>
                          <a:srgbClr val="741B47"/>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US" sz="2000">
                          <a:solidFill>
                            <a:srgbClr val="741B47"/>
                          </a:solidFill>
                          <a:latin typeface="Comfortaa"/>
                          <a:ea typeface="Comfortaa"/>
                          <a:cs typeface="Comfortaa"/>
                          <a:sym typeface="Comfortaa"/>
                        </a:rPr>
                        <a:t>Proposed</a:t>
                      </a:r>
                      <a:r>
                        <a:rPr b="1" lang="en-US" sz="2000">
                          <a:solidFill>
                            <a:srgbClr val="741B47"/>
                          </a:solidFill>
                          <a:latin typeface="Comfortaa"/>
                          <a:ea typeface="Comfortaa"/>
                          <a:cs typeface="Comfortaa"/>
                          <a:sym typeface="Comfortaa"/>
                        </a:rPr>
                        <a:t> Scores</a:t>
                      </a:r>
                      <a:endParaRPr b="1" sz="2000">
                        <a:solidFill>
                          <a:srgbClr val="741B47"/>
                        </a:solidFill>
                        <a:latin typeface="Comfortaa"/>
                        <a:ea typeface="Comfortaa"/>
                        <a:cs typeface="Comfortaa"/>
                        <a:sym typeface="Comfortaa"/>
                      </a:endParaRPr>
                    </a:p>
                    <a:p>
                      <a:pPr indent="0" lvl="0" marL="0" rtl="0" algn="ctr">
                        <a:spcBef>
                          <a:spcPts val="0"/>
                        </a:spcBef>
                        <a:spcAft>
                          <a:spcPts val="0"/>
                        </a:spcAft>
                        <a:buNone/>
                      </a:pPr>
                      <a:r>
                        <a:rPr b="1" lang="en-US" sz="2000">
                          <a:solidFill>
                            <a:srgbClr val="741B47"/>
                          </a:solidFill>
                          <a:latin typeface="Comfortaa"/>
                          <a:ea typeface="Comfortaa"/>
                          <a:cs typeface="Comfortaa"/>
                          <a:sym typeface="Comfortaa"/>
                        </a:rPr>
                        <a:t>(Proposed Model)</a:t>
                      </a:r>
                      <a:endParaRPr b="1" sz="2000">
                        <a:solidFill>
                          <a:srgbClr val="741B47"/>
                        </a:solidFill>
                        <a:latin typeface="Comfortaa"/>
                        <a:ea typeface="Comfortaa"/>
                        <a:cs typeface="Comfortaa"/>
                        <a:sym typeface="Comfortaa"/>
                      </a:endParaRPr>
                    </a:p>
                  </a:txBody>
                  <a:tcPr marT="91425" marB="91425" marR="91425" marL="91425"/>
                </a:tc>
              </a:tr>
              <a:tr h="488100">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Precision </a:t>
                      </a:r>
                      <a:endParaRPr sz="2000">
                        <a:solidFill>
                          <a:srgbClr val="1155CC"/>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0.776</a:t>
                      </a:r>
                      <a:endParaRPr sz="2000">
                        <a:solidFill>
                          <a:srgbClr val="1155CC"/>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0.840</a:t>
                      </a:r>
                      <a:endParaRPr sz="2000">
                        <a:solidFill>
                          <a:srgbClr val="1155CC"/>
                        </a:solidFill>
                        <a:latin typeface="Comfortaa"/>
                        <a:ea typeface="Comfortaa"/>
                        <a:cs typeface="Comfortaa"/>
                        <a:sym typeface="Comfortaa"/>
                      </a:endParaRPr>
                    </a:p>
                  </a:txBody>
                  <a:tcPr marT="91425" marB="91425" marR="91425" marL="91425"/>
                </a:tc>
              </a:tr>
              <a:tr h="488100">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Recall</a:t>
                      </a:r>
                      <a:endParaRPr sz="2000">
                        <a:solidFill>
                          <a:srgbClr val="1155CC"/>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0.5</a:t>
                      </a:r>
                      <a:endParaRPr sz="2000">
                        <a:solidFill>
                          <a:srgbClr val="1155CC"/>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0.719</a:t>
                      </a:r>
                      <a:endParaRPr sz="2000">
                        <a:solidFill>
                          <a:srgbClr val="1155CC"/>
                        </a:solidFill>
                        <a:latin typeface="Comfortaa"/>
                        <a:ea typeface="Comfortaa"/>
                        <a:cs typeface="Comfortaa"/>
                        <a:sym typeface="Comfortaa"/>
                      </a:endParaRPr>
                    </a:p>
                  </a:txBody>
                  <a:tcPr marT="91425" marB="91425" marR="91425" marL="91425"/>
                </a:tc>
              </a:tr>
              <a:tr h="488100">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Corrected</a:t>
                      </a:r>
                      <a:endParaRPr sz="2000">
                        <a:solidFill>
                          <a:srgbClr val="1155CC"/>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0.89</a:t>
                      </a:r>
                      <a:endParaRPr sz="2000">
                        <a:solidFill>
                          <a:srgbClr val="1155CC"/>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0.973</a:t>
                      </a:r>
                      <a:endParaRPr sz="2000">
                        <a:solidFill>
                          <a:srgbClr val="1155CC"/>
                        </a:solidFill>
                        <a:latin typeface="Comfortaa"/>
                        <a:ea typeface="Comfortaa"/>
                        <a:cs typeface="Comfortaa"/>
                        <a:sym typeface="Comfortaa"/>
                      </a:endParaRPr>
                    </a:p>
                  </a:txBody>
                  <a:tcPr marT="91425" marB="91425" marR="91425" marL="91425"/>
                </a:tc>
              </a:tr>
              <a:tr h="488100">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F1-Score</a:t>
                      </a:r>
                      <a:endParaRPr sz="2000">
                        <a:solidFill>
                          <a:srgbClr val="1155CC"/>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0.608</a:t>
                      </a:r>
                      <a:endParaRPr sz="2000">
                        <a:solidFill>
                          <a:srgbClr val="1155CC"/>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0.761</a:t>
                      </a:r>
                      <a:endParaRPr sz="2000">
                        <a:solidFill>
                          <a:srgbClr val="1155CC"/>
                        </a:solidFill>
                        <a:latin typeface="Comfortaa"/>
                        <a:ea typeface="Comfortaa"/>
                        <a:cs typeface="Comfortaa"/>
                        <a:sym typeface="Comfortaa"/>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2" name="Google Shape;172;p35"/>
          <p:cNvSpPr txBox="1"/>
          <p:nvPr/>
        </p:nvSpPr>
        <p:spPr>
          <a:xfrm>
            <a:off x="631825" y="285758"/>
            <a:ext cx="56643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000" u="none" cap="none" strike="noStrike">
                <a:solidFill>
                  <a:schemeClr val="accent1"/>
                </a:solidFill>
                <a:latin typeface="Century"/>
                <a:ea typeface="Century"/>
                <a:cs typeface="Century"/>
                <a:sym typeface="Century"/>
              </a:rPr>
              <a:t>INTRODUCTION </a:t>
            </a:r>
            <a:endParaRPr b="0" i="0" sz="4000" u="none" cap="none" strike="noStrike">
              <a:solidFill>
                <a:schemeClr val="accent1"/>
              </a:solidFill>
              <a:latin typeface="Century"/>
              <a:ea typeface="Century"/>
              <a:cs typeface="Century"/>
              <a:sym typeface="Century"/>
            </a:endParaRPr>
          </a:p>
        </p:txBody>
      </p:sp>
      <p:sp>
        <p:nvSpPr>
          <p:cNvPr id="173" name="Google Shape;173;p35"/>
          <p:cNvSpPr txBox="1"/>
          <p:nvPr>
            <p:ph idx="1" type="body"/>
          </p:nvPr>
        </p:nvSpPr>
        <p:spPr>
          <a:xfrm>
            <a:off x="631825" y="1180450"/>
            <a:ext cx="10579200" cy="5175900"/>
          </a:xfrm>
          <a:prstGeom prst="rect">
            <a:avLst/>
          </a:prstGeom>
          <a:noFill/>
          <a:ln>
            <a:noFill/>
          </a:ln>
        </p:spPr>
        <p:txBody>
          <a:bodyPr anchorCtr="0" anchor="t" bIns="45700" lIns="91425" spcFirstLastPara="1" rIns="91425" wrap="square" tIns="45700">
            <a:noAutofit/>
          </a:bodyPr>
          <a:lstStyle/>
          <a:p>
            <a:pPr indent="-355600" lvl="0" marL="457200" marR="94615" rtl="0" algn="just">
              <a:lnSpc>
                <a:spcPct val="100000"/>
              </a:lnSpc>
              <a:spcBef>
                <a:spcPts val="0"/>
              </a:spcBef>
              <a:spcAft>
                <a:spcPts val="0"/>
              </a:spcAft>
              <a:buSzPts val="2000"/>
              <a:buFont typeface="Verdana"/>
              <a:buChar char="●"/>
            </a:pPr>
            <a:r>
              <a:rPr lang="en-US" sz="2000">
                <a:solidFill>
                  <a:schemeClr val="dk1"/>
                </a:solidFill>
                <a:latin typeface="Verdana"/>
                <a:ea typeface="Verdana"/>
                <a:cs typeface="Verdana"/>
                <a:sym typeface="Verdana"/>
              </a:rPr>
              <a:t>Descriptive Question Answering systems(DQuAS) is a natural language understanding problem, where the goal is to focus on generating effective descriptive answers to the questions based on the context provided.</a:t>
            </a:r>
            <a:endParaRPr sz="3000">
              <a:solidFill>
                <a:schemeClr val="dk1"/>
              </a:solidFill>
              <a:latin typeface="Verdana"/>
              <a:ea typeface="Verdana"/>
              <a:cs typeface="Verdana"/>
              <a:sym typeface="Verdana"/>
            </a:endParaRPr>
          </a:p>
          <a:p>
            <a:pPr indent="0" lvl="0" marL="0" marR="85725" rtl="0" algn="just">
              <a:lnSpc>
                <a:spcPct val="100000"/>
              </a:lnSpc>
              <a:spcBef>
                <a:spcPts val="5"/>
              </a:spcBef>
              <a:spcAft>
                <a:spcPts val="0"/>
              </a:spcAft>
              <a:buNone/>
            </a:pPr>
            <a:r>
              <a:t/>
            </a:r>
            <a:endParaRPr sz="2000" strike="sngStrike">
              <a:solidFill>
                <a:schemeClr val="dk1"/>
              </a:solidFill>
              <a:latin typeface="Verdana"/>
              <a:ea typeface="Verdana"/>
              <a:cs typeface="Verdana"/>
              <a:sym typeface="Verdana"/>
            </a:endParaRPr>
          </a:p>
          <a:p>
            <a:pPr indent="-355600" lvl="0" marL="457200" marR="85725" rtl="0" algn="just">
              <a:lnSpc>
                <a:spcPct val="100000"/>
              </a:lnSpc>
              <a:spcBef>
                <a:spcPts val="5"/>
              </a:spcBef>
              <a:spcAft>
                <a:spcPts val="0"/>
              </a:spcAft>
              <a:buSzPts val="2000"/>
              <a:buFont typeface="Verdana"/>
              <a:buChar char="●"/>
            </a:pPr>
            <a:r>
              <a:rPr lang="en-US" sz="2000">
                <a:solidFill>
                  <a:schemeClr val="dk1"/>
                </a:solidFill>
                <a:latin typeface="Verdana"/>
                <a:ea typeface="Verdana"/>
                <a:cs typeface="Verdana"/>
                <a:sym typeface="Verdana"/>
              </a:rPr>
              <a:t>DQuAS is developed by applying transfer learning approach, by using BERT model as the base and fine-tuning it on the SQuAD dataset to effectively work on question answering task.</a:t>
            </a:r>
            <a:endParaRPr sz="2000">
              <a:solidFill>
                <a:schemeClr val="dk1"/>
              </a:solidFill>
              <a:latin typeface="Verdana"/>
              <a:ea typeface="Verdana"/>
              <a:cs typeface="Verdana"/>
              <a:sym typeface="Verdana"/>
            </a:endParaRPr>
          </a:p>
          <a:p>
            <a:pPr indent="0" lvl="0" marL="457200" marR="85725" rtl="0" algn="just">
              <a:lnSpc>
                <a:spcPct val="100000"/>
              </a:lnSpc>
              <a:spcBef>
                <a:spcPts val="5"/>
              </a:spcBef>
              <a:spcAft>
                <a:spcPts val="0"/>
              </a:spcAft>
              <a:buNone/>
            </a:pPr>
            <a:r>
              <a:t/>
            </a:r>
            <a:endParaRPr sz="2000">
              <a:solidFill>
                <a:schemeClr val="dk1"/>
              </a:solidFill>
              <a:latin typeface="Verdana"/>
              <a:ea typeface="Verdana"/>
              <a:cs typeface="Verdana"/>
              <a:sym typeface="Verdana"/>
            </a:endParaRPr>
          </a:p>
          <a:p>
            <a:pPr indent="-355600" lvl="0" marL="457200" marR="85725" rtl="0" algn="just">
              <a:lnSpc>
                <a:spcPct val="100000"/>
              </a:lnSpc>
              <a:spcBef>
                <a:spcPts val="5"/>
              </a:spcBef>
              <a:spcAft>
                <a:spcPts val="0"/>
              </a:spcAft>
              <a:buSzPts val="2000"/>
              <a:buFont typeface="Verdana"/>
              <a:buChar char="●"/>
            </a:pPr>
            <a:r>
              <a:rPr lang="en-US" sz="2000">
                <a:solidFill>
                  <a:schemeClr val="dk1"/>
                </a:solidFill>
                <a:latin typeface="Verdana"/>
                <a:ea typeface="Verdana"/>
                <a:cs typeface="Verdana"/>
                <a:sym typeface="Verdana"/>
              </a:rPr>
              <a:t>The main motivation behind using  transfer learning approach is to skip the computationally expensive training process.   </a:t>
            </a:r>
            <a:endParaRPr sz="2000">
              <a:solidFill>
                <a:schemeClr val="dk1"/>
              </a:solidFill>
              <a:latin typeface="Verdana"/>
              <a:ea typeface="Verdana"/>
              <a:cs typeface="Verdana"/>
              <a:sym typeface="Verdana"/>
            </a:endParaRPr>
          </a:p>
          <a:p>
            <a:pPr indent="0" lvl="0" marL="457200" marR="85725" rtl="0" algn="just">
              <a:lnSpc>
                <a:spcPct val="100000"/>
              </a:lnSpc>
              <a:spcBef>
                <a:spcPts val="5"/>
              </a:spcBef>
              <a:spcAft>
                <a:spcPts val="0"/>
              </a:spcAft>
              <a:buNone/>
            </a:pPr>
            <a:r>
              <a:t/>
            </a:r>
            <a:endParaRPr sz="2000">
              <a:solidFill>
                <a:schemeClr val="dk1"/>
              </a:solidFill>
              <a:latin typeface="Verdana"/>
              <a:ea typeface="Verdana"/>
              <a:cs typeface="Verdana"/>
              <a:sym typeface="Verdana"/>
            </a:endParaRPr>
          </a:p>
          <a:p>
            <a:pPr indent="-355600" lvl="0" marL="457200" marR="85725" rtl="0" algn="just">
              <a:lnSpc>
                <a:spcPct val="100000"/>
              </a:lnSpc>
              <a:spcBef>
                <a:spcPts val="5"/>
              </a:spcBef>
              <a:spcAft>
                <a:spcPts val="0"/>
              </a:spcAft>
              <a:buSzPts val="2000"/>
              <a:buFont typeface="Verdana"/>
              <a:buChar char="●"/>
            </a:pPr>
            <a:r>
              <a:rPr lang="en-US" sz="2000">
                <a:solidFill>
                  <a:schemeClr val="dk1"/>
                </a:solidFill>
                <a:latin typeface="Verdana"/>
                <a:ea typeface="Verdana"/>
                <a:cs typeface="Verdana"/>
                <a:sym typeface="Verdana"/>
              </a:rPr>
              <a:t>The system effectively handles user query and document and generates descriptive answer. </a:t>
            </a:r>
            <a:endParaRPr sz="2000">
              <a:solidFill>
                <a:schemeClr val="dk1"/>
              </a:solidFill>
            </a:endParaRPr>
          </a:p>
          <a:p>
            <a:pPr indent="0" lvl="0" marL="0" rtl="0" algn="l">
              <a:lnSpc>
                <a:spcPct val="90000"/>
              </a:lnSpc>
              <a:spcBef>
                <a:spcPts val="0"/>
              </a:spcBef>
              <a:spcAft>
                <a:spcPts val="0"/>
              </a:spcAft>
              <a:buNone/>
            </a:pPr>
            <a:r>
              <a:t/>
            </a:r>
            <a:endParaRPr/>
          </a:p>
          <a:p>
            <a:pPr indent="0" lvl="0" marL="0" rtl="0" algn="l">
              <a:lnSpc>
                <a:spcPct val="90000"/>
              </a:lnSpc>
              <a:spcBef>
                <a:spcPts val="2100"/>
              </a:spcBef>
              <a:spcAft>
                <a:spcPts val="0"/>
              </a:spcAft>
              <a:buNone/>
            </a:pPr>
            <a:r>
              <a:t/>
            </a:r>
            <a:endParaRPr/>
          </a:p>
          <a:p>
            <a:pPr indent="-50800" lvl="0" marL="228600" rtl="0" algn="l">
              <a:lnSpc>
                <a:spcPct val="90000"/>
              </a:lnSpc>
              <a:spcBef>
                <a:spcPts val="2100"/>
              </a:spcBef>
              <a:spcAft>
                <a:spcPts val="210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2"/>
          <p:cNvSpPr txBox="1"/>
          <p:nvPr>
            <p:ph type="title"/>
          </p:nvPr>
        </p:nvSpPr>
        <p:spPr>
          <a:xfrm>
            <a:off x="677325" y="377350"/>
            <a:ext cx="10676400" cy="1364400"/>
          </a:xfrm>
          <a:prstGeom prst="rect">
            <a:avLst/>
          </a:prstGeom>
        </p:spPr>
        <p:txBody>
          <a:bodyPr anchorCtr="0" anchor="ctr" bIns="45700" lIns="91425" spcFirstLastPara="1" rIns="91425" wrap="square" tIns="45700">
            <a:noAutofit/>
          </a:bodyPr>
          <a:lstStyle/>
          <a:p>
            <a:pPr indent="0" lvl="0" marL="0" rtl="0" algn="l">
              <a:lnSpc>
                <a:spcPct val="120000"/>
              </a:lnSpc>
              <a:spcBef>
                <a:spcPts val="0"/>
              </a:spcBef>
              <a:spcAft>
                <a:spcPts val="0"/>
              </a:spcAft>
              <a:buNone/>
            </a:pPr>
            <a:r>
              <a:rPr lang="en-US" sz="3600">
                <a:solidFill>
                  <a:schemeClr val="accent1"/>
                </a:solidFill>
                <a:latin typeface="Century"/>
                <a:ea typeface="Century"/>
                <a:cs typeface="Century"/>
                <a:sym typeface="Century"/>
              </a:rPr>
              <a:t>RESULTS- Descriptive Answer Evaluation:</a:t>
            </a:r>
            <a:endParaRPr/>
          </a:p>
        </p:txBody>
      </p:sp>
      <p:sp>
        <p:nvSpPr>
          <p:cNvPr id="406" name="Google Shape;406;p62"/>
          <p:cNvSpPr txBox="1"/>
          <p:nvPr>
            <p:ph idx="1" type="body"/>
          </p:nvPr>
        </p:nvSpPr>
        <p:spPr>
          <a:xfrm>
            <a:off x="757800" y="1423300"/>
            <a:ext cx="10676400" cy="838500"/>
          </a:xfrm>
          <a:prstGeom prst="rect">
            <a:avLst/>
          </a:prstGeom>
        </p:spPr>
        <p:txBody>
          <a:bodyPr anchorCtr="0" anchor="ctr" bIns="45700" lIns="91425" spcFirstLastPara="1" rIns="91425" wrap="square" tIns="45700">
            <a:noAutofit/>
          </a:bodyPr>
          <a:lstStyle/>
          <a:p>
            <a:pPr indent="0" lvl="0" marL="0" rtl="0" algn="l">
              <a:lnSpc>
                <a:spcPct val="120000"/>
              </a:lnSpc>
              <a:spcBef>
                <a:spcPts val="0"/>
              </a:spcBef>
              <a:spcAft>
                <a:spcPts val="0"/>
              </a:spcAft>
              <a:buNone/>
            </a:pPr>
            <a:r>
              <a:rPr lang="en-US" sz="2500">
                <a:solidFill>
                  <a:srgbClr val="1155CC"/>
                </a:solidFill>
                <a:latin typeface="Century"/>
                <a:ea typeface="Century"/>
                <a:cs typeface="Century"/>
                <a:sym typeface="Century"/>
              </a:rPr>
              <a:t>Phase 1 :</a:t>
            </a:r>
            <a:r>
              <a:rPr lang="en-US" sz="2500">
                <a:solidFill>
                  <a:srgbClr val="00B050"/>
                </a:solidFill>
                <a:latin typeface="Century"/>
                <a:ea typeface="Century"/>
                <a:cs typeface="Century"/>
                <a:sym typeface="Century"/>
              </a:rPr>
              <a:t> 60 wikipedia articles with 2 questions each</a:t>
            </a:r>
            <a:endParaRPr sz="2500">
              <a:solidFill>
                <a:srgbClr val="00B050"/>
              </a:solidFill>
              <a:latin typeface="Century"/>
              <a:ea typeface="Century"/>
              <a:cs typeface="Century"/>
              <a:sym typeface="Century"/>
            </a:endParaRPr>
          </a:p>
        </p:txBody>
      </p:sp>
      <p:sp>
        <p:nvSpPr>
          <p:cNvPr id="407" name="Google Shape;407;p6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408" name="Google Shape;408;p62"/>
          <p:cNvGraphicFramePr/>
          <p:nvPr/>
        </p:nvGraphicFramePr>
        <p:xfrm>
          <a:off x="1068499" y="2319788"/>
          <a:ext cx="3000000" cy="3000000"/>
        </p:xfrm>
        <a:graphic>
          <a:graphicData uri="http://schemas.openxmlformats.org/drawingml/2006/table">
            <a:tbl>
              <a:tblPr>
                <a:noFill/>
                <a:tableStyleId>{54838548-9B1C-4FCE-982F-5DF1AD09A8E8}</a:tableStyleId>
              </a:tblPr>
              <a:tblGrid>
                <a:gridCol w="1704425"/>
                <a:gridCol w="1704425"/>
                <a:gridCol w="1704425"/>
              </a:tblGrid>
              <a:tr h="723800">
                <a:tc>
                  <a:txBody>
                    <a:bodyPr/>
                    <a:lstStyle/>
                    <a:p>
                      <a:pPr indent="0" lvl="0" marL="0" rtl="0" algn="ctr">
                        <a:spcBef>
                          <a:spcPts val="0"/>
                        </a:spcBef>
                        <a:spcAft>
                          <a:spcPts val="0"/>
                        </a:spcAft>
                        <a:buNone/>
                      </a:pPr>
                      <a:r>
                        <a:rPr b="1" lang="en-US" sz="2000">
                          <a:solidFill>
                            <a:srgbClr val="741B47"/>
                          </a:solidFill>
                          <a:latin typeface="Comfortaa"/>
                          <a:ea typeface="Comfortaa"/>
                          <a:cs typeface="Comfortaa"/>
                          <a:sym typeface="Comfortaa"/>
                        </a:rPr>
                        <a:t>Avg. Score(S) Range</a:t>
                      </a:r>
                      <a:endParaRPr b="1" sz="2000">
                        <a:solidFill>
                          <a:srgbClr val="741B47"/>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US" sz="2000">
                          <a:solidFill>
                            <a:srgbClr val="741B47"/>
                          </a:solidFill>
                          <a:latin typeface="Comfortaa"/>
                          <a:ea typeface="Comfortaa"/>
                          <a:cs typeface="Comfortaa"/>
                          <a:sym typeface="Comfortaa"/>
                        </a:rPr>
                        <a:t>No. of Questions</a:t>
                      </a:r>
                      <a:endParaRPr b="1" sz="2000">
                        <a:solidFill>
                          <a:srgbClr val="741B47"/>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US" sz="2000">
                          <a:solidFill>
                            <a:srgbClr val="741B47"/>
                          </a:solidFill>
                          <a:latin typeface="Comfortaa"/>
                          <a:ea typeface="Comfortaa"/>
                          <a:cs typeface="Comfortaa"/>
                          <a:sym typeface="Comfortaa"/>
                        </a:rPr>
                        <a:t>Percentage</a:t>
                      </a:r>
                      <a:endParaRPr b="1" sz="2000">
                        <a:solidFill>
                          <a:srgbClr val="741B47"/>
                        </a:solidFill>
                        <a:latin typeface="Comfortaa"/>
                        <a:ea typeface="Comfortaa"/>
                        <a:cs typeface="Comfortaa"/>
                        <a:sym typeface="Comfortaa"/>
                      </a:endParaRPr>
                    </a:p>
                  </a:txBody>
                  <a:tcPr marT="91425" marB="91425" marR="91425" marL="91425"/>
                </a:tc>
              </a:tr>
              <a:tr h="488100">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S &gt;= 9</a:t>
                      </a:r>
                      <a:endParaRPr sz="2000">
                        <a:solidFill>
                          <a:srgbClr val="1155CC"/>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12</a:t>
                      </a:r>
                      <a:endParaRPr sz="2000">
                        <a:solidFill>
                          <a:srgbClr val="1155CC"/>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10%</a:t>
                      </a:r>
                      <a:endParaRPr sz="2000">
                        <a:solidFill>
                          <a:srgbClr val="1155CC"/>
                        </a:solidFill>
                        <a:latin typeface="Comfortaa"/>
                        <a:ea typeface="Comfortaa"/>
                        <a:cs typeface="Comfortaa"/>
                        <a:sym typeface="Comfortaa"/>
                      </a:endParaRPr>
                    </a:p>
                  </a:txBody>
                  <a:tcPr marT="91425" marB="91425" marR="91425" marL="91425"/>
                </a:tc>
              </a:tr>
              <a:tr h="488100">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9 &gt; S &gt;= 8</a:t>
                      </a:r>
                      <a:endParaRPr sz="2000">
                        <a:solidFill>
                          <a:srgbClr val="1155CC"/>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46</a:t>
                      </a:r>
                      <a:endParaRPr sz="2000">
                        <a:solidFill>
                          <a:srgbClr val="1155CC"/>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38.33%</a:t>
                      </a:r>
                      <a:endParaRPr sz="2000">
                        <a:solidFill>
                          <a:srgbClr val="1155CC"/>
                        </a:solidFill>
                        <a:latin typeface="Comfortaa"/>
                        <a:ea typeface="Comfortaa"/>
                        <a:cs typeface="Comfortaa"/>
                        <a:sym typeface="Comfortaa"/>
                      </a:endParaRPr>
                    </a:p>
                  </a:txBody>
                  <a:tcPr marT="91425" marB="91425" marR="91425" marL="91425"/>
                </a:tc>
              </a:tr>
              <a:tr h="488100">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8 &gt; S &gt;=7 </a:t>
                      </a:r>
                      <a:endParaRPr sz="2000">
                        <a:solidFill>
                          <a:srgbClr val="1155CC"/>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40</a:t>
                      </a:r>
                      <a:endParaRPr sz="2000">
                        <a:solidFill>
                          <a:srgbClr val="1155CC"/>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33.33%</a:t>
                      </a:r>
                      <a:endParaRPr sz="2000">
                        <a:solidFill>
                          <a:srgbClr val="1155CC"/>
                        </a:solidFill>
                        <a:latin typeface="Comfortaa"/>
                        <a:ea typeface="Comfortaa"/>
                        <a:cs typeface="Comfortaa"/>
                        <a:sym typeface="Comfortaa"/>
                      </a:endParaRPr>
                    </a:p>
                  </a:txBody>
                  <a:tcPr marT="91425" marB="91425" marR="91425" marL="91425"/>
                </a:tc>
              </a:tr>
              <a:tr h="488100">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7 &gt; S</a:t>
                      </a:r>
                      <a:endParaRPr sz="2000">
                        <a:solidFill>
                          <a:srgbClr val="1155CC"/>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22</a:t>
                      </a:r>
                      <a:endParaRPr sz="2000">
                        <a:solidFill>
                          <a:srgbClr val="1155CC"/>
                        </a:solidFill>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lang="en-US" sz="2000">
                          <a:solidFill>
                            <a:srgbClr val="1155CC"/>
                          </a:solidFill>
                          <a:latin typeface="Comfortaa"/>
                          <a:ea typeface="Comfortaa"/>
                          <a:cs typeface="Comfortaa"/>
                          <a:sym typeface="Comfortaa"/>
                        </a:rPr>
                        <a:t>18.33%</a:t>
                      </a:r>
                      <a:endParaRPr sz="2000">
                        <a:solidFill>
                          <a:srgbClr val="1155CC"/>
                        </a:solidFill>
                        <a:latin typeface="Comfortaa"/>
                        <a:ea typeface="Comfortaa"/>
                        <a:cs typeface="Comfortaa"/>
                        <a:sym typeface="Comfortaa"/>
                      </a:endParaRPr>
                    </a:p>
                  </a:txBody>
                  <a:tcPr marT="91425" marB="91425" marR="91425" marL="91425"/>
                </a:tc>
              </a:tr>
            </a:tbl>
          </a:graphicData>
        </a:graphic>
      </p:graphicFrame>
      <p:sp>
        <p:nvSpPr>
          <p:cNvPr id="409" name="Google Shape;409;p62"/>
          <p:cNvSpPr txBox="1"/>
          <p:nvPr/>
        </p:nvSpPr>
        <p:spPr>
          <a:xfrm>
            <a:off x="757800" y="5603000"/>
            <a:ext cx="8351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Evaluation Spreadsheet link : </a:t>
            </a:r>
            <a:r>
              <a:rPr lang="en-US" u="sng">
                <a:solidFill>
                  <a:schemeClr val="hlink"/>
                </a:solidFill>
                <a:hlinkClick r:id="rId3"/>
              </a:rPr>
              <a:t>https://docs.google.com/spreadsheets/d/1gWAxiFCPudAzwYlvtbM45I2pVPB1KHM7lpJkZl-uFJo/edit?usp=sharing</a:t>
            </a:r>
            <a:endParaRPr>
              <a:solidFill>
                <a:srgbClr val="0000FF"/>
              </a:solidFill>
            </a:endParaRPr>
          </a:p>
        </p:txBody>
      </p:sp>
      <p:sp>
        <p:nvSpPr>
          <p:cNvPr id="410" name="Google Shape;410;p62"/>
          <p:cNvSpPr txBox="1"/>
          <p:nvPr/>
        </p:nvSpPr>
        <p:spPr>
          <a:xfrm>
            <a:off x="7046475" y="2334325"/>
            <a:ext cx="4307400" cy="270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00">
              <a:solidFill>
                <a:schemeClr val="dk1"/>
              </a:solidFill>
              <a:latin typeface="Comfortaa"/>
              <a:ea typeface="Comfortaa"/>
              <a:cs typeface="Comfortaa"/>
              <a:sym typeface="Comfortaa"/>
            </a:endParaRPr>
          </a:p>
          <a:p>
            <a:pPr indent="-349250" lvl="0" marL="457200" rtl="0" algn="l">
              <a:spcBef>
                <a:spcPts val="0"/>
              </a:spcBef>
              <a:spcAft>
                <a:spcPts val="0"/>
              </a:spcAft>
              <a:buClr>
                <a:schemeClr val="dk1"/>
              </a:buClr>
              <a:buSzPts val="1900"/>
              <a:buFont typeface="Comfortaa"/>
              <a:buChar char="●"/>
            </a:pPr>
            <a:r>
              <a:rPr b="1" lang="en-US" sz="1900">
                <a:solidFill>
                  <a:schemeClr val="dk1"/>
                </a:solidFill>
                <a:latin typeface="Comfortaa"/>
                <a:ea typeface="Comfortaa"/>
                <a:cs typeface="Comfortaa"/>
                <a:sym typeface="Comfortaa"/>
              </a:rPr>
              <a:t>Highest avg. score scored by any answer is </a:t>
            </a:r>
            <a:r>
              <a:rPr b="1" lang="en-US" sz="1900">
                <a:solidFill>
                  <a:srgbClr val="0000FF"/>
                </a:solidFill>
                <a:latin typeface="Comfortaa"/>
                <a:ea typeface="Comfortaa"/>
                <a:cs typeface="Comfortaa"/>
                <a:sym typeface="Comfortaa"/>
              </a:rPr>
              <a:t>9.875</a:t>
            </a:r>
            <a:endParaRPr b="1" sz="1900">
              <a:solidFill>
                <a:srgbClr val="0000FF"/>
              </a:solidFill>
              <a:latin typeface="Comfortaa"/>
              <a:ea typeface="Comfortaa"/>
              <a:cs typeface="Comfortaa"/>
              <a:sym typeface="Comfortaa"/>
            </a:endParaRPr>
          </a:p>
          <a:p>
            <a:pPr indent="-349250" lvl="0" marL="457200" rtl="0" algn="l">
              <a:spcBef>
                <a:spcPts val="1000"/>
              </a:spcBef>
              <a:spcAft>
                <a:spcPts val="0"/>
              </a:spcAft>
              <a:buClr>
                <a:schemeClr val="dk1"/>
              </a:buClr>
              <a:buSzPts val="1900"/>
              <a:buFont typeface="Comfortaa"/>
              <a:buChar char="●"/>
            </a:pPr>
            <a:r>
              <a:rPr b="1" lang="en-US" sz="1900">
                <a:solidFill>
                  <a:schemeClr val="dk1"/>
                </a:solidFill>
                <a:latin typeface="Comfortaa"/>
                <a:ea typeface="Comfortaa"/>
                <a:cs typeface="Comfortaa"/>
                <a:sym typeface="Comfortaa"/>
              </a:rPr>
              <a:t>Lowest avg. score scored by any answer is </a:t>
            </a:r>
            <a:r>
              <a:rPr b="1" lang="en-US" sz="1900">
                <a:solidFill>
                  <a:srgbClr val="0000FF"/>
                </a:solidFill>
                <a:latin typeface="Comfortaa"/>
                <a:ea typeface="Comfortaa"/>
                <a:cs typeface="Comfortaa"/>
                <a:sym typeface="Comfortaa"/>
              </a:rPr>
              <a:t>4.5</a:t>
            </a:r>
            <a:endParaRPr b="1" sz="1900">
              <a:solidFill>
                <a:srgbClr val="0000FF"/>
              </a:solidFill>
              <a:latin typeface="Comfortaa"/>
              <a:ea typeface="Comfortaa"/>
              <a:cs typeface="Comfortaa"/>
              <a:sym typeface="Comfortaa"/>
            </a:endParaRPr>
          </a:p>
          <a:p>
            <a:pPr indent="-349250" lvl="0" marL="457200" rtl="0" algn="l">
              <a:spcBef>
                <a:spcPts val="1000"/>
              </a:spcBef>
              <a:spcAft>
                <a:spcPts val="0"/>
              </a:spcAft>
              <a:buClr>
                <a:schemeClr val="dk1"/>
              </a:buClr>
              <a:buSzPts val="1900"/>
              <a:buFont typeface="Comfortaa"/>
              <a:buChar char="●"/>
            </a:pPr>
            <a:r>
              <a:rPr b="1" lang="en-US" sz="1900">
                <a:solidFill>
                  <a:schemeClr val="dk1"/>
                </a:solidFill>
                <a:latin typeface="Comfortaa"/>
                <a:ea typeface="Comfortaa"/>
                <a:cs typeface="Comfortaa"/>
                <a:sym typeface="Comfortaa"/>
              </a:rPr>
              <a:t>Average of overall Evaluation is </a:t>
            </a:r>
            <a:r>
              <a:rPr b="1" lang="en-US" sz="1900">
                <a:solidFill>
                  <a:srgbClr val="0000FF"/>
                </a:solidFill>
                <a:latin typeface="Comfortaa"/>
                <a:ea typeface="Comfortaa"/>
                <a:cs typeface="Comfortaa"/>
                <a:sym typeface="Comfortaa"/>
              </a:rPr>
              <a:t>7.9</a:t>
            </a:r>
            <a:endParaRPr b="1" sz="1900">
              <a:solidFill>
                <a:srgbClr val="0000FF"/>
              </a:solidFill>
              <a:latin typeface="Comfortaa"/>
              <a:ea typeface="Comfortaa"/>
              <a:cs typeface="Comfortaa"/>
              <a:sym typeface="Comfortaa"/>
            </a:endParaRPr>
          </a:p>
          <a:p>
            <a:pPr indent="0" lvl="0" marL="0" rtl="0" algn="l">
              <a:spcBef>
                <a:spcPts val="0"/>
              </a:spcBef>
              <a:spcAft>
                <a:spcPts val="0"/>
              </a:spcAft>
              <a:buNone/>
            </a:pPr>
            <a:r>
              <a:t/>
            </a:r>
            <a:endParaRPr b="1">
              <a:latin typeface="Comfortaa"/>
              <a:ea typeface="Comfortaa"/>
              <a:cs typeface="Comfortaa"/>
              <a:sym typeface="Comforta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3"/>
          <p:cNvSpPr txBox="1"/>
          <p:nvPr>
            <p:ph type="title"/>
          </p:nvPr>
        </p:nvSpPr>
        <p:spPr>
          <a:xfrm>
            <a:off x="677335" y="453100"/>
            <a:ext cx="8596800" cy="897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entury"/>
              <a:buNone/>
            </a:pPr>
            <a:r>
              <a:rPr lang="en-US" sz="4000">
                <a:solidFill>
                  <a:schemeClr val="accent1"/>
                </a:solidFill>
                <a:latin typeface="Century"/>
                <a:ea typeface="Century"/>
                <a:cs typeface="Century"/>
                <a:sym typeface="Century"/>
              </a:rPr>
              <a:t>Conclusion and Future Scope</a:t>
            </a:r>
            <a:endParaRPr sz="4000">
              <a:solidFill>
                <a:schemeClr val="accent1"/>
              </a:solidFill>
              <a:latin typeface="Century"/>
              <a:ea typeface="Century"/>
              <a:cs typeface="Century"/>
              <a:sym typeface="Century"/>
            </a:endParaRPr>
          </a:p>
        </p:txBody>
      </p:sp>
      <p:sp>
        <p:nvSpPr>
          <p:cNvPr id="417" name="Google Shape;417;p6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418" name="Google Shape;418;p63"/>
          <p:cNvSpPr txBox="1"/>
          <p:nvPr>
            <p:ph idx="1" type="body"/>
          </p:nvPr>
        </p:nvSpPr>
        <p:spPr>
          <a:xfrm>
            <a:off x="677325" y="1507200"/>
            <a:ext cx="10909800" cy="4452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n-US">
                <a:solidFill>
                  <a:srgbClr val="000000"/>
                </a:solidFill>
              </a:rPr>
              <a:t>Conclusion:</a:t>
            </a:r>
            <a:endParaRPr b="1">
              <a:solidFill>
                <a:srgbClr val="000000"/>
              </a:solidFill>
            </a:endParaRPr>
          </a:p>
          <a:p>
            <a:pPr indent="-342900" lvl="0" marL="457200" rtl="0" algn="l">
              <a:lnSpc>
                <a:spcPct val="90000"/>
              </a:lnSpc>
              <a:spcBef>
                <a:spcPts val="2100"/>
              </a:spcBef>
              <a:spcAft>
                <a:spcPts val="0"/>
              </a:spcAft>
              <a:buClr>
                <a:srgbClr val="000000"/>
              </a:buClr>
              <a:buSzPts val="1800"/>
              <a:buChar char="●"/>
            </a:pPr>
            <a:r>
              <a:rPr lang="en-US">
                <a:solidFill>
                  <a:srgbClr val="000000"/>
                </a:solidFill>
              </a:rPr>
              <a:t>We described the need of Descriptive Question Answering systems</a:t>
            </a:r>
            <a:endParaRPr>
              <a:solidFill>
                <a:srgbClr val="000000"/>
              </a:solidFill>
            </a:endParaRPr>
          </a:p>
          <a:p>
            <a:pPr indent="-342900" lvl="0" marL="457200" rtl="0" algn="l">
              <a:lnSpc>
                <a:spcPct val="90000"/>
              </a:lnSpc>
              <a:spcBef>
                <a:spcPts val="0"/>
              </a:spcBef>
              <a:spcAft>
                <a:spcPts val="0"/>
              </a:spcAft>
              <a:buClr>
                <a:srgbClr val="000000"/>
              </a:buClr>
              <a:buSzPts val="1800"/>
              <a:buChar char="●"/>
            </a:pPr>
            <a:r>
              <a:rPr lang="en-US">
                <a:solidFill>
                  <a:srgbClr val="000000"/>
                </a:solidFill>
              </a:rPr>
              <a:t>How The proposed system improves the overall performance of stand-alone BERT</a:t>
            </a:r>
            <a:endParaRPr>
              <a:solidFill>
                <a:srgbClr val="000000"/>
              </a:solidFill>
            </a:endParaRPr>
          </a:p>
          <a:p>
            <a:pPr indent="-342900" lvl="0" marL="457200" rtl="0" algn="l">
              <a:lnSpc>
                <a:spcPct val="90000"/>
              </a:lnSpc>
              <a:spcBef>
                <a:spcPts val="0"/>
              </a:spcBef>
              <a:spcAft>
                <a:spcPts val="0"/>
              </a:spcAft>
              <a:buClr>
                <a:srgbClr val="000000"/>
              </a:buClr>
              <a:buSzPts val="1800"/>
              <a:buChar char="●"/>
            </a:pPr>
            <a:r>
              <a:rPr lang="en-US">
                <a:solidFill>
                  <a:srgbClr val="000000"/>
                </a:solidFill>
              </a:rPr>
              <a:t>Came up with the human-based Evaluation of the descriptive answers.</a:t>
            </a:r>
            <a:endParaRPr>
              <a:solidFill>
                <a:srgbClr val="000000"/>
              </a:solidFill>
            </a:endParaRPr>
          </a:p>
          <a:p>
            <a:pPr indent="0" lvl="0" marL="0" rtl="0" algn="l">
              <a:lnSpc>
                <a:spcPct val="90000"/>
              </a:lnSpc>
              <a:spcBef>
                <a:spcPts val="2100"/>
              </a:spcBef>
              <a:spcAft>
                <a:spcPts val="0"/>
              </a:spcAft>
              <a:buNone/>
            </a:pPr>
            <a:r>
              <a:rPr b="1" lang="en-US">
                <a:solidFill>
                  <a:srgbClr val="000000"/>
                </a:solidFill>
              </a:rPr>
              <a:t>Future Scope:</a:t>
            </a:r>
            <a:endParaRPr b="1">
              <a:solidFill>
                <a:srgbClr val="000000"/>
              </a:solidFill>
            </a:endParaRPr>
          </a:p>
          <a:p>
            <a:pPr indent="-342900" lvl="0" marL="457200" rtl="0" algn="l">
              <a:lnSpc>
                <a:spcPct val="90000"/>
              </a:lnSpc>
              <a:spcBef>
                <a:spcPts val="2100"/>
              </a:spcBef>
              <a:spcAft>
                <a:spcPts val="0"/>
              </a:spcAft>
              <a:buClr>
                <a:srgbClr val="000000"/>
              </a:buClr>
              <a:buSzPts val="1800"/>
              <a:buChar char="●"/>
            </a:pPr>
            <a:r>
              <a:rPr lang="en-US">
                <a:solidFill>
                  <a:srgbClr val="000000"/>
                </a:solidFill>
              </a:rPr>
              <a:t>Currently, we are providing the text document/url of the context along with question, so we can further improve it by searching the relevant document on its own. We can use search engines to extract relevant documents(Top ranked documents) and implement the system.</a:t>
            </a:r>
            <a:endParaRPr>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4"/>
          <p:cNvSpPr txBox="1"/>
          <p:nvPr>
            <p:ph type="title"/>
          </p:nvPr>
        </p:nvSpPr>
        <p:spPr>
          <a:xfrm>
            <a:off x="677334" y="321734"/>
            <a:ext cx="10676400" cy="846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entury"/>
              <a:buNone/>
            </a:pPr>
            <a:r>
              <a:rPr lang="en-US" sz="4000">
                <a:solidFill>
                  <a:schemeClr val="accent1"/>
                </a:solidFill>
                <a:latin typeface="Century"/>
                <a:ea typeface="Century"/>
                <a:cs typeface="Century"/>
                <a:sym typeface="Century"/>
              </a:rPr>
              <a:t>REFERENCES</a:t>
            </a:r>
            <a:endParaRPr sz="4000">
              <a:solidFill>
                <a:schemeClr val="accent1"/>
              </a:solidFill>
              <a:latin typeface="Century"/>
              <a:ea typeface="Century"/>
              <a:cs typeface="Century"/>
              <a:sym typeface="Century"/>
            </a:endParaRPr>
          </a:p>
        </p:txBody>
      </p:sp>
      <p:sp>
        <p:nvSpPr>
          <p:cNvPr id="425" name="Google Shape;425;p64"/>
          <p:cNvSpPr txBox="1"/>
          <p:nvPr>
            <p:ph idx="1" type="body"/>
          </p:nvPr>
        </p:nvSpPr>
        <p:spPr>
          <a:xfrm>
            <a:off x="838200" y="1634300"/>
            <a:ext cx="10676400" cy="4904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US" sz="1500"/>
              <a:t>[1] B. Green, Jr., A. Wolf, K. Laughery and C. Chomsky,  "Baseball, an Automatic Question-Answerer," in Managing Requirements Knowledge, International Workshop on, LOS ANGELES, 1961 pp. 219.  doi: 10.1109/AFIPS.1961.20 url:   https://doi.ieeecomputersociety.org/10.1109/AFIPS.1961.20</a:t>
            </a:r>
            <a:endParaRPr sz="1500"/>
          </a:p>
          <a:p>
            <a:pPr indent="0" lvl="0" marL="0" rtl="0" algn="l">
              <a:lnSpc>
                <a:spcPct val="90000"/>
              </a:lnSpc>
              <a:spcBef>
                <a:spcPts val="1000"/>
              </a:spcBef>
              <a:spcAft>
                <a:spcPts val="0"/>
              </a:spcAft>
              <a:buClr>
                <a:schemeClr val="dk1"/>
              </a:buClr>
              <a:buSzPts val="1100"/>
              <a:buFont typeface="Arial"/>
              <a:buNone/>
            </a:pPr>
            <a:r>
              <a:rPr lang="en-US" sz="1500"/>
              <a:t>[2] Wang, Auer J., R. Parasuraman, I. Zubarev, D. Brandyberry, and M.P. Harper. 2000.A Question Answering System Developed as a Project in a Natural Language Processing Course. InANLP/NAACL Workshop on Reading Comprehension Tests as Evaluation for Computer-Based Language Understanding Systems</a:t>
            </a:r>
            <a:endParaRPr sz="1500"/>
          </a:p>
          <a:p>
            <a:pPr indent="0" lvl="0" marL="0" rtl="0" algn="l">
              <a:lnSpc>
                <a:spcPct val="90000"/>
              </a:lnSpc>
              <a:spcBef>
                <a:spcPts val="1000"/>
              </a:spcBef>
              <a:spcAft>
                <a:spcPts val="0"/>
              </a:spcAft>
              <a:buClr>
                <a:schemeClr val="dk1"/>
              </a:buClr>
              <a:buSzPts val="1100"/>
              <a:buFont typeface="Arial"/>
              <a:buNone/>
            </a:pPr>
            <a:r>
              <a:rPr lang="en-US" sz="1500"/>
              <a:t>[3] H. Gómez-Adorno, D. Pinto, and D. Vilariño, “A Question Answering System for Reading Comprehension Tests,” in 5th Mexican Conference, MCPR 2013, 2013, vol. 1087, pp. 354–363. doi:10.1007/978-3-642-38989-4_36.</a:t>
            </a:r>
            <a:endParaRPr sz="1500"/>
          </a:p>
          <a:p>
            <a:pPr indent="0" lvl="0" marL="0" rtl="0" algn="l">
              <a:lnSpc>
                <a:spcPct val="90000"/>
              </a:lnSpc>
              <a:spcBef>
                <a:spcPts val="1000"/>
              </a:spcBef>
              <a:spcAft>
                <a:spcPts val="0"/>
              </a:spcAft>
              <a:buClr>
                <a:schemeClr val="dk1"/>
              </a:buClr>
              <a:buSzPts val="1100"/>
              <a:buFont typeface="Arial"/>
              <a:buNone/>
            </a:pPr>
            <a:r>
              <a:rPr lang="en-US" sz="1500"/>
              <a:t>[4] Amit Mishra, Sanjay Kumar Jain, A survey on question answering systems with classification, Journal of King Saud University - Computer and Information Sciences, Volume 28, Issue 3, 2016, Pages 345-361, ISSN 1319-1578, https://doi.org/10.1016/j.jksuci.2014.10.007. (http://www.sciencedirect.com/science/article/pii/S1319157815000890)</a:t>
            </a:r>
            <a:endParaRPr sz="1500"/>
          </a:p>
          <a:p>
            <a:pPr indent="0" lvl="0" marL="0" rtl="0" algn="l">
              <a:lnSpc>
                <a:spcPct val="90000"/>
              </a:lnSpc>
              <a:spcBef>
                <a:spcPts val="1000"/>
              </a:spcBef>
              <a:spcAft>
                <a:spcPts val="0"/>
              </a:spcAft>
              <a:buClr>
                <a:schemeClr val="dk1"/>
              </a:buClr>
              <a:buSzPts val="1100"/>
              <a:buFont typeface="Arial"/>
              <a:buNone/>
            </a:pPr>
            <a:r>
              <a:rPr lang="en-US" sz="1500"/>
              <a:t>[5] S. P. Lende and M. M. Raghuwanshi, "Question answering system on education acts using NLP techniques," 2016 World Conference on Futuristic Trends in Research and Innovation for Social Welfare (Startup Conclave), Coimbatore, 2016, pp. 1-6, doi: 10.1109/STARTUP.2016.7583963.</a:t>
            </a:r>
            <a:endParaRPr sz="1500"/>
          </a:p>
          <a:p>
            <a:pPr indent="0" lvl="0" marL="0" rtl="0" algn="l">
              <a:lnSpc>
                <a:spcPct val="90000"/>
              </a:lnSpc>
              <a:spcBef>
                <a:spcPts val="1000"/>
              </a:spcBef>
              <a:spcAft>
                <a:spcPts val="0"/>
              </a:spcAft>
              <a:buClr>
                <a:schemeClr val="dk1"/>
              </a:buClr>
              <a:buSzPts val="1100"/>
              <a:buNone/>
            </a:pPr>
            <a:r>
              <a:rPr lang="en-US" sz="1500"/>
              <a:t>[6] Pranav Rajpurkar, Jian Zhang, Konstantin Lopyrev, and Percy Liang. 2016. Squad: 100,000+ questions for machine comprehension of text. In Proceedings of the 2016 Conference on Empirical Methods in Natural Language Processing, pages 2383–2392.</a:t>
            </a:r>
            <a:endParaRPr sz="1500"/>
          </a:p>
        </p:txBody>
      </p:sp>
      <p:sp>
        <p:nvSpPr>
          <p:cNvPr id="426" name="Google Shape;426;p6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5"/>
          <p:cNvSpPr txBox="1"/>
          <p:nvPr>
            <p:ph type="title"/>
          </p:nvPr>
        </p:nvSpPr>
        <p:spPr>
          <a:xfrm>
            <a:off x="677334" y="321734"/>
            <a:ext cx="10676400" cy="846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entury"/>
              <a:buNone/>
            </a:pPr>
            <a:r>
              <a:rPr lang="en-US" sz="4000">
                <a:solidFill>
                  <a:schemeClr val="accent1"/>
                </a:solidFill>
                <a:latin typeface="Century"/>
                <a:ea typeface="Century"/>
                <a:cs typeface="Century"/>
                <a:sym typeface="Century"/>
              </a:rPr>
              <a:t>REFERENCES</a:t>
            </a:r>
            <a:endParaRPr sz="4000">
              <a:solidFill>
                <a:schemeClr val="accent1"/>
              </a:solidFill>
              <a:latin typeface="Century"/>
              <a:ea typeface="Century"/>
              <a:cs typeface="Century"/>
              <a:sym typeface="Century"/>
            </a:endParaRPr>
          </a:p>
        </p:txBody>
      </p:sp>
      <p:sp>
        <p:nvSpPr>
          <p:cNvPr id="433" name="Google Shape;433;p65"/>
          <p:cNvSpPr txBox="1"/>
          <p:nvPr>
            <p:ph idx="1" type="body"/>
          </p:nvPr>
        </p:nvSpPr>
        <p:spPr>
          <a:xfrm>
            <a:off x="838200" y="1634300"/>
            <a:ext cx="10676400" cy="4904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US" sz="1500"/>
              <a:t>[7] Abdi, A., Idris, N. &amp; Ahmad, Z. QAPD: an ontology-based question answering system in the physics domain. Soft Comput 22, 213–230 (2018). https://doi.org/10.1007/s00500-016-2328-2</a:t>
            </a:r>
            <a:endParaRPr sz="1500"/>
          </a:p>
          <a:p>
            <a:pPr indent="0" lvl="0" marL="0" rtl="0" algn="l">
              <a:lnSpc>
                <a:spcPct val="90000"/>
              </a:lnSpc>
              <a:spcBef>
                <a:spcPts val="2100"/>
              </a:spcBef>
              <a:spcAft>
                <a:spcPts val="0"/>
              </a:spcAft>
              <a:buClr>
                <a:schemeClr val="dk1"/>
              </a:buClr>
              <a:buSzPts val="1100"/>
              <a:buFont typeface="Arial"/>
              <a:buNone/>
            </a:pPr>
            <a:r>
              <a:rPr lang="en-US" sz="1500"/>
              <a:t>[8] Yanchao Hao, Yuanzhe Zhang, Kang Liu, Shizhu He, Zhanyi Liu, Hua Wu, and Jun Zhao. An end-to-end model for question answering over knowledge base with cross-attention combining global knowledge. InProceedings of the 55th Annual Meeting of the Association for Computational Linguistics (Volume 1: Long Papers), volume 1, pp. 221–231, 2017.</a:t>
            </a:r>
            <a:endParaRPr sz="1500"/>
          </a:p>
          <a:p>
            <a:pPr indent="0" lvl="0" marL="0" rtl="0" algn="l">
              <a:lnSpc>
                <a:spcPct val="90000"/>
              </a:lnSpc>
              <a:spcBef>
                <a:spcPts val="2100"/>
              </a:spcBef>
              <a:spcAft>
                <a:spcPts val="0"/>
              </a:spcAft>
              <a:buClr>
                <a:schemeClr val="dk1"/>
              </a:buClr>
              <a:buSzPts val="1100"/>
              <a:buFont typeface="Arial"/>
              <a:buNone/>
            </a:pPr>
            <a:r>
              <a:rPr lang="en-US" sz="1500"/>
              <a:t>[9] Trischler, T. Wang, X. Yuan, J. Harris, A. Sordoni,P. Bachman, and K. Suleman. 2017. NewsQA: A machine comprehension dataset. In Workshop on Representation Learning for NLP. </a:t>
            </a:r>
            <a:endParaRPr sz="1500"/>
          </a:p>
          <a:p>
            <a:pPr indent="0" lvl="0" marL="0" rtl="0" algn="l">
              <a:lnSpc>
                <a:spcPct val="90000"/>
              </a:lnSpc>
              <a:spcBef>
                <a:spcPts val="2100"/>
              </a:spcBef>
              <a:spcAft>
                <a:spcPts val="0"/>
              </a:spcAft>
              <a:buClr>
                <a:schemeClr val="dk1"/>
              </a:buClr>
              <a:buSzPts val="1100"/>
              <a:buFont typeface="Arial"/>
              <a:buNone/>
            </a:pPr>
            <a:r>
              <a:rPr lang="en-US" sz="1500"/>
              <a:t>[10] Minjoon Seo, Aniruddha Kembhavi, Ali Farhadi, and Hannaneh Hajishirzi. 2017. Bidirectional attention flow for machine comprehension. InICLR.</a:t>
            </a:r>
            <a:endParaRPr sz="1500"/>
          </a:p>
          <a:p>
            <a:pPr indent="0" lvl="0" marL="0" rtl="0" algn="l">
              <a:lnSpc>
                <a:spcPct val="90000"/>
              </a:lnSpc>
              <a:spcBef>
                <a:spcPts val="2100"/>
              </a:spcBef>
              <a:spcAft>
                <a:spcPts val="0"/>
              </a:spcAft>
              <a:buClr>
                <a:schemeClr val="dk1"/>
              </a:buClr>
              <a:buSzPts val="1100"/>
              <a:buFont typeface="Arial"/>
              <a:buNone/>
            </a:pPr>
            <a:r>
              <a:rPr lang="en-US" sz="1500"/>
              <a:t>[11] J. Devlin, M.-W. Chang, K. Lee, and K. Toutanova, “Bert: Pre-training of deep bidirectional transformers for language understanding,”arXiv preprint arXiv:1810.04805, 2018.</a:t>
            </a:r>
            <a:endParaRPr sz="1500"/>
          </a:p>
          <a:p>
            <a:pPr indent="0" lvl="0" marL="0" rtl="0" algn="l">
              <a:lnSpc>
                <a:spcPct val="90000"/>
              </a:lnSpc>
              <a:spcBef>
                <a:spcPts val="2100"/>
              </a:spcBef>
              <a:spcAft>
                <a:spcPts val="2100"/>
              </a:spcAft>
              <a:buClr>
                <a:schemeClr val="dk1"/>
              </a:buClr>
              <a:buSzPts val="1100"/>
              <a:buNone/>
            </a:pPr>
            <a:r>
              <a:rPr lang="en-US" sz="1500"/>
              <a:t>[12] Tom Kwiatkowski, Jennimaria Palomaki, Olivia Redfield, Michael Collins, Ankur Parikh, Chris Alberti, Danielle Epstein, Illia Polosukhin,Matthew Kelcey, Jacob Devlin, Kenton Lee,Kristina N. Toutanova, Llion Jones, Ming-WeiChang, Andrew Dai, Jakob Uszkoreit, QuocLe, and Slav Petrov. 2019. Natural questions:a benchmark for question answering research.Transactions of the Association of Computa-tional Linguistics (TACL).</a:t>
            </a:r>
            <a:endParaRPr sz="1500"/>
          </a:p>
        </p:txBody>
      </p:sp>
      <p:sp>
        <p:nvSpPr>
          <p:cNvPr id="434" name="Google Shape;434;p6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6"/>
          <p:cNvSpPr txBox="1"/>
          <p:nvPr>
            <p:ph type="title"/>
          </p:nvPr>
        </p:nvSpPr>
        <p:spPr>
          <a:xfrm>
            <a:off x="677334" y="321734"/>
            <a:ext cx="10676400" cy="846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entury"/>
              <a:buNone/>
            </a:pPr>
            <a:r>
              <a:rPr lang="en-US" sz="4000">
                <a:solidFill>
                  <a:schemeClr val="accent1"/>
                </a:solidFill>
                <a:latin typeface="Century"/>
                <a:ea typeface="Century"/>
                <a:cs typeface="Century"/>
                <a:sym typeface="Century"/>
              </a:rPr>
              <a:t>REFERENCES</a:t>
            </a:r>
            <a:endParaRPr sz="4000">
              <a:solidFill>
                <a:schemeClr val="accent1"/>
              </a:solidFill>
              <a:latin typeface="Century"/>
              <a:ea typeface="Century"/>
              <a:cs typeface="Century"/>
              <a:sym typeface="Century"/>
            </a:endParaRPr>
          </a:p>
        </p:txBody>
      </p:sp>
      <p:sp>
        <p:nvSpPr>
          <p:cNvPr id="441" name="Google Shape;441;p66"/>
          <p:cNvSpPr txBox="1"/>
          <p:nvPr>
            <p:ph idx="1" type="body"/>
          </p:nvPr>
        </p:nvSpPr>
        <p:spPr>
          <a:xfrm>
            <a:off x="838200" y="1634300"/>
            <a:ext cx="10676400" cy="4904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US" sz="1500"/>
              <a:t>[13] Liu, Y., Ott, M., Goyal, N., Du, J., Joshi, M., Chen, D., Levy, O., Lewis, M., Zettlemoyer,L., &amp; Stoyanov, V. (2019). Roberta: A robustly optimized bert pretraining approach.arXiv preprint arXiv:1907.11692.</a:t>
            </a:r>
            <a:endParaRPr sz="1500"/>
          </a:p>
          <a:p>
            <a:pPr indent="0" lvl="0" marL="0" rtl="0" algn="l">
              <a:lnSpc>
                <a:spcPct val="90000"/>
              </a:lnSpc>
              <a:spcBef>
                <a:spcPts val="2100"/>
              </a:spcBef>
              <a:spcAft>
                <a:spcPts val="0"/>
              </a:spcAft>
              <a:buClr>
                <a:schemeClr val="dk1"/>
              </a:buClr>
              <a:buSzPts val="1100"/>
              <a:buFont typeface="Arial"/>
              <a:buNone/>
            </a:pPr>
            <a:r>
              <a:rPr lang="en-US" sz="1500"/>
              <a:t>[14]  Lok Prasad Acharya, A Systematic Approach for Automatically Answering General-Purpose Objective and Subjective Questions, A dissertation submitted to Florida Institute of Technology in partial fulfillment of the requirements for the degree of, Melbourne, Florida December,2019, url: http://hdl.handle.net/11141/2910 </a:t>
            </a:r>
            <a:endParaRPr sz="1500"/>
          </a:p>
          <a:p>
            <a:pPr indent="0" lvl="0" marL="0" rtl="0" algn="l">
              <a:lnSpc>
                <a:spcPct val="90000"/>
              </a:lnSpc>
              <a:spcBef>
                <a:spcPts val="2100"/>
              </a:spcBef>
              <a:spcAft>
                <a:spcPts val="0"/>
              </a:spcAft>
              <a:buClr>
                <a:schemeClr val="dk1"/>
              </a:buClr>
              <a:buSzPts val="1100"/>
              <a:buFont typeface="Arial"/>
              <a:buNone/>
            </a:pPr>
            <a:r>
              <a:rPr lang="en-US" sz="1500"/>
              <a:t>[15] Zhilin Yang, Zihang Dai, Yiming Yang, Jaime Carbonell, Ruslan Salakhutdinov, and Quoc V Le. XLNet: Generalized autoregressive pre-training for language understanding. arXiv preprint arXiv:1906.08237, 2019.</a:t>
            </a:r>
            <a:endParaRPr sz="1500"/>
          </a:p>
          <a:p>
            <a:pPr indent="0" lvl="0" marL="0" rtl="0" algn="l">
              <a:lnSpc>
                <a:spcPct val="90000"/>
              </a:lnSpc>
              <a:spcBef>
                <a:spcPts val="2100"/>
              </a:spcBef>
              <a:spcAft>
                <a:spcPts val="0"/>
              </a:spcAft>
              <a:buClr>
                <a:schemeClr val="dk1"/>
              </a:buClr>
              <a:buSzPts val="1100"/>
              <a:buFont typeface="Arial"/>
              <a:buNone/>
            </a:pPr>
            <a:r>
              <a:rPr lang="en-US" sz="1500"/>
              <a:t>[16] Zhenzhong Lan, Mingda Chen, Sebastian Goodman, Kevin Gimpel, Piyush Sharma, and Radu Soricut. Albert: A lite bert for self-supervised learning of language representations. arXiv preprint arXiv:1909.11942, 2019.</a:t>
            </a:r>
            <a:endParaRPr sz="1500"/>
          </a:p>
          <a:p>
            <a:pPr indent="0" lvl="0" marL="0" rtl="0" algn="l">
              <a:lnSpc>
                <a:spcPct val="90000"/>
              </a:lnSpc>
              <a:spcBef>
                <a:spcPts val="2100"/>
              </a:spcBef>
              <a:spcAft>
                <a:spcPts val="0"/>
              </a:spcAft>
              <a:buClr>
                <a:schemeClr val="dk1"/>
              </a:buClr>
              <a:buSzPts val="1100"/>
              <a:buNone/>
            </a:pPr>
            <a:r>
              <a:rPr lang="en-US" sz="1500"/>
              <a:t>[17] Clark, K., Luong, M.-T., Le, Q. V., and Manning, C. D.ELECTRA: Pre-training text encoders as discriminators rather than generators. In International Conference on Learning Representations,2020. arXiv:2003.10555v1 [cs.CL]</a:t>
            </a:r>
            <a:endParaRPr sz="1500"/>
          </a:p>
          <a:p>
            <a:pPr indent="0" lvl="0" marL="0" rtl="0" algn="just">
              <a:lnSpc>
                <a:spcPct val="120833"/>
              </a:lnSpc>
              <a:spcBef>
                <a:spcPts val="2100"/>
              </a:spcBef>
              <a:spcAft>
                <a:spcPts val="0"/>
              </a:spcAft>
              <a:buClr>
                <a:schemeClr val="dk1"/>
              </a:buClr>
              <a:buSzPts val="1100"/>
              <a:buNone/>
            </a:pPr>
            <a:r>
              <a:rPr lang="en-US" sz="1500">
                <a:solidFill>
                  <a:srgbClr val="434343"/>
                </a:solidFill>
                <a:latin typeface="Times New Roman"/>
                <a:ea typeface="Times New Roman"/>
                <a:cs typeface="Times New Roman"/>
                <a:sym typeface="Times New Roman"/>
              </a:rPr>
              <a:t>[18] Ashish Vaswani, Noam Shazeer, Niki Parmar, Jakob Uszkoreit, Llion Jones, Aidan N Gomez, Lukasz Kaiser, and Illia Polosukhin. 2017. Attention is all you need. In Advances in Neural Information Processing Systems, pages 6000–6010.</a:t>
            </a:r>
            <a:endParaRPr sz="1500">
              <a:solidFill>
                <a:srgbClr val="434343"/>
              </a:solidFill>
              <a:latin typeface="Times New Roman"/>
              <a:ea typeface="Times New Roman"/>
              <a:cs typeface="Times New Roman"/>
              <a:sym typeface="Times New Roman"/>
            </a:endParaRPr>
          </a:p>
          <a:p>
            <a:pPr indent="0" lvl="0" marL="0" rtl="0" algn="just">
              <a:lnSpc>
                <a:spcPct val="120833"/>
              </a:lnSpc>
              <a:spcBef>
                <a:spcPts val="1000"/>
              </a:spcBef>
              <a:spcAft>
                <a:spcPts val="0"/>
              </a:spcAft>
              <a:buClr>
                <a:schemeClr val="dk1"/>
              </a:buClr>
              <a:buSzPts val="1100"/>
              <a:buNone/>
            </a:pPr>
            <a:r>
              <a:t/>
            </a:r>
            <a:endParaRPr sz="1500">
              <a:solidFill>
                <a:schemeClr val="dk1"/>
              </a:solidFill>
              <a:latin typeface="Times New Roman"/>
              <a:ea typeface="Times New Roman"/>
              <a:cs typeface="Times New Roman"/>
              <a:sym typeface="Times New Roman"/>
            </a:endParaRPr>
          </a:p>
          <a:p>
            <a:pPr indent="0" lvl="0" marL="457200" rtl="0" algn="just">
              <a:lnSpc>
                <a:spcPct val="120833"/>
              </a:lnSpc>
              <a:spcBef>
                <a:spcPts val="1000"/>
              </a:spcBef>
              <a:spcAft>
                <a:spcPts val="0"/>
              </a:spcAft>
              <a:buClr>
                <a:schemeClr val="dk1"/>
              </a:buClr>
              <a:buSzPts val="1100"/>
              <a:buNone/>
            </a:pPr>
            <a:r>
              <a:t/>
            </a:r>
            <a:endParaRPr b="1" sz="13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2100"/>
              </a:spcAft>
              <a:buClr>
                <a:schemeClr val="dk1"/>
              </a:buClr>
              <a:buSzPts val="1100"/>
              <a:buNone/>
            </a:pPr>
            <a:r>
              <a:t/>
            </a:r>
            <a:endParaRPr sz="1500"/>
          </a:p>
        </p:txBody>
      </p:sp>
      <p:sp>
        <p:nvSpPr>
          <p:cNvPr id="442" name="Google Shape;442;p6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7"/>
          <p:cNvSpPr txBox="1"/>
          <p:nvPr>
            <p:ph type="title"/>
          </p:nvPr>
        </p:nvSpPr>
        <p:spPr>
          <a:xfrm>
            <a:off x="677334" y="321734"/>
            <a:ext cx="10676400" cy="846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entury"/>
              <a:buNone/>
            </a:pPr>
            <a:r>
              <a:rPr lang="en-US" sz="4000">
                <a:solidFill>
                  <a:schemeClr val="accent1"/>
                </a:solidFill>
                <a:latin typeface="Century"/>
                <a:ea typeface="Century"/>
                <a:cs typeface="Century"/>
                <a:sym typeface="Century"/>
              </a:rPr>
              <a:t>Video Link</a:t>
            </a:r>
            <a:endParaRPr sz="4000">
              <a:solidFill>
                <a:schemeClr val="accent1"/>
              </a:solidFill>
              <a:latin typeface="Century"/>
              <a:ea typeface="Century"/>
              <a:cs typeface="Century"/>
              <a:sym typeface="Century"/>
            </a:endParaRPr>
          </a:p>
        </p:txBody>
      </p:sp>
      <p:sp>
        <p:nvSpPr>
          <p:cNvPr id="449" name="Google Shape;449;p6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450" name="Google Shape;450;p67"/>
          <p:cNvSpPr txBox="1"/>
          <p:nvPr/>
        </p:nvSpPr>
        <p:spPr>
          <a:xfrm>
            <a:off x="863075" y="1671650"/>
            <a:ext cx="98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3"/>
              </a:rPr>
              <a:t>https://drive.google.com/file/d/1xbiDkFRBXKmbaiUyIetQNzPDRLl9EKhY/view?usp=sharing</a:t>
            </a:r>
            <a:endParaRPr/>
          </a:p>
        </p:txBody>
      </p:sp>
      <p:sp>
        <p:nvSpPr>
          <p:cNvPr id="451" name="Google Shape;451;p67"/>
          <p:cNvSpPr txBox="1"/>
          <p:nvPr/>
        </p:nvSpPr>
        <p:spPr>
          <a:xfrm>
            <a:off x="863075" y="1237550"/>
            <a:ext cx="76380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2100"/>
              </a:spcAft>
              <a:buNone/>
            </a:pPr>
            <a:r>
              <a:rPr b="1" lang="en-US" sz="1800">
                <a:solidFill>
                  <a:schemeClr val="dk1"/>
                </a:solidFill>
              </a:rPr>
              <a:t>Project demo can be viewed through following video link</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8"/>
          <p:cNvSpPr txBox="1"/>
          <p:nvPr>
            <p:ph type="title"/>
          </p:nvPr>
        </p:nvSpPr>
        <p:spPr>
          <a:xfrm>
            <a:off x="3105600" y="2773350"/>
            <a:ext cx="5980800" cy="1311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entury"/>
              <a:buNone/>
            </a:pPr>
            <a:r>
              <a:rPr lang="en-US" sz="8400">
                <a:solidFill>
                  <a:schemeClr val="accent1"/>
                </a:solidFill>
                <a:latin typeface="Century"/>
                <a:ea typeface="Century"/>
                <a:cs typeface="Century"/>
                <a:sym typeface="Century"/>
              </a:rPr>
              <a:t>Thank You</a:t>
            </a:r>
            <a:endParaRPr sz="8400">
              <a:solidFill>
                <a:schemeClr val="accent1"/>
              </a:solidFill>
              <a:latin typeface="Century"/>
              <a:ea typeface="Century"/>
              <a:cs typeface="Century"/>
              <a:sym typeface="Century"/>
            </a:endParaRPr>
          </a:p>
        </p:txBody>
      </p:sp>
      <p:sp>
        <p:nvSpPr>
          <p:cNvPr id="458" name="Google Shape;458;p6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6"/>
          <p:cNvSpPr txBox="1"/>
          <p:nvPr>
            <p:ph idx="1" type="body"/>
          </p:nvPr>
        </p:nvSpPr>
        <p:spPr>
          <a:xfrm>
            <a:off x="838200" y="351900"/>
            <a:ext cx="4001100" cy="705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2100"/>
              </a:spcAft>
              <a:buClr>
                <a:schemeClr val="dk1"/>
              </a:buClr>
              <a:buSzPts val="4000"/>
              <a:buNone/>
            </a:pPr>
            <a:r>
              <a:rPr lang="en-US" sz="4000">
                <a:solidFill>
                  <a:schemeClr val="accent1"/>
                </a:solidFill>
                <a:latin typeface="Century"/>
                <a:ea typeface="Century"/>
                <a:cs typeface="Century"/>
                <a:sym typeface="Century"/>
              </a:rPr>
              <a:t>MOTIVATION</a:t>
            </a:r>
            <a:endParaRPr sz="4000">
              <a:solidFill>
                <a:schemeClr val="accent1"/>
              </a:solidFill>
              <a:latin typeface="Century"/>
              <a:ea typeface="Century"/>
              <a:cs typeface="Century"/>
              <a:sym typeface="Century"/>
            </a:endParaRPr>
          </a:p>
        </p:txBody>
      </p:sp>
      <p:sp>
        <p:nvSpPr>
          <p:cNvPr id="180" name="Google Shape;180;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1" name="Google Shape;181;p36"/>
          <p:cNvSpPr txBox="1"/>
          <p:nvPr/>
        </p:nvSpPr>
        <p:spPr>
          <a:xfrm>
            <a:off x="838200" y="1124650"/>
            <a:ext cx="9917400" cy="5231700"/>
          </a:xfrm>
          <a:prstGeom prst="rect">
            <a:avLst/>
          </a:prstGeom>
          <a:noFill/>
          <a:ln>
            <a:noFill/>
          </a:ln>
        </p:spPr>
        <p:txBody>
          <a:bodyPr anchorCtr="0" anchor="t" bIns="91425" lIns="91425" spcFirstLastPara="1" rIns="91425" wrap="square" tIns="91425">
            <a:noAutofit/>
          </a:bodyPr>
          <a:lstStyle/>
          <a:p>
            <a:pPr indent="-355600" lvl="0" marL="457200" marR="85725" rtl="0" algn="just">
              <a:spcBef>
                <a:spcPts val="5"/>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In this era of data explosion, where data is streaming at an exponential rate, efficient strategies of data processing have become an important aspect.</a:t>
            </a:r>
            <a:endParaRPr sz="2000">
              <a:solidFill>
                <a:schemeClr val="dk1"/>
              </a:solidFill>
              <a:latin typeface="Verdana"/>
              <a:ea typeface="Verdana"/>
              <a:cs typeface="Verdana"/>
              <a:sym typeface="Verdana"/>
            </a:endParaRPr>
          </a:p>
          <a:p>
            <a:pPr indent="0" lvl="0" marL="457200" marR="85725" rtl="0" algn="just">
              <a:spcBef>
                <a:spcPts val="5"/>
              </a:spcBef>
              <a:spcAft>
                <a:spcPts val="0"/>
              </a:spcAft>
              <a:buNone/>
            </a:pPr>
            <a:r>
              <a:t/>
            </a:r>
            <a:endParaRPr sz="2000">
              <a:solidFill>
                <a:schemeClr val="dk1"/>
              </a:solidFill>
              <a:latin typeface="Verdana"/>
              <a:ea typeface="Verdana"/>
              <a:cs typeface="Verdana"/>
              <a:sym typeface="Verdana"/>
            </a:endParaRPr>
          </a:p>
          <a:p>
            <a:pPr indent="-355600" lvl="0" marL="457200" marR="85725" rtl="0" algn="just">
              <a:spcBef>
                <a:spcPts val="5"/>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There is very less research done on generating descriptive answers till date, there is no open dataset available for descriptive answers.</a:t>
            </a:r>
            <a:endParaRPr sz="2000">
              <a:solidFill>
                <a:schemeClr val="dk1"/>
              </a:solidFill>
              <a:latin typeface="Verdana"/>
              <a:ea typeface="Verdana"/>
              <a:cs typeface="Verdana"/>
              <a:sym typeface="Verdana"/>
            </a:endParaRPr>
          </a:p>
          <a:p>
            <a:pPr indent="0" lvl="0" marL="457200" marR="85725" rtl="0" algn="just">
              <a:spcBef>
                <a:spcPts val="5"/>
              </a:spcBef>
              <a:spcAft>
                <a:spcPts val="0"/>
              </a:spcAft>
              <a:buNone/>
            </a:pPr>
            <a:r>
              <a:t/>
            </a:r>
            <a:endParaRPr sz="2000">
              <a:solidFill>
                <a:schemeClr val="dk1"/>
              </a:solidFill>
              <a:latin typeface="Verdana"/>
              <a:ea typeface="Verdana"/>
              <a:cs typeface="Verdana"/>
              <a:sym typeface="Verdana"/>
            </a:endParaRPr>
          </a:p>
          <a:p>
            <a:pPr indent="-355600" lvl="0" marL="457200" marR="85725" rtl="0" algn="just">
              <a:spcBef>
                <a:spcPts val="5"/>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Manually searching answer into the entire text document for specific query is a tedious task for human to perform. The document can contain even&gt;1 million words.</a:t>
            </a:r>
            <a:endParaRPr sz="2000">
              <a:solidFill>
                <a:schemeClr val="dk1"/>
              </a:solidFill>
              <a:latin typeface="Verdana"/>
              <a:ea typeface="Verdana"/>
              <a:cs typeface="Verdana"/>
              <a:sym typeface="Verdana"/>
            </a:endParaRPr>
          </a:p>
          <a:p>
            <a:pPr indent="0" lvl="0" marL="457200" marR="85725" rtl="0" algn="just">
              <a:spcBef>
                <a:spcPts val="5"/>
              </a:spcBef>
              <a:spcAft>
                <a:spcPts val="0"/>
              </a:spcAft>
              <a:buNone/>
            </a:pPr>
            <a:r>
              <a:t/>
            </a:r>
            <a:endParaRPr sz="2000">
              <a:solidFill>
                <a:schemeClr val="dk1"/>
              </a:solidFill>
              <a:latin typeface="Verdana"/>
              <a:ea typeface="Verdana"/>
              <a:cs typeface="Verdana"/>
              <a:sym typeface="Verdana"/>
            </a:endParaRPr>
          </a:p>
          <a:p>
            <a:pPr indent="-355600" lvl="0" marL="457200" marR="85725" rtl="0" algn="just">
              <a:spcBef>
                <a:spcPts val="5"/>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With that much information, DQuAS will become very handy tool to answer the queries in these scenarios.</a:t>
            </a:r>
            <a:endParaRPr sz="2000">
              <a:solidFill>
                <a:schemeClr val="dk1"/>
              </a:solidFill>
              <a:latin typeface="Verdana"/>
              <a:ea typeface="Verdana"/>
              <a:cs typeface="Verdana"/>
              <a:sym typeface="Verdana"/>
            </a:endParaRPr>
          </a:p>
          <a:p>
            <a:pPr indent="0" lvl="0" marL="457200" marR="85725" rtl="0" algn="just">
              <a:spcBef>
                <a:spcPts val="5"/>
              </a:spcBef>
              <a:spcAft>
                <a:spcPts val="0"/>
              </a:spcAft>
              <a:buNone/>
            </a:pPr>
            <a:r>
              <a:t/>
            </a:r>
            <a:endParaRPr sz="2000">
              <a:solidFill>
                <a:schemeClr val="dk1"/>
              </a:solidFill>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7"/>
          <p:cNvSpPr txBox="1"/>
          <p:nvPr>
            <p:ph type="title"/>
          </p:nvPr>
        </p:nvSpPr>
        <p:spPr>
          <a:xfrm>
            <a:off x="368243" y="405435"/>
            <a:ext cx="8858700" cy="108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entury"/>
              <a:buNone/>
            </a:pPr>
            <a:br>
              <a:rPr lang="en-US" sz="3959">
                <a:latin typeface="Century"/>
                <a:ea typeface="Century"/>
                <a:cs typeface="Century"/>
                <a:sym typeface="Century"/>
              </a:rPr>
            </a:br>
            <a:br>
              <a:rPr lang="en-US" sz="3959">
                <a:latin typeface="Century"/>
                <a:ea typeface="Century"/>
                <a:cs typeface="Century"/>
                <a:sym typeface="Century"/>
              </a:rPr>
            </a:br>
            <a:endParaRPr sz="3959"/>
          </a:p>
        </p:txBody>
      </p:sp>
      <p:sp>
        <p:nvSpPr>
          <p:cNvPr id="188" name="Google Shape;188;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p37"/>
          <p:cNvSpPr/>
          <p:nvPr/>
        </p:nvSpPr>
        <p:spPr>
          <a:xfrm>
            <a:off x="838195" y="405431"/>
            <a:ext cx="84153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000" u="none" cap="none" strike="noStrike">
                <a:solidFill>
                  <a:schemeClr val="accent1"/>
                </a:solidFill>
                <a:latin typeface="Century"/>
                <a:ea typeface="Century"/>
                <a:cs typeface="Century"/>
                <a:sym typeface="Century"/>
              </a:rPr>
              <a:t>RESEARCH PROBLEM </a:t>
            </a:r>
            <a:endParaRPr/>
          </a:p>
        </p:txBody>
      </p:sp>
      <p:sp>
        <p:nvSpPr>
          <p:cNvPr id="190" name="Google Shape;190;p37"/>
          <p:cNvSpPr txBox="1"/>
          <p:nvPr/>
        </p:nvSpPr>
        <p:spPr>
          <a:xfrm>
            <a:off x="838200" y="1227350"/>
            <a:ext cx="10801800" cy="48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Use Transfer learning approach to improve the state-of-art transformer BERT based models for better functioning in the problem domain</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Choose a suitable dataset for a Natural Language Model</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Optimize the old approach to make it speed and scale effective.</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Extending the performance of model from generating one-liner answer to descriptive answers</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Extract information from the text file given as input and is able to answer every descriptive questions based on that</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8"/>
          <p:cNvSpPr txBox="1"/>
          <p:nvPr>
            <p:ph idx="1" type="body"/>
          </p:nvPr>
        </p:nvSpPr>
        <p:spPr>
          <a:xfrm>
            <a:off x="484150" y="172150"/>
            <a:ext cx="8524500" cy="3651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2100"/>
              </a:spcAft>
              <a:buClr>
                <a:schemeClr val="accent1"/>
              </a:buClr>
              <a:buSzPts val="3700"/>
              <a:buNone/>
            </a:pPr>
            <a:r>
              <a:rPr lang="en-US" sz="3700">
                <a:solidFill>
                  <a:schemeClr val="accent1"/>
                </a:solidFill>
                <a:latin typeface="Century"/>
                <a:ea typeface="Century"/>
                <a:cs typeface="Century"/>
                <a:sym typeface="Century"/>
              </a:rPr>
              <a:t>Literature Survey : </a:t>
            </a:r>
            <a:endParaRPr sz="3700">
              <a:solidFill>
                <a:schemeClr val="accent1"/>
              </a:solidFill>
              <a:latin typeface="Century"/>
              <a:ea typeface="Century"/>
              <a:cs typeface="Century"/>
              <a:sym typeface="Century"/>
            </a:endParaRPr>
          </a:p>
        </p:txBody>
      </p:sp>
      <p:sp>
        <p:nvSpPr>
          <p:cNvPr id="197" name="Google Shape;197;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graphicFrame>
        <p:nvGraphicFramePr>
          <p:cNvPr id="198" name="Google Shape;198;p38"/>
          <p:cNvGraphicFramePr/>
          <p:nvPr/>
        </p:nvGraphicFramePr>
        <p:xfrm>
          <a:off x="484151" y="537242"/>
          <a:ext cx="3000000" cy="3000000"/>
        </p:xfrm>
        <a:graphic>
          <a:graphicData uri="http://schemas.openxmlformats.org/drawingml/2006/table">
            <a:tbl>
              <a:tblPr bandRow="1" firstCol="1" firstRow="1">
                <a:noFill/>
                <a:tableStyleId>{78247BB1-4591-4D54-9D1A-F731E74A6A0B}</a:tableStyleId>
              </a:tblPr>
              <a:tblGrid>
                <a:gridCol w="853575"/>
                <a:gridCol w="3234275"/>
                <a:gridCol w="3875975"/>
                <a:gridCol w="3257925"/>
              </a:tblGrid>
              <a:tr h="579225">
                <a:tc>
                  <a:txBody>
                    <a:bodyPr/>
                    <a:lstStyle/>
                    <a:p>
                      <a:pPr indent="0" lvl="0" marL="0" marR="0" rtl="0" algn="ctr">
                        <a:lnSpc>
                          <a:spcPct val="150000"/>
                        </a:lnSpc>
                        <a:spcBef>
                          <a:spcPts val="0"/>
                        </a:spcBef>
                        <a:spcAft>
                          <a:spcPts val="0"/>
                        </a:spcAft>
                        <a:buNone/>
                      </a:pPr>
                      <a:r>
                        <a:rPr lang="en-US" sz="2000" u="none" cap="none" strike="noStrike"/>
                        <a:t>Sr. No</a:t>
                      </a:r>
                      <a:endParaRPr sz="2000" u="none" cap="none" strike="noStrike">
                        <a:latin typeface="Calibri"/>
                        <a:ea typeface="Calibri"/>
                        <a:cs typeface="Calibri"/>
                        <a:sym typeface="Calibri"/>
                      </a:endParaRPr>
                    </a:p>
                  </a:txBody>
                  <a:tcPr marT="0" marB="0" marR="27025" marL="27025" anchor="ctr"/>
                </a:tc>
                <a:tc>
                  <a:txBody>
                    <a:bodyPr/>
                    <a:lstStyle/>
                    <a:p>
                      <a:pPr indent="0" lvl="0" marL="0" marR="0" rtl="0" algn="ctr">
                        <a:lnSpc>
                          <a:spcPct val="150000"/>
                        </a:lnSpc>
                        <a:spcBef>
                          <a:spcPts val="0"/>
                        </a:spcBef>
                        <a:spcAft>
                          <a:spcPts val="0"/>
                        </a:spcAft>
                        <a:buNone/>
                      </a:pPr>
                      <a:r>
                        <a:rPr lang="en-US" sz="2000" u="none" cap="none" strike="noStrike"/>
                        <a:t>Paper</a:t>
                      </a:r>
                      <a:endParaRPr sz="2000" u="none" cap="none" strike="noStrike">
                        <a:latin typeface="Calibri"/>
                        <a:ea typeface="Calibri"/>
                        <a:cs typeface="Calibri"/>
                        <a:sym typeface="Calibri"/>
                      </a:endParaRPr>
                    </a:p>
                  </a:txBody>
                  <a:tcPr marT="0" marB="0" marR="27025" marL="27025" anchor="ctr">
                    <a:lnB cap="flat" cmpd="sng" w="12700">
                      <a:solidFill>
                        <a:srgbClr val="FFFFF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000" u="none" cap="none" strike="noStrike"/>
                        <a:t>Remarks  </a:t>
                      </a:r>
                      <a:endParaRPr sz="2000" u="none" cap="none" strike="noStrike">
                        <a:latin typeface="Calibri"/>
                        <a:ea typeface="Calibri"/>
                        <a:cs typeface="Calibri"/>
                        <a:sym typeface="Calibri"/>
                      </a:endParaRPr>
                    </a:p>
                  </a:txBody>
                  <a:tcPr marT="0" marB="0" marR="27025" marL="27025" anchor="ctr"/>
                </a:tc>
                <a:tc>
                  <a:txBody>
                    <a:bodyPr/>
                    <a:lstStyle/>
                    <a:p>
                      <a:pPr indent="0" lvl="0" marL="0" marR="0" rtl="0" algn="ctr">
                        <a:lnSpc>
                          <a:spcPct val="150000"/>
                        </a:lnSpc>
                        <a:spcBef>
                          <a:spcPts val="0"/>
                        </a:spcBef>
                        <a:spcAft>
                          <a:spcPts val="0"/>
                        </a:spcAft>
                        <a:buNone/>
                      </a:pPr>
                      <a:r>
                        <a:rPr lang="en-US" sz="2000" u="none" cap="none" strike="noStrike"/>
                        <a:t>Limitations</a:t>
                      </a:r>
                      <a:endParaRPr sz="2000" u="none" cap="none" strike="noStrike">
                        <a:latin typeface="Calibri"/>
                        <a:ea typeface="Calibri"/>
                        <a:cs typeface="Calibri"/>
                        <a:sym typeface="Calibri"/>
                      </a:endParaRPr>
                    </a:p>
                  </a:txBody>
                  <a:tcPr marT="0" marB="0" marR="27025" marL="27025" anchor="ctr"/>
                </a:tc>
              </a:tr>
              <a:tr h="1767200">
                <a:tc>
                  <a:txBody>
                    <a:bodyPr/>
                    <a:lstStyle/>
                    <a:p>
                      <a:pPr indent="0" lvl="0" marL="0" marR="0" rtl="0" algn="l">
                        <a:lnSpc>
                          <a:spcPct val="150000"/>
                        </a:lnSpc>
                        <a:spcBef>
                          <a:spcPts val="0"/>
                        </a:spcBef>
                        <a:spcAft>
                          <a:spcPts val="0"/>
                        </a:spcAft>
                        <a:buNone/>
                      </a:pPr>
                      <a:r>
                        <a:rPr lang="en-US" sz="1800"/>
                        <a:t>     1.</a:t>
                      </a:r>
                      <a:endParaRPr sz="1800" u="none" cap="none" strike="noStrike">
                        <a:latin typeface="Calibri"/>
                        <a:ea typeface="Calibri"/>
                        <a:cs typeface="Calibri"/>
                        <a:sym typeface="Calibri"/>
                      </a:endParaRPr>
                    </a:p>
                  </a:txBody>
                  <a:tcPr marT="0" marB="0" marR="27025" marL="27025" anchor="ctr">
                    <a:lnR cap="flat" cmpd="sng" w="12700">
                      <a:solidFill>
                        <a:srgbClr val="FFFFFF"/>
                      </a:solidFill>
                      <a:prstDash val="solid"/>
                      <a:round/>
                      <a:headEnd len="sm" w="sm" type="none"/>
                      <a:tailEnd len="sm" w="sm" type="none"/>
                    </a:lnR>
                  </a:tcPr>
                </a:tc>
                <a:tc>
                  <a:txBody>
                    <a:bodyPr/>
                    <a:lstStyle/>
                    <a:p>
                      <a:pPr indent="0" lvl="0" marL="67945" marR="59689" rtl="0" algn="just">
                        <a:spcBef>
                          <a:spcPts val="59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67945" marR="59689" rtl="0" algn="just">
                        <a:spcBef>
                          <a:spcPts val="590"/>
                        </a:spcBef>
                        <a:spcAft>
                          <a:spcPts val="0"/>
                        </a:spcAft>
                        <a:buClr>
                          <a:schemeClr val="dk1"/>
                        </a:buClr>
                        <a:buSzPts val="1100"/>
                        <a:buFont typeface="Arial"/>
                        <a:buNone/>
                      </a:pPr>
                      <a:r>
                        <a:rPr lang="en-US">
                          <a:latin typeface="Times New Roman"/>
                          <a:ea typeface="Times New Roman"/>
                          <a:cs typeface="Times New Roman"/>
                          <a:sym typeface="Times New Roman"/>
                        </a:rPr>
                        <a:t>paper[11]: BERT: Pre-training of Deep Bidirectional Transformers for Language Understanding</a:t>
                      </a:r>
                      <a:endParaRPr>
                        <a:latin typeface="Times New Roman"/>
                        <a:ea typeface="Times New Roman"/>
                        <a:cs typeface="Times New Roman"/>
                        <a:sym typeface="Times New Roman"/>
                      </a:endParaRPr>
                    </a:p>
                    <a:p>
                      <a:pPr indent="0" lvl="0" marL="67945" marR="59689" rtl="0" algn="just">
                        <a:spcBef>
                          <a:spcPts val="59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67945" marR="59689" rtl="0" algn="just">
                        <a:spcBef>
                          <a:spcPts val="590"/>
                        </a:spcBef>
                        <a:spcAft>
                          <a:spcPts val="0"/>
                        </a:spcAft>
                        <a:buNone/>
                      </a:pPr>
                      <a:r>
                        <a:t/>
                      </a:r>
                      <a:endParaRPr sz="100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t/>
                      </a:r>
                      <a:endParaRPr sz="1600"/>
                    </a:p>
                    <a:p>
                      <a:pPr indent="0" lvl="0" marL="0" rtl="0" algn="just">
                        <a:spcBef>
                          <a:spcPts val="0"/>
                        </a:spcBef>
                        <a:spcAft>
                          <a:spcPts val="0"/>
                        </a:spcAft>
                        <a:buClr>
                          <a:schemeClr val="dk1"/>
                        </a:buClr>
                        <a:buSzPts val="1100"/>
                        <a:buFont typeface="Arial"/>
                        <a:buNone/>
                      </a:pPr>
                      <a:r>
                        <a:rPr lang="en-US" sz="1600"/>
                        <a:t>As stated in the papers, BERT can be fine-tuned to create “State of the art” models which can be used to perform multiple NLP tasks with our own datasets, such tasks as the Question-Answering system, Sentiment analysis, etc. So BERT has increased our capacity to do transfer learning in NLP.</a:t>
                      </a:r>
                      <a:endParaRPr sz="1600"/>
                    </a:p>
                  </a:txBody>
                  <a:tcPr marT="0" marB="0" marR="27025" marL="27025" anchor="ctr">
                    <a:lnL cap="flat" cmpd="sng" w="12700">
                      <a:solidFill>
                        <a:srgbClr val="FFFFFF"/>
                      </a:solidFill>
                      <a:prstDash val="solid"/>
                      <a:round/>
                      <a:headEnd len="sm" w="sm" type="none"/>
                      <a:tailEnd len="sm" w="sm" type="none"/>
                    </a:lnL>
                  </a:tcPr>
                </a:tc>
                <a:tc>
                  <a:txBody>
                    <a:bodyPr/>
                    <a:lstStyle/>
                    <a:p>
                      <a:pPr indent="0" lvl="0" marL="0" marR="0" rtl="0" algn="just">
                        <a:lnSpc>
                          <a:spcPct val="100000"/>
                        </a:lnSpc>
                        <a:spcBef>
                          <a:spcPts val="0"/>
                        </a:spcBef>
                        <a:spcAft>
                          <a:spcPts val="0"/>
                        </a:spcAft>
                        <a:buClr>
                          <a:schemeClr val="dk1"/>
                        </a:buClr>
                        <a:buSzPts val="1100"/>
                        <a:buFont typeface="Arial"/>
                        <a:buNone/>
                      </a:pPr>
                      <a:r>
                        <a:t/>
                      </a:r>
                      <a:endParaRPr sz="1600"/>
                    </a:p>
                    <a:p>
                      <a:pPr indent="0" lvl="0" marL="0" marR="0" rtl="0" algn="just">
                        <a:lnSpc>
                          <a:spcPct val="100000"/>
                        </a:lnSpc>
                        <a:spcBef>
                          <a:spcPts val="0"/>
                        </a:spcBef>
                        <a:spcAft>
                          <a:spcPts val="0"/>
                        </a:spcAft>
                        <a:buSzPts val="1100"/>
                        <a:buNone/>
                      </a:pPr>
                      <a:r>
                        <a:rPr lang="en-US" sz="1600"/>
                        <a:t>While handling long text sequences, BERT can only support up to 512 tokens and this becomes one of the disadvantages while working on long-answers prediction tasks. </a:t>
                      </a:r>
                      <a:endParaRPr sz="1600"/>
                    </a:p>
                  </a:txBody>
                  <a:tcPr marT="0" marB="0" marR="27025" marL="27025" anchor="ctr"/>
                </a:tc>
              </a:tr>
              <a:tr h="1906000">
                <a:tc>
                  <a:txBody>
                    <a:bodyPr/>
                    <a:lstStyle/>
                    <a:p>
                      <a:pPr indent="0" lvl="0" marL="0" marR="0" rtl="0" algn="ctr">
                        <a:lnSpc>
                          <a:spcPct val="150000"/>
                        </a:lnSpc>
                        <a:spcBef>
                          <a:spcPts val="0"/>
                        </a:spcBef>
                        <a:spcAft>
                          <a:spcPts val="0"/>
                        </a:spcAft>
                        <a:buNone/>
                      </a:pPr>
                      <a:r>
                        <a:rPr lang="en-US" sz="1800"/>
                        <a:t>2.</a:t>
                      </a:r>
                      <a:endParaRPr sz="1800" u="none" cap="none" strike="noStrike">
                        <a:latin typeface="Calibri"/>
                        <a:ea typeface="Calibri"/>
                        <a:cs typeface="Calibri"/>
                        <a:sym typeface="Calibri"/>
                      </a:endParaRPr>
                    </a:p>
                  </a:txBody>
                  <a:tcPr marT="0" marB="0" marR="27025" marL="27025" anchor="ctr"/>
                </a:tc>
                <a:tc>
                  <a:txBody>
                    <a:bodyPr/>
                    <a:lstStyle/>
                    <a:p>
                      <a:pPr indent="0" lvl="0" marL="0" rtl="0" algn="just">
                        <a:spcBef>
                          <a:spcPts val="0"/>
                        </a:spcBef>
                        <a:spcAft>
                          <a:spcPts val="0"/>
                        </a:spcAft>
                        <a:buClr>
                          <a:schemeClr val="dk1"/>
                        </a:buClr>
                        <a:buSzPts val="1100"/>
                        <a:buFont typeface="Arial"/>
                        <a:buNone/>
                      </a:pPr>
                      <a:r>
                        <a:t/>
                      </a:r>
                      <a:endParaRPr i="1" sz="1600"/>
                    </a:p>
                    <a:p>
                      <a:pPr indent="0" lvl="0" marL="0" rtl="0" algn="just">
                        <a:spcBef>
                          <a:spcPts val="0"/>
                        </a:spcBef>
                        <a:spcAft>
                          <a:spcPts val="0"/>
                        </a:spcAft>
                        <a:buClr>
                          <a:schemeClr val="dk1"/>
                        </a:buClr>
                        <a:buSzPts val="1100"/>
                        <a:buFont typeface="Arial"/>
                        <a:buNone/>
                      </a:pPr>
                      <a:r>
                        <a:rPr i="1" lang="en-US" sz="1600"/>
                        <a:t>paper[13]: RoBERTa: A ROBUSTLY OPTIMIZED BERT PRE TRAINING APPROACH.</a:t>
                      </a:r>
                      <a:endParaRPr i="1" sz="1600"/>
                    </a:p>
                    <a:p>
                      <a:pPr indent="0" lvl="0" marL="0" rtl="0" algn="just">
                        <a:spcBef>
                          <a:spcPts val="0"/>
                        </a:spcBef>
                        <a:spcAft>
                          <a:spcPts val="0"/>
                        </a:spcAft>
                        <a:buClr>
                          <a:schemeClr val="dk1"/>
                        </a:buClr>
                        <a:buSzPts val="1100"/>
                        <a:buFont typeface="Arial"/>
                        <a:buNone/>
                      </a:pPr>
                      <a:r>
                        <a:t/>
                      </a:r>
                      <a:endParaRPr i="1" sz="1600"/>
                    </a:p>
                    <a:p>
                      <a:pPr indent="0" lvl="0" marL="0" rtl="0" algn="just">
                        <a:spcBef>
                          <a:spcPts val="0"/>
                        </a:spcBef>
                        <a:spcAft>
                          <a:spcPts val="0"/>
                        </a:spcAft>
                        <a:buClr>
                          <a:schemeClr val="dk1"/>
                        </a:buClr>
                        <a:buFont typeface="Arial"/>
                        <a:buNone/>
                      </a:pPr>
                      <a:r>
                        <a:t/>
                      </a:r>
                      <a:endParaRPr i="1" sz="1600"/>
                    </a:p>
                    <a:p>
                      <a:pPr indent="0" lvl="0" marL="0" marR="0" rtl="0" algn="l">
                        <a:lnSpc>
                          <a:spcPct val="100000"/>
                        </a:lnSpc>
                        <a:spcBef>
                          <a:spcPts val="0"/>
                        </a:spcBef>
                        <a:spcAft>
                          <a:spcPts val="0"/>
                        </a:spcAft>
                        <a:buSzPts val="1100"/>
                        <a:buNone/>
                      </a:pPr>
                      <a:r>
                        <a:t/>
                      </a:r>
                      <a:endParaRPr i="1" sz="1600"/>
                    </a:p>
                  </a:txBody>
                  <a:tcPr marT="0" marB="0" marR="27025" marL="270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t/>
                      </a:r>
                      <a:endParaRPr sz="1600"/>
                    </a:p>
                    <a:p>
                      <a:pPr indent="0" lvl="0" marL="0" rtl="0" algn="just">
                        <a:spcBef>
                          <a:spcPts val="0"/>
                        </a:spcBef>
                        <a:spcAft>
                          <a:spcPts val="0"/>
                        </a:spcAft>
                        <a:buClr>
                          <a:schemeClr val="dk1"/>
                        </a:buClr>
                        <a:buSzPts val="1100"/>
                        <a:buFont typeface="Arial"/>
                        <a:buNone/>
                      </a:pPr>
                      <a:r>
                        <a:rPr lang="en-US" sz="1600"/>
                        <a:t>RoBERTa has introduced a newer approach with BERT giving significantly improved results on various benchmarks such as GLUE (General Language Understanding Evaluation), SQuAD. The longer training with large data and bigger batch size strategy has worked out impressively. </a:t>
                      </a:r>
                      <a:endParaRPr sz="1600"/>
                    </a:p>
                  </a:txBody>
                  <a:tcPr marT="0" marB="0" marR="27025" marL="27025" anchor="ctr"/>
                </a:tc>
                <a:tc>
                  <a:txBody>
                    <a:bodyPr/>
                    <a:lstStyle/>
                    <a:p>
                      <a:pPr indent="0" lvl="0" marL="0" marR="0" rtl="0" algn="l">
                        <a:lnSpc>
                          <a:spcPct val="100000"/>
                        </a:lnSpc>
                        <a:spcBef>
                          <a:spcPts val="0"/>
                        </a:spcBef>
                        <a:spcAft>
                          <a:spcPts val="0"/>
                        </a:spcAft>
                        <a:buSzPts val="1100"/>
                        <a:buNone/>
                      </a:pPr>
                      <a:r>
                        <a:rPr lang="en-US" sz="1600"/>
                        <a:t>Many newer architectures such as ALBERT, ELECTRA have outperformed RoBERTa on GLUE, and the current proposed architecture has many areas for improvements.</a:t>
                      </a:r>
                      <a:endParaRPr sz="1600"/>
                    </a:p>
                  </a:txBody>
                  <a:tcPr marT="0" marB="0" marR="27025" marL="27025" anchor="ctr">
                    <a:lnB cap="flat" cmpd="sng" w="12700">
                      <a:solidFill>
                        <a:schemeClr val="lt1"/>
                      </a:solidFill>
                      <a:prstDash val="solid"/>
                      <a:round/>
                      <a:headEnd len="sm" w="sm" type="none"/>
                      <a:tailEnd len="sm" w="sm" type="none"/>
                    </a:lnB>
                  </a:tcPr>
                </a:tc>
              </a:tr>
              <a:tr h="1647725">
                <a:tc>
                  <a:txBody>
                    <a:bodyPr/>
                    <a:lstStyle/>
                    <a:p>
                      <a:pPr indent="0" lvl="0" marL="0" marR="0" rtl="0" algn="ctr">
                        <a:lnSpc>
                          <a:spcPct val="150000"/>
                        </a:lnSpc>
                        <a:spcBef>
                          <a:spcPts val="0"/>
                        </a:spcBef>
                        <a:spcAft>
                          <a:spcPts val="0"/>
                        </a:spcAft>
                        <a:buNone/>
                      </a:pPr>
                      <a:r>
                        <a:rPr lang="en-US" sz="1800"/>
                        <a:t>3.</a:t>
                      </a:r>
                      <a:endParaRPr sz="1800"/>
                    </a:p>
                  </a:txBody>
                  <a:tcPr marT="0" marB="0" marR="27025" marL="27025" anchor="ctr"/>
                </a:tc>
                <a:tc>
                  <a:txBody>
                    <a:bodyPr/>
                    <a:lstStyle/>
                    <a:p>
                      <a:pPr indent="0" lvl="0" marL="0" rtl="0" algn="l">
                        <a:spcBef>
                          <a:spcPts val="0"/>
                        </a:spcBef>
                        <a:spcAft>
                          <a:spcPts val="0"/>
                        </a:spcAft>
                        <a:buClr>
                          <a:schemeClr val="dk1"/>
                        </a:buClr>
                        <a:buSzPts val="1100"/>
                        <a:buFont typeface="Arial"/>
                        <a:buNone/>
                      </a:pPr>
                      <a:r>
                        <a:rPr lang="en-US" sz="1600"/>
                        <a:t>paper[16]: ALBERT: A LITE BERT FOR SELF-SUPERVISED LEARNING OF LANGUAGE REPRESENTATIONS </a:t>
                      </a:r>
                      <a:endParaRPr i="1" sz="1600"/>
                    </a:p>
                  </a:txBody>
                  <a:tcPr marT="0" marB="0" marR="27025" marL="27025" anchor="ctr">
                    <a:lnT cap="flat" cmpd="sng" w="12700">
                      <a:solidFill>
                        <a:srgbClr val="FFFFFF"/>
                      </a:solidFill>
                      <a:prstDash val="solid"/>
                      <a:round/>
                      <a:headEnd len="sm" w="sm" type="none"/>
                      <a:tailEnd len="sm" w="sm" type="none"/>
                    </a:lnT>
                  </a:tcPr>
                </a:tc>
                <a:tc>
                  <a:txBody>
                    <a:bodyPr/>
                    <a:lstStyle/>
                    <a:p>
                      <a:pPr indent="0" lvl="0" marL="0" rtl="0" algn="just">
                        <a:spcBef>
                          <a:spcPts val="0"/>
                        </a:spcBef>
                        <a:spcAft>
                          <a:spcPts val="0"/>
                        </a:spcAft>
                        <a:buClr>
                          <a:schemeClr val="dk1"/>
                        </a:buClr>
                        <a:buSzPts val="1100"/>
                        <a:buFont typeface="Arial"/>
                        <a:buNone/>
                      </a:pPr>
                      <a:r>
                        <a:rPr lang="en-US" sz="1600"/>
                        <a:t>ALBERT configurations were similar to BERT-large but it had 18x fewer parameters and can be trained about 1.7x faster. Also it was found that ALBERT-xxlarge has significantly better results than BERT-large despite having fewer parameters. </a:t>
                      </a:r>
                      <a:endParaRPr sz="1600"/>
                    </a:p>
                  </a:txBody>
                  <a:tcPr marT="0" marB="0" marR="27025" marL="27025" anchor="ctr">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SzPts val="1100"/>
                        <a:buNone/>
                      </a:pPr>
                      <a:r>
                        <a:rPr lang="en-US" sz="1600"/>
                        <a:t>Though ALBERT reduces the parameter size as compared to BERT, but, the time to predict is still the same for both of the models. If ALBERT-xxlarge is used then the prediction time becomes slower.</a:t>
                      </a:r>
                      <a:endParaRPr sz="1600"/>
                    </a:p>
                  </a:txBody>
                  <a:tcPr marT="0" marB="0" marR="27025" marL="270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9"/>
          <p:cNvSpPr txBox="1"/>
          <p:nvPr>
            <p:ph idx="1" type="body"/>
          </p:nvPr>
        </p:nvSpPr>
        <p:spPr>
          <a:xfrm>
            <a:off x="538376" y="87001"/>
            <a:ext cx="10268400" cy="5589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2100"/>
              </a:spcAft>
              <a:buClr>
                <a:schemeClr val="accent1"/>
              </a:buClr>
              <a:buSzPts val="3700"/>
              <a:buNone/>
            </a:pPr>
            <a:r>
              <a:rPr lang="en-US" sz="3700">
                <a:solidFill>
                  <a:schemeClr val="accent1"/>
                </a:solidFill>
                <a:latin typeface="Century"/>
                <a:ea typeface="Century"/>
                <a:cs typeface="Century"/>
                <a:sym typeface="Century"/>
              </a:rPr>
              <a:t>Literature Survey : </a:t>
            </a:r>
            <a:endParaRPr sz="3500">
              <a:solidFill>
                <a:schemeClr val="accent1"/>
              </a:solidFill>
              <a:latin typeface="Century"/>
              <a:ea typeface="Century"/>
              <a:cs typeface="Century"/>
              <a:sym typeface="Century"/>
            </a:endParaRPr>
          </a:p>
        </p:txBody>
      </p:sp>
      <p:sp>
        <p:nvSpPr>
          <p:cNvPr id="205" name="Google Shape;205;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graphicFrame>
        <p:nvGraphicFramePr>
          <p:cNvPr id="206" name="Google Shape;206;p39"/>
          <p:cNvGraphicFramePr/>
          <p:nvPr/>
        </p:nvGraphicFramePr>
        <p:xfrm>
          <a:off x="538376" y="558792"/>
          <a:ext cx="3000000" cy="3000000"/>
        </p:xfrm>
        <a:graphic>
          <a:graphicData uri="http://schemas.openxmlformats.org/drawingml/2006/table">
            <a:tbl>
              <a:tblPr bandRow="1" firstCol="1" firstRow="1">
                <a:noFill/>
                <a:tableStyleId>{78247BB1-4591-4D54-9D1A-F731E74A6A0B}</a:tableStyleId>
              </a:tblPr>
              <a:tblGrid>
                <a:gridCol w="853575"/>
                <a:gridCol w="2362725"/>
                <a:gridCol w="4027750"/>
                <a:gridCol w="3977700"/>
              </a:tblGrid>
              <a:tr h="484000">
                <a:tc>
                  <a:txBody>
                    <a:bodyPr/>
                    <a:lstStyle/>
                    <a:p>
                      <a:pPr indent="0" lvl="0" marL="0" marR="0" rtl="0" algn="ctr">
                        <a:lnSpc>
                          <a:spcPct val="150000"/>
                        </a:lnSpc>
                        <a:spcBef>
                          <a:spcPts val="0"/>
                        </a:spcBef>
                        <a:spcAft>
                          <a:spcPts val="0"/>
                        </a:spcAft>
                        <a:buNone/>
                      </a:pPr>
                      <a:r>
                        <a:rPr lang="en-US" sz="2000" u="none" cap="none" strike="noStrike"/>
                        <a:t>Sr. No</a:t>
                      </a:r>
                      <a:endParaRPr sz="2000" u="none" cap="none" strike="noStrike">
                        <a:latin typeface="Calibri"/>
                        <a:ea typeface="Calibri"/>
                        <a:cs typeface="Calibri"/>
                        <a:sym typeface="Calibri"/>
                      </a:endParaRPr>
                    </a:p>
                  </a:txBody>
                  <a:tcPr marT="0" marB="0" marR="27025" marL="27025" anchor="ctr"/>
                </a:tc>
                <a:tc>
                  <a:txBody>
                    <a:bodyPr/>
                    <a:lstStyle/>
                    <a:p>
                      <a:pPr indent="0" lvl="0" marL="0" marR="0" rtl="0" algn="ctr">
                        <a:lnSpc>
                          <a:spcPct val="150000"/>
                        </a:lnSpc>
                        <a:spcBef>
                          <a:spcPts val="0"/>
                        </a:spcBef>
                        <a:spcAft>
                          <a:spcPts val="0"/>
                        </a:spcAft>
                        <a:buNone/>
                      </a:pPr>
                      <a:r>
                        <a:rPr lang="en-US" sz="2000" u="none" cap="none" strike="noStrike"/>
                        <a:t>Paper</a:t>
                      </a:r>
                      <a:endParaRPr sz="2000" u="none" cap="none" strike="noStrike">
                        <a:latin typeface="Calibri"/>
                        <a:ea typeface="Calibri"/>
                        <a:cs typeface="Calibri"/>
                        <a:sym typeface="Calibri"/>
                      </a:endParaRPr>
                    </a:p>
                  </a:txBody>
                  <a:tcPr marT="0" marB="0" marR="27025" marL="27025" anchor="ctr"/>
                </a:tc>
                <a:tc>
                  <a:txBody>
                    <a:bodyPr/>
                    <a:lstStyle/>
                    <a:p>
                      <a:pPr indent="0" lvl="0" marL="0" marR="0" rtl="0" algn="ctr">
                        <a:lnSpc>
                          <a:spcPct val="150000"/>
                        </a:lnSpc>
                        <a:spcBef>
                          <a:spcPts val="0"/>
                        </a:spcBef>
                        <a:spcAft>
                          <a:spcPts val="0"/>
                        </a:spcAft>
                        <a:buNone/>
                      </a:pPr>
                      <a:r>
                        <a:rPr lang="en-US" sz="2000"/>
                        <a:t>Remarks</a:t>
                      </a:r>
                      <a:endParaRPr sz="2000" u="none" cap="none" strike="noStrike">
                        <a:latin typeface="Calibri"/>
                        <a:ea typeface="Calibri"/>
                        <a:cs typeface="Calibri"/>
                        <a:sym typeface="Calibri"/>
                      </a:endParaRPr>
                    </a:p>
                  </a:txBody>
                  <a:tcPr marT="0" marB="0" marR="27025" marL="27025" anchor="ctr"/>
                </a:tc>
                <a:tc>
                  <a:txBody>
                    <a:bodyPr/>
                    <a:lstStyle/>
                    <a:p>
                      <a:pPr indent="0" lvl="0" marL="0" marR="0" rtl="0" algn="ctr">
                        <a:lnSpc>
                          <a:spcPct val="150000"/>
                        </a:lnSpc>
                        <a:spcBef>
                          <a:spcPts val="0"/>
                        </a:spcBef>
                        <a:spcAft>
                          <a:spcPts val="0"/>
                        </a:spcAft>
                        <a:buNone/>
                      </a:pPr>
                      <a:r>
                        <a:rPr lang="en-US" sz="2000"/>
                        <a:t>Limitations</a:t>
                      </a:r>
                      <a:endParaRPr sz="2000" u="none" cap="none" strike="noStrike">
                        <a:latin typeface="Calibri"/>
                        <a:ea typeface="Calibri"/>
                        <a:cs typeface="Calibri"/>
                        <a:sym typeface="Calibri"/>
                      </a:endParaRPr>
                    </a:p>
                  </a:txBody>
                  <a:tcPr marT="0" marB="0" marR="27025" marL="27025" anchor="ctr"/>
                </a:tc>
              </a:tr>
              <a:tr h="2337225">
                <a:tc>
                  <a:txBody>
                    <a:bodyPr/>
                    <a:lstStyle/>
                    <a:p>
                      <a:pPr indent="0" lvl="0" marL="0" marR="0" rtl="0" algn="l">
                        <a:lnSpc>
                          <a:spcPct val="150000"/>
                        </a:lnSpc>
                        <a:spcBef>
                          <a:spcPts val="0"/>
                        </a:spcBef>
                        <a:spcAft>
                          <a:spcPts val="0"/>
                        </a:spcAft>
                        <a:buNone/>
                      </a:pPr>
                      <a:r>
                        <a:rPr lang="en-US" sz="1800"/>
                        <a:t>     4.</a:t>
                      </a:r>
                      <a:r>
                        <a:rPr lang="en-US" sz="1800" u="none" cap="none" strike="noStrike">
                          <a:latin typeface="Calibri"/>
                          <a:ea typeface="Calibri"/>
                          <a:cs typeface="Calibri"/>
                          <a:sym typeface="Calibri"/>
                        </a:rPr>
                        <a:t> </a:t>
                      </a:r>
                      <a:endParaRPr sz="1800" u="none" cap="none" strike="noStrike">
                        <a:latin typeface="Calibri"/>
                        <a:ea typeface="Calibri"/>
                        <a:cs typeface="Calibri"/>
                        <a:sym typeface="Calibri"/>
                      </a:endParaRPr>
                    </a:p>
                  </a:txBody>
                  <a:tcPr marT="0" marB="0" marR="27025" marL="27025" anchor="ctr"/>
                </a:tc>
                <a:tc>
                  <a:txBody>
                    <a:bodyPr/>
                    <a:lstStyle/>
                    <a:p>
                      <a:pPr indent="0" lvl="0" marL="67945" marR="59689" rtl="0" algn="just">
                        <a:spcBef>
                          <a:spcPts val="590"/>
                        </a:spcBef>
                        <a:spcAft>
                          <a:spcPts val="0"/>
                        </a:spcAft>
                        <a:buClr>
                          <a:schemeClr val="dk1"/>
                        </a:buClr>
                        <a:buSzPts val="1100"/>
                        <a:buFont typeface="Arial"/>
                        <a:buNone/>
                      </a:pPr>
                      <a:r>
                        <a:rPr i="1" lang="en-US" sz="1600"/>
                        <a:t>paper[17]: ELECTRA: PRE-TRAINING TEXT ENCODERS AS DISCRIMINATORS RATHER THAN          GENERATOR</a:t>
                      </a:r>
                      <a:endParaRPr i="1" sz="1600">
                        <a:solidFill>
                          <a:srgbClr val="FF0000"/>
                        </a:solidFill>
                      </a:endParaRPr>
                    </a:p>
                    <a:p>
                      <a:pPr indent="0" lvl="0" marL="0" rtl="0" algn="l">
                        <a:spcBef>
                          <a:spcPts val="0"/>
                        </a:spcBef>
                        <a:spcAft>
                          <a:spcPts val="0"/>
                        </a:spcAft>
                        <a:buClr>
                          <a:schemeClr val="dk1"/>
                        </a:buClr>
                        <a:buSzPts val="1100"/>
                        <a:buFont typeface="Arial"/>
                        <a:buNone/>
                      </a:pPr>
                      <a:r>
                        <a:t/>
                      </a:r>
                      <a:endParaRPr sz="1600"/>
                    </a:p>
                  </a:txBody>
                  <a:tcPr marT="0" marB="0" marR="27025" marL="27025" anchor="ctr"/>
                </a:tc>
                <a:tc>
                  <a:txBody>
                    <a:bodyPr/>
                    <a:lstStyle/>
                    <a:p>
                      <a:pPr indent="0" lvl="0" marL="68580" marR="60960" rtl="0" algn="just">
                        <a:spcBef>
                          <a:spcPts val="590"/>
                        </a:spcBef>
                        <a:spcAft>
                          <a:spcPts val="0"/>
                        </a:spcAft>
                        <a:buClr>
                          <a:schemeClr val="dk1"/>
                        </a:buClr>
                        <a:buSzPts val="1100"/>
                        <a:buFont typeface="Arial"/>
                        <a:buNone/>
                      </a:pPr>
                      <a:r>
                        <a:rPr lang="en-US" sz="1600"/>
                        <a:t>The authors have trained various sizes of ELECTRA modes and also evaluated their downstream performance against their compute requirements. Given the same model size and data ELECTRA model outperforms MLM-based methods like BERT and XLNet. Also, ELECTRA-small performs better than a small BERT model.</a:t>
                      </a:r>
                      <a:endParaRPr sz="2200"/>
                    </a:p>
                  </a:txBody>
                  <a:tcPr marT="0" marB="0" marR="27025" marL="27025" anchor="ctr"/>
                </a:tc>
                <a:tc>
                  <a:txBody>
                    <a:bodyPr/>
                    <a:lstStyle/>
                    <a:p>
                      <a:pPr indent="0" lvl="0" marL="68580" marR="61595" rtl="0" algn="just">
                        <a:spcBef>
                          <a:spcPts val="590"/>
                        </a:spcBef>
                        <a:spcAft>
                          <a:spcPts val="0"/>
                        </a:spcAft>
                        <a:buClr>
                          <a:schemeClr val="dk1"/>
                        </a:buClr>
                        <a:buSzPts val="1100"/>
                        <a:buFont typeface="Arial"/>
                        <a:buNone/>
                      </a:pPr>
                      <a:r>
                        <a:rPr lang="en-US" sz="1600"/>
                        <a:t>In the paper some negative results have been discussed::-   1) The authors attempt to make BERT more efficient by masking out tokens resulting in minor speedups over regular BERT. 2) Neither raising the temperature of the generator’s output softmax nor disallowing the generator from sampling the correct token improved ELECTRA’s result.</a:t>
                      </a:r>
                      <a:endParaRPr sz="1600"/>
                    </a:p>
                    <a:p>
                      <a:pPr indent="0" lvl="0" marL="0" marR="0" rtl="0" algn="just">
                        <a:lnSpc>
                          <a:spcPct val="100000"/>
                        </a:lnSpc>
                        <a:spcBef>
                          <a:spcPts val="0"/>
                        </a:spcBef>
                        <a:spcAft>
                          <a:spcPts val="0"/>
                        </a:spcAft>
                        <a:buNone/>
                      </a:pPr>
                      <a:r>
                        <a:t/>
                      </a:r>
                      <a:endParaRPr sz="1600"/>
                    </a:p>
                  </a:txBody>
                  <a:tcPr marT="0" marB="0" marR="27025" marL="27025" anchor="ctr"/>
                </a:tc>
              </a:tr>
              <a:tr h="1310800">
                <a:tc>
                  <a:txBody>
                    <a:bodyPr/>
                    <a:lstStyle/>
                    <a:p>
                      <a:pPr indent="0" lvl="0" marL="0" marR="0" rtl="0" algn="ctr">
                        <a:lnSpc>
                          <a:spcPct val="150000"/>
                        </a:lnSpc>
                        <a:spcBef>
                          <a:spcPts val="0"/>
                        </a:spcBef>
                        <a:spcAft>
                          <a:spcPts val="0"/>
                        </a:spcAft>
                        <a:buNone/>
                      </a:pPr>
                      <a:r>
                        <a:rPr lang="en-US" sz="1800"/>
                        <a:t>5.</a:t>
                      </a:r>
                      <a:endParaRPr sz="1800" u="none" cap="none" strike="noStrike">
                        <a:latin typeface="Calibri"/>
                        <a:ea typeface="Calibri"/>
                        <a:cs typeface="Calibri"/>
                        <a:sym typeface="Calibri"/>
                      </a:endParaRPr>
                    </a:p>
                  </a:txBody>
                  <a:tcPr marT="0" marB="0" marR="27025" marL="27025" anchor="ctr"/>
                </a:tc>
                <a:tc>
                  <a:txBody>
                    <a:bodyPr/>
                    <a:lstStyle/>
                    <a:p>
                      <a:pPr indent="0" lvl="0" marL="0" rtl="0" algn="just">
                        <a:spcBef>
                          <a:spcPts val="0"/>
                        </a:spcBef>
                        <a:spcAft>
                          <a:spcPts val="0"/>
                        </a:spcAft>
                        <a:buSzPts val="1100"/>
                        <a:buNone/>
                      </a:pPr>
                      <a:r>
                        <a:t/>
                      </a:r>
                      <a:endParaRPr i="1" sz="1600"/>
                    </a:p>
                    <a:p>
                      <a:pPr indent="0" lvl="0" marL="0" rtl="0" algn="l">
                        <a:spcBef>
                          <a:spcPts val="0"/>
                        </a:spcBef>
                        <a:spcAft>
                          <a:spcPts val="0"/>
                        </a:spcAft>
                        <a:buClr>
                          <a:schemeClr val="dk1"/>
                        </a:buClr>
                        <a:buFont typeface="Arial"/>
                        <a:buNone/>
                      </a:pPr>
                      <a:r>
                        <a:rPr lang="en-US" sz="1600"/>
                        <a:t>paper[8]: An End-to-End Model for Question Answering over Knowledge Base with Cross Attention Combining Global Knowledge</a:t>
                      </a:r>
                      <a:endParaRPr i="1" sz="1600"/>
                    </a:p>
                  </a:txBody>
                  <a:tcPr marT="0" marB="0" marR="27025" marL="27025" anchor="ctr"/>
                </a:tc>
                <a:tc>
                  <a:txBody>
                    <a:bodyPr/>
                    <a:lstStyle/>
                    <a:p>
                      <a:pPr indent="0" lvl="0" marL="0" rtl="0" algn="just">
                        <a:spcBef>
                          <a:spcPts val="0"/>
                        </a:spcBef>
                        <a:spcAft>
                          <a:spcPts val="0"/>
                        </a:spcAft>
                        <a:buClr>
                          <a:schemeClr val="dk1"/>
                        </a:buClr>
                        <a:buFont typeface="Arial"/>
                        <a:buNone/>
                      </a:pPr>
                      <a:r>
                        <a:rPr lang="en-US" sz="1600"/>
                        <a:t>In this paper, the authors state that to represent answers more accurately global KB information is used for maximum advantage. Also, global KB information cancels the out-of-vocabulary(OOV) problem, which is helpful for the cross-attention model.</a:t>
                      </a:r>
                      <a:endParaRPr sz="1600"/>
                    </a:p>
                  </a:txBody>
                  <a:tcPr marT="0" marB="0" marR="27025" marL="27025" anchor="ctr"/>
                </a:tc>
                <a:tc>
                  <a:txBody>
                    <a:bodyPr/>
                    <a:lstStyle/>
                    <a:p>
                      <a:pPr indent="0" lvl="0" marL="68580" marR="61595" rtl="0" algn="just">
                        <a:spcBef>
                          <a:spcPts val="590"/>
                        </a:spcBef>
                        <a:spcAft>
                          <a:spcPts val="0"/>
                        </a:spcAft>
                        <a:buClr>
                          <a:schemeClr val="dk1"/>
                        </a:buClr>
                        <a:buSzPts val="1100"/>
                        <a:buFont typeface="Arial"/>
                        <a:buNone/>
                      </a:pPr>
                      <a:r>
                        <a:rPr lang="en-US" sz="1600"/>
                        <a:t>One of the demerits of the system is on some occasions it is found that some of the attention weights can be unreasonable. It is expected that this is because of the bias of training data. Another challenge found in this paper is that of the complex questions.</a:t>
                      </a:r>
                      <a:endParaRPr sz="1800" u="none" cap="none" strike="noStrike"/>
                    </a:p>
                  </a:txBody>
                  <a:tcPr marT="0" marB="0" marR="27025" marL="27025" anchor="ctr"/>
                </a:tc>
              </a:tr>
              <a:tr h="1310800">
                <a:tc>
                  <a:txBody>
                    <a:bodyPr/>
                    <a:lstStyle/>
                    <a:p>
                      <a:pPr indent="0" lvl="0" marL="0" marR="0" rtl="0" algn="ctr">
                        <a:lnSpc>
                          <a:spcPct val="150000"/>
                        </a:lnSpc>
                        <a:spcBef>
                          <a:spcPts val="0"/>
                        </a:spcBef>
                        <a:spcAft>
                          <a:spcPts val="0"/>
                        </a:spcAft>
                        <a:buNone/>
                      </a:pPr>
                      <a:r>
                        <a:rPr lang="en-US" sz="1800"/>
                        <a:t>6.</a:t>
                      </a:r>
                      <a:endParaRPr sz="1800" u="none" cap="none" strike="noStrike"/>
                    </a:p>
                  </a:txBody>
                  <a:tcPr marT="0" marB="0" marR="27025" marL="27025" anchor="ctr"/>
                </a:tc>
                <a:tc>
                  <a:txBody>
                    <a:bodyPr/>
                    <a:lstStyle/>
                    <a:p>
                      <a:pPr indent="0" lvl="0" marL="0" rtl="0" algn="l">
                        <a:spcBef>
                          <a:spcPts val="0"/>
                        </a:spcBef>
                        <a:spcAft>
                          <a:spcPts val="0"/>
                        </a:spcAft>
                        <a:buClr>
                          <a:schemeClr val="dk1"/>
                        </a:buClr>
                        <a:buSzPts val="1100"/>
                        <a:buFont typeface="Arial"/>
                        <a:buNone/>
                      </a:pPr>
                      <a:r>
                        <a:rPr lang="en-US" sz="1600"/>
                        <a:t>paper[10]: BI-DIRECTIONAL ATTENTION FLOW FOR MACHINE COMPREHENSION</a:t>
                      </a:r>
                      <a:endParaRPr i="1" sz="1600"/>
                    </a:p>
                  </a:txBody>
                  <a:tcPr marT="0" marB="0" marR="27025" marL="27025" anchor="ctr"/>
                </a:tc>
                <a:tc>
                  <a:txBody>
                    <a:bodyPr/>
                    <a:lstStyle/>
                    <a:p>
                      <a:pPr indent="0" lvl="0" marL="0" rtl="0" algn="just">
                        <a:spcBef>
                          <a:spcPts val="0"/>
                        </a:spcBef>
                        <a:spcAft>
                          <a:spcPts val="0"/>
                        </a:spcAft>
                        <a:buClr>
                          <a:schemeClr val="dk1"/>
                        </a:buClr>
                        <a:buSzPts val="1600"/>
                        <a:buFont typeface="Calibri"/>
                        <a:buNone/>
                      </a:pPr>
                      <a:r>
                        <a:rPr lang="en-US" sz="1600"/>
                        <a:t>With dynamic attention modeling, BiDAF has performed very well on SQUAD and CNN/Daily Mail datasets as it occurs to avoid information loss.</a:t>
                      </a:r>
                      <a:endParaRPr sz="1600"/>
                    </a:p>
                  </a:txBody>
                  <a:tcPr marT="0" marB="0" marR="27025" marL="27025" anchor="ctr"/>
                </a:tc>
                <a:tc>
                  <a:txBody>
                    <a:bodyPr/>
                    <a:lstStyle/>
                    <a:p>
                      <a:pPr indent="0" lvl="0" marL="0" rtl="0" algn="just">
                        <a:spcBef>
                          <a:spcPts val="0"/>
                        </a:spcBef>
                        <a:spcAft>
                          <a:spcPts val="0"/>
                        </a:spcAft>
                        <a:buClr>
                          <a:schemeClr val="dk1"/>
                        </a:buClr>
                        <a:buFont typeface="Arial"/>
                        <a:buNone/>
                      </a:pPr>
                      <a:r>
                        <a:rPr lang="en-US" sz="1600"/>
                        <a:t>Very complex architecture, which seems to be less optimized as it is assembled together to perform better. And also BiDAF is a closed domain and extractive model, which is not ideal for the long answer based Q-A systems.</a:t>
                      </a:r>
                      <a:endParaRPr sz="1600" u="none" cap="none" strike="noStrike">
                        <a:latin typeface="Calibri"/>
                        <a:ea typeface="Calibri"/>
                        <a:cs typeface="Calibri"/>
                        <a:sym typeface="Calibri"/>
                      </a:endParaRPr>
                    </a:p>
                  </a:txBody>
                  <a:tcPr marT="0" marB="0" marR="27025" marL="270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0"/>
          <p:cNvSpPr txBox="1"/>
          <p:nvPr>
            <p:ph idx="1" type="body"/>
          </p:nvPr>
        </p:nvSpPr>
        <p:spPr>
          <a:xfrm>
            <a:off x="484151" y="165326"/>
            <a:ext cx="10268400" cy="5589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2100"/>
              </a:spcAft>
              <a:buClr>
                <a:schemeClr val="accent1"/>
              </a:buClr>
              <a:buSzPts val="3700"/>
              <a:buNone/>
            </a:pPr>
            <a:r>
              <a:rPr lang="en-US" sz="3700">
                <a:solidFill>
                  <a:schemeClr val="accent1"/>
                </a:solidFill>
                <a:latin typeface="Century"/>
                <a:ea typeface="Century"/>
                <a:cs typeface="Century"/>
                <a:sym typeface="Century"/>
              </a:rPr>
              <a:t>Literature Survey : </a:t>
            </a:r>
            <a:endParaRPr sz="3700">
              <a:solidFill>
                <a:schemeClr val="accent1"/>
              </a:solidFill>
              <a:latin typeface="Century"/>
              <a:ea typeface="Century"/>
              <a:cs typeface="Century"/>
              <a:sym typeface="Century"/>
            </a:endParaRPr>
          </a:p>
        </p:txBody>
      </p:sp>
      <p:sp>
        <p:nvSpPr>
          <p:cNvPr id="213" name="Google Shape;213;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graphicFrame>
        <p:nvGraphicFramePr>
          <p:cNvPr id="214" name="Google Shape;214;p40"/>
          <p:cNvGraphicFramePr/>
          <p:nvPr/>
        </p:nvGraphicFramePr>
        <p:xfrm>
          <a:off x="484151" y="724217"/>
          <a:ext cx="3000000" cy="3000000"/>
        </p:xfrm>
        <a:graphic>
          <a:graphicData uri="http://schemas.openxmlformats.org/drawingml/2006/table">
            <a:tbl>
              <a:tblPr bandRow="1" firstCol="1" firstRow="1">
                <a:noFill/>
                <a:tableStyleId>{78247BB1-4591-4D54-9D1A-F731E74A6A0B}</a:tableStyleId>
              </a:tblPr>
              <a:tblGrid>
                <a:gridCol w="853575"/>
                <a:gridCol w="3234275"/>
                <a:gridCol w="3875975"/>
                <a:gridCol w="3257925"/>
              </a:tblGrid>
              <a:tr h="385000">
                <a:tc>
                  <a:txBody>
                    <a:bodyPr/>
                    <a:lstStyle/>
                    <a:p>
                      <a:pPr indent="0" lvl="0" marL="0" marR="0" rtl="0" algn="ctr">
                        <a:lnSpc>
                          <a:spcPct val="150000"/>
                        </a:lnSpc>
                        <a:spcBef>
                          <a:spcPts val="0"/>
                        </a:spcBef>
                        <a:spcAft>
                          <a:spcPts val="0"/>
                        </a:spcAft>
                        <a:buNone/>
                      </a:pPr>
                      <a:r>
                        <a:rPr lang="en-US" sz="2000" u="none" cap="none" strike="noStrike"/>
                        <a:t>Sr. No</a:t>
                      </a:r>
                      <a:endParaRPr sz="2000" u="none" cap="none" strike="noStrike">
                        <a:latin typeface="Calibri"/>
                        <a:ea typeface="Calibri"/>
                        <a:cs typeface="Calibri"/>
                        <a:sym typeface="Calibri"/>
                      </a:endParaRPr>
                    </a:p>
                  </a:txBody>
                  <a:tcPr marT="0" marB="0" marR="27025" marL="27025" anchor="ctr"/>
                </a:tc>
                <a:tc>
                  <a:txBody>
                    <a:bodyPr/>
                    <a:lstStyle/>
                    <a:p>
                      <a:pPr indent="0" lvl="0" marL="0" marR="0" rtl="0" algn="ctr">
                        <a:lnSpc>
                          <a:spcPct val="150000"/>
                        </a:lnSpc>
                        <a:spcBef>
                          <a:spcPts val="0"/>
                        </a:spcBef>
                        <a:spcAft>
                          <a:spcPts val="0"/>
                        </a:spcAft>
                        <a:buNone/>
                      </a:pPr>
                      <a:r>
                        <a:rPr lang="en-US" sz="2000" u="none" cap="none" strike="noStrike"/>
                        <a:t>Paper</a:t>
                      </a:r>
                      <a:endParaRPr sz="2000" u="none" cap="none" strike="noStrike">
                        <a:latin typeface="Calibri"/>
                        <a:ea typeface="Calibri"/>
                        <a:cs typeface="Calibri"/>
                        <a:sym typeface="Calibri"/>
                      </a:endParaRPr>
                    </a:p>
                  </a:txBody>
                  <a:tcPr marT="0" marB="0" marR="27025" marL="27025" anchor="ctr">
                    <a:lnB cap="flat" cmpd="sng" w="12700">
                      <a:solidFill>
                        <a:srgbClr val="000000"/>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2000" u="none" cap="none" strike="noStrike"/>
                        <a:t>Remarks  </a:t>
                      </a:r>
                      <a:endParaRPr sz="2000" u="none" cap="none" strike="noStrike">
                        <a:latin typeface="Calibri"/>
                        <a:ea typeface="Calibri"/>
                        <a:cs typeface="Calibri"/>
                        <a:sym typeface="Calibri"/>
                      </a:endParaRPr>
                    </a:p>
                  </a:txBody>
                  <a:tcPr marT="0" marB="0" marR="27025" marL="27025" anchor="ctr"/>
                </a:tc>
                <a:tc>
                  <a:txBody>
                    <a:bodyPr/>
                    <a:lstStyle/>
                    <a:p>
                      <a:pPr indent="0" lvl="0" marL="0" marR="0" rtl="0" algn="ctr">
                        <a:lnSpc>
                          <a:spcPct val="150000"/>
                        </a:lnSpc>
                        <a:spcBef>
                          <a:spcPts val="0"/>
                        </a:spcBef>
                        <a:spcAft>
                          <a:spcPts val="0"/>
                        </a:spcAft>
                        <a:buNone/>
                      </a:pPr>
                      <a:r>
                        <a:rPr lang="en-US" sz="2000" u="none" cap="none" strike="noStrike"/>
                        <a:t>Limitations</a:t>
                      </a:r>
                      <a:endParaRPr sz="2000" u="none" cap="none" strike="noStrike">
                        <a:latin typeface="Calibri"/>
                        <a:ea typeface="Calibri"/>
                        <a:cs typeface="Calibri"/>
                        <a:sym typeface="Calibri"/>
                      </a:endParaRPr>
                    </a:p>
                  </a:txBody>
                  <a:tcPr marT="0" marB="0" marR="27025" marL="27025" anchor="ctr"/>
                </a:tc>
              </a:tr>
            </a:tbl>
          </a:graphicData>
        </a:graphic>
      </p:graphicFrame>
      <p:graphicFrame>
        <p:nvGraphicFramePr>
          <p:cNvPr id="215" name="Google Shape;215;p40"/>
          <p:cNvGraphicFramePr/>
          <p:nvPr/>
        </p:nvGraphicFramePr>
        <p:xfrm>
          <a:off x="485126" y="1181417"/>
          <a:ext cx="3000000" cy="3000000"/>
        </p:xfrm>
        <a:graphic>
          <a:graphicData uri="http://schemas.openxmlformats.org/drawingml/2006/table">
            <a:tbl>
              <a:tblPr bandRow="1" firstCol="1" firstRow="1">
                <a:noFill/>
                <a:tableStyleId>{78247BB1-4591-4D54-9D1A-F731E74A6A0B}</a:tableStyleId>
              </a:tblPr>
              <a:tblGrid>
                <a:gridCol w="853575"/>
                <a:gridCol w="3234275"/>
                <a:gridCol w="3875975"/>
                <a:gridCol w="3257925"/>
              </a:tblGrid>
              <a:tr h="3188550">
                <a:tc>
                  <a:txBody>
                    <a:bodyPr/>
                    <a:lstStyle/>
                    <a:p>
                      <a:pPr indent="0" lvl="0" marL="0" marR="0" rtl="0" algn="ctr">
                        <a:lnSpc>
                          <a:spcPct val="150000"/>
                        </a:lnSpc>
                        <a:spcBef>
                          <a:spcPts val="0"/>
                        </a:spcBef>
                        <a:spcAft>
                          <a:spcPts val="0"/>
                        </a:spcAft>
                        <a:buNone/>
                      </a:pPr>
                      <a:r>
                        <a:rPr lang="en-US" sz="1800"/>
                        <a:t>7.</a:t>
                      </a:r>
                      <a:endParaRPr sz="1800" u="none" cap="none" strike="noStrike">
                        <a:latin typeface="Calibri"/>
                        <a:ea typeface="Calibri"/>
                        <a:cs typeface="Calibri"/>
                        <a:sym typeface="Calibri"/>
                      </a:endParaRPr>
                    </a:p>
                  </a:txBody>
                  <a:tcPr marT="0" marB="0" marR="27025" marL="27025" anchor="ctr"/>
                </a:tc>
                <a:tc>
                  <a:txBody>
                    <a:bodyPr/>
                    <a:lstStyle/>
                    <a:p>
                      <a:pPr indent="0" lvl="0" marL="67945" marR="59689" rtl="0" algn="just">
                        <a:spcBef>
                          <a:spcPts val="590"/>
                        </a:spcBef>
                        <a:spcAft>
                          <a:spcPts val="0"/>
                        </a:spcAft>
                        <a:buClr>
                          <a:schemeClr val="dk1"/>
                        </a:buClr>
                        <a:buSzPts val="1100"/>
                        <a:buFont typeface="Arial"/>
                        <a:buNone/>
                      </a:pPr>
                      <a:r>
                        <a:rPr b="0" lang="en-US" sz="1600">
                          <a:solidFill>
                            <a:schemeClr val="dk1"/>
                          </a:solidFill>
                          <a:latin typeface="Times New Roman"/>
                          <a:ea typeface="Times New Roman"/>
                          <a:cs typeface="Times New Roman"/>
                          <a:sym typeface="Times New Roman"/>
                        </a:rPr>
                        <a:t>paper[15]: XLNet: GENERALIZED AUTOREGRESSIVE PRE TRAINING FOR LANGUAGE UNDERSTANDING</a:t>
                      </a:r>
                      <a:endParaRPr b="0" sz="2200">
                        <a:solidFill>
                          <a:srgbClr val="000000"/>
                        </a:solidFill>
                      </a:endParaRPr>
                    </a:p>
                  </a:txBody>
                  <a:tcPr marT="0" marB="0" marR="27025" marL="27025" anchor="ctr">
                    <a:solidFill>
                      <a:srgbClr val="C9DAF8"/>
                    </a:solidFill>
                  </a:tcPr>
                </a:tc>
                <a:tc>
                  <a:txBody>
                    <a:bodyPr/>
                    <a:lstStyle/>
                    <a:p>
                      <a:pPr indent="0" lvl="0" marL="0" marR="0" rtl="0" algn="l">
                        <a:lnSpc>
                          <a:spcPct val="100000"/>
                        </a:lnSpc>
                        <a:spcBef>
                          <a:spcPts val="0"/>
                        </a:spcBef>
                        <a:spcAft>
                          <a:spcPts val="0"/>
                        </a:spcAft>
                        <a:buClr>
                          <a:schemeClr val="dk1"/>
                        </a:buClr>
                        <a:buSzPts val="1100"/>
                        <a:buFont typeface="Arial"/>
                        <a:buNone/>
                      </a:pPr>
                      <a:r>
                        <a:t/>
                      </a:r>
                      <a:endParaRPr b="0" sz="1600">
                        <a:solidFill>
                          <a:srgbClr val="000000"/>
                        </a:solidFill>
                      </a:endParaRPr>
                    </a:p>
                    <a:p>
                      <a:pPr indent="0" lvl="0" marL="0" marR="0" rtl="0" algn="l">
                        <a:lnSpc>
                          <a:spcPct val="100000"/>
                        </a:lnSpc>
                        <a:spcBef>
                          <a:spcPts val="0"/>
                        </a:spcBef>
                        <a:spcAft>
                          <a:spcPts val="0"/>
                        </a:spcAft>
                        <a:buClr>
                          <a:schemeClr val="dk1"/>
                        </a:buClr>
                        <a:buSzPts val="1100"/>
                        <a:buFont typeface="Arial"/>
                        <a:buNone/>
                      </a:pPr>
                      <a:r>
                        <a:rPr b="0" lang="en-US" sz="1600">
                          <a:solidFill>
                            <a:srgbClr val="000000"/>
                          </a:solidFill>
                        </a:rPr>
                        <a:t>The main advantage of XLNet was that it overcame the pretrain-finetune discrepancy issue of the BERT model and combine the abilities of the autoregressive language model and autoencoding language model reducing their standalone limitations Also it proved to be a better model for a Question Answering System based on the comparative results obtained from training it with different datasets.</a:t>
                      </a:r>
                      <a:endParaRPr b="0" sz="1600">
                        <a:solidFill>
                          <a:srgbClr val="000000"/>
                        </a:solidFill>
                      </a:endParaRPr>
                    </a:p>
                  </a:txBody>
                  <a:tcPr marT="0" marB="0" marR="27025" marL="27025" anchor="ctr">
                    <a:solidFill>
                      <a:srgbClr val="C9DAF8"/>
                    </a:solidFill>
                  </a:tcPr>
                </a:tc>
                <a:tc>
                  <a:txBody>
                    <a:bodyPr/>
                    <a:lstStyle/>
                    <a:p>
                      <a:pPr indent="0" lvl="0" marL="0" marR="0" rtl="0" algn="l">
                        <a:lnSpc>
                          <a:spcPct val="100000"/>
                        </a:lnSpc>
                        <a:spcBef>
                          <a:spcPts val="0"/>
                        </a:spcBef>
                        <a:spcAft>
                          <a:spcPts val="0"/>
                        </a:spcAft>
                        <a:buSzPts val="1100"/>
                        <a:buNone/>
                      </a:pPr>
                      <a:r>
                        <a:t/>
                      </a:r>
                      <a:endParaRPr b="0" sz="1600">
                        <a:solidFill>
                          <a:srgbClr val="000000"/>
                        </a:solidFill>
                      </a:endParaRPr>
                    </a:p>
                    <a:p>
                      <a:pPr indent="0" lvl="0" marL="0" marR="0" rtl="0" algn="l">
                        <a:lnSpc>
                          <a:spcPct val="100000"/>
                        </a:lnSpc>
                        <a:spcBef>
                          <a:spcPts val="0"/>
                        </a:spcBef>
                        <a:spcAft>
                          <a:spcPts val="0"/>
                        </a:spcAft>
                        <a:buSzPts val="1100"/>
                        <a:buNone/>
                      </a:pPr>
                      <a:r>
                        <a:rPr b="0" lang="en-US" sz="1600">
                          <a:solidFill>
                            <a:srgbClr val="000000"/>
                          </a:solidFill>
                        </a:rPr>
                        <a:t>One of the problems faced in XLNet was the standard transformer architecture. For predicting any sequence Xt, it does not depend upon the value of its position i.e Zt, therefore the same distribution was predicted regardless of the position and hence the model was not able to learn useful representations. However, this issue was resolved after the introduction of Two-Stream Self Attention.</a:t>
                      </a:r>
                      <a:endParaRPr b="0" sz="1600">
                        <a:solidFill>
                          <a:srgbClr val="000000"/>
                        </a:solidFill>
                      </a:endParaRPr>
                    </a:p>
                  </a:txBody>
                  <a:tcPr marT="0" marB="0" marR="27025" marL="27025" anchor="ctr">
                    <a:solidFill>
                      <a:srgbClr val="C9DAF8"/>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1"/>
          <p:cNvSpPr txBox="1"/>
          <p:nvPr>
            <p:ph type="title"/>
          </p:nvPr>
        </p:nvSpPr>
        <p:spPr>
          <a:xfrm>
            <a:off x="720350" y="221074"/>
            <a:ext cx="10515600" cy="8346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Clr>
                <a:schemeClr val="accent1"/>
              </a:buClr>
              <a:buSzPts val="2880"/>
              <a:buFont typeface="Century"/>
              <a:buNone/>
            </a:pPr>
            <a:r>
              <a:rPr lang="en-US" sz="3600">
                <a:solidFill>
                  <a:schemeClr val="accent1"/>
                </a:solidFill>
                <a:latin typeface="Century"/>
                <a:ea typeface="Century"/>
                <a:cs typeface="Century"/>
                <a:sym typeface="Century"/>
              </a:rPr>
              <a:t>OBJECTIVES</a:t>
            </a:r>
            <a:endParaRPr/>
          </a:p>
        </p:txBody>
      </p:sp>
      <p:sp>
        <p:nvSpPr>
          <p:cNvPr id="222" name="Google Shape;222;p41"/>
          <p:cNvSpPr txBox="1"/>
          <p:nvPr>
            <p:ph idx="1" type="body"/>
          </p:nvPr>
        </p:nvSpPr>
        <p:spPr>
          <a:xfrm>
            <a:off x="720350" y="427050"/>
            <a:ext cx="10738200" cy="5657100"/>
          </a:xfrm>
          <a:prstGeom prst="rect">
            <a:avLst/>
          </a:prstGeom>
          <a:noFill/>
          <a:ln>
            <a:noFill/>
          </a:ln>
        </p:spPr>
        <p:txBody>
          <a:bodyPr anchorCtr="0" anchor="ctr" bIns="45700" lIns="91425" spcFirstLastPara="1" rIns="91425" wrap="square" tIns="45700">
            <a:noAutofit/>
          </a:bodyPr>
          <a:lstStyle/>
          <a:p>
            <a:pPr indent="-374650" lvl="0" marL="457200" rtl="0" algn="l">
              <a:lnSpc>
                <a:spcPct val="90000"/>
              </a:lnSpc>
              <a:spcBef>
                <a:spcPts val="0"/>
              </a:spcBef>
              <a:spcAft>
                <a:spcPts val="0"/>
              </a:spcAft>
              <a:buClr>
                <a:schemeClr val="dk1"/>
              </a:buClr>
              <a:buSzPts val="2300"/>
              <a:buChar char="●"/>
            </a:pPr>
            <a:r>
              <a:rPr lang="en-US" sz="2300">
                <a:solidFill>
                  <a:schemeClr val="dk1"/>
                </a:solidFill>
              </a:rPr>
              <a:t>A QA system that is able to answer subjective questions of users.</a:t>
            </a:r>
            <a:endParaRPr sz="2300">
              <a:solidFill>
                <a:schemeClr val="dk1"/>
              </a:solidFill>
            </a:endParaRPr>
          </a:p>
          <a:p>
            <a:pPr indent="0" lvl="0" marL="1371600" rtl="0" algn="l">
              <a:lnSpc>
                <a:spcPct val="90000"/>
              </a:lnSpc>
              <a:spcBef>
                <a:spcPts val="0"/>
              </a:spcBef>
              <a:spcAft>
                <a:spcPts val="0"/>
              </a:spcAft>
              <a:buNone/>
            </a:pPr>
            <a:r>
              <a:t/>
            </a:r>
            <a:endParaRPr sz="2300">
              <a:solidFill>
                <a:schemeClr val="dk1"/>
              </a:solidFill>
            </a:endParaRPr>
          </a:p>
          <a:p>
            <a:pPr indent="-374650" lvl="0" marL="457200" rtl="0" algn="l">
              <a:lnSpc>
                <a:spcPct val="90000"/>
              </a:lnSpc>
              <a:spcBef>
                <a:spcPts val="0"/>
              </a:spcBef>
              <a:spcAft>
                <a:spcPts val="0"/>
              </a:spcAft>
              <a:buClr>
                <a:schemeClr val="dk1"/>
              </a:buClr>
              <a:buSzPts val="2300"/>
              <a:buChar char="●"/>
            </a:pPr>
            <a:r>
              <a:rPr lang="en-US" sz="2300">
                <a:solidFill>
                  <a:schemeClr val="dk1"/>
                </a:solidFill>
              </a:rPr>
              <a:t>To use appropriate NLP techniques to process user queries.</a:t>
            </a:r>
            <a:endParaRPr sz="2300">
              <a:solidFill>
                <a:srgbClr val="0000FF"/>
              </a:solidFill>
            </a:endParaRPr>
          </a:p>
          <a:p>
            <a:pPr indent="0" lvl="0" marL="1371600" rtl="0" algn="l">
              <a:lnSpc>
                <a:spcPct val="90000"/>
              </a:lnSpc>
              <a:spcBef>
                <a:spcPts val="0"/>
              </a:spcBef>
              <a:spcAft>
                <a:spcPts val="0"/>
              </a:spcAft>
              <a:buNone/>
            </a:pPr>
            <a:r>
              <a:t/>
            </a:r>
            <a:endParaRPr sz="2300">
              <a:solidFill>
                <a:schemeClr val="dk1"/>
              </a:solidFill>
            </a:endParaRPr>
          </a:p>
          <a:p>
            <a:pPr indent="-374650" lvl="0" marL="457200" rtl="0" algn="l">
              <a:lnSpc>
                <a:spcPct val="90000"/>
              </a:lnSpc>
              <a:spcBef>
                <a:spcPts val="0"/>
              </a:spcBef>
              <a:spcAft>
                <a:spcPts val="0"/>
              </a:spcAft>
              <a:buClr>
                <a:schemeClr val="dk1"/>
              </a:buClr>
              <a:buSzPts val="2300"/>
              <a:buChar char="●"/>
            </a:pPr>
            <a:r>
              <a:rPr lang="en-US" sz="2300">
                <a:solidFill>
                  <a:schemeClr val="dk1"/>
                </a:solidFill>
              </a:rPr>
              <a:t>Use current state-of-art models to maximize efficiency.</a:t>
            </a:r>
            <a:endParaRPr sz="2300">
              <a:solidFill>
                <a:schemeClr val="dk1"/>
              </a:solidFill>
            </a:endParaRPr>
          </a:p>
          <a:p>
            <a:pPr indent="0" lvl="0" marL="1371600" rtl="0" algn="l">
              <a:lnSpc>
                <a:spcPct val="90000"/>
              </a:lnSpc>
              <a:spcBef>
                <a:spcPts val="0"/>
              </a:spcBef>
              <a:spcAft>
                <a:spcPts val="0"/>
              </a:spcAft>
              <a:buNone/>
            </a:pPr>
            <a:r>
              <a:t/>
            </a:r>
            <a:endParaRPr sz="2300">
              <a:solidFill>
                <a:schemeClr val="dk1"/>
              </a:solidFill>
            </a:endParaRPr>
          </a:p>
          <a:p>
            <a:pPr indent="-374650" lvl="0" marL="457200" rtl="0" algn="l">
              <a:lnSpc>
                <a:spcPct val="90000"/>
              </a:lnSpc>
              <a:spcBef>
                <a:spcPts val="0"/>
              </a:spcBef>
              <a:spcAft>
                <a:spcPts val="0"/>
              </a:spcAft>
              <a:buClr>
                <a:schemeClr val="dk1"/>
              </a:buClr>
              <a:buSzPts val="2300"/>
              <a:buChar char="●"/>
            </a:pPr>
            <a:r>
              <a:rPr lang="en-US" sz="2300">
                <a:solidFill>
                  <a:schemeClr val="dk1"/>
                </a:solidFill>
              </a:rPr>
              <a:t>Optimizing model to make it speed and scale efficient</a:t>
            </a:r>
            <a:endParaRPr sz="2300">
              <a:solidFill>
                <a:schemeClr val="dk1"/>
              </a:solidFill>
            </a:endParaRPr>
          </a:p>
          <a:p>
            <a:pPr indent="0" lvl="0" marL="1371600" rtl="0" algn="l">
              <a:lnSpc>
                <a:spcPct val="90000"/>
              </a:lnSpc>
              <a:spcBef>
                <a:spcPts val="0"/>
              </a:spcBef>
              <a:spcAft>
                <a:spcPts val="0"/>
              </a:spcAft>
              <a:buNone/>
            </a:pPr>
            <a:r>
              <a:t/>
            </a:r>
            <a:endParaRPr sz="2300">
              <a:solidFill>
                <a:schemeClr val="dk1"/>
              </a:solidFill>
            </a:endParaRPr>
          </a:p>
          <a:p>
            <a:pPr indent="-374650" lvl="0" marL="457200" rtl="0" algn="l">
              <a:lnSpc>
                <a:spcPct val="90000"/>
              </a:lnSpc>
              <a:spcBef>
                <a:spcPts val="0"/>
              </a:spcBef>
              <a:spcAft>
                <a:spcPts val="0"/>
              </a:spcAft>
              <a:buClr>
                <a:schemeClr val="dk1"/>
              </a:buClr>
              <a:buSzPts val="2300"/>
              <a:buChar char="●"/>
            </a:pPr>
            <a:r>
              <a:rPr lang="en-US" sz="2300">
                <a:solidFill>
                  <a:schemeClr val="dk1"/>
                </a:solidFill>
              </a:rPr>
              <a:t>Study about various application-based future scope of QA systems.</a:t>
            </a:r>
            <a:endParaRPr sz="2300">
              <a:solidFill>
                <a:schemeClr val="dk1"/>
              </a:solidFill>
            </a:endParaRPr>
          </a:p>
          <a:p>
            <a:pPr indent="0" lvl="0" marL="914400" rtl="0" algn="l">
              <a:lnSpc>
                <a:spcPct val="90000"/>
              </a:lnSpc>
              <a:spcBef>
                <a:spcPts val="0"/>
              </a:spcBef>
              <a:spcAft>
                <a:spcPts val="0"/>
              </a:spcAft>
              <a:buClr>
                <a:schemeClr val="dk1"/>
              </a:buClr>
              <a:buSzPts val="1100"/>
              <a:buFont typeface="Arial"/>
              <a:buNone/>
            </a:pPr>
            <a:r>
              <a:t/>
            </a:r>
            <a:endParaRPr sz="2300">
              <a:solidFill>
                <a:schemeClr val="dk1"/>
              </a:solidFill>
            </a:endParaRPr>
          </a:p>
          <a:p>
            <a:pPr indent="0" lvl="0" marL="914400" rtl="0" algn="l">
              <a:lnSpc>
                <a:spcPct val="90000"/>
              </a:lnSpc>
              <a:spcBef>
                <a:spcPts val="0"/>
              </a:spcBef>
              <a:spcAft>
                <a:spcPts val="0"/>
              </a:spcAft>
              <a:buNone/>
            </a:pPr>
            <a:r>
              <a:t/>
            </a:r>
            <a:endParaRPr sz="2400">
              <a:solidFill>
                <a:schemeClr val="dk1"/>
              </a:solidFill>
            </a:endParaRPr>
          </a:p>
        </p:txBody>
      </p:sp>
      <p:sp>
        <p:nvSpPr>
          <p:cNvPr id="223" name="Google Shape;223;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