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Play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jS7jn/N9Xd+vJjIXkGsyPIYR4H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3A31B1-CE1B-47F4-ADB2-172861847A80}">
  <a:tblStyle styleId="{5F3A31B1-CE1B-47F4-ADB2-172861847A80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E9EC"/>
          </a:solidFill>
        </a:fill>
      </a:tcStyle>
    </a:wholeTbl>
    <a:band1H>
      <a:tcTxStyle/>
      <a:tcStyle>
        <a:fill>
          <a:solidFill>
            <a:srgbClr val="CAD1D8"/>
          </a:solidFill>
        </a:fill>
      </a:tcStyle>
    </a:band1H>
    <a:band2H>
      <a:tcTxStyle/>
    </a:band2H>
    <a:band1V>
      <a:tcTxStyle/>
      <a:tcStyle>
        <a:fill>
          <a:solidFill>
            <a:srgbClr val="CAD1D8"/>
          </a:solidFill>
        </a:fill>
      </a:tcStyle>
    </a:band1V>
    <a:band2V>
      <a:tcTxStyle/>
    </a:band2V>
    <a:la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lay-regular.fntdata"/><Relationship Id="rId25" Type="http://schemas.openxmlformats.org/officeDocument/2006/relationships/slide" Target="slides/slide20.xml"/><Relationship Id="rId28" Type="http://customschemas.google.com/relationships/presentationmetadata" Target="metadata"/><Relationship Id="rId27" Type="http://schemas.openxmlformats.org/officeDocument/2006/relationships/font" Target="fonts/Play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95494ca23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95494ca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88734dbbc_1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88734dbb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95494ca23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95494ca2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88734dbbc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488734dbbc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4975601482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4975601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88734dbb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488734dbbc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88734dbbc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88734dbb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 sz="7000"/>
              <a:t>Using </a:t>
            </a:r>
            <a:r>
              <a:rPr lang="en-US" sz="7000"/>
              <a:t>Encryption Tools</a:t>
            </a:r>
            <a:endParaRPr sz="7000"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500"/>
              <a:t>Script Sequence</a:t>
            </a:r>
            <a:endParaRPr sz="35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95494ca23_0_5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 sz="4400">
                <a:latin typeface="Courier New"/>
                <a:ea typeface="Courier New"/>
                <a:cs typeface="Courier New"/>
                <a:sym typeface="Courier New"/>
              </a:rPr>
              <a:t>secure_enhanced-rev2</a:t>
            </a:r>
            <a:endParaRPr/>
          </a:p>
        </p:txBody>
      </p:sp>
      <p:sp>
        <p:nvSpPr>
          <p:cNvPr id="140" name="Google Shape;140;g3495494ca23_0_5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secure_validated-rev2</a:t>
            </a:r>
            <a:r>
              <a:rPr lang="en-US"/>
              <a:t> — Input Validation Added</a:t>
            </a:r>
            <a:endParaRPr/>
          </a:p>
        </p:txBody>
      </p:sp>
      <p:sp>
        <p:nvSpPr>
          <p:cNvPr id="146" name="Google Shape;146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Improvements over Rev1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Path validation added via regex (regular expressions)  and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os.path.abspath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/>
              <a:t>Prevents directory traversal and unsafe file paths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88734dbbc_1_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secure_validated-rev2</a:t>
            </a:r>
            <a:r>
              <a:rPr lang="en-US"/>
              <a:t> — Input Validation Added</a:t>
            </a:r>
            <a:endParaRPr/>
          </a:p>
        </p:txBody>
      </p:sp>
      <p:sp>
        <p:nvSpPr>
          <p:cNvPr id="152" name="Google Shape;152;g3488734dbbc_1_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Validate file paths before using them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urier New"/>
              <a:buChar char="•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def is_valid_path(path):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return bool(re.match(r'^[\w\-.\\/]+$', path)) and os.path.abspath(path) == path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spcBef>
                <a:spcPts val="1000"/>
              </a:spcBef>
              <a:spcAft>
                <a:spcPts val="0"/>
              </a:spcAft>
              <a:buSzPts val="2200"/>
              <a:buFont typeface="Courier New"/>
              <a:buChar char="•"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for path in [private_key, public_key, cert_path, ...]: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if not is_valid_path(path):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9144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Courier New"/>
                <a:ea typeface="Courier New"/>
                <a:cs typeface="Courier New"/>
                <a:sym typeface="Courier New"/>
              </a:rPr>
              <a:t>raise ValueError(f"Invalid path: {path}")</a:t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secure_validated-rev2</a:t>
            </a:r>
            <a:r>
              <a:rPr lang="en-US"/>
              <a:t> — Input Validation Added</a:t>
            </a:r>
            <a:endParaRPr/>
          </a:p>
        </p:txBody>
      </p:sp>
      <p:sp>
        <p:nvSpPr>
          <p:cNvPr id="158" name="Google Shape;158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Security Enhancements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Ensures only valid, safe paths are processed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Retains all cryptographic operations from Rev1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secure_validated-rev2</a:t>
            </a:r>
            <a:r>
              <a:rPr lang="en-US"/>
              <a:t> — Input Validation Added</a:t>
            </a:r>
            <a:endParaRPr/>
          </a:p>
        </p:txBody>
      </p:sp>
      <p:sp>
        <p:nvSpPr>
          <p:cNvPr id="164" name="Google Shape;164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Still missing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Command line flexibility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Selection for encryption and decryption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95494ca23_0_10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 sz="4400">
                <a:latin typeface="Courier New"/>
                <a:ea typeface="Courier New"/>
                <a:cs typeface="Courier New"/>
                <a:sym typeface="Courier New"/>
              </a:rPr>
              <a:t>secure_enhanced-rev3</a:t>
            </a:r>
            <a:endParaRPr/>
          </a:p>
        </p:txBody>
      </p:sp>
      <p:sp>
        <p:nvSpPr>
          <p:cNvPr id="170" name="Google Shape;170;g3495494ca23_0_10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secure_validated-rev3</a:t>
            </a:r>
            <a:r>
              <a:rPr lang="en-US"/>
              <a:t> — CLI Mode &amp; Usability</a:t>
            </a:r>
            <a:endParaRPr/>
          </a:p>
        </p:txBody>
      </p:sp>
      <p:sp>
        <p:nvSpPr>
          <p:cNvPr id="176" name="Google Shape;176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Key Additions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Command line arguments via argparse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--mode</a:t>
            </a:r>
            <a:r>
              <a:rPr lang="en-US"/>
              <a:t>: encrypt or decrypt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--password</a:t>
            </a:r>
            <a:r>
              <a:rPr lang="en-US"/>
              <a:t>: optional, falls back to getpass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88734dbbc_1_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secure_validated-rev3</a:t>
            </a:r>
            <a:r>
              <a:rPr lang="en-US"/>
              <a:t> — CLI Mode &amp; Usability</a:t>
            </a:r>
            <a:endParaRPr/>
          </a:p>
        </p:txBody>
      </p:sp>
      <p:sp>
        <p:nvSpPr>
          <p:cNvPr id="182" name="Google Shape;182;g3488734dbbc_1_2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600"/>
              <a:t>Argument parsing using argparse</a:t>
            </a: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600"/>
              <a:t>Select between encrypt and decrypt</a:t>
            </a:r>
            <a:endParaRPr sz="36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  <a:p>
            <a:pPr indent="-35433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600"/>
              <a:t>Optional password from command line</a:t>
            </a:r>
            <a:endParaRPr sz="36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03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•"/>
            </a:pP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parser = argparse.ArgumentParser(description="Secure OpenSSL Wrapper")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parser.add_argument("--password", type=str, help="Encryption password")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375"/>
              <a:buFont typeface="Arial"/>
              <a:buNone/>
            </a:pP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parser.add_argument("--mode", choices=["encrypt", "decrypt"],       required=True)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args = parser.parse_args()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036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•"/>
            </a:pP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if args.mode == "encrypt":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  		encrypt_file(plaintext_file, encrypted_file, password)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elif args.mode == "decrypt":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   	decrypt_file(encrypted_file, decrypted_file, password)</a:t>
            </a:r>
            <a:endParaRPr sz="3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secure_validated-rev3</a:t>
            </a:r>
            <a:r>
              <a:rPr lang="en-US"/>
              <a:t> — CLI Mode &amp; Usability</a:t>
            </a:r>
            <a:endParaRPr/>
          </a:p>
        </p:txBody>
      </p:sp>
      <p:sp>
        <p:nvSpPr>
          <p:cNvPr id="188" name="Google Shape;188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Improved Behavior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Only performs selected action (i.e., encrypt or decrypt)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Prints SHA-256 hash for verification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secure_validated-rev3</a:t>
            </a:r>
            <a:r>
              <a:rPr lang="en-US"/>
              <a:t> — CLI Mode &amp; Usability</a:t>
            </a:r>
            <a:endParaRPr/>
          </a:p>
        </p:txBody>
      </p:sp>
      <p:sp>
        <p:nvSpPr>
          <p:cNvPr id="194" name="Google Shape;194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Benefits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Great for scripting &amp; automation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Enhances user experience &amp; reusability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Secure OpenSSL Scripts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scripts demonstrate progressive enhancements for securing files using OpenSSL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Key generation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Certificate creation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File encryption/decryption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SHA-256 hashing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Script Rev Comparison</a:t>
            </a:r>
            <a:endParaRPr/>
          </a:p>
        </p:txBody>
      </p:sp>
      <p:graphicFrame>
        <p:nvGraphicFramePr>
          <p:cNvPr id="200" name="Google Shape;200;p13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{5F3A31B1-CE1B-47F4-ADB2-172861847A80}</a:tableStyleId>
              </a:tblPr>
              <a:tblGrid>
                <a:gridCol w="2628900"/>
                <a:gridCol w="2628900"/>
                <a:gridCol w="2628900"/>
                <a:gridCol w="2628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Feature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Rev 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Rev 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Rev 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64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Key/Cert Generation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PASS</a:t>
                      </a:r>
                      <a:endParaRPr b="1" sz="1800" u="none" cap="none" strike="noStrike"/>
                    </a:p>
                  </a:txBody>
                  <a:tcPr marT="137150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PASS</a:t>
                      </a:r>
                      <a:endParaRPr sz="1800" u="none" cap="none" strike="noStrike"/>
                    </a:p>
                  </a:txBody>
                  <a:tcPr marT="137150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PASS</a:t>
                      </a:r>
                      <a:endParaRPr sz="1800" u="none" cap="none" strike="noStrike"/>
                    </a:p>
                  </a:txBody>
                  <a:tcPr marT="137150" marB="45725" marR="91450" marL="91450"/>
                </a:tc>
              </a:tr>
              <a:tr h="64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AES-256 Encryption/Decryption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PASS</a:t>
                      </a:r>
                      <a:endParaRPr sz="1800" u="none" cap="none" strike="noStrike"/>
                    </a:p>
                  </a:txBody>
                  <a:tcPr marT="137150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PASS</a:t>
                      </a:r>
                      <a:endParaRPr sz="1800" u="none" cap="none" strike="noStrike"/>
                    </a:p>
                  </a:txBody>
                  <a:tcPr marT="137150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PASS</a:t>
                      </a:r>
                      <a:endParaRPr sz="1800" u="none" cap="none" strike="noStrike"/>
                    </a:p>
                  </a:txBody>
                  <a:tcPr marT="137150" marB="45725" marR="91450" marL="91450"/>
                </a:tc>
              </a:tr>
              <a:tr h="64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SHA-256 Hashing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PASS</a:t>
                      </a:r>
                      <a:endParaRPr sz="1800" u="none" cap="none" strike="noStrike"/>
                    </a:p>
                  </a:txBody>
                  <a:tcPr marT="137150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PASS</a:t>
                      </a:r>
                      <a:endParaRPr sz="1800" u="none" cap="none" strike="noStrike"/>
                    </a:p>
                  </a:txBody>
                  <a:tcPr marT="137150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PASS</a:t>
                      </a:r>
                      <a:endParaRPr sz="1800" u="none" cap="none" strike="noStrike"/>
                    </a:p>
                  </a:txBody>
                  <a:tcPr marT="137150" marB="45725" marR="91450" marL="91450"/>
                </a:tc>
              </a:tr>
              <a:tr h="64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Input Path Validation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FAIL</a:t>
                      </a:r>
                      <a:endParaRPr b="1" sz="1800" u="none" cap="none" strike="noStrike"/>
                    </a:p>
                  </a:txBody>
                  <a:tcPr marT="137150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PASS</a:t>
                      </a:r>
                      <a:endParaRPr sz="1800" u="none" cap="none" strike="noStrike"/>
                    </a:p>
                  </a:txBody>
                  <a:tcPr marT="137150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PASS</a:t>
                      </a:r>
                      <a:endParaRPr sz="1800" u="none" cap="none" strike="noStrike"/>
                    </a:p>
                  </a:txBody>
                  <a:tcPr marT="137150" marB="45725" marR="91450" marL="91450"/>
                </a:tc>
              </a:tr>
              <a:tr h="64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Command line Interface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FAIL</a:t>
                      </a:r>
                      <a:endParaRPr sz="1800" u="none" cap="none" strike="noStrike"/>
                    </a:p>
                  </a:txBody>
                  <a:tcPr marT="137150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FAIL</a:t>
                      </a:r>
                      <a:endParaRPr sz="1800" u="none" cap="none" strike="noStrike"/>
                    </a:p>
                  </a:txBody>
                  <a:tcPr marT="137150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PASS</a:t>
                      </a:r>
                      <a:endParaRPr sz="1800" u="none" cap="none" strike="noStrike"/>
                    </a:p>
                  </a:txBody>
                  <a:tcPr marT="137150" marB="45725" marR="91450" marL="91450"/>
                </a:tc>
              </a:tr>
              <a:tr h="64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Selective Operation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FAIL</a:t>
                      </a:r>
                      <a:endParaRPr sz="1800" u="none" cap="none" strike="noStrike"/>
                    </a:p>
                  </a:txBody>
                  <a:tcPr marT="137150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FAIL</a:t>
                      </a:r>
                      <a:endParaRPr sz="1800" u="none" cap="none" strike="noStrike"/>
                    </a:p>
                  </a:txBody>
                  <a:tcPr marT="137150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PASS</a:t>
                      </a:r>
                      <a:endParaRPr sz="1800" u="none" cap="none" strike="noStrike"/>
                    </a:p>
                  </a:txBody>
                  <a:tcPr marT="137150" marB="45725" marR="91450" marL="91450"/>
                </a:tc>
              </a:tr>
              <a:tr h="6401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Password Prompt/Fallback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PASS</a:t>
                      </a:r>
                      <a:endParaRPr sz="1800" u="none" cap="none" strike="noStrike"/>
                    </a:p>
                  </a:txBody>
                  <a:tcPr marT="137150" marB="45725" marR="91450" marL="91450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PASS</a:t>
                      </a:r>
                      <a:endParaRPr sz="1800" u="none" cap="none" strike="noStrike"/>
                    </a:p>
                  </a:txBody>
                  <a:tcPr marT="137150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>
                          <a:latin typeface="Arial"/>
                          <a:ea typeface="Arial"/>
                          <a:cs typeface="Arial"/>
                          <a:sym typeface="Arial"/>
                        </a:rPr>
                        <a:t>PASS</a:t>
                      </a:r>
                      <a:endParaRPr sz="1800" u="none" cap="none" strike="noStrike"/>
                    </a:p>
                  </a:txBody>
                  <a:tcPr marT="137150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Secure OpenSSL Scripts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Evolution stages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Rev1 – Basic secure script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Rev2 – Path validation added </a:t>
            </a:r>
            <a:endParaRPr/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Rev3 – Command line arguments and flexibility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975601482_0_0"/>
          <p:cNvSpPr txBox="1"/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 sz="4400">
                <a:latin typeface="Courier New"/>
                <a:ea typeface="Courier New"/>
                <a:cs typeface="Courier New"/>
                <a:sym typeface="Courier New"/>
              </a:rPr>
              <a:t>secure_enhanced-rev1</a:t>
            </a:r>
            <a:endParaRPr/>
          </a:p>
        </p:txBody>
      </p:sp>
      <p:sp>
        <p:nvSpPr>
          <p:cNvPr id="103" name="Google Shape;103;g34975601482_0_0"/>
          <p:cNvSpPr txBox="1"/>
          <p:nvPr>
            <p:ph idx="1" type="body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secure_enhanced-rev1</a:t>
            </a:r>
            <a:r>
              <a:rPr lang="en-US"/>
              <a:t> — Base Implementation</a:t>
            </a:r>
            <a:endParaRPr/>
          </a:p>
        </p:txBody>
      </p:sp>
      <p:sp>
        <p:nvSpPr>
          <p:cNvPr id="109" name="Google Shape;10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241934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Features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Generates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3812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/>
              <a:t>RSA private and public keys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38125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</a:pPr>
            <a:r>
              <a:rPr lang="en-US"/>
              <a:t>Self signed certificate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Encrypts and decrypts a file using AES-256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400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Computes SHA-256 hash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88734dbbc_1_1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secure_enhanced-rev1</a:t>
            </a:r>
            <a:r>
              <a:rPr lang="en-US"/>
              <a:t> — Base Implementation</a:t>
            </a:r>
            <a:endParaRPr/>
          </a:p>
        </p:txBody>
      </p:sp>
      <p:sp>
        <p:nvSpPr>
          <p:cNvPr id="115" name="Google Shape;115;g3488734dbbc_1_1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200"/>
              <a:t>Generates keys and certificates</a:t>
            </a:r>
            <a:endParaRPr sz="3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200"/>
              <a:t>Encrypts/decrypts files</a:t>
            </a:r>
            <a:endParaRPr sz="32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200"/>
              <a:t>Uses logging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ourier New"/>
              <a:ea typeface="Courier New"/>
              <a:cs typeface="Courier New"/>
              <a:sym typeface="Courier New"/>
            </a:endParaRPr>
          </a:p>
          <a:p>
            <a:pPr indent="-341709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•"/>
            </a:pPr>
            <a:r>
              <a:rPr lang="en-US" sz="2850">
                <a:latin typeface="Courier New"/>
                <a:ea typeface="Courier New"/>
                <a:cs typeface="Courier New"/>
                <a:sym typeface="Courier New"/>
              </a:rPr>
              <a:t>def generate_private_key(key_path):</a:t>
            </a:r>
            <a:endParaRPr sz="2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>
                <a:latin typeface="Courier New"/>
                <a:ea typeface="Courier New"/>
                <a:cs typeface="Courier New"/>
                <a:sym typeface="Courier New"/>
              </a:rPr>
              <a:t>command = ["openssl", "genpkey", "-algorithm", "RSA",</a:t>
            </a:r>
            <a:r>
              <a:rPr lang="en-US" sz="285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2850">
                <a:latin typeface="Courier New"/>
                <a:ea typeface="Courier New"/>
                <a:cs typeface="Courier New"/>
                <a:sym typeface="Courier New"/>
              </a:rPr>
              <a:t>"-out", key_path, "-aes256"]</a:t>
            </a:r>
            <a:endParaRPr sz="2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>
                <a:latin typeface="Courier New"/>
                <a:ea typeface="Courier New"/>
                <a:cs typeface="Courier New"/>
                <a:sym typeface="Courier New"/>
              </a:rPr>
              <a:t>return run_openssl(command</a:t>
            </a:r>
            <a:r>
              <a:rPr lang="en-US" sz="2850"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50">
              <a:latin typeface="Courier New"/>
              <a:ea typeface="Courier New"/>
              <a:cs typeface="Courier New"/>
              <a:sym typeface="Courier New"/>
            </a:endParaRPr>
          </a:p>
          <a:p>
            <a:pPr indent="-341709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ourier New"/>
              <a:buChar char="•"/>
            </a:pPr>
            <a:r>
              <a:rPr lang="en-US" sz="2850">
                <a:latin typeface="Courier New"/>
                <a:ea typeface="Courier New"/>
                <a:cs typeface="Courier New"/>
                <a:sym typeface="Courier New"/>
              </a:rPr>
              <a:t>def encrypt_file(input_file, encrypted_file, password):</a:t>
            </a:r>
            <a:endParaRPr sz="2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>
                <a:latin typeface="Courier New"/>
                <a:ea typeface="Courier New"/>
                <a:cs typeface="Courier New"/>
                <a:sym typeface="Courier New"/>
              </a:rPr>
              <a:t>command = ["openssl", "enc", "-aes-256-cbc", "-salt",</a:t>
            </a:r>
            <a:endParaRPr sz="2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>
                <a:latin typeface="Courier New"/>
                <a:ea typeface="Courier New"/>
                <a:cs typeface="Courier New"/>
                <a:sym typeface="Courier New"/>
              </a:rPr>
              <a:t>"-in", input_file, "-out", encrypted_file, "-pass", f"pass:{password}"]</a:t>
            </a:r>
            <a:endParaRPr sz="285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50">
                <a:latin typeface="Courier New"/>
                <a:ea typeface="Courier New"/>
                <a:cs typeface="Courier New"/>
                <a:sym typeface="Courier New"/>
              </a:rPr>
              <a:t>return run_openssl(command)</a:t>
            </a:r>
            <a:endParaRPr sz="285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secure_enhanced-rev1</a:t>
            </a:r>
            <a:r>
              <a:rPr lang="en-US"/>
              <a:t> — Base Implementation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Design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Uses a </a:t>
            </a:r>
            <a:r>
              <a:rPr b="1" lang="en-US"/>
              <a:t>tempfile</a:t>
            </a:r>
            <a:r>
              <a:rPr lang="en-US"/>
              <a:t> for isolation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Uses getpass for secure password input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Central logging (secure_openssl.log)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88734dbbc_1_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Python’s tempfile – docs.python.org</a:t>
            </a:r>
            <a:endParaRPr/>
          </a:p>
        </p:txBody>
      </p:sp>
      <p:sp>
        <p:nvSpPr>
          <p:cNvPr id="127" name="Google Shape;127;g3488734dbbc_1_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g3488734dbbc_1_2" title="Screenshot 2025-04-05 at 2.44.01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urier New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secure_enhanced-rev1</a:t>
            </a:r>
            <a:r>
              <a:rPr lang="en-US"/>
              <a:t> — Base Implementation</a:t>
            </a:r>
            <a:endParaRPr/>
          </a:p>
        </p:txBody>
      </p:sp>
      <p:sp>
        <p:nvSpPr>
          <p:cNvPr id="134" name="Google Shape;134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Limitations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No input validation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No command line argument support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Hardcoded operational flow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2025-04-05T20:18:04Z</dcterms:created>
</cp:coreProperties>
</file>