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Play"/>
      <p:regular r:id="rId22"/>
      <p:bold r:id="rId23"/>
    </p:embeddedFont>
    <p:embeddedFont>
      <p:font typeface="Proxima Nov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g4zDBBWyxqNIA3w+QNjMD5VGlI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Play-regular.fntdata"/><Relationship Id="rId21" Type="http://schemas.openxmlformats.org/officeDocument/2006/relationships/slide" Target="slides/slide17.xml"/><Relationship Id="rId24" Type="http://schemas.openxmlformats.org/officeDocument/2006/relationships/font" Target="fonts/ProximaNova-regular.fntdata"/><Relationship Id="rId23" Type="http://schemas.openxmlformats.org/officeDocument/2006/relationships/font" Target="fonts/Pl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customschemas.google.com/relationships/presentationmetadata" Target="metadata"/><Relationship Id="rId27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9551261c8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 a function to validate if the data </a:t>
            </a:r>
            <a:r>
              <a:rPr lang="en-US"/>
              <a:t>received</a:t>
            </a:r>
            <a:r>
              <a:rPr lang="en-US"/>
              <a:t> from the user is a whole number.</a:t>
            </a:r>
            <a:endParaRPr/>
          </a:p>
        </p:txBody>
      </p:sp>
      <p:sp>
        <p:nvSpPr>
          <p:cNvPr id="156" name="Google Shape;156;g349551261c8_1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49551261c8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Invoke the method from the while loop.</a:t>
            </a:r>
            <a:endParaRPr/>
          </a:p>
        </p:txBody>
      </p:sp>
      <p:sp>
        <p:nvSpPr>
          <p:cNvPr id="164" name="Google Shape;164;g349551261c8_1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9551261c8_1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49551261c8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9551261c8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Append the valid/invalid input as it is entered from the user.</a:t>
            </a:r>
            <a:endParaRPr/>
          </a:p>
        </p:txBody>
      </p:sp>
      <p:sp>
        <p:nvSpPr>
          <p:cNvPr id="186" name="Google Shape;186;g349551261c8_1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49551261c8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conditionals to check if there are any data stored in the lists. If there is, output the data separated by a comma.</a:t>
            </a:r>
            <a:endParaRPr/>
          </a:p>
        </p:txBody>
      </p:sp>
      <p:sp>
        <p:nvSpPr>
          <p:cNvPr id="195" name="Google Shape;195;g349551261c8_1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49551261c8_1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49551261c8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9551261c8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the finally block to cleanup “tasks”.</a:t>
            </a:r>
            <a:endParaRPr/>
          </a:p>
        </p:txBody>
      </p:sp>
      <p:sp>
        <p:nvSpPr>
          <p:cNvPr id="93" name="Google Shape;93;g349551261c8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96ea482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the finally block to cleanup “tasks”.</a:t>
            </a:r>
            <a:endParaRPr/>
          </a:p>
        </p:txBody>
      </p:sp>
      <p:sp>
        <p:nvSpPr>
          <p:cNvPr id="102" name="Google Shape;102;g3496ea4820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9551261c8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49551261c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9551261c8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input() always returns a string. int(user_input) explicitly casts that string to an integer.</a:t>
            </a:r>
            <a:endParaRPr/>
          </a:p>
        </p:txBody>
      </p:sp>
      <p:sp>
        <p:nvSpPr>
          <p:cNvPr id="125" name="Google Shape;125;g349551261c8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9551261c8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Handle exception inside the loop and when displaying the results.</a:t>
            </a:r>
            <a:endParaRPr/>
          </a:p>
        </p:txBody>
      </p:sp>
      <p:sp>
        <p:nvSpPr>
          <p:cNvPr id="134" name="Google Shape;134;g349551261c8_1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9551261c8_1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9551261c8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How Many Times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 Transitional CS1 Assignment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How Many Times 3: Functions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9551261c8_1_54"/>
          <p:cNvSpPr txBox="1"/>
          <p:nvPr/>
        </p:nvSpPr>
        <p:spPr>
          <a:xfrm>
            <a:off x="6034200" y="2688400"/>
            <a:ext cx="6100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Separation of duties to divide and conquer by having the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functionality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checking if the input is a number in a separate function.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349551261c8_1_54"/>
          <p:cNvSpPr txBox="1"/>
          <p:nvPr>
            <p:ph idx="2" type="body"/>
          </p:nvPr>
        </p:nvSpPr>
        <p:spPr>
          <a:xfrm>
            <a:off x="0" y="2001800"/>
            <a:ext cx="5943600" cy="49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b="1"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 is_numeric(number):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2    </a:t>
            </a:r>
            <a:r>
              <a:rPr b="1" lang="en-US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3        </a:t>
            </a:r>
            <a:r>
              <a:rPr b="1" lang="en-US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(number)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4        </a:t>
            </a:r>
            <a:r>
              <a:rPr b="1" lang="en-US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15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5   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6    </a:t>
            </a:r>
            <a:r>
              <a:rPr b="1" lang="en-US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 ValueError: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7        </a:t>
            </a:r>
            <a:r>
              <a:rPr b="1" lang="en-US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b="1" sz="15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0" name="Google Shape;160;g349551261c8_1_54"/>
          <p:cNvCxnSpPr/>
          <p:nvPr/>
        </p:nvCxnSpPr>
        <p:spPr>
          <a:xfrm>
            <a:off x="5982750" y="-24750"/>
            <a:ext cx="12300" cy="6907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g349551261c8_1_54"/>
          <p:cNvSpPr/>
          <p:nvPr/>
        </p:nvSpPr>
        <p:spPr>
          <a:xfrm>
            <a:off x="37050" y="2001800"/>
            <a:ext cx="5869500" cy="388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9551261c8_1_64"/>
          <p:cNvSpPr txBox="1"/>
          <p:nvPr/>
        </p:nvSpPr>
        <p:spPr>
          <a:xfrm>
            <a:off x="6034200" y="2688400"/>
            <a:ext cx="6100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a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call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is_numeric()</a:t>
            </a:r>
            <a:r>
              <a:rPr lang="en-US" sz="2000">
                <a:solidFill>
                  <a:schemeClr val="dk1"/>
                </a:solidFill>
              </a:rPr>
              <a:t> instead of having the actual implementation within the loop.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67" name="Google Shape;167;g349551261c8_1_64"/>
          <p:cNvSpPr txBox="1"/>
          <p:nvPr>
            <p:ph idx="2" type="body"/>
          </p:nvPr>
        </p:nvSpPr>
        <p:spPr>
          <a:xfrm>
            <a:off x="0" y="1458100"/>
            <a:ext cx="5943600" cy="55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b="1" lang="en-US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2    numbers = input("Whole number: ")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3    </a:t>
            </a:r>
            <a:r>
              <a:rPr b="1" lang="en-US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 numbers.lower() == 'exit':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4        </a:t>
            </a:r>
            <a:r>
              <a:rPr b="1" lang="en-US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b="1" sz="150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5    </a:t>
            </a:r>
            <a:r>
              <a:rPr b="1" lang="en-US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 is_numeric(numbers):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6        addition += int(numbers)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7        counter += 1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8    </a:t>
            </a:r>
            <a:r>
              <a:rPr b="1" lang="en-US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9        </a:t>
            </a:r>
            <a:r>
              <a:rPr b="1" lang="en-US" sz="1500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(f"'{numbers}' is invalid")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8" name="Google Shape;168;g349551261c8_1_64"/>
          <p:cNvCxnSpPr/>
          <p:nvPr/>
        </p:nvCxnSpPr>
        <p:spPr>
          <a:xfrm>
            <a:off x="5982750" y="-24750"/>
            <a:ext cx="12300" cy="6907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g349551261c8_1_64"/>
          <p:cNvSpPr/>
          <p:nvPr/>
        </p:nvSpPr>
        <p:spPr>
          <a:xfrm>
            <a:off x="37050" y="2848150"/>
            <a:ext cx="5869500" cy="388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49551261c8_1_72"/>
          <p:cNvSpPr txBox="1"/>
          <p:nvPr/>
        </p:nvSpPr>
        <p:spPr>
          <a:xfrm>
            <a:off x="295800" y="0"/>
            <a:ext cx="61173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i="0" lang="en-US" sz="5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 Examp</a:t>
            </a:r>
            <a:r>
              <a:rPr lang="en-US" sz="5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</a:t>
            </a:r>
            <a:endParaRPr i="0" sz="5500" u="sng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75" name="Google Shape;175;g349551261c8_1_72"/>
          <p:cNvGrpSpPr/>
          <p:nvPr/>
        </p:nvGrpSpPr>
        <p:grpSpPr>
          <a:xfrm>
            <a:off x="0" y="1346823"/>
            <a:ext cx="12192125" cy="5572615"/>
            <a:chOff x="0" y="2638953"/>
            <a:chExt cx="12192125" cy="4280700"/>
          </a:xfrm>
        </p:grpSpPr>
        <p:sp>
          <p:nvSpPr>
            <p:cNvPr id="176" name="Google Shape;176;g349551261c8_1_72"/>
            <p:cNvSpPr/>
            <p:nvPr/>
          </p:nvSpPr>
          <p:spPr>
            <a:xfrm>
              <a:off x="125" y="2638953"/>
              <a:ext cx="12192000" cy="4280700"/>
            </a:xfrm>
            <a:prstGeom prst="rect">
              <a:avLst/>
            </a:prstGeom>
            <a:solidFill>
              <a:srgbClr val="18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77" name="Google Shape;177;g349551261c8_1_72"/>
            <p:cNvSpPr txBox="1"/>
            <p:nvPr/>
          </p:nvSpPr>
          <p:spPr>
            <a:xfrm>
              <a:off x="125" y="3499950"/>
              <a:ext cx="11306400" cy="33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n-US" sz="2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PS C:\Users\...\Desktop&gt; </a:t>
              </a:r>
              <a:r>
                <a:rPr lang="en-US" sz="2200">
                  <a:solidFill>
                    <a:srgbClr val="FFF17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python</a:t>
              </a:r>
              <a:r>
                <a:rPr lang="en-US" sz="2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HowManyTimes.py</a:t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n-US" sz="2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PS C:\Users\...\Desktop&gt; </a:t>
              </a:r>
              <a:r>
                <a:rPr lang="en-US" sz="2200">
                  <a:solidFill>
                    <a:srgbClr val="FFF17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python</a:t>
              </a:r>
              <a:r>
                <a:rPr lang="en-US" sz="2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HowManyTimes.py</a:t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Enter a whole number ('exit' to quit): 1</a:t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Enter a whole number ('exit' to quit): 1</a:t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Enter a whole number ('exit' to quit): 1.1</a:t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'1.1' is invalid. Enter a whole number</a:t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Enter a whole number ('exit' to quit): a</a:t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'a' is invalid. Enter a whole number</a:t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Enter a whole number ('exit' to quit): exit</a:t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Addition: 2</a:t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Average: 1.0</a:t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8" name="Google Shape;178;g349551261c8_1_72"/>
            <p:cNvSpPr txBox="1"/>
            <p:nvPr/>
          </p:nvSpPr>
          <p:spPr>
            <a:xfrm>
              <a:off x="0" y="2666702"/>
              <a:ext cx="12192000" cy="83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1616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PROBLEMS     OUTPUT       DEBUG CONSOLE	</a:t>
              </a:r>
              <a:r>
                <a:rPr lang="en-US" sz="18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TERMINAL</a:t>
              </a:r>
              <a:r>
                <a:rPr lang="en-US" sz="1800">
                  <a:solidFill>
                    <a:srgbClr val="61616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	PORTS</a:t>
              </a:r>
              <a:endParaRPr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How Many Times 4 Arrays (Lists)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9551261c8_1_82"/>
          <p:cNvSpPr txBox="1"/>
          <p:nvPr/>
        </p:nvSpPr>
        <p:spPr>
          <a:xfrm>
            <a:off x="6034200" y="2688400"/>
            <a:ext cx="6100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store the valid and invalid numbers that the user inputs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89" name="Google Shape;189;g349551261c8_1_82"/>
          <p:cNvSpPr txBox="1"/>
          <p:nvPr>
            <p:ph idx="2" type="body"/>
          </p:nvPr>
        </p:nvSpPr>
        <p:spPr>
          <a:xfrm>
            <a:off x="0" y="1458100"/>
            <a:ext cx="5943600" cy="55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5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2    numbers = input("Whole number: ")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3    </a:t>
            </a:r>
            <a:r>
              <a:rPr b="1" lang="en-US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 numbers.lower() == 'exit':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4        </a:t>
            </a:r>
            <a:r>
              <a:rPr b="1" lang="en-US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b="1" sz="150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5    </a:t>
            </a:r>
            <a:r>
              <a:rPr b="1" lang="en-US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 is_numeric(numbers):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6        num = int(numbers)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7        addition += num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8        counter += 1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9        valid_numbers.append(num)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10    </a:t>
            </a:r>
            <a:r>
              <a:rPr b="1" lang="en-US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11       </a:t>
            </a:r>
            <a:r>
              <a:rPr b="1" lang="en-US" sz="1500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(f"'{numbers}' is invalid")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12       invalid_numbers.append(numbers)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0" name="Google Shape;190;g349551261c8_1_82"/>
          <p:cNvCxnSpPr/>
          <p:nvPr/>
        </p:nvCxnSpPr>
        <p:spPr>
          <a:xfrm>
            <a:off x="5982750" y="-24750"/>
            <a:ext cx="12300" cy="6907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g349551261c8_1_82"/>
          <p:cNvSpPr/>
          <p:nvPr/>
        </p:nvSpPr>
        <p:spPr>
          <a:xfrm>
            <a:off x="37050" y="4187675"/>
            <a:ext cx="5869500" cy="388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349551261c8_1_82"/>
          <p:cNvSpPr/>
          <p:nvPr/>
        </p:nvSpPr>
        <p:spPr>
          <a:xfrm>
            <a:off x="37050" y="5192700"/>
            <a:ext cx="5869500" cy="388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49551261c8_1_91"/>
          <p:cNvSpPr txBox="1"/>
          <p:nvPr/>
        </p:nvSpPr>
        <p:spPr>
          <a:xfrm>
            <a:off x="6034200" y="2688400"/>
            <a:ext cx="61002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the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stored the entered valid and invalid numbers.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Conditionals statements are used to separate the data that the lists are populated with by a comma.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98" name="Google Shape;198;g349551261c8_1_91"/>
          <p:cNvSpPr txBox="1"/>
          <p:nvPr>
            <p:ph idx="2" type="body"/>
          </p:nvPr>
        </p:nvSpPr>
        <p:spPr>
          <a:xfrm>
            <a:off x="0" y="0"/>
            <a:ext cx="59436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b="1" lang="en-US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n-US" sz="150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valid_numbers:</a:t>
            </a:r>
            <a:endParaRPr b="1" sz="1500">
              <a:solidFill>
                <a:srgbClr val="18181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2    </a:t>
            </a:r>
            <a:r>
              <a:rPr b="1" lang="en-US" sz="1500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 sz="150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("Valid numbers: ", end="")</a:t>
            </a:r>
            <a:endParaRPr b="1" sz="1500">
              <a:solidFill>
                <a:srgbClr val="18181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3    for i, num in enumerate(valid_numbers):</a:t>
            </a:r>
            <a:endParaRPr b="1" sz="1500">
              <a:solidFill>
                <a:srgbClr val="18181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4        </a:t>
            </a:r>
            <a:r>
              <a:rPr b="1" lang="en-US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n-US" sz="150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i &gt; 0:</a:t>
            </a:r>
            <a:endParaRPr b="1" sz="1500">
              <a:solidFill>
                <a:srgbClr val="18181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5            </a:t>
            </a:r>
            <a:r>
              <a:rPr b="1" lang="en-US" sz="1500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 sz="150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(", ", end="")</a:t>
            </a:r>
            <a:endParaRPr b="1" sz="1500">
              <a:solidFill>
                <a:srgbClr val="18181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6        </a:t>
            </a:r>
            <a:r>
              <a:rPr b="1" lang="en-US" sz="1500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 sz="150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(num, end="")</a:t>
            </a:r>
            <a:endParaRPr b="1" sz="1500">
              <a:solidFill>
                <a:srgbClr val="18181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7   </a:t>
            </a:r>
            <a:r>
              <a:rPr b="1" lang="en-US" sz="1500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 sz="150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500">
              <a:solidFill>
                <a:srgbClr val="18181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8    average = addition / counter</a:t>
            </a:r>
            <a:endParaRPr b="1" sz="1500">
              <a:solidFill>
                <a:srgbClr val="18181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9    </a:t>
            </a:r>
            <a:r>
              <a:rPr b="1" lang="en-US" sz="1500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 sz="150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(f"Addition: {addition}")</a:t>
            </a:r>
            <a:endParaRPr b="1" sz="1500">
              <a:solidFill>
                <a:srgbClr val="18181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10    </a:t>
            </a:r>
            <a:r>
              <a:rPr b="1" lang="en-US" sz="1500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 sz="150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(f"Average: {average:.1f}")</a:t>
            </a:r>
            <a:endParaRPr b="1" sz="1500">
              <a:solidFill>
                <a:srgbClr val="18181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11 </a:t>
            </a:r>
            <a:r>
              <a:rPr b="1" lang="en-US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-US" sz="150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500">
              <a:solidFill>
                <a:srgbClr val="18181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12    </a:t>
            </a:r>
            <a:r>
              <a:rPr b="1" lang="en-US" sz="1500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 sz="150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("No valid numbers were entered.")</a:t>
            </a:r>
            <a:endParaRPr b="1" sz="1500">
              <a:solidFill>
                <a:srgbClr val="18181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 b="1" sz="1500">
              <a:solidFill>
                <a:srgbClr val="18181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14 </a:t>
            </a:r>
            <a:r>
              <a:rPr b="1" lang="en-US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n-US" sz="150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invalid_numbers:</a:t>
            </a:r>
            <a:endParaRPr b="1" sz="1500">
              <a:solidFill>
                <a:srgbClr val="18181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15    </a:t>
            </a:r>
            <a:r>
              <a:rPr b="1" lang="en-US" sz="1500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 sz="150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("Invalid numbers: ", end="")</a:t>
            </a:r>
            <a:endParaRPr b="1" sz="1500">
              <a:solidFill>
                <a:srgbClr val="18181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16    for i, num in enumerate(invalid_numbers):</a:t>
            </a:r>
            <a:endParaRPr b="1" sz="1500">
              <a:solidFill>
                <a:srgbClr val="18181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17        </a:t>
            </a:r>
            <a:r>
              <a:rPr b="1" lang="en-US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n-US" sz="150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i &gt; 0:</a:t>
            </a:r>
            <a:endParaRPr b="1" sz="1500">
              <a:solidFill>
                <a:srgbClr val="18181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18            </a:t>
            </a:r>
            <a:r>
              <a:rPr b="1" lang="en-US" sz="1500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 sz="150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(", ", end="")</a:t>
            </a:r>
            <a:endParaRPr b="1" sz="1500">
              <a:solidFill>
                <a:srgbClr val="18181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19        </a:t>
            </a:r>
            <a:r>
              <a:rPr b="1" lang="en-US" sz="1500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 sz="150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(num, end="")</a:t>
            </a:r>
            <a:endParaRPr b="1" sz="1500">
              <a:solidFill>
                <a:srgbClr val="18181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20    </a:t>
            </a:r>
            <a:r>
              <a:rPr b="1" lang="en-US" sz="1500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 sz="1500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500">
              <a:solidFill>
                <a:srgbClr val="18181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9" name="Google Shape;199;g349551261c8_1_91"/>
          <p:cNvCxnSpPr/>
          <p:nvPr/>
        </p:nvCxnSpPr>
        <p:spPr>
          <a:xfrm>
            <a:off x="5982750" y="-24750"/>
            <a:ext cx="12300" cy="6907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g349551261c8_1_91"/>
          <p:cNvSpPr/>
          <p:nvPr/>
        </p:nvSpPr>
        <p:spPr>
          <a:xfrm>
            <a:off x="37050" y="45175"/>
            <a:ext cx="5869500" cy="3090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349551261c8_1_91"/>
          <p:cNvSpPr/>
          <p:nvPr/>
        </p:nvSpPr>
        <p:spPr>
          <a:xfrm>
            <a:off x="37050" y="682475"/>
            <a:ext cx="5869500" cy="388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349551261c8_1_91"/>
          <p:cNvSpPr/>
          <p:nvPr/>
        </p:nvSpPr>
        <p:spPr>
          <a:xfrm>
            <a:off x="37050" y="4422775"/>
            <a:ext cx="5869500" cy="388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349551261c8_1_91"/>
          <p:cNvSpPr/>
          <p:nvPr/>
        </p:nvSpPr>
        <p:spPr>
          <a:xfrm>
            <a:off x="37050" y="5126800"/>
            <a:ext cx="5869500" cy="388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9551261c8_1_102"/>
          <p:cNvSpPr txBox="1"/>
          <p:nvPr/>
        </p:nvSpPr>
        <p:spPr>
          <a:xfrm>
            <a:off x="295800" y="0"/>
            <a:ext cx="61173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i="0" lang="en-US" sz="5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 Examp</a:t>
            </a:r>
            <a:r>
              <a:rPr lang="en-US" sz="5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</a:t>
            </a:r>
            <a:endParaRPr i="0" sz="5500" u="sng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09" name="Google Shape;209;g349551261c8_1_102"/>
          <p:cNvGrpSpPr/>
          <p:nvPr/>
        </p:nvGrpSpPr>
        <p:grpSpPr>
          <a:xfrm>
            <a:off x="0" y="1210820"/>
            <a:ext cx="12192125" cy="5708313"/>
            <a:chOff x="0" y="2638953"/>
            <a:chExt cx="12192125" cy="4280700"/>
          </a:xfrm>
        </p:grpSpPr>
        <p:sp>
          <p:nvSpPr>
            <p:cNvPr id="210" name="Google Shape;210;g349551261c8_1_102"/>
            <p:cNvSpPr/>
            <p:nvPr/>
          </p:nvSpPr>
          <p:spPr>
            <a:xfrm>
              <a:off x="125" y="2638953"/>
              <a:ext cx="12192000" cy="4280700"/>
            </a:xfrm>
            <a:prstGeom prst="rect">
              <a:avLst/>
            </a:prstGeom>
            <a:solidFill>
              <a:srgbClr val="18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11" name="Google Shape;211;g349551261c8_1_102"/>
            <p:cNvSpPr txBox="1"/>
            <p:nvPr/>
          </p:nvSpPr>
          <p:spPr>
            <a:xfrm>
              <a:off x="125" y="3241375"/>
              <a:ext cx="11306400" cy="361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n-US" sz="2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PS C:\Users\...\Desktop&gt; </a:t>
              </a:r>
              <a:r>
                <a:rPr lang="en-US" sz="2200">
                  <a:solidFill>
                    <a:srgbClr val="FFF17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python</a:t>
              </a:r>
              <a:r>
                <a:rPr lang="en-US" sz="2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HowManyTimes.py</a:t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n-US" sz="2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PS C:\Users\...\Desktop&gt; </a:t>
              </a:r>
              <a:r>
                <a:rPr lang="en-US" sz="2200">
                  <a:solidFill>
                    <a:srgbClr val="FFF17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python</a:t>
              </a:r>
              <a:r>
                <a:rPr lang="en-US" sz="2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HowManyTimes.py</a:t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Enter a whole number ('exit' to quit): 1</a:t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Enter a whole number ('exit' to quit): 1</a:t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Enter a whole number ('exit' to quit): 1.1</a:t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'1.1' is invalid. Enter a whole number</a:t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Enter a whole number ('exit' to quit): a</a:t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'a' is invalid. Enter a whole number</a:t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Enter a whole number ('exit' to quit): exit</a:t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Valid numbers that were entered: 1, 1</a:t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Addition: 2</a:t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Average: 1.0</a:t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Invalid numbers that were entered: 1.1, a</a:t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2" name="Google Shape;212;g349551261c8_1_102"/>
            <p:cNvSpPr txBox="1"/>
            <p:nvPr/>
          </p:nvSpPr>
          <p:spPr>
            <a:xfrm>
              <a:off x="0" y="2666702"/>
              <a:ext cx="12192000" cy="83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1616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PROBLEMS     OUTPUT       DEBUG CONSOLE	</a:t>
              </a:r>
              <a:r>
                <a:rPr lang="en-US" sz="18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TERMINAL</a:t>
              </a:r>
              <a:r>
                <a:rPr lang="en-US" sz="1800">
                  <a:solidFill>
                    <a:srgbClr val="61616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	PORTS</a:t>
              </a:r>
              <a:endParaRPr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How Many Times 1: Exception Handling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9551261c8_1_4"/>
          <p:cNvSpPr txBox="1"/>
          <p:nvPr/>
        </p:nvSpPr>
        <p:spPr>
          <a:xfrm>
            <a:off x="6110400" y="2613150"/>
            <a:ext cx="61002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developing interactive applications, especially those that involve user input, it's essential to ensure the program can handle unexpected or incorrect input gracefully.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where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try-except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blocks become crucial.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349551261c8_1_4"/>
          <p:cNvSpPr txBox="1"/>
          <p:nvPr>
            <p:ph idx="2" type="body"/>
          </p:nvPr>
        </p:nvSpPr>
        <p:spPr>
          <a:xfrm>
            <a:off x="0" y="1581675"/>
            <a:ext cx="5943600" cy="52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b="1" lang="en-US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2   number1 = int(input("Enter a whole number: "))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3   number2 = int(input("Enter a whole number: "))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4   addition = number1 + number2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5   average = addition / 2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6   </a:t>
            </a:r>
            <a:r>
              <a:rPr b="1" lang="en-US" sz="1500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(f"Addition: {addition}")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7   </a:t>
            </a:r>
            <a:r>
              <a:rPr b="1" lang="en-US" sz="1500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(f"Average: {average:.1f}")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9 </a:t>
            </a:r>
            <a:r>
              <a:rPr b="1" lang="en-US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ValueError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10   </a:t>
            </a:r>
            <a:r>
              <a:rPr b="1" lang="en-US" sz="1500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("Invalid input. Only whole numbers")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g349551261c8_1_4"/>
          <p:cNvSpPr/>
          <p:nvPr/>
        </p:nvSpPr>
        <p:spPr>
          <a:xfrm>
            <a:off x="16500" y="1581675"/>
            <a:ext cx="5869500" cy="302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176"/>
              </a:highlight>
            </a:endParaRPr>
          </a:p>
        </p:txBody>
      </p:sp>
      <p:cxnSp>
        <p:nvCxnSpPr>
          <p:cNvPr id="98" name="Google Shape;98;g349551261c8_1_4"/>
          <p:cNvCxnSpPr/>
          <p:nvPr/>
        </p:nvCxnSpPr>
        <p:spPr>
          <a:xfrm>
            <a:off x="5982750" y="-24750"/>
            <a:ext cx="12300" cy="6907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g349551261c8_1_4"/>
          <p:cNvSpPr/>
          <p:nvPr/>
        </p:nvSpPr>
        <p:spPr>
          <a:xfrm>
            <a:off x="16500" y="4364950"/>
            <a:ext cx="5869500" cy="302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96ea48205_0_0"/>
          <p:cNvSpPr txBox="1"/>
          <p:nvPr/>
        </p:nvSpPr>
        <p:spPr>
          <a:xfrm>
            <a:off x="6091800" y="2805225"/>
            <a:ext cx="6100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finally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block to define code that should run no matter what, whether an exception was raised or not.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3496ea48205_0_0"/>
          <p:cNvSpPr txBox="1"/>
          <p:nvPr>
            <p:ph idx="2" type="body"/>
          </p:nvPr>
        </p:nvSpPr>
        <p:spPr>
          <a:xfrm>
            <a:off x="0" y="939125"/>
            <a:ext cx="5943600" cy="59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b="1" lang="en-US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2   number1 = int(input("Enter a whole number: "))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3   number2 = int(input("Enter a whole number: "))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4   addition = number1 + number2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5   average = addition / 2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6   </a:t>
            </a:r>
            <a:r>
              <a:rPr b="1" lang="en-US" sz="1500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(f"Addition: {addition}")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7   </a:t>
            </a:r>
            <a:r>
              <a:rPr b="1" lang="en-US" sz="1500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(f"Average: {average:.1f}")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9 </a:t>
            </a:r>
            <a:r>
              <a:rPr b="1" lang="en-US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ValueError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10   </a:t>
            </a:r>
            <a:r>
              <a:rPr b="1" lang="en-US" sz="1500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("Invalid input. Only whole numbers")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12 </a:t>
            </a:r>
            <a:r>
              <a:rPr b="1" lang="en-US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13   </a:t>
            </a:r>
            <a:r>
              <a:rPr b="1" lang="en-US" sz="1500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("Terminating...")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g3496ea48205_0_0"/>
          <p:cNvSpPr/>
          <p:nvPr/>
        </p:nvSpPr>
        <p:spPr>
          <a:xfrm>
            <a:off x="37050" y="4701725"/>
            <a:ext cx="5869500" cy="376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" name="Google Shape;107;g3496ea48205_0_0"/>
          <p:cNvCxnSpPr/>
          <p:nvPr/>
        </p:nvCxnSpPr>
        <p:spPr>
          <a:xfrm>
            <a:off x="5982750" y="-24750"/>
            <a:ext cx="12300" cy="6907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9551261c8_0_17"/>
          <p:cNvSpPr txBox="1"/>
          <p:nvPr/>
        </p:nvSpPr>
        <p:spPr>
          <a:xfrm>
            <a:off x="295800" y="0"/>
            <a:ext cx="61173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i="0" lang="en-US" sz="5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 Examp</a:t>
            </a:r>
            <a:r>
              <a:rPr lang="en-US" sz="5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</a:t>
            </a:r>
            <a:endParaRPr i="0" sz="5500" u="sng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13" name="Google Shape;113;g349551261c8_0_17"/>
          <p:cNvGrpSpPr/>
          <p:nvPr/>
        </p:nvGrpSpPr>
        <p:grpSpPr>
          <a:xfrm>
            <a:off x="0" y="2187035"/>
            <a:ext cx="12192125" cy="4732314"/>
            <a:chOff x="0" y="2638953"/>
            <a:chExt cx="12192125" cy="4280700"/>
          </a:xfrm>
        </p:grpSpPr>
        <p:sp>
          <p:nvSpPr>
            <p:cNvPr id="114" name="Google Shape;114;g349551261c8_0_17"/>
            <p:cNvSpPr/>
            <p:nvPr/>
          </p:nvSpPr>
          <p:spPr>
            <a:xfrm>
              <a:off x="125" y="2638953"/>
              <a:ext cx="12192000" cy="4280700"/>
            </a:xfrm>
            <a:prstGeom prst="rect">
              <a:avLst/>
            </a:prstGeom>
            <a:solidFill>
              <a:srgbClr val="18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15" name="Google Shape;115;g349551261c8_0_17"/>
            <p:cNvSpPr txBox="1"/>
            <p:nvPr/>
          </p:nvSpPr>
          <p:spPr>
            <a:xfrm>
              <a:off x="125" y="3499950"/>
              <a:ext cx="11306400" cy="33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n-US" sz="2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PS C:\Users\...\Desktop&gt; </a:t>
              </a:r>
              <a:r>
                <a:rPr lang="en-US" sz="2200">
                  <a:solidFill>
                    <a:srgbClr val="FFF17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python</a:t>
              </a:r>
              <a:r>
                <a:rPr lang="en-US" sz="2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HowManyTimes.py</a:t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n-US" sz="2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PS C:\Users\...\Desktop&gt; </a:t>
              </a:r>
              <a:r>
                <a:rPr lang="en-US" sz="2200">
                  <a:solidFill>
                    <a:srgbClr val="FFF17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python</a:t>
              </a:r>
              <a:r>
                <a:rPr lang="en-US" sz="2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HowManyTimes.py</a:t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n-US" sz="2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Enter a whole number: 1</a:t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n-US" sz="2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Enter a whole number: 1</a:t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n-US" sz="2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Addition: 2</a:t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n-US" sz="2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Average: 1.0</a:t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n-US" sz="2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Terminating...</a:t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6" name="Google Shape;116;g349551261c8_0_17"/>
            <p:cNvSpPr txBox="1"/>
            <p:nvPr/>
          </p:nvSpPr>
          <p:spPr>
            <a:xfrm>
              <a:off x="0" y="2666702"/>
              <a:ext cx="12192000" cy="83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1616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PROBLEMS     OUTPUT       DEBUG CONSOLE	</a:t>
              </a:r>
              <a:r>
                <a:rPr lang="en-US" sz="18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TERMINAL</a:t>
              </a:r>
              <a:r>
                <a:rPr lang="en-US" sz="1800">
                  <a:solidFill>
                    <a:srgbClr val="61616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	PORTS</a:t>
              </a:r>
              <a:endParaRPr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117" name="Google Shape;117;g349551261c8_0_17"/>
            <p:cNvCxnSpPr/>
            <p:nvPr/>
          </p:nvCxnSpPr>
          <p:spPr>
            <a:xfrm>
              <a:off x="6086227" y="3298741"/>
              <a:ext cx="1609200" cy="0"/>
            </a:xfrm>
            <a:prstGeom prst="straightConnector1">
              <a:avLst/>
            </a:prstGeom>
            <a:noFill/>
            <a:ln cap="flat" cmpd="sng" w="9525">
              <a:solidFill>
                <a:srgbClr val="569CD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How Many Times 2: Loops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9551261c8_1_25"/>
          <p:cNvSpPr txBox="1"/>
          <p:nvPr/>
        </p:nvSpPr>
        <p:spPr>
          <a:xfrm>
            <a:off x="6091800" y="2805225"/>
            <a:ext cx="6100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the input with explicit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cast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string to integer.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349551261c8_1_25"/>
          <p:cNvSpPr txBox="1"/>
          <p:nvPr>
            <p:ph idx="2" type="body"/>
          </p:nvPr>
        </p:nvSpPr>
        <p:spPr>
          <a:xfrm>
            <a:off x="0" y="333650"/>
            <a:ext cx="5943600" cy="6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1 addition = 0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2 average = 0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3 counter = 0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5 </a:t>
            </a:r>
            <a:r>
              <a:rPr b="1" lang="en-US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6    numbers = input("Whole number: ")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7    </a:t>
            </a:r>
            <a:r>
              <a:rPr b="1" lang="en-US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 numbers.lower() == "exit":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8        </a:t>
            </a:r>
            <a:r>
              <a:rPr b="1" lang="en-US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b="1" sz="150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9   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10    </a:t>
            </a:r>
            <a:r>
              <a:rPr b="1" lang="en-US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11       numbers = int(numbers)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12        addition += numbers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13        counter += 1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14        average = addition / counter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15   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16    </a:t>
            </a:r>
            <a:r>
              <a:rPr b="1" lang="en-US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ValueError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17        </a:t>
            </a:r>
            <a:r>
              <a:rPr b="1" lang="en-US" sz="1500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(f"'{numbers}' is invalid")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9" name="Google Shape;129;g349551261c8_1_25"/>
          <p:cNvCxnSpPr/>
          <p:nvPr/>
        </p:nvCxnSpPr>
        <p:spPr>
          <a:xfrm>
            <a:off x="5982750" y="-24750"/>
            <a:ext cx="12300" cy="6907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g349551261c8_1_25"/>
          <p:cNvSpPr/>
          <p:nvPr/>
        </p:nvSpPr>
        <p:spPr>
          <a:xfrm>
            <a:off x="37050" y="3772925"/>
            <a:ext cx="5869500" cy="3543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49551261c8_1_25"/>
          <p:cNvSpPr/>
          <p:nvPr/>
        </p:nvSpPr>
        <p:spPr>
          <a:xfrm>
            <a:off x="37050" y="3761675"/>
            <a:ext cx="5869500" cy="376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9551261c8_1_34"/>
          <p:cNvSpPr txBox="1"/>
          <p:nvPr/>
        </p:nvSpPr>
        <p:spPr>
          <a:xfrm>
            <a:off x="6034200" y="2305350"/>
            <a:ext cx="61002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try-except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block to output the results.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no valid numbers are entered before the user types "</a:t>
            </a:r>
            <a:r>
              <a:rPr lang="en-US" sz="2000">
                <a:solidFill>
                  <a:schemeClr val="dk1"/>
                </a:solidFill>
              </a:rPr>
              <a:t>exit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", the variables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addition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never initialized, so they would be undefined, or division by zero might occur (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counter == 0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349551261c8_1_34"/>
          <p:cNvSpPr txBox="1"/>
          <p:nvPr>
            <p:ph idx="2" type="body"/>
          </p:nvPr>
        </p:nvSpPr>
        <p:spPr>
          <a:xfrm>
            <a:off x="0" y="333650"/>
            <a:ext cx="5943600" cy="6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b="1" lang="en-US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2    numbers = input("Whole number: ")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3    </a:t>
            </a:r>
            <a:r>
              <a:rPr b="1" lang="en-US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 numbers.lower() == "exit":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4        break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5    </a:t>
            </a:r>
            <a:r>
              <a:rPr b="1" lang="en-US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6       numbers = </a:t>
            </a:r>
            <a:r>
              <a:rPr b="1" lang="en-US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(numbers)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7        addition += numbers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8        counter += 1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9        average = addition / counter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10   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11    </a:t>
            </a:r>
            <a:r>
              <a:rPr b="1" lang="en-US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ValueError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12        </a:t>
            </a:r>
            <a:r>
              <a:rPr b="1" lang="en-US" sz="1500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(f"'{numbers}' is invalid")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13 </a:t>
            </a:r>
            <a:r>
              <a:rPr b="1" lang="en-US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14    </a:t>
            </a:r>
            <a:r>
              <a:rPr b="1" lang="en-US" sz="1500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(f"Addition: {addition}")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15    </a:t>
            </a:r>
            <a:r>
              <a:rPr b="1" lang="en-US" sz="1500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(f"Average: {average:.1f}")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16   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17 </a:t>
            </a:r>
            <a:r>
              <a:rPr b="1" lang="en-US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ValueError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18    </a:t>
            </a:r>
            <a:r>
              <a:rPr b="1" lang="en-US" sz="1500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("Invalid numbers were entered")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8" name="Google Shape;138;g349551261c8_1_34"/>
          <p:cNvCxnSpPr/>
          <p:nvPr/>
        </p:nvCxnSpPr>
        <p:spPr>
          <a:xfrm>
            <a:off x="5982750" y="-24750"/>
            <a:ext cx="12300" cy="6907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g349551261c8_1_34"/>
          <p:cNvSpPr/>
          <p:nvPr/>
        </p:nvSpPr>
        <p:spPr>
          <a:xfrm>
            <a:off x="37050" y="2092400"/>
            <a:ext cx="5869500" cy="304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9551261c8_1_44"/>
          <p:cNvSpPr txBox="1"/>
          <p:nvPr/>
        </p:nvSpPr>
        <p:spPr>
          <a:xfrm>
            <a:off x="295800" y="0"/>
            <a:ext cx="61173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i="0" lang="en-US" sz="5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 Examp</a:t>
            </a:r>
            <a:r>
              <a:rPr lang="en-US" sz="5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</a:t>
            </a:r>
            <a:endParaRPr i="0" sz="5500" u="sng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45" name="Google Shape;145;g349551261c8_1_44"/>
          <p:cNvGrpSpPr/>
          <p:nvPr/>
        </p:nvGrpSpPr>
        <p:grpSpPr>
          <a:xfrm>
            <a:off x="0" y="1346823"/>
            <a:ext cx="12192125" cy="5572615"/>
            <a:chOff x="0" y="2638953"/>
            <a:chExt cx="12192125" cy="4280700"/>
          </a:xfrm>
        </p:grpSpPr>
        <p:sp>
          <p:nvSpPr>
            <p:cNvPr id="146" name="Google Shape;146;g349551261c8_1_44"/>
            <p:cNvSpPr/>
            <p:nvPr/>
          </p:nvSpPr>
          <p:spPr>
            <a:xfrm>
              <a:off x="125" y="2638953"/>
              <a:ext cx="12192000" cy="4280700"/>
            </a:xfrm>
            <a:prstGeom prst="rect">
              <a:avLst/>
            </a:prstGeom>
            <a:solidFill>
              <a:srgbClr val="18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47" name="Google Shape;147;g349551261c8_1_44"/>
            <p:cNvSpPr txBox="1"/>
            <p:nvPr/>
          </p:nvSpPr>
          <p:spPr>
            <a:xfrm>
              <a:off x="125" y="3499950"/>
              <a:ext cx="11306400" cy="33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n-US" sz="2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PS C:\Users\...\Desktop&gt; </a:t>
              </a:r>
              <a:r>
                <a:rPr lang="en-US" sz="2200">
                  <a:solidFill>
                    <a:srgbClr val="FFF17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python</a:t>
              </a:r>
              <a:r>
                <a:rPr lang="en-US" sz="2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HowManyTimes.py</a:t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n-US" sz="2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PS C:\Users\...\Desktop&gt; </a:t>
              </a:r>
              <a:r>
                <a:rPr lang="en-US" sz="2200">
                  <a:solidFill>
                    <a:srgbClr val="FFF17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python</a:t>
              </a:r>
              <a:r>
                <a:rPr lang="en-US" sz="2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HowManyTimes.py</a:t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Enter a whole number ('exit' to quit): 1</a:t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Enter a whole number ('exit' to quit): 1</a:t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Enter a whole number ('exit' to quit): 1.1</a:t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'1.1' is invalid. Enter a whole number</a:t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Enter a whole number ('exit' to quit): a</a:t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'a' is invalid. Enter a whole number</a:t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Enter a whole number ('exit' to quit): exit</a:t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Addition: 2</a:t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200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Average: 1.0</a:t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sz="2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8" name="Google Shape;148;g349551261c8_1_44"/>
            <p:cNvSpPr txBox="1"/>
            <p:nvPr/>
          </p:nvSpPr>
          <p:spPr>
            <a:xfrm>
              <a:off x="0" y="2666702"/>
              <a:ext cx="12192000" cy="83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61616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PROBLEMS     OUTPUT       DEBUG CONSOLE	</a:t>
              </a:r>
              <a:r>
                <a:rPr lang="en-US" sz="18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TERMINAL</a:t>
              </a:r>
              <a:r>
                <a:rPr lang="en-US" sz="1800">
                  <a:solidFill>
                    <a:srgbClr val="61616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	PORTS</a:t>
              </a:r>
              <a:endParaRPr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2025-03-31T20:42:36Z</dcterms:created>
</cp:coreProperties>
</file>